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  <p:sldMasterId id="2147484495" r:id="rId2"/>
    <p:sldMasterId id="2147484523" r:id="rId3"/>
    <p:sldMasterId id="2147484569" r:id="rId4"/>
    <p:sldMasterId id="2147484588" r:id="rId5"/>
  </p:sldMasterIdLst>
  <p:notesMasterIdLst>
    <p:notesMasterId r:id="rId33"/>
  </p:notesMasterIdLst>
  <p:handoutMasterIdLst>
    <p:handoutMasterId r:id="rId34"/>
  </p:handoutMasterIdLst>
  <p:sldIdLst>
    <p:sldId id="1489" r:id="rId6"/>
    <p:sldId id="1550" r:id="rId7"/>
    <p:sldId id="1613" r:id="rId8"/>
    <p:sldId id="1919" r:id="rId9"/>
    <p:sldId id="1907" r:id="rId10"/>
    <p:sldId id="1908" r:id="rId11"/>
    <p:sldId id="1909" r:id="rId12"/>
    <p:sldId id="1926" r:id="rId13"/>
    <p:sldId id="1921" r:id="rId14"/>
    <p:sldId id="1927" r:id="rId15"/>
    <p:sldId id="1922" r:id="rId16"/>
    <p:sldId id="1923" r:id="rId17"/>
    <p:sldId id="1925" r:id="rId18"/>
    <p:sldId id="1924" r:id="rId19"/>
    <p:sldId id="1910" r:id="rId20"/>
    <p:sldId id="1911" r:id="rId21"/>
    <p:sldId id="1920" r:id="rId22"/>
    <p:sldId id="1912" r:id="rId23"/>
    <p:sldId id="1913" r:id="rId24"/>
    <p:sldId id="1914" r:id="rId25"/>
    <p:sldId id="1915" r:id="rId26"/>
    <p:sldId id="1916" r:id="rId27"/>
    <p:sldId id="1917" r:id="rId28"/>
    <p:sldId id="1918" r:id="rId29"/>
    <p:sldId id="1611" r:id="rId30"/>
    <p:sldId id="1612" r:id="rId31"/>
    <p:sldId id="1555" r:id="rId3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A0252C9D-1D6B-42F9-BA63-F39DC4D8B635}">
          <p14:sldIdLst>
            <p14:sldId id="1489"/>
          </p14:sldIdLst>
        </p14:section>
        <p14:section name="Agenda" id="{A073DAE3-B461-442F-A3D3-6642BD875E45}">
          <p14:sldIdLst>
            <p14:sldId id="1550"/>
          </p14:sldIdLst>
        </p14:section>
        <p14:section name="Hybrid enables modernization" id="{0CDF8B4A-9847-459D-8802-E654ABB84590}">
          <p14:sldIdLst>
            <p14:sldId id="1613"/>
            <p14:sldId id="1919"/>
            <p14:sldId id="1907"/>
            <p14:sldId id="1908"/>
            <p14:sldId id="1909"/>
            <p14:sldId id="1926"/>
            <p14:sldId id="1921"/>
            <p14:sldId id="1927"/>
            <p14:sldId id="1922"/>
            <p14:sldId id="1923"/>
            <p14:sldId id="1925"/>
            <p14:sldId id="1924"/>
            <p14:sldId id="1910"/>
            <p14:sldId id="1911"/>
            <p14:sldId id="1920"/>
            <p14:sldId id="1912"/>
            <p14:sldId id="1913"/>
            <p14:sldId id="1914"/>
            <p14:sldId id="1915"/>
            <p14:sldId id="1916"/>
            <p14:sldId id="1917"/>
            <p14:sldId id="1918"/>
          </p14:sldIdLst>
        </p14:section>
        <p14:section name="Conclusion" id="{7EBF7387-3079-4248-89A0-0AA300D33B53}">
          <p14:sldIdLst>
            <p14:sldId id="1611"/>
            <p14:sldId id="1612"/>
          </p14:sldIdLst>
        </p14:section>
        <p14:section name="Appendix" id="{F2953DCD-F1FB-4CBA-95C0-10FCF6895157}">
          <p14:sldIdLst>
            <p14:sldId id="155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0078D7"/>
    <a:srgbClr val="505050"/>
    <a:srgbClr val="E6E6E6"/>
    <a:srgbClr val="656565"/>
    <a:srgbClr val="353535"/>
    <a:srgbClr val="FFFFFF"/>
    <a:srgbClr val="000000"/>
    <a:srgbClr val="FF8C00"/>
    <a:srgbClr val="D83B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24F9A-A661-453A-8042-AC85E85AA91A}" v="1" dt="2020-03-05T18:53:26.008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87955" autoAdjust="0"/>
  </p:normalViewPr>
  <p:slideViewPr>
    <p:cSldViewPr>
      <p:cViewPr varScale="1">
        <p:scale>
          <a:sx n="94" d="100"/>
          <a:sy n="94" d="100"/>
        </p:scale>
        <p:origin x="75" y="2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16244"/>
    </p:cViewPr>
  </p:sorterViewPr>
  <p:notesViewPr>
    <p:cSldViewPr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commentAuthors" Target="commentAuthor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22A524-2480-4154-BCA9-519AB705F25A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1_2" csCatId="accent1" phldr="1"/>
      <dgm:spPr/>
    </dgm:pt>
    <dgm:pt modelId="{E10A9404-0058-48AF-8194-06CC8C07E12A}">
      <dgm:prSet phldrT="[Text]"/>
      <dgm:spPr/>
      <dgm:t>
        <a:bodyPr/>
        <a:lstStyle/>
        <a:p>
          <a:r>
            <a:rPr lang="en-US" dirty="0"/>
            <a:t>Deploy Azure Stack Hub using ADFS</a:t>
          </a:r>
        </a:p>
      </dgm:t>
    </dgm:pt>
    <dgm:pt modelId="{5C99E6A1-CE83-4435-9914-57718FD81362}" type="parTrans" cxnId="{93F5B200-A589-4335-BDED-A3985ED1B8F2}">
      <dgm:prSet/>
      <dgm:spPr/>
      <dgm:t>
        <a:bodyPr/>
        <a:lstStyle/>
        <a:p>
          <a:endParaRPr lang="en-US"/>
        </a:p>
      </dgm:t>
    </dgm:pt>
    <dgm:pt modelId="{53954C5D-6376-4898-B051-52DCB2E519FA}" type="sibTrans" cxnId="{93F5B200-A589-4335-BDED-A3985ED1B8F2}">
      <dgm:prSet/>
      <dgm:spPr/>
      <dgm:t>
        <a:bodyPr/>
        <a:lstStyle/>
        <a:p>
          <a:endParaRPr lang="en-US"/>
        </a:p>
      </dgm:t>
    </dgm:pt>
    <dgm:pt modelId="{C6738D55-A99C-4650-A55A-FBD58B243015}">
      <dgm:prSet phldrT="[Text]"/>
      <dgm:spPr/>
      <dgm:t>
        <a:bodyPr/>
        <a:lstStyle/>
        <a:p>
          <a:r>
            <a:rPr lang="en-US" dirty="0"/>
            <a:t>Configure AD FS federation</a:t>
          </a:r>
        </a:p>
      </dgm:t>
    </dgm:pt>
    <dgm:pt modelId="{37F3FC19-0CA0-4DE3-A3B9-2966FF528B35}" type="parTrans" cxnId="{9226B0A0-272F-4D3A-BEC2-291E70EECA40}">
      <dgm:prSet/>
      <dgm:spPr/>
      <dgm:t>
        <a:bodyPr/>
        <a:lstStyle/>
        <a:p>
          <a:endParaRPr lang="en-US"/>
        </a:p>
      </dgm:t>
    </dgm:pt>
    <dgm:pt modelId="{E49D247D-0E09-4807-8A76-81ED23DD6092}" type="sibTrans" cxnId="{9226B0A0-272F-4D3A-BEC2-291E70EECA40}">
      <dgm:prSet/>
      <dgm:spPr/>
      <dgm:t>
        <a:bodyPr/>
        <a:lstStyle/>
        <a:p>
          <a:endParaRPr lang="en-US"/>
        </a:p>
      </dgm:t>
    </dgm:pt>
    <dgm:pt modelId="{DB98E86F-93D0-4A92-B614-9CE2B7874A6C}">
      <dgm:prSet phldrT="[Text]"/>
      <dgm:spPr/>
      <dgm:t>
        <a:bodyPr/>
        <a:lstStyle/>
        <a:p>
          <a:r>
            <a:rPr lang="en-US" dirty="0"/>
            <a:t>Configure </a:t>
          </a:r>
          <a:r>
            <a:rPr lang="en-US" dirty="0" err="1"/>
            <a:t>GraphAPI</a:t>
          </a:r>
          <a:endParaRPr lang="en-US" dirty="0"/>
        </a:p>
      </dgm:t>
    </dgm:pt>
    <dgm:pt modelId="{AE065385-80F7-45E4-898E-BE5649AB5D54}" type="parTrans" cxnId="{8C870D9A-8589-4D79-9179-B4D98A56A69B}">
      <dgm:prSet/>
      <dgm:spPr/>
      <dgm:t>
        <a:bodyPr/>
        <a:lstStyle/>
        <a:p>
          <a:endParaRPr lang="en-US"/>
        </a:p>
      </dgm:t>
    </dgm:pt>
    <dgm:pt modelId="{B841EDDE-E7B6-4DA1-8D6B-182BBB99B60A}" type="sibTrans" cxnId="{8C870D9A-8589-4D79-9179-B4D98A56A69B}">
      <dgm:prSet/>
      <dgm:spPr/>
      <dgm:t>
        <a:bodyPr/>
        <a:lstStyle/>
        <a:p>
          <a:endParaRPr lang="en-US"/>
        </a:p>
      </dgm:t>
    </dgm:pt>
    <dgm:pt modelId="{845B1C71-FE3C-4DE7-A0E0-579361650DA5}">
      <dgm:prSet phldrT="[Text]"/>
      <dgm:spPr/>
      <dgm:t>
        <a:bodyPr/>
        <a:lstStyle/>
        <a:p>
          <a:r>
            <a:rPr lang="en-US" dirty="0" err="1"/>
            <a:t>AzS</a:t>
          </a:r>
          <a:r>
            <a:rPr lang="en-US" dirty="0"/>
            <a:t> is up and running using </a:t>
          </a:r>
          <a:r>
            <a:rPr lang="en-US" dirty="0" err="1"/>
            <a:t>CloudAdmin</a:t>
          </a:r>
          <a:endParaRPr lang="en-US" dirty="0"/>
        </a:p>
      </dgm:t>
    </dgm:pt>
    <dgm:pt modelId="{C1434B1C-D239-4AE9-B244-9A1A79412C5E}" type="parTrans" cxnId="{1D0FD350-A184-41D4-9EF1-ED8A25D03019}">
      <dgm:prSet/>
      <dgm:spPr/>
      <dgm:t>
        <a:bodyPr/>
        <a:lstStyle/>
        <a:p>
          <a:endParaRPr lang="en-US"/>
        </a:p>
      </dgm:t>
    </dgm:pt>
    <dgm:pt modelId="{3E2F47D7-8EAA-45A9-ABAB-91CFF718D69B}" type="sibTrans" cxnId="{1D0FD350-A184-41D4-9EF1-ED8A25D03019}">
      <dgm:prSet/>
      <dgm:spPr/>
      <dgm:t>
        <a:bodyPr/>
        <a:lstStyle/>
        <a:p>
          <a:endParaRPr lang="en-US"/>
        </a:p>
      </dgm:t>
    </dgm:pt>
    <dgm:pt modelId="{43F960F0-E36F-460A-BB03-F0422F565A33}">
      <dgm:prSet phldrT="[Text]"/>
      <dgm:spPr/>
      <dgm:t>
        <a:bodyPr/>
        <a:lstStyle/>
        <a:p>
          <a:r>
            <a:rPr lang="en-US" dirty="0"/>
            <a:t>Users are now able to logon using their AD credentials</a:t>
          </a:r>
        </a:p>
      </dgm:t>
    </dgm:pt>
    <dgm:pt modelId="{591C76E5-7A26-4B5D-9383-0CCA355B2051}" type="parTrans" cxnId="{09E9CDBB-4E68-4E45-90A3-8336BAC5D8DA}">
      <dgm:prSet/>
      <dgm:spPr/>
      <dgm:t>
        <a:bodyPr/>
        <a:lstStyle/>
        <a:p>
          <a:endParaRPr lang="en-US"/>
        </a:p>
      </dgm:t>
    </dgm:pt>
    <dgm:pt modelId="{8B8F2D90-ED35-4395-9BD0-FA2A032A2845}" type="sibTrans" cxnId="{09E9CDBB-4E68-4E45-90A3-8336BAC5D8DA}">
      <dgm:prSet/>
      <dgm:spPr/>
      <dgm:t>
        <a:bodyPr/>
        <a:lstStyle/>
        <a:p>
          <a:endParaRPr lang="en-US"/>
        </a:p>
      </dgm:t>
    </dgm:pt>
    <dgm:pt modelId="{526732C4-55AF-46F2-BF5B-B87AA69562FE}">
      <dgm:prSet phldrT="[Text]"/>
      <dgm:spPr/>
      <dgm:t>
        <a:bodyPr/>
        <a:lstStyle/>
        <a:p>
          <a:r>
            <a:rPr lang="en-US" dirty="0"/>
            <a:t>IAM in </a:t>
          </a:r>
          <a:r>
            <a:rPr lang="en-US" dirty="0" err="1"/>
            <a:t>AzS</a:t>
          </a:r>
          <a:r>
            <a:rPr lang="en-US" dirty="0"/>
            <a:t> now shows Users and Groups from (one) Active Directory</a:t>
          </a:r>
        </a:p>
      </dgm:t>
    </dgm:pt>
    <dgm:pt modelId="{8BC08CDF-C837-487C-9B55-8EA7EF1152A8}" type="parTrans" cxnId="{BC2CB227-066F-481A-B2B1-BEFB4C0E0F4C}">
      <dgm:prSet/>
      <dgm:spPr/>
      <dgm:t>
        <a:bodyPr/>
        <a:lstStyle/>
        <a:p>
          <a:endParaRPr lang="en-US"/>
        </a:p>
      </dgm:t>
    </dgm:pt>
    <dgm:pt modelId="{64763C83-766C-41A1-8FDF-3B2A6D4B8F59}" type="sibTrans" cxnId="{BC2CB227-066F-481A-B2B1-BEFB4C0E0F4C}">
      <dgm:prSet/>
      <dgm:spPr/>
      <dgm:t>
        <a:bodyPr/>
        <a:lstStyle/>
        <a:p>
          <a:endParaRPr lang="en-US"/>
        </a:p>
      </dgm:t>
    </dgm:pt>
    <dgm:pt modelId="{7542E5BA-81C9-4A4D-86F2-129CFE0207B2}" type="pres">
      <dgm:prSet presAssocID="{BC22A524-2480-4154-BCA9-519AB705F25A}" presName="Name0" presStyleCnt="0">
        <dgm:presLayoutVars>
          <dgm:dir/>
        </dgm:presLayoutVars>
      </dgm:prSet>
      <dgm:spPr/>
    </dgm:pt>
    <dgm:pt modelId="{6E714057-1E28-4F06-94AF-DDE579549496}" type="pres">
      <dgm:prSet presAssocID="{E10A9404-0058-48AF-8194-06CC8C07E12A}" presName="parComposite" presStyleCnt="0"/>
      <dgm:spPr/>
    </dgm:pt>
    <dgm:pt modelId="{34F632B4-1182-4EE1-9B1B-4E58B99FFF02}" type="pres">
      <dgm:prSet presAssocID="{E10A9404-0058-48AF-8194-06CC8C07E12A}" presName="parBigCircle" presStyleLbl="node0" presStyleIdx="0" presStyleCnt="3"/>
      <dgm:spPr/>
    </dgm:pt>
    <dgm:pt modelId="{F94C9F66-7EC6-4800-9FFC-95BAE30BA394}" type="pres">
      <dgm:prSet presAssocID="{E10A9404-0058-48AF-8194-06CC8C07E12A}" presName="parTx" presStyleLbl="revTx" presStyleIdx="0" presStyleCnt="9"/>
      <dgm:spPr/>
    </dgm:pt>
    <dgm:pt modelId="{1F25F076-9773-4AE7-8DC4-8D1614BB95E8}" type="pres">
      <dgm:prSet presAssocID="{E10A9404-0058-48AF-8194-06CC8C07E12A}" presName="bSpace" presStyleCnt="0"/>
      <dgm:spPr/>
    </dgm:pt>
    <dgm:pt modelId="{425206AE-217E-4C44-A272-AC2BCB6A5E5E}" type="pres">
      <dgm:prSet presAssocID="{E10A9404-0058-48AF-8194-06CC8C07E12A}" presName="parBackupNorm" presStyleCnt="0"/>
      <dgm:spPr/>
    </dgm:pt>
    <dgm:pt modelId="{DA199607-2477-4FD7-9EBC-B7E1DFCD3375}" type="pres">
      <dgm:prSet presAssocID="{53954C5D-6376-4898-B051-52DCB2E519FA}" presName="parSpace" presStyleCnt="0"/>
      <dgm:spPr/>
    </dgm:pt>
    <dgm:pt modelId="{413F0DB2-EFF7-439B-81B9-5FE5DE221161}" type="pres">
      <dgm:prSet presAssocID="{845B1C71-FE3C-4DE7-A0E0-579361650DA5}" presName="desBackupLeftNorm" presStyleCnt="0"/>
      <dgm:spPr/>
    </dgm:pt>
    <dgm:pt modelId="{1785554E-0249-4E8C-9F52-D2879BD74FD0}" type="pres">
      <dgm:prSet presAssocID="{845B1C71-FE3C-4DE7-A0E0-579361650DA5}" presName="desComposite" presStyleCnt="0"/>
      <dgm:spPr/>
    </dgm:pt>
    <dgm:pt modelId="{7BFAF61A-9CBD-4DF3-A143-CA427040A383}" type="pres">
      <dgm:prSet presAssocID="{845B1C71-FE3C-4DE7-A0E0-579361650DA5}" presName="desCircle" presStyleLbl="node1" presStyleIdx="0" presStyleCnt="3"/>
      <dgm:spPr/>
    </dgm:pt>
    <dgm:pt modelId="{5AFA3ADB-6C33-4D94-8508-B1C3F22D28E5}" type="pres">
      <dgm:prSet presAssocID="{845B1C71-FE3C-4DE7-A0E0-579361650DA5}" presName="chTx" presStyleLbl="revTx" presStyleIdx="1" presStyleCnt="9"/>
      <dgm:spPr/>
    </dgm:pt>
    <dgm:pt modelId="{5D42E33A-61A5-48D9-907C-BDE98208C51E}" type="pres">
      <dgm:prSet presAssocID="{845B1C71-FE3C-4DE7-A0E0-579361650DA5}" presName="desTx" presStyleLbl="revTx" presStyleIdx="2" presStyleCnt="9">
        <dgm:presLayoutVars>
          <dgm:bulletEnabled val="1"/>
        </dgm:presLayoutVars>
      </dgm:prSet>
      <dgm:spPr/>
    </dgm:pt>
    <dgm:pt modelId="{AFBE20F6-BFBE-4964-BB09-A144D2CD2AAD}" type="pres">
      <dgm:prSet presAssocID="{845B1C71-FE3C-4DE7-A0E0-579361650DA5}" presName="desBackupRightNorm" presStyleCnt="0"/>
      <dgm:spPr/>
    </dgm:pt>
    <dgm:pt modelId="{C27360A5-96AF-4457-A91E-2E65198AA86A}" type="pres">
      <dgm:prSet presAssocID="{3E2F47D7-8EAA-45A9-ABAB-91CFF718D69B}" presName="desSpace" presStyleCnt="0"/>
      <dgm:spPr/>
    </dgm:pt>
    <dgm:pt modelId="{F08C14AF-9F8D-452C-AE09-CCB53B4E4283}" type="pres">
      <dgm:prSet presAssocID="{C6738D55-A99C-4650-A55A-FBD58B243015}" presName="parComposite" presStyleCnt="0"/>
      <dgm:spPr/>
    </dgm:pt>
    <dgm:pt modelId="{B220A2A6-3213-4AB5-9D15-5D8C49B43FC3}" type="pres">
      <dgm:prSet presAssocID="{C6738D55-A99C-4650-A55A-FBD58B243015}" presName="parBigCircle" presStyleLbl="node0" presStyleIdx="1" presStyleCnt="3"/>
      <dgm:spPr/>
    </dgm:pt>
    <dgm:pt modelId="{F27F6ED7-51EC-4AD2-A198-F9267B8FC6C3}" type="pres">
      <dgm:prSet presAssocID="{C6738D55-A99C-4650-A55A-FBD58B243015}" presName="parTx" presStyleLbl="revTx" presStyleIdx="3" presStyleCnt="9"/>
      <dgm:spPr/>
    </dgm:pt>
    <dgm:pt modelId="{AB0D015A-B5E5-4647-A4C3-DD0F99EFB381}" type="pres">
      <dgm:prSet presAssocID="{C6738D55-A99C-4650-A55A-FBD58B243015}" presName="bSpace" presStyleCnt="0"/>
      <dgm:spPr/>
    </dgm:pt>
    <dgm:pt modelId="{52C98A1C-BBED-46D3-B93D-53E2EA087384}" type="pres">
      <dgm:prSet presAssocID="{C6738D55-A99C-4650-A55A-FBD58B243015}" presName="parBackupNorm" presStyleCnt="0"/>
      <dgm:spPr/>
    </dgm:pt>
    <dgm:pt modelId="{2263778B-4F32-49C6-BB46-34E704A8F571}" type="pres">
      <dgm:prSet presAssocID="{E49D247D-0E09-4807-8A76-81ED23DD6092}" presName="parSpace" presStyleCnt="0"/>
      <dgm:spPr/>
    </dgm:pt>
    <dgm:pt modelId="{C701BAA9-A445-46D3-B763-DB065B2378E9}" type="pres">
      <dgm:prSet presAssocID="{43F960F0-E36F-460A-BB03-F0422F565A33}" presName="desBackupLeftNorm" presStyleCnt="0"/>
      <dgm:spPr/>
    </dgm:pt>
    <dgm:pt modelId="{51A4F7B8-4926-4FE2-982D-037B9B094B63}" type="pres">
      <dgm:prSet presAssocID="{43F960F0-E36F-460A-BB03-F0422F565A33}" presName="desComposite" presStyleCnt="0"/>
      <dgm:spPr/>
    </dgm:pt>
    <dgm:pt modelId="{01832202-FE1E-46C6-8B49-9991A4E1398F}" type="pres">
      <dgm:prSet presAssocID="{43F960F0-E36F-460A-BB03-F0422F565A33}" presName="desCircle" presStyleLbl="node1" presStyleIdx="1" presStyleCnt="3"/>
      <dgm:spPr/>
    </dgm:pt>
    <dgm:pt modelId="{C2181C2C-900F-4406-BFFE-E02E628BC3EB}" type="pres">
      <dgm:prSet presAssocID="{43F960F0-E36F-460A-BB03-F0422F565A33}" presName="chTx" presStyleLbl="revTx" presStyleIdx="4" presStyleCnt="9"/>
      <dgm:spPr/>
    </dgm:pt>
    <dgm:pt modelId="{DB3B0241-652C-4632-A7A1-B149EC60A192}" type="pres">
      <dgm:prSet presAssocID="{43F960F0-E36F-460A-BB03-F0422F565A33}" presName="desTx" presStyleLbl="revTx" presStyleIdx="5" presStyleCnt="9">
        <dgm:presLayoutVars>
          <dgm:bulletEnabled val="1"/>
        </dgm:presLayoutVars>
      </dgm:prSet>
      <dgm:spPr/>
    </dgm:pt>
    <dgm:pt modelId="{DD86AEE9-0EC4-4D84-9022-B33A7E3DBB89}" type="pres">
      <dgm:prSet presAssocID="{43F960F0-E36F-460A-BB03-F0422F565A33}" presName="desBackupRightNorm" presStyleCnt="0"/>
      <dgm:spPr/>
    </dgm:pt>
    <dgm:pt modelId="{3C1E208F-7FAC-4496-AED0-8CBB82729D96}" type="pres">
      <dgm:prSet presAssocID="{8B8F2D90-ED35-4395-9BD0-FA2A032A2845}" presName="desSpace" presStyleCnt="0"/>
      <dgm:spPr/>
    </dgm:pt>
    <dgm:pt modelId="{7DE36D23-50F1-449E-BC99-951B8886B6F7}" type="pres">
      <dgm:prSet presAssocID="{DB98E86F-93D0-4A92-B614-9CE2B7874A6C}" presName="parComposite" presStyleCnt="0"/>
      <dgm:spPr/>
    </dgm:pt>
    <dgm:pt modelId="{2DD5954C-10A1-4068-B0B5-BB02DBE8F323}" type="pres">
      <dgm:prSet presAssocID="{DB98E86F-93D0-4A92-B614-9CE2B7874A6C}" presName="parBigCircle" presStyleLbl="node0" presStyleIdx="2" presStyleCnt="3"/>
      <dgm:spPr/>
    </dgm:pt>
    <dgm:pt modelId="{DAE8FD52-A174-4509-BC16-019167A16652}" type="pres">
      <dgm:prSet presAssocID="{DB98E86F-93D0-4A92-B614-9CE2B7874A6C}" presName="parTx" presStyleLbl="revTx" presStyleIdx="6" presStyleCnt="9"/>
      <dgm:spPr/>
    </dgm:pt>
    <dgm:pt modelId="{5C585A80-C390-4BAE-8C34-E292958E9CF8}" type="pres">
      <dgm:prSet presAssocID="{DB98E86F-93D0-4A92-B614-9CE2B7874A6C}" presName="bSpace" presStyleCnt="0"/>
      <dgm:spPr/>
    </dgm:pt>
    <dgm:pt modelId="{D4D7C6B8-7749-46DC-BCCC-B2E0A59EB71D}" type="pres">
      <dgm:prSet presAssocID="{DB98E86F-93D0-4A92-B614-9CE2B7874A6C}" presName="parBackupNorm" presStyleCnt="0"/>
      <dgm:spPr/>
    </dgm:pt>
    <dgm:pt modelId="{A248BB1B-EF42-44BF-8177-D0377B3DB85D}" type="pres">
      <dgm:prSet presAssocID="{B841EDDE-E7B6-4DA1-8D6B-182BBB99B60A}" presName="parSpace" presStyleCnt="0"/>
      <dgm:spPr/>
    </dgm:pt>
    <dgm:pt modelId="{01666FF0-3C69-4C7D-A36A-2259545D6306}" type="pres">
      <dgm:prSet presAssocID="{526732C4-55AF-46F2-BF5B-B87AA69562FE}" presName="desBackupLeftNorm" presStyleCnt="0"/>
      <dgm:spPr/>
    </dgm:pt>
    <dgm:pt modelId="{10985A9D-E620-474F-A6CD-10EDA39D9C31}" type="pres">
      <dgm:prSet presAssocID="{526732C4-55AF-46F2-BF5B-B87AA69562FE}" presName="desComposite" presStyleCnt="0"/>
      <dgm:spPr/>
    </dgm:pt>
    <dgm:pt modelId="{03993B87-88D5-4F4B-AC94-5ED6BB10CA36}" type="pres">
      <dgm:prSet presAssocID="{526732C4-55AF-46F2-BF5B-B87AA69562FE}" presName="desCircle" presStyleLbl="node1" presStyleIdx="2" presStyleCnt="3"/>
      <dgm:spPr/>
    </dgm:pt>
    <dgm:pt modelId="{009127F8-6DF3-45C6-B111-9A42E230AF10}" type="pres">
      <dgm:prSet presAssocID="{526732C4-55AF-46F2-BF5B-B87AA69562FE}" presName="chTx" presStyleLbl="revTx" presStyleIdx="7" presStyleCnt="9"/>
      <dgm:spPr/>
    </dgm:pt>
    <dgm:pt modelId="{CD71920C-0EC6-43AA-8EB3-1A79FAAC581F}" type="pres">
      <dgm:prSet presAssocID="{526732C4-55AF-46F2-BF5B-B87AA69562FE}" presName="desTx" presStyleLbl="revTx" presStyleIdx="8" presStyleCnt="9">
        <dgm:presLayoutVars>
          <dgm:bulletEnabled val="1"/>
        </dgm:presLayoutVars>
      </dgm:prSet>
      <dgm:spPr/>
    </dgm:pt>
    <dgm:pt modelId="{1C7F78F1-7AA1-4CFC-A372-3C3ECD72736D}" type="pres">
      <dgm:prSet presAssocID="{526732C4-55AF-46F2-BF5B-B87AA69562FE}" presName="desBackupRightNorm" presStyleCnt="0"/>
      <dgm:spPr/>
    </dgm:pt>
    <dgm:pt modelId="{304EA6FC-6EA6-4974-986A-3EF75EC1F5C5}" type="pres">
      <dgm:prSet presAssocID="{64763C83-766C-41A1-8FDF-3B2A6D4B8F59}" presName="desSpace" presStyleCnt="0"/>
      <dgm:spPr/>
    </dgm:pt>
  </dgm:ptLst>
  <dgm:cxnLst>
    <dgm:cxn modelId="{93F5B200-A589-4335-BDED-A3985ED1B8F2}" srcId="{BC22A524-2480-4154-BCA9-519AB705F25A}" destId="{E10A9404-0058-48AF-8194-06CC8C07E12A}" srcOrd="0" destOrd="0" parTransId="{5C99E6A1-CE83-4435-9914-57718FD81362}" sibTransId="{53954C5D-6376-4898-B051-52DCB2E519FA}"/>
    <dgm:cxn modelId="{B25A2209-7950-48F5-A3F2-790712C081C4}" type="presOf" srcId="{E10A9404-0058-48AF-8194-06CC8C07E12A}" destId="{F94C9F66-7EC6-4800-9FFC-95BAE30BA394}" srcOrd="0" destOrd="0" presId="urn:microsoft.com/office/officeart/2008/layout/CircleAccentTimeline"/>
    <dgm:cxn modelId="{D6DC8814-BD6A-4245-90D6-0BDF6C267512}" type="presOf" srcId="{526732C4-55AF-46F2-BF5B-B87AA69562FE}" destId="{009127F8-6DF3-45C6-B111-9A42E230AF10}" srcOrd="0" destOrd="0" presId="urn:microsoft.com/office/officeart/2008/layout/CircleAccentTimeline"/>
    <dgm:cxn modelId="{AD9EEA1C-ED05-4CA5-9D90-11FF6B405BFB}" type="presOf" srcId="{845B1C71-FE3C-4DE7-A0E0-579361650DA5}" destId="{5AFA3ADB-6C33-4D94-8508-B1C3F22D28E5}" srcOrd="0" destOrd="0" presId="urn:microsoft.com/office/officeart/2008/layout/CircleAccentTimeline"/>
    <dgm:cxn modelId="{5740381E-A072-46B5-B389-921493C5A2EE}" type="presOf" srcId="{DB98E86F-93D0-4A92-B614-9CE2B7874A6C}" destId="{DAE8FD52-A174-4509-BC16-019167A16652}" srcOrd="0" destOrd="0" presId="urn:microsoft.com/office/officeart/2008/layout/CircleAccentTimeline"/>
    <dgm:cxn modelId="{BC2CB227-066F-481A-B2B1-BEFB4C0E0F4C}" srcId="{DB98E86F-93D0-4A92-B614-9CE2B7874A6C}" destId="{526732C4-55AF-46F2-BF5B-B87AA69562FE}" srcOrd="0" destOrd="0" parTransId="{8BC08CDF-C837-487C-9B55-8EA7EF1152A8}" sibTransId="{64763C83-766C-41A1-8FDF-3B2A6D4B8F59}"/>
    <dgm:cxn modelId="{1D0FD350-A184-41D4-9EF1-ED8A25D03019}" srcId="{E10A9404-0058-48AF-8194-06CC8C07E12A}" destId="{845B1C71-FE3C-4DE7-A0E0-579361650DA5}" srcOrd="0" destOrd="0" parTransId="{C1434B1C-D239-4AE9-B244-9A1A79412C5E}" sibTransId="{3E2F47D7-8EAA-45A9-ABAB-91CFF718D69B}"/>
    <dgm:cxn modelId="{8C870D9A-8589-4D79-9179-B4D98A56A69B}" srcId="{BC22A524-2480-4154-BCA9-519AB705F25A}" destId="{DB98E86F-93D0-4A92-B614-9CE2B7874A6C}" srcOrd="2" destOrd="0" parTransId="{AE065385-80F7-45E4-898E-BE5649AB5D54}" sibTransId="{B841EDDE-E7B6-4DA1-8D6B-182BBB99B60A}"/>
    <dgm:cxn modelId="{9226B0A0-272F-4D3A-BEC2-291E70EECA40}" srcId="{BC22A524-2480-4154-BCA9-519AB705F25A}" destId="{C6738D55-A99C-4650-A55A-FBD58B243015}" srcOrd="1" destOrd="0" parTransId="{37F3FC19-0CA0-4DE3-A3B9-2966FF528B35}" sibTransId="{E49D247D-0E09-4807-8A76-81ED23DD6092}"/>
    <dgm:cxn modelId="{09E9CDBB-4E68-4E45-90A3-8336BAC5D8DA}" srcId="{C6738D55-A99C-4650-A55A-FBD58B243015}" destId="{43F960F0-E36F-460A-BB03-F0422F565A33}" srcOrd="0" destOrd="0" parTransId="{591C76E5-7A26-4B5D-9383-0CCA355B2051}" sibTransId="{8B8F2D90-ED35-4395-9BD0-FA2A032A2845}"/>
    <dgm:cxn modelId="{91F0B0C0-1774-4248-85B6-A0568D7B27F9}" type="presOf" srcId="{C6738D55-A99C-4650-A55A-FBD58B243015}" destId="{F27F6ED7-51EC-4AD2-A198-F9267B8FC6C3}" srcOrd="0" destOrd="0" presId="urn:microsoft.com/office/officeart/2008/layout/CircleAccentTimeline"/>
    <dgm:cxn modelId="{5A42BFC0-1A26-43BE-AB61-135F95203D7C}" type="presOf" srcId="{43F960F0-E36F-460A-BB03-F0422F565A33}" destId="{C2181C2C-900F-4406-BFFE-E02E628BC3EB}" srcOrd="0" destOrd="0" presId="urn:microsoft.com/office/officeart/2008/layout/CircleAccentTimeline"/>
    <dgm:cxn modelId="{25DE2EC2-7C44-4245-B344-60F8CBE19C79}" type="presOf" srcId="{BC22A524-2480-4154-BCA9-519AB705F25A}" destId="{7542E5BA-81C9-4A4D-86F2-129CFE0207B2}" srcOrd="0" destOrd="0" presId="urn:microsoft.com/office/officeart/2008/layout/CircleAccentTimeline"/>
    <dgm:cxn modelId="{445BBB1C-0027-4339-B939-803F46E686B1}" type="presParOf" srcId="{7542E5BA-81C9-4A4D-86F2-129CFE0207B2}" destId="{6E714057-1E28-4F06-94AF-DDE579549496}" srcOrd="0" destOrd="0" presId="urn:microsoft.com/office/officeart/2008/layout/CircleAccentTimeline"/>
    <dgm:cxn modelId="{3B64FCD8-AB9F-4EE9-AAAD-04D09456063F}" type="presParOf" srcId="{6E714057-1E28-4F06-94AF-DDE579549496}" destId="{34F632B4-1182-4EE1-9B1B-4E58B99FFF02}" srcOrd="0" destOrd="0" presId="urn:microsoft.com/office/officeart/2008/layout/CircleAccentTimeline"/>
    <dgm:cxn modelId="{F6D9D225-0C25-4EC6-B4A0-F1C621DFD80D}" type="presParOf" srcId="{6E714057-1E28-4F06-94AF-DDE579549496}" destId="{F94C9F66-7EC6-4800-9FFC-95BAE30BA394}" srcOrd="1" destOrd="0" presId="urn:microsoft.com/office/officeart/2008/layout/CircleAccentTimeline"/>
    <dgm:cxn modelId="{2217F74B-CC01-401A-BAF3-4DE562BD6B59}" type="presParOf" srcId="{6E714057-1E28-4F06-94AF-DDE579549496}" destId="{1F25F076-9773-4AE7-8DC4-8D1614BB95E8}" srcOrd="2" destOrd="0" presId="urn:microsoft.com/office/officeart/2008/layout/CircleAccentTimeline"/>
    <dgm:cxn modelId="{BA687CFB-BA96-4288-B0F5-6A9090B08E9D}" type="presParOf" srcId="{7542E5BA-81C9-4A4D-86F2-129CFE0207B2}" destId="{425206AE-217E-4C44-A272-AC2BCB6A5E5E}" srcOrd="1" destOrd="0" presId="urn:microsoft.com/office/officeart/2008/layout/CircleAccentTimeline"/>
    <dgm:cxn modelId="{A3F6AB07-35FA-442F-A4A2-149762DEA9F3}" type="presParOf" srcId="{7542E5BA-81C9-4A4D-86F2-129CFE0207B2}" destId="{DA199607-2477-4FD7-9EBC-B7E1DFCD3375}" srcOrd="2" destOrd="0" presId="urn:microsoft.com/office/officeart/2008/layout/CircleAccentTimeline"/>
    <dgm:cxn modelId="{FC963F8D-6349-4F96-B2CF-49630C9E6A25}" type="presParOf" srcId="{7542E5BA-81C9-4A4D-86F2-129CFE0207B2}" destId="{413F0DB2-EFF7-439B-81B9-5FE5DE221161}" srcOrd="3" destOrd="0" presId="urn:microsoft.com/office/officeart/2008/layout/CircleAccentTimeline"/>
    <dgm:cxn modelId="{4E2BC28E-FB9E-4DFE-8277-5468F85AC979}" type="presParOf" srcId="{7542E5BA-81C9-4A4D-86F2-129CFE0207B2}" destId="{1785554E-0249-4E8C-9F52-D2879BD74FD0}" srcOrd="4" destOrd="0" presId="urn:microsoft.com/office/officeart/2008/layout/CircleAccentTimeline"/>
    <dgm:cxn modelId="{2CAB14B6-56B5-42B1-AEA1-9DDD1B4D65F7}" type="presParOf" srcId="{1785554E-0249-4E8C-9F52-D2879BD74FD0}" destId="{7BFAF61A-9CBD-4DF3-A143-CA427040A383}" srcOrd="0" destOrd="0" presId="urn:microsoft.com/office/officeart/2008/layout/CircleAccentTimeline"/>
    <dgm:cxn modelId="{0EBEAC5B-537D-4382-B6B6-C48230072DB1}" type="presParOf" srcId="{1785554E-0249-4E8C-9F52-D2879BD74FD0}" destId="{5AFA3ADB-6C33-4D94-8508-B1C3F22D28E5}" srcOrd="1" destOrd="0" presId="urn:microsoft.com/office/officeart/2008/layout/CircleAccentTimeline"/>
    <dgm:cxn modelId="{73526933-F085-487B-9AAB-172DCB25157D}" type="presParOf" srcId="{1785554E-0249-4E8C-9F52-D2879BD74FD0}" destId="{5D42E33A-61A5-48D9-907C-BDE98208C51E}" srcOrd="2" destOrd="0" presId="urn:microsoft.com/office/officeart/2008/layout/CircleAccentTimeline"/>
    <dgm:cxn modelId="{1C877FF9-C5E3-499A-BADD-AAA664E7EC3C}" type="presParOf" srcId="{7542E5BA-81C9-4A4D-86F2-129CFE0207B2}" destId="{AFBE20F6-BFBE-4964-BB09-A144D2CD2AAD}" srcOrd="5" destOrd="0" presId="urn:microsoft.com/office/officeart/2008/layout/CircleAccentTimeline"/>
    <dgm:cxn modelId="{76146B03-19D6-491D-ABAD-B82641D13A75}" type="presParOf" srcId="{7542E5BA-81C9-4A4D-86F2-129CFE0207B2}" destId="{C27360A5-96AF-4457-A91E-2E65198AA86A}" srcOrd="6" destOrd="0" presId="urn:microsoft.com/office/officeart/2008/layout/CircleAccentTimeline"/>
    <dgm:cxn modelId="{3013DA57-4218-4070-90E3-038EF1027DAE}" type="presParOf" srcId="{7542E5BA-81C9-4A4D-86F2-129CFE0207B2}" destId="{F08C14AF-9F8D-452C-AE09-CCB53B4E4283}" srcOrd="7" destOrd="0" presId="urn:microsoft.com/office/officeart/2008/layout/CircleAccentTimeline"/>
    <dgm:cxn modelId="{7F01B1E4-33E3-4F47-A701-64D7C53A7DDD}" type="presParOf" srcId="{F08C14AF-9F8D-452C-AE09-CCB53B4E4283}" destId="{B220A2A6-3213-4AB5-9D15-5D8C49B43FC3}" srcOrd="0" destOrd="0" presId="urn:microsoft.com/office/officeart/2008/layout/CircleAccentTimeline"/>
    <dgm:cxn modelId="{20B3C3AD-C571-4961-B532-AED8AA9B34AB}" type="presParOf" srcId="{F08C14AF-9F8D-452C-AE09-CCB53B4E4283}" destId="{F27F6ED7-51EC-4AD2-A198-F9267B8FC6C3}" srcOrd="1" destOrd="0" presId="urn:microsoft.com/office/officeart/2008/layout/CircleAccentTimeline"/>
    <dgm:cxn modelId="{28062AF4-1906-4296-A9F2-750D95126DDE}" type="presParOf" srcId="{F08C14AF-9F8D-452C-AE09-CCB53B4E4283}" destId="{AB0D015A-B5E5-4647-A4C3-DD0F99EFB381}" srcOrd="2" destOrd="0" presId="urn:microsoft.com/office/officeart/2008/layout/CircleAccentTimeline"/>
    <dgm:cxn modelId="{F7A3EBEB-FE22-434D-AC0B-279C7BE8B81B}" type="presParOf" srcId="{7542E5BA-81C9-4A4D-86F2-129CFE0207B2}" destId="{52C98A1C-BBED-46D3-B93D-53E2EA087384}" srcOrd="8" destOrd="0" presId="urn:microsoft.com/office/officeart/2008/layout/CircleAccentTimeline"/>
    <dgm:cxn modelId="{F9ACD80E-64CB-47A2-B043-CAEFB8600222}" type="presParOf" srcId="{7542E5BA-81C9-4A4D-86F2-129CFE0207B2}" destId="{2263778B-4F32-49C6-BB46-34E704A8F571}" srcOrd="9" destOrd="0" presId="urn:microsoft.com/office/officeart/2008/layout/CircleAccentTimeline"/>
    <dgm:cxn modelId="{4B6606CF-48A7-4DE2-92B1-F619A7851A92}" type="presParOf" srcId="{7542E5BA-81C9-4A4D-86F2-129CFE0207B2}" destId="{C701BAA9-A445-46D3-B763-DB065B2378E9}" srcOrd="10" destOrd="0" presId="urn:microsoft.com/office/officeart/2008/layout/CircleAccentTimeline"/>
    <dgm:cxn modelId="{AC471980-0B2E-4627-9AC7-6253F5CFC629}" type="presParOf" srcId="{7542E5BA-81C9-4A4D-86F2-129CFE0207B2}" destId="{51A4F7B8-4926-4FE2-982D-037B9B094B63}" srcOrd="11" destOrd="0" presId="urn:microsoft.com/office/officeart/2008/layout/CircleAccentTimeline"/>
    <dgm:cxn modelId="{C4CA7845-A5CF-4C46-8ADA-3A0E0ADE4964}" type="presParOf" srcId="{51A4F7B8-4926-4FE2-982D-037B9B094B63}" destId="{01832202-FE1E-46C6-8B49-9991A4E1398F}" srcOrd="0" destOrd="0" presId="urn:microsoft.com/office/officeart/2008/layout/CircleAccentTimeline"/>
    <dgm:cxn modelId="{CCF7EA32-BF45-4A3A-8020-FDB79BEB734E}" type="presParOf" srcId="{51A4F7B8-4926-4FE2-982D-037B9B094B63}" destId="{C2181C2C-900F-4406-BFFE-E02E628BC3EB}" srcOrd="1" destOrd="0" presId="urn:microsoft.com/office/officeart/2008/layout/CircleAccentTimeline"/>
    <dgm:cxn modelId="{EADEFA5E-222F-4814-A05B-EDDE6B328265}" type="presParOf" srcId="{51A4F7B8-4926-4FE2-982D-037B9B094B63}" destId="{DB3B0241-652C-4632-A7A1-B149EC60A192}" srcOrd="2" destOrd="0" presId="urn:microsoft.com/office/officeart/2008/layout/CircleAccentTimeline"/>
    <dgm:cxn modelId="{BB53D563-19B8-4159-8139-F8B3366AC671}" type="presParOf" srcId="{7542E5BA-81C9-4A4D-86F2-129CFE0207B2}" destId="{DD86AEE9-0EC4-4D84-9022-B33A7E3DBB89}" srcOrd="12" destOrd="0" presId="urn:microsoft.com/office/officeart/2008/layout/CircleAccentTimeline"/>
    <dgm:cxn modelId="{37EAB467-2024-4FD9-A04B-C4F2F02A04CD}" type="presParOf" srcId="{7542E5BA-81C9-4A4D-86F2-129CFE0207B2}" destId="{3C1E208F-7FAC-4496-AED0-8CBB82729D96}" srcOrd="13" destOrd="0" presId="urn:microsoft.com/office/officeart/2008/layout/CircleAccentTimeline"/>
    <dgm:cxn modelId="{E97BB84C-B30F-48B2-B4D9-2352A664DC31}" type="presParOf" srcId="{7542E5BA-81C9-4A4D-86F2-129CFE0207B2}" destId="{7DE36D23-50F1-449E-BC99-951B8886B6F7}" srcOrd="14" destOrd="0" presId="urn:microsoft.com/office/officeart/2008/layout/CircleAccentTimeline"/>
    <dgm:cxn modelId="{F69670B4-6B56-4E67-BCF6-045229EB85F1}" type="presParOf" srcId="{7DE36D23-50F1-449E-BC99-951B8886B6F7}" destId="{2DD5954C-10A1-4068-B0B5-BB02DBE8F323}" srcOrd="0" destOrd="0" presId="urn:microsoft.com/office/officeart/2008/layout/CircleAccentTimeline"/>
    <dgm:cxn modelId="{CE3E9734-4B03-4E14-9CAF-7EA569B795FB}" type="presParOf" srcId="{7DE36D23-50F1-449E-BC99-951B8886B6F7}" destId="{DAE8FD52-A174-4509-BC16-019167A16652}" srcOrd="1" destOrd="0" presId="urn:microsoft.com/office/officeart/2008/layout/CircleAccentTimeline"/>
    <dgm:cxn modelId="{24446F72-12AC-4DFD-A588-F159AE1C2F8A}" type="presParOf" srcId="{7DE36D23-50F1-449E-BC99-951B8886B6F7}" destId="{5C585A80-C390-4BAE-8C34-E292958E9CF8}" srcOrd="2" destOrd="0" presId="urn:microsoft.com/office/officeart/2008/layout/CircleAccentTimeline"/>
    <dgm:cxn modelId="{51D905D2-9B88-444C-9629-852395768FC6}" type="presParOf" srcId="{7542E5BA-81C9-4A4D-86F2-129CFE0207B2}" destId="{D4D7C6B8-7749-46DC-BCCC-B2E0A59EB71D}" srcOrd="15" destOrd="0" presId="urn:microsoft.com/office/officeart/2008/layout/CircleAccentTimeline"/>
    <dgm:cxn modelId="{D070DD0D-D25E-45E6-977F-DF8346FA52EF}" type="presParOf" srcId="{7542E5BA-81C9-4A4D-86F2-129CFE0207B2}" destId="{A248BB1B-EF42-44BF-8177-D0377B3DB85D}" srcOrd="16" destOrd="0" presId="urn:microsoft.com/office/officeart/2008/layout/CircleAccentTimeline"/>
    <dgm:cxn modelId="{FF969A06-F3DB-4C4A-969D-9BA4D7C256B9}" type="presParOf" srcId="{7542E5BA-81C9-4A4D-86F2-129CFE0207B2}" destId="{01666FF0-3C69-4C7D-A36A-2259545D6306}" srcOrd="17" destOrd="0" presId="urn:microsoft.com/office/officeart/2008/layout/CircleAccentTimeline"/>
    <dgm:cxn modelId="{9F8171BE-1490-4C22-9ADF-D445DB8FB9E3}" type="presParOf" srcId="{7542E5BA-81C9-4A4D-86F2-129CFE0207B2}" destId="{10985A9D-E620-474F-A6CD-10EDA39D9C31}" srcOrd="18" destOrd="0" presId="urn:microsoft.com/office/officeart/2008/layout/CircleAccentTimeline"/>
    <dgm:cxn modelId="{48F53980-0123-42B8-9F6E-6FEE08B97023}" type="presParOf" srcId="{10985A9D-E620-474F-A6CD-10EDA39D9C31}" destId="{03993B87-88D5-4F4B-AC94-5ED6BB10CA36}" srcOrd="0" destOrd="0" presId="urn:microsoft.com/office/officeart/2008/layout/CircleAccentTimeline"/>
    <dgm:cxn modelId="{23D921E0-A607-4511-B8EA-A7C5ECC8A334}" type="presParOf" srcId="{10985A9D-E620-474F-A6CD-10EDA39D9C31}" destId="{009127F8-6DF3-45C6-B111-9A42E230AF10}" srcOrd="1" destOrd="0" presId="urn:microsoft.com/office/officeart/2008/layout/CircleAccentTimeline"/>
    <dgm:cxn modelId="{CBA3E1A8-3559-44B4-81BA-67B0B5B2EDA3}" type="presParOf" srcId="{10985A9D-E620-474F-A6CD-10EDA39D9C31}" destId="{CD71920C-0EC6-43AA-8EB3-1A79FAAC581F}" srcOrd="2" destOrd="0" presId="urn:microsoft.com/office/officeart/2008/layout/CircleAccentTimeline"/>
    <dgm:cxn modelId="{5E939D60-95B8-422C-854D-10FB109C7DFB}" type="presParOf" srcId="{7542E5BA-81C9-4A4D-86F2-129CFE0207B2}" destId="{1C7F78F1-7AA1-4CFC-A372-3C3ECD72736D}" srcOrd="19" destOrd="0" presId="urn:microsoft.com/office/officeart/2008/layout/CircleAccentTimeline"/>
    <dgm:cxn modelId="{7ED4CB5F-7CF1-4A0E-8CCD-69099CA5EA11}" type="presParOf" srcId="{7542E5BA-81C9-4A4D-86F2-129CFE0207B2}" destId="{304EA6FC-6EA6-4974-986A-3EF75EC1F5C5}" srcOrd="20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632B4-1182-4EE1-9B1B-4E58B99FFF02}">
      <dsp:nvSpPr>
        <dsp:cNvPr id="0" name=""/>
        <dsp:cNvSpPr/>
      </dsp:nvSpPr>
      <dsp:spPr>
        <a:xfrm>
          <a:off x="4123" y="2299471"/>
          <a:ext cx="1513358" cy="1513358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C9F66-7EC6-4800-9FFC-95BAE30BA394}">
      <dsp:nvSpPr>
        <dsp:cNvPr id="0" name=""/>
        <dsp:cNvSpPr/>
      </dsp:nvSpPr>
      <dsp:spPr>
        <a:xfrm rot="17700000">
          <a:off x="537362" y="1065775"/>
          <a:ext cx="1881273" cy="906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Deploy Azure Stack Hub using ADFS</a:t>
          </a:r>
        </a:p>
      </dsp:txBody>
      <dsp:txXfrm>
        <a:off x="537362" y="1065775"/>
        <a:ext cx="1881273" cy="906628"/>
      </dsp:txXfrm>
    </dsp:sp>
    <dsp:sp modelId="{7BFAF61A-9CBD-4DF3-A143-CA427040A383}">
      <dsp:nvSpPr>
        <dsp:cNvPr id="0" name=""/>
        <dsp:cNvSpPr/>
      </dsp:nvSpPr>
      <dsp:spPr>
        <a:xfrm>
          <a:off x="1631474" y="2663386"/>
          <a:ext cx="785529" cy="785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A3ADB-6C33-4D94-8508-B1C3F22D28E5}">
      <dsp:nvSpPr>
        <dsp:cNvPr id="0" name=""/>
        <dsp:cNvSpPr/>
      </dsp:nvSpPr>
      <dsp:spPr>
        <a:xfrm rot="17700000">
          <a:off x="701122" y="3756719"/>
          <a:ext cx="1627390" cy="78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AzS</a:t>
          </a:r>
          <a:r>
            <a:rPr lang="en-US" sz="1200" kern="1200" dirty="0"/>
            <a:t> is up and running using </a:t>
          </a:r>
          <a:r>
            <a:rPr lang="en-US" sz="1200" kern="1200" dirty="0" err="1"/>
            <a:t>CloudAdmin</a:t>
          </a:r>
          <a:endParaRPr lang="en-US" sz="1200" kern="1200" dirty="0"/>
        </a:p>
      </dsp:txBody>
      <dsp:txXfrm>
        <a:off x="701122" y="3756719"/>
        <a:ext cx="1627390" cy="784666"/>
      </dsp:txXfrm>
    </dsp:sp>
    <dsp:sp modelId="{5D42E33A-61A5-48D9-907C-BDE98208C51E}">
      <dsp:nvSpPr>
        <dsp:cNvPr id="0" name=""/>
        <dsp:cNvSpPr/>
      </dsp:nvSpPr>
      <dsp:spPr>
        <a:xfrm rot="17700000">
          <a:off x="1719964" y="1570916"/>
          <a:ext cx="1627390" cy="78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20A2A6-3213-4AB5-9D15-5D8C49B43FC3}">
      <dsp:nvSpPr>
        <dsp:cNvPr id="0" name=""/>
        <dsp:cNvSpPr/>
      </dsp:nvSpPr>
      <dsp:spPr>
        <a:xfrm>
          <a:off x="2530994" y="2299471"/>
          <a:ext cx="1513358" cy="1513358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F6ED7-51EC-4AD2-A198-F9267B8FC6C3}">
      <dsp:nvSpPr>
        <dsp:cNvPr id="0" name=""/>
        <dsp:cNvSpPr/>
      </dsp:nvSpPr>
      <dsp:spPr>
        <a:xfrm rot="17700000">
          <a:off x="3064234" y="1065775"/>
          <a:ext cx="1881273" cy="906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Configure AD FS federation</a:t>
          </a:r>
        </a:p>
      </dsp:txBody>
      <dsp:txXfrm>
        <a:off x="3064234" y="1065775"/>
        <a:ext cx="1881273" cy="906628"/>
      </dsp:txXfrm>
    </dsp:sp>
    <dsp:sp modelId="{01832202-FE1E-46C6-8B49-9991A4E1398F}">
      <dsp:nvSpPr>
        <dsp:cNvPr id="0" name=""/>
        <dsp:cNvSpPr/>
      </dsp:nvSpPr>
      <dsp:spPr>
        <a:xfrm>
          <a:off x="4158345" y="2663386"/>
          <a:ext cx="785529" cy="785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181C2C-900F-4406-BFFE-E02E628BC3EB}">
      <dsp:nvSpPr>
        <dsp:cNvPr id="0" name=""/>
        <dsp:cNvSpPr/>
      </dsp:nvSpPr>
      <dsp:spPr>
        <a:xfrm rot="17700000">
          <a:off x="3227993" y="3756719"/>
          <a:ext cx="1627390" cy="78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Users are now able to logon using their AD credentials</a:t>
          </a:r>
        </a:p>
      </dsp:txBody>
      <dsp:txXfrm>
        <a:off x="3227993" y="3756719"/>
        <a:ext cx="1627390" cy="784666"/>
      </dsp:txXfrm>
    </dsp:sp>
    <dsp:sp modelId="{DB3B0241-652C-4632-A7A1-B149EC60A192}">
      <dsp:nvSpPr>
        <dsp:cNvPr id="0" name=""/>
        <dsp:cNvSpPr/>
      </dsp:nvSpPr>
      <dsp:spPr>
        <a:xfrm rot="17700000">
          <a:off x="4246836" y="1570916"/>
          <a:ext cx="1627390" cy="78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5954C-10A1-4068-B0B5-BB02DBE8F323}">
      <dsp:nvSpPr>
        <dsp:cNvPr id="0" name=""/>
        <dsp:cNvSpPr/>
      </dsp:nvSpPr>
      <dsp:spPr>
        <a:xfrm>
          <a:off x="5057865" y="2299471"/>
          <a:ext cx="1513358" cy="1513358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8FD52-A174-4509-BC16-019167A16652}">
      <dsp:nvSpPr>
        <dsp:cNvPr id="0" name=""/>
        <dsp:cNvSpPr/>
      </dsp:nvSpPr>
      <dsp:spPr>
        <a:xfrm rot="17700000">
          <a:off x="5591105" y="1065775"/>
          <a:ext cx="1881273" cy="906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Configure </a:t>
          </a:r>
          <a:r>
            <a:rPr lang="en-US" sz="1900" kern="1200" dirty="0" err="1"/>
            <a:t>GraphAPI</a:t>
          </a:r>
          <a:endParaRPr lang="en-US" sz="1900" kern="1200" dirty="0"/>
        </a:p>
      </dsp:txBody>
      <dsp:txXfrm>
        <a:off x="5591105" y="1065775"/>
        <a:ext cx="1881273" cy="906628"/>
      </dsp:txXfrm>
    </dsp:sp>
    <dsp:sp modelId="{03993B87-88D5-4F4B-AC94-5ED6BB10CA36}">
      <dsp:nvSpPr>
        <dsp:cNvPr id="0" name=""/>
        <dsp:cNvSpPr/>
      </dsp:nvSpPr>
      <dsp:spPr>
        <a:xfrm>
          <a:off x="6685216" y="2663386"/>
          <a:ext cx="785529" cy="785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9127F8-6DF3-45C6-B111-9A42E230AF10}">
      <dsp:nvSpPr>
        <dsp:cNvPr id="0" name=""/>
        <dsp:cNvSpPr/>
      </dsp:nvSpPr>
      <dsp:spPr>
        <a:xfrm rot="17700000">
          <a:off x="5754864" y="3756719"/>
          <a:ext cx="1627390" cy="78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IAM in </a:t>
          </a:r>
          <a:r>
            <a:rPr lang="en-US" sz="1200" kern="1200" dirty="0" err="1"/>
            <a:t>AzS</a:t>
          </a:r>
          <a:r>
            <a:rPr lang="en-US" sz="1200" kern="1200" dirty="0"/>
            <a:t> now shows Users and Groups from (one) Active Directory</a:t>
          </a:r>
        </a:p>
      </dsp:txBody>
      <dsp:txXfrm>
        <a:off x="5754864" y="3756719"/>
        <a:ext cx="1627390" cy="784666"/>
      </dsp:txXfrm>
    </dsp:sp>
    <dsp:sp modelId="{CD71920C-0EC6-43AA-8EB3-1A79FAAC581F}">
      <dsp:nvSpPr>
        <dsp:cNvPr id="0" name=""/>
        <dsp:cNvSpPr/>
      </dsp:nvSpPr>
      <dsp:spPr>
        <a:xfrm rot="17700000">
          <a:off x="6773707" y="1570916"/>
          <a:ext cx="1627390" cy="78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301EE-140C-4D3F-956C-0DA0EC7EB085}" type="datetime8">
              <a:rPr lang="en-US" smtClean="0">
                <a:latin typeface="Segoe UI" pitchFamily="34" charset="0"/>
              </a:rPr>
              <a:t>3/5/2020 1:53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112B05B-B32B-46D7-BBC6-C518558A6E9E}" type="datetime8">
              <a:rPr lang="en-US" smtClean="0"/>
              <a:t>3/5/2020 1:47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DAB1FF4-F35B-4803-96AE-F45A329B40FD}" type="datetime8">
              <a:rPr lang="en-US" smtClean="0"/>
              <a:t>3/5/2020 1:47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743785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112B05B-B32B-46D7-BBC6-C518558A6E9E}" type="datetime8">
              <a:rPr lang="en-US" smtClean="0"/>
              <a:t>3/5/2020 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08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112B05B-B32B-46D7-BBC6-C518558A6E9E}" type="datetime8">
              <a:rPr lang="en-US" smtClean="0"/>
              <a:t>3/5/2020 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78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1FAE85-20FE-844F-9354-E6E61F84E3F4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600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1FAE85-20FE-844F-9354-E6E61F84E3F4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8403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112B05B-B32B-46D7-BBC6-C518558A6E9E}" type="datetime8">
              <a:rPr lang="en-US" smtClean="0"/>
              <a:t>3/5/2020 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759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1FAE85-20FE-844F-9354-E6E61F84E3F4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4429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1FAE85-20FE-844F-9354-E6E61F84E3F4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1109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1FAE85-20FE-844F-9354-E6E61F84E3F4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18908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1FAE85-20FE-844F-9354-E6E61F84E3F4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8844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1FAE85-20FE-844F-9354-E6E61F84E3F4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190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032226-67A4-4F9C-9132-4BC7C9A180D5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3/5/2020 1:48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0842040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1FAE85-20FE-844F-9354-E6E61F84E3F4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88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48DF47-A562-41A5-BEB8-48F0ACF31F5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3/5/2020 1:49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39455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76B65B-7971-4826-96B1-27338D061A6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3/5/2020 1:49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87E0CF-87F6-4B58-B8B8-DCAB2DAAF3C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15517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BF38D78-DC5E-44FA-A6E8-14AF4AB4E5D2}" type="datetime8">
              <a:rPr lang="en-US" smtClean="0"/>
              <a:t>3/5/2020 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67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1FAE85-20FE-844F-9354-E6E61F84E3F4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273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1FAE85-20FE-844F-9354-E6E61F84E3F4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509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1FAE85-20FE-844F-9354-E6E61F84E3F4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67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1FAE85-20FE-844F-9354-E6E61F84E3F4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8227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112B05B-B32B-46D7-BBC6-C518558A6E9E}" type="datetime8">
              <a:rPr lang="en-US" smtClean="0"/>
              <a:t>3/5/2020 1:48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50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112B05B-B32B-46D7-BBC6-C518558A6E9E}" type="datetime8">
              <a:rPr lang="en-US" smtClean="0"/>
              <a:t>3/5/2020 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38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112B05B-B32B-46D7-BBC6-C518558A6E9E}" type="datetime8">
              <a:rPr lang="en-US" smtClean="0"/>
              <a:t>3/5/2020 1:49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4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436475" cy="6995517"/>
          </a:xfrm>
          <a:prstGeom prst="rect">
            <a:avLst/>
          </a:prstGeom>
        </p:spPr>
      </p:pic>
      <p:pic>
        <p:nvPicPr>
          <p:cNvPr id="10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74702" y="2119177"/>
            <a:ext cx="6400800" cy="3657600"/>
          </a:xfrm>
          <a:prstGeom prst="rect">
            <a:avLst/>
          </a:prstGeom>
          <a:solidFill>
            <a:srgbClr val="FFFFFF">
              <a:alpha val="6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7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18471">
                      <a:srgbClr val="353535"/>
                    </a:gs>
                    <a:gs pos="46000">
                      <a:srgbClr val="353535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2"/>
            <a:ext cx="6402388" cy="664797"/>
          </a:xfrm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18471">
                      <a:srgbClr val="353535"/>
                    </a:gs>
                    <a:gs pos="46000">
                      <a:srgbClr val="353535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011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33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ree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3954462"/>
            <a:ext cx="3566160" cy="2560638"/>
          </a:xfrm>
        </p:spPr>
        <p:txBody>
          <a:bodyPr wrap="square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28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27538" y="3954462"/>
            <a:ext cx="3566160" cy="2560638"/>
          </a:xfrm>
        </p:spPr>
        <p:txBody>
          <a:bodyPr wrap="square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28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580437" y="3954462"/>
            <a:ext cx="3566160" cy="2560637"/>
          </a:xfrm>
        </p:spPr>
        <p:txBody>
          <a:bodyPr>
            <a:noAutofit/>
          </a:bodyPr>
          <a:lstStyle>
            <a:lvl1pPr>
              <a:defRPr lang="en-US" sz="2800" kern="1200" spc="0" baseline="0" dirty="0" smtClean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>
              <a:defRPr lang="en-US" sz="18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>
              <a:defRPr lang="en-US" sz="18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</a:pPr>
            <a:r>
              <a:rPr lang="en-US"/>
              <a:t>Edit Master text styles</a:t>
            </a:r>
          </a:p>
          <a:p>
            <a:pPr marL="0" marR="0" lvl="1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436475" cy="3497262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tIns="1097280" anchor="ctr" anchorCtr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INSERT PICTURE HERE 50/50</a:t>
            </a:r>
          </a:p>
        </p:txBody>
      </p:sp>
    </p:spTree>
    <p:extLst>
      <p:ext uri="{BB962C8B-B14F-4D97-AF65-F5344CB8AC3E}">
        <p14:creationId xmlns:p14="http://schemas.microsoft.com/office/powerpoint/2010/main" val="39569377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30562" y="449264"/>
            <a:ext cx="5031276" cy="948978"/>
          </a:xfrm>
        </p:spPr>
        <p:txBody>
          <a:bodyPr wrap="square" rIns="0">
            <a:sp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 marL="228557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2"/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884" y="5812430"/>
            <a:ext cx="12434711" cy="1191137"/>
          </a:xfrm>
          <a:prstGeom prst="rect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2240109" tIns="143366" rIns="179208" bIns="1433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877">
              <a:defRPr/>
            </a:pPr>
            <a:endParaRPr lang="en-US" sz="3527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cs typeface="Segoe UI Semilight" panose="020B0402040204020203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14189" y="5125175"/>
            <a:ext cx="1374138" cy="1371600"/>
          </a:xfrm>
          <a:prstGeom prst="ellipse">
            <a:avLst/>
          </a:prstGeom>
          <a:solidFill>
            <a:srgbClr val="002050"/>
          </a:solidFill>
          <a:ln w="38100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52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763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49970" y="6102849"/>
            <a:ext cx="9781069" cy="592690"/>
          </a:xfrm>
        </p:spPr>
        <p:txBody>
          <a:bodyPr/>
          <a:lstStyle>
            <a:lvl1pPr marL="0" indent="0">
              <a:buNone/>
              <a:defRPr sz="3599"/>
            </a:lvl1pPr>
            <a:lvl2pPr marL="342769" indent="0">
              <a:buNone/>
              <a:defRPr/>
            </a:lvl2pPr>
            <a:lvl3pPr marL="571280" indent="0">
              <a:buNone/>
              <a:defRPr/>
            </a:lvl3pPr>
            <a:lvl4pPr marL="799792" indent="0">
              <a:buNone/>
              <a:defRPr/>
            </a:lvl4pPr>
            <a:lvl5pPr marL="102830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275243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18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6145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3" r:id="rId1"/>
    <p:sldLayoutId id="2147484240" r:id="rId2"/>
    <p:sldLayoutId id="2147484241" r:id="rId3"/>
    <p:sldLayoutId id="2147484247" r:id="rId4"/>
    <p:sldLayoutId id="2147484250" r:id="rId5"/>
    <p:sldLayoutId id="2147484251" r:id="rId6"/>
    <p:sldLayoutId id="2147484257" r:id="rId7"/>
    <p:sldLayoutId id="2147484260" r:id="rId8"/>
    <p:sldLayoutId id="2147484299" r:id="rId9"/>
    <p:sldLayoutId id="2147484263" r:id="rId10"/>
    <p:sldLayoutId id="2147484517" r:id="rId11"/>
    <p:sldLayoutId id="2147484521" r:id="rId1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7" r:id="rId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6"/>
            <a:ext cx="11889564" cy="917575"/>
          </a:xfrm>
          <a:prstGeom prst="rect">
            <a:avLst/>
          </a:prstGeom>
        </p:spPr>
        <p:txBody>
          <a:bodyPr vert="horz" wrap="square" lIns="0" tIns="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7005" y="1516064"/>
            <a:ext cx="11887198" cy="2000419"/>
          </a:xfrm>
          <a:prstGeom prst="rect">
            <a:avLst/>
          </a:prstGeom>
        </p:spPr>
        <p:txBody>
          <a:bodyPr vert="horz" wrap="square" lIns="0" tIns="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030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30" r:id="rId1"/>
  </p:sldLayoutIdLst>
  <p:transition>
    <p:fade/>
  </p:transition>
  <p:txStyles>
    <p:titleStyle>
      <a:lvl1pPr algn="l" defTabSz="932384" rtl="0" eaLnBrk="1" latinLnBrk="0" hangingPunct="1">
        <a:lnSpc>
          <a:spcPct val="90000"/>
        </a:lnSpc>
        <a:spcBef>
          <a:spcPct val="0"/>
        </a:spcBef>
        <a:buNone/>
        <a:defRPr lang="en-US" sz="4798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768" marR="0" indent="-342768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3975" marR="0" indent="-241206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792" marR="0" indent="-228513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305" marR="0" indent="-228513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6817" marR="0" indent="-228513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055" indent="-233096" algn="l" defTabSz="9323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248" indent="-233096" algn="l" defTabSz="9323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6441" indent="-233096" algn="l" defTabSz="9323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633" indent="-233096" algn="l" defTabSz="9323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191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384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576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4768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0960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152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343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29537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173">
          <p15:clr>
            <a:srgbClr val="C35EA4"/>
          </p15:clr>
        </p15:guide>
        <p15:guide id="17" pos="7661">
          <p15:clr>
            <a:srgbClr val="C35EA4"/>
          </p15:clr>
        </p15:guide>
        <p15:guide id="25" orient="horz" pos="187">
          <p15:clr>
            <a:srgbClr val="C35EA4"/>
          </p15:clr>
        </p15:guide>
        <p15:guide id="26" orient="horz" pos="4219">
          <p15:clr>
            <a:srgbClr val="C35EA4"/>
          </p15:clr>
        </p15:guide>
        <p15:guide id="27" pos="3917">
          <p15:clr>
            <a:srgbClr val="C35EA4"/>
          </p15:clr>
        </p15:guide>
        <p15:guide id="28" orient="horz" pos="955">
          <p15:clr>
            <a:srgbClr val="C35EA4"/>
          </p15:clr>
        </p15:guide>
        <p15:guide id="29" pos="273">
          <p15:clr>
            <a:srgbClr val="C35EA4"/>
          </p15:clr>
        </p15:guide>
        <p15:guide id="30" orient="horz" pos="283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6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2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2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</p:sldLayoutIdLst>
  <p:transition>
    <p:fade/>
  </p:transition>
  <p:txStyles>
    <p:titleStyle>
      <a:lvl1pPr algn="l" defTabSz="932384" rtl="0" eaLnBrk="1" latinLnBrk="0" hangingPunct="1">
        <a:lnSpc>
          <a:spcPct val="90000"/>
        </a:lnSpc>
        <a:spcBef>
          <a:spcPct val="0"/>
        </a:spcBef>
        <a:buNone/>
        <a:defRPr lang="en-US" sz="4798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768" marR="0" indent="-342768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3975" marR="0" indent="-241206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792" marR="0" indent="-228513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305" marR="0" indent="-228513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6817" marR="0" indent="-228513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055" indent="-233096" algn="l" defTabSz="9323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248" indent="-233096" algn="l" defTabSz="9323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6441" indent="-233096" algn="l" defTabSz="9323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633" indent="-233096" algn="l" defTabSz="9323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191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384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576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4768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0960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152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343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29537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72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97" r:id="rId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69">
          <p15:clr>
            <a:srgbClr val="C35EA4"/>
          </p15:clr>
        </p15:guide>
        <p15:guide id="17" pos="7565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4.0/legalcod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stack/azure-stack-integrate-identity#setting-up-ad-fs-integration-by-downloading-federation-metadat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microsoft.com/en-us/azure/azure-stack/azure-stack-integrate-identity#configure-relying-party-on-existing-ad-fs-deployment-account-sts" TargetMode="External"/><Relationship Id="rId4" Type="http://schemas.openxmlformats.org/officeDocument/2006/relationships/hyperlink" Target="https://docs.microsoft.com/en-us/azure/azure-stack/azure-stack-integrate-identity#setting-up-ad-fs-integration-by-providing-federation-metadata-fil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azure-stack/azure-stack-integrate-identity#graph-protocols-and-ports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aidir.web.id/2013/04/trik-menebak-tanggal-lahir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Azure Stack Hub</a:t>
            </a:r>
            <a:r>
              <a:rPr lang="en-US" dirty="0">
                <a:cs typeface="Segoe UI Light"/>
              </a:rPr>
              <a:t> Disconnected Scenarios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39050" y="4216562"/>
            <a:ext cx="6672746" cy="609398"/>
          </a:xfrm>
        </p:spPr>
        <p:txBody>
          <a:bodyPr vert="horz" wrap="square" lIns="164592" tIns="109728" rIns="164592" bIns="109728" rtlCol="0" anchor="t">
            <a:spAutoFit/>
          </a:bodyPr>
          <a:lstStyle/>
          <a:p>
            <a:r>
              <a:rPr lang="en-US" sz="2800" dirty="0"/>
              <a:t>Special Considerations</a:t>
            </a:r>
            <a:endParaRPr lang="en-US" sz="2800" dirty="0"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5837" y="449262"/>
            <a:ext cx="578704" cy="3832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42D82A-804A-4DDB-AB8D-65FB8FFA1C87}"/>
              </a:ext>
            </a:extLst>
          </p:cNvPr>
          <p:cNvSpPr/>
          <p:nvPr/>
        </p:nvSpPr>
        <p:spPr>
          <a:xfrm>
            <a:off x="274702" y="5101847"/>
            <a:ext cx="621641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This work is licensed under a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Creative Commons Attribution - </a:t>
            </a:r>
            <a:r>
              <a:rPr lang="en-US" u="sng" dirty="0" err="1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ShareAlike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 4.0 International Public License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038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C34C-649A-492A-AAED-7F39D41F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AD FS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35C92-C066-4B96-A871-04174F4969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38301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There are two ways to setup AD FS integration: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lphaLcParenR"/>
            </a:pPr>
            <a:r>
              <a:rPr lang="en-US" sz="1800" dirty="0"/>
              <a:t>Setting up AD FS integration by downloading federation metadata</a:t>
            </a:r>
            <a:br>
              <a:rPr lang="en-US" sz="1800" dirty="0"/>
            </a:br>
            <a:r>
              <a:rPr lang="en-US" sz="1800" dirty="0">
                <a:hlinkClick r:id="rId3"/>
              </a:rPr>
              <a:t>https://docs.microsoft.com/en-us/azure/azure-stack/azure-stack-integrate-identity#setting-up-ad-fs-integration-by-downloading-federation-metadata</a:t>
            </a:r>
            <a:endParaRPr lang="en-US" sz="1800" dirty="0"/>
          </a:p>
          <a:p>
            <a:pPr marL="457200" indent="-457200">
              <a:buFont typeface="+mj-lt"/>
              <a:buAutoNum type="alphaLcParenR"/>
            </a:pPr>
            <a:r>
              <a:rPr lang="en-US" sz="1800" dirty="0"/>
              <a:t>Setting up AD FS integration by providing federation metadata file</a:t>
            </a:r>
            <a:br>
              <a:rPr lang="en-US" sz="1800" dirty="0"/>
            </a:br>
            <a:r>
              <a:rPr lang="en-US" sz="1800" dirty="0">
                <a:hlinkClick r:id="rId4"/>
              </a:rPr>
              <a:t>https://docs.microsoft.com/en-us/azure/azure-stack/azure-stack-integrate-identity#setting-up-ad-fs-integration-by-providing-federation-metadata-file</a:t>
            </a:r>
            <a:endParaRPr lang="en-US" sz="18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Use b) if either of the following conditions are true:</a:t>
            </a:r>
          </a:p>
          <a:p>
            <a:pPr lvl="1"/>
            <a:r>
              <a:rPr lang="en-US" sz="1200" dirty="0"/>
              <a:t>The certificate chain is different for AD FS compared to all other endpoints in Azure Stack Hub.</a:t>
            </a:r>
          </a:p>
          <a:p>
            <a:pPr lvl="1"/>
            <a:r>
              <a:rPr lang="en-US" sz="1200" dirty="0"/>
              <a:t>There’s no network connectivity to the existing AD FS server from Azure Stack Hub’s AD FS instance.</a:t>
            </a:r>
          </a:p>
          <a:p>
            <a:pPr marL="2286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At the existing AD FS, a relying party trust must be configured. This step is not done by the automation, and must be configured by the operator:</a:t>
            </a:r>
          </a:p>
          <a:p>
            <a:r>
              <a:rPr lang="en-US" sz="1800" b="1" dirty="0"/>
              <a:t>Configure relying party on existing AD FS deployment</a:t>
            </a:r>
            <a:br>
              <a:rPr lang="en-US" sz="1800" dirty="0"/>
            </a:br>
            <a:r>
              <a:rPr lang="en-US" sz="1800" dirty="0">
                <a:hlinkClick r:id="rId5"/>
              </a:rPr>
              <a:t>https://docs.microsoft.com/en-us/azure/azure-stack/azure-stack-integrate-identity#configure-relying-party-on-existing-ad-fs-deployment-account-sts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0153708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A30D7-7AD0-4123-A0B0-2B2C90A1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Graph?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07DA9-E073-4C39-8CE0-CE6FD4182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121402"/>
          </a:xfrm>
        </p:spPr>
        <p:txBody>
          <a:bodyPr/>
          <a:lstStyle/>
          <a:p>
            <a:r>
              <a:rPr lang="en-US" dirty="0"/>
              <a:t>Authentication (via AD FS) is one part of identity. </a:t>
            </a:r>
          </a:p>
          <a:p>
            <a:r>
              <a:rPr lang="en-US" dirty="0"/>
              <a:t>To manage Role Based Access Control (RBAC) in Azure Stack Hub, the Graph component must be configured. </a:t>
            </a:r>
          </a:p>
          <a:p>
            <a:endParaRPr lang="en-US" dirty="0"/>
          </a:p>
          <a:p>
            <a:r>
              <a:rPr lang="en-US" dirty="0"/>
              <a:t>Graph</a:t>
            </a:r>
          </a:p>
          <a:p>
            <a:pPr lvl="1"/>
            <a:r>
              <a:rPr lang="en-US" dirty="0"/>
              <a:t>When access to a resource is delegated, the Graph component looks up the user account in the existing AD forest using the LDAP protocol.</a:t>
            </a:r>
          </a:p>
          <a:p>
            <a:pPr lvl="1"/>
            <a:r>
              <a:rPr lang="en-US" dirty="0"/>
              <a:t>Graph only supports integration with </a:t>
            </a:r>
            <a:r>
              <a:rPr lang="en-US" b="1" dirty="0"/>
              <a:t>a single AD forest</a:t>
            </a:r>
            <a:r>
              <a:rPr lang="en-US" dirty="0"/>
              <a:t>. If multiple forests exist, only the forest specified in the configuration will be used to fetch users and groups.</a:t>
            </a:r>
          </a:p>
        </p:txBody>
      </p:sp>
    </p:spTree>
    <p:extLst>
      <p:ext uri="{BB962C8B-B14F-4D97-AF65-F5344CB8AC3E}">
        <p14:creationId xmlns:p14="http://schemas.microsoft.com/office/powerpoint/2010/main" val="160751190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E4D7-DB98-42A7-A0BF-ACA24E241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and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C66F8-4BE7-4337-8A68-A56B6106DE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3404009"/>
          </a:xfrm>
        </p:spPr>
        <p:txBody>
          <a:bodyPr/>
          <a:lstStyle/>
          <a:p>
            <a:r>
              <a:rPr lang="en-US" dirty="0"/>
              <a:t>AD FS</a:t>
            </a:r>
          </a:p>
          <a:p>
            <a:pPr lvl="1"/>
            <a:r>
              <a:rPr lang="en-US" dirty="0"/>
              <a:t>At the existing AD FS, a relying party trust must be configured. This step is not done by the automation, and must be configured by the operator. </a:t>
            </a:r>
          </a:p>
          <a:p>
            <a:r>
              <a:rPr lang="en-US" dirty="0"/>
              <a:t>Graph</a:t>
            </a:r>
          </a:p>
          <a:p>
            <a:pPr lvl="1"/>
            <a:r>
              <a:rPr lang="en-US" dirty="0"/>
              <a:t>For the Graph configuration, a service account must be provided that has Read permission in the existing Active Directory. This account is required as input for the automation to enable RBAC scenarios.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0570DCC-F595-413B-A1BA-541AC213A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712763"/>
              </p:ext>
            </p:extLst>
          </p:nvPr>
        </p:nvGraphicFramePr>
        <p:xfrm>
          <a:off x="2408237" y="4891229"/>
          <a:ext cx="7620000" cy="128016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780701991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4036365721"/>
                    </a:ext>
                  </a:extLst>
                </a:gridCol>
              </a:tblGrid>
              <a:tr h="408708">
                <a:tc>
                  <a:txBody>
                    <a:bodyPr/>
                    <a:lstStyle/>
                    <a:p>
                      <a:pPr algn="l" fontAlgn="b"/>
                      <a:r>
                        <a:rPr lang="en-US" b="1">
                          <a:effectLst/>
                        </a:rPr>
                        <a:t>Component</a:t>
                      </a:r>
                    </a:p>
                  </a:txBody>
                  <a:tcPr marL="101600" marR="1016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>
                          <a:effectLst/>
                        </a:rPr>
                        <a:t>Requirement</a:t>
                      </a:r>
                    </a:p>
                  </a:txBody>
                  <a:tcPr marL="101600" marR="101600" marT="76200" marB="76200" anchor="b"/>
                </a:tc>
                <a:extLst>
                  <a:ext uri="{0D108BD9-81ED-4DB2-BD59-A6C34878D82A}">
                    <a16:rowId xmlns:a16="http://schemas.microsoft.com/office/drawing/2014/main" val="2685651427"/>
                  </a:ext>
                </a:extLst>
              </a:tr>
              <a:tr h="408708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Graph</a:t>
                      </a:r>
                    </a:p>
                  </a:txBody>
                  <a:tcPr marL="101600" marR="1016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Microsoft Active Directory 2012/2012 R2/2016</a:t>
                      </a:r>
                    </a:p>
                  </a:txBody>
                  <a:tcPr marL="101600" marR="101600" marT="76200" marB="76200"/>
                </a:tc>
                <a:extLst>
                  <a:ext uri="{0D108BD9-81ED-4DB2-BD59-A6C34878D82A}">
                    <a16:rowId xmlns:a16="http://schemas.microsoft.com/office/drawing/2014/main" val="2119181085"/>
                  </a:ext>
                </a:extLst>
              </a:tr>
              <a:tr h="408708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AD FS</a:t>
                      </a:r>
                    </a:p>
                  </a:txBody>
                  <a:tcPr marL="101600" marR="1016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Windows Server 2012/2012 R2/2016</a:t>
                      </a:r>
                    </a:p>
                  </a:txBody>
                  <a:tcPr marL="101600" marR="101600" marT="76200" marB="76200"/>
                </a:tc>
                <a:extLst>
                  <a:ext uri="{0D108BD9-81ED-4DB2-BD59-A6C34878D82A}">
                    <a16:rowId xmlns:a16="http://schemas.microsoft.com/office/drawing/2014/main" val="1593861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43575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A3E8-8564-4EA3-991C-C17FEB84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Ports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2B9EE-5EF0-472F-BCB1-6B2F609A96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1680460"/>
          </a:xfrm>
        </p:spPr>
        <p:txBody>
          <a:bodyPr/>
          <a:lstStyle/>
          <a:p>
            <a:r>
              <a:rPr lang="en-US" dirty="0"/>
              <a:t>Graph service in Azure Stack Hub uses the following protocols and ports to communicate with the target Active Directory: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C1A7A7-6538-4982-BACE-3AF849B67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643591"/>
              </p:ext>
            </p:extLst>
          </p:nvPr>
        </p:nvGraphicFramePr>
        <p:xfrm>
          <a:off x="655636" y="2963862"/>
          <a:ext cx="11125200" cy="21336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781300">
                  <a:extLst>
                    <a:ext uri="{9D8B030D-6E8A-4147-A177-3AD203B41FA5}">
                      <a16:colId xmlns:a16="http://schemas.microsoft.com/office/drawing/2014/main" val="1246950839"/>
                    </a:ext>
                  </a:extLst>
                </a:gridCol>
                <a:gridCol w="2781300">
                  <a:extLst>
                    <a:ext uri="{9D8B030D-6E8A-4147-A177-3AD203B41FA5}">
                      <a16:colId xmlns:a16="http://schemas.microsoft.com/office/drawing/2014/main" val="1024576191"/>
                    </a:ext>
                  </a:extLst>
                </a:gridCol>
                <a:gridCol w="2781300">
                  <a:extLst>
                    <a:ext uri="{9D8B030D-6E8A-4147-A177-3AD203B41FA5}">
                      <a16:colId xmlns:a16="http://schemas.microsoft.com/office/drawing/2014/main" val="4102552962"/>
                    </a:ext>
                  </a:extLst>
                </a:gridCol>
                <a:gridCol w="2781300">
                  <a:extLst>
                    <a:ext uri="{9D8B030D-6E8A-4147-A177-3AD203B41FA5}">
                      <a16:colId xmlns:a16="http://schemas.microsoft.com/office/drawing/2014/main" val="19628975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>
                          <a:effectLst/>
                        </a:rPr>
                        <a:t>Type</a:t>
                      </a:r>
                    </a:p>
                  </a:txBody>
                  <a:tcPr marL="101600" marR="1016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>
                          <a:effectLst/>
                        </a:rPr>
                        <a:t>Network</a:t>
                      </a:r>
                    </a:p>
                  </a:txBody>
                  <a:tcPr marL="101600" marR="1016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>
                          <a:effectLst/>
                        </a:rPr>
                        <a:t>Port</a:t>
                      </a:r>
                    </a:p>
                  </a:txBody>
                  <a:tcPr marL="101600" marR="1016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>
                          <a:effectLst/>
                        </a:rPr>
                        <a:t>Protocol</a:t>
                      </a:r>
                    </a:p>
                  </a:txBody>
                  <a:tcPr marL="101600" marR="101600" marT="76200" marB="76200" anchor="b"/>
                </a:tc>
                <a:extLst>
                  <a:ext uri="{0D108BD9-81ED-4DB2-BD59-A6C34878D82A}">
                    <a16:rowId xmlns:a16="http://schemas.microsoft.com/office/drawing/2014/main" val="4704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LDAP</a:t>
                      </a:r>
                    </a:p>
                  </a:txBody>
                  <a:tcPr marL="101600" marR="1016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VIP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389</a:t>
                      </a:r>
                    </a:p>
                  </a:txBody>
                  <a:tcPr marL="101600" marR="1016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TCP &amp; UDP</a:t>
                      </a:r>
                    </a:p>
                  </a:txBody>
                  <a:tcPr marL="101600" marR="101600" marT="76200" marB="76200"/>
                </a:tc>
                <a:extLst>
                  <a:ext uri="{0D108BD9-81ED-4DB2-BD59-A6C34878D82A}">
                    <a16:rowId xmlns:a16="http://schemas.microsoft.com/office/drawing/2014/main" val="3214321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LDAP SSL</a:t>
                      </a:r>
                    </a:p>
                  </a:txBody>
                  <a:tcPr marL="101600" marR="1016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VIP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636</a:t>
                      </a:r>
                    </a:p>
                  </a:txBody>
                  <a:tcPr marL="101600" marR="1016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TCP</a:t>
                      </a:r>
                    </a:p>
                  </a:txBody>
                  <a:tcPr marL="101600" marR="101600" marT="76200" marB="76200"/>
                </a:tc>
                <a:extLst>
                  <a:ext uri="{0D108BD9-81ED-4DB2-BD59-A6C34878D82A}">
                    <a16:rowId xmlns:a16="http://schemas.microsoft.com/office/drawing/2014/main" val="2611809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LDAP GC</a:t>
                      </a:r>
                    </a:p>
                  </a:txBody>
                  <a:tcPr marL="101600" marR="1016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VIP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3268</a:t>
                      </a:r>
                    </a:p>
                  </a:txBody>
                  <a:tcPr marL="101600" marR="1016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TCP</a:t>
                      </a:r>
                    </a:p>
                  </a:txBody>
                  <a:tcPr marL="101600" marR="101600" marT="76200" marB="76200"/>
                </a:tc>
                <a:extLst>
                  <a:ext uri="{0D108BD9-81ED-4DB2-BD59-A6C34878D82A}">
                    <a16:rowId xmlns:a16="http://schemas.microsoft.com/office/drawing/2014/main" val="1218840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LDAP GC SSL</a:t>
                      </a:r>
                    </a:p>
                  </a:txBody>
                  <a:tcPr marL="101600" marR="1016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VIP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3269</a:t>
                      </a:r>
                    </a:p>
                  </a:txBody>
                  <a:tcPr marL="101600" marR="1016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TCP</a:t>
                      </a:r>
                    </a:p>
                  </a:txBody>
                  <a:tcPr marL="101600" marR="101600" marT="76200" marB="76200"/>
                </a:tc>
                <a:extLst>
                  <a:ext uri="{0D108BD9-81ED-4DB2-BD59-A6C34878D82A}">
                    <a16:rowId xmlns:a16="http://schemas.microsoft.com/office/drawing/2014/main" val="3379341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6483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A73F-F556-40CE-8B81-BF074F7F4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41561-A8C9-4A1C-A94B-1A17FE663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2289858"/>
          </a:xfrm>
        </p:spPr>
        <p:txBody>
          <a:bodyPr/>
          <a:lstStyle/>
          <a:p>
            <a:r>
              <a:rPr lang="en-US" dirty="0"/>
              <a:t>Graph protocols and ports</a:t>
            </a:r>
            <a:br>
              <a:rPr lang="en-US" dirty="0"/>
            </a:br>
            <a:r>
              <a:rPr lang="en-US" dirty="0">
                <a:hlinkClick r:id="rId2"/>
              </a:rPr>
              <a:t>https://docs.microsoft.com/en-us/azure/azure-stack/azure-stack-integrate-identity#graph-protocols-and-ports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24994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5139" y="2049461"/>
            <a:ext cx="11734297" cy="2819401"/>
          </a:xfrm>
        </p:spPr>
        <p:txBody>
          <a:bodyPr/>
          <a:lstStyle/>
          <a:p>
            <a:r>
              <a:rPr lang="en-US" sz="7150" dirty="0"/>
              <a:t>Disconnected Time Sync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5602" y="4945062"/>
            <a:ext cx="10819896" cy="1015578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defTabSz="932502">
              <a:lnSpc>
                <a:spcPct val="90000"/>
              </a:lnSpc>
              <a:spcAft>
                <a:spcPts val="600"/>
              </a:spcAft>
            </a:pPr>
            <a:r>
              <a:rPr lang="en-US" sz="52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NTP, or not to NTP</a:t>
            </a:r>
          </a:p>
        </p:txBody>
      </p:sp>
    </p:spTree>
    <p:extLst>
      <p:ext uri="{BB962C8B-B14F-4D97-AF65-F5344CB8AC3E}">
        <p14:creationId xmlns:p14="http://schemas.microsoft.com/office/powerpoint/2010/main" val="12600284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5139" y="2049461"/>
            <a:ext cx="11734297" cy="2819401"/>
          </a:xfrm>
        </p:spPr>
        <p:txBody>
          <a:bodyPr/>
          <a:lstStyle/>
          <a:p>
            <a:r>
              <a:rPr lang="en-US" sz="7150" dirty="0"/>
              <a:t>Disconnected Marketplace Syndication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5602" y="4945062"/>
            <a:ext cx="10819896" cy="1735775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defTabSz="932502">
              <a:lnSpc>
                <a:spcPct val="90000"/>
              </a:lnSpc>
              <a:spcAft>
                <a:spcPts val="600"/>
              </a:spcAft>
            </a:pPr>
            <a:r>
              <a:rPr lang="en-US" sz="52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Keeping the marketplace fresh while offline</a:t>
            </a:r>
          </a:p>
        </p:txBody>
      </p:sp>
    </p:spTree>
    <p:extLst>
      <p:ext uri="{BB962C8B-B14F-4D97-AF65-F5344CB8AC3E}">
        <p14:creationId xmlns:p14="http://schemas.microsoft.com/office/powerpoint/2010/main" val="502790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B338-56A9-4D33-A953-68CE3175C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Disconnected Marketplace Syndication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87E8C-4AE5-456B-A0B2-897DE3AE38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3139321"/>
          </a:xfrm>
        </p:spPr>
        <p:txBody>
          <a:bodyPr/>
          <a:lstStyle/>
          <a:p>
            <a:r>
              <a:rPr lang="en-US" dirty="0"/>
              <a:t>How to download marketplace items?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dirty="0"/>
              <a:t>Use PowerShell and the </a:t>
            </a:r>
            <a:r>
              <a:rPr lang="en-US" i="1" dirty="0"/>
              <a:t>marketplace syndication tool</a:t>
            </a:r>
            <a:r>
              <a:rPr lang="en-US" dirty="0"/>
              <a:t> to download the marketplace items to a machine with internet connectivity. </a:t>
            </a:r>
          </a:p>
          <a:p>
            <a:pPr marL="7429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You then transfer the items to your Azure Stack Hub environment. 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dirty="0"/>
              <a:t>In a disconnected environment, you cannot download marketplace items by using the Azure Stack Hub portal. </a:t>
            </a:r>
          </a:p>
        </p:txBody>
      </p:sp>
    </p:spTree>
    <p:extLst>
      <p:ext uri="{BB962C8B-B14F-4D97-AF65-F5344CB8AC3E}">
        <p14:creationId xmlns:p14="http://schemas.microsoft.com/office/powerpoint/2010/main" val="267333900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5139" y="2049461"/>
            <a:ext cx="11734297" cy="2819401"/>
          </a:xfrm>
        </p:spPr>
        <p:txBody>
          <a:bodyPr/>
          <a:lstStyle/>
          <a:p>
            <a:r>
              <a:rPr lang="en-US" sz="7150" dirty="0"/>
              <a:t>Disconnected Licensing, Billing, and Consumption Reporting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5602" y="4945062"/>
            <a:ext cx="10819896" cy="1735775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defTabSz="932502">
              <a:lnSpc>
                <a:spcPct val="90000"/>
              </a:lnSpc>
              <a:spcAft>
                <a:spcPts val="600"/>
              </a:spcAft>
            </a:pPr>
            <a:r>
              <a:rPr lang="en-US" sz="52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Many aspects of paying for Azure Stack Hub</a:t>
            </a:r>
          </a:p>
        </p:txBody>
      </p:sp>
    </p:spTree>
    <p:extLst>
      <p:ext uri="{BB962C8B-B14F-4D97-AF65-F5344CB8AC3E}">
        <p14:creationId xmlns:p14="http://schemas.microsoft.com/office/powerpoint/2010/main" val="19370507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5139" y="2049461"/>
            <a:ext cx="11734297" cy="2819401"/>
          </a:xfrm>
        </p:spPr>
        <p:txBody>
          <a:bodyPr/>
          <a:lstStyle/>
          <a:p>
            <a:r>
              <a:rPr lang="en-US" sz="7150" dirty="0"/>
              <a:t>Adjacent Systems for Identity, Monitoring, and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5602" y="4945062"/>
            <a:ext cx="10819896" cy="1015578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defTabSz="932502">
              <a:lnSpc>
                <a:spcPct val="90000"/>
              </a:lnSpc>
              <a:spcAft>
                <a:spcPts val="600"/>
              </a:spcAft>
            </a:pPr>
            <a:r>
              <a:rPr lang="en-US" sz="52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Connecting to other local ‘stuff’</a:t>
            </a:r>
          </a:p>
        </p:txBody>
      </p:sp>
    </p:spTree>
    <p:extLst>
      <p:ext uri="{BB962C8B-B14F-4D97-AF65-F5344CB8AC3E}">
        <p14:creationId xmlns:p14="http://schemas.microsoft.com/office/powerpoint/2010/main" val="2623315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74637" y="313511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rgbClr val="505050"/>
                </a:solidFill>
              </a:rPr>
              <a:t>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1264"/>
            <a:ext cx="7509672" cy="5244513"/>
          </a:xfrm>
        </p:spPr>
        <p:txBody>
          <a:bodyPr lIns="182880" tIns="91440" rIns="91440"/>
          <a:lstStyle/>
          <a:p>
            <a:pPr lvl="0"/>
            <a:r>
              <a:rPr lang="en-US" sz="2400" dirty="0"/>
              <a:t>Deployment of a disconnected Azure Stack Hub</a:t>
            </a:r>
          </a:p>
          <a:p>
            <a:pPr lvl="0"/>
            <a:r>
              <a:rPr lang="en-US" sz="2400" dirty="0"/>
              <a:t>Disconnected registration</a:t>
            </a:r>
          </a:p>
          <a:p>
            <a:pPr lvl="0"/>
            <a:r>
              <a:rPr lang="en-US" sz="2400" dirty="0"/>
              <a:t>Disconnected certificate use</a:t>
            </a:r>
          </a:p>
          <a:p>
            <a:pPr lvl="0"/>
            <a:r>
              <a:rPr lang="en-US" sz="2400" dirty="0"/>
              <a:t>Disconnected identity with ADFS</a:t>
            </a:r>
          </a:p>
          <a:p>
            <a:pPr lvl="0"/>
            <a:r>
              <a:rPr lang="en-US" sz="2400" dirty="0"/>
              <a:t>Disconnected time sync</a:t>
            </a:r>
          </a:p>
          <a:p>
            <a:pPr lvl="0"/>
            <a:r>
              <a:rPr lang="en-US" sz="2400" dirty="0"/>
              <a:t>Disconnected marketplace syndication</a:t>
            </a:r>
          </a:p>
          <a:p>
            <a:pPr lvl="0"/>
            <a:r>
              <a:rPr lang="en-US" sz="2400" dirty="0"/>
              <a:t>Disconnected licensing, billing, and consumption reporting</a:t>
            </a:r>
          </a:p>
          <a:p>
            <a:pPr lvl="0"/>
            <a:r>
              <a:rPr lang="en-US" sz="2400" dirty="0"/>
              <a:t>Adjacent systems for identity, monitoring, and management</a:t>
            </a:r>
          </a:p>
          <a:p>
            <a:pPr lvl="0"/>
            <a:r>
              <a:rPr lang="en-US" sz="2400" dirty="0"/>
              <a:t>Disconnected backup</a:t>
            </a:r>
          </a:p>
          <a:p>
            <a:pPr lvl="0"/>
            <a:r>
              <a:rPr lang="en-US" sz="2400" dirty="0"/>
              <a:t>Disconnected support scenarios</a:t>
            </a:r>
          </a:p>
          <a:p>
            <a:pPr lvl="0"/>
            <a:r>
              <a:rPr lang="en-US" sz="2400" dirty="0"/>
              <a:t>Intermittently-connected scenarios</a:t>
            </a: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285037" y="-1"/>
            <a:ext cx="5151438" cy="6994527"/>
            <a:chOff x="10600283" y="0"/>
            <a:chExt cx="1836192" cy="2200235"/>
          </a:xfrm>
        </p:grpSpPr>
        <p:sp>
          <p:nvSpPr>
            <p:cNvPr id="115" name="Rectangle 114"/>
            <p:cNvSpPr>
              <a:spLocks noChangeArrowheads="1"/>
            </p:cNvSpPr>
            <p:nvPr/>
          </p:nvSpPr>
          <p:spPr bwMode="auto">
            <a:xfrm>
              <a:off x="10600283" y="0"/>
              <a:ext cx="1836192" cy="2200235"/>
            </a:xfrm>
            <a:prstGeom prst="rect">
              <a:avLst/>
            </a:pr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10807460" y="256989"/>
              <a:ext cx="1466948" cy="1848765"/>
              <a:chOff x="4140201" y="4521200"/>
              <a:chExt cx="1393825" cy="1884363"/>
            </a:xfrm>
          </p:grpSpPr>
          <p:sp>
            <p:nvSpPr>
              <p:cNvPr id="117" name="Freeform 116"/>
              <p:cNvSpPr>
                <a:spLocks/>
              </p:cNvSpPr>
              <p:nvPr/>
            </p:nvSpPr>
            <p:spPr bwMode="auto">
              <a:xfrm>
                <a:off x="4397376" y="4587875"/>
                <a:ext cx="790575" cy="1206500"/>
              </a:xfrm>
              <a:custGeom>
                <a:avLst/>
                <a:gdLst>
                  <a:gd name="T0" fmla="*/ 261 w 261"/>
                  <a:gd name="T1" fmla="*/ 73 h 400"/>
                  <a:gd name="T2" fmla="*/ 242 w 261"/>
                  <a:gd name="T3" fmla="*/ 53 h 400"/>
                  <a:gd name="T4" fmla="*/ 223 w 261"/>
                  <a:gd name="T5" fmla="*/ 73 h 400"/>
                  <a:gd name="T6" fmla="*/ 223 w 261"/>
                  <a:gd name="T7" fmla="*/ 175 h 400"/>
                  <a:gd name="T8" fmla="*/ 218 w 261"/>
                  <a:gd name="T9" fmla="*/ 179 h 400"/>
                  <a:gd name="T10" fmla="*/ 218 w 261"/>
                  <a:gd name="T11" fmla="*/ 179 h 400"/>
                  <a:gd name="T12" fmla="*/ 214 w 261"/>
                  <a:gd name="T13" fmla="*/ 175 h 400"/>
                  <a:gd name="T14" fmla="*/ 214 w 261"/>
                  <a:gd name="T15" fmla="*/ 53 h 400"/>
                  <a:gd name="T16" fmla="*/ 196 w 261"/>
                  <a:gd name="T17" fmla="*/ 33 h 400"/>
                  <a:gd name="T18" fmla="*/ 175 w 261"/>
                  <a:gd name="T19" fmla="*/ 52 h 400"/>
                  <a:gd name="T20" fmla="*/ 175 w 261"/>
                  <a:gd name="T21" fmla="*/ 163 h 400"/>
                  <a:gd name="T22" fmla="*/ 171 w 261"/>
                  <a:gd name="T23" fmla="*/ 168 h 400"/>
                  <a:gd name="T24" fmla="*/ 171 w 261"/>
                  <a:gd name="T25" fmla="*/ 168 h 400"/>
                  <a:gd name="T26" fmla="*/ 166 w 261"/>
                  <a:gd name="T27" fmla="*/ 163 h 400"/>
                  <a:gd name="T28" fmla="*/ 166 w 261"/>
                  <a:gd name="T29" fmla="*/ 20 h 400"/>
                  <a:gd name="T30" fmla="*/ 146 w 261"/>
                  <a:gd name="T31" fmla="*/ 1 h 400"/>
                  <a:gd name="T32" fmla="*/ 128 w 261"/>
                  <a:gd name="T33" fmla="*/ 20 h 400"/>
                  <a:gd name="T34" fmla="*/ 128 w 261"/>
                  <a:gd name="T35" fmla="*/ 152 h 400"/>
                  <a:gd name="T36" fmla="*/ 123 w 261"/>
                  <a:gd name="T37" fmla="*/ 157 h 400"/>
                  <a:gd name="T38" fmla="*/ 123 w 261"/>
                  <a:gd name="T39" fmla="*/ 157 h 400"/>
                  <a:gd name="T40" fmla="*/ 118 w 261"/>
                  <a:gd name="T41" fmla="*/ 152 h 400"/>
                  <a:gd name="T42" fmla="*/ 118 w 261"/>
                  <a:gd name="T43" fmla="*/ 102 h 400"/>
                  <a:gd name="T44" fmla="*/ 118 w 261"/>
                  <a:gd name="T45" fmla="*/ 42 h 400"/>
                  <a:gd name="T46" fmla="*/ 96 w 261"/>
                  <a:gd name="T47" fmla="*/ 23 h 400"/>
                  <a:gd name="T48" fmla="*/ 80 w 261"/>
                  <a:gd name="T49" fmla="*/ 43 h 400"/>
                  <a:gd name="T50" fmla="*/ 80 w 261"/>
                  <a:gd name="T51" fmla="*/ 179 h 400"/>
                  <a:gd name="T52" fmla="*/ 80 w 261"/>
                  <a:gd name="T53" fmla="*/ 180 h 400"/>
                  <a:gd name="T54" fmla="*/ 80 w 261"/>
                  <a:gd name="T55" fmla="*/ 226 h 400"/>
                  <a:gd name="T56" fmla="*/ 38 w 261"/>
                  <a:gd name="T57" fmla="*/ 144 h 400"/>
                  <a:gd name="T58" fmla="*/ 12 w 261"/>
                  <a:gd name="T59" fmla="*/ 138 h 400"/>
                  <a:gd name="T60" fmla="*/ 6 w 261"/>
                  <a:gd name="T61" fmla="*/ 164 h 400"/>
                  <a:gd name="T62" fmla="*/ 55 w 261"/>
                  <a:gd name="T63" fmla="*/ 267 h 400"/>
                  <a:gd name="T64" fmla="*/ 105 w 261"/>
                  <a:gd name="T65" fmla="*/ 337 h 400"/>
                  <a:gd name="T66" fmla="*/ 105 w 261"/>
                  <a:gd name="T67" fmla="*/ 400 h 400"/>
                  <a:gd name="T68" fmla="*/ 245 w 261"/>
                  <a:gd name="T69" fmla="*/ 400 h 400"/>
                  <a:gd name="T70" fmla="*/ 245 w 261"/>
                  <a:gd name="T71" fmla="*/ 339 h 400"/>
                  <a:gd name="T72" fmla="*/ 261 w 261"/>
                  <a:gd name="T73" fmla="*/ 268 h 400"/>
                  <a:gd name="T74" fmla="*/ 261 w 261"/>
                  <a:gd name="T75" fmla="*/ 73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1" h="400">
                    <a:moveTo>
                      <a:pt x="261" y="73"/>
                    </a:moveTo>
                    <a:cubicBezTo>
                      <a:pt x="261" y="62"/>
                      <a:pt x="252" y="53"/>
                      <a:pt x="242" y="53"/>
                    </a:cubicBezTo>
                    <a:cubicBezTo>
                      <a:pt x="231" y="54"/>
                      <a:pt x="223" y="62"/>
                      <a:pt x="223" y="73"/>
                    </a:cubicBezTo>
                    <a:cubicBezTo>
                      <a:pt x="223" y="175"/>
                      <a:pt x="223" y="175"/>
                      <a:pt x="223" y="175"/>
                    </a:cubicBezTo>
                    <a:cubicBezTo>
                      <a:pt x="223" y="177"/>
                      <a:pt x="221" y="179"/>
                      <a:pt x="218" y="179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16" y="179"/>
                      <a:pt x="214" y="177"/>
                      <a:pt x="214" y="175"/>
                    </a:cubicBezTo>
                    <a:cubicBezTo>
                      <a:pt x="214" y="53"/>
                      <a:pt x="214" y="53"/>
                      <a:pt x="214" y="53"/>
                    </a:cubicBezTo>
                    <a:cubicBezTo>
                      <a:pt x="214" y="43"/>
                      <a:pt x="206" y="34"/>
                      <a:pt x="196" y="33"/>
                    </a:cubicBezTo>
                    <a:cubicBezTo>
                      <a:pt x="185" y="32"/>
                      <a:pt x="175" y="41"/>
                      <a:pt x="175" y="52"/>
                    </a:cubicBezTo>
                    <a:cubicBezTo>
                      <a:pt x="175" y="163"/>
                      <a:pt x="175" y="163"/>
                      <a:pt x="175" y="163"/>
                    </a:cubicBezTo>
                    <a:cubicBezTo>
                      <a:pt x="175" y="166"/>
                      <a:pt x="173" y="168"/>
                      <a:pt x="171" y="168"/>
                    </a:cubicBezTo>
                    <a:cubicBezTo>
                      <a:pt x="171" y="168"/>
                      <a:pt x="171" y="168"/>
                      <a:pt x="171" y="168"/>
                    </a:cubicBezTo>
                    <a:cubicBezTo>
                      <a:pt x="168" y="168"/>
                      <a:pt x="166" y="166"/>
                      <a:pt x="166" y="163"/>
                    </a:cubicBezTo>
                    <a:cubicBezTo>
                      <a:pt x="166" y="20"/>
                      <a:pt x="166" y="20"/>
                      <a:pt x="166" y="20"/>
                    </a:cubicBezTo>
                    <a:cubicBezTo>
                      <a:pt x="166" y="10"/>
                      <a:pt x="157" y="0"/>
                      <a:pt x="146" y="1"/>
                    </a:cubicBezTo>
                    <a:cubicBezTo>
                      <a:pt x="136" y="1"/>
                      <a:pt x="128" y="9"/>
                      <a:pt x="128" y="20"/>
                    </a:cubicBezTo>
                    <a:cubicBezTo>
                      <a:pt x="128" y="152"/>
                      <a:pt x="128" y="152"/>
                      <a:pt x="128" y="152"/>
                    </a:cubicBezTo>
                    <a:cubicBezTo>
                      <a:pt x="128" y="155"/>
                      <a:pt x="126" y="157"/>
                      <a:pt x="123" y="157"/>
                    </a:cubicBezTo>
                    <a:cubicBezTo>
                      <a:pt x="123" y="157"/>
                      <a:pt x="123" y="157"/>
                      <a:pt x="123" y="157"/>
                    </a:cubicBezTo>
                    <a:cubicBezTo>
                      <a:pt x="120" y="157"/>
                      <a:pt x="118" y="155"/>
                      <a:pt x="118" y="152"/>
                    </a:cubicBezTo>
                    <a:cubicBezTo>
                      <a:pt x="118" y="102"/>
                      <a:pt x="118" y="102"/>
                      <a:pt x="118" y="102"/>
                    </a:cubicBezTo>
                    <a:cubicBezTo>
                      <a:pt x="118" y="42"/>
                      <a:pt x="118" y="42"/>
                      <a:pt x="118" y="42"/>
                    </a:cubicBezTo>
                    <a:cubicBezTo>
                      <a:pt x="118" y="30"/>
                      <a:pt x="108" y="21"/>
                      <a:pt x="96" y="23"/>
                    </a:cubicBezTo>
                    <a:cubicBezTo>
                      <a:pt x="87" y="25"/>
                      <a:pt x="80" y="33"/>
                      <a:pt x="80" y="43"/>
                    </a:cubicBezTo>
                    <a:cubicBezTo>
                      <a:pt x="80" y="179"/>
                      <a:pt x="80" y="179"/>
                      <a:pt x="80" y="179"/>
                    </a:cubicBezTo>
                    <a:cubicBezTo>
                      <a:pt x="80" y="180"/>
                      <a:pt x="80" y="180"/>
                      <a:pt x="80" y="180"/>
                    </a:cubicBezTo>
                    <a:cubicBezTo>
                      <a:pt x="80" y="226"/>
                      <a:pt x="80" y="226"/>
                      <a:pt x="80" y="226"/>
                    </a:cubicBezTo>
                    <a:cubicBezTo>
                      <a:pt x="38" y="144"/>
                      <a:pt x="38" y="144"/>
                      <a:pt x="38" y="144"/>
                    </a:cubicBezTo>
                    <a:cubicBezTo>
                      <a:pt x="32" y="135"/>
                      <a:pt x="21" y="132"/>
                      <a:pt x="12" y="138"/>
                    </a:cubicBezTo>
                    <a:cubicBezTo>
                      <a:pt x="3" y="144"/>
                      <a:pt x="0" y="156"/>
                      <a:pt x="6" y="164"/>
                    </a:cubicBezTo>
                    <a:cubicBezTo>
                      <a:pt x="55" y="267"/>
                      <a:pt x="55" y="267"/>
                      <a:pt x="55" y="267"/>
                    </a:cubicBezTo>
                    <a:cubicBezTo>
                      <a:pt x="105" y="337"/>
                      <a:pt x="105" y="337"/>
                      <a:pt x="105" y="337"/>
                    </a:cubicBezTo>
                    <a:cubicBezTo>
                      <a:pt x="105" y="400"/>
                      <a:pt x="105" y="400"/>
                      <a:pt x="105" y="400"/>
                    </a:cubicBezTo>
                    <a:cubicBezTo>
                      <a:pt x="245" y="400"/>
                      <a:pt x="245" y="400"/>
                      <a:pt x="245" y="400"/>
                    </a:cubicBezTo>
                    <a:cubicBezTo>
                      <a:pt x="245" y="339"/>
                      <a:pt x="245" y="339"/>
                      <a:pt x="245" y="339"/>
                    </a:cubicBezTo>
                    <a:cubicBezTo>
                      <a:pt x="261" y="268"/>
                      <a:pt x="261" y="268"/>
                      <a:pt x="261" y="268"/>
                    </a:cubicBezTo>
                    <a:lnTo>
                      <a:pt x="261" y="73"/>
                    </a:lnTo>
                    <a:close/>
                  </a:path>
                </a:pathLst>
              </a:custGeom>
              <a:solidFill>
                <a:srgbClr val="613D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8" name="Freeform 117"/>
              <p:cNvSpPr>
                <a:spLocks noEditPoints="1"/>
              </p:cNvSpPr>
              <p:nvPr/>
            </p:nvSpPr>
            <p:spPr bwMode="auto">
              <a:xfrm>
                <a:off x="4437063" y="5532438"/>
                <a:ext cx="363538" cy="161925"/>
              </a:xfrm>
              <a:custGeom>
                <a:avLst/>
                <a:gdLst>
                  <a:gd name="T0" fmla="*/ 23 w 120"/>
                  <a:gd name="T1" fmla="*/ 27 h 54"/>
                  <a:gd name="T2" fmla="*/ 16 w 120"/>
                  <a:gd name="T3" fmla="*/ 35 h 54"/>
                  <a:gd name="T4" fmla="*/ 9 w 120"/>
                  <a:gd name="T5" fmla="*/ 27 h 54"/>
                  <a:gd name="T6" fmla="*/ 16 w 120"/>
                  <a:gd name="T7" fmla="*/ 19 h 54"/>
                  <a:gd name="T8" fmla="*/ 23 w 120"/>
                  <a:gd name="T9" fmla="*/ 27 h 54"/>
                  <a:gd name="T10" fmla="*/ 0 w 120"/>
                  <a:gd name="T11" fmla="*/ 27 h 54"/>
                  <a:gd name="T12" fmla="*/ 11 w 120"/>
                  <a:gd name="T13" fmla="*/ 49 h 54"/>
                  <a:gd name="T14" fmla="*/ 27 w 120"/>
                  <a:gd name="T15" fmla="*/ 54 h 54"/>
                  <a:gd name="T16" fmla="*/ 52 w 120"/>
                  <a:gd name="T17" fmla="*/ 37 h 54"/>
                  <a:gd name="T18" fmla="*/ 61 w 120"/>
                  <a:gd name="T19" fmla="*/ 37 h 54"/>
                  <a:gd name="T20" fmla="*/ 61 w 120"/>
                  <a:gd name="T21" fmla="*/ 32 h 54"/>
                  <a:gd name="T22" fmla="*/ 67 w 120"/>
                  <a:gd name="T23" fmla="*/ 36 h 54"/>
                  <a:gd name="T24" fmla="*/ 73 w 120"/>
                  <a:gd name="T25" fmla="*/ 31 h 54"/>
                  <a:gd name="T26" fmla="*/ 79 w 120"/>
                  <a:gd name="T27" fmla="*/ 36 h 54"/>
                  <a:gd name="T28" fmla="*/ 85 w 120"/>
                  <a:gd name="T29" fmla="*/ 31 h 54"/>
                  <a:gd name="T30" fmla="*/ 90 w 120"/>
                  <a:gd name="T31" fmla="*/ 36 h 54"/>
                  <a:gd name="T32" fmla="*/ 101 w 120"/>
                  <a:gd name="T33" fmla="*/ 30 h 54"/>
                  <a:gd name="T34" fmla="*/ 105 w 120"/>
                  <a:gd name="T35" fmla="*/ 35 h 54"/>
                  <a:gd name="T36" fmla="*/ 110 w 120"/>
                  <a:gd name="T37" fmla="*/ 35 h 54"/>
                  <a:gd name="T38" fmla="*/ 120 w 120"/>
                  <a:gd name="T39" fmla="*/ 20 h 54"/>
                  <a:gd name="T40" fmla="*/ 120 w 120"/>
                  <a:gd name="T41" fmla="*/ 16 h 54"/>
                  <a:gd name="T42" fmla="*/ 52 w 120"/>
                  <a:gd name="T43" fmla="*/ 16 h 54"/>
                  <a:gd name="T44" fmla="*/ 50 w 120"/>
                  <a:gd name="T45" fmla="*/ 13 h 54"/>
                  <a:gd name="T46" fmla="*/ 27 w 120"/>
                  <a:gd name="T47" fmla="*/ 0 h 54"/>
                  <a:gd name="T48" fmla="*/ 0 w 120"/>
                  <a:gd name="T49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54">
                    <a:moveTo>
                      <a:pt x="23" y="27"/>
                    </a:moveTo>
                    <a:cubicBezTo>
                      <a:pt x="23" y="31"/>
                      <a:pt x="20" y="35"/>
                      <a:pt x="16" y="35"/>
                    </a:cubicBezTo>
                    <a:cubicBezTo>
                      <a:pt x="12" y="35"/>
                      <a:pt x="9" y="31"/>
                      <a:pt x="9" y="27"/>
                    </a:cubicBezTo>
                    <a:cubicBezTo>
                      <a:pt x="9" y="23"/>
                      <a:pt x="12" y="19"/>
                      <a:pt x="16" y="19"/>
                    </a:cubicBezTo>
                    <a:cubicBezTo>
                      <a:pt x="20" y="19"/>
                      <a:pt x="23" y="23"/>
                      <a:pt x="23" y="27"/>
                    </a:cubicBezTo>
                    <a:moveTo>
                      <a:pt x="0" y="27"/>
                    </a:moveTo>
                    <a:cubicBezTo>
                      <a:pt x="0" y="36"/>
                      <a:pt x="5" y="44"/>
                      <a:pt x="11" y="49"/>
                    </a:cubicBezTo>
                    <a:cubicBezTo>
                      <a:pt x="16" y="52"/>
                      <a:pt x="21" y="54"/>
                      <a:pt x="27" y="54"/>
                    </a:cubicBezTo>
                    <a:cubicBezTo>
                      <a:pt x="38" y="54"/>
                      <a:pt x="48" y="47"/>
                      <a:pt x="52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2"/>
                      <a:pt x="61" y="32"/>
                      <a:pt x="61" y="32"/>
                    </a:cubicBezTo>
                    <a:cubicBezTo>
                      <a:pt x="67" y="36"/>
                      <a:pt x="67" y="36"/>
                      <a:pt x="67" y="36"/>
                    </a:cubicBezTo>
                    <a:cubicBezTo>
                      <a:pt x="73" y="31"/>
                      <a:pt x="73" y="31"/>
                      <a:pt x="73" y="31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85" y="31"/>
                      <a:pt x="85" y="31"/>
                      <a:pt x="85" y="31"/>
                    </a:cubicBezTo>
                    <a:cubicBezTo>
                      <a:pt x="90" y="36"/>
                      <a:pt x="90" y="36"/>
                      <a:pt x="90" y="36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105" y="35"/>
                      <a:pt x="105" y="35"/>
                      <a:pt x="105" y="35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20" y="20"/>
                      <a:pt x="120" y="20"/>
                      <a:pt x="120" y="20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5"/>
                      <a:pt x="51" y="14"/>
                      <a:pt x="50" y="13"/>
                    </a:cubicBezTo>
                    <a:cubicBezTo>
                      <a:pt x="45" y="5"/>
                      <a:pt x="37" y="0"/>
                      <a:pt x="27" y="0"/>
                    </a:cubicBezTo>
                    <a:cubicBezTo>
                      <a:pt x="12" y="0"/>
                      <a:pt x="0" y="12"/>
                      <a:pt x="0" y="27"/>
                    </a:cubicBezTo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9" name="Rectangle 118"/>
              <p:cNvSpPr>
                <a:spLocks noChangeArrowheads="1"/>
              </p:cNvSpPr>
              <p:nvPr/>
            </p:nvSpPr>
            <p:spPr bwMode="auto">
              <a:xfrm>
                <a:off x="5237163" y="4967288"/>
                <a:ext cx="254000" cy="254000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0" name="Freeform 119"/>
              <p:cNvSpPr>
                <a:spLocks noEditPoints="1"/>
              </p:cNvSpPr>
              <p:nvPr/>
            </p:nvSpPr>
            <p:spPr bwMode="auto">
              <a:xfrm>
                <a:off x="5330826" y="5013325"/>
                <a:ext cx="66675" cy="66675"/>
              </a:xfrm>
              <a:custGeom>
                <a:avLst/>
                <a:gdLst>
                  <a:gd name="T0" fmla="*/ 11 w 22"/>
                  <a:gd name="T1" fmla="*/ 22 h 22"/>
                  <a:gd name="T2" fmla="*/ 0 w 22"/>
                  <a:gd name="T3" fmla="*/ 11 h 22"/>
                  <a:gd name="T4" fmla="*/ 11 w 22"/>
                  <a:gd name="T5" fmla="*/ 0 h 22"/>
                  <a:gd name="T6" fmla="*/ 22 w 22"/>
                  <a:gd name="T7" fmla="*/ 11 h 22"/>
                  <a:gd name="T8" fmla="*/ 11 w 22"/>
                  <a:gd name="T9" fmla="*/ 22 h 22"/>
                  <a:gd name="T10" fmla="*/ 11 w 22"/>
                  <a:gd name="T11" fmla="*/ 4 h 22"/>
                  <a:gd name="T12" fmla="*/ 4 w 22"/>
                  <a:gd name="T13" fmla="*/ 11 h 22"/>
                  <a:gd name="T14" fmla="*/ 11 w 22"/>
                  <a:gd name="T15" fmla="*/ 18 h 22"/>
                  <a:gd name="T16" fmla="*/ 18 w 22"/>
                  <a:gd name="T17" fmla="*/ 11 h 22"/>
                  <a:gd name="T18" fmla="*/ 11 w 22"/>
                  <a:gd name="T19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2">
                    <a:moveTo>
                      <a:pt x="11" y="22"/>
                    </a:moveTo>
                    <a:cubicBezTo>
                      <a:pt x="5" y="22"/>
                      <a:pt x="0" y="17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17" y="0"/>
                      <a:pt x="22" y="5"/>
                      <a:pt x="22" y="11"/>
                    </a:cubicBezTo>
                    <a:cubicBezTo>
                      <a:pt x="22" y="17"/>
                      <a:pt x="17" y="22"/>
                      <a:pt x="11" y="22"/>
                    </a:cubicBezTo>
                    <a:moveTo>
                      <a:pt x="11" y="4"/>
                    </a:moveTo>
                    <a:cubicBezTo>
                      <a:pt x="7" y="4"/>
                      <a:pt x="4" y="7"/>
                      <a:pt x="4" y="11"/>
                    </a:cubicBezTo>
                    <a:cubicBezTo>
                      <a:pt x="4" y="15"/>
                      <a:pt x="7" y="18"/>
                      <a:pt x="11" y="18"/>
                    </a:cubicBezTo>
                    <a:cubicBezTo>
                      <a:pt x="15" y="18"/>
                      <a:pt x="18" y="15"/>
                      <a:pt x="18" y="11"/>
                    </a:cubicBezTo>
                    <a:cubicBezTo>
                      <a:pt x="18" y="7"/>
                      <a:pt x="15" y="4"/>
                      <a:pt x="11" y="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1" name="Freeform 120"/>
              <p:cNvSpPr>
                <a:spLocks/>
              </p:cNvSpPr>
              <p:nvPr/>
            </p:nvSpPr>
            <p:spPr bwMode="auto">
              <a:xfrm>
                <a:off x="5318126" y="5067300"/>
                <a:ext cx="88900" cy="42863"/>
              </a:xfrm>
              <a:custGeom>
                <a:avLst/>
                <a:gdLst>
                  <a:gd name="T0" fmla="*/ 29 w 29"/>
                  <a:gd name="T1" fmla="*/ 14 h 14"/>
                  <a:gd name="T2" fmla="*/ 25 w 29"/>
                  <a:gd name="T3" fmla="*/ 14 h 14"/>
                  <a:gd name="T4" fmla="*/ 15 w 29"/>
                  <a:gd name="T5" fmla="*/ 4 h 14"/>
                  <a:gd name="T6" fmla="*/ 4 w 29"/>
                  <a:gd name="T7" fmla="*/ 14 h 14"/>
                  <a:gd name="T8" fmla="*/ 0 w 29"/>
                  <a:gd name="T9" fmla="*/ 14 h 14"/>
                  <a:gd name="T10" fmla="*/ 15 w 29"/>
                  <a:gd name="T11" fmla="*/ 0 h 14"/>
                  <a:gd name="T12" fmla="*/ 29 w 29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14">
                    <a:moveTo>
                      <a:pt x="29" y="14"/>
                    </a:move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8"/>
                      <a:pt x="21" y="4"/>
                      <a:pt x="15" y="4"/>
                    </a:cubicBezTo>
                    <a:cubicBezTo>
                      <a:pt x="9" y="4"/>
                      <a:pt x="4" y="8"/>
                      <a:pt x="4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2" name="Freeform 121"/>
              <p:cNvSpPr>
                <a:spLocks noEditPoints="1"/>
              </p:cNvSpPr>
              <p:nvPr/>
            </p:nvSpPr>
            <p:spPr bwMode="auto">
              <a:xfrm>
                <a:off x="5267326" y="5080000"/>
                <a:ext cx="63500" cy="61913"/>
              </a:xfrm>
              <a:custGeom>
                <a:avLst/>
                <a:gdLst>
                  <a:gd name="T0" fmla="*/ 11 w 21"/>
                  <a:gd name="T1" fmla="*/ 21 h 21"/>
                  <a:gd name="T2" fmla="*/ 0 w 21"/>
                  <a:gd name="T3" fmla="*/ 10 h 21"/>
                  <a:gd name="T4" fmla="*/ 11 w 21"/>
                  <a:gd name="T5" fmla="*/ 0 h 21"/>
                  <a:gd name="T6" fmla="*/ 21 w 21"/>
                  <a:gd name="T7" fmla="*/ 10 h 21"/>
                  <a:gd name="T8" fmla="*/ 11 w 21"/>
                  <a:gd name="T9" fmla="*/ 21 h 21"/>
                  <a:gd name="T10" fmla="*/ 11 w 21"/>
                  <a:gd name="T11" fmla="*/ 3 h 21"/>
                  <a:gd name="T12" fmla="*/ 4 w 21"/>
                  <a:gd name="T13" fmla="*/ 10 h 21"/>
                  <a:gd name="T14" fmla="*/ 11 w 21"/>
                  <a:gd name="T15" fmla="*/ 17 h 21"/>
                  <a:gd name="T16" fmla="*/ 17 w 21"/>
                  <a:gd name="T17" fmla="*/ 10 h 21"/>
                  <a:gd name="T18" fmla="*/ 11 w 21"/>
                  <a:gd name="T19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1" y="21"/>
                    </a:moveTo>
                    <a:cubicBezTo>
                      <a:pt x="5" y="21"/>
                      <a:pt x="0" y="16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6" y="0"/>
                      <a:pt x="21" y="4"/>
                      <a:pt x="21" y="10"/>
                    </a:cubicBezTo>
                    <a:cubicBezTo>
                      <a:pt x="21" y="16"/>
                      <a:pt x="16" y="21"/>
                      <a:pt x="11" y="21"/>
                    </a:cubicBezTo>
                    <a:moveTo>
                      <a:pt x="11" y="3"/>
                    </a:moveTo>
                    <a:cubicBezTo>
                      <a:pt x="7" y="3"/>
                      <a:pt x="4" y="6"/>
                      <a:pt x="4" y="10"/>
                    </a:cubicBezTo>
                    <a:cubicBezTo>
                      <a:pt x="4" y="14"/>
                      <a:pt x="7" y="17"/>
                      <a:pt x="11" y="17"/>
                    </a:cubicBezTo>
                    <a:cubicBezTo>
                      <a:pt x="14" y="17"/>
                      <a:pt x="17" y="14"/>
                      <a:pt x="17" y="10"/>
                    </a:cubicBezTo>
                    <a:cubicBezTo>
                      <a:pt x="17" y="6"/>
                      <a:pt x="14" y="3"/>
                      <a:pt x="11" y="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3" name="Freeform 122"/>
              <p:cNvSpPr>
                <a:spLocks/>
              </p:cNvSpPr>
              <p:nvPr/>
            </p:nvSpPr>
            <p:spPr bwMode="auto">
              <a:xfrm>
                <a:off x="5254626" y="5130800"/>
                <a:ext cx="88900" cy="44450"/>
              </a:xfrm>
              <a:custGeom>
                <a:avLst/>
                <a:gdLst>
                  <a:gd name="T0" fmla="*/ 29 w 29"/>
                  <a:gd name="T1" fmla="*/ 15 h 15"/>
                  <a:gd name="T2" fmla="*/ 25 w 29"/>
                  <a:gd name="T3" fmla="*/ 15 h 15"/>
                  <a:gd name="T4" fmla="*/ 15 w 29"/>
                  <a:gd name="T5" fmla="*/ 4 h 15"/>
                  <a:gd name="T6" fmla="*/ 4 w 29"/>
                  <a:gd name="T7" fmla="*/ 15 h 15"/>
                  <a:gd name="T8" fmla="*/ 0 w 29"/>
                  <a:gd name="T9" fmla="*/ 15 h 15"/>
                  <a:gd name="T10" fmla="*/ 15 w 29"/>
                  <a:gd name="T11" fmla="*/ 0 h 15"/>
                  <a:gd name="T12" fmla="*/ 29 w 29"/>
                  <a:gd name="T1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15">
                    <a:moveTo>
                      <a:pt x="29" y="15"/>
                    </a:move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9"/>
                      <a:pt x="20" y="4"/>
                      <a:pt x="15" y="4"/>
                    </a:cubicBezTo>
                    <a:cubicBezTo>
                      <a:pt x="9" y="4"/>
                      <a:pt x="4" y="9"/>
                      <a:pt x="4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22" y="0"/>
                      <a:pt x="29" y="7"/>
                      <a:pt x="29" y="1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4" name="Freeform 123"/>
              <p:cNvSpPr>
                <a:spLocks noEditPoints="1"/>
              </p:cNvSpPr>
              <p:nvPr/>
            </p:nvSpPr>
            <p:spPr bwMode="auto">
              <a:xfrm>
                <a:off x="5394326" y="5080000"/>
                <a:ext cx="66675" cy="61913"/>
              </a:xfrm>
              <a:custGeom>
                <a:avLst/>
                <a:gdLst>
                  <a:gd name="T0" fmla="*/ 11 w 22"/>
                  <a:gd name="T1" fmla="*/ 21 h 21"/>
                  <a:gd name="T2" fmla="*/ 0 w 22"/>
                  <a:gd name="T3" fmla="*/ 10 h 21"/>
                  <a:gd name="T4" fmla="*/ 11 w 22"/>
                  <a:gd name="T5" fmla="*/ 0 h 21"/>
                  <a:gd name="T6" fmla="*/ 22 w 22"/>
                  <a:gd name="T7" fmla="*/ 10 h 21"/>
                  <a:gd name="T8" fmla="*/ 11 w 22"/>
                  <a:gd name="T9" fmla="*/ 21 h 21"/>
                  <a:gd name="T10" fmla="*/ 11 w 22"/>
                  <a:gd name="T11" fmla="*/ 3 h 21"/>
                  <a:gd name="T12" fmla="*/ 4 w 22"/>
                  <a:gd name="T13" fmla="*/ 10 h 21"/>
                  <a:gd name="T14" fmla="*/ 11 w 22"/>
                  <a:gd name="T15" fmla="*/ 17 h 21"/>
                  <a:gd name="T16" fmla="*/ 18 w 22"/>
                  <a:gd name="T17" fmla="*/ 10 h 21"/>
                  <a:gd name="T18" fmla="*/ 11 w 22"/>
                  <a:gd name="T19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1">
                    <a:moveTo>
                      <a:pt x="11" y="21"/>
                    </a:moveTo>
                    <a:cubicBezTo>
                      <a:pt x="5" y="21"/>
                      <a:pt x="0" y="16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2" y="4"/>
                      <a:pt x="22" y="10"/>
                    </a:cubicBezTo>
                    <a:cubicBezTo>
                      <a:pt x="22" y="16"/>
                      <a:pt x="17" y="21"/>
                      <a:pt x="11" y="21"/>
                    </a:cubicBezTo>
                    <a:moveTo>
                      <a:pt x="11" y="3"/>
                    </a:moveTo>
                    <a:cubicBezTo>
                      <a:pt x="7" y="3"/>
                      <a:pt x="4" y="6"/>
                      <a:pt x="4" y="10"/>
                    </a:cubicBezTo>
                    <a:cubicBezTo>
                      <a:pt x="4" y="14"/>
                      <a:pt x="7" y="17"/>
                      <a:pt x="11" y="17"/>
                    </a:cubicBezTo>
                    <a:cubicBezTo>
                      <a:pt x="15" y="17"/>
                      <a:pt x="18" y="14"/>
                      <a:pt x="18" y="10"/>
                    </a:cubicBezTo>
                    <a:cubicBezTo>
                      <a:pt x="18" y="6"/>
                      <a:pt x="15" y="3"/>
                      <a:pt x="11" y="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5" name="Freeform 124"/>
              <p:cNvSpPr>
                <a:spLocks/>
              </p:cNvSpPr>
              <p:nvPr/>
            </p:nvSpPr>
            <p:spPr bwMode="auto">
              <a:xfrm>
                <a:off x="5384801" y="5130800"/>
                <a:ext cx="85725" cy="44450"/>
              </a:xfrm>
              <a:custGeom>
                <a:avLst/>
                <a:gdLst>
                  <a:gd name="T0" fmla="*/ 28 w 28"/>
                  <a:gd name="T1" fmla="*/ 15 h 15"/>
                  <a:gd name="T2" fmla="*/ 25 w 28"/>
                  <a:gd name="T3" fmla="*/ 15 h 15"/>
                  <a:gd name="T4" fmla="*/ 14 w 28"/>
                  <a:gd name="T5" fmla="*/ 4 h 15"/>
                  <a:gd name="T6" fmla="*/ 4 w 28"/>
                  <a:gd name="T7" fmla="*/ 15 h 15"/>
                  <a:gd name="T8" fmla="*/ 0 w 28"/>
                  <a:gd name="T9" fmla="*/ 15 h 15"/>
                  <a:gd name="T10" fmla="*/ 14 w 28"/>
                  <a:gd name="T11" fmla="*/ 0 h 15"/>
                  <a:gd name="T12" fmla="*/ 28 w 28"/>
                  <a:gd name="T1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5">
                    <a:moveTo>
                      <a:pt x="28" y="15"/>
                    </a:move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9"/>
                      <a:pt x="20" y="4"/>
                      <a:pt x="14" y="4"/>
                    </a:cubicBezTo>
                    <a:cubicBezTo>
                      <a:pt x="8" y="4"/>
                      <a:pt x="4" y="9"/>
                      <a:pt x="4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6" name="Freeform 125"/>
              <p:cNvSpPr>
                <a:spLocks/>
              </p:cNvSpPr>
              <p:nvPr/>
            </p:nvSpPr>
            <p:spPr bwMode="auto">
              <a:xfrm>
                <a:off x="4948238" y="4521200"/>
                <a:ext cx="325438" cy="193675"/>
              </a:xfrm>
              <a:custGeom>
                <a:avLst/>
                <a:gdLst>
                  <a:gd name="T0" fmla="*/ 11 w 107"/>
                  <a:gd name="T1" fmla="*/ 32 h 64"/>
                  <a:gd name="T2" fmla="*/ 29 w 107"/>
                  <a:gd name="T3" fmla="*/ 18 h 64"/>
                  <a:gd name="T4" fmla="*/ 47 w 107"/>
                  <a:gd name="T5" fmla="*/ 0 h 64"/>
                  <a:gd name="T6" fmla="*/ 63 w 107"/>
                  <a:gd name="T7" fmla="*/ 9 h 64"/>
                  <a:gd name="T8" fmla="*/ 69 w 107"/>
                  <a:gd name="T9" fmla="*/ 8 h 64"/>
                  <a:gd name="T10" fmla="*/ 86 w 107"/>
                  <a:gd name="T11" fmla="*/ 25 h 64"/>
                  <a:gd name="T12" fmla="*/ 88 w 107"/>
                  <a:gd name="T13" fmla="*/ 25 h 64"/>
                  <a:gd name="T14" fmla="*/ 107 w 107"/>
                  <a:gd name="T15" fmla="*/ 45 h 64"/>
                  <a:gd name="T16" fmla="*/ 88 w 107"/>
                  <a:gd name="T17" fmla="*/ 64 h 64"/>
                  <a:gd name="T18" fmla="*/ 17 w 107"/>
                  <a:gd name="T19" fmla="*/ 64 h 64"/>
                  <a:gd name="T20" fmla="*/ 0 w 107"/>
                  <a:gd name="T21" fmla="*/ 47 h 64"/>
                  <a:gd name="T22" fmla="*/ 11 w 107"/>
                  <a:gd name="T23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7" h="64">
                    <a:moveTo>
                      <a:pt x="11" y="32"/>
                    </a:moveTo>
                    <a:cubicBezTo>
                      <a:pt x="13" y="24"/>
                      <a:pt x="20" y="18"/>
                      <a:pt x="29" y="18"/>
                    </a:cubicBezTo>
                    <a:cubicBezTo>
                      <a:pt x="29" y="8"/>
                      <a:pt x="37" y="0"/>
                      <a:pt x="47" y="0"/>
                    </a:cubicBezTo>
                    <a:cubicBezTo>
                      <a:pt x="54" y="0"/>
                      <a:pt x="60" y="3"/>
                      <a:pt x="63" y="9"/>
                    </a:cubicBezTo>
                    <a:cubicBezTo>
                      <a:pt x="65" y="9"/>
                      <a:pt x="66" y="8"/>
                      <a:pt x="69" y="8"/>
                    </a:cubicBezTo>
                    <a:cubicBezTo>
                      <a:pt x="78" y="8"/>
                      <a:pt x="86" y="16"/>
                      <a:pt x="86" y="25"/>
                    </a:cubicBezTo>
                    <a:cubicBezTo>
                      <a:pt x="88" y="25"/>
                      <a:pt x="88" y="25"/>
                      <a:pt x="88" y="25"/>
                    </a:cubicBezTo>
                    <a:cubicBezTo>
                      <a:pt x="99" y="25"/>
                      <a:pt x="107" y="34"/>
                      <a:pt x="107" y="45"/>
                    </a:cubicBezTo>
                    <a:cubicBezTo>
                      <a:pt x="107" y="56"/>
                      <a:pt x="99" y="64"/>
                      <a:pt x="88" y="64"/>
                    </a:cubicBezTo>
                    <a:cubicBezTo>
                      <a:pt x="17" y="64"/>
                      <a:pt x="17" y="64"/>
                      <a:pt x="17" y="64"/>
                    </a:cubicBezTo>
                    <a:cubicBezTo>
                      <a:pt x="8" y="64"/>
                      <a:pt x="0" y="57"/>
                      <a:pt x="0" y="47"/>
                    </a:cubicBezTo>
                    <a:cubicBezTo>
                      <a:pt x="0" y="40"/>
                      <a:pt x="5" y="34"/>
                      <a:pt x="11" y="3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7" name="Freeform 126"/>
              <p:cNvSpPr>
                <a:spLocks/>
              </p:cNvSpPr>
              <p:nvPr/>
            </p:nvSpPr>
            <p:spPr bwMode="auto">
              <a:xfrm>
                <a:off x="4348163" y="4768850"/>
                <a:ext cx="139700" cy="134938"/>
              </a:xfrm>
              <a:custGeom>
                <a:avLst/>
                <a:gdLst>
                  <a:gd name="T0" fmla="*/ 11 w 46"/>
                  <a:gd name="T1" fmla="*/ 43 h 45"/>
                  <a:gd name="T2" fmla="*/ 46 w 46"/>
                  <a:gd name="T3" fmla="*/ 8 h 45"/>
                  <a:gd name="T4" fmla="*/ 38 w 46"/>
                  <a:gd name="T5" fmla="*/ 0 h 45"/>
                  <a:gd name="T6" fmla="*/ 2 w 46"/>
                  <a:gd name="T7" fmla="*/ 35 h 45"/>
                  <a:gd name="T8" fmla="*/ 2 w 46"/>
                  <a:gd name="T9" fmla="*/ 43 h 45"/>
                  <a:gd name="T10" fmla="*/ 11 w 46"/>
                  <a:gd name="T11" fmla="*/ 4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45">
                    <a:moveTo>
                      <a:pt x="11" y="43"/>
                    </a:moveTo>
                    <a:cubicBezTo>
                      <a:pt x="46" y="8"/>
                      <a:pt x="46" y="8"/>
                      <a:pt x="46" y="8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1"/>
                      <a:pt x="2" y="43"/>
                    </a:cubicBezTo>
                    <a:cubicBezTo>
                      <a:pt x="4" y="45"/>
                      <a:pt x="8" y="45"/>
                      <a:pt x="11" y="43"/>
                    </a:cubicBezTo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8" name="Freeform 127"/>
              <p:cNvSpPr>
                <a:spLocks/>
              </p:cNvSpPr>
              <p:nvPr/>
            </p:nvSpPr>
            <p:spPr bwMode="auto">
              <a:xfrm>
                <a:off x="5130801" y="5459413"/>
                <a:ext cx="212725" cy="211138"/>
              </a:xfrm>
              <a:custGeom>
                <a:avLst/>
                <a:gdLst>
                  <a:gd name="T0" fmla="*/ 62 w 70"/>
                  <a:gd name="T1" fmla="*/ 0 h 70"/>
                  <a:gd name="T2" fmla="*/ 9 w 70"/>
                  <a:gd name="T3" fmla="*/ 0 h 70"/>
                  <a:gd name="T4" fmla="*/ 0 w 70"/>
                  <a:gd name="T5" fmla="*/ 9 h 70"/>
                  <a:gd name="T6" fmla="*/ 0 w 70"/>
                  <a:gd name="T7" fmla="*/ 45 h 70"/>
                  <a:gd name="T8" fmla="*/ 9 w 70"/>
                  <a:gd name="T9" fmla="*/ 55 h 70"/>
                  <a:gd name="T10" fmla="*/ 19 w 70"/>
                  <a:gd name="T11" fmla="*/ 55 h 70"/>
                  <a:gd name="T12" fmla="*/ 19 w 70"/>
                  <a:gd name="T13" fmla="*/ 70 h 70"/>
                  <a:gd name="T14" fmla="*/ 34 w 70"/>
                  <a:gd name="T15" fmla="*/ 55 h 70"/>
                  <a:gd name="T16" fmla="*/ 62 w 70"/>
                  <a:gd name="T17" fmla="*/ 55 h 70"/>
                  <a:gd name="T18" fmla="*/ 70 w 70"/>
                  <a:gd name="T19" fmla="*/ 45 h 70"/>
                  <a:gd name="T20" fmla="*/ 70 w 70"/>
                  <a:gd name="T21" fmla="*/ 9 h 70"/>
                  <a:gd name="T22" fmla="*/ 62 w 70"/>
                  <a:gd name="T2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0" h="70">
                    <a:moveTo>
                      <a:pt x="6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50"/>
                      <a:pt x="4" y="55"/>
                      <a:pt x="9" y="55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7" y="55"/>
                      <a:pt x="70" y="50"/>
                      <a:pt x="70" y="45"/>
                    </a:cubicBezTo>
                    <a:cubicBezTo>
                      <a:pt x="70" y="9"/>
                      <a:pt x="70" y="9"/>
                      <a:pt x="70" y="9"/>
                    </a:cubicBezTo>
                    <a:cubicBezTo>
                      <a:pt x="70" y="4"/>
                      <a:pt x="67" y="0"/>
                      <a:pt x="62" y="0"/>
                    </a:cubicBezTo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9" name="Freeform 128"/>
              <p:cNvSpPr>
                <a:spLocks/>
              </p:cNvSpPr>
              <p:nvPr/>
            </p:nvSpPr>
            <p:spPr bwMode="auto">
              <a:xfrm>
                <a:off x="5311776" y="5546725"/>
                <a:ext cx="222250" cy="211138"/>
              </a:xfrm>
              <a:custGeom>
                <a:avLst/>
                <a:gdLst>
                  <a:gd name="T0" fmla="*/ 62 w 73"/>
                  <a:gd name="T1" fmla="*/ 0 h 70"/>
                  <a:gd name="T2" fmla="*/ 15 w 73"/>
                  <a:gd name="T3" fmla="*/ 0 h 70"/>
                  <a:gd name="T4" fmla="*/ 15 w 73"/>
                  <a:gd name="T5" fmla="*/ 20 h 70"/>
                  <a:gd name="T6" fmla="*/ 2 w 73"/>
                  <a:gd name="T7" fmla="*/ 32 h 70"/>
                  <a:gd name="T8" fmla="*/ 0 w 73"/>
                  <a:gd name="T9" fmla="*/ 32 h 70"/>
                  <a:gd name="T10" fmla="*/ 0 w 73"/>
                  <a:gd name="T11" fmla="*/ 45 h 70"/>
                  <a:gd name="T12" fmla="*/ 9 w 73"/>
                  <a:gd name="T13" fmla="*/ 53 h 70"/>
                  <a:gd name="T14" fmla="*/ 37 w 73"/>
                  <a:gd name="T15" fmla="*/ 53 h 70"/>
                  <a:gd name="T16" fmla="*/ 53 w 73"/>
                  <a:gd name="T17" fmla="*/ 70 h 70"/>
                  <a:gd name="T18" fmla="*/ 53 w 73"/>
                  <a:gd name="T19" fmla="*/ 53 h 70"/>
                  <a:gd name="T20" fmla="*/ 62 w 73"/>
                  <a:gd name="T21" fmla="*/ 53 h 70"/>
                  <a:gd name="T22" fmla="*/ 73 w 73"/>
                  <a:gd name="T23" fmla="*/ 45 h 70"/>
                  <a:gd name="T24" fmla="*/ 73 w 73"/>
                  <a:gd name="T25" fmla="*/ 9 h 70"/>
                  <a:gd name="T26" fmla="*/ 62 w 73"/>
                  <a:gd name="T27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70">
                    <a:moveTo>
                      <a:pt x="6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7"/>
                      <a:pt x="9" y="32"/>
                      <a:pt x="2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50"/>
                      <a:pt x="4" y="53"/>
                      <a:pt x="9" y="53"/>
                    </a:cubicBezTo>
                    <a:cubicBezTo>
                      <a:pt x="37" y="53"/>
                      <a:pt x="37" y="53"/>
                      <a:pt x="37" y="53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53"/>
                      <a:pt x="53" y="53"/>
                      <a:pt x="53" y="53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7" y="53"/>
                      <a:pt x="73" y="50"/>
                      <a:pt x="73" y="45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73" y="4"/>
                      <a:pt x="67" y="0"/>
                      <a:pt x="6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0" name="Freeform 129"/>
              <p:cNvSpPr>
                <a:spLocks/>
              </p:cNvSpPr>
              <p:nvPr/>
            </p:nvSpPr>
            <p:spPr bwMode="auto">
              <a:xfrm>
                <a:off x="4140201" y="5081588"/>
                <a:ext cx="347663" cy="236538"/>
              </a:xfrm>
              <a:custGeom>
                <a:avLst/>
                <a:gdLst>
                  <a:gd name="T0" fmla="*/ 115 w 115"/>
                  <a:gd name="T1" fmla="*/ 73 h 78"/>
                  <a:gd name="T2" fmla="*/ 110 w 115"/>
                  <a:gd name="T3" fmla="*/ 78 h 78"/>
                  <a:gd name="T4" fmla="*/ 5 w 115"/>
                  <a:gd name="T5" fmla="*/ 78 h 78"/>
                  <a:gd name="T6" fmla="*/ 0 w 115"/>
                  <a:gd name="T7" fmla="*/ 73 h 78"/>
                  <a:gd name="T8" fmla="*/ 0 w 115"/>
                  <a:gd name="T9" fmla="*/ 6 h 78"/>
                  <a:gd name="T10" fmla="*/ 5 w 115"/>
                  <a:gd name="T11" fmla="*/ 0 h 78"/>
                  <a:gd name="T12" fmla="*/ 110 w 115"/>
                  <a:gd name="T13" fmla="*/ 0 h 78"/>
                  <a:gd name="T14" fmla="*/ 115 w 115"/>
                  <a:gd name="T15" fmla="*/ 6 h 78"/>
                  <a:gd name="T16" fmla="*/ 115 w 115"/>
                  <a:gd name="T17" fmla="*/ 7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5" h="78">
                    <a:moveTo>
                      <a:pt x="115" y="73"/>
                    </a:moveTo>
                    <a:cubicBezTo>
                      <a:pt x="115" y="76"/>
                      <a:pt x="113" y="78"/>
                      <a:pt x="110" y="78"/>
                    </a:cubicBezTo>
                    <a:cubicBezTo>
                      <a:pt x="5" y="78"/>
                      <a:pt x="5" y="78"/>
                      <a:pt x="5" y="78"/>
                    </a:cubicBezTo>
                    <a:cubicBezTo>
                      <a:pt x="2" y="78"/>
                      <a:pt x="0" y="76"/>
                      <a:pt x="0" y="7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3" y="0"/>
                      <a:pt x="115" y="3"/>
                      <a:pt x="115" y="6"/>
                    </a:cubicBezTo>
                    <a:lnTo>
                      <a:pt x="115" y="73"/>
                    </a:ln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1" name="Rectangle 130"/>
              <p:cNvSpPr>
                <a:spLocks noChangeArrowheads="1"/>
              </p:cNvSpPr>
              <p:nvPr/>
            </p:nvSpPr>
            <p:spPr bwMode="auto">
              <a:xfrm>
                <a:off x="4160838" y="5103813"/>
                <a:ext cx="303213" cy="192088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2" name="Freeform 131"/>
              <p:cNvSpPr>
                <a:spLocks/>
              </p:cNvSpPr>
              <p:nvPr/>
            </p:nvSpPr>
            <p:spPr bwMode="auto">
              <a:xfrm>
                <a:off x="4176713" y="5141913"/>
                <a:ext cx="266700" cy="127000"/>
              </a:xfrm>
              <a:custGeom>
                <a:avLst/>
                <a:gdLst>
                  <a:gd name="T0" fmla="*/ 0 w 168"/>
                  <a:gd name="T1" fmla="*/ 80 h 80"/>
                  <a:gd name="T2" fmla="*/ 24 w 168"/>
                  <a:gd name="T3" fmla="*/ 65 h 80"/>
                  <a:gd name="T4" fmla="*/ 40 w 168"/>
                  <a:gd name="T5" fmla="*/ 76 h 80"/>
                  <a:gd name="T6" fmla="*/ 66 w 168"/>
                  <a:gd name="T7" fmla="*/ 38 h 80"/>
                  <a:gd name="T8" fmla="*/ 84 w 168"/>
                  <a:gd name="T9" fmla="*/ 48 h 80"/>
                  <a:gd name="T10" fmla="*/ 133 w 168"/>
                  <a:gd name="T11" fmla="*/ 10 h 80"/>
                  <a:gd name="T12" fmla="*/ 150 w 168"/>
                  <a:gd name="T13" fmla="*/ 18 h 80"/>
                  <a:gd name="T14" fmla="*/ 168 w 168"/>
                  <a:gd name="T1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8" h="80">
                    <a:moveTo>
                      <a:pt x="0" y="80"/>
                    </a:moveTo>
                    <a:lnTo>
                      <a:pt x="24" y="65"/>
                    </a:lnTo>
                    <a:lnTo>
                      <a:pt x="40" y="76"/>
                    </a:lnTo>
                    <a:lnTo>
                      <a:pt x="66" y="38"/>
                    </a:lnTo>
                    <a:lnTo>
                      <a:pt x="84" y="48"/>
                    </a:lnTo>
                    <a:lnTo>
                      <a:pt x="133" y="10"/>
                    </a:lnTo>
                    <a:lnTo>
                      <a:pt x="150" y="18"/>
                    </a:lnTo>
                    <a:lnTo>
                      <a:pt x="168" y="0"/>
                    </a:lnTo>
                  </a:path>
                </a:pathLst>
              </a:custGeom>
              <a:noFill/>
              <a:ln w="7938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3" name="Rectangle 132"/>
              <p:cNvSpPr>
                <a:spLocks noChangeArrowheads="1"/>
              </p:cNvSpPr>
              <p:nvPr/>
            </p:nvSpPr>
            <p:spPr bwMode="auto">
              <a:xfrm>
                <a:off x="4679951" y="5794375"/>
                <a:ext cx="496888" cy="171450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4" name="Rectangle 133"/>
              <p:cNvSpPr>
                <a:spLocks noChangeArrowheads="1"/>
              </p:cNvSpPr>
              <p:nvPr/>
            </p:nvSpPr>
            <p:spPr bwMode="auto">
              <a:xfrm>
                <a:off x="4667251" y="5908675"/>
                <a:ext cx="520700" cy="496888"/>
              </a:xfrm>
              <a:prstGeom prst="rect">
                <a:avLst/>
              </a:prstGeom>
              <a:solidFill>
                <a:srgbClr val="006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5" name="Oval 134"/>
              <p:cNvSpPr>
                <a:spLocks noChangeArrowheads="1"/>
              </p:cNvSpPr>
              <p:nvPr/>
            </p:nvSpPr>
            <p:spPr bwMode="auto">
              <a:xfrm>
                <a:off x="5106988" y="5995988"/>
                <a:ext cx="50800" cy="53975"/>
              </a:xfrm>
              <a:prstGeom prst="ellipse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6" name="Oval 135"/>
              <p:cNvSpPr>
                <a:spLocks noChangeArrowheads="1"/>
              </p:cNvSpPr>
              <p:nvPr/>
            </p:nvSpPr>
            <p:spPr bwMode="auto">
              <a:xfrm>
                <a:off x="5106988" y="6069013"/>
                <a:ext cx="50800" cy="50800"/>
              </a:xfrm>
              <a:prstGeom prst="ellipse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7" name="Oval 136"/>
              <p:cNvSpPr>
                <a:spLocks noChangeArrowheads="1"/>
              </p:cNvSpPr>
              <p:nvPr/>
            </p:nvSpPr>
            <p:spPr bwMode="auto">
              <a:xfrm>
                <a:off x="5106988" y="6140450"/>
                <a:ext cx="50800" cy="55563"/>
              </a:xfrm>
              <a:prstGeom prst="ellipse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8" name="Oval 137"/>
              <p:cNvSpPr>
                <a:spLocks noChangeArrowheads="1"/>
              </p:cNvSpPr>
              <p:nvPr/>
            </p:nvSpPr>
            <p:spPr bwMode="auto">
              <a:xfrm>
                <a:off x="4457701" y="4597400"/>
                <a:ext cx="219075" cy="207963"/>
              </a:xfrm>
              <a:prstGeom prst="ellipse">
                <a:avLst/>
              </a:prstGeom>
              <a:solidFill>
                <a:srgbClr val="70B3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9" name="Freeform 138"/>
              <p:cNvSpPr>
                <a:spLocks/>
              </p:cNvSpPr>
              <p:nvPr/>
            </p:nvSpPr>
            <p:spPr bwMode="auto">
              <a:xfrm>
                <a:off x="4457701" y="4608513"/>
                <a:ext cx="193675" cy="196850"/>
              </a:xfrm>
              <a:custGeom>
                <a:avLst/>
                <a:gdLst>
                  <a:gd name="T0" fmla="*/ 63 w 64"/>
                  <a:gd name="T1" fmla="*/ 52 h 65"/>
                  <a:gd name="T2" fmla="*/ 18 w 64"/>
                  <a:gd name="T3" fmla="*/ 10 h 65"/>
                  <a:gd name="T4" fmla="*/ 19 w 64"/>
                  <a:gd name="T5" fmla="*/ 0 h 65"/>
                  <a:gd name="T6" fmla="*/ 0 w 64"/>
                  <a:gd name="T7" fmla="*/ 30 h 65"/>
                  <a:gd name="T8" fmla="*/ 36 w 64"/>
                  <a:gd name="T9" fmla="*/ 65 h 65"/>
                  <a:gd name="T10" fmla="*/ 64 w 64"/>
                  <a:gd name="T11" fmla="*/ 52 h 65"/>
                  <a:gd name="T12" fmla="*/ 63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3" y="52"/>
                    </a:moveTo>
                    <a:cubicBezTo>
                      <a:pt x="38" y="52"/>
                      <a:pt x="18" y="33"/>
                      <a:pt x="18" y="10"/>
                    </a:cubicBezTo>
                    <a:cubicBezTo>
                      <a:pt x="18" y="6"/>
                      <a:pt x="18" y="3"/>
                      <a:pt x="19" y="0"/>
                    </a:cubicBezTo>
                    <a:cubicBezTo>
                      <a:pt x="8" y="6"/>
                      <a:pt x="0" y="17"/>
                      <a:pt x="0" y="30"/>
                    </a:cubicBezTo>
                    <a:cubicBezTo>
                      <a:pt x="0" y="49"/>
                      <a:pt x="16" y="65"/>
                      <a:pt x="36" y="65"/>
                    </a:cubicBezTo>
                    <a:cubicBezTo>
                      <a:pt x="47" y="65"/>
                      <a:pt x="57" y="60"/>
                      <a:pt x="64" y="52"/>
                    </a:cubicBezTo>
                    <a:lnTo>
                      <a:pt x="63" y="52"/>
                    </a:lnTo>
                    <a:close/>
                  </a:path>
                </a:pathLst>
              </a:custGeom>
              <a:solidFill>
                <a:srgbClr val="A0CD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0" name="Rectangle 139"/>
              <p:cNvSpPr>
                <a:spLocks noChangeArrowheads="1"/>
              </p:cNvSpPr>
              <p:nvPr/>
            </p:nvSpPr>
            <p:spPr bwMode="auto">
              <a:xfrm>
                <a:off x="4484688" y="4629150"/>
                <a:ext cx="42863" cy="123825"/>
              </a:xfrm>
              <a:prstGeom prst="rect">
                <a:avLst/>
              </a:prstGeom>
              <a:solidFill>
                <a:srgbClr val="BAD8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1" name="Rectangle 140"/>
              <p:cNvSpPr>
                <a:spLocks noChangeArrowheads="1"/>
              </p:cNvSpPr>
              <p:nvPr/>
            </p:nvSpPr>
            <p:spPr bwMode="auto">
              <a:xfrm>
                <a:off x="4484688" y="4629150"/>
                <a:ext cx="42863" cy="123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2" name="Rectangle 141"/>
              <p:cNvSpPr>
                <a:spLocks noChangeArrowheads="1"/>
              </p:cNvSpPr>
              <p:nvPr/>
            </p:nvSpPr>
            <p:spPr bwMode="auto">
              <a:xfrm>
                <a:off x="4533901" y="4657725"/>
                <a:ext cx="39688" cy="95250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3" name="Rectangle 142"/>
              <p:cNvSpPr>
                <a:spLocks noChangeArrowheads="1"/>
              </p:cNvSpPr>
              <p:nvPr/>
            </p:nvSpPr>
            <p:spPr bwMode="auto">
              <a:xfrm>
                <a:off x="4533901" y="4657725"/>
                <a:ext cx="39688" cy="95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4" name="Rectangle 143"/>
              <p:cNvSpPr>
                <a:spLocks noChangeArrowheads="1"/>
              </p:cNvSpPr>
              <p:nvPr/>
            </p:nvSpPr>
            <p:spPr bwMode="auto">
              <a:xfrm>
                <a:off x="4579938" y="4684713"/>
                <a:ext cx="38100" cy="68263"/>
              </a:xfrm>
              <a:prstGeom prst="rect">
                <a:avLst/>
              </a:prstGeom>
              <a:solidFill>
                <a:srgbClr val="BAD8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5" name="Rectangle 144"/>
              <p:cNvSpPr>
                <a:spLocks noChangeArrowheads="1"/>
              </p:cNvSpPr>
              <p:nvPr/>
            </p:nvSpPr>
            <p:spPr bwMode="auto">
              <a:xfrm>
                <a:off x="4579938" y="4684713"/>
                <a:ext cx="38100" cy="68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6" name="Freeform 145"/>
              <p:cNvSpPr>
                <a:spLocks/>
              </p:cNvSpPr>
              <p:nvPr/>
            </p:nvSpPr>
            <p:spPr bwMode="auto">
              <a:xfrm>
                <a:off x="4513263" y="4629150"/>
                <a:ext cx="14288" cy="63500"/>
              </a:xfrm>
              <a:custGeom>
                <a:avLst/>
                <a:gdLst>
                  <a:gd name="T0" fmla="*/ 5 w 5"/>
                  <a:gd name="T1" fmla="*/ 0 h 21"/>
                  <a:gd name="T2" fmla="*/ 0 w 5"/>
                  <a:gd name="T3" fmla="*/ 0 h 21"/>
                  <a:gd name="T4" fmla="*/ 0 w 5"/>
                  <a:gd name="T5" fmla="*/ 2 h 21"/>
                  <a:gd name="T6" fmla="*/ 5 w 5"/>
                  <a:gd name="T7" fmla="*/ 21 h 21"/>
                  <a:gd name="T8" fmla="*/ 5 w 5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1">
                    <a:moveTo>
                      <a:pt x="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9"/>
                      <a:pt x="2" y="16"/>
                      <a:pt x="5" y="21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7" name="Freeform 146"/>
              <p:cNvSpPr>
                <a:spLocks/>
              </p:cNvSpPr>
              <p:nvPr/>
            </p:nvSpPr>
            <p:spPr bwMode="auto">
              <a:xfrm>
                <a:off x="4533901" y="4657725"/>
                <a:ext cx="39688" cy="87313"/>
              </a:xfrm>
              <a:custGeom>
                <a:avLst/>
                <a:gdLst>
                  <a:gd name="T0" fmla="*/ 13 w 13"/>
                  <a:gd name="T1" fmla="*/ 0 h 29"/>
                  <a:gd name="T2" fmla="*/ 0 w 13"/>
                  <a:gd name="T3" fmla="*/ 0 h 29"/>
                  <a:gd name="T4" fmla="*/ 0 w 13"/>
                  <a:gd name="T5" fmla="*/ 16 h 29"/>
                  <a:gd name="T6" fmla="*/ 13 w 13"/>
                  <a:gd name="T7" fmla="*/ 29 h 29"/>
                  <a:gd name="T8" fmla="*/ 13 w 13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9">
                    <a:moveTo>
                      <a:pt x="1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21"/>
                      <a:pt x="8" y="26"/>
                      <a:pt x="13" y="29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8" name="Freeform 147"/>
              <p:cNvSpPr>
                <a:spLocks/>
              </p:cNvSpPr>
              <p:nvPr/>
            </p:nvSpPr>
            <p:spPr bwMode="auto">
              <a:xfrm>
                <a:off x="4579938" y="4684713"/>
                <a:ext cx="38100" cy="68263"/>
              </a:xfrm>
              <a:custGeom>
                <a:avLst/>
                <a:gdLst>
                  <a:gd name="T0" fmla="*/ 13 w 13"/>
                  <a:gd name="T1" fmla="*/ 0 h 23"/>
                  <a:gd name="T2" fmla="*/ 0 w 13"/>
                  <a:gd name="T3" fmla="*/ 0 h 23"/>
                  <a:gd name="T4" fmla="*/ 0 w 13"/>
                  <a:gd name="T5" fmla="*/ 21 h 23"/>
                  <a:gd name="T6" fmla="*/ 3 w 13"/>
                  <a:gd name="T7" fmla="*/ 23 h 23"/>
                  <a:gd name="T8" fmla="*/ 13 w 13"/>
                  <a:gd name="T9" fmla="*/ 23 h 23"/>
                  <a:gd name="T10" fmla="*/ 13 w 13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23">
                    <a:moveTo>
                      <a:pt x="1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2" y="22"/>
                      <a:pt x="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9" name="Freeform 148"/>
              <p:cNvSpPr>
                <a:spLocks/>
              </p:cNvSpPr>
              <p:nvPr/>
            </p:nvSpPr>
            <p:spPr bwMode="auto">
              <a:xfrm>
                <a:off x="4484688" y="4629150"/>
                <a:ext cx="3175" cy="6350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0 h 2"/>
                  <a:gd name="T4" fmla="*/ 0 w 1"/>
                  <a:gd name="T5" fmla="*/ 2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1"/>
                      <a:pt x="1" y="0"/>
                    </a:cubicBezTo>
                  </a:path>
                </a:pathLst>
              </a:custGeom>
              <a:solidFill>
                <a:srgbClr val="81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0" name="Freeform 149"/>
              <p:cNvSpPr>
                <a:spLocks/>
              </p:cNvSpPr>
              <p:nvPr/>
            </p:nvSpPr>
            <p:spPr bwMode="auto">
              <a:xfrm>
                <a:off x="4484688" y="4629150"/>
                <a:ext cx="42863" cy="123825"/>
              </a:xfrm>
              <a:custGeom>
                <a:avLst/>
                <a:gdLst>
                  <a:gd name="T0" fmla="*/ 9 w 14"/>
                  <a:gd name="T1" fmla="*/ 0 h 41"/>
                  <a:gd name="T2" fmla="*/ 1 w 14"/>
                  <a:gd name="T3" fmla="*/ 0 h 41"/>
                  <a:gd name="T4" fmla="*/ 0 w 14"/>
                  <a:gd name="T5" fmla="*/ 2 h 41"/>
                  <a:gd name="T6" fmla="*/ 0 w 14"/>
                  <a:gd name="T7" fmla="*/ 41 h 41"/>
                  <a:gd name="T8" fmla="*/ 14 w 14"/>
                  <a:gd name="T9" fmla="*/ 41 h 41"/>
                  <a:gd name="T10" fmla="*/ 14 w 14"/>
                  <a:gd name="T11" fmla="*/ 21 h 41"/>
                  <a:gd name="T12" fmla="*/ 9 w 14"/>
                  <a:gd name="T13" fmla="*/ 2 h 41"/>
                  <a:gd name="T14" fmla="*/ 9 w 14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41">
                    <a:moveTo>
                      <a:pt x="9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1" y="16"/>
                      <a:pt x="9" y="9"/>
                      <a:pt x="9" y="2"/>
                    </a:cubicBezTo>
                    <a:cubicBezTo>
                      <a:pt x="9" y="2"/>
                      <a:pt x="9" y="1"/>
                      <a:pt x="9" y="0"/>
                    </a:cubicBezTo>
                  </a:path>
                </a:pathLst>
              </a:custGeom>
              <a:solidFill>
                <a:srgbClr val="81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1" name="Freeform 150"/>
              <p:cNvSpPr>
                <a:spLocks/>
              </p:cNvSpPr>
              <p:nvPr/>
            </p:nvSpPr>
            <p:spPr bwMode="auto">
              <a:xfrm>
                <a:off x="4533901" y="4705350"/>
                <a:ext cx="39688" cy="47625"/>
              </a:xfrm>
              <a:custGeom>
                <a:avLst/>
                <a:gdLst>
                  <a:gd name="T0" fmla="*/ 0 w 13"/>
                  <a:gd name="T1" fmla="*/ 0 h 16"/>
                  <a:gd name="T2" fmla="*/ 0 w 13"/>
                  <a:gd name="T3" fmla="*/ 16 h 16"/>
                  <a:gd name="T4" fmla="*/ 13 w 13"/>
                  <a:gd name="T5" fmla="*/ 16 h 16"/>
                  <a:gd name="T6" fmla="*/ 13 w 13"/>
                  <a:gd name="T7" fmla="*/ 13 h 16"/>
                  <a:gd name="T8" fmla="*/ 0 w 13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6">
                    <a:moveTo>
                      <a:pt x="0" y="0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8" y="10"/>
                      <a:pt x="3" y="5"/>
                      <a:pt x="0" y="0"/>
                    </a:cubicBezTo>
                  </a:path>
                </a:pathLst>
              </a:custGeom>
              <a:solidFill>
                <a:srgbClr val="57A6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2" name="Freeform 151"/>
              <p:cNvSpPr>
                <a:spLocks/>
              </p:cNvSpPr>
              <p:nvPr/>
            </p:nvSpPr>
            <p:spPr bwMode="auto">
              <a:xfrm>
                <a:off x="4579938" y="4748213"/>
                <a:ext cx="7938" cy="4763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0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</a:path>
                </a:pathLst>
              </a:custGeom>
              <a:solidFill>
                <a:srgbClr val="81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3" name="Freeform 152"/>
              <p:cNvSpPr>
                <a:spLocks noEditPoints="1"/>
              </p:cNvSpPr>
              <p:nvPr/>
            </p:nvSpPr>
            <p:spPr bwMode="auto">
              <a:xfrm>
                <a:off x="4437063" y="4575175"/>
                <a:ext cx="260350" cy="250825"/>
              </a:xfrm>
              <a:custGeom>
                <a:avLst/>
                <a:gdLst>
                  <a:gd name="T0" fmla="*/ 43 w 86"/>
                  <a:gd name="T1" fmla="*/ 0 h 83"/>
                  <a:gd name="T2" fmla="*/ 86 w 86"/>
                  <a:gd name="T3" fmla="*/ 41 h 83"/>
                  <a:gd name="T4" fmla="*/ 43 w 86"/>
                  <a:gd name="T5" fmla="*/ 83 h 83"/>
                  <a:gd name="T6" fmla="*/ 0 w 86"/>
                  <a:gd name="T7" fmla="*/ 41 h 83"/>
                  <a:gd name="T8" fmla="*/ 43 w 86"/>
                  <a:gd name="T9" fmla="*/ 0 h 83"/>
                  <a:gd name="T10" fmla="*/ 7 w 86"/>
                  <a:gd name="T11" fmla="*/ 41 h 83"/>
                  <a:gd name="T12" fmla="*/ 43 w 86"/>
                  <a:gd name="T13" fmla="*/ 76 h 83"/>
                  <a:gd name="T14" fmla="*/ 79 w 86"/>
                  <a:gd name="T15" fmla="*/ 41 h 83"/>
                  <a:gd name="T16" fmla="*/ 43 w 86"/>
                  <a:gd name="T17" fmla="*/ 7 h 83"/>
                  <a:gd name="T18" fmla="*/ 7 w 86"/>
                  <a:gd name="T19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83">
                    <a:moveTo>
                      <a:pt x="43" y="0"/>
                    </a:moveTo>
                    <a:cubicBezTo>
                      <a:pt x="67" y="0"/>
                      <a:pt x="86" y="19"/>
                      <a:pt x="86" y="41"/>
                    </a:cubicBezTo>
                    <a:cubicBezTo>
                      <a:pt x="86" y="64"/>
                      <a:pt x="67" y="83"/>
                      <a:pt x="43" y="83"/>
                    </a:cubicBezTo>
                    <a:cubicBezTo>
                      <a:pt x="19" y="83"/>
                      <a:pt x="0" y="64"/>
                      <a:pt x="0" y="41"/>
                    </a:cubicBezTo>
                    <a:cubicBezTo>
                      <a:pt x="0" y="19"/>
                      <a:pt x="19" y="0"/>
                      <a:pt x="43" y="0"/>
                    </a:cubicBezTo>
                    <a:moveTo>
                      <a:pt x="7" y="41"/>
                    </a:moveTo>
                    <a:cubicBezTo>
                      <a:pt x="7" y="60"/>
                      <a:pt x="23" y="76"/>
                      <a:pt x="43" y="76"/>
                    </a:cubicBezTo>
                    <a:cubicBezTo>
                      <a:pt x="63" y="76"/>
                      <a:pt x="79" y="60"/>
                      <a:pt x="79" y="41"/>
                    </a:cubicBezTo>
                    <a:cubicBezTo>
                      <a:pt x="79" y="22"/>
                      <a:pt x="63" y="7"/>
                      <a:pt x="43" y="7"/>
                    </a:cubicBezTo>
                    <a:cubicBezTo>
                      <a:pt x="23" y="7"/>
                      <a:pt x="7" y="22"/>
                      <a:pt x="7" y="41"/>
                    </a:cubicBezTo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4" name="Freeform 153"/>
              <p:cNvSpPr>
                <a:spLocks/>
              </p:cNvSpPr>
              <p:nvPr/>
            </p:nvSpPr>
            <p:spPr bwMode="auto">
              <a:xfrm>
                <a:off x="4640263" y="4665663"/>
                <a:ext cx="36513" cy="112713"/>
              </a:xfrm>
              <a:custGeom>
                <a:avLst/>
                <a:gdLst>
                  <a:gd name="T0" fmla="*/ 0 w 12"/>
                  <a:gd name="T1" fmla="*/ 37 h 37"/>
                  <a:gd name="T2" fmla="*/ 0 w 12"/>
                  <a:gd name="T3" fmla="*/ 17 h 37"/>
                  <a:gd name="T4" fmla="*/ 10 w 12"/>
                  <a:gd name="T5" fmla="*/ 0 h 37"/>
                  <a:gd name="T6" fmla="*/ 12 w 12"/>
                  <a:gd name="T7" fmla="*/ 11 h 37"/>
                  <a:gd name="T8" fmla="*/ 0 w 12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7">
                    <a:moveTo>
                      <a:pt x="0" y="37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0" y="10"/>
                      <a:pt x="4" y="3"/>
                      <a:pt x="10" y="0"/>
                    </a:cubicBezTo>
                    <a:cubicBezTo>
                      <a:pt x="11" y="3"/>
                      <a:pt x="12" y="7"/>
                      <a:pt x="12" y="11"/>
                    </a:cubicBezTo>
                    <a:cubicBezTo>
                      <a:pt x="12" y="21"/>
                      <a:pt x="7" y="31"/>
                      <a:pt x="0" y="37"/>
                    </a:cubicBezTo>
                    <a:close/>
                  </a:path>
                </a:pathLst>
              </a:custGeom>
              <a:solidFill>
                <a:srgbClr val="977F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5" name="Rectangle 154"/>
              <p:cNvSpPr>
                <a:spLocks noChangeArrowheads="1"/>
              </p:cNvSpPr>
              <p:nvPr/>
            </p:nvSpPr>
            <p:spPr bwMode="auto">
              <a:xfrm>
                <a:off x="4624388" y="4714875"/>
                <a:ext cx="36513" cy="38100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794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5139" y="2049461"/>
            <a:ext cx="11734297" cy="2819401"/>
          </a:xfrm>
        </p:spPr>
        <p:txBody>
          <a:bodyPr/>
          <a:lstStyle/>
          <a:p>
            <a:r>
              <a:rPr lang="en-US" sz="7150" dirty="0"/>
              <a:t>Disconnected Licensing, Billing, and Consumption Reporting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5602" y="4945062"/>
            <a:ext cx="10819896" cy="1735775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defTabSz="932502">
              <a:lnSpc>
                <a:spcPct val="90000"/>
              </a:lnSpc>
              <a:spcAft>
                <a:spcPts val="600"/>
              </a:spcAft>
            </a:pPr>
            <a:r>
              <a:rPr lang="en-US" sz="52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Many aspects of paying for Azure Stack Hub</a:t>
            </a:r>
          </a:p>
        </p:txBody>
      </p:sp>
    </p:spTree>
    <p:extLst>
      <p:ext uri="{BB962C8B-B14F-4D97-AF65-F5344CB8AC3E}">
        <p14:creationId xmlns:p14="http://schemas.microsoft.com/office/powerpoint/2010/main" val="9206293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5139" y="2049461"/>
            <a:ext cx="11734297" cy="2819401"/>
          </a:xfrm>
        </p:spPr>
        <p:txBody>
          <a:bodyPr/>
          <a:lstStyle/>
          <a:p>
            <a:r>
              <a:rPr lang="en-US" sz="7150" dirty="0"/>
              <a:t>Disconnected Backup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13" y="4029090"/>
            <a:ext cx="10819896" cy="2455972"/>
          </a:xfrm>
          <a:prstGeom prst="rect">
            <a:avLst/>
          </a:prstGeom>
          <a:noFill/>
        </p:spPr>
        <p:txBody>
          <a:bodyPr wrap="square" lIns="182828" tIns="146262" rIns="182828" bIns="146262" rtlCol="0" anchor="t">
            <a:spAutoFit/>
          </a:bodyPr>
          <a:lstStyle/>
          <a:p>
            <a:pPr defTabSz="932502">
              <a:lnSpc>
                <a:spcPct val="90000"/>
              </a:lnSpc>
              <a:spcAft>
                <a:spcPts val="600"/>
              </a:spcAft>
            </a:pPr>
            <a:r>
              <a:rPr lang="en-US" sz="520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Backing up the infrastructure or user workloads when disconnected or intermittently connected</a:t>
            </a:r>
            <a:endParaRPr lang="en-US" sz="52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6590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5139" y="2049461"/>
            <a:ext cx="11734297" cy="2819401"/>
          </a:xfrm>
        </p:spPr>
        <p:txBody>
          <a:bodyPr/>
          <a:lstStyle/>
          <a:p>
            <a:r>
              <a:rPr lang="en-US" sz="7150" dirty="0"/>
              <a:t>Disconnected Support Scenarios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5602" y="4945062"/>
            <a:ext cx="10819896" cy="1015578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defTabSz="932502">
              <a:lnSpc>
                <a:spcPct val="90000"/>
              </a:lnSpc>
              <a:spcAft>
                <a:spcPts val="600"/>
              </a:spcAft>
            </a:pPr>
            <a:r>
              <a:rPr lang="en-US" sz="52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Troubleshooting a disconnected Stack</a:t>
            </a:r>
          </a:p>
        </p:txBody>
      </p:sp>
    </p:spTree>
    <p:extLst>
      <p:ext uri="{BB962C8B-B14F-4D97-AF65-F5344CB8AC3E}">
        <p14:creationId xmlns:p14="http://schemas.microsoft.com/office/powerpoint/2010/main" val="9045789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5139" y="2049461"/>
            <a:ext cx="11734297" cy="2819401"/>
          </a:xfrm>
        </p:spPr>
        <p:txBody>
          <a:bodyPr/>
          <a:lstStyle/>
          <a:p>
            <a:r>
              <a:rPr lang="en-US" sz="7150" dirty="0"/>
              <a:t>Intermittently-Connected Scenarios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5602" y="4945062"/>
            <a:ext cx="10819896" cy="1735775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defTabSz="932502">
              <a:lnSpc>
                <a:spcPct val="90000"/>
              </a:lnSpc>
              <a:spcAft>
                <a:spcPts val="600"/>
              </a:spcAft>
            </a:pPr>
            <a:r>
              <a:rPr lang="en-US" sz="52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What’s different if you can be connected </a:t>
            </a:r>
            <a:r>
              <a:rPr lang="en-US" sz="5200" i="1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sometimes?</a:t>
            </a:r>
            <a:endParaRPr lang="en-US" sz="52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5570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B413-120E-4367-94E6-8977673F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often does Azure Stack Hub need to connect?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00CC9-F165-480C-8261-12ED77CF1485}"/>
              </a:ext>
            </a:extLst>
          </p:cNvPr>
          <p:cNvSpPr txBox="1"/>
          <p:nvPr/>
        </p:nvSpPr>
        <p:spPr>
          <a:xfrm>
            <a:off x="503237" y="1820862"/>
            <a:ext cx="10744200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licensing terms for a ‘connected’ Azure Stack Hub state that it must connect for billing purposes at least once every 30 days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3718CF-FA0F-45C2-82D8-7D73048453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79737" y="2300993"/>
            <a:ext cx="6477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7968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9" y="2906331"/>
            <a:ext cx="10056812" cy="1181862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8020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230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906331"/>
            <a:ext cx="11887200" cy="1181862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63528440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5139" y="2049461"/>
            <a:ext cx="11734297" cy="2819401"/>
          </a:xfrm>
        </p:spPr>
        <p:txBody>
          <a:bodyPr/>
          <a:lstStyle/>
          <a:p>
            <a:r>
              <a:rPr lang="en-US" sz="7150" dirty="0"/>
              <a:t>Deployment of a Disconnected Azure Stack Hub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5602" y="4945062"/>
            <a:ext cx="10819896" cy="1015578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defTabSz="932502">
              <a:lnSpc>
                <a:spcPct val="90000"/>
              </a:lnSpc>
              <a:spcAft>
                <a:spcPts val="600"/>
              </a:spcAft>
            </a:pPr>
            <a:r>
              <a:rPr lang="en-US" sz="52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What’s different during deployment</a:t>
            </a:r>
          </a:p>
        </p:txBody>
      </p:sp>
    </p:spTree>
    <p:extLst>
      <p:ext uri="{BB962C8B-B14F-4D97-AF65-F5344CB8AC3E}">
        <p14:creationId xmlns:p14="http://schemas.microsoft.com/office/powerpoint/2010/main" val="25316334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B413-120E-4367-94E6-8977673F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Blah blah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00CC9-F165-480C-8261-12ED77CF1485}"/>
              </a:ext>
            </a:extLst>
          </p:cNvPr>
          <p:cNvSpPr txBox="1"/>
          <p:nvPr/>
        </p:nvSpPr>
        <p:spPr>
          <a:xfrm>
            <a:off x="503237" y="1820862"/>
            <a:ext cx="107442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Stuff </a:t>
            </a:r>
            <a:r>
              <a:rPr lang="en-US" sz="24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stuff</a:t>
            </a: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sz="24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stuff</a:t>
            </a:r>
            <a:endParaRPr lang="en-US" sz="24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4600180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5139" y="2049461"/>
            <a:ext cx="11734297" cy="2819401"/>
          </a:xfrm>
        </p:spPr>
        <p:txBody>
          <a:bodyPr/>
          <a:lstStyle/>
          <a:p>
            <a:r>
              <a:rPr lang="en-US" sz="7150" dirty="0"/>
              <a:t>Disconnected Registration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5602" y="4945062"/>
            <a:ext cx="10819896" cy="1015578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defTabSz="932502">
              <a:lnSpc>
                <a:spcPct val="90000"/>
              </a:lnSpc>
              <a:spcAft>
                <a:spcPts val="600"/>
              </a:spcAft>
            </a:pPr>
            <a:r>
              <a:rPr lang="en-US" sz="52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 initial task to perform off-stack</a:t>
            </a:r>
          </a:p>
        </p:txBody>
      </p:sp>
    </p:spTree>
    <p:extLst>
      <p:ext uri="{BB962C8B-B14F-4D97-AF65-F5344CB8AC3E}">
        <p14:creationId xmlns:p14="http://schemas.microsoft.com/office/powerpoint/2010/main" val="5767787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5139" y="2049461"/>
            <a:ext cx="11734297" cy="2819401"/>
          </a:xfrm>
        </p:spPr>
        <p:txBody>
          <a:bodyPr/>
          <a:lstStyle/>
          <a:p>
            <a:r>
              <a:rPr lang="en-US" sz="7150" dirty="0"/>
              <a:t>Disconnected Certificate Use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5602" y="4945062"/>
            <a:ext cx="10819896" cy="1015578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defTabSz="932502">
              <a:lnSpc>
                <a:spcPct val="90000"/>
              </a:lnSpc>
              <a:spcAft>
                <a:spcPts val="600"/>
              </a:spcAft>
            </a:pPr>
            <a:r>
              <a:rPr lang="en-US" sz="52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PKI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4960846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5139" y="2049461"/>
            <a:ext cx="11734297" cy="2819401"/>
          </a:xfrm>
        </p:spPr>
        <p:txBody>
          <a:bodyPr/>
          <a:lstStyle/>
          <a:p>
            <a:r>
              <a:rPr lang="en-US" sz="7150" dirty="0"/>
              <a:t>Disconnected Identity with ADFS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5602" y="4945062"/>
            <a:ext cx="10819896" cy="1015578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defTabSz="932502">
              <a:lnSpc>
                <a:spcPct val="90000"/>
              </a:lnSpc>
              <a:spcAft>
                <a:spcPts val="600"/>
              </a:spcAft>
            </a:pPr>
            <a:r>
              <a:rPr lang="en-US" sz="52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 must use AD and ADFS, not AAD</a:t>
            </a:r>
          </a:p>
        </p:txBody>
      </p:sp>
    </p:spTree>
    <p:extLst>
      <p:ext uri="{BB962C8B-B14F-4D97-AF65-F5344CB8AC3E}">
        <p14:creationId xmlns:p14="http://schemas.microsoft.com/office/powerpoint/2010/main" val="10142215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A89DA-7785-448E-81D7-CCFB5C88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Disconnected Identity with AD FS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CDF0E1F-FCFB-4040-91EB-A48A443D7A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9358582"/>
              </p:ext>
            </p:extLst>
          </p:nvPr>
        </p:nvGraphicFramePr>
        <p:xfrm>
          <a:off x="2072746" y="733601"/>
          <a:ext cx="8290983" cy="5527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AF289EA-44E0-44A3-BD3A-B551CE313F34}"/>
              </a:ext>
            </a:extLst>
          </p:cNvPr>
          <p:cNvSpPr/>
          <p:nvPr/>
        </p:nvSpPr>
        <p:spPr>
          <a:xfrm>
            <a:off x="427037" y="6052919"/>
            <a:ext cx="11245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" panose="020B0502040204020203" pitchFamily="34" charset="0"/>
              </a:rPr>
              <a:t>Important</a:t>
            </a:r>
          </a:p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You cannot switch the identity provider without redeploying the entire Azure Stack Hub solution.</a:t>
            </a:r>
            <a:endParaRPr lang="en-US" b="0" i="0" u="none" strike="noStrike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47296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D5E8C-C047-420A-AB70-AE587C8A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Directory Federation Services and Graph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37C3B-BE84-4406-BA31-25C3A5E8D0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1680460"/>
          </a:xfrm>
        </p:spPr>
        <p:txBody>
          <a:bodyPr/>
          <a:lstStyle/>
          <a:p>
            <a:r>
              <a:rPr lang="en-US" dirty="0"/>
              <a:t>Deploying with AD FS allows identities in an existing Active Directory forest to authenticate with resources in Azure Stack Hub.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775C83-D357-47FA-A03E-BD94C4626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237" y="3344862"/>
            <a:ext cx="5811865" cy="274320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7B039C2-2738-4B48-A5EC-974422626CBB}"/>
              </a:ext>
            </a:extLst>
          </p:cNvPr>
          <p:cNvSpPr txBox="1">
            <a:spLocks/>
          </p:cNvSpPr>
          <p:nvPr/>
        </p:nvSpPr>
        <p:spPr>
          <a:xfrm>
            <a:off x="272986" y="3292808"/>
            <a:ext cx="5335651" cy="317625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existing Active Directory forest requires a deployment of AD FS to allow the creation of an AD FS federation trust.</a:t>
            </a:r>
          </a:p>
        </p:txBody>
      </p:sp>
    </p:spTree>
    <p:extLst>
      <p:ext uri="{BB962C8B-B14F-4D97-AF65-F5344CB8AC3E}">
        <p14:creationId xmlns:p14="http://schemas.microsoft.com/office/powerpoint/2010/main" val="396401186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2016 - Template BLUE, light back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B4009E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13.potx" id="{BA7D5050-3AD0-4CB6-9A61-7BECC949B49C}" vid="{7868751D-28D7-49DA-9A1E-005CDB50450F}"/>
    </a:ext>
  </a:extLst>
</a:theme>
</file>

<file path=ppt/theme/theme2.xml><?xml version="1.0" encoding="utf-8"?>
<a:theme xmlns:a="http://schemas.openxmlformats.org/drawingml/2006/main" name="DARK GRAY TEMPLATE">
  <a:themeElements>
    <a:clrScheme name="BT - Blue - dark background">
      <a:dk1>
        <a:srgbClr val="353535"/>
      </a:dk1>
      <a:lt1>
        <a:srgbClr val="FFFFFF"/>
      </a:lt1>
      <a:dk2>
        <a:srgbClr val="0078D7"/>
      </a:dk2>
      <a:lt2>
        <a:srgbClr val="CDF4FF"/>
      </a:lt2>
      <a:accent1>
        <a:srgbClr val="0078D7"/>
      </a:accent1>
      <a:accent2>
        <a:srgbClr val="D2D2D2"/>
      </a:accent2>
      <a:accent3>
        <a:srgbClr val="00BCF2"/>
      </a:accent3>
      <a:accent4>
        <a:srgbClr val="B4009E"/>
      </a:accent4>
      <a:accent5>
        <a:srgbClr val="FFB9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13.potx" id="{BA7D5050-3AD0-4CB6-9A61-7BECC949B49C}" vid="{1EE7FF6B-7C85-492F-933D-8CFD82A3F953}"/>
    </a:ext>
  </a:extLst>
</a:theme>
</file>

<file path=ppt/theme/theme3.xml><?xml version="1.0" encoding="utf-8"?>
<a:theme xmlns:a="http://schemas.openxmlformats.org/drawingml/2006/main" name="1_COLOR TEMPLATE">
  <a:themeElements>
    <a:clrScheme name="Custom 25">
      <a:dk1>
        <a:srgbClr val="505050"/>
      </a:dk1>
      <a:lt1>
        <a:srgbClr val="FFFFFF"/>
      </a:lt1>
      <a:dk2>
        <a:srgbClr val="0078D7"/>
      </a:dk2>
      <a:lt2>
        <a:srgbClr val="F2F2F2"/>
      </a:lt2>
      <a:accent1>
        <a:srgbClr val="002050"/>
      </a:accent1>
      <a:accent2>
        <a:srgbClr val="00BCF2"/>
      </a:accent2>
      <a:accent3>
        <a:srgbClr val="BAD80A"/>
      </a:accent3>
      <a:accent4>
        <a:srgbClr val="0078D7"/>
      </a:accent4>
      <a:accent5>
        <a:srgbClr val="32145A"/>
      </a:accent5>
      <a:accent6>
        <a:srgbClr val="FFB900"/>
      </a:accent6>
      <a:hlink>
        <a:srgbClr val="FFFFFF"/>
      </a:hlink>
      <a:folHlink>
        <a:srgbClr val="FFFF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g_ID_template_16-9_Business_PURPLE_1.potx" id="{EA1C931B-0CA8-4C29-AF2A-5CCE0B71BADB}" vid="{779B47EC-C2D9-42C6-B399-0FB5A6F745BF}"/>
    </a:ext>
  </a:extLst>
</a:theme>
</file>

<file path=ppt/theme/theme4.xml><?xml version="1.0" encoding="utf-8"?>
<a:theme xmlns:a="http://schemas.openxmlformats.org/drawingml/2006/main" name="1_MCHS2017_16-9_White Template">
  <a:themeElements>
    <a:clrScheme name="Custom 4">
      <a:dk1>
        <a:srgbClr val="505050"/>
      </a:dk1>
      <a:lt1>
        <a:srgbClr val="FFFFFF"/>
      </a:lt1>
      <a:dk2>
        <a:srgbClr val="737373"/>
      </a:dk2>
      <a:lt2>
        <a:srgbClr val="D2D2D2"/>
      </a:lt2>
      <a:accent1>
        <a:srgbClr val="0078D7"/>
      </a:accent1>
      <a:accent2>
        <a:srgbClr val="5C2D91"/>
      </a:accent2>
      <a:accent3>
        <a:srgbClr val="E81123"/>
      </a:accent3>
      <a:accent4>
        <a:srgbClr val="107C10"/>
      </a:accent4>
      <a:accent5>
        <a:srgbClr val="002050"/>
      </a:accent5>
      <a:accent6>
        <a:srgbClr val="00BCF2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HS2017_16-9_Template_3_1_17" id="{F58707D0-8742-479E-9F3B-C4C9787DF65C}" vid="{C971FD0B-3FB0-4B45-B5B9-08546554E010}"/>
    </a:ext>
  </a:extLst>
</a:theme>
</file>

<file path=ppt/theme/theme5.xml><?xml version="1.0" encoding="utf-8"?>
<a:theme xmlns:a="http://schemas.openxmlformats.org/drawingml/2006/main" name="1_WHITE TEMPLATE">
  <a:themeElements>
    <a:clrScheme name="2016 - Template BLUE, light back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B4009E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13.potx" id="{BA7D5050-3AD0-4CB6-9A61-7BECC949B49C}" vid="{7868751D-28D7-49DA-9A1E-005CDB50450F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1165</Words>
  <Application>Microsoft Office PowerPoint</Application>
  <PresentationFormat>Custom</PresentationFormat>
  <Paragraphs>161</Paragraphs>
  <Slides>27</Slides>
  <Notes>23</Notes>
  <HiddenSlides>7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WHITE TEMPLATE</vt:lpstr>
      <vt:lpstr>DARK GRAY TEMPLATE</vt:lpstr>
      <vt:lpstr>1_COLOR TEMPLATE</vt:lpstr>
      <vt:lpstr>1_MCHS2017_16-9_White Template</vt:lpstr>
      <vt:lpstr>1_WHITE TEMPLATE</vt:lpstr>
      <vt:lpstr>Microsoft Azure Stack Hub Disconnected Scenarios</vt:lpstr>
      <vt:lpstr>Agenda</vt:lpstr>
      <vt:lpstr>Deployment of a Disconnected Azure Stack Hub</vt:lpstr>
      <vt:lpstr>Blah blah</vt:lpstr>
      <vt:lpstr>Disconnected Registration</vt:lpstr>
      <vt:lpstr>Disconnected Certificate Use</vt:lpstr>
      <vt:lpstr>Disconnected Identity with ADFS</vt:lpstr>
      <vt:lpstr>Disconnected Identity with AD FS</vt:lpstr>
      <vt:lpstr>Active Directory Federation Services and Graph </vt:lpstr>
      <vt:lpstr>Setting up AD FS integration</vt:lpstr>
      <vt:lpstr>What is Graph?</vt:lpstr>
      <vt:lpstr>Requirements and Tasks</vt:lpstr>
      <vt:lpstr>Graph Ports</vt:lpstr>
      <vt:lpstr>Additional Information</vt:lpstr>
      <vt:lpstr>Disconnected Time Sync</vt:lpstr>
      <vt:lpstr>Disconnected Marketplace Syndication</vt:lpstr>
      <vt:lpstr>Disconnected Marketplace Syndication</vt:lpstr>
      <vt:lpstr>Disconnected Licensing, Billing, and Consumption Reporting</vt:lpstr>
      <vt:lpstr>Adjacent Systems for Identity, Monitoring, and Management</vt:lpstr>
      <vt:lpstr>Disconnected Licensing, Billing, and Consumption Reporting</vt:lpstr>
      <vt:lpstr>Disconnected Backup</vt:lpstr>
      <vt:lpstr>Disconnected Support Scenarios</vt:lpstr>
      <vt:lpstr>Intermittently-Connected Scenarios</vt:lpstr>
      <vt:lpstr>How often does Azure Stack Hub need to connect?</vt:lpstr>
      <vt:lpstr>Questions?</vt:lpstr>
      <vt:lpstr>PowerPoint Presentation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2019-12-20T21:48:19Z</dcterms:created>
  <dcterms:modified xsi:type="dcterms:W3CDTF">2020-03-05T18:53:35Z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mabrigg@microsoft.com</vt:lpwstr>
  </property>
  <property fmtid="{D5CDD505-2E9C-101B-9397-08002B2CF9AE}" pid="5" name="MSIP_Label_f42aa342-8706-4288-bd11-ebb85995028c_SetDate">
    <vt:lpwstr>2019-12-20T21:48:27.3563461Z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f198d6fa-7f70-4344-9ad4-684b063f54a7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