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2" r:id="rId4"/>
    <p:sldId id="263" r:id="rId5"/>
    <p:sldId id="257" r:id="rId6"/>
    <p:sldId id="265" r:id="rId7"/>
    <p:sldId id="264" r:id="rId8"/>
    <p:sldId id="266" r:id="rId9"/>
    <p:sldId id="26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539F5-F235-403F-8CB8-66843049C5AF}" v="72" dt="2020-04-15T16:51:13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1" autoAdjust="0"/>
    <p:restoredTop sz="92327" autoAdjust="0"/>
  </p:normalViewPr>
  <p:slideViewPr>
    <p:cSldViewPr snapToGrid="0">
      <p:cViewPr varScale="1">
        <p:scale>
          <a:sx n="91" d="100"/>
          <a:sy n="91" d="100"/>
        </p:scale>
        <p:origin x="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50BB8-038E-47A2-A6E8-E2C08E902E1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00F7-B172-45B5-9E1B-D7F9E568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00F7-B172-45B5-9E1B-D7F9E5684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00F7-B172-45B5-9E1B-D7F9E5684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00F7-B172-45B5-9E1B-D7F9E5684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9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CF47-CA8B-42B1-A446-CA54C8B42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9081E-AB73-47DE-9FAA-B88333FF8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1236-8A83-47D1-A1DA-BCCBC4F8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CD7-2BB7-470B-98F1-F349347CE76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F382-E915-4E7A-A9C9-2BE0D2EA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A636-77C7-4DD2-9491-648D09E1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1B8-5B86-4A79-8466-B1187CFE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712D-7448-4569-9628-CD8A33A7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A82B3-D94A-4CAD-8F7B-2E65B41C3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4AEE-86B8-414C-BB15-84DFAF7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CD7-2BB7-470B-98F1-F349347CE76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35E1-6576-4F68-8619-BD1E2D48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4AF6-F26F-42D0-A1F1-6C40F01C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1B8-5B86-4A79-8466-B1187CFE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0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A1B59-0D68-4BD6-8BA5-50FE69644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5FC93-C7F3-4D45-B13C-C01EB647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2C6D-3E17-4987-B7ED-169942D0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CD7-2BB7-470B-98F1-F349347CE76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D321-9673-42CD-A4D5-30FDC41E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4BD-BCB6-4B85-9D80-F485D7E2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1B8-5B86-4A79-8466-B1187CFE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0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833C-194C-4EB1-BAD1-1B6F9D80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30F4-ECB0-429D-90EB-79323552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2D5A-88ED-4D6C-BC8C-914760EC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CD7-2BB7-470B-98F1-F349347CE76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2969-9AE0-45A1-94A4-55E1E797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C465-0020-4A2C-98A1-D6AA2AC1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1B8-5B86-4A79-8466-B1187CFE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1EC2-6371-44B0-9366-7E9749BB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58BB9-87D8-45D6-A5DF-55C036F7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9F247-62A3-49DB-ADF2-A45BCA4E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CD7-2BB7-470B-98F1-F349347CE76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10F0-33F5-42BC-B25F-EDF97CF0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96FB-4F7B-4994-AD18-6F3CE4CA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1B8-5B86-4A79-8466-B1187CFE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5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B0FA-C47D-4F87-B48B-A15F6493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6E6D-CF22-4143-BB37-F5EE5F3A7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DB9C0-0BB4-4466-AD0F-8616FBDFB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79560-F1EA-4C23-AAFB-EE6883C1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CD7-2BB7-470B-98F1-F349347CE76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1F320-B1C0-4B4D-AA3D-71E20F87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760E5-74BE-4F6D-9D6E-68B6992E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1B8-5B86-4A79-8466-B1187CFE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E255-D66A-4BF1-89CA-18247198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9C826-D09D-45C5-87DD-DB3E8E3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C3E5D-7B0F-4863-BC12-4D3629FE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49DAD-B558-4875-AB05-D8FA135BA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78342-7693-49CD-86D3-C811AB2CD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BECE6-CE76-4CBA-BE2A-CE70B5AA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CD7-2BB7-470B-98F1-F349347CE76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77372-7AC2-41B7-A0AB-21D912EF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3FDFE-BDE9-489F-8B32-A2F4E27D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1B8-5B86-4A79-8466-B1187CFE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2433-C42D-481A-A573-00CF4B3B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094DB-24FD-4813-A6A6-5B630ABC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CD7-2BB7-470B-98F1-F349347CE76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C25D6-305E-44F4-A77D-F02447A3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0B8DC-90C4-40D2-96FC-0E572E8B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1B8-5B86-4A79-8466-B1187CFE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7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9FF9C-D2EC-4474-810D-51DDB936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CD7-2BB7-470B-98F1-F349347CE76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7D543-B4CB-4F8F-85CE-F164352C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FA5C6-0153-4DF5-A676-2C80E4AE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1B8-5B86-4A79-8466-B1187CFE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8A7D-D788-4407-ABBA-58052234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7535-ED4A-44A4-9C4E-148E60D8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C178F-8257-4090-A8DB-03D8AEFB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E1C70-0ECC-4A0B-97D3-BE5B822C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CD7-2BB7-470B-98F1-F349347CE76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17E4-1651-4C11-A5D1-EE3A23BE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76460-BA03-478E-822C-6926C540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1B8-5B86-4A79-8466-B1187CFE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1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2EF2-A00D-4F17-ADAC-4884A1FF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A6E4E-0E93-4156-AD1B-B07498DF3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F60CF-C6A4-4A4E-B1AD-24E3AD4A5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F0671-FCAD-4722-B682-2C8DC4C5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CD7-2BB7-470B-98F1-F349347CE76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7CAC9-EC09-4C0F-92A9-EFED2B64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9FA08-AF2D-4CFF-B571-B51EB4F7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1B8-5B86-4A79-8466-B1187CFE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9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9089E-1F84-4BFF-985E-36DB925D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6D4CB-CA1D-405B-954E-1EFB46AA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49D7F-4F0D-4D6F-A0F6-BC60FFB71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8ACD7-2BB7-470B-98F1-F349347CE76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C932-2012-4E75-9B2C-395D77D3E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A584-BE67-4215-97C3-39C0B4F1F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B1B8-5B86-4A79-8466-B1187CFE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walter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ks-engine" TargetMode="External"/><Relationship Id="rId2" Type="http://schemas.openxmlformats.org/officeDocument/2006/relationships/hyperlink" Target="https://docs.microsoft.com/en-us/azure-stack/user/azure-stack-kubernetes-aks-engine-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walterov" TargetMode="External"/><Relationship Id="rId4" Type="http://schemas.openxmlformats.org/officeDocument/2006/relationships/hyperlink" Target="https://docs.microsoft.com/en-us/azure-stack/user/azure-stack-solution-template-kubernetes-deplo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hyperlink" Target="https://aka.ms/aksenginedocs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B7312-AC16-4426-B530-4BA4C69E3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031769" cy="2936382"/>
          </a:xfrm>
        </p:spPr>
        <p:txBody>
          <a:bodyPr>
            <a:normAutofit/>
          </a:bodyPr>
          <a:lstStyle/>
          <a:p>
            <a:r>
              <a:rPr lang="en-US" sz="6600" dirty="0"/>
              <a:t>Kubernetes on </a:t>
            </a:r>
            <a:br>
              <a:rPr lang="en-US" sz="6600" dirty="0"/>
            </a:br>
            <a:r>
              <a:rPr lang="en-US" sz="6600" dirty="0"/>
              <a:t>Azure Stack Hub</a:t>
            </a:r>
            <a:br>
              <a:rPr lang="en-US" sz="6600" dirty="0"/>
            </a:br>
            <a:r>
              <a:rPr lang="en-US" sz="6600" dirty="0"/>
              <a:t>-the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137C5-6A18-46F3-ABA6-D471BA2B7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297"/>
            <a:ext cx="9031769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Walter Oliver</a:t>
            </a:r>
          </a:p>
          <a:p>
            <a:r>
              <a:rPr lang="en-US" sz="2000" dirty="0">
                <a:hlinkClick r:id="rId2"/>
              </a:rPr>
              <a:t>@walterov</a:t>
            </a:r>
            <a:endParaRPr lang="en-US" sz="2000" dirty="0"/>
          </a:p>
          <a:p>
            <a:r>
              <a:rPr lang="en-US" sz="2000" dirty="0"/>
              <a:t>Program Manager</a:t>
            </a:r>
          </a:p>
          <a:p>
            <a:r>
              <a:rPr lang="en-US" sz="2000" dirty="0"/>
              <a:t>Azure Stack Hub</a:t>
            </a:r>
          </a:p>
          <a:p>
            <a:r>
              <a:rPr lang="en-US" sz="2000" dirty="0"/>
              <a:t>April 2020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65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779E-9D00-4640-9937-0E3AE088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1C36-F099-4459-8BBD-7C6C9AA5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Service Principal </a:t>
            </a:r>
          </a:p>
          <a:p>
            <a:r>
              <a:rPr lang="en-US" dirty="0"/>
              <a:t>Assign the SP with RBAC rights </a:t>
            </a:r>
          </a:p>
          <a:p>
            <a:r>
              <a:rPr lang="en-US" dirty="0"/>
              <a:t>Create the SSH key </a:t>
            </a:r>
          </a:p>
          <a:p>
            <a:r>
              <a:rPr lang="en-US" dirty="0"/>
              <a:t>Get the AKS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1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F7EC-62ED-4302-817F-BAE3ECA6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E201-C89E-4467-8ED5-7995278A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AKS Engine on Azure Stack Hub documents:</a:t>
            </a:r>
          </a:p>
          <a:p>
            <a:pPr lvl="1"/>
            <a:r>
              <a:rPr lang="en-US" dirty="0">
                <a:hlinkClick r:id="rId2"/>
              </a:rPr>
              <a:t>https://docs.microsoft.com/en-us/azure-stack/user/azure-stack-kubernetes-aks-engine-overview</a:t>
            </a:r>
            <a:endParaRPr lang="en-US" dirty="0"/>
          </a:p>
          <a:p>
            <a:r>
              <a:rPr lang="en-US" dirty="0"/>
              <a:t>AKS Engine Repo:</a:t>
            </a:r>
          </a:p>
          <a:p>
            <a:pPr lvl="1"/>
            <a:r>
              <a:rPr lang="en-US" dirty="0">
                <a:hlinkClick r:id="rId3"/>
              </a:rPr>
              <a:t>https://github.com/Azure/aks-engine</a:t>
            </a:r>
            <a:endParaRPr lang="en-US" dirty="0"/>
          </a:p>
          <a:p>
            <a:r>
              <a:rPr lang="en-US" dirty="0"/>
              <a:t>Marketplace item docs:</a:t>
            </a:r>
          </a:p>
          <a:p>
            <a:pPr lvl="1"/>
            <a:r>
              <a:rPr lang="en-US" dirty="0">
                <a:hlinkClick r:id="rId4"/>
              </a:rPr>
              <a:t>https://docs.microsoft.com/en-us/azure-stack/user/azure-stack-solution-template-kubernetes-deploy</a:t>
            </a:r>
            <a:endParaRPr lang="en-US" dirty="0"/>
          </a:p>
          <a:p>
            <a:r>
              <a:rPr lang="en-US" dirty="0"/>
              <a:t>Walter’s twitter: </a:t>
            </a:r>
            <a:r>
              <a:rPr lang="en-US" sz="2800" dirty="0">
                <a:hlinkClick r:id="rId5"/>
              </a:rPr>
              <a:t>@walterov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3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2D15AA5-2D73-4A11-A8C5-045F5F43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A475-3C34-4D73-96CC-080DE3D7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3981425" cy="2147520"/>
          </a:xfrm>
        </p:spPr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9158FAB-5B51-448D-B57F-B977E815C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522BD938-9DFF-4709-A3BD-499A2B456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EE23561C-E245-4EC9-996E-99893D1F1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336B954F-9D36-49C3-8B2C-EC327B40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49AAB67-422A-4669-A954-FB5FA0631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12EC127-4771-463A-A7D7-C8B9D923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C92340F8-3D1D-481C-8E6A-DBB1C5A5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ECCE0B4D-8F94-4455-89FE-2F37775A8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AA6AA56D-4829-4C1A-AB58-33D004169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73DE339F-48D1-468B-90E6-59A7FF981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10ABA130-9453-4EBB-9410-3D2CE04E0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CBB3F52E-6FA3-4B26-9245-5420C9D6A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E05E0729-E81C-4ABC-840F-FED6F147A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92CEFBE2-704E-4F3D-9127-BF1AAAF0B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59C6C9C8-8026-4DB6-95BA-15AFB5F4C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C87A238B-F98E-42C1-80BF-9AFA32892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1AB93E8E-CF0D-416D-B04B-53CD5FE7B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D0F8339C-7983-42B5-8164-66D306B9C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F44A32FF-DC2C-45E7-BE24-405D435EF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F4AF73CC-5BCB-4B12-BCDD-108624BF7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DE8A7978-D28E-4E84-9E09-E6083A663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C4C4-6C6C-4F84-9550-F70078D8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8" y="3531476"/>
            <a:ext cx="4209879" cy="303486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Running Kubernetes on Azure Stack Hub</a:t>
            </a:r>
          </a:p>
          <a:p>
            <a:r>
              <a:rPr lang="en-US" sz="1800" dirty="0"/>
              <a:t>Introductory Demo</a:t>
            </a:r>
          </a:p>
          <a:p>
            <a:r>
              <a:rPr lang="en-US" sz="1800" dirty="0"/>
              <a:t>How AKS Engine deploys a Kubernetes cluster</a:t>
            </a:r>
          </a:p>
          <a:p>
            <a:r>
              <a:rPr lang="en-US" sz="1800" dirty="0"/>
              <a:t>Demo AKS engine deploy, update and scale</a:t>
            </a:r>
          </a:p>
          <a:p>
            <a:endParaRPr lang="en-US" sz="1800" dirty="0"/>
          </a:p>
        </p:txBody>
      </p:sp>
      <p:pic>
        <p:nvPicPr>
          <p:cNvPr id="1028" name="Picture 4" descr="Simplifying Kubernetes deployments on ADFS Azure Stack systems ...">
            <a:extLst>
              <a:ext uri="{FF2B5EF4-FFF2-40B4-BE49-F238E27FC236}">
                <a16:creationId xmlns:a16="http://schemas.microsoft.com/office/drawing/2014/main" id="{E0377DEE-D67E-4866-A567-0E014A87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76" y="2181251"/>
            <a:ext cx="6809376" cy="249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0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A00B-AC11-4A6B-9E2B-AAA15317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 Kubernetes on 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Stack Hub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FF38D54F-85C3-4828-9B2F-77C684D810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197894"/>
            <a:ext cx="919956" cy="91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kubernetes icon">
            <a:extLst>
              <a:ext uri="{FF2B5EF4-FFF2-40B4-BE49-F238E27FC236}">
                <a16:creationId xmlns:a16="http://schemas.microsoft.com/office/drawing/2014/main" id="{0150151B-722D-4891-8F99-D6FCDAD6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820558"/>
            <a:ext cx="919956" cy="91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openshift logo">
            <a:extLst>
              <a:ext uri="{FF2B5EF4-FFF2-40B4-BE49-F238E27FC236}">
                <a16:creationId xmlns:a16="http://schemas.microsoft.com/office/drawing/2014/main" id="{8E18852E-E4DD-4DFB-99D4-00F8C900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426222"/>
            <a:ext cx="971764" cy="103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CDD4C-5820-463B-8177-CC59A38FC620}"/>
              </a:ext>
            </a:extLst>
          </p:cNvPr>
          <p:cNvSpPr txBox="1"/>
          <p:nvPr/>
        </p:nvSpPr>
        <p:spPr>
          <a:xfrm>
            <a:off x="3083090" y="2427039"/>
            <a:ext cx="7676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AKS Engine</a:t>
            </a:r>
            <a:r>
              <a:rPr lang="en-US" sz="2400" dirty="0"/>
              <a:t> is shared tool between Azure and Azure Stack. </a:t>
            </a:r>
          </a:p>
          <a:p>
            <a:r>
              <a:rPr lang="en-US" sz="2400" dirty="0"/>
              <a:t>Uses Azure Resource Manager natively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3F1B8-6B25-411F-AE94-121142A888D8}"/>
              </a:ext>
            </a:extLst>
          </p:cNvPr>
          <p:cNvSpPr txBox="1"/>
          <p:nvPr/>
        </p:nvSpPr>
        <p:spPr>
          <a:xfrm>
            <a:off x="3083090" y="3529637"/>
            <a:ext cx="8287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OpenShift</a:t>
            </a:r>
            <a:r>
              <a:rPr lang="en-US" sz="2400" dirty="0"/>
              <a:t> ARM template available in </a:t>
            </a:r>
            <a:r>
              <a:rPr lang="en-US" sz="2400" dirty="0" err="1"/>
              <a:t>Github</a:t>
            </a:r>
            <a:r>
              <a:rPr lang="en-US" sz="2400" dirty="0"/>
              <a:t>, or manually using </a:t>
            </a:r>
          </a:p>
          <a:p>
            <a:r>
              <a:rPr lang="en-US" sz="2400" dirty="0"/>
              <a:t>Red Hat’s Ansible scripts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1621F-E9F4-45E4-B0F3-F1990BD75C86}"/>
              </a:ext>
            </a:extLst>
          </p:cNvPr>
          <p:cNvSpPr txBox="1"/>
          <p:nvPr/>
        </p:nvSpPr>
        <p:spPr>
          <a:xfrm>
            <a:off x="3083091" y="4865037"/>
            <a:ext cx="868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Kubeadm</a:t>
            </a:r>
            <a:r>
              <a:rPr lang="en-US" sz="24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kubespray</a:t>
            </a:r>
            <a:r>
              <a:rPr lang="en-US" sz="24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etc</a:t>
            </a:r>
            <a:r>
              <a:rPr lang="en-US" sz="2400" dirty="0"/>
              <a:t>. Either manually or with provisioning systems such as Terraform</a:t>
            </a:r>
          </a:p>
        </p:txBody>
      </p:sp>
    </p:spTree>
    <p:extLst>
      <p:ext uri="{BB962C8B-B14F-4D97-AF65-F5344CB8AC3E}">
        <p14:creationId xmlns:p14="http://schemas.microsoft.com/office/powerpoint/2010/main" val="285414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2818-18ED-4BCF-A81B-6CAB56CB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D7CD-2051-4B52-8202-8E435713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Cluster with RG and K8s Dashboard</a:t>
            </a:r>
          </a:p>
          <a:p>
            <a:r>
              <a:rPr lang="en-US" dirty="0"/>
              <a:t>Show it in Arc and Azure Monitor</a:t>
            </a:r>
          </a:p>
          <a:p>
            <a:r>
              <a:rPr lang="en-US" dirty="0"/>
              <a:t>Show local Monitoring Apps (Prometheus &amp; Grafana)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38EB5-14E7-483D-9159-8B6474DAF9B9}"/>
              </a:ext>
            </a:extLst>
          </p:cNvPr>
          <p:cNvSpPr/>
          <p:nvPr/>
        </p:nvSpPr>
        <p:spPr bwMode="auto">
          <a:xfrm>
            <a:off x="1186858" y="3158914"/>
            <a:ext cx="1012018" cy="137036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 descr="Image result for binary icon">
            <a:extLst>
              <a:ext uri="{FF2B5EF4-FFF2-40B4-BE49-F238E27FC236}">
                <a16:creationId xmlns:a16="http://schemas.microsoft.com/office/drawing/2014/main" id="{14D85B9F-F82D-4F0C-89A5-E0F5DEBC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25" y="3210604"/>
            <a:ext cx="961316" cy="96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B5AA2C-B0B6-428F-B63F-E1FA55FE70E8}"/>
              </a:ext>
            </a:extLst>
          </p:cNvPr>
          <p:cNvSpPr txBox="1"/>
          <p:nvPr/>
        </p:nvSpPr>
        <p:spPr>
          <a:xfrm>
            <a:off x="1139276" y="4119922"/>
            <a:ext cx="1111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AKS Engine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2E4441C-DBFE-4DF2-B089-3617374B751D}"/>
              </a:ext>
            </a:extLst>
          </p:cNvPr>
          <p:cNvSpPr/>
          <p:nvPr/>
        </p:nvSpPr>
        <p:spPr>
          <a:xfrm>
            <a:off x="777185" y="3657796"/>
            <a:ext cx="307280" cy="37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mage result for json icon">
            <a:extLst>
              <a:ext uri="{FF2B5EF4-FFF2-40B4-BE49-F238E27FC236}">
                <a16:creationId xmlns:a16="http://schemas.microsoft.com/office/drawing/2014/main" id="{97248548-308E-4339-A30A-7316B923A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7" y="3582666"/>
            <a:ext cx="404909" cy="52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A55C045-FDD9-47D5-A362-6FACA8AC23AB}"/>
              </a:ext>
            </a:extLst>
          </p:cNvPr>
          <p:cNvSpPr/>
          <p:nvPr/>
        </p:nvSpPr>
        <p:spPr bwMode="auto">
          <a:xfrm>
            <a:off x="2755275" y="413465"/>
            <a:ext cx="7491017" cy="633617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E20F81-B629-43CD-999A-34459D68A431}"/>
              </a:ext>
            </a:extLst>
          </p:cNvPr>
          <p:cNvSpPr/>
          <p:nvPr/>
        </p:nvSpPr>
        <p:spPr>
          <a:xfrm>
            <a:off x="2313541" y="3631273"/>
            <a:ext cx="307280" cy="37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8CCBF415-4E22-4711-A169-2743BEC6F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78" y="999828"/>
            <a:ext cx="884912" cy="47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E726DD0F-DCC8-49AF-994C-7B0EAEB8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179" y="3230843"/>
            <a:ext cx="1587358" cy="8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Related image">
            <a:extLst>
              <a:ext uri="{FF2B5EF4-FFF2-40B4-BE49-F238E27FC236}">
                <a16:creationId xmlns:a16="http://schemas.microsoft.com/office/drawing/2014/main" id="{86D29E15-28F4-4F9A-9D70-8A5F61FE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79" y="3383243"/>
            <a:ext cx="1587358" cy="8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lated image">
            <a:extLst>
              <a:ext uri="{FF2B5EF4-FFF2-40B4-BE49-F238E27FC236}">
                <a16:creationId xmlns:a16="http://schemas.microsoft.com/office/drawing/2014/main" id="{35646759-7842-4F3C-8FC5-674A09D8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557" y="3535643"/>
            <a:ext cx="1587358" cy="8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6281A9-4363-4F80-9DF7-03E95A38A777}"/>
              </a:ext>
            </a:extLst>
          </p:cNvPr>
          <p:cNvSpPr txBox="1"/>
          <p:nvPr/>
        </p:nvSpPr>
        <p:spPr>
          <a:xfrm>
            <a:off x="4234020" y="6271843"/>
            <a:ext cx="150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Nodes</a:t>
            </a:r>
          </a:p>
        </p:txBody>
      </p:sp>
      <p:pic>
        <p:nvPicPr>
          <p:cNvPr id="26" name="Picture 6" descr="Related image">
            <a:extLst>
              <a:ext uri="{FF2B5EF4-FFF2-40B4-BE49-F238E27FC236}">
                <a16:creationId xmlns:a16="http://schemas.microsoft.com/office/drawing/2014/main" id="{3D34D200-A420-4F94-8D95-7C2B1A6DC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69" y="2011761"/>
            <a:ext cx="1587358" cy="8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elated image">
            <a:extLst>
              <a:ext uri="{FF2B5EF4-FFF2-40B4-BE49-F238E27FC236}">
                <a16:creationId xmlns:a16="http://schemas.microsoft.com/office/drawing/2014/main" id="{14C04D66-A745-4AB4-9449-3A7ED72DA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69" y="2164161"/>
            <a:ext cx="1587358" cy="8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lated image">
            <a:extLst>
              <a:ext uri="{FF2B5EF4-FFF2-40B4-BE49-F238E27FC236}">
                <a16:creationId xmlns:a16="http://schemas.microsoft.com/office/drawing/2014/main" id="{B70DD79F-1C04-4177-957D-A96D59E0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69" y="2316561"/>
            <a:ext cx="1587358" cy="8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9F2B7AE3-D553-4B32-86E2-EF17E1285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69" y="4694810"/>
            <a:ext cx="1587358" cy="8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Related image">
            <a:extLst>
              <a:ext uri="{FF2B5EF4-FFF2-40B4-BE49-F238E27FC236}">
                <a16:creationId xmlns:a16="http://schemas.microsoft.com/office/drawing/2014/main" id="{DA7149CC-CDF8-4138-B93D-EFA4FA38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69" y="4847210"/>
            <a:ext cx="1587358" cy="8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Related image">
            <a:extLst>
              <a:ext uri="{FF2B5EF4-FFF2-40B4-BE49-F238E27FC236}">
                <a16:creationId xmlns:a16="http://schemas.microsoft.com/office/drawing/2014/main" id="{86CF6651-2C49-4499-9403-8FF77841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69" y="4999610"/>
            <a:ext cx="1587358" cy="8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5193856-3601-46EF-B228-62BDA3B2B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4086" y="1693389"/>
            <a:ext cx="923925" cy="54292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9869169-1D1A-48F1-AC8B-4A940F72B5BD}"/>
              </a:ext>
            </a:extLst>
          </p:cNvPr>
          <p:cNvSpPr/>
          <p:nvPr/>
        </p:nvSpPr>
        <p:spPr>
          <a:xfrm>
            <a:off x="6385131" y="3358694"/>
            <a:ext cx="842386" cy="8333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icrosoft Azure Color | Load Balancer (feature)">
            <a:extLst>
              <a:ext uri="{FF2B5EF4-FFF2-40B4-BE49-F238E27FC236}">
                <a16:creationId xmlns:a16="http://schemas.microsoft.com/office/drawing/2014/main" id="{DD14473F-2BEA-4209-82B8-69538804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67" y="3398766"/>
            <a:ext cx="755713" cy="7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5466605-4649-4B8C-A93D-FFEB4E60D774}"/>
              </a:ext>
            </a:extLst>
          </p:cNvPr>
          <p:cNvSpPr/>
          <p:nvPr/>
        </p:nvSpPr>
        <p:spPr>
          <a:xfrm>
            <a:off x="2843977" y="3324137"/>
            <a:ext cx="842386" cy="8333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6" descr="Microsoft Azure Color | Load Balancer (feature)">
            <a:extLst>
              <a:ext uri="{FF2B5EF4-FFF2-40B4-BE49-F238E27FC236}">
                <a16:creationId xmlns:a16="http://schemas.microsoft.com/office/drawing/2014/main" id="{8DDC433D-23F0-41F8-8452-DDA975E73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313" y="3364209"/>
            <a:ext cx="755713" cy="7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37DA653-0028-4D5F-8552-B9ECB3C97038}"/>
              </a:ext>
            </a:extLst>
          </p:cNvPr>
          <p:cNvSpPr/>
          <p:nvPr/>
        </p:nvSpPr>
        <p:spPr>
          <a:xfrm>
            <a:off x="9117681" y="3412045"/>
            <a:ext cx="842386" cy="8333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6" descr="Microsoft Azure Color | Load Balancer (feature)">
            <a:extLst>
              <a:ext uri="{FF2B5EF4-FFF2-40B4-BE49-F238E27FC236}">
                <a16:creationId xmlns:a16="http://schemas.microsoft.com/office/drawing/2014/main" id="{6182AFAC-26FA-4FE8-BBBB-C3A2E791A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017" y="3452117"/>
            <a:ext cx="755713" cy="75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46EC245-8407-490F-88DB-6958498254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2414" y="3078443"/>
            <a:ext cx="244784" cy="2847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79ACA63-5ED6-43FC-9C17-A85A7283C6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4814" y="3230843"/>
            <a:ext cx="244784" cy="28474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CCC14D-EAC1-4A22-BAFC-67332921E7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2641" y="3422070"/>
            <a:ext cx="244784" cy="28474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EEA18E9-8E7B-4451-B458-260F91BFC3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6778" y="1851562"/>
            <a:ext cx="244784" cy="28474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66C0553-8704-449F-BD0D-6A49FFBD90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9178" y="2003962"/>
            <a:ext cx="244784" cy="28474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D48B242-1221-4104-8D05-FE99A963E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7005" y="2195189"/>
            <a:ext cx="244784" cy="28474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E577B2B-FE97-4D8F-9EA9-3D63BEBD5E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7042" y="4569026"/>
            <a:ext cx="244784" cy="28474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FFBE8D-D80F-407B-87D9-8E2E82C69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9442" y="4721426"/>
            <a:ext cx="244784" cy="28474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80C5974-66CE-4552-BFC4-4A52EA6BD7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7269" y="4912653"/>
            <a:ext cx="244784" cy="284749"/>
          </a:xfrm>
          <a:prstGeom prst="rect">
            <a:avLst/>
          </a:prstGeom>
        </p:spPr>
      </p:pic>
      <p:pic>
        <p:nvPicPr>
          <p:cNvPr id="1032" name="Picture 8" descr="Creating a Network Security Group with Inbound and Outbound Rules ...">
            <a:extLst>
              <a:ext uri="{FF2B5EF4-FFF2-40B4-BE49-F238E27FC236}">
                <a16:creationId xmlns:a16="http://schemas.microsoft.com/office/drawing/2014/main" id="{B2ED7E46-6A19-46BD-B1EA-341545A8B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060" y="1617030"/>
            <a:ext cx="627736" cy="62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igh Availability in Azure (Part 3): Availability Sets | mithun ...">
            <a:extLst>
              <a:ext uri="{FF2B5EF4-FFF2-40B4-BE49-F238E27FC236}">
                <a16:creationId xmlns:a16="http://schemas.microsoft.com/office/drawing/2014/main" id="{B2B4EC00-6EBC-4F25-A4EF-8ED1C1E0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16" y="4362008"/>
            <a:ext cx="359418" cy="3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0" descr="High Availability in Azure (Part 3): Availability Sets | mithun ...">
            <a:extLst>
              <a:ext uri="{FF2B5EF4-FFF2-40B4-BE49-F238E27FC236}">
                <a16:creationId xmlns:a16="http://schemas.microsoft.com/office/drawing/2014/main" id="{37E5018E-7F27-4F2C-86A1-DB885D01E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628" y="4375027"/>
            <a:ext cx="359418" cy="3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2D577F5-6FFB-43E3-8DD9-A3F9CC7B3CFB}"/>
              </a:ext>
            </a:extLst>
          </p:cNvPr>
          <p:cNvSpPr txBox="1"/>
          <p:nvPr/>
        </p:nvSpPr>
        <p:spPr>
          <a:xfrm>
            <a:off x="6825581" y="6268561"/>
            <a:ext cx="138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Nodes</a:t>
            </a:r>
          </a:p>
        </p:txBody>
      </p:sp>
      <p:pic>
        <p:nvPicPr>
          <p:cNvPr id="1038" name="Picture 14" descr="Azure Portal | Playing with Disk Snapshot - Apostolidis Cloud Corner">
            <a:extLst>
              <a:ext uri="{FF2B5EF4-FFF2-40B4-BE49-F238E27FC236}">
                <a16:creationId xmlns:a16="http://schemas.microsoft.com/office/drawing/2014/main" id="{4CFEE7CB-3E2E-4051-A0A1-5221B2DC3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45" y="2940493"/>
            <a:ext cx="525525" cy="44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4" descr="Azure Portal | Playing with Disk Snapshot - Apostolidis Cloud Corner">
            <a:extLst>
              <a:ext uri="{FF2B5EF4-FFF2-40B4-BE49-F238E27FC236}">
                <a16:creationId xmlns:a16="http://schemas.microsoft.com/office/drawing/2014/main" id="{8C0E33CF-19FF-4081-B0D1-F6D8B48F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26" y="1725007"/>
            <a:ext cx="525525" cy="44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zure Managed Disks | Easy Scale, High Available, Secure ...">
            <a:extLst>
              <a:ext uri="{FF2B5EF4-FFF2-40B4-BE49-F238E27FC236}">
                <a16:creationId xmlns:a16="http://schemas.microsoft.com/office/drawing/2014/main" id="{64AAB907-A325-40FE-8396-AE27F5F6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81" y="2280025"/>
            <a:ext cx="1036335" cy="54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6" descr="Azure Managed Disks | Easy Scale, High Available, Secure ...">
            <a:extLst>
              <a:ext uri="{FF2B5EF4-FFF2-40B4-BE49-F238E27FC236}">
                <a16:creationId xmlns:a16="http://schemas.microsoft.com/office/drawing/2014/main" id="{6CDE468B-5462-4507-982A-CB48F0ECF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81" y="5064243"/>
            <a:ext cx="1036335" cy="54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Azure Portal | Playing with Disk Snapshot - Apostolidis Cloud Corner">
            <a:extLst>
              <a:ext uri="{FF2B5EF4-FFF2-40B4-BE49-F238E27FC236}">
                <a16:creationId xmlns:a16="http://schemas.microsoft.com/office/drawing/2014/main" id="{3DE7EAAE-F582-4A03-A2EC-345A5BD5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011" y="4409191"/>
            <a:ext cx="525525" cy="44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Arrow: Right 85">
            <a:extLst>
              <a:ext uri="{FF2B5EF4-FFF2-40B4-BE49-F238E27FC236}">
                <a16:creationId xmlns:a16="http://schemas.microsoft.com/office/drawing/2014/main" id="{C8D48F9C-73C9-4934-87EC-C1F5F45DD04D}"/>
              </a:ext>
            </a:extLst>
          </p:cNvPr>
          <p:cNvSpPr/>
          <p:nvPr/>
        </p:nvSpPr>
        <p:spPr>
          <a:xfrm>
            <a:off x="3739479" y="3569039"/>
            <a:ext cx="307280" cy="37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05F0F88-FB26-42F9-B15E-79CF91FD35F0}"/>
              </a:ext>
            </a:extLst>
          </p:cNvPr>
          <p:cNvSpPr/>
          <p:nvPr/>
        </p:nvSpPr>
        <p:spPr>
          <a:xfrm rot="10800000">
            <a:off x="5946101" y="3569039"/>
            <a:ext cx="307280" cy="37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D9373EBA-AF4A-422F-A291-6C511650FF1E}"/>
              </a:ext>
            </a:extLst>
          </p:cNvPr>
          <p:cNvSpPr/>
          <p:nvPr/>
        </p:nvSpPr>
        <p:spPr>
          <a:xfrm rot="10800000">
            <a:off x="7349934" y="3582666"/>
            <a:ext cx="307280" cy="37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797597D7-F8D6-4ED3-87D1-A26BA739B911}"/>
              </a:ext>
            </a:extLst>
          </p:cNvPr>
          <p:cNvSpPr/>
          <p:nvPr/>
        </p:nvSpPr>
        <p:spPr>
          <a:xfrm rot="10800000">
            <a:off x="10353402" y="3659128"/>
            <a:ext cx="307280" cy="37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0E4E69D7-D8D1-49B6-9D32-20D4BBAE81E3}"/>
              </a:ext>
            </a:extLst>
          </p:cNvPr>
          <p:cNvSpPr/>
          <p:nvPr/>
        </p:nvSpPr>
        <p:spPr>
          <a:xfrm rot="10800000">
            <a:off x="8677688" y="3598443"/>
            <a:ext cx="307280" cy="37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260BDF-839B-40D3-8B22-B3DDA8A65828}"/>
              </a:ext>
            </a:extLst>
          </p:cNvPr>
          <p:cNvSpPr txBox="1"/>
          <p:nvPr/>
        </p:nvSpPr>
        <p:spPr>
          <a:xfrm>
            <a:off x="2771059" y="4190671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External</a:t>
            </a:r>
          </a:p>
          <a:p>
            <a:pPr algn="ctr"/>
            <a:r>
              <a:rPr lang="en-US" sz="1200" dirty="0"/>
              <a:t>Load Balancer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3C9001-5864-4AD4-B9A9-6DC4FD83508F}"/>
              </a:ext>
            </a:extLst>
          </p:cNvPr>
          <p:cNvSpPr txBox="1"/>
          <p:nvPr/>
        </p:nvSpPr>
        <p:spPr>
          <a:xfrm>
            <a:off x="9019386" y="4302703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External</a:t>
            </a:r>
          </a:p>
          <a:p>
            <a:pPr algn="ctr"/>
            <a:r>
              <a:rPr lang="en-US" sz="1200" dirty="0"/>
              <a:t>Load Balancer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B6E5A1-BFF2-48EE-9EF9-3F8AEFA0DCF3}"/>
              </a:ext>
            </a:extLst>
          </p:cNvPr>
          <p:cNvSpPr txBox="1"/>
          <p:nvPr/>
        </p:nvSpPr>
        <p:spPr>
          <a:xfrm>
            <a:off x="6050937" y="1921145"/>
            <a:ext cx="800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Persistent</a:t>
            </a:r>
          </a:p>
          <a:p>
            <a:pPr algn="ctr"/>
            <a:r>
              <a:rPr lang="en-US" sz="1200" dirty="0"/>
              <a:t>Volumes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4D381E-2E13-4703-8DDE-63D3620D7445}"/>
              </a:ext>
            </a:extLst>
          </p:cNvPr>
          <p:cNvSpPr txBox="1"/>
          <p:nvPr/>
        </p:nvSpPr>
        <p:spPr>
          <a:xfrm>
            <a:off x="6024656" y="5508205"/>
            <a:ext cx="800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Persistent</a:t>
            </a:r>
          </a:p>
          <a:p>
            <a:pPr algn="ctr"/>
            <a:r>
              <a:rPr lang="en-US" sz="1200" dirty="0"/>
              <a:t>Volumes</a:t>
            </a:r>
          </a:p>
        </p:txBody>
      </p:sp>
      <p:pic>
        <p:nvPicPr>
          <p:cNvPr id="106" name="Picture 14" descr="Azure Portal | Playing with Disk Snapshot - Apostolidis Cloud Corner">
            <a:extLst>
              <a:ext uri="{FF2B5EF4-FFF2-40B4-BE49-F238E27FC236}">
                <a16:creationId xmlns:a16="http://schemas.microsoft.com/office/drawing/2014/main" id="{4BDDF193-EFD9-4AF4-B952-F856B562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20" y="2730517"/>
            <a:ext cx="525525" cy="44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A5A28D1-DA9B-45BF-8EB3-6A57106E022C}"/>
              </a:ext>
            </a:extLst>
          </p:cNvPr>
          <p:cNvSpPr txBox="1"/>
          <p:nvPr/>
        </p:nvSpPr>
        <p:spPr>
          <a:xfrm>
            <a:off x="4607087" y="2466351"/>
            <a:ext cx="45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etcd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5B6FC2BF-6458-4F32-B9DF-3F53A5F99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3836" y="1711799"/>
            <a:ext cx="409578" cy="447678"/>
          </a:xfrm>
          <a:prstGeom prst="rect">
            <a:avLst/>
          </a:prstGeom>
        </p:spPr>
      </p:pic>
      <p:pic>
        <p:nvPicPr>
          <p:cNvPr id="1042" name="Picture 18" descr="Configuring an Azure VM with a Static public IP address | Abou ...">
            <a:extLst>
              <a:ext uri="{FF2B5EF4-FFF2-40B4-BE49-F238E27FC236}">
                <a16:creationId xmlns:a16="http://schemas.microsoft.com/office/drawing/2014/main" id="{4BCD5025-F218-4507-9A4E-98682CA3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161" y="2812806"/>
            <a:ext cx="706098" cy="3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8" descr="Configuring an Azure VM with a Static public IP address | Abou ...">
            <a:extLst>
              <a:ext uri="{FF2B5EF4-FFF2-40B4-BE49-F238E27FC236}">
                <a16:creationId xmlns:a16="http://schemas.microsoft.com/office/drawing/2014/main" id="{88CF75E0-78D3-425A-AD61-5F3D088B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437" y="2894369"/>
            <a:ext cx="706098" cy="3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3C735C1-287D-4C13-97A0-B7E9567B71D5}"/>
              </a:ext>
            </a:extLst>
          </p:cNvPr>
          <p:cNvSpPr/>
          <p:nvPr/>
        </p:nvSpPr>
        <p:spPr>
          <a:xfrm>
            <a:off x="6234856" y="771334"/>
            <a:ext cx="1303266" cy="60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Stack</a:t>
            </a:r>
          </a:p>
          <a:p>
            <a:pPr algn="ctr"/>
            <a:r>
              <a:rPr lang="en-US" sz="1200" dirty="0"/>
              <a:t>Kubernetes</a:t>
            </a:r>
          </a:p>
          <a:p>
            <a:pPr algn="ctr"/>
            <a:r>
              <a:rPr lang="en-US" sz="1200" dirty="0"/>
              <a:t>Cloud Provider</a:t>
            </a:r>
          </a:p>
        </p:txBody>
      </p:sp>
      <p:pic>
        <p:nvPicPr>
          <p:cNvPr id="1044" name="Picture 20" descr="Flat laptop icon design - Transparent PNG &amp; SVG vector file">
            <a:extLst>
              <a:ext uri="{FF2B5EF4-FFF2-40B4-BE49-F238E27FC236}">
                <a16:creationId xmlns:a16="http://schemas.microsoft.com/office/drawing/2014/main" id="{5D7FBFAD-F150-4EE0-AFBD-A320C57FA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23" y="1950223"/>
            <a:ext cx="1309663" cy="13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Windows 10 Logo clipart - User, Avatar, Blue, transparent clip art">
            <a:extLst>
              <a:ext uri="{FF2B5EF4-FFF2-40B4-BE49-F238E27FC236}">
                <a16:creationId xmlns:a16="http://schemas.microsoft.com/office/drawing/2014/main" id="{6E3B9990-A03B-45D2-9662-7431C6B9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" y="2150861"/>
            <a:ext cx="1186243" cy="71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E1913FE8-ABFA-43F3-8AF5-7E021B52D98D}"/>
              </a:ext>
            </a:extLst>
          </p:cNvPr>
          <p:cNvSpPr txBox="1"/>
          <p:nvPr/>
        </p:nvSpPr>
        <p:spPr>
          <a:xfrm>
            <a:off x="597705" y="1490309"/>
            <a:ext cx="1219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K8s Cluster</a:t>
            </a:r>
          </a:p>
          <a:p>
            <a:pPr algn="ctr"/>
            <a:r>
              <a:rPr lang="en-US" dirty="0"/>
              <a:t>Admin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9C11FA7-556C-47A3-A0F3-C633B50238C8}"/>
              </a:ext>
            </a:extLst>
          </p:cNvPr>
          <p:cNvSpPr txBox="1"/>
          <p:nvPr/>
        </p:nvSpPr>
        <p:spPr>
          <a:xfrm>
            <a:off x="10187985" y="1490309"/>
            <a:ext cx="1928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K8s Cluster</a:t>
            </a:r>
          </a:p>
          <a:p>
            <a:pPr algn="ctr"/>
            <a:r>
              <a:rPr lang="en-US" dirty="0"/>
              <a:t>Users (developers)</a:t>
            </a:r>
          </a:p>
        </p:txBody>
      </p:sp>
      <p:pic>
        <p:nvPicPr>
          <p:cNvPr id="1048" name="Picture 24" descr="Users icon">
            <a:extLst>
              <a:ext uri="{FF2B5EF4-FFF2-40B4-BE49-F238E27FC236}">
                <a16:creationId xmlns:a16="http://schemas.microsoft.com/office/drawing/2014/main" id="{4DF3A3E3-DAA3-470F-B808-615F58F2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308" y="3373217"/>
            <a:ext cx="862352" cy="86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474BD879-CCB4-4B6F-B02A-B8B9C9D61DF1}"/>
              </a:ext>
            </a:extLst>
          </p:cNvPr>
          <p:cNvSpPr/>
          <p:nvPr/>
        </p:nvSpPr>
        <p:spPr>
          <a:xfrm>
            <a:off x="6024656" y="1541567"/>
            <a:ext cx="2963561" cy="1713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7E6A21A-3C80-4B88-8A09-4BD039B51236}"/>
              </a:ext>
            </a:extLst>
          </p:cNvPr>
          <p:cNvSpPr/>
          <p:nvPr/>
        </p:nvSpPr>
        <p:spPr>
          <a:xfrm>
            <a:off x="6063307" y="4310841"/>
            <a:ext cx="2963561" cy="1713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31CB04E-12BD-48AF-B04D-FF3CD9801844}"/>
              </a:ext>
            </a:extLst>
          </p:cNvPr>
          <p:cNvSpPr/>
          <p:nvPr/>
        </p:nvSpPr>
        <p:spPr>
          <a:xfrm>
            <a:off x="4059426" y="2453347"/>
            <a:ext cx="1779564" cy="2311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" name="Picture 10" descr="High Availability in Azure (Part 3): Availability Sets | mithun ...">
            <a:extLst>
              <a:ext uri="{FF2B5EF4-FFF2-40B4-BE49-F238E27FC236}">
                <a16:creationId xmlns:a16="http://schemas.microsoft.com/office/drawing/2014/main" id="{D764A65D-3E7C-4576-A63A-6E62E1D39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249" y="2824101"/>
            <a:ext cx="359418" cy="3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78C40712-0DCA-44D3-9F6D-9BCD04597F9F}"/>
              </a:ext>
            </a:extLst>
          </p:cNvPr>
          <p:cNvSpPr/>
          <p:nvPr/>
        </p:nvSpPr>
        <p:spPr bwMode="auto">
          <a:xfrm>
            <a:off x="10555118" y="4418778"/>
            <a:ext cx="509250" cy="58364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51" name="Picture 150" descr="Image result for binary icon">
            <a:extLst>
              <a:ext uri="{FF2B5EF4-FFF2-40B4-BE49-F238E27FC236}">
                <a16:creationId xmlns:a16="http://schemas.microsoft.com/office/drawing/2014/main" id="{3D259E0C-EAD5-485A-BA08-C39C5FC86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955" y="4412132"/>
            <a:ext cx="441643" cy="4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568A9DF0-79FB-4AA2-B5A5-D82B7531EF20}"/>
              </a:ext>
            </a:extLst>
          </p:cNvPr>
          <p:cNvSpPr txBox="1"/>
          <p:nvPr/>
        </p:nvSpPr>
        <p:spPr>
          <a:xfrm>
            <a:off x="10502045" y="4740817"/>
            <a:ext cx="615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Kubectl</a:t>
            </a:r>
            <a:endParaRPr lang="en-US" sz="1100" dirty="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B61B6FD-3D6F-47E4-A722-A8DB0B240F1D}"/>
              </a:ext>
            </a:extLst>
          </p:cNvPr>
          <p:cNvSpPr/>
          <p:nvPr/>
        </p:nvSpPr>
        <p:spPr bwMode="auto">
          <a:xfrm>
            <a:off x="11364322" y="4418778"/>
            <a:ext cx="509250" cy="58364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027" name="Picture 1026" descr="Image result for binary icon">
            <a:extLst>
              <a:ext uri="{FF2B5EF4-FFF2-40B4-BE49-F238E27FC236}">
                <a16:creationId xmlns:a16="http://schemas.microsoft.com/office/drawing/2014/main" id="{F2DBDC36-21DD-4BB2-B36D-20C3A454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159" y="4412132"/>
            <a:ext cx="441643" cy="4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06E76C10-B5C4-4BB8-A9A1-9CBBDF91CA4B}"/>
              </a:ext>
            </a:extLst>
          </p:cNvPr>
          <p:cNvSpPr txBox="1"/>
          <p:nvPr/>
        </p:nvSpPr>
        <p:spPr>
          <a:xfrm>
            <a:off x="11349886" y="4740817"/>
            <a:ext cx="615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Helm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18C91E5-16B0-4C71-AC30-FB26DA9BF21A}"/>
              </a:ext>
            </a:extLst>
          </p:cNvPr>
          <p:cNvSpPr/>
          <p:nvPr/>
        </p:nvSpPr>
        <p:spPr bwMode="auto">
          <a:xfrm>
            <a:off x="543710" y="4879908"/>
            <a:ext cx="509250" cy="58364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033" name="Picture 1032" descr="Image result for binary icon">
            <a:extLst>
              <a:ext uri="{FF2B5EF4-FFF2-40B4-BE49-F238E27FC236}">
                <a16:creationId xmlns:a16="http://schemas.microsoft.com/office/drawing/2014/main" id="{8B312F79-93FE-44F0-A35E-FB3E0FB55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47" y="4873262"/>
            <a:ext cx="441643" cy="4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A985C00E-C84F-41AB-844A-85E28E62EF16}"/>
              </a:ext>
            </a:extLst>
          </p:cNvPr>
          <p:cNvSpPr txBox="1"/>
          <p:nvPr/>
        </p:nvSpPr>
        <p:spPr>
          <a:xfrm>
            <a:off x="490637" y="5201947"/>
            <a:ext cx="615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Kubectl</a:t>
            </a:r>
            <a:endParaRPr lang="en-US" sz="1100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2DA3E32-2C17-422D-9A1A-DB5CC0686F0E}"/>
              </a:ext>
            </a:extLst>
          </p:cNvPr>
          <p:cNvSpPr/>
          <p:nvPr/>
        </p:nvSpPr>
        <p:spPr bwMode="auto">
          <a:xfrm>
            <a:off x="1352914" y="4879908"/>
            <a:ext cx="509250" cy="58364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039" name="Picture 1038" descr="Image result for binary icon">
            <a:extLst>
              <a:ext uri="{FF2B5EF4-FFF2-40B4-BE49-F238E27FC236}">
                <a16:creationId xmlns:a16="http://schemas.microsoft.com/office/drawing/2014/main" id="{ED3BADC9-8733-423D-8DBA-60CC2B9E9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751" y="4873262"/>
            <a:ext cx="441643" cy="4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2C4C98DD-A7C8-431B-86CF-7323B369053A}"/>
              </a:ext>
            </a:extLst>
          </p:cNvPr>
          <p:cNvSpPr txBox="1"/>
          <p:nvPr/>
        </p:nvSpPr>
        <p:spPr>
          <a:xfrm>
            <a:off x="1338478" y="5201947"/>
            <a:ext cx="615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Helm</a:t>
            </a:r>
          </a:p>
        </p:txBody>
      </p:sp>
      <p:pic>
        <p:nvPicPr>
          <p:cNvPr id="1050" name="Picture 26" descr="Kubernetes - Wikipedia">
            <a:extLst>
              <a:ext uri="{FF2B5EF4-FFF2-40B4-BE49-F238E27FC236}">
                <a16:creationId xmlns:a16="http://schemas.microsoft.com/office/drawing/2014/main" id="{B541DF34-4801-4AFB-B975-F8E868A1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33" y="3402411"/>
            <a:ext cx="452689" cy="43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6" descr="Kubernetes - Wikipedia">
            <a:extLst>
              <a:ext uri="{FF2B5EF4-FFF2-40B4-BE49-F238E27FC236}">
                <a16:creationId xmlns:a16="http://schemas.microsoft.com/office/drawing/2014/main" id="{473D44D0-2818-433D-AEF6-92FB8EBB2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880" y="2199938"/>
            <a:ext cx="452689" cy="43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6" descr="Kubernetes - Wikipedia">
            <a:extLst>
              <a:ext uri="{FF2B5EF4-FFF2-40B4-BE49-F238E27FC236}">
                <a16:creationId xmlns:a16="http://schemas.microsoft.com/office/drawing/2014/main" id="{29A27656-4A25-4D85-B343-02AE33A5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607" y="4899156"/>
            <a:ext cx="452689" cy="43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6" descr="Kubernetes - Wikipedia">
            <a:extLst>
              <a:ext uri="{FF2B5EF4-FFF2-40B4-BE49-F238E27FC236}">
                <a16:creationId xmlns:a16="http://schemas.microsoft.com/office/drawing/2014/main" id="{B1703CFD-1293-4A11-A537-08CD41A04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080" y="618934"/>
            <a:ext cx="452689" cy="43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Design and Implement a Basic Kubernetes Application on Azure ...">
            <a:extLst>
              <a:ext uri="{FF2B5EF4-FFF2-40B4-BE49-F238E27FC236}">
                <a16:creationId xmlns:a16="http://schemas.microsoft.com/office/drawing/2014/main" id="{906B472D-5140-48B0-8820-C874F34C9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81" y="4962386"/>
            <a:ext cx="1396556" cy="7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F343A193-6026-40EE-A9B5-0C9C61845B8F}"/>
              </a:ext>
            </a:extLst>
          </p:cNvPr>
          <p:cNvSpPr/>
          <p:nvPr/>
        </p:nvSpPr>
        <p:spPr>
          <a:xfrm>
            <a:off x="2256001" y="4940814"/>
            <a:ext cx="842386" cy="10743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6B523DD-32A8-42D9-BE30-2F1A57220EA1}"/>
              </a:ext>
            </a:extLst>
          </p:cNvPr>
          <p:cNvSpPr txBox="1"/>
          <p:nvPr/>
        </p:nvSpPr>
        <p:spPr>
          <a:xfrm>
            <a:off x="2264822" y="5581928"/>
            <a:ext cx="82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AKS Base</a:t>
            </a:r>
          </a:p>
          <a:p>
            <a:pPr algn="ctr"/>
            <a:r>
              <a:rPr lang="en-US" sz="1200" dirty="0"/>
              <a:t>VM Image</a:t>
            </a: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138EBC63-6730-4F63-A3F2-279CCEE41D6A}"/>
              </a:ext>
            </a:extLst>
          </p:cNvPr>
          <p:cNvCxnSpPr>
            <a:cxnSpLocks/>
          </p:cNvCxnSpPr>
          <p:nvPr/>
        </p:nvCxnSpPr>
        <p:spPr>
          <a:xfrm flipV="1">
            <a:off x="3149757" y="4433250"/>
            <a:ext cx="1769036" cy="1030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588F292-2427-441E-B253-744E57AA0400}"/>
              </a:ext>
            </a:extLst>
          </p:cNvPr>
          <p:cNvCxnSpPr>
            <a:cxnSpLocks/>
          </p:cNvCxnSpPr>
          <p:nvPr/>
        </p:nvCxnSpPr>
        <p:spPr>
          <a:xfrm flipV="1">
            <a:off x="3185097" y="3222316"/>
            <a:ext cx="4831806" cy="22858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0A0FB7C-BE17-438A-AF2B-8A2E79DE51AC}"/>
              </a:ext>
            </a:extLst>
          </p:cNvPr>
          <p:cNvCxnSpPr>
            <a:cxnSpLocks/>
          </p:cNvCxnSpPr>
          <p:nvPr/>
        </p:nvCxnSpPr>
        <p:spPr>
          <a:xfrm>
            <a:off x="3144086" y="5528173"/>
            <a:ext cx="4408318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AE4EFD-D441-4F53-BEC4-0573E75D1955}"/>
              </a:ext>
            </a:extLst>
          </p:cNvPr>
          <p:cNvSpPr txBox="1"/>
          <p:nvPr/>
        </p:nvSpPr>
        <p:spPr>
          <a:xfrm>
            <a:off x="257185" y="118795"/>
            <a:ext cx="4626651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AKS Engine </a:t>
            </a:r>
            <a:r>
              <a:rPr lang="en-US" sz="2400" dirty="0">
                <a:solidFill>
                  <a:schemeClr val="accent1"/>
                </a:solidFill>
              </a:rPr>
              <a:t>Deploying</a:t>
            </a:r>
            <a:r>
              <a:rPr lang="en-US" sz="2400" dirty="0"/>
              <a:t> a K8s Cluster </a:t>
            </a:r>
          </a:p>
          <a:p>
            <a:r>
              <a:rPr lang="en-US" sz="2400" dirty="0"/>
              <a:t>in Azure Stack Hub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0845B-A124-4E01-A4D2-237937ECAF85}"/>
              </a:ext>
            </a:extLst>
          </p:cNvPr>
          <p:cNvSpPr/>
          <p:nvPr/>
        </p:nvSpPr>
        <p:spPr>
          <a:xfrm>
            <a:off x="1609679" y="2853760"/>
            <a:ext cx="1011149" cy="2825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Upgrade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01BC82-10C8-4E0F-B564-6E6C6686C08B}"/>
              </a:ext>
            </a:extLst>
          </p:cNvPr>
          <p:cNvSpPr/>
          <p:nvPr/>
        </p:nvSpPr>
        <p:spPr>
          <a:xfrm>
            <a:off x="1618609" y="3203362"/>
            <a:ext cx="1011149" cy="2825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Scale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2A97FA-3105-4216-8926-B9CE8970BEE6}"/>
              </a:ext>
            </a:extLst>
          </p:cNvPr>
          <p:cNvSpPr txBox="1"/>
          <p:nvPr/>
        </p:nvSpPr>
        <p:spPr>
          <a:xfrm>
            <a:off x="9156437" y="-13162"/>
            <a:ext cx="306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1"/>
              </a:rPr>
              <a:t>https://aka.ms/aksenginedocs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51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1" grpId="1" animBg="1"/>
      <p:bldP spid="11" grpId="2" animBg="1"/>
      <p:bldP spid="15" grpId="0" animBg="1"/>
      <p:bldP spid="17" grpId="0" animBg="1"/>
      <p:bldP spid="17" grpId="1" animBg="1"/>
      <p:bldP spid="17" grpId="2" animBg="1"/>
      <p:bldP spid="24" grpId="0"/>
      <p:bldP spid="39" grpId="0" animBg="1"/>
      <p:bldP spid="40" grpId="0" animBg="1"/>
      <p:bldP spid="42" grpId="0" animBg="1"/>
      <p:bldP spid="77" grpId="0"/>
      <p:bldP spid="86" grpId="0" animBg="1"/>
      <p:bldP spid="87" grpId="0" animBg="1"/>
      <p:bldP spid="89" grpId="0" animBg="1"/>
      <p:bldP spid="91" grpId="0" animBg="1"/>
      <p:bldP spid="92" grpId="0" animBg="1"/>
      <p:bldP spid="94" grpId="0"/>
      <p:bldP spid="98" grpId="0"/>
      <p:bldP spid="100" grpId="0"/>
      <p:bldP spid="102" grpId="0"/>
      <p:bldP spid="108" grpId="0"/>
      <p:bldP spid="118" grpId="0" animBg="1"/>
      <p:bldP spid="120" grpId="0"/>
      <p:bldP spid="122" grpId="0"/>
      <p:bldP spid="125" grpId="0" animBg="1"/>
      <p:bldP spid="126" grpId="0" animBg="1"/>
      <p:bldP spid="127" grpId="0" animBg="1"/>
      <p:bldP spid="150" grpId="0" animBg="1"/>
      <p:bldP spid="152" grpId="0"/>
      <p:bldP spid="1025" grpId="0" animBg="1"/>
      <p:bldP spid="1029" grpId="0"/>
      <p:bldP spid="1031" grpId="0" animBg="1"/>
      <p:bldP spid="1035" grpId="0"/>
      <p:bldP spid="1037" grpId="0" animBg="1"/>
      <p:bldP spid="1041" grpId="0"/>
      <p:bldP spid="182" grpId="0" animBg="1"/>
      <p:bldP spid="182" grpId="1" animBg="1"/>
      <p:bldP spid="182" grpId="2" animBg="1"/>
      <p:bldP spid="183" grpId="0"/>
      <p:bldP spid="183" grpId="1"/>
      <p:bldP spid="183" grpId="2"/>
      <p:bldP spid="27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5187-C213-4FAB-AEA0-4E505D8D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Engine Deploy parameters -Demo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E72C-6B75-4A6A-9B91-D134A9E1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aks</a:t>
            </a:r>
            <a:r>
              <a:rPr lang="en-US" dirty="0"/>
              <a:t>-engine deploy \</a:t>
            </a:r>
          </a:p>
          <a:p>
            <a:pPr marL="0" indent="0">
              <a:buNone/>
            </a:pPr>
            <a:r>
              <a:rPr lang="en-US" dirty="0"/>
              <a:t>    --location orlando \</a:t>
            </a:r>
          </a:p>
          <a:p>
            <a:pPr marL="0" indent="0">
              <a:buNone/>
            </a:pPr>
            <a:r>
              <a:rPr lang="en-US" dirty="0"/>
              <a:t>    --</a:t>
            </a:r>
            <a:r>
              <a:rPr lang="en-US" dirty="0" err="1"/>
              <a:t>api</a:t>
            </a:r>
            <a:r>
              <a:rPr lang="en-US" dirty="0"/>
              <a:t>-model ./</a:t>
            </a:r>
            <a:r>
              <a:rPr lang="en-US" dirty="0" err="1"/>
              <a:t>kubernetes-azurestack.json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    --resource-group cluster00 \</a:t>
            </a:r>
          </a:p>
          <a:p>
            <a:pPr marL="0" indent="0">
              <a:buNone/>
            </a:pPr>
            <a:r>
              <a:rPr lang="en-US" dirty="0"/>
              <a:t>    --output-directory cluster00 \</a:t>
            </a:r>
          </a:p>
          <a:p>
            <a:pPr marL="0" indent="0">
              <a:buNone/>
            </a:pPr>
            <a:r>
              <a:rPr lang="en-US" dirty="0"/>
              <a:t>    --client-id 1aee903d-xxxx-xxxx-8953-c9d3412755v5 \</a:t>
            </a:r>
          </a:p>
          <a:p>
            <a:pPr marL="0" indent="0">
              <a:buNone/>
            </a:pPr>
            <a:r>
              <a:rPr lang="en-US" dirty="0"/>
              <a:t>    --client-secret GddTaxxxxRxxxxzPCJhioeLlVplm1LlkNNML6To5Tw= \</a:t>
            </a:r>
          </a:p>
          <a:p>
            <a:pPr marL="0" indent="0">
              <a:buNone/>
            </a:pPr>
            <a:r>
              <a:rPr lang="en-US" dirty="0"/>
              <a:t>    --subscription-id f550f8ba-d8b8-xxxx-b446-bad4a1cc6581 \</a:t>
            </a:r>
          </a:p>
          <a:p>
            <a:pPr marL="0" indent="0">
              <a:buNone/>
            </a:pPr>
            <a:r>
              <a:rPr lang="en-US" dirty="0"/>
              <a:t>    --azure-env AzureStackCloud \</a:t>
            </a:r>
          </a:p>
          <a:p>
            <a:pPr marL="0" indent="0">
              <a:buNone/>
            </a:pPr>
            <a:r>
              <a:rPr lang="en-US" dirty="0"/>
              <a:t>    --force-overwrite</a:t>
            </a:r>
          </a:p>
        </p:txBody>
      </p:sp>
    </p:spTree>
    <p:extLst>
      <p:ext uri="{BB962C8B-B14F-4D97-AF65-F5344CB8AC3E}">
        <p14:creationId xmlns:p14="http://schemas.microsoft.com/office/powerpoint/2010/main" val="335201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99E3-F822-4FFE-A7A8-26F2834D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AKS Engine upgrade/scale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5258-8268-4773-8222-C9BC9BA4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45E2C-558B-40B7-9498-39B637419DA5}"/>
              </a:ext>
            </a:extLst>
          </p:cNvPr>
          <p:cNvSpPr/>
          <p:nvPr/>
        </p:nvSpPr>
        <p:spPr bwMode="auto">
          <a:xfrm>
            <a:off x="352697" y="1842247"/>
            <a:ext cx="11302685" cy="438374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 Lifecycle Operations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Connected/Disconnected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A898DA-6DC2-43C6-BA61-E7EB26E7CE24}"/>
              </a:ext>
            </a:extLst>
          </p:cNvPr>
          <p:cNvSpPr/>
          <p:nvPr/>
        </p:nvSpPr>
        <p:spPr bwMode="auto">
          <a:xfrm>
            <a:off x="4526290" y="3403494"/>
            <a:ext cx="1012018" cy="137036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Image result for binary icon">
            <a:extLst>
              <a:ext uri="{FF2B5EF4-FFF2-40B4-BE49-F238E27FC236}">
                <a16:creationId xmlns:a16="http://schemas.microsoft.com/office/drawing/2014/main" id="{17961C4C-A6FC-49C2-BD5D-22E1D54B2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57" y="3455184"/>
            <a:ext cx="961316" cy="96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B4AA77-BDD0-4D09-865B-5FE7BB1D7789}"/>
              </a:ext>
            </a:extLst>
          </p:cNvPr>
          <p:cNvSpPr/>
          <p:nvPr/>
        </p:nvSpPr>
        <p:spPr>
          <a:xfrm>
            <a:off x="5713471" y="3919892"/>
            <a:ext cx="307280" cy="37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70F1C3-4F85-4D3D-AB04-E1B5E1F27DE9}"/>
              </a:ext>
            </a:extLst>
          </p:cNvPr>
          <p:cNvSpPr txBox="1"/>
          <p:nvPr/>
        </p:nvSpPr>
        <p:spPr>
          <a:xfrm>
            <a:off x="4478708" y="4364502"/>
            <a:ext cx="1111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AKS Engine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4860B-E1AD-41BD-8708-36213192AEB3}"/>
              </a:ext>
            </a:extLst>
          </p:cNvPr>
          <p:cNvSpPr/>
          <p:nvPr/>
        </p:nvSpPr>
        <p:spPr>
          <a:xfrm>
            <a:off x="6177207" y="3605350"/>
            <a:ext cx="1337837" cy="96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Upgrade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Scale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" descr="Image result for json icon">
            <a:extLst>
              <a:ext uri="{FF2B5EF4-FFF2-40B4-BE49-F238E27FC236}">
                <a16:creationId xmlns:a16="http://schemas.microsoft.com/office/drawing/2014/main" id="{C583D730-B9C8-48B4-BE54-7C5D1F7B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260" y="5560949"/>
            <a:ext cx="404909" cy="52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6FE9829D-0624-45BB-9E06-76398D43E03F}"/>
              </a:ext>
            </a:extLst>
          </p:cNvPr>
          <p:cNvSpPr/>
          <p:nvPr/>
        </p:nvSpPr>
        <p:spPr>
          <a:xfrm>
            <a:off x="3990400" y="3902708"/>
            <a:ext cx="307280" cy="37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3675A61-251D-4FED-9292-D426AF4DBBE8}"/>
              </a:ext>
            </a:extLst>
          </p:cNvPr>
          <p:cNvSpPr/>
          <p:nvPr/>
        </p:nvSpPr>
        <p:spPr>
          <a:xfrm>
            <a:off x="7689185" y="3935842"/>
            <a:ext cx="307280" cy="37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90E02-3963-4A7D-9166-98ECA9E27ECD}"/>
              </a:ext>
            </a:extLst>
          </p:cNvPr>
          <p:cNvSpPr/>
          <p:nvPr/>
        </p:nvSpPr>
        <p:spPr>
          <a:xfrm>
            <a:off x="8211227" y="1926974"/>
            <a:ext cx="3229643" cy="420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91440" rIns="182880" bIns="146304" rtlCol="0" anchor="b" anchorCtr="0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0A647-F2F9-4A57-920D-A078B1A75B74}"/>
              </a:ext>
            </a:extLst>
          </p:cNvPr>
          <p:cNvSpPr txBox="1"/>
          <p:nvPr/>
        </p:nvSpPr>
        <p:spPr>
          <a:xfrm>
            <a:off x="8225940" y="2293134"/>
            <a:ext cx="3235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K8’s Version:         1.15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Plugin:  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kubenet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ARM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Enpoint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https:…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and Agent VMs: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dns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prefix,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distro,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size,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 (new)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SSH key: 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ssh-rsa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AAB…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 DEFAULT VALUES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rgbClr val="FF0000"/>
                </a:solidFill>
                <a:latin typeface="Calibri" panose="020F0502020204030204"/>
              </a:rPr>
              <a:t>SECRETS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081F4E3-7C5D-47ED-A3FD-64EC01C325FB}"/>
              </a:ext>
            </a:extLst>
          </p:cNvPr>
          <p:cNvSpPr/>
          <p:nvPr/>
        </p:nvSpPr>
        <p:spPr>
          <a:xfrm rot="16200000">
            <a:off x="4815128" y="4825685"/>
            <a:ext cx="307280" cy="37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33E158-C74D-4B39-8631-B0DFD2DC4F48}"/>
              </a:ext>
            </a:extLst>
          </p:cNvPr>
          <p:cNvSpPr txBox="1"/>
          <p:nvPr/>
        </p:nvSpPr>
        <p:spPr>
          <a:xfrm>
            <a:off x="4385931" y="518856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Parameters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994C8-C79D-49E4-A59E-274FBAC8DE9F}"/>
              </a:ext>
            </a:extLst>
          </p:cNvPr>
          <p:cNvSpPr/>
          <p:nvPr/>
        </p:nvSpPr>
        <p:spPr>
          <a:xfrm>
            <a:off x="461696" y="1926974"/>
            <a:ext cx="3229643" cy="420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91440" rIns="182880" bIns="146304" rtlCol="0" anchor="b" anchorCtr="0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15A59D-6991-42AF-A3AD-D5CC5B5D1D51}"/>
              </a:ext>
            </a:extLst>
          </p:cNvPr>
          <p:cNvSpPr txBox="1"/>
          <p:nvPr/>
        </p:nvSpPr>
        <p:spPr>
          <a:xfrm>
            <a:off x="476409" y="2293134"/>
            <a:ext cx="3235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K8’s Version:         1.14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Plugin:  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kubenet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ARM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Enpoint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https:…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and Agent VMs: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dns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prefix,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distro,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size,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SSH key: 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ssh-rsa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AAB…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 DEFAULT VALUES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rgbClr val="FF0000"/>
                </a:solidFill>
                <a:latin typeface="Calibri" panose="020F0502020204030204"/>
              </a:rPr>
              <a:t>SECRETS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37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CA6A-1B83-4104-BEA2-372123F6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Engine Upgrade parameters -Demo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8CA1-585C-4AD5-BFCE-798DEB50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aks</a:t>
            </a:r>
            <a:r>
              <a:rPr lang="en-US" dirty="0"/>
              <a:t>-engine upgrade \</a:t>
            </a:r>
          </a:p>
          <a:p>
            <a:pPr marL="0" indent="0">
              <a:buNone/>
            </a:pPr>
            <a:r>
              <a:rPr lang="en-US" dirty="0"/>
              <a:t>  --location orlando \</a:t>
            </a:r>
          </a:p>
          <a:p>
            <a:pPr marL="0" indent="0">
              <a:buNone/>
            </a:pPr>
            <a:r>
              <a:rPr lang="en-US" dirty="0"/>
              <a:t>  --</a:t>
            </a:r>
            <a:r>
              <a:rPr lang="en-US" dirty="0" err="1"/>
              <a:t>api</a:t>
            </a:r>
            <a:r>
              <a:rPr lang="en-US" dirty="0"/>
              <a:t>-model cluster00/</a:t>
            </a:r>
            <a:r>
              <a:rPr lang="en-US" dirty="0" err="1"/>
              <a:t>apimodel.json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  --resource-group cluster00 \</a:t>
            </a:r>
          </a:p>
          <a:p>
            <a:pPr marL="0" indent="0">
              <a:buNone/>
            </a:pPr>
            <a:r>
              <a:rPr lang="en-US" dirty="0"/>
              <a:t>  --upgrade-version 1.15.8 \</a:t>
            </a:r>
          </a:p>
          <a:p>
            <a:pPr marL="0" indent="0">
              <a:buNone/>
            </a:pPr>
            <a:r>
              <a:rPr lang="en-US" dirty="0"/>
              <a:t>  --client-id 5ddx0c0e-xxxx-4ec1-xxxx-17fe2xxcc969 \</a:t>
            </a:r>
          </a:p>
          <a:p>
            <a:pPr marL="0" indent="0">
              <a:buNone/>
            </a:pPr>
            <a:r>
              <a:rPr lang="en-US" dirty="0"/>
              <a:t>  --client-secret UbKlUhxxxxxxxPEKs5vxxxylqxuGRZG+xxxxBesHA= \</a:t>
            </a:r>
          </a:p>
          <a:p>
            <a:pPr marL="0" indent="0">
              <a:buNone/>
            </a:pPr>
            <a:r>
              <a:rPr lang="en-US" dirty="0"/>
              <a:t>  --subscription-id 1904xe86-af6e-xxxx-xxxx-6faxxe00fd0d \</a:t>
            </a:r>
          </a:p>
          <a:p>
            <a:pPr marL="0" indent="0">
              <a:buNone/>
            </a:pPr>
            <a:r>
              <a:rPr lang="en-US" dirty="0"/>
              <a:t>  --azure-env AzureStackCloud \</a:t>
            </a:r>
          </a:p>
          <a:p>
            <a:pPr marL="0" indent="0">
              <a:buNone/>
            </a:pPr>
            <a:r>
              <a:rPr lang="en-US" dirty="0"/>
              <a:t>  --force</a:t>
            </a:r>
          </a:p>
        </p:txBody>
      </p:sp>
    </p:spTree>
    <p:extLst>
      <p:ext uri="{BB962C8B-B14F-4D97-AF65-F5344CB8AC3E}">
        <p14:creationId xmlns:p14="http://schemas.microsoft.com/office/powerpoint/2010/main" val="143558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C84D-D7FF-478E-9078-D79501B4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Engine Scale parameters -Demo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33DC-AE23-47EF-9190-6EFBC906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aks</a:t>
            </a:r>
            <a:r>
              <a:rPr lang="en-US" dirty="0"/>
              <a:t>-engine scale \</a:t>
            </a:r>
          </a:p>
          <a:p>
            <a:pPr marL="0" indent="0">
              <a:buNone/>
            </a:pPr>
            <a:r>
              <a:rPr lang="en-US" dirty="0"/>
              <a:t>    --location orlando \</a:t>
            </a:r>
          </a:p>
          <a:p>
            <a:pPr marL="0" indent="0">
              <a:buNone/>
            </a:pPr>
            <a:r>
              <a:rPr lang="en-US" dirty="0"/>
              <a:t>    --resource-group cluster00 \</a:t>
            </a:r>
          </a:p>
          <a:p>
            <a:pPr marL="0" indent="0">
              <a:buNone/>
            </a:pPr>
            <a:r>
              <a:rPr lang="en-US" dirty="0"/>
              <a:t>    --subscription-id 902e86-axxxx-4dxxx-8a0-xxxxxxxxxx \</a:t>
            </a:r>
          </a:p>
          <a:p>
            <a:pPr marL="0" indent="0">
              <a:buNone/>
            </a:pPr>
            <a:r>
              <a:rPr lang="en-US" dirty="0"/>
              <a:t>    --client-id 5dd70c0e-xxxx-4ec1-8203-17xxxxxxx69 \</a:t>
            </a:r>
          </a:p>
          <a:p>
            <a:pPr marL="0" indent="0">
              <a:buNone/>
            </a:pPr>
            <a:r>
              <a:rPr lang="en-US" dirty="0"/>
              <a:t>    --client-secret UlbKlUh3SGdfPEKs5OwFvDylqO4juGRZG+bs99BesHA= \</a:t>
            </a:r>
          </a:p>
          <a:p>
            <a:pPr marL="0" indent="0">
              <a:buNone/>
            </a:pPr>
            <a:r>
              <a:rPr lang="en-US" dirty="0"/>
              <a:t>    --</a:t>
            </a:r>
            <a:r>
              <a:rPr lang="en-US" dirty="0" err="1"/>
              <a:t>api</a:t>
            </a:r>
            <a:r>
              <a:rPr lang="en-US" dirty="0"/>
              <a:t>-model cluster00/apimodel.json \</a:t>
            </a:r>
          </a:p>
          <a:p>
            <a:pPr marL="0" indent="0">
              <a:buNone/>
            </a:pPr>
            <a:r>
              <a:rPr lang="en-US" dirty="0"/>
              <a:t>    --new-node-count 6 \</a:t>
            </a:r>
          </a:p>
          <a:p>
            <a:pPr marL="0" indent="0">
              <a:buNone/>
            </a:pPr>
            <a:r>
              <a:rPr lang="en-US" dirty="0"/>
              <a:t>    --master-FQDN </a:t>
            </a:r>
            <a:r>
              <a:rPr lang="en-US" sz="2600" dirty="0"/>
              <a:t>cluster00.orlando.cloudapp.azurestack.corp.microsoft.com \</a:t>
            </a:r>
          </a:p>
          <a:p>
            <a:pPr marL="0" indent="0">
              <a:buNone/>
            </a:pPr>
            <a:r>
              <a:rPr lang="en-US" dirty="0"/>
              <a:t>    --azure-env AzureStackCloud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3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Widescreen</PresentationFormat>
  <Paragraphs>133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 Semibold</vt:lpstr>
      <vt:lpstr>Segoe UI Semilight</vt:lpstr>
      <vt:lpstr>Office Theme</vt:lpstr>
      <vt:lpstr>Kubernetes on  Azure Stack Hub -the basics</vt:lpstr>
      <vt:lpstr>Agenda</vt:lpstr>
      <vt:lpstr>Manage Kubernetes on Azure Stack Hub</vt:lpstr>
      <vt:lpstr>Demo</vt:lpstr>
      <vt:lpstr>PowerPoint Presentation</vt:lpstr>
      <vt:lpstr>AKS Engine Deploy parameters -Demo</vt:lpstr>
      <vt:lpstr>AKS Engine upgrade/scale cluster</vt:lpstr>
      <vt:lpstr>AKS Engine Upgrade parameters -Demo</vt:lpstr>
      <vt:lpstr>AKS Engine Scale parameters -Demo</vt:lpstr>
      <vt:lpstr>Common 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2020-04-17T22:07:15Z</dcterms:created>
  <dcterms:modified xsi:type="dcterms:W3CDTF">2020-04-17T22:07:49Z</dcterms:modified>
</cp:coreProperties>
</file>