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0" r:id="rId2"/>
    <p:sldMasterId id="2147483768" r:id="rId3"/>
    <p:sldMasterId id="2147483809" r:id="rId4"/>
    <p:sldMasterId id="2147483850" r:id="rId5"/>
    <p:sldMasterId id="2147483857" r:id="rId6"/>
  </p:sldMasterIdLst>
  <p:notesMasterIdLst>
    <p:notesMasterId r:id="rId37"/>
  </p:notesMasterIdLst>
  <p:sldIdLst>
    <p:sldId id="265" r:id="rId7"/>
    <p:sldId id="277" r:id="rId8"/>
    <p:sldId id="258" r:id="rId9"/>
    <p:sldId id="1702" r:id="rId10"/>
    <p:sldId id="1704" r:id="rId11"/>
    <p:sldId id="1705" r:id="rId12"/>
    <p:sldId id="1706" r:id="rId13"/>
    <p:sldId id="1569" r:id="rId14"/>
    <p:sldId id="1692" r:id="rId15"/>
    <p:sldId id="1693" r:id="rId16"/>
    <p:sldId id="1694" r:id="rId17"/>
    <p:sldId id="1699" r:id="rId18"/>
    <p:sldId id="1703" r:id="rId19"/>
    <p:sldId id="274" r:id="rId20"/>
    <p:sldId id="350" r:id="rId21"/>
    <p:sldId id="340" r:id="rId22"/>
    <p:sldId id="339" r:id="rId23"/>
    <p:sldId id="341" r:id="rId24"/>
    <p:sldId id="347" r:id="rId25"/>
    <p:sldId id="263" r:id="rId26"/>
    <p:sldId id="280" r:id="rId27"/>
    <p:sldId id="283" r:id="rId28"/>
    <p:sldId id="279" r:id="rId29"/>
    <p:sldId id="284" r:id="rId30"/>
    <p:sldId id="285" r:id="rId31"/>
    <p:sldId id="352" r:id="rId32"/>
    <p:sldId id="342" r:id="rId33"/>
    <p:sldId id="1700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EB429480-57F7-4C3C-B1DD-587EB9FFBE06}">
          <p14:sldIdLst>
            <p14:sldId id="265"/>
          </p14:sldIdLst>
        </p14:section>
        <p14:section name="Agenda" id="{DC56A548-F583-403C-98FE-D44A85E53DFF}">
          <p14:sldIdLst>
            <p14:sldId id="277"/>
          </p14:sldIdLst>
        </p14:section>
        <p14:section name="Introduction" id="{E63D3DF2-2B25-4BAA-9555-6E00BC84CF70}">
          <p14:sldIdLst>
            <p14:sldId id="258"/>
            <p14:sldId id="1702"/>
            <p14:sldId id="1704"/>
            <p14:sldId id="1705"/>
            <p14:sldId id="1706"/>
            <p14:sldId id="1569"/>
            <p14:sldId id="1692"/>
            <p14:sldId id="1693"/>
            <p14:sldId id="1694"/>
            <p14:sldId id="1699"/>
            <p14:sldId id="1703"/>
          </p14:sldIdLst>
        </p14:section>
        <p14:section name="Networking" id="{97F47E0B-9E5A-41E8-9B11-D3057CFBDC35}">
          <p14:sldIdLst>
            <p14:sldId id="274"/>
            <p14:sldId id="350"/>
            <p14:sldId id="340"/>
            <p14:sldId id="339"/>
            <p14:sldId id="341"/>
            <p14:sldId id="347"/>
            <p14:sldId id="263"/>
          </p14:sldIdLst>
        </p14:section>
        <p14:section name="Connected or Disconnected" id="{4C49E2B7-F4FE-4CE2-A01B-F367F4E28D6E}">
          <p14:sldIdLst>
            <p14:sldId id="280"/>
            <p14:sldId id="283"/>
            <p14:sldId id="279"/>
            <p14:sldId id="284"/>
            <p14:sldId id="285"/>
            <p14:sldId id="352"/>
            <p14:sldId id="342"/>
            <p14:sldId id="1700"/>
          </p14:sldIdLst>
        </p14:section>
        <p14:section name="Conclusion" id="{6A24D90B-F0B1-4DBE-BB2A-EBE0D0C7EFD5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78D7"/>
    <a:srgbClr val="353535"/>
    <a:srgbClr val="E2E2E2"/>
    <a:srgbClr val="C6F2FF"/>
    <a:srgbClr val="5398FF"/>
    <a:srgbClr val="D6FF7D"/>
    <a:srgbClr val="7F7F7F"/>
    <a:srgbClr val="00B0E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CE0A8-07F2-408C-A46A-ED08042B8DEC}" v="20" dt="2020-03-05T18:41:35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 autoAdjust="0"/>
    <p:restoredTop sz="76343" autoAdjust="0"/>
  </p:normalViewPr>
  <p:slideViewPr>
    <p:cSldViewPr snapToGrid="0" showGuides="1">
      <p:cViewPr varScale="1">
        <p:scale>
          <a:sx n="91" d="100"/>
          <a:sy n="91" d="100"/>
        </p:scale>
        <p:origin x="417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4FFF-A67F-4A00-8BFD-1810B4BC2F02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8432B-5E68-416F-8060-77044B5A9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51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3/5/2020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99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6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2017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84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0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439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62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4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1:38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6093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8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91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81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48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4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86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58A2-FF4E-44E1-BF34-A9BBAA85F6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3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2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31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45570-6992-4320-BEFC-9262493433E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4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84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5416D-752F-4A27-A7A5-0CB5FC0CF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8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2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00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4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98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4408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8513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278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spcAft>
                <a:spcPts val="588"/>
              </a:spcAft>
              <a:buFontTx/>
              <a:buNone/>
              <a:defRPr sz="1961"/>
            </a:lvl2pPr>
            <a:lvl3pPr marL="0" indent="0">
              <a:buNone/>
              <a:defRPr/>
            </a:lvl3pPr>
            <a:lvl4pPr marL="0" indent="0">
              <a:buNone/>
              <a:defRPr sz="196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1176"/>
              </a:spcAft>
              <a:buNone/>
              <a:defRPr sz="13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0360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6057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8173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8209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54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026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3454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0291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121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217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314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9159441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82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973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2077813"/>
            <a:ext cx="6274974" cy="3586208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660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2552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727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8" r:id="rId3"/>
    <p:sldLayoutId id="2147483862" r:id="rId4"/>
    <p:sldLayoutId id="2147483863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67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1" r:id="rId2"/>
    <p:sldLayoutId id="2147483786" r:id="rId3"/>
    <p:sldLayoutId id="2147483788" r:id="rId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860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4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860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9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pki-cer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Azure-Stack-Capacity-24ccd8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disconnected-deploymen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integrate-endpoints#ports-and-urls-outboun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Microsoft Azure Stack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7683" y="3877213"/>
            <a:ext cx="6276530" cy="997196"/>
          </a:xfrm>
        </p:spPr>
        <p:txBody>
          <a:bodyPr>
            <a:spAutoFit/>
          </a:bodyPr>
          <a:lstStyle/>
          <a:p>
            <a:pPr defTabSz="932742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Stack Hub Deployment Prerequisites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492" y="440917"/>
            <a:ext cx="567328" cy="375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86EB0-78D8-4F42-8893-A85073A1CF2A}"/>
              </a:ext>
            </a:extLst>
          </p:cNvPr>
          <p:cNvSpPr/>
          <p:nvPr/>
        </p:nvSpPr>
        <p:spPr>
          <a:xfrm>
            <a:off x="327794" y="4968710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- </a:t>
            </a:r>
            <a:r>
              <a:rPr lang="en-US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Public License</a:t>
            </a:r>
            <a:endParaRPr lang="en-CA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9" y="1120901"/>
            <a:ext cx="4790090" cy="3248587"/>
          </a:xfrm>
        </p:spPr>
        <p:txBody>
          <a:bodyPr/>
          <a:lstStyle/>
          <a:p>
            <a:r>
              <a:rPr lang="en-US" sz="2353" dirty="0"/>
              <a:t>A network firewall is a recommended way to protect the Azure Stack Hub</a:t>
            </a:r>
          </a:p>
          <a:p>
            <a:r>
              <a:rPr lang="en-US" sz="2353" dirty="0"/>
              <a:t>Azure Stack Hub uses ACLs for the VIPs and Physical Switches</a:t>
            </a:r>
          </a:p>
          <a:p>
            <a:r>
              <a:rPr lang="en-US" sz="2353" dirty="0"/>
              <a:t>This shows how Azure Stack Hub is connected to an existing edge firewall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9634-CDE8-410D-968A-2B205F0A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15" y="1066420"/>
            <a:ext cx="734885" cy="6110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46BF27-4506-4753-92A9-D237FB4AAAF9}"/>
              </a:ext>
            </a:extLst>
          </p:cNvPr>
          <p:cNvGrpSpPr/>
          <p:nvPr/>
        </p:nvGrpSpPr>
        <p:grpSpPr>
          <a:xfrm>
            <a:off x="7913321" y="1750785"/>
            <a:ext cx="791027" cy="388219"/>
            <a:chOff x="3207600" y="2890463"/>
            <a:chExt cx="992549" cy="579149"/>
          </a:xfrm>
          <a:solidFill>
            <a:srgbClr val="C00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0E6FBB-ADAA-478B-8E78-E4ACC7403EDE}"/>
                </a:ext>
              </a:extLst>
            </p:cNvPr>
            <p:cNvSpPr/>
            <p:nvPr/>
          </p:nvSpPr>
          <p:spPr>
            <a:xfrm>
              <a:off x="3208923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972F7-F5C8-479A-BCDC-2DC458E8E805}"/>
                </a:ext>
              </a:extLst>
            </p:cNvPr>
            <p:cNvSpPr/>
            <p:nvPr/>
          </p:nvSpPr>
          <p:spPr>
            <a:xfrm>
              <a:off x="3540919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E9E9C-2DCC-4B32-90DE-21A1CF39D3AE}"/>
                </a:ext>
              </a:extLst>
            </p:cNvPr>
            <p:cNvSpPr/>
            <p:nvPr/>
          </p:nvSpPr>
          <p:spPr>
            <a:xfrm>
              <a:off x="3872915" y="2890463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61048B-A1C3-47BE-96CA-0FE25AB199BF}"/>
                </a:ext>
              </a:extLst>
            </p:cNvPr>
            <p:cNvSpPr/>
            <p:nvPr/>
          </p:nvSpPr>
          <p:spPr>
            <a:xfrm>
              <a:off x="3704158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C1E119-AF03-4601-BE2F-69CA0BEED9FC}"/>
                </a:ext>
              </a:extLst>
            </p:cNvPr>
            <p:cNvSpPr/>
            <p:nvPr/>
          </p:nvSpPr>
          <p:spPr>
            <a:xfrm>
              <a:off x="3376924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C1FC0A-7A59-4FD8-8F28-674EFA56DEED}"/>
                </a:ext>
              </a:extLst>
            </p:cNvPr>
            <p:cNvSpPr/>
            <p:nvPr/>
          </p:nvSpPr>
          <p:spPr>
            <a:xfrm>
              <a:off x="387253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386EC-22F2-471C-AAA4-99F4A1EB2A28}"/>
                </a:ext>
              </a:extLst>
            </p:cNvPr>
            <p:cNvSpPr/>
            <p:nvPr/>
          </p:nvSpPr>
          <p:spPr>
            <a:xfrm>
              <a:off x="3540163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EBA6FF-DE6A-4EE8-BA46-FC84AA73ACCA}"/>
                </a:ext>
              </a:extLst>
            </p:cNvPr>
            <p:cNvSpPr/>
            <p:nvPr/>
          </p:nvSpPr>
          <p:spPr>
            <a:xfrm>
              <a:off x="320816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459FFE-3F18-4DDF-80C5-EB892014510D}"/>
                </a:ext>
              </a:extLst>
            </p:cNvPr>
            <p:cNvSpPr/>
            <p:nvPr/>
          </p:nvSpPr>
          <p:spPr>
            <a:xfrm>
              <a:off x="4031014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912284-01EE-428F-96C1-A51EE313B167}"/>
                </a:ext>
              </a:extLst>
            </p:cNvPr>
            <p:cNvSpPr/>
            <p:nvPr/>
          </p:nvSpPr>
          <p:spPr>
            <a:xfrm>
              <a:off x="3207600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C5852-AE62-46DA-8818-D75E66B541A6}"/>
              </a:ext>
            </a:extLst>
          </p:cNvPr>
          <p:cNvSpPr/>
          <p:nvPr/>
        </p:nvSpPr>
        <p:spPr>
          <a:xfrm>
            <a:off x="9757873" y="2396934"/>
            <a:ext cx="1656432" cy="25410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ToR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BF74C-ECFD-45D8-8B0E-0E5658D2B265}"/>
              </a:ext>
            </a:extLst>
          </p:cNvPr>
          <p:cNvSpPr txBox="1"/>
          <p:nvPr/>
        </p:nvSpPr>
        <p:spPr>
          <a:xfrm>
            <a:off x="5933944" y="1271693"/>
            <a:ext cx="1467501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Agg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/ Edge Router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79BD2-2F70-4852-BC55-52C4D22602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045"/>
          <a:stretch/>
        </p:blipFill>
        <p:spPr>
          <a:xfrm>
            <a:off x="7990169" y="285158"/>
            <a:ext cx="637176" cy="649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095DA6-6C50-4D57-85E9-BD9615F06C32}"/>
              </a:ext>
            </a:extLst>
          </p:cNvPr>
          <p:cNvSpPr txBox="1"/>
          <p:nvPr/>
        </p:nvSpPr>
        <p:spPr>
          <a:xfrm>
            <a:off x="6636645" y="1797524"/>
            <a:ext cx="69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1BCBC2-3B44-4B05-976E-3907FAA32043}"/>
              </a:ext>
            </a:extLst>
          </p:cNvPr>
          <p:cNvGrpSpPr/>
          <p:nvPr/>
        </p:nvGrpSpPr>
        <p:grpSpPr>
          <a:xfrm>
            <a:off x="7919389" y="5157310"/>
            <a:ext cx="791027" cy="388219"/>
            <a:chOff x="3207600" y="2890463"/>
            <a:chExt cx="992549" cy="579149"/>
          </a:xfrm>
          <a:solidFill>
            <a:srgbClr val="C000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56633-A3AD-46D4-8090-D2B3F4280E62}"/>
                </a:ext>
              </a:extLst>
            </p:cNvPr>
            <p:cNvSpPr/>
            <p:nvPr/>
          </p:nvSpPr>
          <p:spPr>
            <a:xfrm>
              <a:off x="3208923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E151AB-BC18-4B27-9D75-6DCDF5A09C23}"/>
                </a:ext>
              </a:extLst>
            </p:cNvPr>
            <p:cNvSpPr/>
            <p:nvPr/>
          </p:nvSpPr>
          <p:spPr>
            <a:xfrm>
              <a:off x="3540919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2B14AF-593F-4067-BDC0-A096F20B5EA3}"/>
                </a:ext>
              </a:extLst>
            </p:cNvPr>
            <p:cNvSpPr/>
            <p:nvPr/>
          </p:nvSpPr>
          <p:spPr>
            <a:xfrm>
              <a:off x="3872915" y="2890463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5C5F84-64D2-4357-83EF-6948BC80CF21}"/>
                </a:ext>
              </a:extLst>
            </p:cNvPr>
            <p:cNvSpPr/>
            <p:nvPr/>
          </p:nvSpPr>
          <p:spPr>
            <a:xfrm>
              <a:off x="3704158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2E908A-10B7-48DA-8310-D0A07EB206CD}"/>
                </a:ext>
              </a:extLst>
            </p:cNvPr>
            <p:cNvSpPr/>
            <p:nvPr/>
          </p:nvSpPr>
          <p:spPr>
            <a:xfrm>
              <a:off x="3376924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1AB2D7-5386-4197-8631-5E8243C53C3D}"/>
                </a:ext>
              </a:extLst>
            </p:cNvPr>
            <p:cNvSpPr/>
            <p:nvPr/>
          </p:nvSpPr>
          <p:spPr>
            <a:xfrm>
              <a:off x="387253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82CFBF-4CD4-4155-8B90-A38B33167445}"/>
                </a:ext>
              </a:extLst>
            </p:cNvPr>
            <p:cNvSpPr/>
            <p:nvPr/>
          </p:nvSpPr>
          <p:spPr>
            <a:xfrm>
              <a:off x="3540163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FE76D1-6BB9-4CDD-975D-E3D4C611F395}"/>
                </a:ext>
              </a:extLst>
            </p:cNvPr>
            <p:cNvSpPr/>
            <p:nvPr/>
          </p:nvSpPr>
          <p:spPr>
            <a:xfrm>
              <a:off x="320816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B3DFAB-A223-43CB-839F-72F16EA15DD2}"/>
                </a:ext>
              </a:extLst>
            </p:cNvPr>
            <p:cNvSpPr/>
            <p:nvPr/>
          </p:nvSpPr>
          <p:spPr>
            <a:xfrm>
              <a:off x="4031014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B90E5F-508E-4B24-88FB-9CFA4289CEE7}"/>
                </a:ext>
              </a:extLst>
            </p:cNvPr>
            <p:cNvSpPr/>
            <p:nvPr/>
          </p:nvSpPr>
          <p:spPr>
            <a:xfrm>
              <a:off x="3207600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88CA8-29E9-4772-8CA6-DAC9C54DDC1B}"/>
              </a:ext>
            </a:extLst>
          </p:cNvPr>
          <p:cNvSpPr/>
          <p:nvPr/>
        </p:nvSpPr>
        <p:spPr>
          <a:xfrm>
            <a:off x="5215500" y="2782430"/>
            <a:ext cx="6198805" cy="223339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CD2DB-0A57-4E60-9FA8-92F460ADE4E3}"/>
              </a:ext>
            </a:extLst>
          </p:cNvPr>
          <p:cNvSpPr/>
          <p:nvPr/>
        </p:nvSpPr>
        <p:spPr>
          <a:xfrm>
            <a:off x="5215501" y="2403367"/>
            <a:ext cx="1656432" cy="25410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ToR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EDFA0F-6591-423D-BEBB-3160D45F5D4C}"/>
              </a:ext>
            </a:extLst>
          </p:cNvPr>
          <p:cNvCxnSpPr>
            <a:stCxn id="32" idx="0"/>
            <a:endCxn id="12" idx="2"/>
          </p:cNvCxnSpPr>
          <p:nvPr/>
        </p:nvCxnSpPr>
        <p:spPr>
          <a:xfrm flipV="1">
            <a:off x="6043717" y="2139004"/>
            <a:ext cx="2265042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7F64D-8567-4D68-AA7D-9B9BAC77379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8308758" y="2139005"/>
            <a:ext cx="2277331" cy="2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095E4A-6EDF-47DF-A30E-4ADDC0859B6C}"/>
              </a:ext>
            </a:extLst>
          </p:cNvPr>
          <p:cNvSpPr/>
          <p:nvPr/>
        </p:nvSpPr>
        <p:spPr>
          <a:xfrm>
            <a:off x="5215500" y="5684216"/>
            <a:ext cx="6198805" cy="886272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A1076E-1570-4456-A316-91EC2892E2B7}"/>
              </a:ext>
            </a:extLst>
          </p:cNvPr>
          <p:cNvSpPr/>
          <p:nvPr/>
        </p:nvSpPr>
        <p:spPr>
          <a:xfrm>
            <a:off x="7782697" y="2406826"/>
            <a:ext cx="1060941" cy="254107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BMC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40634-8699-4234-BD61-F3BE2925CE70}"/>
              </a:ext>
            </a:extLst>
          </p:cNvPr>
          <p:cNvCxnSpPr>
            <a:stCxn id="36" idx="1"/>
            <a:endCxn id="32" idx="3"/>
          </p:cNvCxnSpPr>
          <p:nvPr/>
        </p:nvCxnSpPr>
        <p:spPr>
          <a:xfrm flipH="1" flipV="1">
            <a:off x="6871933" y="2530421"/>
            <a:ext cx="910764" cy="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FB26F-8F3A-4DE6-BC94-D4CDA45BF237}"/>
              </a:ext>
            </a:extLst>
          </p:cNvPr>
          <p:cNvCxnSpPr>
            <a:stCxn id="36" idx="3"/>
            <a:endCxn id="16" idx="1"/>
          </p:cNvCxnSpPr>
          <p:nvPr/>
        </p:nvCxnSpPr>
        <p:spPr>
          <a:xfrm flipV="1">
            <a:off x="8843636" y="2523987"/>
            <a:ext cx="914237" cy="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BB88DE-A489-4E0D-96D0-2C1C004E4B2F}"/>
              </a:ext>
            </a:extLst>
          </p:cNvPr>
          <p:cNvSpPr/>
          <p:nvPr/>
        </p:nvSpPr>
        <p:spPr>
          <a:xfrm>
            <a:off x="5453230" y="3015400"/>
            <a:ext cx="1419579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F98CC-A315-4FB6-8F3C-ECD7F70F27C5}"/>
              </a:ext>
            </a:extLst>
          </p:cNvPr>
          <p:cNvSpPr txBox="1"/>
          <p:nvPr/>
        </p:nvSpPr>
        <p:spPr>
          <a:xfrm>
            <a:off x="5464125" y="3646374"/>
            <a:ext cx="1353064" cy="563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Storage &amp; Infra VIPs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(10.11.128.0/24)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4F9A89-7C02-47C4-9150-D64A30DEA4B9}"/>
              </a:ext>
            </a:extLst>
          </p:cNvPr>
          <p:cNvSpPr/>
          <p:nvPr/>
        </p:nvSpPr>
        <p:spPr>
          <a:xfrm>
            <a:off x="7111197" y="3015400"/>
            <a:ext cx="1419579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B22A9E-1860-45EA-B1C0-1FD8707DCC13}"/>
              </a:ext>
            </a:extLst>
          </p:cNvPr>
          <p:cNvSpPr txBox="1"/>
          <p:nvPr/>
        </p:nvSpPr>
        <p:spPr>
          <a:xfrm>
            <a:off x="7069202" y="3646373"/>
            <a:ext cx="1458847" cy="72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Infrastructure Services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(10.11.130.0/24)</a:t>
            </a:r>
          </a:p>
          <a:p>
            <a:pPr algn="ctr"/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26CE80-B21A-4BDC-B287-2486EDB473AB}"/>
              </a:ext>
            </a:extLst>
          </p:cNvPr>
          <p:cNvSpPr/>
          <p:nvPr/>
        </p:nvSpPr>
        <p:spPr>
          <a:xfrm>
            <a:off x="8752815" y="3015400"/>
            <a:ext cx="2398563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E30BF-0D85-4C58-95DE-1A8CBFD2D170}"/>
              </a:ext>
            </a:extLst>
          </p:cNvPr>
          <p:cNvSpPr txBox="1"/>
          <p:nvPr/>
        </p:nvSpPr>
        <p:spPr>
          <a:xfrm>
            <a:off x="9085517" y="4436845"/>
            <a:ext cx="1733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Public VIPs (65.53.123.0/22)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7F47E3-F332-428F-AB0D-153884805424}"/>
              </a:ext>
            </a:extLst>
          </p:cNvPr>
          <p:cNvSpPr txBox="1"/>
          <p:nvPr/>
        </p:nvSpPr>
        <p:spPr>
          <a:xfrm>
            <a:off x="7820986" y="4751309"/>
            <a:ext cx="12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Stack Hub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0176A7-278C-4FB3-B7DF-4F6B5D60DFD3}"/>
              </a:ext>
            </a:extLst>
          </p:cNvPr>
          <p:cNvSpPr/>
          <p:nvPr/>
        </p:nvSpPr>
        <p:spPr>
          <a:xfrm>
            <a:off x="8880640" y="3145182"/>
            <a:ext cx="1005698" cy="1279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51722-5ECC-45F7-A63B-192A3DDA195D}"/>
              </a:ext>
            </a:extLst>
          </p:cNvPr>
          <p:cNvSpPr/>
          <p:nvPr/>
        </p:nvSpPr>
        <p:spPr>
          <a:xfrm>
            <a:off x="10013090" y="3145182"/>
            <a:ext cx="1005698" cy="1279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869F3C-96E5-49FB-AC0F-B2516FD887DE}"/>
              </a:ext>
            </a:extLst>
          </p:cNvPr>
          <p:cNvSpPr txBox="1"/>
          <p:nvPr/>
        </p:nvSpPr>
        <p:spPr>
          <a:xfrm>
            <a:off x="8946572" y="4168000"/>
            <a:ext cx="873833" cy="249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Service VIPs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6F656-1346-4A18-80A5-D1B5FBC5C4F4}"/>
              </a:ext>
            </a:extLst>
          </p:cNvPr>
          <p:cNvSpPr txBox="1"/>
          <p:nvPr/>
        </p:nvSpPr>
        <p:spPr>
          <a:xfrm>
            <a:off x="10083832" y="4167555"/>
            <a:ext cx="864217" cy="249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Tenant VIPs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4F2C754-3268-4CC7-83C4-C545E4F435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4" y="3214510"/>
            <a:ext cx="408497" cy="3421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5AB180-48E8-4D74-97D3-F4AF3918EC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697" y="3214510"/>
            <a:ext cx="408497" cy="3421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32AE6D-E5DA-42D5-9882-67A5796C53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1618" y="3610276"/>
            <a:ext cx="408497" cy="3421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557ABB1-F1AC-4991-9E33-4FF3CC9797B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3" y="3601141"/>
            <a:ext cx="408497" cy="34218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848B416-72C2-4F7A-B457-4FA5B54D96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626" y="3213430"/>
            <a:ext cx="408497" cy="3421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C6CDAB0-E366-416E-9BFE-3DFDB00B95D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1538" y="3213430"/>
            <a:ext cx="408497" cy="3421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6C96377-16AA-4EB3-84DC-26B4BC22E6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8461" y="3609196"/>
            <a:ext cx="408497" cy="3421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194EA3E-8EEE-4504-80EC-EA3AACAB36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625" y="3600062"/>
            <a:ext cx="408497" cy="3421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512DA01-98E2-4A9A-9E6E-47D5846ADEBD}"/>
              </a:ext>
            </a:extLst>
          </p:cNvPr>
          <p:cNvSpPr txBox="1"/>
          <p:nvPr/>
        </p:nvSpPr>
        <p:spPr>
          <a:xfrm>
            <a:off x="7603744" y="6319132"/>
            <a:ext cx="1424740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Intranet Networks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1DB0967-98C1-47C3-88A9-881497FDDCD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340" y="5845584"/>
            <a:ext cx="506151" cy="5053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43AE44B-52ED-4323-9BC9-5F258DF1A07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566" y="5845584"/>
            <a:ext cx="506151" cy="5053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CD8F51-0E47-4321-8FCD-3F0CC768A2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793" y="5845584"/>
            <a:ext cx="506151" cy="50536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F8872AA-A179-4602-9430-97E59EF8D7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2" y="5851795"/>
            <a:ext cx="506151" cy="5053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921CCAD-90A0-48BA-9B3B-40F6E0325A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7009" y="5851795"/>
            <a:ext cx="506151" cy="5053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35F1EF1-AB10-44D6-830E-51F4939352B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0236" y="5851795"/>
            <a:ext cx="506151" cy="50536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EAA6C3A-195D-42CB-97D8-CDA696D513E9}"/>
              </a:ext>
            </a:extLst>
          </p:cNvPr>
          <p:cNvSpPr txBox="1"/>
          <p:nvPr/>
        </p:nvSpPr>
        <p:spPr>
          <a:xfrm>
            <a:off x="6259203" y="5212416"/>
            <a:ext cx="146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Firewall/NAT/Proxy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B0F16C-3214-47E5-880A-374150B90B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88859" y="1750785"/>
            <a:ext cx="1647786" cy="185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072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9" y="1120901"/>
            <a:ext cx="4748396" cy="2348437"/>
          </a:xfrm>
        </p:spPr>
        <p:txBody>
          <a:bodyPr/>
          <a:lstStyle/>
          <a:p>
            <a:r>
              <a:rPr lang="en-US" sz="2353" dirty="0"/>
              <a:t>Traditional enterprise deployment with DMZ between internal network and Internet</a:t>
            </a:r>
          </a:p>
          <a:p>
            <a:r>
              <a:rPr lang="en-US" sz="2353" dirty="0"/>
              <a:t>Options for connecting Azure Stack Hub to the DMZ are through firewall, NAT, and reverse proxy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Enterprise/intranet/DMZ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888E8-7B52-45AD-9D37-D183B3B0650C}"/>
              </a:ext>
            </a:extLst>
          </p:cNvPr>
          <p:cNvGrpSpPr/>
          <p:nvPr/>
        </p:nvGrpSpPr>
        <p:grpSpPr>
          <a:xfrm>
            <a:off x="5185714" y="385278"/>
            <a:ext cx="6113462" cy="6204859"/>
            <a:chOff x="5146410" y="197592"/>
            <a:chExt cx="6323104" cy="6529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A5D55-184D-4409-A83D-4724F20E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1380" y="995060"/>
              <a:ext cx="749621" cy="6233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CB62A-E398-4A7B-986E-AA6C0797B2E9}"/>
                </a:ext>
              </a:extLst>
            </p:cNvPr>
            <p:cNvGrpSpPr/>
            <p:nvPr/>
          </p:nvGrpSpPr>
          <p:grpSpPr>
            <a:xfrm>
              <a:off x="7898327" y="3375072"/>
              <a:ext cx="806889" cy="396004"/>
              <a:chOff x="3207600" y="2890463"/>
              <a:chExt cx="992549" cy="579149"/>
            </a:xfrm>
            <a:solidFill>
              <a:srgbClr val="C00000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00F912-FD56-4357-8E0E-C680987EFE33}"/>
                  </a:ext>
                </a:extLst>
              </p:cNvPr>
              <p:cNvSpPr/>
              <p:nvPr/>
            </p:nvSpPr>
            <p:spPr>
              <a:xfrm>
                <a:off x="3208923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66AE2D2-CC7E-4013-9720-1F2D189BF92D}"/>
                  </a:ext>
                </a:extLst>
              </p:cNvPr>
              <p:cNvSpPr/>
              <p:nvPr/>
            </p:nvSpPr>
            <p:spPr>
              <a:xfrm>
                <a:off x="3540919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4787024-D17A-4A51-89B1-D9B5CCA53B12}"/>
                  </a:ext>
                </a:extLst>
              </p:cNvPr>
              <p:cNvSpPr/>
              <p:nvPr/>
            </p:nvSpPr>
            <p:spPr>
              <a:xfrm>
                <a:off x="3872915" y="2890463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CB5A4D0-92D8-48AE-AC7B-25E6F7E8D52D}"/>
                  </a:ext>
                </a:extLst>
              </p:cNvPr>
              <p:cNvSpPr/>
              <p:nvPr/>
            </p:nvSpPr>
            <p:spPr>
              <a:xfrm>
                <a:off x="3704158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4D958C-C653-4C47-82F5-6382354002E4}"/>
                  </a:ext>
                </a:extLst>
              </p:cNvPr>
              <p:cNvSpPr/>
              <p:nvPr/>
            </p:nvSpPr>
            <p:spPr>
              <a:xfrm>
                <a:off x="3376924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9A55AB-E0B7-496F-9109-3D7123A03DE8}"/>
                  </a:ext>
                </a:extLst>
              </p:cNvPr>
              <p:cNvSpPr/>
              <p:nvPr/>
            </p:nvSpPr>
            <p:spPr>
              <a:xfrm>
                <a:off x="387253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79DD91-5585-4D40-9660-F8FB9DB96FA9}"/>
                  </a:ext>
                </a:extLst>
              </p:cNvPr>
              <p:cNvSpPr/>
              <p:nvPr/>
            </p:nvSpPr>
            <p:spPr>
              <a:xfrm>
                <a:off x="3540163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7942BB-7B24-4234-8A47-5386F79EE505}"/>
                  </a:ext>
                </a:extLst>
              </p:cNvPr>
              <p:cNvSpPr/>
              <p:nvPr/>
            </p:nvSpPr>
            <p:spPr>
              <a:xfrm>
                <a:off x="320816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B4850-7F01-4FDA-97EF-A18359FE32EA}"/>
                  </a:ext>
                </a:extLst>
              </p:cNvPr>
              <p:cNvSpPr/>
              <p:nvPr/>
            </p:nvSpPr>
            <p:spPr>
              <a:xfrm>
                <a:off x="4031014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C03779-F0D3-4104-9DB4-05F49A0DD6AD}"/>
                  </a:ext>
                </a:extLst>
              </p:cNvPr>
              <p:cNvSpPr/>
              <p:nvPr/>
            </p:nvSpPr>
            <p:spPr>
              <a:xfrm>
                <a:off x="3207600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8915E2-6EF4-4B3C-A143-76554561E94F}"/>
                </a:ext>
              </a:extLst>
            </p:cNvPr>
            <p:cNvSpPr/>
            <p:nvPr/>
          </p:nvSpPr>
          <p:spPr>
            <a:xfrm>
              <a:off x="9779867" y="4034178"/>
              <a:ext cx="1689647" cy="259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ToR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9CE89A-51A1-4E42-AE7E-544798910334}"/>
                </a:ext>
              </a:extLst>
            </p:cNvPr>
            <p:cNvSpPr txBox="1"/>
            <p:nvPr/>
          </p:nvSpPr>
          <p:spPr>
            <a:xfrm>
              <a:off x="5831305" y="1191371"/>
              <a:ext cx="148998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Agg</a:t>
              </a:r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 / Edge Router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90C3CE-161A-4ECA-B42C-9470E7A4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3045"/>
            <a:stretch/>
          </p:blipFill>
          <p:spPr>
            <a:xfrm>
              <a:off x="7981213" y="197592"/>
              <a:ext cx="649953" cy="6627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13E973-B8E0-4716-A3B0-28043D69BA67}"/>
                </a:ext>
              </a:extLst>
            </p:cNvPr>
            <p:cNvSpPr txBox="1"/>
            <p:nvPr/>
          </p:nvSpPr>
          <p:spPr>
            <a:xfrm>
              <a:off x="6547654" y="1702191"/>
              <a:ext cx="714455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Firewall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30EB74-5199-4F64-B59D-85EE82E6D55F}"/>
                </a:ext>
              </a:extLst>
            </p:cNvPr>
            <p:cNvGrpSpPr/>
            <p:nvPr/>
          </p:nvGrpSpPr>
          <p:grpSpPr>
            <a:xfrm>
              <a:off x="7904518" y="1704550"/>
              <a:ext cx="806889" cy="396004"/>
              <a:chOff x="3207600" y="2890463"/>
              <a:chExt cx="992549" cy="579149"/>
            </a:xfrm>
            <a:solidFill>
              <a:srgbClr val="C0000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D7DC3CF-847E-405C-BC2A-25F87547D9C2}"/>
                  </a:ext>
                </a:extLst>
              </p:cNvPr>
              <p:cNvSpPr/>
              <p:nvPr/>
            </p:nvSpPr>
            <p:spPr>
              <a:xfrm>
                <a:off x="3208923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4C1DFF7-9BE4-41F0-9FDC-D6177C98359B}"/>
                  </a:ext>
                </a:extLst>
              </p:cNvPr>
              <p:cNvSpPr/>
              <p:nvPr/>
            </p:nvSpPr>
            <p:spPr>
              <a:xfrm>
                <a:off x="3540919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61C41C-8D73-4FF4-B4A1-94D634854E98}"/>
                  </a:ext>
                </a:extLst>
              </p:cNvPr>
              <p:cNvSpPr/>
              <p:nvPr/>
            </p:nvSpPr>
            <p:spPr>
              <a:xfrm>
                <a:off x="3872915" y="2890463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6148A-73DE-425E-BC49-4017D5BC851E}"/>
                  </a:ext>
                </a:extLst>
              </p:cNvPr>
              <p:cNvSpPr/>
              <p:nvPr/>
            </p:nvSpPr>
            <p:spPr>
              <a:xfrm>
                <a:off x="3704158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B9E18D-B556-4A4A-B3D0-29A1E8315F2A}"/>
                  </a:ext>
                </a:extLst>
              </p:cNvPr>
              <p:cNvSpPr/>
              <p:nvPr/>
            </p:nvSpPr>
            <p:spPr>
              <a:xfrm>
                <a:off x="3376924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9D502B3-0732-4FF8-8F28-6FAE48FB6440}"/>
                  </a:ext>
                </a:extLst>
              </p:cNvPr>
              <p:cNvSpPr/>
              <p:nvPr/>
            </p:nvSpPr>
            <p:spPr>
              <a:xfrm>
                <a:off x="387253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58025D-12BE-4EC9-8EB4-3900F545174D}"/>
                  </a:ext>
                </a:extLst>
              </p:cNvPr>
              <p:cNvSpPr/>
              <p:nvPr/>
            </p:nvSpPr>
            <p:spPr>
              <a:xfrm>
                <a:off x="3540163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83B6C4-8CF1-4C2E-A4E2-AACB86F1EAE4}"/>
                  </a:ext>
                </a:extLst>
              </p:cNvPr>
              <p:cNvSpPr/>
              <p:nvPr/>
            </p:nvSpPr>
            <p:spPr>
              <a:xfrm>
                <a:off x="320816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54881ED-297E-40CF-A5D8-CDFFD877C513}"/>
                  </a:ext>
                </a:extLst>
              </p:cNvPr>
              <p:cNvSpPr/>
              <p:nvPr/>
            </p:nvSpPr>
            <p:spPr>
              <a:xfrm>
                <a:off x="4031014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F067452-BF1F-4014-9BCF-F8D9C1F8DEDA}"/>
                  </a:ext>
                </a:extLst>
              </p:cNvPr>
              <p:cNvSpPr/>
              <p:nvPr/>
            </p:nvSpPr>
            <p:spPr>
              <a:xfrm>
                <a:off x="3207600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7312B5-32D0-4822-96FF-37BEDFF0808C}"/>
                </a:ext>
              </a:extLst>
            </p:cNvPr>
            <p:cNvSpPr/>
            <p:nvPr/>
          </p:nvSpPr>
          <p:spPr>
            <a:xfrm>
              <a:off x="5146410" y="4427404"/>
              <a:ext cx="6323104" cy="2278181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A04464-92A9-4B7E-8AD4-5B8C639119F3}"/>
                </a:ext>
              </a:extLst>
            </p:cNvPr>
            <p:cNvSpPr/>
            <p:nvPr/>
          </p:nvSpPr>
          <p:spPr>
            <a:xfrm>
              <a:off x="5146411" y="4040740"/>
              <a:ext cx="1689647" cy="259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ToR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14BEC9-BDA8-458C-914D-B45E9034E8AD}"/>
                </a:ext>
              </a:extLst>
            </p:cNvPr>
            <p:cNvCxnSpPr>
              <a:cxnSpLocks/>
              <a:stCxn id="13" idx="0"/>
              <a:endCxn id="63" idx="2"/>
            </p:cNvCxnSpPr>
            <p:nvPr/>
          </p:nvCxnSpPr>
          <p:spPr>
            <a:xfrm flipV="1">
              <a:off x="5991234" y="3771075"/>
              <a:ext cx="2310461" cy="269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4F33B-79B7-4E53-9C6F-9C6120A7DE29}"/>
                </a:ext>
              </a:extLst>
            </p:cNvPr>
            <p:cNvCxnSpPr>
              <a:cxnSpLocks/>
              <a:stCxn id="63" idx="2"/>
              <a:endCxn id="7" idx="0"/>
            </p:cNvCxnSpPr>
            <p:nvPr/>
          </p:nvCxnSpPr>
          <p:spPr>
            <a:xfrm>
              <a:off x="8301695" y="3771076"/>
              <a:ext cx="2322996" cy="263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4DD10B-34DB-4BB2-8915-92750AFD0282}"/>
                </a:ext>
              </a:extLst>
            </p:cNvPr>
            <p:cNvSpPr/>
            <p:nvPr/>
          </p:nvSpPr>
          <p:spPr>
            <a:xfrm>
              <a:off x="5146410" y="2242022"/>
              <a:ext cx="6323104" cy="904044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994099-9028-4A5E-A318-E42755F9D1C2}"/>
                </a:ext>
              </a:extLst>
            </p:cNvPr>
            <p:cNvSpPr/>
            <p:nvPr/>
          </p:nvSpPr>
          <p:spPr>
            <a:xfrm>
              <a:off x="7765084" y="4044268"/>
              <a:ext cx="1082215" cy="25920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BMC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A913BC-2B08-4ECE-BED0-840803451A28}"/>
                </a:ext>
              </a:extLst>
            </p:cNvPr>
            <p:cNvCxnSpPr>
              <a:cxnSpLocks/>
              <a:stCxn id="17" idx="1"/>
              <a:endCxn id="13" idx="3"/>
            </p:cNvCxnSpPr>
            <p:nvPr/>
          </p:nvCxnSpPr>
          <p:spPr>
            <a:xfrm flipH="1" flipV="1">
              <a:off x="6836057" y="4170341"/>
              <a:ext cx="929027" cy="3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AFEFB3-F748-41C4-B480-2BB660E67C13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8847298" y="4163779"/>
              <a:ext cx="932569" cy="10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E27B1A-2836-4F37-A249-6B449CB8D485}"/>
                </a:ext>
              </a:extLst>
            </p:cNvPr>
            <p:cNvSpPr/>
            <p:nvPr/>
          </p:nvSpPr>
          <p:spPr>
            <a:xfrm>
              <a:off x="5388906" y="4665045"/>
              <a:ext cx="1448045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44B74A-0107-444D-ACBE-891DE43CD887}"/>
                </a:ext>
              </a:extLst>
            </p:cNvPr>
            <p:cNvSpPr txBox="1"/>
            <p:nvPr/>
          </p:nvSpPr>
          <p:spPr>
            <a:xfrm>
              <a:off x="5401894" y="5308670"/>
              <a:ext cx="1376449" cy="582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Private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Storage &amp; Infra VIPs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(10.11.128.0/24)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92E1BE-CD8E-4DE1-9528-8487229D0653}"/>
                </a:ext>
              </a:extLst>
            </p:cNvPr>
            <p:cNvSpPr/>
            <p:nvPr/>
          </p:nvSpPr>
          <p:spPr>
            <a:xfrm>
              <a:off x="7080120" y="4665045"/>
              <a:ext cx="1448045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AB01DB-8C7E-43D2-B2BD-2E255B48CFB2}"/>
                </a:ext>
              </a:extLst>
            </p:cNvPr>
            <p:cNvSpPr txBox="1"/>
            <p:nvPr/>
          </p:nvSpPr>
          <p:spPr>
            <a:xfrm>
              <a:off x="7040882" y="5308670"/>
              <a:ext cx="1480901" cy="74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Private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Infrastructure Services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(10.11.130.0/24)</a:t>
              </a:r>
            </a:p>
            <a:p>
              <a:pPr algn="ctr"/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5E01D-EEC6-4CF0-B372-72E457413570}"/>
                </a:ext>
              </a:extLst>
            </p:cNvPr>
            <p:cNvSpPr/>
            <p:nvPr/>
          </p:nvSpPr>
          <p:spPr>
            <a:xfrm>
              <a:off x="8754655" y="4665045"/>
              <a:ext cx="2446659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FF9C34-D30E-4A37-8322-A32F42444F68}"/>
                </a:ext>
              </a:extLst>
            </p:cNvPr>
            <p:cNvSpPr txBox="1"/>
            <p:nvPr/>
          </p:nvSpPr>
          <p:spPr>
            <a:xfrm>
              <a:off x="9081689" y="6114993"/>
              <a:ext cx="1792601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Public VIPs (65.53.123.0/22)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1E4800-9722-450C-881B-20E1AD884169}"/>
                </a:ext>
              </a:extLst>
            </p:cNvPr>
            <p:cNvSpPr txBox="1"/>
            <p:nvPr/>
          </p:nvSpPr>
          <p:spPr>
            <a:xfrm>
              <a:off x="7804142" y="6435762"/>
              <a:ext cx="133937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Stack Hub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6C327F-E3FF-4C01-BC66-363D695F568B}"/>
                </a:ext>
              </a:extLst>
            </p:cNvPr>
            <p:cNvSpPr/>
            <p:nvPr/>
          </p:nvSpPr>
          <p:spPr>
            <a:xfrm>
              <a:off x="8885044" y="4797430"/>
              <a:ext cx="1025864" cy="1304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49533F-BBCF-4EC6-BD1D-6334753145BA}"/>
                </a:ext>
              </a:extLst>
            </p:cNvPr>
            <p:cNvSpPr/>
            <p:nvPr/>
          </p:nvSpPr>
          <p:spPr>
            <a:xfrm>
              <a:off x="10040202" y="4797430"/>
              <a:ext cx="1025864" cy="1304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EA1B41-C69E-48CB-BF05-C59977C22DC2}"/>
                </a:ext>
              </a:extLst>
            </p:cNvPr>
            <p:cNvSpPr txBox="1"/>
            <p:nvPr/>
          </p:nvSpPr>
          <p:spPr>
            <a:xfrm>
              <a:off x="8953473" y="5840758"/>
              <a:ext cx="889005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Service VIPs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E344C7-A2C9-4698-90BC-1C1456D6BEA7}"/>
                </a:ext>
              </a:extLst>
            </p:cNvPr>
            <p:cNvSpPr txBox="1"/>
            <p:nvPr/>
          </p:nvSpPr>
          <p:spPr>
            <a:xfrm>
              <a:off x="10114435" y="5840304"/>
              <a:ext cx="877399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Tenant VIPs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D1F919-E4E0-49FF-84F3-96EC691E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5" y="4868147"/>
              <a:ext cx="416688" cy="34904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23FADBB-1E40-466C-9425-BF7AFE36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9609" y="4868147"/>
              <a:ext cx="416688" cy="3490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021F59-2B82-4804-A545-376F9559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6469" y="5271849"/>
              <a:ext cx="416688" cy="3490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61598D9-C688-48B9-BF8C-962708D0C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4" y="5262531"/>
              <a:ext cx="416688" cy="34904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8A34555-A6C3-47C2-B9BE-80ED65A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09093" y="4867046"/>
              <a:ext cx="416688" cy="34904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3B28236-2704-41FB-B55B-EAB22507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9046" y="4867046"/>
              <a:ext cx="416688" cy="34904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49A42B0-2DDC-4196-B96A-9394D61F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5907" y="5270747"/>
              <a:ext cx="416688" cy="34904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0C0E76-8A0C-4D2D-8B78-C8703E230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09092" y="5261430"/>
              <a:ext cx="416688" cy="34904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9649F7-D57A-4979-B337-3CC7F7F75949}"/>
                </a:ext>
              </a:extLst>
            </p:cNvPr>
            <p:cNvSpPr txBox="1"/>
            <p:nvPr/>
          </p:nvSpPr>
          <p:spPr>
            <a:xfrm>
              <a:off x="8045503" y="2887467"/>
              <a:ext cx="53585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DMZ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46FA5F0-D8B8-49A8-A2F8-0DB5507DF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087" y="2406625"/>
              <a:ext cx="516300" cy="5154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5BFE4C-A63A-4AAD-BF13-DF81E1D7D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019" y="2406625"/>
              <a:ext cx="516300" cy="5154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81628C1-6BA1-46F4-8FC0-AEF2AB75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2951" y="2406625"/>
              <a:ext cx="516300" cy="5154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72692DA-D1EF-4575-AAD1-C3BF17433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3" y="2412960"/>
              <a:ext cx="516300" cy="5154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C0EDF43-E7A1-4235-952E-3932B87F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8585" y="2412960"/>
              <a:ext cx="516300" cy="5154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93BBB5-E2EB-426D-8DA1-5D64A337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57518" y="2412960"/>
              <a:ext cx="516300" cy="51549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4F1AD1-37BB-4C59-98AB-112C802B3D2E}"/>
                </a:ext>
              </a:extLst>
            </p:cNvPr>
            <p:cNvSpPr txBox="1"/>
            <p:nvPr/>
          </p:nvSpPr>
          <p:spPr>
            <a:xfrm>
              <a:off x="6262870" y="3414645"/>
              <a:ext cx="151306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Firewall/NAT/Proxy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2576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120901"/>
            <a:ext cx="11339774" cy="5279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Issued by a public trusted CA or Enterprise CA</a:t>
            </a:r>
          </a:p>
          <a:p>
            <a:pPr lvl="1"/>
            <a:r>
              <a:rPr lang="en-US" dirty="0"/>
              <a:t>Used for all VIPs that are external facing (registered in an external DNS Zone)</a:t>
            </a:r>
          </a:p>
          <a:p>
            <a:pPr lvl="2"/>
            <a:r>
              <a:rPr lang="en-US" dirty="0"/>
              <a:t>Required at deployment time (PFX format)</a:t>
            </a:r>
            <a:br>
              <a:rPr lang="en-US" dirty="0"/>
            </a:b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672161"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Support for Wildcard certificates</a:t>
            </a:r>
          </a:p>
          <a:p>
            <a:pPr lvl="2"/>
            <a:r>
              <a:rPr lang="en-US" dirty="0"/>
              <a:t>Rotation via PEP (Privileged Endpoint)</a:t>
            </a:r>
          </a:p>
          <a:p>
            <a:pPr lvl="2"/>
            <a:r>
              <a:rPr lang="en-US" b="1" dirty="0" err="1"/>
              <a:t>adfs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graph </a:t>
            </a:r>
            <a:r>
              <a:rPr lang="en-US" dirty="0"/>
              <a:t>certificates only needed when Azure Stack Hub uses ADFS for identity</a:t>
            </a:r>
            <a:endParaRPr lang="en-US" b="1" dirty="0"/>
          </a:p>
          <a:p>
            <a:pPr marL="448193" lvl="2" indent="0">
              <a:buNone/>
            </a:pPr>
            <a:r>
              <a:rPr lang="en-US" dirty="0">
                <a:hlinkClick r:id="rId3"/>
              </a:rPr>
              <a:t>https://docs.microsoft.com/en-us/azure/azure-stack/azure-stack-pki-certs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requirements for infrastructure VIPs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09BB71-EF9E-44FC-A81B-9F567511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70204"/>
              </p:ext>
            </p:extLst>
          </p:nvPr>
        </p:nvGraphicFramePr>
        <p:xfrm>
          <a:off x="1166484" y="2277745"/>
          <a:ext cx="8128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7886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145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adminportal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portal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7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adminmanagement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blob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2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adminvault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vault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adfs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&lt;region&gt;.&lt;</a:t>
                      </a:r>
                      <a:r>
                        <a:rPr lang="en-US" sz="1765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&lt;region&gt;.&lt;</a:t>
                      </a:r>
                      <a:r>
                        <a:rPr lang="en-US" sz="1765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0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adminhosting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5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09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09836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Downloadable tool where Azure Stack Hub customers fill in some variables and arrive at an appropriate scale for their Azure Stack Hub initial hardware - </a:t>
            </a:r>
            <a:r>
              <a:rPr lang="en-US" sz="2800" dirty="0">
                <a:solidFill>
                  <a:schemeClr val="bg2"/>
                </a:solidFill>
                <a:hlinkClick r:id="rId3"/>
              </a:rPr>
              <a:t>https://gallery.technet.microsoft.com/Azure-Stack-Capacity-24ccd822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</a:p>
          <a:p>
            <a:pPr defTabSz="909890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Azure Stack Hub Capacity Planning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F7DAC-E943-47AB-964C-557C31EC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738341"/>
            <a:ext cx="10134600" cy="41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8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777592"/>
            <a:ext cx="11653523" cy="1181862"/>
          </a:xfrm>
        </p:spPr>
        <p:txBody>
          <a:bodyPr/>
          <a:lstStyle/>
          <a:p>
            <a:r>
              <a:rPr lang="en-US" sz="7200" dirty="0"/>
              <a:t>Networking prerequisites</a:t>
            </a:r>
          </a:p>
        </p:txBody>
      </p:sp>
    </p:spTree>
    <p:extLst>
      <p:ext uri="{BB962C8B-B14F-4D97-AF65-F5344CB8AC3E}">
        <p14:creationId xmlns:p14="http://schemas.microsoft.com/office/powerpoint/2010/main" val="37223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58476" y="2145939"/>
            <a:ext cx="2750166" cy="485938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Storage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358476" y="3020816"/>
            <a:ext cx="2750166" cy="485937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BMC</a:t>
            </a:r>
          </a:p>
        </p:txBody>
      </p:sp>
      <p:sp>
        <p:nvSpPr>
          <p:cNvPr id="79" name="Parallelogram 78"/>
          <p:cNvSpPr/>
          <p:nvPr/>
        </p:nvSpPr>
        <p:spPr>
          <a:xfrm>
            <a:off x="358475" y="1260549"/>
            <a:ext cx="2755073" cy="487525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Infrastructure</a:t>
            </a:r>
          </a:p>
        </p:txBody>
      </p:sp>
      <p:sp>
        <p:nvSpPr>
          <p:cNvPr id="52" name="Parallelogram 51"/>
          <p:cNvSpPr/>
          <p:nvPr/>
        </p:nvSpPr>
        <p:spPr>
          <a:xfrm>
            <a:off x="358476" y="3901265"/>
            <a:ext cx="2750166" cy="485937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Switch </a:t>
            </a:r>
            <a:r>
              <a:rPr lang="en-US" sz="2800" kern="0" err="1">
                <a:solidFill>
                  <a:prstClr val="black"/>
                </a:solidFill>
                <a:latin typeface="Segoe UI Light"/>
              </a:rPr>
              <a:t>Mgmt</a:t>
            </a:r>
            <a:endParaRPr lang="en-US" sz="2800" kern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76" name="Parallelogram 75"/>
          <p:cNvSpPr/>
          <p:nvPr/>
        </p:nvSpPr>
        <p:spPr>
          <a:xfrm>
            <a:off x="358476" y="4781713"/>
            <a:ext cx="2750166" cy="487525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Public VIP</a:t>
            </a:r>
          </a:p>
        </p:txBody>
      </p:sp>
      <p:sp>
        <p:nvSpPr>
          <p:cNvPr id="77" name="Parallelogram 76"/>
          <p:cNvSpPr/>
          <p:nvPr/>
        </p:nvSpPr>
        <p:spPr>
          <a:xfrm>
            <a:off x="358476" y="5656590"/>
            <a:ext cx="2750166" cy="487525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Private VIP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7647" y="1211964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7647" y="5608004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7647" y="2096260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57647" y="4684545"/>
            <a:ext cx="1641796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/26 - /22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7647" y="3082748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257647" y="3917020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8658" y="291959"/>
            <a:ext cx="3036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4000" kern="0">
                <a:solidFill>
                  <a:srgbClr val="505050"/>
                </a:solidFill>
                <a:latin typeface="Segoe UI Light"/>
              </a:rPr>
              <a:t>Subnet name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57647" y="302854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4000" kern="0">
                <a:solidFill>
                  <a:srgbClr val="505050"/>
                </a:solidFill>
                <a:latin typeface="Segoe UI Light"/>
              </a:rPr>
              <a:t>Subnet size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42163" y="4822371"/>
            <a:ext cx="3252814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418">
              <a:defRPr/>
            </a:pPr>
            <a:r>
              <a:rPr lang="en-US" sz="1765" b="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Advertised as individual /32s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42163" y="5718707"/>
            <a:ext cx="3252814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418">
              <a:defRPr/>
            </a:pPr>
            <a:r>
              <a:rPr lang="en-US" sz="1765" b="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Advertised as individual /32s</a:t>
            </a:r>
          </a:p>
        </p:txBody>
      </p:sp>
    </p:spTree>
    <p:extLst>
      <p:ext uri="{BB962C8B-B14F-4D97-AF65-F5344CB8AC3E}">
        <p14:creationId xmlns:p14="http://schemas.microsoft.com/office/powerpoint/2010/main" val="17611827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72975-5459-4A50-97DB-7FA7EED3B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90856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>
                <a:solidFill>
                  <a:srgbClr val="0078D7"/>
                </a:solidFill>
              </a:rPr>
              <a:t>Infrastructure networks</a:t>
            </a:r>
          </a:p>
          <a:p>
            <a:pPr marL="342900" lvl="1" indent="-342900"/>
            <a:r>
              <a:rPr lang="de-DE" sz="2000" dirty="0">
                <a:latin typeface="+mj-lt"/>
              </a:rPr>
              <a:t>Storage network and internal VIPs</a:t>
            </a:r>
          </a:p>
          <a:p>
            <a:pPr marL="631825" lvl="2" indent="-285750"/>
            <a:r>
              <a:rPr lang="en-US" sz="1800" dirty="0">
                <a:latin typeface="+mj-lt"/>
              </a:rPr>
              <a:t>Used for S2D, SMB, and Virtual Machine live migration</a:t>
            </a:r>
          </a:p>
          <a:p>
            <a:pPr marL="631825" lvl="2" indent="-285750"/>
            <a:endParaRPr lang="de-DE" dirty="0"/>
          </a:p>
          <a:p>
            <a:pPr marL="342900" lvl="1" indent="-342900"/>
            <a:r>
              <a:rPr lang="de-DE" sz="2000" dirty="0">
                <a:latin typeface="+mj-lt"/>
              </a:rPr>
              <a:t>Infrastructure network</a:t>
            </a:r>
          </a:p>
          <a:p>
            <a:pPr marL="631825" lvl="2" indent="-285750"/>
            <a:r>
              <a:rPr lang="en-US" sz="1800" dirty="0">
                <a:latin typeface="+mj-lt"/>
              </a:rPr>
              <a:t>Dedicated network for internal Azure Stack Hub components</a:t>
            </a:r>
            <a:endParaRPr lang="de-DE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7A802-7DAB-4C80-B2B2-9FD05B55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Infrastructure net</a:t>
            </a:r>
            <a:endParaRPr lang="de-DE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100-0000340000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0939" y="3078801"/>
            <a:ext cx="6001062" cy="3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4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100-0000330000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2071" y="3305331"/>
            <a:ext cx="8599930" cy="355267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48E30-68A3-4730-89AC-42735719E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80513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>
                <a:solidFill>
                  <a:srgbClr val="0078D7"/>
                </a:solidFill>
              </a:rPr>
              <a:t>BMC network</a:t>
            </a:r>
          </a:p>
          <a:p>
            <a:pPr marL="284163" lvl="1" indent="-284163"/>
            <a:r>
              <a:rPr lang="en-US" sz="2000" dirty="0">
                <a:latin typeface="+mj-lt"/>
              </a:rPr>
              <a:t>Dedicated to connecting all the baseboard management controllers</a:t>
            </a:r>
          </a:p>
          <a:p>
            <a:pPr marL="284163" lvl="1" indent="-284163"/>
            <a:r>
              <a:rPr lang="en-US" sz="2000" dirty="0">
                <a:latin typeface="+mj-lt"/>
              </a:rPr>
              <a:t>Used to control physical server power on/off sequences for OS installation</a:t>
            </a:r>
          </a:p>
          <a:p>
            <a:pPr marL="284163" lvl="1" indent="-284163"/>
            <a:r>
              <a:rPr lang="en-US" sz="2000" dirty="0">
                <a:latin typeface="+mj-lt"/>
              </a:rPr>
              <a:t>Also provide connectivity to the DVM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Switch management</a:t>
            </a:r>
          </a:p>
          <a:p>
            <a:pPr marL="228600" lvl="1" indent="-228600"/>
            <a:r>
              <a:rPr lang="en-US" sz="2000" dirty="0">
                <a:latin typeface="+mj-lt"/>
              </a:rPr>
              <a:t>Out-of-band access for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deployment, management,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and troubleshooting</a:t>
            </a:r>
            <a:endParaRPr lang="de-DE" sz="20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CE0ED-F689-476B-92B7-E8205E9C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BMC net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760123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4B2A5A-7A46-4721-B265-136042C74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83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Public Virtual IP (VIP) Networks</a:t>
            </a:r>
          </a:p>
          <a:p>
            <a:pPr marL="342900" lvl="1" indent="-342900"/>
            <a:r>
              <a:rPr lang="en-US" sz="2000" dirty="0">
                <a:latin typeface="+mj-lt"/>
              </a:rPr>
              <a:t>Contains the external-accessible or public IP addresses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Private Virtual IP Networks</a:t>
            </a:r>
            <a:endParaRPr lang="de-DE" sz="2800" dirty="0">
              <a:solidFill>
                <a:srgbClr val="0078D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A1F2D-5711-4648-8A8D-8612EA1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Public net</a:t>
            </a:r>
            <a:endParaRPr lang="de-DE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100-000038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25" y="2972422"/>
            <a:ext cx="10882789" cy="37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15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9A328-CF26-4C8B-8957-98780A09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218255"/>
            <a:ext cx="11653523" cy="43362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BGP configuration</a:t>
            </a:r>
          </a:p>
          <a:p>
            <a:pPr marL="342900" lvl="1" indent="-342900"/>
            <a:r>
              <a:rPr lang="en-US" sz="2000" dirty="0">
                <a:latin typeface="+mj-lt"/>
              </a:rPr>
              <a:t>Edge Switch, </a:t>
            </a:r>
            <a:r>
              <a:rPr lang="en-US" sz="2000" dirty="0" err="1">
                <a:latin typeface="+mj-lt"/>
              </a:rPr>
              <a:t>ToR</a:t>
            </a:r>
            <a:r>
              <a:rPr lang="en-US" sz="2000" dirty="0">
                <a:latin typeface="+mj-lt"/>
              </a:rPr>
              <a:t> Switch, and Software BGP ASN</a:t>
            </a: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78D7"/>
                </a:solidFill>
              </a:rPr>
              <a:t>ToR</a:t>
            </a:r>
            <a:r>
              <a:rPr lang="en-US" sz="2800" dirty="0">
                <a:solidFill>
                  <a:srgbClr val="0078D7"/>
                </a:solidFill>
              </a:rPr>
              <a:t> Switch BGP Peer IP Addresses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Infrastructure Extended Network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Syslog Server (optional)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C97AD-44AB-4926-AE19-9DB871D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Border Gateway Protocol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27470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6614722" cy="6027997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pPr lvl="1" fontAlgn="ctr"/>
            <a:r>
              <a:rPr lang="en-US" sz="1800" dirty="0">
                <a:latin typeface="+mj-lt"/>
              </a:rPr>
              <a:t>Azure Stack Hub deployment prerequisites</a:t>
            </a:r>
          </a:p>
          <a:p>
            <a:pPr lvl="1" fontAlgn="ctr"/>
            <a:endParaRPr lang="en-US" sz="1765" dirty="0">
              <a:latin typeface="+mj-lt"/>
            </a:endParaRPr>
          </a:p>
          <a:p>
            <a:r>
              <a:rPr lang="en-US" sz="2800" dirty="0"/>
              <a:t>Data collection</a:t>
            </a:r>
          </a:p>
          <a:p>
            <a:pPr lvl="1" fontAlgn="ctr"/>
            <a:r>
              <a:rPr lang="en-US" sz="1800" dirty="0">
                <a:solidFill>
                  <a:schemeClr val="tx1"/>
                </a:solidFill>
                <a:latin typeface="+mj-lt"/>
              </a:rPr>
              <a:t>Configuration data required for deployment</a:t>
            </a:r>
          </a:p>
          <a:p>
            <a:pPr lvl="1" fontAlgn="ctr"/>
            <a:endParaRPr lang="en-US" sz="1765" dirty="0">
              <a:solidFill>
                <a:schemeClr val="tx1"/>
              </a:solidFill>
              <a:latin typeface="+mj-lt"/>
            </a:endParaRPr>
          </a:p>
          <a:p>
            <a:r>
              <a:rPr lang="en-US" sz="2800" dirty="0"/>
              <a:t>Networking</a:t>
            </a:r>
          </a:p>
          <a:p>
            <a:pPr lvl="1" fontAlgn="ctr"/>
            <a:r>
              <a:rPr lang="en-US" sz="1800" dirty="0">
                <a:solidFill>
                  <a:schemeClr val="tx1"/>
                </a:solidFill>
                <a:latin typeface="+mj-lt"/>
              </a:rPr>
              <a:t>IP configuration, subnets, BGP, etc.</a:t>
            </a:r>
          </a:p>
          <a:p>
            <a:pPr lvl="1"/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8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Deployment mode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AAD vs. ADFS</a:t>
            </a:r>
            <a:br>
              <a:rPr lang="en-US" sz="1960" dirty="0">
                <a:solidFill>
                  <a:schemeClr val="tx1"/>
                </a:solidFill>
                <a:latin typeface="+mj-lt"/>
              </a:rPr>
            </a:br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8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Other prerequisites</a:t>
            </a:r>
          </a:p>
          <a:p>
            <a:pPr lvl="1" fontAlgn="ctr"/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469510" y="486"/>
            <a:ext cx="5722490" cy="6857029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>
                <a:defRPr/>
              </a:pPr>
              <a:endParaRPr lang="en-US" sz="1765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8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Networking integration considerations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222838" y="903941"/>
            <a:ext cx="9625221" cy="1741181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server specified at deployment but also used for physical network switches:</a:t>
            </a:r>
          </a:p>
          <a:p>
            <a:pPr marL="284163" marR="0" lvl="1" indent="-284163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across all infrastructure elements is key</a:t>
            </a:r>
          </a:p>
          <a:p>
            <a:pPr marL="284163" marR="0" lvl="1" indent="-284163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This time is propagated to the whole solution (including user VMs)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23422" y="2339678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existing logging infrastructure for: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Physical network switches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Baseboard management controller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OEM tools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223422" y="3825936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existing infrastructure of: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Radius with MSCHAPv2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TACACS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075543" y="1221672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075543" y="2724961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075543" y="4144099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28" name="Graphic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937" y="1351469"/>
            <a:ext cx="866775" cy="819150"/>
          </a:xfrm>
          <a:prstGeom prst="rect">
            <a:avLst/>
          </a:prstGeom>
        </p:spPr>
      </p:pic>
      <p:pic>
        <p:nvPicPr>
          <p:cNvPr id="29" name="Graphic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616" y="2873006"/>
            <a:ext cx="885825" cy="809625"/>
          </a:xfrm>
          <a:prstGeom prst="rect">
            <a:avLst/>
          </a:prstGeom>
        </p:spPr>
      </p:pic>
      <p:pic>
        <p:nvPicPr>
          <p:cNvPr id="30" name="Graphic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997" y="4435473"/>
            <a:ext cx="1123950" cy="523875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2708" y="480208"/>
            <a:ext cx="895350" cy="609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BC993E-39C4-40B7-A3B4-7AFC62D7BE85}"/>
              </a:ext>
            </a:extLst>
          </p:cNvPr>
          <p:cNvSpPr/>
          <p:nvPr/>
        </p:nvSpPr>
        <p:spPr bwMode="auto">
          <a:xfrm>
            <a:off x="2222838" y="5186883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External firewall recommended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Between Azure Stack Hub and Internet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rgbClr val="505050"/>
                </a:solidFill>
                <a:latin typeface="Segoe UI Light"/>
              </a:rPr>
              <a:t>Protect against unwanted incoming traffic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7DB2D8-7AC1-4E9B-88A0-269F3B55B602}"/>
              </a:ext>
            </a:extLst>
          </p:cNvPr>
          <p:cNvCxnSpPr>
            <a:cxnSpLocks/>
          </p:cNvCxnSpPr>
          <p:nvPr/>
        </p:nvCxnSpPr>
        <p:spPr>
          <a:xfrm>
            <a:off x="2074959" y="5505046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4" name="Graphic 3" descr="Raised Hand">
            <a:extLst>
              <a:ext uri="{FF2B5EF4-FFF2-40B4-BE49-F238E27FC236}">
                <a16:creationId xmlns:a16="http://schemas.microsoft.com/office/drawing/2014/main" id="{C0E952D8-A20F-4D06-92AD-841C680B0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328" y="5536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53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D379-20BE-4729-9D77-A17D9D3E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59812"/>
            <a:ext cx="11653523" cy="1181862"/>
          </a:xfrm>
        </p:spPr>
        <p:txBody>
          <a:bodyPr/>
          <a:lstStyle/>
          <a:p>
            <a:r>
              <a:rPr lang="de-DE" sz="7200" dirty="0"/>
              <a:t>Connected or disconnected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71049-62CF-4C7E-B2FF-89523FB727D7}"/>
              </a:ext>
            </a:extLst>
          </p:cNvPr>
          <p:cNvGrpSpPr/>
          <p:nvPr/>
        </p:nvGrpSpPr>
        <p:grpSpPr>
          <a:xfrm>
            <a:off x="486766" y="4821652"/>
            <a:ext cx="11164459" cy="1484851"/>
            <a:chOff x="415647" y="4781012"/>
            <a:chExt cx="9552862" cy="1484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2EEB6D-8D85-48D8-AF35-AE103C0D36F3}"/>
                </a:ext>
              </a:extLst>
            </p:cNvPr>
            <p:cNvSpPr/>
            <p:nvPr/>
          </p:nvSpPr>
          <p:spPr bwMode="auto">
            <a:xfrm>
              <a:off x="415647" y="4781012"/>
              <a:ext cx="9552862" cy="1484851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3"/>
              <a:r>
                <a:rPr lang="en-US" b="1" dirty="0">
                  <a:solidFill>
                    <a:srgbClr val="FF0000"/>
                  </a:solidFill>
                </a:rPr>
                <a:t>This is a key decision point!  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Choosing whether your Azure Stack Hub deployment is connected or not connected to Azure is a one-time decision that you must make at deployment time, and cannot change later on without re-deploying the solution.  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Graphic 4" descr="Warning">
              <a:extLst>
                <a:ext uri="{FF2B5EF4-FFF2-40B4-BE49-F238E27FC236}">
                  <a16:creationId xmlns:a16="http://schemas.microsoft.com/office/drawing/2014/main" id="{8853AB4C-A146-4FDA-9F90-A4992D957F5D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937" y="5128209"/>
              <a:ext cx="752501" cy="77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5552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667A2-0ACC-4812-98F6-E0912A3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or disconnected?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5DE18-0369-4988-9D02-16EB8CFE54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" y="1798820"/>
            <a:ext cx="11655840" cy="4825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8899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9DE3E-BCDD-41F3-89B1-92F25BC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or disconnected?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CA888-1609-4098-B71F-0737E3D8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920543"/>
            <a:ext cx="5378548" cy="12495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Connected </a:t>
            </a:r>
          </a:p>
          <a:p>
            <a:pPr marL="228600" lvl="1" indent="-228600"/>
            <a:r>
              <a:rPr lang="en-US" sz="2000" dirty="0">
                <a:latin typeface="+mj-lt"/>
              </a:rPr>
              <a:t>Consumption or capacity-based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AAD or ADFS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F27F9-CACF-4A1F-842B-C71D890EB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49" y="5095547"/>
            <a:ext cx="5378548" cy="12495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Disconnected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Capacity-based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ADFS only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BC597-4B07-4FC2-944E-67F492B1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02" y="1983442"/>
            <a:ext cx="7577776" cy="47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466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A72394-AC7D-4107-B1E9-DC69AF8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scenarios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4DDBA35-4346-4896-8AB4-5FFDD51A86E2}"/>
              </a:ext>
            </a:extLst>
          </p:cNvPr>
          <p:cNvSpPr txBox="1">
            <a:spLocks/>
          </p:cNvSpPr>
          <p:nvPr/>
        </p:nvSpPr>
        <p:spPr>
          <a:xfrm>
            <a:off x="446087" y="1142881"/>
            <a:ext cx="11567160" cy="55654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56">
                <a:solidFill>
                  <a:srgbClr val="0078D7"/>
                </a:solidFill>
              </a:rPr>
              <a:t>Prerequisites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2448"/>
              <a:t>Provides a choice between identity source types:</a:t>
            </a:r>
          </a:p>
          <a:p>
            <a:pPr marL="682157" lvl="2" indent="-466298">
              <a:buFont typeface="+mj-lt"/>
              <a:buAutoNum type="arabicPeriod"/>
            </a:pPr>
            <a:r>
              <a:rPr lang="en-US" sz="2040"/>
              <a:t>Active Directory Federation Services (AD FS) (no multi-tenancy)</a:t>
            </a:r>
          </a:p>
          <a:p>
            <a:pPr marL="682157" lvl="2" indent="-466298">
              <a:buFont typeface="+mj-lt"/>
              <a:buAutoNum type="arabicPeriod"/>
            </a:pPr>
            <a:r>
              <a:rPr lang="en-US" sz="2040"/>
              <a:t>Azure Active Directory (AAD) for your identity store </a:t>
            </a:r>
          </a:p>
          <a:p>
            <a:pPr marL="910714" lvl="3" indent="-466298"/>
            <a:r>
              <a:rPr lang="en-US" sz="1840"/>
              <a:t>Requires two AAD accounts:</a:t>
            </a:r>
          </a:p>
          <a:p>
            <a:pPr marL="984936" lvl="4" indent="-291436"/>
            <a:r>
              <a:rPr lang="en-US" sz="1636"/>
              <a:t>The first one is used to create applications and service principals for infrastructure services </a:t>
            </a:r>
          </a:p>
          <a:p>
            <a:pPr marL="984936" lvl="4" indent="-291436"/>
            <a:r>
              <a:rPr lang="en-US" sz="1636"/>
              <a:t>The second one is used to establish the billing relationship with the Azure commerce back-end</a:t>
            </a:r>
          </a:p>
          <a:p>
            <a:pPr lvl="2"/>
            <a:endParaRPr lang="en-US"/>
          </a:p>
          <a:p>
            <a:pPr marL="342834" lvl="1" indent="0">
              <a:buFont typeface="Arial" pitchFamily="34" charset="0"/>
              <a:buNone/>
            </a:pPr>
            <a:endParaRPr lang="en-US" sz="2040" b="1"/>
          </a:p>
          <a:p>
            <a:pPr marL="342834" lvl="1" indent="0">
              <a:buFont typeface="Arial" pitchFamily="34" charset="0"/>
              <a:buNone/>
            </a:pPr>
            <a:endParaRPr lang="en-US" sz="2040" b="1"/>
          </a:p>
          <a:p>
            <a:pPr marL="342834" lvl="1" indent="0">
              <a:buFont typeface="Arial" pitchFamily="34" charset="0"/>
              <a:buNone/>
            </a:pPr>
            <a:r>
              <a:rPr lang="en-US" sz="2040" b="1"/>
              <a:t>Note:</a:t>
            </a:r>
            <a:r>
              <a:rPr lang="en-US" sz="2040"/>
              <a:t> The two accounts can be the same account, or can be completely different accounts.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4668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3BFD-BDD7-488D-ABA3-C57CB64DF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896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Prerequisites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Constrained to a single identity source type:</a:t>
            </a:r>
            <a:endParaRPr lang="en-US" sz="2000" dirty="0">
              <a:latin typeface="+mj-lt"/>
            </a:endParaRPr>
          </a:p>
          <a:p>
            <a:pPr marL="443422" lvl="2" indent="-231775"/>
            <a:r>
              <a:rPr lang="en-US" sz="1608" dirty="0">
                <a:latin typeface="+mj-lt"/>
              </a:rPr>
              <a:t>Active Directory Federation Services (ADFS)</a:t>
            </a:r>
          </a:p>
          <a:p>
            <a:pPr marL="211647" lvl="2" indent="0">
              <a:buNone/>
            </a:pPr>
            <a:endParaRPr lang="en-US" sz="1608" dirty="0">
              <a:latin typeface="+mj-lt"/>
            </a:endParaRPr>
          </a:p>
          <a:p>
            <a:pPr marL="231775" lvl="1" indent="-231775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Graph Service 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requires a service account with read-only access to the target Active Directory forest.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can only communicate with a single Active Directory Domain Services (AD DS) forest.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requires access to a AD DS global catalog server.</a:t>
            </a:r>
          </a:p>
          <a:p>
            <a:pPr marL="231775" lvl="1" indent="-231775"/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Limitations</a:t>
            </a:r>
          </a:p>
          <a:p>
            <a:pPr marL="231775" lvl="1" indent="-231775"/>
            <a:r>
              <a:rPr lang="en-US" sz="2000" dirty="0">
                <a:latin typeface="+mj-lt"/>
              </a:rPr>
              <a:t>No multi-tenancy with ADFS</a:t>
            </a:r>
          </a:p>
          <a:p>
            <a:pPr marL="231775" lvl="1" indent="-231775"/>
            <a:r>
              <a:rPr lang="en-US" sz="2000" dirty="0">
                <a:latin typeface="+mj-lt"/>
              </a:rPr>
              <a:t>Some features are impaired or unavailable. </a:t>
            </a:r>
          </a:p>
          <a:p>
            <a:pPr marL="0" lvl="1" indent="0">
              <a:buNone/>
            </a:pPr>
            <a:endParaRPr lang="en-US" sz="2000" b="1" u="sng" dirty="0">
              <a:latin typeface="+mj-lt"/>
            </a:endParaRPr>
          </a:p>
          <a:p>
            <a:pPr marL="0" lvl="1" indent="0">
              <a:buNone/>
            </a:pPr>
            <a:r>
              <a:rPr lang="en-US" sz="2000" b="1" u="sng" dirty="0">
                <a:latin typeface="+mj-lt"/>
              </a:rPr>
              <a:t>Note</a:t>
            </a:r>
            <a:r>
              <a:rPr lang="en-US" sz="2000" dirty="0">
                <a:latin typeface="+mj-lt"/>
              </a:rPr>
              <a:t>: Choosing “</a:t>
            </a:r>
            <a:r>
              <a:rPr lang="en-US" sz="2000" i="1" dirty="0">
                <a:latin typeface="+mj-lt"/>
              </a:rPr>
              <a:t>Do not connect to Azure</a:t>
            </a:r>
            <a:r>
              <a:rPr lang="en-US" sz="2000" dirty="0">
                <a:latin typeface="+mj-lt"/>
              </a:rPr>
              <a:t>” does not strictly mean that you cannot connect your Azure Stack Hub instance to Azure for hybrid scenarios for tenant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AE066-FB63-4A16-A852-9E02D01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Disconnected scenarios</a:t>
            </a:r>
          </a:p>
        </p:txBody>
      </p:sp>
    </p:spTree>
    <p:extLst>
      <p:ext uri="{BB962C8B-B14F-4D97-AF65-F5344CB8AC3E}">
        <p14:creationId xmlns:p14="http://schemas.microsoft.com/office/powerpoint/2010/main" val="41817631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summary: Deploying with ADFS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575113"/>
              </p:ext>
            </p:extLst>
          </p:nvPr>
        </p:nvGraphicFramePr>
        <p:xfrm>
          <a:off x="418643" y="1412045"/>
          <a:ext cx="11204397" cy="38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99">
                  <a:extLst>
                    <a:ext uri="{9D8B030D-6E8A-4147-A177-3AD203B41FA5}">
                      <a16:colId xmlns:a16="http://schemas.microsoft.com/office/drawing/2014/main" val="1602026658"/>
                    </a:ext>
                  </a:extLst>
                </a:gridCol>
                <a:gridCol w="3734799">
                  <a:extLst>
                    <a:ext uri="{9D8B030D-6E8A-4147-A177-3AD203B41FA5}">
                      <a16:colId xmlns:a16="http://schemas.microsoft.com/office/drawing/2014/main" val="604928280"/>
                    </a:ext>
                  </a:extLst>
                </a:gridCol>
                <a:gridCol w="3734799">
                  <a:extLst>
                    <a:ext uri="{9D8B030D-6E8A-4147-A177-3AD203B41FA5}">
                      <a16:colId xmlns:a16="http://schemas.microsoft.com/office/drawing/2014/main" val="221447768"/>
                    </a:ext>
                  </a:extLst>
                </a:gridCol>
              </a:tblGrid>
              <a:tr h="28496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Physically disconnected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Physically connected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336937497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r>
                        <a:rPr lang="en-US" sz="1600"/>
                        <a:t>Identity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ADFS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AAD or ADFS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079489135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r>
                        <a:rPr lang="en-US" sz="1600"/>
                        <a:t>Billing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capacity</a:t>
                      </a:r>
                    </a:p>
                    <a:p>
                      <a:r>
                        <a:rPr lang="en-US" sz="1600"/>
                        <a:t>EA only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Capacity or consumption</a:t>
                      </a:r>
                    </a:p>
                    <a:p>
                      <a:r>
                        <a:rPr lang="en-US" sz="1600"/>
                        <a:t>EA or CSP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575100879"/>
                  </a:ext>
                </a:extLst>
              </a:tr>
              <a:tr h="906727">
                <a:tc>
                  <a:txBody>
                    <a:bodyPr/>
                    <a:lstStyle/>
                    <a:p>
                      <a:r>
                        <a:rPr lang="en-US" sz="1600"/>
                        <a:t>Marketplace syndication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Not supported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Supported</a:t>
                      </a:r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r>
                        <a:rPr lang="en-US" sz="1600"/>
                        <a:t>BYOL licensing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339258107"/>
                  </a:ext>
                </a:extLst>
              </a:tr>
              <a:tr h="634256">
                <a:tc>
                  <a:txBody>
                    <a:bodyPr/>
                    <a:lstStyle/>
                    <a:p>
                      <a:r>
                        <a:rPr lang="en-US" sz="1600"/>
                        <a:t>Registration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Recommended, requires removable media and a separate connected device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253211039"/>
                  </a:ext>
                </a:extLst>
              </a:tr>
              <a:tr h="824532">
                <a:tc>
                  <a:txBody>
                    <a:bodyPr/>
                    <a:lstStyle/>
                    <a:p>
                      <a:r>
                        <a:rPr lang="en-US" sz="1600"/>
                        <a:t>P&amp;U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Required, requires removable media and a separate connected device</a:t>
                      </a:r>
                    </a:p>
                    <a:p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Required, requires removable media and a separate connected device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23836113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49BCE3-D02D-4BEA-A542-4789490BE1CC}"/>
              </a:ext>
            </a:extLst>
          </p:cNvPr>
          <p:cNvSpPr/>
          <p:nvPr/>
        </p:nvSpPr>
        <p:spPr>
          <a:xfrm>
            <a:off x="418643" y="5661079"/>
            <a:ext cx="10198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egoe-ui_normal"/>
              </a:rPr>
              <a:t>Features that are impaired or unavailable in disconnected deployments</a:t>
            </a:r>
          </a:p>
          <a:p>
            <a:r>
              <a:rPr lang="en-US" dirty="0">
                <a:hlinkClick r:id="rId3"/>
              </a:rPr>
              <a:t>https://docs.microsoft.com/en-us/azure/azure-stack/azure-stack-disconnected-deployment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838069"/>
            <a:ext cx="11653523" cy="1181862"/>
          </a:xfrm>
        </p:spPr>
        <p:txBody>
          <a:bodyPr/>
          <a:lstStyle/>
          <a:p>
            <a:r>
              <a:rPr lang="en-US" sz="7200" dirty="0"/>
              <a:t>Crucial Decisions</a:t>
            </a:r>
          </a:p>
        </p:txBody>
      </p:sp>
    </p:spTree>
    <p:extLst>
      <p:ext uri="{BB962C8B-B14F-4D97-AF65-F5344CB8AC3E}">
        <p14:creationId xmlns:p14="http://schemas.microsoft.com/office/powerpoint/2010/main" val="12466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3BFD-BDD7-488D-ABA3-C57CB64DF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3117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Identity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Azure AD gives you better hybrid identity integration. This is preferred.</a:t>
            </a:r>
          </a:p>
          <a:p>
            <a:pPr marL="554547" lvl="2" indent="-342900"/>
            <a:r>
              <a:rPr lang="en-US" sz="2008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You cannot change the primary</a:t>
            </a:r>
            <a:r>
              <a:rPr lang="en-US" sz="2008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/default </a:t>
            </a:r>
            <a:r>
              <a:rPr lang="en-US" sz="2008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Azure AD tenant you used after deployment. You can add more tenants, but you cannot change the primary one.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If you are physically disconnected, you must choose ADFS</a:t>
            </a:r>
            <a:endParaRPr lang="en-US" sz="1608" dirty="0">
              <a:latin typeface="+mj-lt"/>
            </a:endParaRPr>
          </a:p>
          <a:p>
            <a:pPr marL="231775" lvl="1" indent="-231775"/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Performance</a:t>
            </a:r>
          </a:p>
          <a:p>
            <a:pPr marL="231775" lvl="1" indent="-231775"/>
            <a:r>
              <a:rPr lang="en-US" sz="2000" dirty="0">
                <a:latin typeface="+mj-lt"/>
              </a:rPr>
              <a:t>The CPU family cannot change as you add nodes to a scale unit</a:t>
            </a:r>
          </a:p>
          <a:p>
            <a:pPr marL="231775" lvl="1" indent="-231775"/>
            <a:r>
              <a:rPr lang="en-US" sz="2000" dirty="0">
                <a:latin typeface="+mj-lt"/>
              </a:rPr>
              <a:t>Consider disk IOPS – this can be improved by adding flash storage – refer to the OEM for details</a:t>
            </a:r>
          </a:p>
          <a:p>
            <a:pPr marL="0" lvl="1" indent="0">
              <a:buNone/>
            </a:pPr>
            <a:endParaRPr lang="en-US" sz="2000" b="1" u="sng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AE066-FB63-4A16-A852-9E02D01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If you choose incorrectly, you need to redeploy</a:t>
            </a:r>
          </a:p>
        </p:txBody>
      </p:sp>
    </p:spTree>
    <p:extLst>
      <p:ext uri="{BB962C8B-B14F-4D97-AF65-F5344CB8AC3E}">
        <p14:creationId xmlns:p14="http://schemas.microsoft.com/office/powerpoint/2010/main" val="864309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791907"/>
            <a:ext cx="9859116" cy="1181862"/>
          </a:xfrm>
        </p:spPr>
        <p:txBody>
          <a:bodyPr/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9CE9-8EBA-403B-B53E-ED98A21A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64110"/>
            <a:ext cx="11653523" cy="1181862"/>
          </a:xfrm>
        </p:spPr>
        <p:txBody>
          <a:bodyPr/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96132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59409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Previously, the OEM would collect information from each customer in a spreadsheet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The spreadsheet would produce configuration files that would feed the automated deployment script and fill in the names, IP ranges, BGP routing details, everything needed to perform a fully automated configuration of Azure Stack Hub</a:t>
            </a:r>
          </a:p>
          <a:p>
            <a:pPr defTabSz="909890"/>
            <a:r>
              <a:rPr lang="en-US" sz="2800" b="1" i="1" dirty="0">
                <a:solidFill>
                  <a:schemeClr val="bg1"/>
                </a:solidFill>
              </a:rPr>
              <a:t>New! </a:t>
            </a:r>
            <a:r>
              <a:rPr lang="en-US" sz="2800" dirty="0">
                <a:solidFill>
                  <a:schemeClr val="bg1"/>
                </a:solidFill>
              </a:rPr>
              <a:t>This has been replaced by a PowerShell-based UI that can collect the same information and produce the same output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Collecting the Deployment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847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471565"/>
            <a:ext cx="11653523" cy="3631763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You will be able to download the PowerShell tool from the web​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Available directly to customers (may be customized by OEMs)​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Only PowerShell UI.   Still must match Azure Stack Hub PowerShell Toolkit version​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Customers can save/export with downloadable ‘gallery’ version and open/import with OEM customized version​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The PowerShell tool can open configurations saved by the deployment spreadsheet – it is backwards compatible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Deployment Information: PowerShell UI</a:t>
            </a:r>
          </a:p>
        </p:txBody>
      </p:sp>
    </p:spTree>
    <p:extLst>
      <p:ext uri="{BB962C8B-B14F-4D97-AF65-F5344CB8AC3E}">
        <p14:creationId xmlns:p14="http://schemas.microsoft.com/office/powerpoint/2010/main" val="30961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464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Fill in the forms, </a:t>
            </a:r>
            <a:r>
              <a:rPr lang="en-US" sz="2800" i="1" dirty="0">
                <a:solidFill>
                  <a:schemeClr val="bg1"/>
                </a:solidFill>
              </a:rPr>
              <a:t>generate</a:t>
            </a:r>
            <a:r>
              <a:rPr lang="en-US" sz="2800" dirty="0">
                <a:solidFill>
                  <a:schemeClr val="bg1"/>
                </a:solidFill>
              </a:rPr>
              <a:t> the settings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Using the PowerShell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D4CA-6883-4282-ADE9-4F68AE83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9" y="2014003"/>
            <a:ext cx="7577776" cy="4793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10B87D-CDC7-455A-9C08-4FE4CF25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07" y="1761641"/>
            <a:ext cx="7896696" cy="50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464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Fill in the forms, </a:t>
            </a:r>
            <a:r>
              <a:rPr lang="en-US" sz="2800" i="1" dirty="0">
                <a:solidFill>
                  <a:schemeClr val="bg1"/>
                </a:solidFill>
              </a:rPr>
              <a:t>generate</a:t>
            </a:r>
            <a:r>
              <a:rPr lang="en-US" sz="2800" dirty="0">
                <a:solidFill>
                  <a:schemeClr val="bg1"/>
                </a:solidFill>
              </a:rPr>
              <a:t> the settings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Using the PowerShell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F3AD-386A-4816-BACA-2BF8ED10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3" y="1848708"/>
            <a:ext cx="7463840" cy="4719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B9514-9A31-4016-8FFA-0CE1EEDC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37" y="1761641"/>
            <a:ext cx="7988477" cy="50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77842E-6049-415B-9826-FA6EA5A7FC54}"/>
              </a:ext>
            </a:extLst>
          </p:cNvPr>
          <p:cNvSpPr/>
          <p:nvPr/>
        </p:nvSpPr>
        <p:spPr bwMode="auto">
          <a:xfrm>
            <a:off x="4946754" y="3979889"/>
            <a:ext cx="6255334" cy="2713219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Post-Deployment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datacenter integration touchpoints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7467" y="1799292"/>
            <a:ext cx="10317068" cy="4287535"/>
            <a:chOff x="641757" y="1698156"/>
            <a:chExt cx="11543722" cy="4797304"/>
          </a:xfrm>
        </p:grpSpPr>
        <p:grpSp>
          <p:nvGrpSpPr>
            <p:cNvPr id="4" name="Group 3"/>
            <p:cNvGrpSpPr/>
            <p:nvPr/>
          </p:nvGrpSpPr>
          <p:grpSpPr>
            <a:xfrm>
              <a:off x="641757" y="1698156"/>
              <a:ext cx="1601143" cy="2076831"/>
              <a:chOff x="1178200" y="1724891"/>
              <a:chExt cx="1601143" cy="20768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1265237" y="1724891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IPv4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78200" y="3179763"/>
                <a:ext cx="1601143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IP Space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21151" y="1699167"/>
              <a:ext cx="1535371" cy="2068749"/>
              <a:chOff x="3278851" y="1725902"/>
              <a:chExt cx="1535371" cy="2068749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322637" y="1725902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Network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78851" y="3172692"/>
                <a:ext cx="1535371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Uplink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75630" y="4397983"/>
              <a:ext cx="2002792" cy="2082085"/>
              <a:chOff x="5103452" y="1744662"/>
              <a:chExt cx="2002792" cy="208208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5380037" y="1744662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NTP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03452" y="3198811"/>
                <a:ext cx="2002792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Time</a:t>
                </a: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</a:rPr>
                  <a:t> </a:t>
                </a: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Server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342206" y="4390653"/>
              <a:ext cx="2238642" cy="2075737"/>
              <a:chOff x="7143349" y="4430088"/>
              <a:chExt cx="2238642" cy="2075737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7555046" y="4430088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Syslog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43349" y="5877889"/>
                <a:ext cx="2238642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Syslog Server*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86638" y="1707655"/>
              <a:ext cx="1958668" cy="2066236"/>
              <a:chOff x="7056272" y="1729797"/>
              <a:chExt cx="1958668" cy="2066236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7323536" y="1729797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Identity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56272" y="3168097"/>
                <a:ext cx="1958668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AAD / ADFS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03168" y="1705227"/>
              <a:ext cx="2631473" cy="2069759"/>
              <a:chOff x="1773545" y="1588668"/>
              <a:chExt cx="2631473" cy="2069759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2365382" y="1588668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Firewall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73545" y="3036468"/>
                <a:ext cx="2631473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Publishing Rules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0438" y="4406941"/>
              <a:ext cx="1447800" cy="2088519"/>
              <a:chOff x="4324944" y="4282435"/>
              <a:chExt cx="1447800" cy="2088519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324944" y="4282435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DNS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82695" y="5748995"/>
                <a:ext cx="1132297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DNS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576671" y="1705228"/>
              <a:ext cx="2424905" cy="2069827"/>
              <a:chOff x="8285984" y="1616427"/>
              <a:chExt cx="2424905" cy="2069827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8774537" y="1616427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SSL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85984" y="3064295"/>
                <a:ext cx="2424905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SSL Certificates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92769" y="4397983"/>
              <a:ext cx="2792710" cy="2068406"/>
              <a:chOff x="7881589" y="4301195"/>
              <a:chExt cx="2792710" cy="2068406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8554044" y="4301195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ITSM / </a:t>
                </a:r>
              </a:p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Security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81589" y="5741665"/>
                <a:ext cx="2792710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ITSM Integration*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75903" y="4390653"/>
              <a:ext cx="2366303" cy="2075736"/>
              <a:chOff x="2232538" y="4422294"/>
              <a:chExt cx="2366303" cy="2075736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2656068" y="4422294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Device Auth.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32538" y="5870094"/>
                <a:ext cx="2366303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Radius/TACAS*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7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Firewall: </a:t>
            </a:r>
            <a:r>
              <a:rPr lang="en-US">
                <a:hlinkClick r:id="rId3"/>
              </a:rPr>
              <a:t>Port requirements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604D0-6A2E-49CD-AFC5-6FD34C3BA153}"/>
              </a:ext>
            </a:extLst>
          </p:cNvPr>
          <p:cNvSpPr/>
          <p:nvPr/>
        </p:nvSpPr>
        <p:spPr bwMode="auto">
          <a:xfrm>
            <a:off x="493345" y="1486746"/>
            <a:ext cx="10968087" cy="522914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Customer FW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629BF-332E-44F5-B825-DA14896C9368}"/>
              </a:ext>
            </a:extLst>
          </p:cNvPr>
          <p:cNvSpPr/>
          <p:nvPr/>
        </p:nvSpPr>
        <p:spPr bwMode="auto">
          <a:xfrm>
            <a:off x="493345" y="2457873"/>
            <a:ext cx="10981204" cy="522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Customer Border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80D3F-FC97-4E10-84BD-4A19EDE8822C}"/>
              </a:ext>
            </a:extLst>
          </p:cNvPr>
          <p:cNvSpPr/>
          <p:nvPr/>
        </p:nvSpPr>
        <p:spPr bwMode="auto">
          <a:xfrm>
            <a:off x="493345" y="3458569"/>
            <a:ext cx="10981204" cy="522914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TOR &amp; BMC (ACL Lockdown Infrastructure, Storage)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668EB-BC85-4E0E-90CA-FB855990CB90}"/>
              </a:ext>
            </a:extLst>
          </p:cNvPr>
          <p:cNvSpPr/>
          <p:nvPr/>
        </p:nvSpPr>
        <p:spPr bwMode="auto">
          <a:xfrm>
            <a:off x="493345" y="4549531"/>
            <a:ext cx="10981204" cy="1867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26C60-8E36-4906-BE55-5BF76BB49021}"/>
              </a:ext>
            </a:extLst>
          </p:cNvPr>
          <p:cNvSpPr/>
          <p:nvPr/>
        </p:nvSpPr>
        <p:spPr bwMode="auto">
          <a:xfrm>
            <a:off x="2367454" y="4778246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CA832-5DA0-41FB-B6AC-00DFFE992A8C}"/>
              </a:ext>
            </a:extLst>
          </p:cNvPr>
          <p:cNvSpPr/>
          <p:nvPr/>
        </p:nvSpPr>
        <p:spPr bwMode="auto">
          <a:xfrm>
            <a:off x="1545731" y="5637320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D693E-D581-4923-A25D-66CBF15FCE3B}"/>
              </a:ext>
            </a:extLst>
          </p:cNvPr>
          <p:cNvSpPr/>
          <p:nvPr/>
        </p:nvSpPr>
        <p:spPr bwMode="auto">
          <a:xfrm>
            <a:off x="3020875" y="5637320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76D28-44BB-4A66-9FD5-182C159B37D7}"/>
              </a:ext>
            </a:extLst>
          </p:cNvPr>
          <p:cNvSpPr txBox="1"/>
          <p:nvPr/>
        </p:nvSpPr>
        <p:spPr>
          <a:xfrm>
            <a:off x="493345" y="4531626"/>
            <a:ext cx="97112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+mj-lt"/>
              </a:rPr>
              <a:t>SDN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3B774-77A3-428B-BF2D-D0941471CEE0}"/>
              </a:ext>
            </a:extLst>
          </p:cNvPr>
          <p:cNvSpPr/>
          <p:nvPr/>
        </p:nvSpPr>
        <p:spPr bwMode="auto">
          <a:xfrm>
            <a:off x="5856719" y="4778246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E157B-6AC1-41C4-B884-DF7D8C78B1D9}"/>
              </a:ext>
            </a:extLst>
          </p:cNvPr>
          <p:cNvSpPr/>
          <p:nvPr/>
        </p:nvSpPr>
        <p:spPr bwMode="auto">
          <a:xfrm>
            <a:off x="5034996" y="5637320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CDEC5-C811-4084-8FF5-1CEE774FE489}"/>
              </a:ext>
            </a:extLst>
          </p:cNvPr>
          <p:cNvSpPr/>
          <p:nvPr/>
        </p:nvSpPr>
        <p:spPr bwMode="auto">
          <a:xfrm>
            <a:off x="6510140" y="5637320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4DB8E-266C-42ED-B42F-8F450104D365}"/>
              </a:ext>
            </a:extLst>
          </p:cNvPr>
          <p:cNvSpPr/>
          <p:nvPr/>
        </p:nvSpPr>
        <p:spPr bwMode="auto">
          <a:xfrm>
            <a:off x="9129466" y="4778246"/>
            <a:ext cx="971127" cy="4482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071480-96BA-4921-8B15-97C337242DFA}"/>
              </a:ext>
            </a:extLst>
          </p:cNvPr>
          <p:cNvSpPr/>
          <p:nvPr/>
        </p:nvSpPr>
        <p:spPr bwMode="auto">
          <a:xfrm>
            <a:off x="8307743" y="5637320"/>
            <a:ext cx="971127" cy="44821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BE291-CF6D-458F-AB4B-EC195D69AE83}"/>
              </a:ext>
            </a:extLst>
          </p:cNvPr>
          <p:cNvSpPr/>
          <p:nvPr/>
        </p:nvSpPr>
        <p:spPr bwMode="auto">
          <a:xfrm>
            <a:off x="9782886" y="5637320"/>
            <a:ext cx="971127" cy="44821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756AB-D4BE-4404-A8E0-D9CB7C97805A}"/>
              </a:ext>
            </a:extLst>
          </p:cNvPr>
          <p:cNvSpPr/>
          <p:nvPr/>
        </p:nvSpPr>
        <p:spPr bwMode="auto">
          <a:xfrm>
            <a:off x="1389770" y="4624233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Infrastructure External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3144A5-12EE-4E11-B2E1-8DA9B57EB363}"/>
              </a:ext>
            </a:extLst>
          </p:cNvPr>
          <p:cNvSpPr/>
          <p:nvPr/>
        </p:nvSpPr>
        <p:spPr bwMode="auto">
          <a:xfrm>
            <a:off x="4828314" y="4621060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Infrastructure Internal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C3B874-38AE-4B61-88B2-3BC90669E46F}"/>
              </a:ext>
            </a:extLst>
          </p:cNvPr>
          <p:cNvSpPr/>
          <p:nvPr/>
        </p:nvSpPr>
        <p:spPr bwMode="auto">
          <a:xfrm>
            <a:off x="8147414" y="4621060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Tenant External</a:t>
            </a:r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7900814A-D501-4DA7-81F6-C007FFCA3EF9}"/>
              </a:ext>
            </a:extLst>
          </p:cNvPr>
          <p:cNvSpPr/>
          <p:nvPr/>
        </p:nvSpPr>
        <p:spPr bwMode="auto">
          <a:xfrm>
            <a:off x="3201458" y="4152231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sp>
        <p:nvSpPr>
          <p:cNvPr id="24" name="Oval Callout 22">
            <a:extLst>
              <a:ext uri="{FF2B5EF4-FFF2-40B4-BE49-F238E27FC236}">
                <a16:creationId xmlns:a16="http://schemas.microsoft.com/office/drawing/2014/main" id="{5DD98833-D30C-4096-B57A-6DBC07DEC0A3}"/>
              </a:ext>
            </a:extLst>
          </p:cNvPr>
          <p:cNvSpPr/>
          <p:nvPr/>
        </p:nvSpPr>
        <p:spPr bwMode="auto">
          <a:xfrm>
            <a:off x="6681276" y="4110989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sp>
        <p:nvSpPr>
          <p:cNvPr id="25" name="Oval Callout 23">
            <a:extLst>
              <a:ext uri="{FF2B5EF4-FFF2-40B4-BE49-F238E27FC236}">
                <a16:creationId xmlns:a16="http://schemas.microsoft.com/office/drawing/2014/main" id="{047A6E0F-DDB2-4F00-981E-EFA5FB733612}"/>
              </a:ext>
            </a:extLst>
          </p:cNvPr>
          <p:cNvSpPr/>
          <p:nvPr/>
        </p:nvSpPr>
        <p:spPr bwMode="auto">
          <a:xfrm>
            <a:off x="9947532" y="4073052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FCD8A-58A3-4DD3-A1AB-E8A5EA9369F6}"/>
              </a:ext>
            </a:extLst>
          </p:cNvPr>
          <p:cNvCxnSpPr>
            <a:cxnSpLocks/>
          </p:cNvCxnSpPr>
          <p:nvPr/>
        </p:nvCxnSpPr>
        <p:spPr>
          <a:xfrm flipV="1">
            <a:off x="2809109" y="2009661"/>
            <a:ext cx="0" cy="2689992"/>
          </a:xfrm>
          <a:prstGeom prst="straightConnector1">
            <a:avLst/>
          </a:prstGeom>
          <a:ln w="76200">
            <a:solidFill>
              <a:srgbClr val="E8112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F699C-A18B-4A09-8409-AC0657F0E8F3}"/>
              </a:ext>
            </a:extLst>
          </p:cNvPr>
          <p:cNvCxnSpPr/>
          <p:nvPr/>
        </p:nvCxnSpPr>
        <p:spPr>
          <a:xfrm flipV="1">
            <a:off x="9566753" y="2023222"/>
            <a:ext cx="0" cy="2689992"/>
          </a:xfrm>
          <a:prstGeom prst="straightConnector1">
            <a:avLst/>
          </a:prstGeom>
          <a:ln w="76200">
            <a:solidFill>
              <a:srgbClr val="00BCF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28715-E2D4-4179-BC6E-4BC9F0B93E4E}"/>
              </a:ext>
            </a:extLst>
          </p:cNvPr>
          <p:cNvCxnSpPr/>
          <p:nvPr/>
        </p:nvCxnSpPr>
        <p:spPr>
          <a:xfrm flipV="1">
            <a:off x="6247653" y="3019611"/>
            <a:ext cx="0" cy="1680042"/>
          </a:xfrm>
          <a:prstGeom prst="straightConnector1">
            <a:avLst/>
          </a:prstGeom>
          <a:ln w="76200">
            <a:solidFill>
              <a:srgbClr val="107C1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34048C-847B-475B-B8F3-5EB58C24D14D}"/>
              </a:ext>
            </a:extLst>
          </p:cNvPr>
          <p:cNvSpPr txBox="1"/>
          <p:nvPr/>
        </p:nvSpPr>
        <p:spPr>
          <a:xfrm>
            <a:off x="7036648" y="193654"/>
            <a:ext cx="4437901" cy="1235301"/>
          </a:xfrm>
          <a:prstGeom prst="rect">
            <a:avLst/>
          </a:prstGeom>
          <a:noFill/>
          <a:ln w="19050">
            <a:solidFill>
              <a:srgbClr val="E81123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b="1" dirty="0">
                <a:solidFill>
                  <a:srgbClr val="E81123"/>
                </a:solidFill>
                <a:latin typeface="+mj-lt"/>
              </a:rPr>
              <a:t>Azure Stack Hub does not currently have a configurable setting to identify a proxy server.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b="1" dirty="0">
                <a:solidFill>
                  <a:srgbClr val="E81123"/>
                </a:solidFill>
                <a:latin typeface="+mj-lt"/>
              </a:rPr>
              <a:t>You must have direct Internet access or a proxy that requires no client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53880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1" id="{6336B21B-286E-4D89-961F-9E4332992FFF}" vid="{060FCA3C-862E-4124-82BE-CA82DB020838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1" id="{6336B21B-286E-4D89-961F-9E4332992FFF}" vid="{F765ED90-753E-4C21-8040-BC60CBC32F44}"/>
    </a:ext>
  </a:extLst>
</a:theme>
</file>

<file path=ppt/theme/theme3.xml><?xml version="1.0" encoding="utf-8"?>
<a:theme xmlns:a="http://schemas.openxmlformats.org/drawingml/2006/main" name="1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4.xml><?xml version="1.0" encoding="utf-8"?>
<a:theme xmlns:a="http://schemas.openxmlformats.org/drawingml/2006/main" name="2_WHITE TEMPLATE">
  <a:themeElements>
    <a:clrScheme name="MS_AzureStackAirlift_Template_0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0E3"/>
      </a:accent2>
      <a:accent3>
        <a:srgbClr val="005291"/>
      </a:accent3>
      <a:accent4>
        <a:srgbClr val="002050"/>
      </a:accent4>
      <a:accent5>
        <a:srgbClr val="7FBA00"/>
      </a:accent5>
      <a:accent6>
        <a:srgbClr val="7F7F7F"/>
      </a:accent6>
      <a:hlink>
        <a:srgbClr val="40CDF5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Stack_Airlift_Template_OPTION_01.potx" id="{7FCC7C7D-21A0-4834-928E-E8835C85F6A1}" vid="{F58391E0-067C-4D99-A9D5-CC288E05F7CA}"/>
    </a:ext>
  </a:extLst>
</a:theme>
</file>

<file path=ppt/theme/theme5.xml><?xml version="1.0" encoding="utf-8"?>
<a:theme xmlns:a="http://schemas.openxmlformats.org/drawingml/2006/main" name="3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6.xml><?xml version="1.0" encoding="utf-8"?>
<a:theme xmlns:a="http://schemas.openxmlformats.org/drawingml/2006/main" name="4_WHITE TEMPLATE">
  <a:themeElements>
    <a:clrScheme name="MS_AzureStackAirlift_Template_0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0E3"/>
      </a:accent2>
      <a:accent3>
        <a:srgbClr val="005291"/>
      </a:accent3>
      <a:accent4>
        <a:srgbClr val="002050"/>
      </a:accent4>
      <a:accent5>
        <a:srgbClr val="7FBA00"/>
      </a:accent5>
      <a:accent6>
        <a:srgbClr val="7F7F7F"/>
      </a:accent6>
      <a:hlink>
        <a:srgbClr val="40CDF5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StackAirliftArch" id="{F9087B62-B1FA-4C3E-9367-9BFDCDCFACEF}" vid="{2748E951-70FC-4AB1-B473-96C668F8C0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Org_ID_template_16-9_Business_BLUE_1</Template>
  <TotalTime>0</TotalTime>
  <Words>1687</Words>
  <Application>Microsoft Office PowerPoint</Application>
  <PresentationFormat>Widescreen</PresentationFormat>
  <Paragraphs>334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Segoe UI</vt:lpstr>
      <vt:lpstr>Segoe UI Light</vt:lpstr>
      <vt:lpstr>Segoe UI Semilight</vt:lpstr>
      <vt:lpstr>segoe-ui_normal</vt:lpstr>
      <vt:lpstr>Wingdings</vt:lpstr>
      <vt:lpstr>WHITE TEMPLATE</vt:lpstr>
      <vt:lpstr>COLOR TEMPLATE</vt:lpstr>
      <vt:lpstr>1_WHITE TEMPLATE</vt:lpstr>
      <vt:lpstr>2_WHITE TEMPLATE</vt:lpstr>
      <vt:lpstr>3_WHITE TEMPLATE</vt:lpstr>
      <vt:lpstr>4_WHITE TEMPLATE</vt:lpstr>
      <vt:lpstr>Deploying Microsoft Azure Stack Hub</vt:lpstr>
      <vt:lpstr>Agenda</vt:lpstr>
      <vt:lpstr>Introduction</vt:lpstr>
      <vt:lpstr>Collecting the Deployment Information</vt:lpstr>
      <vt:lpstr>Deployment Information: PowerShell UI</vt:lpstr>
      <vt:lpstr>Using the PowerShell UI</vt:lpstr>
      <vt:lpstr>Using the PowerShell UI</vt:lpstr>
      <vt:lpstr>Typical datacenter integration touchpoints</vt:lpstr>
      <vt:lpstr>Firewall: Port requirements</vt:lpstr>
      <vt:lpstr>Edge deployment</vt:lpstr>
      <vt:lpstr>Enterprise/intranet/DMZ</vt:lpstr>
      <vt:lpstr>Certificate requirements for infrastructure VIPs</vt:lpstr>
      <vt:lpstr>Azure Stack Hub Capacity Planning Tool</vt:lpstr>
      <vt:lpstr>Networking prerequisites</vt:lpstr>
      <vt:lpstr>PowerPoint Presentation</vt:lpstr>
      <vt:lpstr>Networking prerequisites – Infrastructure net</vt:lpstr>
      <vt:lpstr>Networking prerequisites – BMC net</vt:lpstr>
      <vt:lpstr>Networking prerequisites – Public net</vt:lpstr>
      <vt:lpstr>Networking prerequisites – Border Gateway Protocol</vt:lpstr>
      <vt:lpstr>PowerPoint Presentation</vt:lpstr>
      <vt:lpstr>Connected or disconnected</vt:lpstr>
      <vt:lpstr>Connected or disconnected?</vt:lpstr>
      <vt:lpstr>Connected or disconnected?</vt:lpstr>
      <vt:lpstr>Connected scenarios</vt:lpstr>
      <vt:lpstr>Disconnected scenarios</vt:lpstr>
      <vt:lpstr>Feature summary: Deploying with ADFS</vt:lpstr>
      <vt:lpstr>Crucial Decisions</vt:lpstr>
      <vt:lpstr>If you choose incorrectly, you need to redeploy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2019-12-20T20:54:47Z</dcterms:created>
  <dcterms:modified xsi:type="dcterms:W3CDTF">2020-03-05T18:41:36Z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2019-12-20T20:56:07.9654139Z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efdcf946-bbc6-4b1d-9edc-37648ebe256a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