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95" r:id="rId2"/>
    <p:sldMasterId id="2147484518" r:id="rId3"/>
    <p:sldMasterId id="2147484543" r:id="rId4"/>
  </p:sldMasterIdLst>
  <p:notesMasterIdLst>
    <p:notesMasterId r:id="rId44"/>
  </p:notesMasterIdLst>
  <p:handoutMasterIdLst>
    <p:handoutMasterId r:id="rId45"/>
  </p:handoutMasterIdLst>
  <p:sldIdLst>
    <p:sldId id="1489" r:id="rId5"/>
    <p:sldId id="1550" r:id="rId6"/>
    <p:sldId id="1553" r:id="rId7"/>
    <p:sldId id="1569" r:id="rId8"/>
    <p:sldId id="1622" r:id="rId9"/>
    <p:sldId id="1564" r:id="rId10"/>
    <p:sldId id="1565" r:id="rId11"/>
    <p:sldId id="1615" r:id="rId12"/>
    <p:sldId id="1568" r:id="rId13"/>
    <p:sldId id="1617" r:id="rId14"/>
    <p:sldId id="1618" r:id="rId15"/>
    <p:sldId id="1571" r:id="rId16"/>
    <p:sldId id="1616" r:id="rId17"/>
    <p:sldId id="1576" r:id="rId18"/>
    <p:sldId id="1679" r:id="rId19"/>
    <p:sldId id="1680" r:id="rId20"/>
    <p:sldId id="1699" r:id="rId21"/>
    <p:sldId id="1700" r:id="rId22"/>
    <p:sldId id="1701" r:id="rId23"/>
    <p:sldId id="1589" r:id="rId24"/>
    <p:sldId id="1590" r:id="rId25"/>
    <p:sldId id="1586" r:id="rId26"/>
    <p:sldId id="1587" r:id="rId27"/>
    <p:sldId id="1688" r:id="rId28"/>
    <p:sldId id="1612" r:id="rId29"/>
    <p:sldId id="1689" r:id="rId30"/>
    <p:sldId id="1690" r:id="rId31"/>
    <p:sldId id="1691" r:id="rId32"/>
    <p:sldId id="1692" r:id="rId33"/>
    <p:sldId id="1693" r:id="rId34"/>
    <p:sldId id="1695" r:id="rId35"/>
    <p:sldId id="1703" r:id="rId36"/>
    <p:sldId id="1611" r:id="rId37"/>
    <p:sldId id="1702" r:id="rId38"/>
    <p:sldId id="1554" r:id="rId39"/>
    <p:sldId id="1532" r:id="rId40"/>
    <p:sldId id="1555" r:id="rId41"/>
    <p:sldId id="1588" r:id="rId42"/>
    <p:sldId id="1597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>
            <p14:sldId id="1489"/>
          </p14:sldIdLst>
        </p14:section>
        <p14:section name="Agenda" id="{A073DAE3-B461-442F-A3D3-6642BD875E45}">
          <p14:sldIdLst>
            <p14:sldId id="1550"/>
          </p14:sldIdLst>
        </p14:section>
        <p14:section name="What is App Service?" id="{0CDF8B4A-9847-459D-8802-E654ABB84590}">
          <p14:sldIdLst>
            <p14:sldId id="1553"/>
            <p14:sldId id="1569"/>
            <p14:sldId id="1622"/>
            <p14:sldId id="1564"/>
            <p14:sldId id="1565"/>
            <p14:sldId id="1615"/>
          </p14:sldIdLst>
        </p14:section>
        <p14:section name="App Service on Azure Stack" id="{A3F9EE47-4221-4336-A9CA-EE2A51D7B22E}">
          <p14:sldIdLst>
            <p14:sldId id="1568"/>
            <p14:sldId id="1617"/>
            <p14:sldId id="1618"/>
            <p14:sldId id="1571"/>
            <p14:sldId id="1616"/>
          </p14:sldIdLst>
        </p14:section>
        <p14:section name="Architecture" id="{1D0E3D79-9131-4464-BB7E-8886D85414A0}">
          <p14:sldIdLst>
            <p14:sldId id="1576"/>
            <p14:sldId id="1679"/>
            <p14:sldId id="1680"/>
            <p14:sldId id="1699"/>
            <p14:sldId id="1700"/>
            <p14:sldId id="1701"/>
          </p14:sldIdLst>
        </p14:section>
        <p14:section name="Administrative Scenarios" id="{CF5A9E44-9E7F-4DB0-9979-89996D940363}">
          <p14:sldIdLst>
            <p14:sldId id="1589"/>
            <p14:sldId id="1590"/>
            <p14:sldId id="1586"/>
            <p14:sldId id="1587"/>
            <p14:sldId id="1688"/>
            <p14:sldId id="1612"/>
            <p14:sldId id="1689"/>
            <p14:sldId id="1690"/>
            <p14:sldId id="1691"/>
            <p14:sldId id="1692"/>
            <p14:sldId id="1693"/>
            <p14:sldId id="1695"/>
            <p14:sldId id="1703"/>
            <p14:sldId id="1611"/>
            <p14:sldId id="1702"/>
          </p14:sldIdLst>
        </p14:section>
        <p14:section name="Conclusion" id="{7EBF7387-3079-4248-89A0-0AA300D33B53}">
          <p14:sldIdLst>
            <p14:sldId id="1554"/>
            <p14:sldId id="1532"/>
          </p14:sldIdLst>
        </p14:section>
        <p14:section name="Appendix" id="{F2953DCD-F1FB-4CBA-95C0-10FCF6895157}">
          <p14:sldIdLst>
            <p14:sldId id="1555"/>
            <p14:sldId id="1588"/>
            <p14:sldId id="15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0078D7"/>
    <a:srgbClr val="353535"/>
    <a:srgbClr val="000000"/>
    <a:srgbClr val="FF8C00"/>
    <a:srgbClr val="D83B01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46DA9-B66C-480A-85B5-DE99A71F3A90}" v="1" dt="2020-03-05T18:51:37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14" autoAdjust="0"/>
  </p:normalViewPr>
  <p:slideViewPr>
    <p:cSldViewPr snapToGrid="0">
      <p:cViewPr varScale="1">
        <p:scale>
          <a:sx n="83" d="100"/>
          <a:sy n="83" d="100"/>
        </p:scale>
        <p:origin x="4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3/5/2020 1:51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3/5/2020 1:47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3/5/2020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12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6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9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4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2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84204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2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338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5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1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2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9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7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6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5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4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3/5/2020 1:49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7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409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72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22413181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10321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96527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1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128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05037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1772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51122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30" marR="0" lvl="1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30" marR="0" lvl="2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30" marR="0" lvl="3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30" marR="0" lvl="4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6139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9512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0633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7347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0633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927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4850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290430" cy="2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23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17626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9627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03" y="307759"/>
            <a:ext cx="11500630" cy="699453"/>
          </a:xfrm>
        </p:spPr>
        <p:txBody>
          <a:bodyPr>
            <a:norm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597-F14F-4590-B4BB-707A3AFD4787}" type="datetime1">
              <a:rPr lang="en-US" smtClean="0"/>
              <a:t>3/5/2020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0404" y="1165754"/>
            <a:ext cx="11398029" cy="2949525"/>
          </a:xfrm>
        </p:spPr>
        <p:txBody>
          <a:bodyPr/>
          <a:lstStyle>
            <a:lvl1pPr>
              <a:lnSpc>
                <a:spcPct val="114000"/>
              </a:lnSpc>
              <a:spcAft>
                <a:spcPts val="306"/>
              </a:spcAft>
              <a:defRPr/>
            </a:lvl1pPr>
            <a:lvl2pPr>
              <a:lnSpc>
                <a:spcPct val="114000"/>
              </a:lnSpc>
              <a:spcAft>
                <a:spcPts val="306"/>
              </a:spcAft>
              <a:buSzPct val="90000"/>
              <a:defRPr/>
            </a:lvl2pPr>
            <a:lvl3pPr>
              <a:lnSpc>
                <a:spcPct val="114000"/>
              </a:lnSpc>
              <a:spcAft>
                <a:spcPts val="306"/>
              </a:spcAft>
              <a:defRPr/>
            </a:lvl3pPr>
            <a:lvl4pPr>
              <a:lnSpc>
                <a:spcPct val="114000"/>
              </a:lnSpc>
              <a:spcAft>
                <a:spcPts val="306"/>
              </a:spcAft>
              <a:defRPr/>
            </a:lvl4pPr>
            <a:lvl5pPr>
              <a:lnSpc>
                <a:spcPct val="114000"/>
              </a:lnSpc>
              <a:spcAft>
                <a:spcPts val="306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977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Title Accent Color 2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3060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332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766144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6826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40" r:id="rId2"/>
    <p:sldLayoutId id="2147484241" r:id="rId3"/>
    <p:sldLayoutId id="2147484250" r:id="rId4"/>
    <p:sldLayoutId id="2147484251" r:id="rId5"/>
    <p:sldLayoutId id="2147484299" r:id="rId6"/>
    <p:sldLayoutId id="2147484263" r:id="rId7"/>
    <p:sldLayoutId id="2147484517" r:id="rId8"/>
    <p:sldLayoutId id="2147484542" r:id="rId9"/>
    <p:sldLayoutId id="2147484559" r:id="rId1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7" r:id="rId1"/>
    <p:sldLayoutId id="2147484508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0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7" r:id="rId2"/>
    <p:sldLayoutId id="2147484539" r:id="rId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4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896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hyperlink" Target="https://docs.microsoft.com/en-us/azure/azure-stack/azure-stack-app-service-overview#what-is-an-app-service-pla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app-service-add-worker-ro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app-service-capacity-plann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app-service-before-you-get-started#high-availabilit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microsoft.com/en-us/azure/azure-stack/azure-stack-app-service-capacity-plann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1" y="2430462"/>
            <a:ext cx="6857935" cy="1828800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Platform as a Service and Microsoft Azure Stack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0398" y="4106862"/>
            <a:ext cx="6402388" cy="997196"/>
          </a:xfr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srgbClr val="505050"/>
                </a:solidFill>
              </a:rPr>
              <a:t>App Service Resource Provider in Microsoft Azure Stack Hub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274701" y="5104058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586" y="295275"/>
            <a:ext cx="780179" cy="780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Service plan</a:t>
            </a:r>
            <a:br>
              <a:rPr lang="en-US"/>
            </a:b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81" y="6516082"/>
            <a:ext cx="10938162" cy="31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1304"/>
            <a:r>
              <a:rPr lang="en-US" sz="1428" b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https://docs.microsoft.com/en-us/azure/azure-stack/azure-stack-app-service-overview#what-is-an-app-service-plan</a:t>
            </a:r>
            <a:r>
              <a:rPr lang="en-US" sz="1428" b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05858E-BD1D-461F-AF93-0D5B919EC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46" y="1211287"/>
            <a:ext cx="11887100" cy="47884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An App Service Plan (ASP) is a pricing container for applications</a:t>
            </a: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Each subscription can have multiple ASPs</a:t>
            </a: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endParaRPr lang="en-US" sz="2856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Shared workers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High Density Multi-Tenant Apps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Only 1 tier enabled by default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You cannot have small, medium, and large (shared)</a:t>
            </a: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Dedicated workers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Used by only 1 tenant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Can be Small, Med, Large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Can define multiple sets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Cloud admin can create custom SKUs and worker tiers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2BBB3-7CD2-449C-B2C8-9D8C95962B4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961" y="2430462"/>
            <a:ext cx="5310352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0771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Service concepts – Worker tier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8293694" cy="4771243"/>
          </a:xfrm>
        </p:spPr>
        <p:txBody>
          <a:bodyPr/>
          <a:lstStyle/>
          <a:p>
            <a:r>
              <a:rPr lang="en-US" sz="2856" dirty="0"/>
              <a:t>Worker tier is a description for the Web Workers that host applications within App Service</a:t>
            </a:r>
          </a:p>
          <a:p>
            <a:endParaRPr lang="en-US" sz="2856" dirty="0"/>
          </a:p>
          <a:p>
            <a:r>
              <a:rPr lang="en-US" sz="2856" dirty="0"/>
              <a:t>In App Service on Azure Stack Hub, they can be customized for custom workloads</a:t>
            </a:r>
          </a:p>
          <a:p>
            <a:endParaRPr lang="en-US" sz="2856" dirty="0"/>
          </a:p>
          <a:p>
            <a:pPr>
              <a:spcBef>
                <a:spcPts val="0"/>
              </a:spcBef>
              <a:spcAft>
                <a:spcPts val="612"/>
              </a:spcAft>
            </a:pPr>
            <a:r>
              <a:rPr lang="en-US" sz="2856" dirty="0">
                <a:solidFill>
                  <a:schemeClr val="tx2"/>
                </a:solidFill>
              </a:rPr>
              <a:t>Scale up with Worker Tiers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i="1" dirty="0"/>
              <a:t>Free</a:t>
            </a:r>
            <a:r>
              <a:rPr lang="en-US" sz="1836" dirty="0"/>
              <a:t> and </a:t>
            </a:r>
            <a:r>
              <a:rPr lang="en-US" sz="1836" i="1" dirty="0"/>
              <a:t>Shared</a:t>
            </a:r>
            <a:r>
              <a:rPr lang="en-US" sz="1836" dirty="0"/>
              <a:t> Worker Tiers supported by default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/>
              <a:t>To add additional tiers, </a:t>
            </a:r>
            <a:r>
              <a:rPr lang="en-US" sz="1836" dirty="0">
                <a:hlinkClick r:id="rId3"/>
              </a:rPr>
              <a:t>add more worker roles</a:t>
            </a:r>
            <a:endParaRPr lang="en-US" sz="1836" dirty="0"/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/>
              <a:t>Adjust through increasing scale set instances</a:t>
            </a:r>
          </a:p>
          <a:p>
            <a:endParaRPr lang="en-US" sz="2856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8A80C8-C943-4DCE-BEF0-23AF1E63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76" y="3192462"/>
            <a:ext cx="6504150" cy="37774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8205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Service concepts – SKU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87462"/>
            <a:ext cx="11887200" cy="182819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Pricing structure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Fully customizable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Administrator defines pricing and feature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3338146"/>
            <a:ext cx="6969125" cy="29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35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6B4C-9E16-48B7-8267-761B0BF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>
                <a:cs typeface="Segoe UI Light" panose="020B0502040204020203" pitchFamily="34" charset="0"/>
              </a:rPr>
              <a:t>Azure functions</a:t>
            </a:r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AEB2E5C-07F3-4777-9922-9775C0668C77}"/>
              </a:ext>
            </a:extLst>
          </p:cNvPr>
          <p:cNvSpPr txBox="1">
            <a:spLocks/>
          </p:cNvSpPr>
          <p:nvPr/>
        </p:nvSpPr>
        <p:spPr>
          <a:xfrm>
            <a:off x="274639" y="1334126"/>
            <a:ext cx="6820738" cy="726310"/>
          </a:xfrm>
          <a:prstGeom prst="rect">
            <a:avLst/>
          </a:prstGeom>
          <a:noFill/>
        </p:spPr>
        <p:txBody>
          <a:bodyPr vert="horz" wrap="square" lIns="182854" tIns="146283" rIns="182854" bIns="146283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>
                <a:solidFill>
                  <a:srgbClr val="0078D7"/>
                </a:solidFill>
                <a:latin typeface="+mj-lt"/>
                <a:cs typeface="Segoe UI Light" panose="020B0502040204020203" pitchFamily="34" charset="0"/>
              </a:rPr>
              <a:t>Process events with serverless code 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60E0DA7-D7CC-4325-9198-3606F22CB940}"/>
              </a:ext>
            </a:extLst>
          </p:cNvPr>
          <p:cNvSpPr txBox="1">
            <a:spLocks/>
          </p:cNvSpPr>
          <p:nvPr/>
        </p:nvSpPr>
        <p:spPr>
          <a:xfrm>
            <a:off x="274638" y="1863289"/>
            <a:ext cx="7109103" cy="2726858"/>
          </a:xfrm>
          <a:prstGeom prst="rect">
            <a:avLst/>
          </a:prstGeom>
          <a:noFill/>
        </p:spPr>
        <p:txBody>
          <a:bodyPr vert="horz" wrap="square" lIns="182854" tIns="146283" rIns="182854" bIns="146283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Make composing cloud apps insanely easy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Develop functions in C#, Node.js, F#, Python, PHP, Batch, and more 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Easily schedule event-driven tasks across services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Expose functions as HTTP API endpoints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Scale functions based on customer demand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Easily integrate with Logic Apps </a:t>
            </a:r>
            <a:endParaRPr lang="en-US" sz="1800">
              <a:solidFill>
                <a:srgbClr val="50505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6" name="Plus 17">
            <a:extLst>
              <a:ext uri="{FF2B5EF4-FFF2-40B4-BE49-F238E27FC236}">
                <a16:creationId xmlns:a16="http://schemas.microsoft.com/office/drawing/2014/main" id="{CADAF0A3-780D-4B26-9E41-9CDD0418D37F}"/>
              </a:ext>
            </a:extLst>
          </p:cNvPr>
          <p:cNvSpPr/>
          <p:nvPr/>
        </p:nvSpPr>
        <p:spPr bwMode="auto">
          <a:xfrm>
            <a:off x="9687735" y="3227830"/>
            <a:ext cx="503264" cy="437282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077C2-89B9-4E3C-A57D-B537C92237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792" y="2454290"/>
            <a:ext cx="2082292" cy="1984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3C6C7-94A5-4B7B-9365-968949A16EDE}"/>
              </a:ext>
            </a:extLst>
          </p:cNvPr>
          <p:cNvSpPr txBox="1"/>
          <p:nvPr/>
        </p:nvSpPr>
        <p:spPr>
          <a:xfrm>
            <a:off x="7339608" y="2131206"/>
            <a:ext cx="1904660" cy="55561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5550-8EE8-4FB7-B9FF-B8024ADD8F52}"/>
              </a:ext>
            </a:extLst>
          </p:cNvPr>
          <p:cNvSpPr txBox="1"/>
          <p:nvPr/>
        </p:nvSpPr>
        <p:spPr>
          <a:xfrm>
            <a:off x="10383362" y="2146059"/>
            <a:ext cx="1904660" cy="55561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Events +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38139-ACCB-4B69-BF03-D40DEFAF454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3352" y="2524075"/>
            <a:ext cx="2144679" cy="18926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34373-FA82-4BB8-8AA8-614F45DC3C7A}"/>
              </a:ext>
            </a:extLst>
          </p:cNvPr>
          <p:cNvGrpSpPr/>
          <p:nvPr/>
        </p:nvGrpSpPr>
        <p:grpSpPr>
          <a:xfrm>
            <a:off x="8544304" y="2044726"/>
            <a:ext cx="2258485" cy="2443428"/>
            <a:chOff x="1702418" y="2004815"/>
            <a:chExt cx="2214402" cy="2395735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6E81024-AD05-4CB1-BE31-F0EF18EB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2418" y="2446408"/>
              <a:ext cx="2214402" cy="19541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694B10-ED71-43B3-BDB2-9B0001AB88CC}"/>
                </a:ext>
              </a:extLst>
            </p:cNvPr>
            <p:cNvSpPr txBox="1"/>
            <p:nvPr/>
          </p:nvSpPr>
          <p:spPr>
            <a:xfrm>
              <a:off x="1710765" y="2004815"/>
              <a:ext cx="2197709" cy="5447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0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237 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13242 -0.000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735262"/>
            <a:ext cx="11887200" cy="1181862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10734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025" y="981075"/>
            <a:ext cx="11567160" cy="59082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Controller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Manages App Service on Azure Stack Hub cloud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File Server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Application content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Management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API, UI Extensions, and </a:t>
            </a:r>
            <a:br>
              <a:rPr lang="en-US" sz="2000" dirty="0"/>
            </a:br>
            <a:r>
              <a:rPr lang="en-US" sz="2000" dirty="0"/>
              <a:t>Data Service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Front-end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 Service routing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Publisher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FTP, Web deploy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Web Worker(s)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Application host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12563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 – App Service components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570DCEC-7764-4BCD-8DA2-383ADBAD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87" y="2540383"/>
            <a:ext cx="7992412" cy="33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13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 – Default deployment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711631" y="1516062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06449" y="3325941"/>
              <a:ext cx="2612656" cy="1149871"/>
              <a:chOff x="597186" y="4935599"/>
              <a:chExt cx="2612656" cy="11498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7186" y="4935599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272895" y="5455760"/>
                <a:ext cx="1936947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1" y="2183572"/>
              <a:ext cx="3728791" cy="780290"/>
              <a:chOff x="4984841" y="5740743"/>
              <a:chExt cx="3389810" cy="780290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613172" y="5816956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285037" y="2186622"/>
              <a:ext cx="4302368" cy="777240"/>
              <a:chOff x="5020235" y="4091623"/>
              <a:chExt cx="4302368" cy="77724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20235" y="4091623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7112803" y="4191607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8968609" y="4875254"/>
              <a:ext cx="1920160" cy="382114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3716086"/>
              <a:ext cx="3164412" cy="113420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12828" cy="879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>
              <a:off x="6649532" y="2574641"/>
              <a:ext cx="635505" cy="602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37397" y="2847033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7918" y="2356957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5794" y="2371384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455" y="2368354"/>
            <a:ext cx="780290" cy="709355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6DACD76-680D-4C94-A9CD-5E65A0AF8871}"/>
              </a:ext>
            </a:extLst>
          </p:cNvPr>
          <p:cNvSpPr/>
          <p:nvPr/>
        </p:nvSpPr>
        <p:spPr bwMode="auto">
          <a:xfrm>
            <a:off x="7300475" y="6009864"/>
            <a:ext cx="2201969" cy="944949"/>
          </a:xfrm>
          <a:prstGeom prst="wedgeRectCallout">
            <a:avLst>
              <a:gd name="adj1" fmla="val 59642"/>
              <a:gd name="adj2" fmla="val -4694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You cannot use the SQL RP for these databases…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5712D787-CA3A-48FA-907B-ECE4C1BD352F}"/>
              </a:ext>
            </a:extLst>
          </p:cNvPr>
          <p:cNvSpPr/>
          <p:nvPr/>
        </p:nvSpPr>
        <p:spPr bwMode="auto">
          <a:xfrm>
            <a:off x="10041236" y="3005376"/>
            <a:ext cx="2235003" cy="873933"/>
          </a:xfrm>
          <a:prstGeom prst="wedgeRectCallout">
            <a:avLst>
              <a:gd name="adj1" fmla="val -68975"/>
              <a:gd name="adj2" fmla="val 4646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Can be H/A File Server. You deploy it!</a:t>
            </a:r>
          </a:p>
        </p:txBody>
      </p:sp>
    </p:spTree>
    <p:extLst>
      <p:ext uri="{BB962C8B-B14F-4D97-AF65-F5344CB8AC3E}">
        <p14:creationId xmlns:p14="http://schemas.microsoft.com/office/powerpoint/2010/main" val="37728375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-2023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Site creation 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0" y="1623267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68622" y="4182074"/>
              <a:ext cx="2394246" cy="1053673"/>
              <a:chOff x="659359" y="5791732"/>
              <a:chExt cx="2394246" cy="1053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359" y="6065115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116658" y="5791732"/>
                <a:ext cx="1936947" cy="6297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2" y="2183572"/>
              <a:ext cx="3544448" cy="905666"/>
              <a:chOff x="4984841" y="5740743"/>
              <a:chExt cx="3222225" cy="90566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445587" y="6016699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566554" y="2985315"/>
              <a:ext cx="3902486" cy="824365"/>
              <a:chOff x="5301752" y="4890316"/>
              <a:chExt cx="3902486" cy="82436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1752" y="4937441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6994438" y="4890316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9564452" y="5471098"/>
              <a:ext cx="790645" cy="319942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4845602"/>
              <a:ext cx="3226584" cy="469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75000" cy="1138309"/>
            </a:xfrm>
            <a:prstGeom prst="bentConnector3">
              <a:avLst>
                <a:gd name="adj1" fmla="val 30889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191742" y="2844165"/>
              <a:ext cx="1374812" cy="576895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99570" y="3976549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001" y="3220905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877" y="3235332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824" y="2475559"/>
            <a:ext cx="780290" cy="70935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1C2B65B-8659-4709-988D-E9785B15BE6A}"/>
              </a:ext>
            </a:extLst>
          </p:cNvPr>
          <p:cNvSpPr/>
          <p:nvPr/>
        </p:nvSpPr>
        <p:spPr bwMode="auto">
          <a:xfrm>
            <a:off x="438661" y="6032402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56291-59BD-43BA-857D-C1C5EA9A4729}"/>
              </a:ext>
            </a:extLst>
          </p:cNvPr>
          <p:cNvSpPr/>
          <p:nvPr/>
        </p:nvSpPr>
        <p:spPr>
          <a:xfrm>
            <a:off x="5171089" y="147831"/>
            <a:ext cx="7488935" cy="277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Tenant creates site via Azure Stack Hub portal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ARM request is made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Request is forwarded to the App Service Resource Provider API on the management role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Management role receives request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Creates site in Hosting database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Creates content directory in File Server </a:t>
            </a:r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37E30B5C-8A32-4DCB-B60F-1ABD7E9844AA}"/>
              </a:ext>
            </a:extLst>
          </p:cNvPr>
          <p:cNvSpPr/>
          <p:nvPr/>
        </p:nvSpPr>
        <p:spPr bwMode="auto">
          <a:xfrm>
            <a:off x="2772770" y="4587773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27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 -0.00476 L -0.00166 -0.00476 C -0.00205 -0.00976 -0.00281 -0.01452 -0.00307 -0.01929 C -0.00409 -0.03608 -0.00345 -0.04539 -0.00307 -0.06264 C -0.00243 -0.10417 -0.00332 -0.08352 -0.00166 -0.11303 C -0.00192 -0.14071 -0.00281 -0.1684 -0.00256 -0.19609 C -0.00256 -0.19723 -0.00166 -0.19791 -0.00115 -0.19882 C -0.00052 -0.1995 0.00025 -0.19995 0.00089 -0.20063 C 0.01927 -0.19995 0.02833 -0.19995 0.04608 -0.19791 C 0.04671 -0.19768 0.04735 -0.197 0.04812 -0.197 C 0.05003 -0.19655 0.05208 -0.19632 0.05412 -0.19609 C 0.06203 -0.19382 0.05731 -0.1945 0.07237 -0.19791 C 0.07288 -0.19791 0.07339 -0.19859 0.0739 -0.19882 C 0.07607 -0.19927 0.07837 -0.19927 0.08054 -0.19973 C 0.08156 -0.19995 0.08258 -0.19995 0.08361 -0.20063 C 0.09216 -0.20653 0.08297 -0.20268 0.0896 -0.20495 C 0.09726 -0.20472 0.1048 -0.20495 0.11245 -0.20426 C 0.11488 -0.20381 0.11462 -0.20199 0.11654 -0.20063 C 0.11692 -0.20018 0.12075 -0.19882 0.12101 -0.19882 C 0.1265 -0.19859 0.13186 -0.19882 0.13735 -0.19882 L 0.13735 -0.19882 " pathEditMode="relative" ptsTypes="AAAAAAAAAAAAAAAAA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9 -0.18906 L 0.13939 -0.18906 C 0.14322 -0.18928 0.14717 -0.18906 0.151 -0.18997 C 0.15151 -0.18997 0.15151 -0.19133 0.15203 -0.19178 C 0.15279 -0.19224 0.15368 -0.19224 0.15458 -0.19269 C 0.15509 -0.19314 0.15547 -0.19405 0.15611 -0.19428 C 0.16083 -0.19632 0.16798 -0.19473 0.17232 -0.19428 C 0.18164 -0.19201 0.16977 -0.1945 0.18955 -0.19519 C 0.19313 -0.19541 0.19657 -0.19473 0.20015 -0.19428 C 0.2064 -0.19065 0.20028 -0.19473 0.20577 -0.18997 C 0.20653 -0.18906 0.20857 -0.18838 0.20934 -0.18815 C 0.20985 -0.1877 0.21036 -0.18747 0.21087 -0.18724 C 0.21138 -0.18656 0.21176 -0.18588 0.2124 -0.18543 C 0.21432 -0.18361 0.21496 -0.18361 0.21687 -0.1827 C 0.21725 -0.18202 0.21764 -0.18157 0.21789 -0.18089 C 0.21866 -0.1793 0.21904 -0.1768 0.22044 -0.17635 C 0.22313 -0.17567 0.22593 -0.17567 0.22861 -0.17544 C 0.22912 -0.17521 0.22964 -0.17499 0.23015 -0.17453 C 0.23078 -0.17408 0.23142 -0.17294 0.23219 -0.17272 C 0.23449 -0.17181 0.23691 -0.17204 0.23921 -0.1709 L 0.24329 -0.16908 C 0.24419 -0.16886 0.24495 -0.16863 0.24585 -0.16818 C 0.24763 -0.1675 0.24955 -0.16636 0.25134 -0.16545 C 0.2604 -0.15638 0.24853 -0.16772 0.26002 -0.1591 C 0.26206 -0.15774 0.26474 -0.15388 0.26716 -0.15297 C 0.26844 -0.15229 0.26984 -0.15252 0.27112 -0.15206 C 0.27687 -0.15025 0.27521 -0.14979 0.28133 -0.14843 C 0.2835 -0.14798 0.28567 -0.14775 0.28797 -0.14752 L 0.29448 -0.1448 C 0.29499 -0.14457 0.2955 -0.14389 0.29601 -0.14389 C 0.34771 -0.1507 0.30265 -0.14684 0.33303 -0.14934 C 0.33558 -0.14889 0.34988 -0.14752 0.35435 -0.14571 C 0.35486 -0.14548 0.35486 -0.14389 0.35537 -0.14389 C 0.3629 -0.14208 0.37822 -0.14026 0.37822 -0.14026 C 0.38447 -0.13345 0.37758 -0.14026 0.38269 -0.13663 C 0.3846 -0.13527 0.38639 -0.13322 0.3883 -0.13209 C 0.39098 -0.13073 0.39379 -0.1305 0.39647 -0.12937 C 0.39749 -0.12891 0.39851 -0.12823 0.39954 -0.12755 L 0.41319 -0.12051 C 0.41396 -0.1187 0.41485 -0.11666 0.41575 -0.11507 C 0.41639 -0.11371 0.41715 -0.1128 0.41779 -0.11144 C 0.41868 -0.10894 0.41753 -0.10826 0.41932 -0.1069 C 0.42085 -0.10554 0.42264 -0.1044 0.4243 -0.10327 C 0.42711 -0.10122 0.43017 -0.09895 0.43298 -0.09782 C 0.44919 -0.09101 0.47166 -0.09464 0.48519 -0.09419 C 0.48634 -0.09396 0.48749 -0.09351 0.48876 -0.09328 C 0.49412 -0.09237 0.49961 -0.09237 0.50497 -0.09056 C 0.50612 -0.09033 0.50689 -0.08806 0.50804 -0.08692 C 0.50868 -0.08647 0.50931 -0.08647 0.51008 -0.08624 C 0.51416 -0.07648 0.50931 -0.08647 0.51302 -0.0817 C 0.51391 -0.08057 0.51429 -0.07898 0.51506 -0.07807 C 0.5157 -0.07739 0.51646 -0.07762 0.5171 -0.07716 C 0.51863 -0.07603 0.52016 -0.07467 0.5217 -0.07353 C 0.52221 -0.07308 0.52272 -0.07285 0.52323 -0.07263 C 0.52553 -0.07126 0.52795 -0.07036 0.53038 -0.06899 C 0.53472 -0.0665 0.53038 -0.06786 0.53382 -0.06627 C 0.53472 -0.06582 0.53561 -0.06582 0.53638 -0.06536 C 0.53727 -0.06514 0.53906 -0.06423 0.53995 -0.06355 C 0.54059 -0.06309 0.54135 -0.06241 0.54199 -0.06173 C 0.5568 -0.064 0.55042 -0.06423 0.56127 -0.06264 C 0.56535 -0.05787 0.56037 -0.06423 0.56382 -0.0581 C 0.56433 -0.05719 0.56599 -0.0556 0.56688 -0.05538 C 0.5785 -0.05492 0.59012 -0.05492 0.60186 -0.05447 C 0.60237 -0.05424 0.60288 -0.05401 0.60339 -0.05356 C 0.6039 -0.05311 0.60428 -0.05197 0.60492 -0.05174 L 0.64539 -0.05265 C 0.64947 -0.05992 0.64679 -0.05606 0.65968 -0.05356 C 0.66019 -0.05356 0.66058 -0.05243 0.66122 -0.05174 C 0.66147 -0.05152 0.66185 -0.05129 0.66224 -0.05084 " pathEditMode="relative" ptsTypes="AAAAAAAAAAAAAAAAAAAAAAAAA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2951E-6 -5.26555E-7 L 0.3975 0.0197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5" y="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" y="10222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Publish site content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0" y="1623267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68622" y="4182074"/>
              <a:ext cx="2394246" cy="1053673"/>
              <a:chOff x="659359" y="5791732"/>
              <a:chExt cx="2394246" cy="1053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359" y="6065115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116658" y="5791732"/>
                <a:ext cx="1936947" cy="6297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2" y="2183572"/>
              <a:ext cx="3544448" cy="905666"/>
              <a:chOff x="4984841" y="5740743"/>
              <a:chExt cx="3222225" cy="90566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445587" y="6016699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566554" y="2985315"/>
              <a:ext cx="3902486" cy="824365"/>
              <a:chOff x="5301752" y="4890316"/>
              <a:chExt cx="3902486" cy="82436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1752" y="4937441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6994438" y="4890316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9564452" y="5471098"/>
              <a:ext cx="790645" cy="319942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4845602"/>
              <a:ext cx="3226584" cy="469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75000" cy="1138309"/>
            </a:xfrm>
            <a:prstGeom prst="bentConnector3">
              <a:avLst>
                <a:gd name="adj1" fmla="val 30889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191742" y="2844165"/>
              <a:ext cx="1374812" cy="576895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99570" y="3976549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001" y="3220905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877" y="3235332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824" y="2475559"/>
            <a:ext cx="780290" cy="70935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1C2B65B-8659-4709-988D-E9785B15BE6A}"/>
              </a:ext>
            </a:extLst>
          </p:cNvPr>
          <p:cNvSpPr/>
          <p:nvPr/>
        </p:nvSpPr>
        <p:spPr bwMode="auto">
          <a:xfrm>
            <a:off x="236685" y="3940168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56291-59BD-43BA-857D-C1C5EA9A4729}"/>
              </a:ext>
            </a:extLst>
          </p:cNvPr>
          <p:cNvSpPr/>
          <p:nvPr/>
        </p:nvSpPr>
        <p:spPr>
          <a:xfrm>
            <a:off x="5267599" y="-9069"/>
            <a:ext cx="7295637" cy="290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Customer starts to publish content to site via FTP</a:t>
            </a:r>
          </a:p>
          <a:p>
            <a:pPr>
              <a:lnSpc>
                <a:spcPct val="110000"/>
              </a:lnSpc>
            </a:pPr>
            <a:r>
              <a:rPr lang="en-US" sz="2400"/>
              <a:t>Publisher receives connection</a:t>
            </a:r>
          </a:p>
          <a:p>
            <a:pPr>
              <a:lnSpc>
                <a:spcPct val="110000"/>
              </a:lnSpc>
            </a:pPr>
            <a:r>
              <a:rPr lang="en-US" sz="2400"/>
              <a:t>FTP extension looks up the site’s home path from the </a:t>
            </a:r>
            <a:br>
              <a:rPr lang="en-US" sz="2400"/>
            </a:br>
            <a:r>
              <a:rPr lang="en-US" sz="2400"/>
              <a:t>Hosting database</a:t>
            </a:r>
          </a:p>
          <a:p>
            <a:pPr>
              <a:lnSpc>
                <a:spcPct val="110000"/>
              </a:lnSpc>
            </a:pPr>
            <a:r>
              <a:rPr lang="en-US" sz="2400"/>
              <a:t>FTP session established </a:t>
            </a:r>
          </a:p>
          <a:p>
            <a:pPr>
              <a:lnSpc>
                <a:spcPct val="110000"/>
              </a:lnSpc>
            </a:pPr>
            <a:r>
              <a:rPr lang="en-US" sz="2400"/>
              <a:t>User proceeds to upload content to their site’s home path</a:t>
            </a:r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37E30B5C-8A32-4DCB-B60F-1ABD7E9844AA}"/>
              </a:ext>
            </a:extLst>
          </p:cNvPr>
          <p:cNvSpPr/>
          <p:nvPr/>
        </p:nvSpPr>
        <p:spPr bwMode="auto">
          <a:xfrm>
            <a:off x="678971" y="3371886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58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55E-6 4.92056E-6 L 0.12344 -0.0009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44 -0.00091 L 0.65331 0.2269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8" y="1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135E-7 -2.2424E-6 L 0.56319 0.1493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59" y="74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6" grpId="0" animBg="1"/>
      <p:bldP spid="5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First request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0" y="1623267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68622" y="4182074"/>
              <a:ext cx="2394246" cy="1053673"/>
              <a:chOff x="659359" y="5791732"/>
              <a:chExt cx="2394246" cy="1053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359" y="6065115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116658" y="5791732"/>
                <a:ext cx="1936947" cy="6297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2" y="2183572"/>
              <a:ext cx="3544448" cy="905666"/>
              <a:chOff x="4984841" y="5740743"/>
              <a:chExt cx="3222225" cy="90566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445587" y="6016699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566554" y="2985315"/>
              <a:ext cx="3902486" cy="824365"/>
              <a:chOff x="5301752" y="4890316"/>
              <a:chExt cx="3902486" cy="82436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1752" y="4937441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6994438" y="4890316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9564452" y="5471098"/>
              <a:ext cx="790645" cy="319942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4845602"/>
              <a:ext cx="3226584" cy="469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75000" cy="1138309"/>
            </a:xfrm>
            <a:prstGeom prst="bentConnector3">
              <a:avLst>
                <a:gd name="adj1" fmla="val 30889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191742" y="2844165"/>
              <a:ext cx="1374812" cy="576895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99570" y="3976549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001" y="3220905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877" y="3235332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824" y="2475559"/>
            <a:ext cx="780290" cy="70935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1C2B65B-8659-4709-988D-E9785B15BE6A}"/>
              </a:ext>
            </a:extLst>
          </p:cNvPr>
          <p:cNvSpPr/>
          <p:nvPr/>
        </p:nvSpPr>
        <p:spPr bwMode="auto">
          <a:xfrm>
            <a:off x="97510" y="2107279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56291-59BD-43BA-857D-C1C5EA9A4729}"/>
              </a:ext>
            </a:extLst>
          </p:cNvPr>
          <p:cNvSpPr/>
          <p:nvPr/>
        </p:nvSpPr>
        <p:spPr>
          <a:xfrm>
            <a:off x="4733419" y="20393"/>
            <a:ext cx="7878221" cy="290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User makes request to the website/app</a:t>
            </a:r>
          </a:p>
          <a:p>
            <a:pPr>
              <a:lnSpc>
                <a:spcPct val="110000"/>
              </a:lnSpc>
            </a:pPr>
            <a:r>
              <a:rPr lang="en-US" sz="2400"/>
              <a:t>Front-end receives request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Contacts the data service on the Management Role</a:t>
            </a:r>
          </a:p>
          <a:p>
            <a:pPr>
              <a:lnSpc>
                <a:spcPct val="110000"/>
              </a:lnSpc>
            </a:pPr>
            <a:r>
              <a:rPr lang="en-US" sz="2400"/>
              <a:t>Data Service retrieves details from Hosting DB and allocates the workers to the site if required</a:t>
            </a:r>
          </a:p>
          <a:p>
            <a:pPr>
              <a:lnSpc>
                <a:spcPct val="110000"/>
              </a:lnSpc>
            </a:pPr>
            <a:r>
              <a:rPr lang="en-US" sz="2400"/>
              <a:t>Front-end can now route traffic to correct Web Worker(s)</a:t>
            </a:r>
          </a:p>
          <a:p>
            <a:pPr>
              <a:lnSpc>
                <a:spcPct val="110000"/>
              </a:lnSpc>
            </a:pPr>
            <a:r>
              <a:rPr lang="en-US" sz="2400"/>
              <a:t>Web Worker serves the request</a:t>
            </a:r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37E30B5C-8A32-4DCB-B60F-1ABD7E9844AA}"/>
              </a:ext>
            </a:extLst>
          </p:cNvPr>
          <p:cNvSpPr/>
          <p:nvPr/>
        </p:nvSpPr>
        <p:spPr bwMode="auto">
          <a:xfrm>
            <a:off x="2931655" y="4382714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Arrow: Striped Right 49">
            <a:extLst>
              <a:ext uri="{FF2B5EF4-FFF2-40B4-BE49-F238E27FC236}">
                <a16:creationId xmlns:a16="http://schemas.microsoft.com/office/drawing/2014/main" id="{95C111B6-D854-4513-A781-8B8F31CD6401}"/>
              </a:ext>
            </a:extLst>
          </p:cNvPr>
          <p:cNvSpPr/>
          <p:nvPr/>
        </p:nvSpPr>
        <p:spPr bwMode="auto">
          <a:xfrm>
            <a:off x="2690534" y="2548854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26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8001E-7 -2.54653E-6 L 0.16237 0.047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8" y="2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63 0.07308 L 0.16263 0.07308 C 0.15956 0.07104 0.1565 0.06877 0.15343 0.06673 C 0.15267 0.06628 0.15203 0.06628 0.15139 0.06582 C 0.1505 0.06537 0.14973 0.06423 0.14884 0.06401 C 0.14501 0.06333 0.14131 0.06333 0.13761 0.0631 C 0.1371 0.06287 0.13646 0.06264 0.13607 0.06219 C 0.13544 0.06174 0.13505 0.06083 0.13454 0.06037 C 0.13339 0.05969 0.13212 0.05992 0.13097 0.05947 C 0.12969 0.05901 0.12854 0.05833 0.12739 0.05765 C 0.12395 0.05606 0.12663 0.05765 0.1228 0.05493 C 0.12254 0.05493 0.11093 0.05379 0.10748 0.05765 C 0.10697 0.05833 0.10672 0.05947 0.10646 0.06037 C 0.10595 0.06174 0.10557 0.0631 0.10493 0.06401 C 0.10429 0.06491 0.10352 0.06514 0.10289 0.06582 C 0.10046 0.07399 0.0988 0.08307 0.09574 0.09033 C 0.09446 0.09351 0.09357 0.0951 0.09267 0.0985 C 0.09063 0.10531 0.0928 0.101 0.09012 0.10577 C 0.08884 0.11212 0.09063 0.10441 0.08706 0.11303 C 0.08578 0.11598 0.08463 0.1187 0.08399 0.12211 C 0.08374 0.12302 0.08374 0.12415 0.08348 0.12483 C 0.0831 0.12597 0.08233 0.12665 0.08195 0.12756 C 0.07812 0.13663 0.08246 0.12846 0.07889 0.13482 C 0.0785 0.13686 0.07838 0.13913 0.07787 0.14117 C 0.07748 0.14231 0.07672 0.14299 0.07633 0.1439 C 0.07595 0.14481 0.0757 0.14571 0.07531 0.14662 C 0.07468 0.14821 0.07391 0.14957 0.07327 0.15116 C 0.07187 0.15865 0.07416 0.14685 0.07072 0.15933 C 0.06778 0.16954 0.07378 0.15479 0.06817 0.1675 C 0.06791 0.16841 0.06778 0.16932 0.06765 0.17022 C 0.06638 0.17817 0.06778 0.17 0.06663 0.17658 C 0.06638 0.17862 0.06651 0.18089 0.06612 0.18293 C 0.06574 0.1843 0.06459 0.18498 0.06459 0.18657 C 0.06434 0.20109 0.06497 0.21562 0.06561 0.23014 C 0.06561 0.23196 0.06625 0.23377 0.06663 0.23559 C 0.06714 0.23854 0.06765 0.24172 0.06817 0.24467 C 0.06944 0.25239 0.06868 0.24853 0.07123 0.25556 C 0.07327 0.26124 0.07174 0.25897 0.07429 0.26192 C 0.07455 0.26351 0.0748 0.2651 0.07531 0.26646 C 0.07595 0.26895 0.07672 0.26986 0.07787 0.2719 C 0.07799 0.27281 0.07799 0.27395 0.07838 0.27463 C 0.07953 0.27735 0.08131 0.27894 0.08246 0.28189 C 0.08272 0.2828 0.0831 0.28371 0.08348 0.28461 C 0.08399 0.2862 0.08438 0.28779 0.08502 0.28915 C 0.0854 0.29006 0.08604 0.29029 0.08655 0.29097 C 0.08744 0.30232 0.08591 0.29324 0.0891 0.30096 C 0.09025 0.30391 0.08872 0.30913 0.09165 0.31094 C 0.09216 0.31117 0.09267 0.3114 0.09318 0.31185 C 0.09421 0.31298 0.09497 0.31525 0.09625 0.31548 C 0.10059 0.31662 0.09906 0.31594 0.1034 0.3182 C 0.10391 0.31843 0.10442 0.31889 0.10493 0.31911 C 0.11029 0.32184 0.10276 0.31752 0.11003 0.32184 L 0.11157 0.32274 L 0.1131 0.32365 C 0.1182 0.33091 0.1131 0.32479 0.1182 0.32819 C 0.11871 0.32865 0.1191 0.32955 0.11974 0.33001 C 0.12063 0.33069 0.12165 0.33137 0.1228 0.33182 C 0.12905 0.335 0.12382 0.3325 0.12893 0.33455 C 0.12956 0.33477 0.1302 0.33523 0.13097 0.33545 C 0.13212 0.33591 0.13327 0.33591 0.13454 0.33636 C 0.13531 0.33659 0.1362 0.33704 0.1371 0.33727 C 0.13812 0.3375 0.13914 0.33795 0.14016 0.33818 C 0.14093 0.3384 0.14182 0.33909 0.14271 0.33909 C 0.1468 0.33931 0.15088 0.33909 0.15497 0.33909 " pathEditMode="relative" ptsTypes="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77 0.35225 L 0.66263 0.4827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3" y="6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669E-6 2.17885E-6 L 0.25134 -0.107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1" y="-5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265E-6 4.71176E-6 L 0.27074 0.1429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31" y="7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74 0.15433 L 0.40656 0.2771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8" y="54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6" grpId="0" animBg="1"/>
      <p:bldP spid="56" grpId="1" animBg="1"/>
      <p:bldP spid="56" grpId="2" animBg="1"/>
      <p:bldP spid="50" grpId="0" animBg="1"/>
      <p:bldP spid="50" grpId="1" animBg="1"/>
      <p:bldP spid="5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747361" cy="3631763"/>
          </a:xfrm>
        </p:spPr>
        <p:txBody>
          <a:bodyPr/>
          <a:lstStyle/>
          <a:p>
            <a:r>
              <a:rPr lang="en-US" sz="2400" dirty="0">
                <a:solidFill>
                  <a:srgbClr val="0078D7"/>
                </a:solidFill>
              </a:rPr>
              <a:t>What is App Service?</a:t>
            </a:r>
          </a:p>
          <a:p>
            <a:endParaRPr lang="en-US" sz="2400" dirty="0">
              <a:solidFill>
                <a:srgbClr val="0078D7"/>
              </a:solidFill>
            </a:endParaRPr>
          </a:p>
          <a:p>
            <a:r>
              <a:rPr lang="en-US" sz="2400" dirty="0">
                <a:solidFill>
                  <a:srgbClr val="0078D7"/>
                </a:solidFill>
              </a:rPr>
              <a:t>App Service on Azure Stack Hub</a:t>
            </a:r>
          </a:p>
          <a:p>
            <a:pPr lvl="1" fontAlgn="ctr"/>
            <a:endParaRPr lang="en-US" sz="2400" dirty="0">
              <a:latin typeface="Segoe UI Light" pitchFamily="34" charset="0"/>
            </a:endParaRPr>
          </a:p>
          <a:p>
            <a:pPr lvl="1" fontAlgn="ctr"/>
            <a:r>
              <a:rPr lang="en-US" sz="2400" dirty="0">
                <a:solidFill>
                  <a:srgbClr val="0078D7"/>
                </a:solidFill>
                <a:latin typeface="+mj-lt"/>
              </a:rPr>
              <a:t>Architecture</a:t>
            </a:r>
          </a:p>
          <a:p>
            <a:pPr lvl="1" fontAlgn="ctr"/>
            <a:endParaRPr lang="en-US" dirty="0">
              <a:solidFill>
                <a:srgbClr val="505050"/>
              </a:solidFill>
              <a:latin typeface="Segoe UI Light" pitchFamily="34" charset="0"/>
            </a:endParaRPr>
          </a:p>
          <a:p>
            <a:r>
              <a:rPr lang="en-US" sz="2400" dirty="0">
                <a:solidFill>
                  <a:srgbClr val="0078D7"/>
                </a:solidFill>
              </a:rPr>
              <a:t>Administration Scenarios</a:t>
            </a:r>
          </a:p>
          <a:p>
            <a:endParaRPr lang="en-US" sz="2000" dirty="0">
              <a:solidFill>
                <a:srgbClr val="505050"/>
              </a:solidFill>
              <a:latin typeface="Segoe UI Light" pitchFamily="34" charset="0"/>
            </a:endParaRPr>
          </a:p>
          <a:p>
            <a:r>
              <a:rPr lang="en-US" sz="2400" dirty="0">
                <a:solidFill>
                  <a:srgbClr val="0078D7"/>
                </a:solidFill>
              </a:rPr>
              <a:t>Developer Experience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599237" y="-1"/>
            <a:ext cx="58372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696400"/>
            <a:ext cx="11887200" cy="1181862"/>
          </a:xfrm>
        </p:spPr>
        <p:txBody>
          <a:bodyPr/>
          <a:lstStyle/>
          <a:p>
            <a:r>
              <a:rPr lang="en-US"/>
              <a:t>Administration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0747603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– Evolution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2819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Improved based on customer feedback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Helper scripts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Easy-to-use installer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6E25C-8084-47E3-B0AB-6FB0968C094E}"/>
              </a:ext>
            </a:extLst>
          </p:cNvPr>
          <p:cNvSpPr/>
          <p:nvPr/>
        </p:nvSpPr>
        <p:spPr>
          <a:xfrm>
            <a:off x="427037" y="5888817"/>
            <a:ext cx="4352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https://docs.microsoft.com/en-us/azure/azure-stack/azure-stack-app-service-deploy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13DCB7-2282-4222-8F0C-5F42CF52D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81" y="1939193"/>
            <a:ext cx="6379070" cy="42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33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and troubleshoot 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854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App Service installer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Resource Group deployment view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Azure Stack Hub logs</a:t>
            </a:r>
            <a:endParaRPr lang="en-US" sz="2800" dirty="0">
              <a:solidFill>
                <a:srgbClr val="0078D7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For example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ScriptHostExtension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Logs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Path on each VM is: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C:\Packages\Plugins\Microsoft.Compute.CustomScriptExtension\1.8\Status\0.status</a:t>
            </a:r>
          </a:p>
        </p:txBody>
      </p:sp>
    </p:spTree>
    <p:extLst>
      <p:ext uri="{BB962C8B-B14F-4D97-AF65-F5344CB8AC3E}">
        <p14:creationId xmlns:p14="http://schemas.microsoft.com/office/powerpoint/2010/main" val="28379659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and troubleshoot deployment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0692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App Service Resource Provider Administration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Role logs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Web Cloud Management Console on controller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Another view on logs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Event logs on each role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Applications and Services Logs&gt;Microsoft&gt;Windows&gt;</a:t>
            </a:r>
            <a:r>
              <a:rPr lang="en-US" sz="1800" err="1">
                <a:solidFill>
                  <a:schemeClr val="tx1"/>
                </a:solidFill>
                <a:latin typeface="+mj-lt"/>
              </a:rPr>
              <a:t>WebSites</a:t>
            </a:r>
            <a:endParaRPr lang="en-GB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21564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25821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Custom worker tiers give administrators ability to deploy custom workloads</a:t>
            </a:r>
          </a:p>
          <a:p>
            <a:pPr>
              <a:lnSpc>
                <a:spcPct val="110000"/>
              </a:lnSpc>
            </a:pPr>
            <a:r>
              <a:rPr lang="en-US" sz="2400"/>
              <a:t>Way of differentiating offering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Deploy internal assemblies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Deploy non-core application stacks, e.g. Go; Ruby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Deploy components not shipped in box, e.g. Oracle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Custom worker tiers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96B3D-A49C-41B8-9349-DDB0A6F6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52" y="1712091"/>
            <a:ext cx="2951944" cy="50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328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Kudu – Tools for developers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3662"/>
            <a:ext cx="5867398" cy="1988237"/>
          </a:xfrm>
        </p:spPr>
        <p:txBody>
          <a:bodyPr/>
          <a:lstStyle/>
          <a:p>
            <a:r>
              <a:rPr lang="en-US" sz="2800">
                <a:solidFill>
                  <a:srgbClr val="0078D7"/>
                </a:solidFill>
              </a:rPr>
              <a:t>Built-in debug and troubleshooting tools for tenants</a:t>
            </a:r>
          </a:p>
          <a:p>
            <a:endParaRPr lang="en-US" sz="2800">
              <a:solidFill>
                <a:srgbClr val="0078D7"/>
              </a:solidFill>
            </a:endParaRPr>
          </a:p>
          <a:p>
            <a:r>
              <a:rPr lang="en-US" sz="1800">
                <a:solidFill>
                  <a:srgbClr val="505050"/>
                </a:solidFill>
              </a:rPr>
              <a:t>https://mysite.scm.appservice.&lt;regionname&gt;.&lt;customerdomain&gt;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47" b="18305"/>
          <a:stretch/>
        </p:blipFill>
        <p:spPr>
          <a:xfrm>
            <a:off x="6142037" y="1395108"/>
            <a:ext cx="614682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573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538" y="1399040"/>
            <a:ext cx="11975549" cy="53819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Administrators can define the number and size of the VMs for each role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Use this screen to differentiate between </a:t>
            </a:r>
            <a:br>
              <a:rPr lang="en-US" sz="2400" dirty="0"/>
            </a:br>
            <a:r>
              <a:rPr lang="en-US" sz="2400" dirty="0"/>
              <a:t>various levels of App Service </a:t>
            </a:r>
            <a:br>
              <a:rPr lang="en-US" sz="2400" dirty="0"/>
            </a:br>
            <a:r>
              <a:rPr lang="en-US" sz="2400" dirty="0"/>
              <a:t>performance (shared workers)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Define </a:t>
            </a:r>
            <a:r>
              <a:rPr lang="en-US" sz="2400" i="1" dirty="0"/>
              <a:t>instances</a:t>
            </a:r>
            <a:r>
              <a:rPr lang="en-US" sz="2400" dirty="0"/>
              <a:t> and </a:t>
            </a:r>
            <a:r>
              <a:rPr lang="en-US" sz="2400" i="1" dirty="0"/>
              <a:t>Server VM SKUs </a:t>
            </a:r>
            <a:r>
              <a:rPr lang="en-US" sz="2400" dirty="0"/>
              <a:t>to </a:t>
            </a:r>
            <a:br>
              <a:rPr lang="en-US" sz="2400" dirty="0"/>
            </a:br>
            <a:r>
              <a:rPr lang="en-US" sz="2400" dirty="0"/>
              <a:t>use for shared workers and infrastructure </a:t>
            </a:r>
            <a:br>
              <a:rPr lang="en-US" sz="2400" dirty="0"/>
            </a:br>
            <a:r>
              <a:rPr lang="en-US" sz="2400" dirty="0"/>
              <a:t>roles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Dedicated workers can be </a:t>
            </a:r>
            <a:br>
              <a:rPr lang="en-US" sz="2400" dirty="0"/>
            </a:br>
            <a:r>
              <a:rPr lang="en-US" sz="2400" dirty="0"/>
              <a:t>adjusted using configuration of</a:t>
            </a:r>
            <a:br>
              <a:rPr lang="en-US" sz="2400" dirty="0"/>
            </a:br>
            <a:r>
              <a:rPr lang="en-US" sz="2400" dirty="0"/>
              <a:t>worker tiers and SKUs – see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https://docs.microsoft.com/en-us/azure/azure-stack/azure-stack-app-service-capacity-planning</a:t>
            </a:r>
            <a:r>
              <a:rPr lang="en-US" sz="2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Sizing your App Service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1AB04FF-EFD1-4201-BE8B-A1F770CD4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876704"/>
            <a:ext cx="5678487" cy="38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22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4496974" cy="546707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Support for deployment or continuous deployment from: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GitHub </a:t>
            </a:r>
          </a:p>
          <a:p>
            <a:pPr lvl="2">
              <a:lnSpc>
                <a:spcPct val="110000"/>
              </a:lnSpc>
            </a:pPr>
            <a:r>
              <a:rPr lang="en-US" sz="2000" err="1"/>
              <a:t>BitBucket</a:t>
            </a:r>
            <a:r>
              <a:rPr lang="en-US" sz="200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Dropbox 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OneDrive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Local Git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External repositories</a:t>
            </a:r>
          </a:p>
          <a:p>
            <a:pPr>
              <a:lnSpc>
                <a:spcPct val="110000"/>
              </a:lnSpc>
            </a:pPr>
            <a:r>
              <a:rPr lang="en-US" sz="2400"/>
              <a:t>Configure via PowerShell</a:t>
            </a:r>
          </a:p>
          <a:p>
            <a:pPr>
              <a:lnSpc>
                <a:spcPct val="110000"/>
              </a:lnSpc>
            </a:pPr>
            <a:r>
              <a:rPr lang="en-US" sz="2400"/>
              <a:t>Configure via Administration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68262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Configuring deployment sources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EAD6EB-655A-4FAA-AAC7-C9097EA9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74" y="1307015"/>
            <a:ext cx="7261501" cy="47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78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957" y="981075"/>
            <a:ext cx="10849540" cy="5437386"/>
          </a:xfrm>
        </p:spPr>
        <p:txBody>
          <a:bodyPr/>
          <a:lstStyle/>
          <a:p>
            <a:r>
              <a:rPr lang="en-US" sz="2400" dirty="0"/>
              <a:t>Azure App Service on Azure Stack Hub automatically deploys the App Service infrastructure across multiple fault domains</a:t>
            </a:r>
          </a:p>
          <a:p>
            <a:pPr lvl="2"/>
            <a:r>
              <a:rPr lang="en-US" sz="2000" dirty="0">
                <a:hlinkClick r:id="rId3"/>
              </a:rPr>
              <a:t>https://docs.microsoft.com/en-us/azure/azure-stack/azure-stack-app-service-before-you-get-started#high-availability</a:t>
            </a:r>
            <a:r>
              <a:rPr lang="en-US" sz="2000" dirty="0"/>
              <a:t> </a:t>
            </a:r>
          </a:p>
          <a:p>
            <a:r>
              <a:rPr lang="en-US" sz="2400" dirty="0"/>
              <a:t>Guidance</a:t>
            </a:r>
          </a:p>
          <a:p>
            <a:pPr lvl="1"/>
            <a:r>
              <a:rPr lang="en-US" sz="2400" dirty="0"/>
              <a:t>Deploy multiple instances of roles for resilience and performance</a:t>
            </a:r>
          </a:p>
          <a:p>
            <a:pPr lvl="2"/>
            <a:r>
              <a:rPr lang="en-US" sz="2000" dirty="0"/>
              <a:t>Maximum two controllers</a:t>
            </a:r>
          </a:p>
          <a:p>
            <a:pPr lvl="2"/>
            <a:r>
              <a:rPr lang="en-US" sz="2000" dirty="0"/>
              <a:t>Multiple for other roles – see </a:t>
            </a:r>
            <a:r>
              <a:rPr lang="en-US" sz="2000" dirty="0">
                <a:hlinkClick r:id="rId4"/>
              </a:rPr>
              <a:t>https://docs.microsoft.com/en-us/azure/azure-stack/azure-stack-app-service-capacity-planning</a:t>
            </a:r>
            <a:r>
              <a:rPr lang="en-US" sz="2000" dirty="0"/>
              <a:t> </a:t>
            </a:r>
          </a:p>
          <a:p>
            <a:pPr lvl="1"/>
            <a:r>
              <a:rPr lang="en-US" sz="2400" dirty="0"/>
              <a:t>Make use of existing infrastructure if already in place</a:t>
            </a:r>
          </a:p>
          <a:p>
            <a:pPr lvl="2"/>
            <a:r>
              <a:rPr lang="en-US" sz="2000" dirty="0"/>
              <a:t>SQL Server cluster</a:t>
            </a:r>
          </a:p>
          <a:p>
            <a:pPr lvl="2"/>
            <a:r>
              <a:rPr lang="en-US" sz="2000" dirty="0"/>
              <a:t>File server (Standalone, Clustered, SOFS, NAS, Storage Space Direct, and NAS Devices)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26475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8400421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3103563" cy="3743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Resource management and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38309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 Light"/>
              </a:rPr>
              <a:t>User view</a:t>
            </a:r>
          </a:p>
        </p:txBody>
      </p:sp>
      <p:pic>
        <p:nvPicPr>
          <p:cNvPr id="4" name="Picture 1" descr="image001">
            <a:extLst>
              <a:ext uri="{FF2B5EF4-FFF2-40B4-BE49-F238E27FC236}">
                <a16:creationId xmlns:a16="http://schemas.microsoft.com/office/drawing/2014/main" id="{EF197762-979B-49A5-A458-7CEC4823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270"/>
            <a:ext cx="8658225" cy="693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4815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What is App Service?</a:t>
            </a:r>
          </a:p>
        </p:txBody>
      </p:sp>
    </p:spTree>
    <p:extLst>
      <p:ext uri="{BB962C8B-B14F-4D97-AF65-F5344CB8AC3E}">
        <p14:creationId xmlns:p14="http://schemas.microsoft.com/office/powerpoint/2010/main" val="34133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5331652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Visual Studio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Publish to App Service (both Azure and Azure Stack Hub)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Cloud Explorer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PowerShell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CLI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Kudu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Kudu is the tool that can be used to automatically deploy websites to Azure or Azure Stack Hub from a repository like GIT</a:t>
            </a:r>
            <a:endParaRPr lang="en-US" sz="2400" dirty="0">
              <a:cs typeface="Segoe UI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It’s a Microsoft-led open source project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also allows you to do typical web application status and troubleshooting 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90" y="68262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Tooling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13824173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0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Visual Studio to Azure Stack Hub</a:t>
            </a:r>
          </a:p>
        </p:txBody>
      </p:sp>
      <p:pic>
        <p:nvPicPr>
          <p:cNvPr id="1026" name="Picture 2" descr="image003">
            <a:extLst>
              <a:ext uri="{FF2B5EF4-FFF2-40B4-BE49-F238E27FC236}">
                <a16:creationId xmlns:a16="http://schemas.microsoft.com/office/drawing/2014/main" id="{148E081A-88C2-4C28-8442-8EA709F8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011239"/>
            <a:ext cx="10732901" cy="585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6EDC59-788F-4172-9E8F-0E72F70E524D}"/>
              </a:ext>
            </a:extLst>
          </p:cNvPr>
          <p:cNvSpPr/>
          <p:nvPr/>
        </p:nvSpPr>
        <p:spPr bwMode="auto">
          <a:xfrm>
            <a:off x="936625" y="882650"/>
            <a:ext cx="2120900" cy="5524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0356A-BF4A-441F-9918-23103717EE78}"/>
              </a:ext>
            </a:extLst>
          </p:cNvPr>
          <p:cNvSpPr/>
          <p:nvPr/>
        </p:nvSpPr>
        <p:spPr bwMode="auto">
          <a:xfrm>
            <a:off x="5051425" y="882650"/>
            <a:ext cx="1057275" cy="5524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75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2">
            <a:extLst>
              <a:ext uri="{FF2B5EF4-FFF2-40B4-BE49-F238E27FC236}">
                <a16:creationId xmlns:a16="http://schemas.microsoft.com/office/drawing/2014/main" id="{BB516E69-E411-44C7-8A68-EE8C7096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" y="1158875"/>
            <a:ext cx="11364913" cy="533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126207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Visual Studio to Azure Stack Hub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EDC59-788F-4172-9E8F-0E72F70E524D}"/>
              </a:ext>
            </a:extLst>
          </p:cNvPr>
          <p:cNvSpPr/>
          <p:nvPr/>
        </p:nvSpPr>
        <p:spPr bwMode="auto">
          <a:xfrm>
            <a:off x="908050" y="2470150"/>
            <a:ext cx="1238250" cy="4762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0356A-BF4A-441F-9918-23103717EE78}"/>
              </a:ext>
            </a:extLst>
          </p:cNvPr>
          <p:cNvSpPr/>
          <p:nvPr/>
        </p:nvSpPr>
        <p:spPr bwMode="auto">
          <a:xfrm>
            <a:off x="1260475" y="4349750"/>
            <a:ext cx="1057275" cy="5524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50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Developer Experience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5682469" cy="5416868"/>
          </a:xfrm>
        </p:spPr>
        <p:txBody>
          <a:bodyPr/>
          <a:lstStyle/>
          <a:p>
            <a:r>
              <a:rPr lang="en-US" sz="2800">
                <a:solidFill>
                  <a:srgbClr val="0078D7"/>
                </a:solidFill>
              </a:rPr>
              <a:t>Built-in in-browser code editor</a:t>
            </a:r>
          </a:p>
          <a:p>
            <a:endParaRPr lang="en-US" sz="1800" b="1">
              <a:solidFill>
                <a:srgbClr val="505050"/>
              </a:solidFill>
            </a:endParaRPr>
          </a:p>
          <a:p>
            <a:r>
              <a:rPr lang="en-US" sz="1800" b="1">
                <a:solidFill>
                  <a:srgbClr val="505050"/>
                </a:solidFill>
              </a:rPr>
              <a:t>“Kudu” </a:t>
            </a:r>
          </a:p>
          <a:p>
            <a:r>
              <a:rPr lang="en-US" sz="1600">
                <a:solidFill>
                  <a:srgbClr val="505050"/>
                </a:solidFill>
              </a:rPr>
              <a:t>https://</a:t>
            </a:r>
            <a:r>
              <a:rPr lang="en-US" sz="1600">
                <a:solidFill>
                  <a:srgbClr val="FF0000"/>
                </a:solidFill>
              </a:rPr>
              <a:t>&lt;sitename&gt;</a:t>
            </a:r>
            <a:r>
              <a:rPr lang="en-US" sz="1600">
                <a:solidFill>
                  <a:srgbClr val="505050"/>
                </a:solidFill>
              </a:rPr>
              <a:t>.scm.appservice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&lt;region&gt;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&lt;customerdomain&gt;</a:t>
            </a:r>
            <a:r>
              <a:rPr lang="en-US" sz="1600">
                <a:solidFill>
                  <a:srgbClr val="505050"/>
                </a:solidFill>
              </a:rPr>
              <a:t>/ </a:t>
            </a:r>
          </a:p>
          <a:p>
            <a:pPr algn="ctr"/>
            <a:r>
              <a:rPr lang="en-US" sz="1800">
                <a:solidFill>
                  <a:srgbClr val="505050"/>
                </a:solidFill>
              </a:rPr>
              <a:t>for example </a:t>
            </a:r>
          </a:p>
          <a:p>
            <a:pPr algn="ctr"/>
            <a:endParaRPr lang="en-US" sz="1800">
              <a:solidFill>
                <a:srgbClr val="505050"/>
              </a:solidFill>
            </a:endParaRPr>
          </a:p>
          <a:p>
            <a:r>
              <a:rPr lang="en-US" sz="1800">
                <a:solidFill>
                  <a:srgbClr val="505050"/>
                </a:solidFill>
              </a:rPr>
              <a:t>https://</a:t>
            </a:r>
            <a:r>
              <a:rPr lang="en-US" sz="1800">
                <a:solidFill>
                  <a:srgbClr val="FF0000"/>
                </a:solidFill>
              </a:rPr>
              <a:t>testapp</a:t>
            </a:r>
            <a:r>
              <a:rPr lang="en-US" sz="1800">
                <a:solidFill>
                  <a:srgbClr val="505050"/>
                </a:solidFill>
              </a:rPr>
              <a:t>.scm.appservice.</a:t>
            </a:r>
            <a:r>
              <a:rPr lang="en-US" sz="1800">
                <a:solidFill>
                  <a:srgbClr val="FF0000"/>
                </a:solidFill>
              </a:rPr>
              <a:t>local</a:t>
            </a:r>
            <a:r>
              <a:rPr lang="en-US" sz="1800">
                <a:solidFill>
                  <a:srgbClr val="505050"/>
                </a:solidFill>
              </a:rPr>
              <a:t>.</a:t>
            </a:r>
            <a:r>
              <a:rPr lang="en-US" sz="1800">
                <a:solidFill>
                  <a:srgbClr val="FF0000"/>
                </a:solidFill>
              </a:rPr>
              <a:t>azurestack</a:t>
            </a:r>
            <a:r>
              <a:rPr lang="en-US" sz="1800">
                <a:solidFill>
                  <a:schemeClr val="tx1"/>
                </a:solidFill>
              </a:rPr>
              <a:t>.</a:t>
            </a:r>
            <a:r>
              <a:rPr lang="en-US" sz="1800">
                <a:solidFill>
                  <a:srgbClr val="FF0000"/>
                </a:solidFill>
              </a:rPr>
              <a:t>external</a:t>
            </a:r>
            <a:r>
              <a:rPr lang="en-US" sz="1800">
                <a:solidFill>
                  <a:srgbClr val="505050"/>
                </a:solidFill>
              </a:rPr>
              <a:t>/</a:t>
            </a:r>
          </a:p>
          <a:p>
            <a:endParaRPr lang="en-US" sz="1800">
              <a:solidFill>
                <a:srgbClr val="505050"/>
              </a:solidFill>
            </a:endParaRPr>
          </a:p>
          <a:p>
            <a:r>
              <a:rPr lang="en-US" sz="1800" b="1">
                <a:solidFill>
                  <a:schemeClr val="tx1"/>
                </a:solidFill>
                <a:latin typeface="Segoe UI Light" pitchFamily="34" charset="0"/>
              </a:rPr>
              <a:t>App Service Editor</a:t>
            </a:r>
          </a:p>
          <a:p>
            <a:r>
              <a:rPr lang="en-US" sz="1600">
                <a:solidFill>
                  <a:schemeClr val="tx1"/>
                </a:solidFill>
              </a:rPr>
              <a:t>https://</a:t>
            </a:r>
            <a:r>
              <a:rPr lang="en-US" sz="1600">
                <a:solidFill>
                  <a:srgbClr val="FF0000"/>
                </a:solidFill>
              </a:rPr>
              <a:t>&lt;sitename&gt;</a:t>
            </a:r>
            <a:r>
              <a:rPr lang="en-US" sz="1600">
                <a:solidFill>
                  <a:schemeClr val="tx1"/>
                </a:solidFill>
              </a:rPr>
              <a:t>.scm.appservice.</a:t>
            </a:r>
            <a:r>
              <a:rPr lang="en-US" sz="1600">
                <a:solidFill>
                  <a:srgbClr val="FF0000"/>
                </a:solidFill>
              </a:rPr>
              <a:t>&lt;region&gt;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&lt;customerdomain&gt;</a:t>
            </a:r>
            <a:r>
              <a:rPr lang="en-US" sz="1600">
                <a:solidFill>
                  <a:schemeClr val="tx1"/>
                </a:solidFill>
              </a:rPr>
              <a:t>/dev 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for example</a:t>
            </a: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https://</a:t>
            </a:r>
            <a:r>
              <a:rPr lang="en-US" sz="1600">
                <a:solidFill>
                  <a:srgbClr val="FF0000"/>
                </a:solidFill>
              </a:rPr>
              <a:t>testapp</a:t>
            </a:r>
            <a:r>
              <a:rPr lang="en-US" sz="1600">
                <a:solidFill>
                  <a:schemeClr val="tx1"/>
                </a:solidFill>
              </a:rPr>
              <a:t>.scm.appservice.</a:t>
            </a:r>
            <a:r>
              <a:rPr lang="en-US" sz="1600">
                <a:solidFill>
                  <a:srgbClr val="FF0000"/>
                </a:solidFill>
              </a:rPr>
              <a:t>local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azurestack.external</a:t>
            </a:r>
            <a:r>
              <a:rPr lang="en-US" sz="1600">
                <a:solidFill>
                  <a:schemeClr val="tx1"/>
                </a:solidFill>
              </a:rPr>
              <a:t>/dev </a:t>
            </a:r>
          </a:p>
          <a:p>
            <a:endParaRPr lang="en-US" sz="1800">
              <a:solidFill>
                <a:srgbClr val="505050"/>
              </a:solidFill>
            </a:endParaRPr>
          </a:p>
          <a:p>
            <a:r>
              <a:rPr lang="en-US" sz="1800" b="1">
                <a:solidFill>
                  <a:srgbClr val="505050"/>
                </a:solidFill>
              </a:rPr>
              <a:t>NB: </a:t>
            </a:r>
            <a:r>
              <a:rPr lang="en-US" sz="1800">
                <a:solidFill>
                  <a:srgbClr val="505050"/>
                </a:solidFill>
              </a:rPr>
              <a:t>both accessible from within the tenant portal</a:t>
            </a:r>
          </a:p>
          <a:p>
            <a:endParaRPr lang="en-US" sz="1800">
              <a:solidFill>
                <a:srgbClr val="505050"/>
              </a:solidFill>
            </a:endParaRPr>
          </a:p>
        </p:txBody>
      </p:sp>
      <p:pic>
        <p:nvPicPr>
          <p:cNvPr id="1027" name="Picture 16" descr="image005">
            <a:extLst>
              <a:ext uri="{FF2B5EF4-FFF2-40B4-BE49-F238E27FC236}">
                <a16:creationId xmlns:a16="http://schemas.microsoft.com/office/drawing/2014/main" id="{B9A26478-2C50-4BE4-93C1-9FF66A5D1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1660" y="1351280"/>
            <a:ext cx="58372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411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0"/>
            <a:ext cx="7967663" cy="16426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Built-in debug and troubleshooting tools for tenants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https://mysite.scm.appservice.&lt;region&gt;.&lt;customerdomain&gt;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68262"/>
            <a:ext cx="12039600" cy="754061"/>
          </a:xfrm>
        </p:spPr>
        <p:txBody>
          <a:bodyPr/>
          <a:lstStyle/>
          <a:p>
            <a:r>
              <a:rPr lang="en-US" sz="4400">
                <a:solidFill>
                  <a:schemeClr val="tx1"/>
                </a:solidFill>
              </a:rPr>
              <a:t>Integrated tenant administrative experience with Kudu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D88D68E5-EBD6-4FCA-BA02-143595FF58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47" b="18305"/>
          <a:stretch/>
        </p:blipFill>
        <p:spPr>
          <a:xfrm>
            <a:off x="2756658" y="2140460"/>
            <a:ext cx="6751087" cy="48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467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772600"/>
            <a:ext cx="10056812" cy="1181862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735262"/>
            <a:ext cx="11887200" cy="1181862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3528440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issues experienced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8625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Deployment failures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Unable to create VMs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Functions portal doesn’t load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Has the admin completed the SSO tasks? Read through the release notes for any specific post installation steps needed.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Tenant apps unable to connect to SQL / MySQL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Connection string is incorrect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18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9097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capacity to App Service on Azure Stack Hub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668294"/>
            <a:ext cx="9067799" cy="3750012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First task after deployment for most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Multiple ways to add more capacity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Deploy template of VMs and add to App Service Cloud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Add additional workers using Administration Experience (maximum of 10* per run)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Controller deploys required runtimes and marks workers as ready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Improved for GA with using VMSS</a:t>
            </a:r>
          </a:p>
        </p:txBody>
      </p:sp>
    </p:spTree>
    <p:extLst>
      <p:ext uri="{BB962C8B-B14F-4D97-AF65-F5344CB8AC3E}">
        <p14:creationId xmlns:p14="http://schemas.microsoft.com/office/powerpoint/2010/main" val="396792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Azure Stack Hub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45160" y="1385657"/>
            <a:ext cx="1824537" cy="1486377"/>
            <a:chOff x="827088" y="-3463925"/>
            <a:chExt cx="3833812" cy="3816350"/>
          </a:xfrm>
          <a:solidFill>
            <a:srgbClr val="00B0F0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2077" y="3047759"/>
            <a:ext cx="2351314" cy="762000"/>
            <a:chOff x="2255837" y="4847858"/>
            <a:chExt cx="2351314" cy="762000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2255837" y="4847858"/>
              <a:ext cx="2351314" cy="762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89166" y="4945062"/>
              <a:ext cx="502731" cy="560531"/>
            </a:xfrm>
            <a:prstGeom prst="rect">
              <a:avLst/>
            </a:prstGeom>
            <a:grpFill/>
          </p:spPr>
        </p:pic>
        <p:sp>
          <p:nvSpPr>
            <p:cNvPr id="18" name="TextBox 17"/>
            <p:cNvSpPr txBox="1"/>
            <p:nvPr/>
          </p:nvSpPr>
          <p:spPr>
            <a:xfrm>
              <a:off x="3098063" y="5046964"/>
              <a:ext cx="1217374" cy="458629"/>
            </a:xfrm>
            <a:prstGeom prst="flowChartOffpageConnector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light" panose="020B0402040204020203" pitchFamily="34" charset="0"/>
                </a:rPr>
                <a:t>API Apps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89049" y="3021436"/>
            <a:ext cx="2351314" cy="762000"/>
            <a:chOff x="4770437" y="4259262"/>
            <a:chExt cx="2351314" cy="762000"/>
          </a:xfrm>
          <a:solidFill>
            <a:schemeClr val="tx2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4770437" y="4259262"/>
              <a:ext cx="2351314" cy="762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5232" y="4379560"/>
              <a:ext cx="1434823" cy="476488"/>
            </a:xfrm>
            <a:prstGeom prst="hexagon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light" panose="020B0402040204020203" pitchFamily="34" charset="0"/>
                </a:rPr>
                <a:t>Web Apps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237" y="4391015"/>
              <a:ext cx="495470" cy="483916"/>
            </a:xfrm>
            <a:prstGeom prst="rect">
              <a:avLst/>
            </a:prstGeom>
            <a:grpFill/>
          </p:spPr>
        </p:pic>
      </p:grpSp>
      <p:grpSp>
        <p:nvGrpSpPr>
          <p:cNvPr id="45" name="Group 44"/>
          <p:cNvGrpSpPr/>
          <p:nvPr/>
        </p:nvGrpSpPr>
        <p:grpSpPr>
          <a:xfrm>
            <a:off x="7615715" y="3003694"/>
            <a:ext cx="2351314" cy="840849"/>
            <a:chOff x="7589837" y="3671135"/>
            <a:chExt cx="2351314" cy="84084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589837" y="3671135"/>
              <a:ext cx="2351314" cy="7620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75177" y="3709384"/>
              <a:ext cx="1612804" cy="802600"/>
            </a:xfrm>
            <a:prstGeom prst="flowChartOffpage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light" panose="020B0402040204020203" pitchFamily="34" charset="0"/>
                </a:rPr>
                <a:t>Azure Functions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7936" y="3799166"/>
              <a:ext cx="607241" cy="5222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1342583" y="3964402"/>
            <a:ext cx="9829693" cy="2403112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93409" y="4196426"/>
            <a:ext cx="971071" cy="965624"/>
            <a:chOff x="827088" y="-3463925"/>
            <a:chExt cx="3833812" cy="3816350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2741994" y="4192955"/>
            <a:ext cx="8417439" cy="48280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ea typeface="+mj-ea"/>
                <a:cs typeface="+mj-cs"/>
              </a:rPr>
              <a:t>App Service on Azure Stack Hub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81904" y="4585485"/>
            <a:ext cx="154081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Developer experience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8695" y="5246070"/>
            <a:ext cx="2972677" cy="1264962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Languages and frameworks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Superior DevOps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Self-service</a:t>
            </a:r>
            <a:r>
              <a:rPr kumimoji="0" lang="en-US" sz="1200" b="0" i="0" u="none" strike="noStrike" kern="1200" cap="none" spc="0" normalizeH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 supportability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+mj-lt"/>
              <a:ea typeface="+mn-ea"/>
              <a:cs typeface="Segoe UI Semilight" panose="020B04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+mj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9913" y="4600562"/>
            <a:ext cx="1871218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Fully managed platform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00121" y="5257165"/>
            <a:ext cx="2972677" cy="1264962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 scale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Framework patching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Load balancing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4059" y="4585485"/>
            <a:ext cx="1481241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Enterprise-grade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4148" y="5246417"/>
            <a:ext cx="2427461" cy="535531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268276" y="4110644"/>
            <a:ext cx="2158954" cy="206887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8463" y="4305205"/>
            <a:ext cx="1540817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Provider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08463" y="5006352"/>
            <a:ext cx="2018767" cy="1264962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FFFFFF"/>
                </a:solidFill>
                <a:latin typeface="+mj-lt"/>
                <a:cs typeface="Segoe UI Semilight" panose="020B0402040204020203" pitchFamily="34" charset="0"/>
              </a:rPr>
              <a:t>Service configuration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FFFFFF"/>
                </a:solidFill>
                <a:latin typeface="+mj-lt"/>
                <a:cs typeface="Segoe UI Semilight" panose="020B0402040204020203" pitchFamily="34" charset="0"/>
              </a:rPr>
              <a:t>Troubleshooting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Metrics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518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2179058"/>
          </a:xfrm>
        </p:spPr>
        <p:txBody>
          <a:bodyPr/>
          <a:lstStyle/>
          <a:p>
            <a:r>
              <a:rPr lang="en-US" sz="7200"/>
              <a:t>App Service in Azure Public Cloud – Case Studies</a:t>
            </a:r>
          </a:p>
        </p:txBody>
      </p:sp>
    </p:spTree>
    <p:extLst>
      <p:ext uri="{BB962C8B-B14F-4D97-AF65-F5344CB8AC3E}">
        <p14:creationId xmlns:p14="http://schemas.microsoft.com/office/powerpoint/2010/main" val="36390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9213" y="4531525"/>
            <a:ext cx="5124450" cy="2470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22" b="-2279"/>
          <a:stretch/>
        </p:blipFill>
        <p:spPr>
          <a:xfrm>
            <a:off x="-46205" y="0"/>
            <a:ext cx="8412620" cy="5173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37" y="5063676"/>
            <a:ext cx="3367378" cy="1961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56637" y="1137065"/>
            <a:ext cx="3529217" cy="43981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i="0" u="none" strike="noStrike" kern="1200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Objective</a:t>
            </a:r>
          </a:p>
          <a:p>
            <a:pPr marL="285750" lvl="0" indent="-285750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Scalable e-commerce website to sell flights, both through travel agencies and directly to consumers </a:t>
            </a:r>
          </a:p>
          <a:p>
            <a:pPr marL="0" marR="0" lvl="0" indent="0" algn="l" defTabSz="932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1200" cap="all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+mn-ea"/>
              <a:cs typeface="+mn-cs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Tactics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Built Azure App Service web app using Umbraco and SQL on Azure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Used </a:t>
            </a:r>
            <a:r>
              <a:rPr lang="en-US" sz="1400" err="1">
                <a:solidFill>
                  <a:srgbClr val="505050"/>
                </a:solidFill>
                <a:latin typeface="Segoe UI Light" charset="0"/>
              </a:rPr>
              <a:t>VNet</a:t>
            </a:r>
            <a:r>
              <a:rPr lang="en-US" sz="1400">
                <a:solidFill>
                  <a:srgbClr val="505050"/>
                </a:solidFill>
                <a:latin typeface="Segoe UI Light" charset="0"/>
              </a:rPr>
              <a:t> to connect data from on-premises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+mn-ea"/>
              <a:cs typeface="+mn-cs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Result</a:t>
            </a:r>
          </a:p>
          <a:p>
            <a:pPr marL="285750" lvl="0" indent="-285750" fontAlgn="base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Scalable website with integration for flight booking and check-in systems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+mn-ea"/>
              <a:cs typeface="+mn-cs"/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8656637" y="250099"/>
            <a:ext cx="3962400" cy="11135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>
                <a:solidFill>
                  <a:srgbClr val="505050"/>
                </a:solidFill>
                <a:latin typeface="Segoe UI Light" charset="0"/>
                <a:cs typeface="Segoe UI Light" charset="0"/>
              </a:rPr>
              <a:t>Iberia Express</a:t>
            </a:r>
          </a:p>
        </p:txBody>
      </p:sp>
    </p:spTree>
    <p:extLst>
      <p:ext uri="{BB962C8B-B14F-4D97-AF65-F5344CB8AC3E}">
        <p14:creationId xmlns:p14="http://schemas.microsoft.com/office/powerpoint/2010/main" val="3499288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nscs_budweiser_duel1_green_flag_022014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132" y="0"/>
            <a:ext cx="12637169" cy="69878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 bwMode="auto">
          <a:xfrm>
            <a:off x="8351837" y="0"/>
            <a:ext cx="4267200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8656637" y="250099"/>
            <a:ext cx="3962400" cy="11135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>
                <a:solidFill>
                  <a:srgbClr val="505050"/>
                </a:solidFill>
                <a:latin typeface="Segoe UI Light" charset="0"/>
                <a:cs typeface="Segoe UI Light" charset="0"/>
              </a:rPr>
              <a:t>NASCAR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6637" y="1137065"/>
            <a:ext cx="3200400" cy="5912345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Objectives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Support live video with live timing and scoring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Custom (per-manufacture) experience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Support any device at large scale</a:t>
            </a:r>
          </a:p>
          <a:p>
            <a:pPr defTabSz="932563" fontAlgn="base">
              <a:spcAft>
                <a:spcPts val="600"/>
              </a:spcAft>
              <a:buClr>
                <a:prstClr val="white"/>
              </a:buClr>
              <a:buSzPct val="100000"/>
            </a:pPr>
            <a:endParaRPr lang="en-US" sz="1600">
              <a:solidFill>
                <a:srgbClr val="505050"/>
              </a:solidFill>
              <a:latin typeface="Segoe UI Light" charset="0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Tactics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Using Azure Web App (running PHP) as front-end utilizing many Azure services such as Storage, SQL, Notification Hub, and Cache.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Incorporating Azure DevOps </a:t>
            </a:r>
          </a:p>
          <a:p>
            <a:pPr defTabSz="932563" fontAlgn="base">
              <a:spcAft>
                <a:spcPts val="600"/>
              </a:spcAft>
              <a:buClr>
                <a:prstClr val="white"/>
              </a:buClr>
              <a:buSzPct val="100000"/>
            </a:pPr>
            <a:endParaRPr lang="en-US" sz="1600">
              <a:solidFill>
                <a:srgbClr val="505050"/>
              </a:solidFill>
              <a:latin typeface="Segoe UI Light" charset="0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Results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Highly scalable web and mobile solution support any device for streaming and live scoring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Engaging customers to interact with the application reaching millions of users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627437" y="2506663"/>
            <a:ext cx="5196191" cy="4481192"/>
            <a:chOff x="4573300" y="1686322"/>
            <a:chExt cx="3930708" cy="33898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760"/>
            <a:stretch/>
          </p:blipFill>
          <p:spPr>
            <a:xfrm>
              <a:off x="4573300" y="1686322"/>
              <a:ext cx="3930708" cy="3389840"/>
            </a:xfrm>
            <a:prstGeom prst="rect">
              <a:avLst/>
            </a:prstGeom>
          </p:spPr>
        </p:pic>
        <p:pic>
          <p:nvPicPr>
            <p:cNvPr id="10" name="1296F2FE-0956-4184-9A9C-C44F56D5A1A0" descr="C8C5ED29-51F0-4150-B510-E42D7FDEDE3B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3" y="2326136"/>
              <a:ext cx="1488065" cy="2646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477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F015-B3F9-41FB-A279-AF4C7E8A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5274"/>
            <a:ext cx="12115791" cy="917575"/>
          </a:xfrm>
        </p:spPr>
        <p:txBody>
          <a:bodyPr/>
          <a:lstStyle/>
          <a:p>
            <a:r>
              <a:rPr lang="en-US">
                <a:latin typeface="Segoe UI Light" charset="0"/>
                <a:cs typeface="Segoe UI Light" charset="0"/>
              </a:rPr>
              <a:t>Azure App Service apps features and capabilities</a:t>
            </a:r>
            <a:br>
              <a:rPr lang="en-US">
                <a:latin typeface="Segoe UI Light" charset="0"/>
                <a:cs typeface="Segoe UI Light" charset="0"/>
              </a:rPr>
            </a:b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360E4-095F-4266-8D12-850C00D543E1}"/>
              </a:ext>
            </a:extLst>
          </p:cNvPr>
          <p:cNvSpPr txBox="1"/>
          <p:nvPr/>
        </p:nvSpPr>
        <p:spPr>
          <a:xfrm>
            <a:off x="3027448" y="1158533"/>
            <a:ext cx="5218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rPr>
              <a:t>Features in blue are available in Azure Stack 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FC9EC-82CE-4C36-B61A-D9C16FE54DB7}"/>
              </a:ext>
            </a:extLst>
          </p:cNvPr>
          <p:cNvSpPr/>
          <p:nvPr/>
        </p:nvSpPr>
        <p:spPr bwMode="auto">
          <a:xfrm>
            <a:off x="428625" y="1973262"/>
            <a:ext cx="3336729" cy="6084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Enterprise-grade apps</a:t>
            </a:r>
          </a:p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Designed for secure mission-critical 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DA65F-121F-46C9-A9EF-A851C4717F26}"/>
              </a:ext>
            </a:extLst>
          </p:cNvPr>
          <p:cNvSpPr/>
          <p:nvPr/>
        </p:nvSpPr>
        <p:spPr bwMode="auto">
          <a:xfrm>
            <a:off x="4554422" y="1973262"/>
            <a:ext cx="3568545" cy="623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Fully managed platform</a:t>
            </a:r>
          </a:p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charset="0"/>
              </a:rPr>
              <a:t>Optimized for availability and automatic scale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8FC56-0268-4F2D-AC27-FEF03B006EC7}"/>
              </a:ext>
            </a:extLst>
          </p:cNvPr>
          <p:cNvSpPr/>
          <p:nvPr/>
        </p:nvSpPr>
        <p:spPr bwMode="auto">
          <a:xfrm>
            <a:off x="8725927" y="1973262"/>
            <a:ext cx="3252806" cy="62360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Built for </a:t>
            </a: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DevOps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 panose="020B0502040204020203" pitchFamily="34" charset="0"/>
              <a:ea typeface="Segoe UI Light" charset="0"/>
              <a:cs typeface="Segoe UI" panose="020B0502040204020203" pitchFamily="34" charset="0"/>
            </a:endParaRPr>
          </a:p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charset="0"/>
              </a:rPr>
              <a:t>Agility through continuous deployment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B2AF8-71F9-44DD-9E7A-6D66BC9BDC3D}"/>
              </a:ext>
            </a:extLst>
          </p:cNvPr>
          <p:cNvSpPr txBox="1"/>
          <p:nvPr/>
        </p:nvSpPr>
        <p:spPr>
          <a:xfrm>
            <a:off x="302861" y="2596862"/>
            <a:ext cx="3006501" cy="3779181"/>
          </a:xfrm>
          <a:prstGeom prst="rect">
            <a:avLst/>
          </a:prstGeom>
          <a:noFill/>
          <a:ln>
            <a:noFill/>
          </a:ln>
        </p:spPr>
        <p:txBody>
          <a:bodyPr wrap="square" lIns="186495" tIns="149196" rIns="186495" bIns="149196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Hybrid Connections / VPN Support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Scheduled Backup (to Azure Stack Hub or Azure storage)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Azure Active Directory Integration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Site Resiliency, HA, and DR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Web Jobs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Enterprise Migration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Client Certs </a:t>
            </a:r>
          </a:p>
          <a:p>
            <a:pPr>
              <a:spcAft>
                <a:spcPts val="306"/>
              </a:spcAft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Cache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IP Restrictions / SSL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Web Sockets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SQL, MySQL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DocDB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, and Mongo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Sticky Sessions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A976A-44BC-4580-893D-CF5CB7CE494F}"/>
              </a:ext>
            </a:extLst>
          </p:cNvPr>
          <p:cNvSpPr txBox="1"/>
          <p:nvPr/>
        </p:nvSpPr>
        <p:spPr>
          <a:xfrm>
            <a:off x="4418644" y="2599828"/>
            <a:ext cx="2637794" cy="4425512"/>
          </a:xfrm>
          <a:prstGeom prst="rect">
            <a:avLst/>
          </a:prstGeom>
          <a:noFill/>
          <a:ln>
            <a:noFill/>
          </a:ln>
        </p:spPr>
        <p:txBody>
          <a:bodyPr wrap="square" lIns="186495" tIns="149196" rIns="186495" bIns="149196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Automated Deployment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AutoScale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Light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Built-in Load Balancing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WW Datacenter Coverage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End Point Monitoring and Alerts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App Gallery </a:t>
            </a:r>
            <a:r>
              <a:rPr kumimoji="0" lang="en-US" sz="1400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(gallery items must be marked as applicable to appear in Azure Stack Hub)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DR Site Support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 Support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Dedicated IP address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HTTP Compression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CDN Support for Websites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Premium WordPress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App Services Environments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9C123-FDFE-496A-81A8-9A2F228FC739}"/>
              </a:ext>
            </a:extLst>
          </p:cNvPr>
          <p:cNvSpPr txBox="1"/>
          <p:nvPr/>
        </p:nvSpPr>
        <p:spPr>
          <a:xfrm>
            <a:off x="8512387" y="2599828"/>
            <a:ext cx="3192250" cy="4033097"/>
          </a:xfrm>
          <a:prstGeom prst="rect">
            <a:avLst/>
          </a:prstGeom>
          <a:noFill/>
          <a:ln>
            <a:noFill/>
          </a:ln>
        </p:spPr>
        <p:txBody>
          <a:bodyPr wrap="square" lIns="186495" tIns="149196" rIns="186495" bIns="149196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Site Staging Slots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Testing in Production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 / Deployment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, Visual Studio Online and GitHub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App and Site Diagnostics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OS and Framework Patching* 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Site Extensions Gallery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NET, PHP, Python, Node, Java</a:t>
            </a:r>
          </a:p>
          <a:p>
            <a:pPr>
              <a:spcAft>
                <a:spcPts val="306"/>
              </a:spcAft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Framework Installer (managed by Azure Stack Hub update process)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Browser-based editing</a:t>
            </a:r>
          </a:p>
          <a:p>
            <a:pPr>
              <a:spcAft>
                <a:spcPts val="306"/>
              </a:spcAft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Auto-Healing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Logging and Auditing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Admin-site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Support Site Extension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162FD0-0EC2-4392-B6A0-F4185C429691}"/>
              </a:ext>
            </a:extLst>
          </p:cNvPr>
          <p:cNvCxnSpPr>
            <a:cxnSpLocks/>
          </p:cNvCxnSpPr>
          <p:nvPr/>
        </p:nvCxnSpPr>
        <p:spPr>
          <a:xfrm>
            <a:off x="4084637" y="1974903"/>
            <a:ext cx="0" cy="4534297"/>
          </a:xfrm>
          <a:prstGeom prst="line">
            <a:avLst/>
          </a:prstGeom>
          <a:ln>
            <a:solidFill>
              <a:srgbClr val="505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6759CF-EE74-47CC-BCE5-30239D2080B3}"/>
              </a:ext>
            </a:extLst>
          </p:cNvPr>
          <p:cNvCxnSpPr>
            <a:cxnSpLocks/>
          </p:cNvCxnSpPr>
          <p:nvPr/>
        </p:nvCxnSpPr>
        <p:spPr>
          <a:xfrm>
            <a:off x="8199437" y="1964744"/>
            <a:ext cx="0" cy="4544456"/>
          </a:xfrm>
          <a:prstGeom prst="line">
            <a:avLst/>
          </a:prstGeom>
          <a:ln>
            <a:solidFill>
              <a:srgbClr val="505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26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278062"/>
            <a:ext cx="9296399" cy="3176254"/>
          </a:xfrm>
        </p:spPr>
        <p:txBody>
          <a:bodyPr/>
          <a:lstStyle/>
          <a:p>
            <a:r>
              <a:rPr lang="en-US" dirty="0"/>
              <a:t>App Service on </a:t>
            </a:r>
            <a:br>
              <a:rPr lang="en-US" dirty="0"/>
            </a:br>
            <a:r>
              <a:rPr lang="en-US" dirty="0"/>
              <a:t>Azure Stack Hub 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203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2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1EE7FF6B-7C85-492F-933D-8CFD82A3F953}"/>
    </a:ext>
  </a:extLst>
</a:theme>
</file>

<file path=ppt/theme/theme3.xml><?xml version="1.0" encoding="utf-8"?>
<a:theme xmlns:a="http://schemas.openxmlformats.org/drawingml/2006/main" name="Azure_Stack_Training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02 Azure Stack Seeded Hardware Deployment Training Resource Kit.potx" id="{12F0750D-3F73-466D-BF77-E8B79FC31646}" vid="{D71C7E26-AAA9-492A-9260-870352C4220E}"/>
    </a:ext>
  </a:extLst>
</a:theme>
</file>

<file path=ppt/theme/theme4.xml><?xml version="1.0" encoding="utf-8"?>
<a:theme xmlns:a="http://schemas.openxmlformats.org/drawingml/2006/main" name="MAS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" id="{DCE3B11B-4695-4C1E-BCAF-DD2ACF37E818}" vid="{9F4D05FA-ECD5-4EC4-8D13-DF4545E7586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16-9_Business_BLUE_2017_13</Template>
  <TotalTime>0</TotalTime>
  <Words>2375</Words>
  <Application>Microsoft Office PowerPoint</Application>
  <PresentationFormat>Custom</PresentationFormat>
  <Paragraphs>428</Paragraphs>
  <Slides>39</Slides>
  <Notes>39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Segoe UI Semilight</vt:lpstr>
      <vt:lpstr>Wingdings</vt:lpstr>
      <vt:lpstr>WHITE TEMPLATE</vt:lpstr>
      <vt:lpstr>DARK GRAY TEMPLATE</vt:lpstr>
      <vt:lpstr>Azure_Stack_Training_Template</vt:lpstr>
      <vt:lpstr>MAS</vt:lpstr>
      <vt:lpstr>Platform as a Service and Microsoft Azure Stack Hub</vt:lpstr>
      <vt:lpstr>Agenda</vt:lpstr>
      <vt:lpstr>What is App Service?</vt:lpstr>
      <vt:lpstr>App Service on Azure Stack Hub</vt:lpstr>
      <vt:lpstr>App Service in Azure Public Cloud – Case Studies</vt:lpstr>
      <vt:lpstr>PowerPoint Presentation</vt:lpstr>
      <vt:lpstr>PowerPoint Presentation</vt:lpstr>
      <vt:lpstr>Azure App Service apps features and capabilities </vt:lpstr>
      <vt:lpstr>App Service on  Azure Stack Hub Overview</vt:lpstr>
      <vt:lpstr>App Service plan </vt:lpstr>
      <vt:lpstr>App Service concepts – Worker tier</vt:lpstr>
      <vt:lpstr>App Service concepts – SKU</vt:lpstr>
      <vt:lpstr>Azure functions</vt:lpstr>
      <vt:lpstr>Architecture</vt:lpstr>
      <vt:lpstr>Architecture – App Service components</vt:lpstr>
      <vt:lpstr>Architecture – Default deployment</vt:lpstr>
      <vt:lpstr>Architecture: Site creation flow</vt:lpstr>
      <vt:lpstr>Architecture: Publish site content</vt:lpstr>
      <vt:lpstr>Architecture: First request</vt:lpstr>
      <vt:lpstr>Administration Scenarios</vt:lpstr>
      <vt:lpstr>Deployment – Evolution</vt:lpstr>
      <vt:lpstr>Monitor and troubleshoot deployment</vt:lpstr>
      <vt:lpstr>Monitor and troubleshoot deployment</vt:lpstr>
      <vt:lpstr>Custom worker tiers</vt:lpstr>
      <vt:lpstr>Kudu – Tools for developers</vt:lpstr>
      <vt:lpstr>Sizing your App Service</vt:lpstr>
      <vt:lpstr>Configuring deployment sources</vt:lpstr>
      <vt:lpstr>High availability</vt:lpstr>
      <vt:lpstr>User view</vt:lpstr>
      <vt:lpstr>Tooling consistency</vt:lpstr>
      <vt:lpstr>Connecting Visual Studio to Azure Stack Hub</vt:lpstr>
      <vt:lpstr>Connecting Visual Studio to Azure Stack Hub</vt:lpstr>
      <vt:lpstr>Integrated Developer Experience</vt:lpstr>
      <vt:lpstr>Integrated tenant administrative experience with Kudu</vt:lpstr>
      <vt:lpstr>Questions?</vt:lpstr>
      <vt:lpstr>PowerPoint Presentation</vt:lpstr>
      <vt:lpstr>Appendix</vt:lpstr>
      <vt:lpstr>Examples of issues experienced</vt:lpstr>
      <vt:lpstr>Adding capacity to App Service on Azure Stack Hub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2019-12-20T21:27:00Z</dcterms:created>
  <dcterms:modified xsi:type="dcterms:W3CDTF">2020-03-05T18:51:40Z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2019-12-20T21:27:08.4880029Z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dfe3ba3f-ad8c-477d-9c53-80f70fb8503b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