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A6846-1784-4262-AD36-71C60BF32CB1}" v="85" dt="2019-10-31T15:24:48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006A-5A18-479A-9548-86052CE820E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92623-60F4-473D-958A-43850A27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039D5E-6789-44FF-AAB4-C7532336C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49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BC64-515E-4580-A527-DAB97815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96741-3A1D-4963-88F9-3CBE1E906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5951-596A-435A-81EC-3EBCA45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C487-1D36-4A1A-865F-3C943D25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E336-0795-4FD2-BC8D-2E2C1E57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C4F9-3038-484F-9DFF-DA9B74E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BB2FF-7393-4537-BB84-0F616EE3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B144-5C50-4BA9-A90A-3AB1F3D5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76EE-A616-4AED-A46A-2BCEBD4A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AAA7-DC56-4D9A-9409-35A1BAE5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79BB7-4B98-447C-8851-BCE2108C2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4AC4B-04A5-421D-A55E-F59D8A9F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1746-D7D9-4772-A509-CE4823F8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942E-56AD-4FAC-AD5C-44ADA73A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7B86-0935-403E-A6AD-33A70CA3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9560-4607-4BE1-BBC5-34420012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E71F-C613-4ED1-8297-D46C38F2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2E93-AEB5-483E-A81A-6171F2D1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B3C5-CDBF-4B1F-9FEF-9FDD1E07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130C5-6ADF-4BA3-844D-5D7E1D0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8BA4-87B8-4A43-97FD-472BEA61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70549-FD3F-4C33-9612-918114CCE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F141-0EEF-41E0-9F5F-20F11B4C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FB0A-7EFA-49C8-A139-D42CE7A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E910-C345-43C6-AC2C-15762BF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10B8-2880-4E89-B977-05025B6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B5BB-43E1-4F99-A025-99B23E43F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F194D-D0BC-4F77-B318-5D05E00AA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4011B-BEE4-4C3B-8FAC-075483C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23B6-35BD-4059-BCA7-50FB6DD6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47FAF-8477-434E-A739-00EA196C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4E9E-B2EC-41FF-9C7A-1E0AC7EC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C577B-EC2B-4A3B-BD65-52EA3F43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B2BCB-5816-46DF-85A7-350DE5CC8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A5E55-1BFD-47D0-B169-19652434E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3D6B1-950A-4488-B9F3-498260F3D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76CF8-7B0D-42A3-93C7-48DB7042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0F035-2963-4180-BA70-9E3C9EB8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338FC-F63D-437F-92F5-70FA850E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2031-A597-42A1-A56A-E872192E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15118-83E1-42EA-A9DE-2940C62D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B769A-1D5A-4139-9285-20185BD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21883-A1D9-4AA9-AE4A-F3FE3D88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1F72F-6679-4021-B324-D2C3F713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0B1D2-9F24-4E19-B8A8-6667795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3C64F-86A9-4F69-9314-631B5D3E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485A-EFEA-4277-BD54-172CBA51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C23A-0CAA-4C83-BA79-93995A27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84BBA-1252-4917-9751-C3E2119F7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D172B-A286-458E-A19D-D7E47C76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CFCF-95FE-427B-8CE2-4DE5F34A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EA474-39C0-4AEF-804F-8E06353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D000-4B66-4516-880F-786BBB17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A8631-8024-49DC-85C0-C55E08862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2FA52-526F-4EA3-8D6C-09CD8FEF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6EFD-EDBD-4794-B3E6-7E396FE0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8395-74B7-475F-A13C-324782CC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9831-B68D-40A3-AFDF-DBCD2ABD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94C76-66E6-4B0F-B2C9-9E5F2C3A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7386-3CBD-4E47-9271-D4932BE7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E6F4-6872-4ACC-A3C0-7487AC2FA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CCD8-7197-4076-BE59-A63AE519E34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9FAA-DA6A-4CBD-9D03-7229CC6BA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D539-383F-4E78-8F79-B62EB3123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api.microsoft.com/api/saas/subscriptions/%3csubscriptionId%3e/activate?api-version=%3cApiVersion" TargetMode="External"/><Relationship Id="rId3" Type="http://schemas.openxmlformats.org/officeDocument/2006/relationships/hyperlink" Target="https://docs.microsoft.com/en-us/azure/active-directory/develop/v1-oauth2-client-creds-grant-flow#service-to-service-access-token-request" TargetMode="External"/><Relationship Id="rId7" Type="http://schemas.openxmlformats.org/officeDocument/2006/relationships/hyperlink" Target="https://marketplaceapi.microsoft.com/api/saas/subscriptions/resolve?api-version=%3cApiVer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ogin.microsoftonline.com/common/oauth2/v2.0/authorize" TargetMode="External"/><Relationship Id="rId5" Type="http://schemas.openxmlformats.org/officeDocument/2006/relationships/hyperlink" Target="https://login.microsoftonline.com/*%7btenantId%7d*/oauth2/v2.0/token" TargetMode="External"/><Relationship Id="rId4" Type="http://schemas.openxmlformats.org/officeDocument/2006/relationships/hyperlink" Target="https://docs.microsoft.com/en-us/azure/active-directory/develop/v2-protocols-oidc" TargetMode="External"/><Relationship Id="rId9" Type="http://schemas.openxmlformats.org/officeDocument/2006/relationships/hyperlink" Target="https://docs.microsoft.com/en-us/azure/active-directory/develop/v2-oauth2-client-creds-grant-flow#get-a-tok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1A95F525-2398-4106-BE4F-19E7263E353A}"/>
              </a:ext>
            </a:extLst>
          </p:cNvPr>
          <p:cNvGrpSpPr/>
          <p:nvPr/>
        </p:nvGrpSpPr>
        <p:grpSpPr>
          <a:xfrm>
            <a:off x="5185213" y="4296176"/>
            <a:ext cx="5301316" cy="1488144"/>
            <a:chOff x="1429702" y="4547969"/>
            <a:chExt cx="8744800" cy="148814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C73E54-30EA-44D6-9B41-58E3139B9761}"/>
                </a:ext>
              </a:extLst>
            </p:cNvPr>
            <p:cNvSpPr/>
            <p:nvPr/>
          </p:nvSpPr>
          <p:spPr>
            <a:xfrm>
              <a:off x="1429702" y="4565385"/>
              <a:ext cx="8607101" cy="147072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2B920CD-8C85-4F5F-87BB-35A6400E5493}"/>
                </a:ext>
              </a:extLst>
            </p:cNvPr>
            <p:cNvSpPr txBox="1"/>
            <p:nvPr/>
          </p:nvSpPr>
          <p:spPr>
            <a:xfrm>
              <a:off x="8045362" y="4547969"/>
              <a:ext cx="21291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dirty="0">
                  <a:latin typeface="Calibri" panose="020F0502020204030204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Client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sz="900" b="1" dirty="0">
                  <a:latin typeface="Calibri" panose="020F0502020204030204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credentials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flow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BA1852-77D7-4246-8123-3DC721EBE2D0}"/>
              </a:ext>
            </a:extLst>
          </p:cNvPr>
          <p:cNvGrpSpPr/>
          <p:nvPr/>
        </p:nvGrpSpPr>
        <p:grpSpPr>
          <a:xfrm>
            <a:off x="5157177" y="2040756"/>
            <a:ext cx="5214833" cy="2080171"/>
            <a:chOff x="271705" y="2169711"/>
            <a:chExt cx="8607101" cy="224783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75FE532-380B-44ED-A11B-4C6F314405E2}"/>
                </a:ext>
              </a:extLst>
            </p:cNvPr>
            <p:cNvSpPr/>
            <p:nvPr/>
          </p:nvSpPr>
          <p:spPr>
            <a:xfrm>
              <a:off x="271705" y="2169711"/>
              <a:ext cx="8607101" cy="224783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C34B2F2-5F71-4609-831C-954D642DAB52}"/>
                </a:ext>
              </a:extLst>
            </p:cNvPr>
            <p:cNvSpPr txBox="1"/>
            <p:nvPr/>
          </p:nvSpPr>
          <p:spPr>
            <a:xfrm>
              <a:off x="6227163" y="2181967"/>
              <a:ext cx="1995434" cy="24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OpenID Connect flow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DE5726-DBD8-40E4-BE59-71ADCF2A1624}"/>
              </a:ext>
            </a:extLst>
          </p:cNvPr>
          <p:cNvGrpSpPr/>
          <p:nvPr/>
        </p:nvGrpSpPr>
        <p:grpSpPr>
          <a:xfrm>
            <a:off x="785356" y="835751"/>
            <a:ext cx="1076513" cy="5825395"/>
            <a:chOff x="254517" y="388371"/>
            <a:chExt cx="1076513" cy="52797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C7099C-59AE-494A-8C0F-AF61F25330B3}"/>
                </a:ext>
              </a:extLst>
            </p:cNvPr>
            <p:cNvCxnSpPr>
              <a:cxnSpLocks/>
            </p:cNvCxnSpPr>
            <p:nvPr/>
          </p:nvCxnSpPr>
          <p:spPr>
            <a:xfrm>
              <a:off x="783588" y="638891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1670E8-22F2-4522-8121-A093B2A12F8C}"/>
                </a:ext>
              </a:extLst>
            </p:cNvPr>
            <p:cNvSpPr txBox="1"/>
            <p:nvPr/>
          </p:nvSpPr>
          <p:spPr>
            <a:xfrm>
              <a:off x="254517" y="388371"/>
              <a:ext cx="1076513" cy="474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Subscriber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Portal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B2D75-1C47-4A6F-9568-B008D700BC77}"/>
              </a:ext>
            </a:extLst>
          </p:cNvPr>
          <p:cNvGrpSpPr/>
          <p:nvPr/>
        </p:nvGrpSpPr>
        <p:grpSpPr>
          <a:xfrm>
            <a:off x="2296354" y="851146"/>
            <a:ext cx="2001125" cy="5845788"/>
            <a:chOff x="1853375" y="369880"/>
            <a:chExt cx="2001125" cy="52982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F60C56-15DF-4796-AE52-1A0555ADEB8F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17" y="638891"/>
              <a:ext cx="0" cy="50292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18D034-7C18-45AC-B074-550E67E6F045}"/>
                </a:ext>
              </a:extLst>
            </p:cNvPr>
            <p:cNvSpPr txBox="1"/>
            <p:nvPr/>
          </p:nvSpPr>
          <p:spPr>
            <a:xfrm>
              <a:off x="1853375" y="369880"/>
              <a:ext cx="2001125" cy="278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Commercial marketplace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C5CC8F-EEA9-4968-A60F-1F219C745B81}"/>
              </a:ext>
            </a:extLst>
          </p:cNvPr>
          <p:cNvGrpSpPr/>
          <p:nvPr/>
        </p:nvGrpSpPr>
        <p:grpSpPr>
          <a:xfrm>
            <a:off x="4371368" y="851146"/>
            <a:ext cx="1308371" cy="5847528"/>
            <a:chOff x="6461779" y="396412"/>
            <a:chExt cx="1308371" cy="53032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CA3F6C-E52A-43C2-A80B-989E4267BCE3}"/>
                </a:ext>
              </a:extLst>
            </p:cNvPr>
            <p:cNvCxnSpPr>
              <a:cxnSpLocks/>
            </p:cNvCxnSpPr>
            <p:nvPr/>
          </p:nvCxnSpPr>
          <p:spPr>
            <a:xfrm>
              <a:off x="7282906" y="670449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27033E-64E3-47D6-A144-F801F940E26D}"/>
                </a:ext>
              </a:extLst>
            </p:cNvPr>
            <p:cNvSpPr txBox="1"/>
            <p:nvPr/>
          </p:nvSpPr>
          <p:spPr>
            <a:xfrm>
              <a:off x="6461779" y="396412"/>
              <a:ext cx="1308371" cy="279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Publisher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EA04CE-E155-40A8-BA33-3A0C4CD57070}"/>
              </a:ext>
            </a:extLst>
          </p:cNvPr>
          <p:cNvGrpSpPr/>
          <p:nvPr/>
        </p:nvGrpSpPr>
        <p:grpSpPr>
          <a:xfrm>
            <a:off x="8100762" y="829967"/>
            <a:ext cx="2207271" cy="5866930"/>
            <a:chOff x="7663576" y="350685"/>
            <a:chExt cx="2207271" cy="531740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FB7C86-597D-4A4E-AD77-BE7FC7C902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1877" y="638891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D55E0D-8438-412A-9C92-D566CD0F7D9B}"/>
                </a:ext>
              </a:extLst>
            </p:cNvPr>
            <p:cNvSpPr txBox="1"/>
            <p:nvPr/>
          </p:nvSpPr>
          <p:spPr>
            <a:xfrm>
              <a:off x="7663576" y="350685"/>
              <a:ext cx="2207271" cy="27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Marketplace </a:t>
              </a:r>
              <a:r>
                <a:rPr lang="en-US" sz="1400" dirty="0">
                  <a:latin typeface="Calibri" panose="020F0502020204030204"/>
                </a:rPr>
                <a:t>f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ulfillment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API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5EADC5-5280-4DE2-BE77-44F8D9F97F3B}"/>
              </a:ext>
            </a:extLst>
          </p:cNvPr>
          <p:cNvSpPr txBox="1"/>
          <p:nvPr/>
        </p:nvSpPr>
        <p:spPr>
          <a:xfrm>
            <a:off x="241023" y="295458"/>
            <a:ext cx="575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subscription activation flow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B8EF7D-A74D-43C8-BF57-2BF00F724E52}"/>
              </a:ext>
            </a:extLst>
          </p:cNvPr>
          <p:cNvCxnSpPr>
            <a:cxnSpLocks/>
          </p:cNvCxnSpPr>
          <p:nvPr/>
        </p:nvCxnSpPr>
        <p:spPr>
          <a:xfrm flipV="1">
            <a:off x="1314427" y="1485883"/>
            <a:ext cx="1998769" cy="89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608B37-E683-448F-B7D2-73126FA4480A}"/>
              </a:ext>
            </a:extLst>
          </p:cNvPr>
          <p:cNvCxnSpPr>
            <a:cxnSpLocks/>
          </p:cNvCxnSpPr>
          <p:nvPr/>
        </p:nvCxnSpPr>
        <p:spPr>
          <a:xfrm>
            <a:off x="1325295" y="2004456"/>
            <a:ext cx="386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C8A1A5-4F96-4C75-9343-3DAA069751DB}"/>
              </a:ext>
            </a:extLst>
          </p:cNvPr>
          <p:cNvCxnSpPr>
            <a:cxnSpLocks/>
          </p:cNvCxnSpPr>
          <p:nvPr/>
        </p:nvCxnSpPr>
        <p:spPr>
          <a:xfrm flipH="1">
            <a:off x="5203350" y="6081384"/>
            <a:ext cx="406571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7E08D3-65B8-4F75-8734-278B1512AF7D}"/>
              </a:ext>
            </a:extLst>
          </p:cNvPr>
          <p:cNvCxnSpPr>
            <a:cxnSpLocks/>
          </p:cNvCxnSpPr>
          <p:nvPr/>
        </p:nvCxnSpPr>
        <p:spPr>
          <a:xfrm flipV="1">
            <a:off x="5194961" y="6580153"/>
            <a:ext cx="4072908" cy="1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6210FC7-F688-4DC0-8062-15FC7A0B9165}"/>
              </a:ext>
            </a:extLst>
          </p:cNvPr>
          <p:cNvGrpSpPr/>
          <p:nvPr/>
        </p:nvGrpSpPr>
        <p:grpSpPr>
          <a:xfrm>
            <a:off x="6739291" y="871547"/>
            <a:ext cx="857864" cy="5825371"/>
            <a:chOff x="8416797" y="388371"/>
            <a:chExt cx="857864" cy="527972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76314C-362F-4AE8-99A9-86868F873823}"/>
                </a:ext>
              </a:extLst>
            </p:cNvPr>
            <p:cNvCxnSpPr>
              <a:cxnSpLocks/>
            </p:cNvCxnSpPr>
            <p:nvPr/>
          </p:nvCxnSpPr>
          <p:spPr>
            <a:xfrm>
              <a:off x="8831877" y="638891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BE9E7D-4BD6-41C4-AB38-32D1418AD4F3}"/>
                </a:ext>
              </a:extLst>
            </p:cNvPr>
            <p:cNvSpPr txBox="1"/>
            <p:nvPr/>
          </p:nvSpPr>
          <p:spPr>
            <a:xfrm>
              <a:off x="8416797" y="388371"/>
              <a:ext cx="857864" cy="278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AD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63EF1C-9795-4644-8327-E8D00F6117D7}"/>
              </a:ext>
            </a:extLst>
          </p:cNvPr>
          <p:cNvCxnSpPr>
            <a:cxnSpLocks/>
          </p:cNvCxnSpPr>
          <p:nvPr/>
        </p:nvCxnSpPr>
        <p:spPr>
          <a:xfrm>
            <a:off x="5190767" y="2345908"/>
            <a:ext cx="1952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771DAA-8CF9-45C1-A248-044919DE2636}"/>
              </a:ext>
            </a:extLst>
          </p:cNvPr>
          <p:cNvCxnSpPr>
            <a:cxnSpLocks/>
          </p:cNvCxnSpPr>
          <p:nvPr/>
        </p:nvCxnSpPr>
        <p:spPr>
          <a:xfrm flipH="1">
            <a:off x="5190767" y="2813481"/>
            <a:ext cx="19524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9BF9A2-D09A-4A03-A828-C87B30290898}"/>
              </a:ext>
            </a:extLst>
          </p:cNvPr>
          <p:cNvCxnSpPr>
            <a:cxnSpLocks/>
          </p:cNvCxnSpPr>
          <p:nvPr/>
        </p:nvCxnSpPr>
        <p:spPr>
          <a:xfrm>
            <a:off x="5204748" y="5571768"/>
            <a:ext cx="40657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F4DB985-6996-4C05-8CE3-CFA39571607B}"/>
              </a:ext>
            </a:extLst>
          </p:cNvPr>
          <p:cNvSpPr txBox="1"/>
          <p:nvPr/>
        </p:nvSpPr>
        <p:spPr>
          <a:xfrm>
            <a:off x="141025" y="1310174"/>
            <a:ext cx="116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portal UI -&gt;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create/subscribe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81A99A-E9EB-4EDF-961E-E530055B6220}"/>
              </a:ext>
            </a:extLst>
          </p:cNvPr>
          <p:cNvSpPr txBox="1"/>
          <p:nvPr/>
        </p:nvSpPr>
        <p:spPr>
          <a:xfrm>
            <a:off x="132684" y="1701331"/>
            <a:ext cx="11686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portal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Configure account 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Landingpage?token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=12345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EAA222-9507-44A8-A026-9983EEDFEBEE}"/>
              </a:ext>
            </a:extLst>
          </p:cNvPr>
          <p:cNvSpPr txBox="1"/>
          <p:nvPr/>
        </p:nvSpPr>
        <p:spPr>
          <a:xfrm>
            <a:off x="7154371" y="2718097"/>
            <a:ext cx="1828800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  <a:latin typeface="Calibri" panose="020F0502020204030204"/>
              </a:rPr>
              <a:t>i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d_token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returned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292787-E494-42F7-BF4E-456232AC6C47}"/>
              </a:ext>
            </a:extLst>
          </p:cNvPr>
          <p:cNvSpPr txBox="1"/>
          <p:nvPr/>
        </p:nvSpPr>
        <p:spPr>
          <a:xfrm>
            <a:off x="5833033" y="3131124"/>
            <a:ext cx="2730665" cy="651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Skipping other requirements like validating the JWT, or asking for authorization to access other services for brevity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E383C3-2495-49FF-BF70-9269900AA611}"/>
              </a:ext>
            </a:extLst>
          </p:cNvPr>
          <p:cNvCxnSpPr>
            <a:cxnSpLocks/>
          </p:cNvCxnSpPr>
          <p:nvPr/>
        </p:nvCxnSpPr>
        <p:spPr>
          <a:xfrm>
            <a:off x="5198457" y="4552536"/>
            <a:ext cx="19370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C35865-1367-4773-805F-A94A222AD0D0}"/>
              </a:ext>
            </a:extLst>
          </p:cNvPr>
          <p:cNvSpPr txBox="1"/>
          <p:nvPr/>
        </p:nvSpPr>
        <p:spPr>
          <a:xfrm>
            <a:off x="1527997" y="4130318"/>
            <a:ext cx="3657600" cy="871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https://login.microsoftonline.com/*{tenantId}*/oauth2/v2.0/token</a:t>
            </a:r>
            <a:b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client_id</a:t>
            </a:r>
            <a:r>
              <a:rPr kumimoji="0" lang="en-US" sz="9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=&lt;</a:t>
            </a:r>
            <a:r>
              <a:rPr kumimoji="0" lang="en-US" sz="90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client_id</a:t>
            </a:r>
            <a:r>
              <a:rPr kumimoji="0" lang="en-US" sz="9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grant_type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client_credentials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scope=20e940b3-4c77-4b0b-9a53-9e16a1b010a7/.default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tx1"/>
                </a:solidFill>
                <a:latin typeface="Calibri" panose="020F0502020204030204"/>
              </a:rPr>
              <a:t>client_secret</a:t>
            </a:r>
            <a:r>
              <a:rPr lang="en-US" sz="900" dirty="0">
                <a:solidFill>
                  <a:schemeClr val="tx1"/>
                </a:solidFill>
                <a:latin typeface="Calibri" panose="020F0502020204030204"/>
              </a:rPr>
              <a:t>=&lt;</a:t>
            </a:r>
            <a:r>
              <a:rPr lang="en-US" sz="900" dirty="0" err="1">
                <a:solidFill>
                  <a:schemeClr val="tx1"/>
                </a:solidFill>
                <a:latin typeface="Calibri" panose="020F0502020204030204"/>
              </a:rPr>
              <a:t>client_secret</a:t>
            </a:r>
            <a:r>
              <a:rPr lang="en-US" sz="900" dirty="0">
                <a:solidFill>
                  <a:schemeClr val="tx1"/>
                </a:solidFill>
                <a:latin typeface="Calibri" panose="020F0502020204030204"/>
              </a:rPr>
              <a:t>&gt;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4DF6AC-9CBB-4B3E-909C-9ADC98228062}"/>
              </a:ext>
            </a:extLst>
          </p:cNvPr>
          <p:cNvCxnSpPr>
            <a:cxnSpLocks/>
          </p:cNvCxnSpPr>
          <p:nvPr/>
        </p:nvCxnSpPr>
        <p:spPr>
          <a:xfrm flipH="1">
            <a:off x="5173988" y="5062152"/>
            <a:ext cx="19524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15991B-385D-4002-BE7B-28F76F237CB3}"/>
              </a:ext>
            </a:extLst>
          </p:cNvPr>
          <p:cNvSpPr txBox="1"/>
          <p:nvPr/>
        </p:nvSpPr>
        <p:spPr>
          <a:xfrm>
            <a:off x="7154371" y="4929062"/>
            <a:ext cx="1828800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token returned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297543-DBAB-45B2-9D27-81A95FF782C6}"/>
              </a:ext>
            </a:extLst>
          </p:cNvPr>
          <p:cNvSpPr txBox="1"/>
          <p:nvPr/>
        </p:nvSpPr>
        <p:spPr>
          <a:xfrm>
            <a:off x="1362774" y="2262769"/>
            <a:ext cx="184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259E5F-BAA9-4826-B7D5-8411EBA35D75}"/>
              </a:ext>
            </a:extLst>
          </p:cNvPr>
          <p:cNvSpPr txBox="1"/>
          <p:nvPr/>
        </p:nvSpPr>
        <p:spPr>
          <a:xfrm>
            <a:off x="1527997" y="2210930"/>
            <a:ext cx="365760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https://login.microsoftonline.com/common/oauth2/v2.0/authorize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3F51746E-5532-49C6-A583-B80BF262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997" y="5140797"/>
            <a:ext cx="3657600" cy="784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348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https://marketplaceapi.microsoft.com/api/saas/subscriptions/resolve?api-version=&lt;ApiVersion</a:t>
            </a:r>
            <a:r>
              <a:rPr kumimoji="0" lang="en-US" altLang="en-US" sz="9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x-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-marketplace-token (token received on landing page)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Auth: 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/>
              </a:rPr>
              <a:t>Access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token (token received on previous call)</a:t>
            </a:r>
            <a:endParaRPr kumimoji="0" lang="en-US" altLang="en-US" sz="9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945524-F5D0-4720-9490-FA168F373BD1}"/>
              </a:ext>
            </a:extLst>
          </p:cNvPr>
          <p:cNvSpPr/>
          <p:nvPr/>
        </p:nvSpPr>
        <p:spPr>
          <a:xfrm>
            <a:off x="9267869" y="5701397"/>
            <a:ext cx="2437317" cy="7848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Details of a  is Subscription returned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{ "id": "&lt;guid&gt;",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"subscriptionName": "Contoso Cloud Solution",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"offerId": "offer1", "planId": "silver",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"quantity": "20" }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B4281E-27E1-4D7B-8CC9-71A7581961C0}"/>
              </a:ext>
            </a:extLst>
          </p:cNvPr>
          <p:cNvSpPr txBox="1"/>
          <p:nvPr/>
        </p:nvSpPr>
        <p:spPr>
          <a:xfrm>
            <a:off x="1527997" y="6189071"/>
            <a:ext cx="3657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0" defTabSz="457200"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https://marketplaceapi.microsoft.com/api/saas/subscriptions/&lt;subscriptionId&gt;/activate?api-version=&lt;ApiVersion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(Auth: </a:t>
            </a:r>
            <a:r>
              <a:rPr lang="en-US" sz="900" b="1" dirty="0">
                <a:solidFill>
                  <a:schemeClr val="tx1"/>
                </a:solidFill>
              </a:rPr>
              <a:t>Access token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DEF7D9-DE08-458B-A051-29060D2E06B3}"/>
              </a:ext>
            </a:extLst>
          </p:cNvPr>
          <p:cNvCxnSpPr>
            <a:cxnSpLocks/>
          </p:cNvCxnSpPr>
          <p:nvPr/>
        </p:nvCxnSpPr>
        <p:spPr>
          <a:xfrm flipH="1" flipV="1">
            <a:off x="1298148" y="1620527"/>
            <a:ext cx="1998769" cy="895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6B67FA2-A5EF-407F-BFDA-B1CF94A04A53}"/>
              </a:ext>
            </a:extLst>
          </p:cNvPr>
          <p:cNvSpPr txBox="1"/>
          <p:nvPr/>
        </p:nvSpPr>
        <p:spPr>
          <a:xfrm>
            <a:off x="7071698" y="199337"/>
            <a:ext cx="5063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either endpoints, recommended v2, “</a:t>
            </a:r>
            <a:r>
              <a:rPr lang="en-US" sz="900" dirty="0">
                <a:hlinkClick r:id="rId4"/>
              </a:rPr>
              <a:t>OpenID Connect</a:t>
            </a:r>
            <a:r>
              <a:rPr lang="en-US" sz="900" dirty="0"/>
              <a:t>” flow, request consent for Graph API </a:t>
            </a:r>
          </a:p>
          <a:p>
            <a:endParaRPr lang="en-US" sz="900" dirty="0"/>
          </a:p>
          <a:p>
            <a:r>
              <a:rPr lang="en-US" sz="900" dirty="0"/>
              <a:t>Use either endpoints, recommended v2, use “</a:t>
            </a:r>
            <a:r>
              <a:rPr lang="en-US" sz="900" dirty="0">
                <a:hlinkClick r:id="rId9"/>
              </a:rPr>
              <a:t>Get a token</a:t>
            </a:r>
            <a:r>
              <a:rPr lang="en-US" sz="900" dirty="0"/>
              <a:t>” part of client credentials 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E997D1-210A-457C-AE8B-054D53F336C0}"/>
              </a:ext>
            </a:extLst>
          </p:cNvPr>
          <p:cNvSpPr/>
          <p:nvPr/>
        </p:nvSpPr>
        <p:spPr>
          <a:xfrm>
            <a:off x="4885619" y="2355883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644886-3313-4228-8F8F-F9E3BF81813F}"/>
              </a:ext>
            </a:extLst>
          </p:cNvPr>
          <p:cNvSpPr/>
          <p:nvPr/>
        </p:nvSpPr>
        <p:spPr>
          <a:xfrm>
            <a:off x="4874953" y="4204418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6970FDF-0AA6-4462-BD94-6DA53C4081B3}"/>
              </a:ext>
            </a:extLst>
          </p:cNvPr>
          <p:cNvSpPr/>
          <p:nvPr/>
        </p:nvSpPr>
        <p:spPr>
          <a:xfrm>
            <a:off x="6839118" y="130033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B995CF0-826A-49F1-960E-AAC053C1FF84}"/>
              </a:ext>
            </a:extLst>
          </p:cNvPr>
          <p:cNvSpPr/>
          <p:nvPr/>
        </p:nvSpPr>
        <p:spPr>
          <a:xfrm>
            <a:off x="6840702" y="480394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786A1A-F5D5-44FC-983F-A22DB912EB88}"/>
              </a:ext>
            </a:extLst>
          </p:cNvPr>
          <p:cNvSpPr>
            <a:spLocks noChangeAspect="1"/>
          </p:cNvSpPr>
          <p:nvPr/>
        </p:nvSpPr>
        <p:spPr>
          <a:xfrm>
            <a:off x="1816053" y="1218437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6D4BCD4-A115-4041-AA9B-F4F7C314098D}"/>
              </a:ext>
            </a:extLst>
          </p:cNvPr>
          <p:cNvSpPr>
            <a:spLocks noChangeAspect="1"/>
          </p:cNvSpPr>
          <p:nvPr/>
        </p:nvSpPr>
        <p:spPr>
          <a:xfrm>
            <a:off x="1644128" y="1654108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18F662E-39DA-488A-9707-A5EC1517514D}"/>
              </a:ext>
            </a:extLst>
          </p:cNvPr>
          <p:cNvSpPr>
            <a:spLocks noChangeAspect="1"/>
          </p:cNvSpPr>
          <p:nvPr/>
        </p:nvSpPr>
        <p:spPr>
          <a:xfrm>
            <a:off x="2882065" y="1712019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9F060D4-62E4-4BB4-A6D0-E71898185349}"/>
              </a:ext>
            </a:extLst>
          </p:cNvPr>
          <p:cNvSpPr>
            <a:spLocks noChangeAspect="1"/>
          </p:cNvSpPr>
          <p:nvPr/>
        </p:nvSpPr>
        <p:spPr>
          <a:xfrm>
            <a:off x="5507457" y="2041974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9C398EB-E7A4-4332-8E75-E9022FF6600B}"/>
              </a:ext>
            </a:extLst>
          </p:cNvPr>
          <p:cNvSpPr>
            <a:spLocks noChangeAspect="1"/>
          </p:cNvSpPr>
          <p:nvPr/>
        </p:nvSpPr>
        <p:spPr>
          <a:xfrm>
            <a:off x="5507457" y="2513618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1AD66DF-C2B1-4548-94A6-259762595F35}"/>
              </a:ext>
            </a:extLst>
          </p:cNvPr>
          <p:cNvSpPr>
            <a:spLocks noChangeAspect="1"/>
          </p:cNvSpPr>
          <p:nvPr/>
        </p:nvSpPr>
        <p:spPr>
          <a:xfrm>
            <a:off x="5507457" y="4234890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D58401-C85C-4B76-ABD3-119CAB9787A7}"/>
              </a:ext>
            </a:extLst>
          </p:cNvPr>
          <p:cNvSpPr>
            <a:spLocks noChangeAspect="1"/>
          </p:cNvSpPr>
          <p:nvPr/>
        </p:nvSpPr>
        <p:spPr>
          <a:xfrm>
            <a:off x="5507457" y="4723635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7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2F81959-7A58-485F-84A4-A70BB84253D0}"/>
              </a:ext>
            </a:extLst>
          </p:cNvPr>
          <p:cNvSpPr>
            <a:spLocks noChangeAspect="1"/>
          </p:cNvSpPr>
          <p:nvPr/>
        </p:nvSpPr>
        <p:spPr>
          <a:xfrm>
            <a:off x="5507457" y="5242784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8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12CDC5A-B1F4-4E73-8F28-A0B1DA80DF77}"/>
              </a:ext>
            </a:extLst>
          </p:cNvPr>
          <p:cNvSpPr>
            <a:spLocks noChangeAspect="1"/>
          </p:cNvSpPr>
          <p:nvPr/>
        </p:nvSpPr>
        <p:spPr>
          <a:xfrm>
            <a:off x="5507457" y="5775871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9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5BDBD53-B439-4D39-A7E3-5C88CB3ECF0D}"/>
              </a:ext>
            </a:extLst>
          </p:cNvPr>
          <p:cNvSpPr>
            <a:spLocks noChangeAspect="1"/>
          </p:cNvSpPr>
          <p:nvPr/>
        </p:nvSpPr>
        <p:spPr>
          <a:xfrm>
            <a:off x="5507457" y="6262507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10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D733EAFB-DA0C-4409-A002-A70C3F176773}"/>
              </a:ext>
            </a:extLst>
          </p:cNvPr>
          <p:cNvSpPr/>
          <p:nvPr/>
        </p:nvSpPr>
        <p:spPr>
          <a:xfrm>
            <a:off x="88221" y="4632152"/>
            <a:ext cx="1147407" cy="747369"/>
          </a:xfrm>
          <a:prstGeom prst="borderCallout1">
            <a:avLst>
              <a:gd name="adj1" fmla="val 20101"/>
              <a:gd name="adj2" fmla="val 102762"/>
              <a:gd name="adj3" fmla="val -32610"/>
              <a:gd name="adj4" fmla="val 122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appid/clientid, tenantid details are set in technical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 tab during transact offer setup</a:t>
            </a:r>
          </a:p>
        </p:txBody>
      </p:sp>
    </p:spTree>
    <p:extLst>
      <p:ext uri="{BB962C8B-B14F-4D97-AF65-F5344CB8AC3E}">
        <p14:creationId xmlns:p14="http://schemas.microsoft.com/office/powerpoint/2010/main" val="8735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AFDEF94D62A40AF08EE7D80E5F8AC" ma:contentTypeVersion="14" ma:contentTypeDescription="Create a new document." ma:contentTypeScope="" ma:versionID="7a23a8ccffc5f73cd34655d0cc6fdf57">
  <xsd:schema xmlns:xsd="http://www.w3.org/2001/XMLSchema" xmlns:xs="http://www.w3.org/2001/XMLSchema" xmlns:p="http://schemas.microsoft.com/office/2006/metadata/properties" xmlns:ns3="30ba80bf-d9c2-4d8e-8eb2-39800b00708f" xmlns:ns4="bcb77b80-1a7c-4860-8084-1a0a860fa76b" targetNamespace="http://schemas.microsoft.com/office/2006/metadata/properties" ma:root="true" ma:fieldsID="efab563a0d3226ac6bd9d2c336274c71" ns3:_="" ns4:_="">
    <xsd:import namespace="30ba80bf-d9c2-4d8e-8eb2-39800b00708f"/>
    <xsd:import namespace="bcb77b80-1a7c-4860-8084-1a0a860fa7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a80bf-d9c2-4d8e-8eb2-39800b007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7b80-1a7c-4860-8084-1a0a860fa7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0ba80bf-d9c2-4d8e-8eb2-39800b00708f" xsi:nil="true"/>
  </documentManagement>
</p:properties>
</file>

<file path=customXml/itemProps1.xml><?xml version="1.0" encoding="utf-8"?>
<ds:datastoreItem xmlns:ds="http://schemas.openxmlformats.org/officeDocument/2006/customXml" ds:itemID="{670F289E-8B42-45EA-9E4B-56A6A8AEA5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ba80bf-d9c2-4d8e-8eb2-39800b00708f"/>
    <ds:schemaRef ds:uri="bcb77b80-1a7c-4860-8084-1a0a860fa7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9446AF-47BF-4B9B-8786-FE58025BA1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2CD355-91AA-44D7-9281-FE3D16EDCDA0}">
  <ds:schemaRefs>
    <ds:schemaRef ds:uri="http://schemas.microsoft.com/office/2006/metadata/properties"/>
    <ds:schemaRef ds:uri="http://schemas.microsoft.com/office/infopath/2007/PartnerControls"/>
    <ds:schemaRef ds:uri="30ba80bf-d9c2-4d8e-8eb2-39800b00708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302</Words>
  <Application>Microsoft Office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SFMono-Regular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Ercenk Keresteci</dc:creator>
  <cp:lastModifiedBy>Ercenk Keresteci</cp:lastModifiedBy>
  <cp:revision>14</cp:revision>
  <dcterms:created xsi:type="dcterms:W3CDTF">2019-10-11T00:48:51Z</dcterms:created>
  <dcterms:modified xsi:type="dcterms:W3CDTF">2021-03-23T17:02:11Z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ercenk@microsoft.com</vt:lpwstr>
  </property>
  <property fmtid="{D5CDD505-2E9C-101B-9397-08002B2CF9AE}" pid="5" name="MSIP_Label_f42aa342-8706-4288-bd11-ebb85995028c_SetDate">
    <vt:lpwstr>2019-10-11T01:11:26.4921791Z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fd54da7a-909d-44f8-9616-26473410833f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0x0101002C7AFDEF94D62A40AF08EE7D80E5F8AC</vt:lpwstr>
  </property>
</Properties>
</file>