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modernComment_7B3_16CE612E.xml" ContentType="application/vnd.ms-powerpoint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modernComment_7FF64878_A0D6FDE5.xml" ContentType="application/vnd.ms-powerpoint.comments+xml"/>
  <Override PartName="/ppt/notesSlides/notesSlide4.xml" ContentType="application/vnd.openxmlformats-officedocument.presentationml.notesSlide+xml"/>
  <Override PartName="/ppt/comments/modernComment_7B5_2D428E95.xml" ContentType="application/vnd.ms-powerpoint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modernComment_7B8_EB7C7CFA.xml" ContentType="application/vnd.ms-powerpoint.comments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28"/>
  </p:notesMasterIdLst>
  <p:handoutMasterIdLst>
    <p:handoutMasterId r:id="rId29"/>
  </p:handoutMasterIdLst>
  <p:sldIdLst>
    <p:sldId id="1954" r:id="rId6"/>
    <p:sldId id="1959" r:id="rId7"/>
    <p:sldId id="1969" r:id="rId8"/>
    <p:sldId id="1965" r:id="rId9"/>
    <p:sldId id="1968" r:id="rId10"/>
    <p:sldId id="1966" r:id="rId11"/>
    <p:sldId id="1967" r:id="rId12"/>
    <p:sldId id="5211" r:id="rId13"/>
    <p:sldId id="2146846838" r:id="rId14"/>
    <p:sldId id="1971" r:id="rId15"/>
    <p:sldId id="1978" r:id="rId16"/>
    <p:sldId id="1972" r:id="rId17"/>
    <p:sldId id="1977" r:id="rId18"/>
    <p:sldId id="2146846840" r:id="rId19"/>
    <p:sldId id="1973" r:id="rId20"/>
    <p:sldId id="2146846839" r:id="rId21"/>
    <p:sldId id="2146846837" r:id="rId22"/>
    <p:sldId id="1974" r:id="rId23"/>
    <p:sldId id="1975" r:id="rId24"/>
    <p:sldId id="1976" r:id="rId25"/>
    <p:sldId id="2146846836" r:id="rId26"/>
    <p:sldId id="2146846835" r:id="rId27"/>
  </p:sldIdLst>
  <p:sldSz cx="12188825" cy="6858000"/>
  <p:notesSz cx="6858000" cy="9144000"/>
  <p:defaultTextStyle>
    <a:defPPr>
      <a:defRPr lang="en-US"/>
    </a:defPPr>
    <a:lvl1pPr marL="0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43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885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328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71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213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656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097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541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0" userDrawn="1">
          <p15:clr>
            <a:srgbClr val="A4A3A4"/>
          </p15:clr>
        </p15:guide>
        <p15:guide id="2" pos="24" userDrawn="1">
          <p15:clr>
            <a:srgbClr val="A4A3A4"/>
          </p15:clr>
        </p15:guide>
        <p15:guide id="3" orient="horz" pos="80">
          <p15:clr>
            <a:srgbClr val="A4A3A4"/>
          </p15:clr>
        </p15:guide>
        <p15:guide id="4" pos="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19A0461-70A0-26D9-7B07-101F9229DE0D}" name="Daisuke Nakahara" initials="DN" userId="S::daisuken@microsoft.com::8d5a637a-d3e5-46f7-875f-83a066805d39" providerId="AD"/>
  <p188:author id="{825F0767-8775-E7B1-B711-385AF8BAF186}" name="Randy Wu - C14166" initials="RWC" userId="S::randy.wu@microchip.com::9dc4d9d5-8ad4-4c41-8ac8-fcab659f83b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  <a:srgbClr val="070707"/>
    <a:srgbClr val="0E3689"/>
    <a:srgbClr val="1D9CE4"/>
    <a:srgbClr val="FFD53A"/>
    <a:srgbClr val="702076"/>
    <a:srgbClr val="5EBF33"/>
    <a:srgbClr val="FD7F20"/>
    <a:srgbClr val="0E1454"/>
    <a:srgbClr val="CE16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9849" autoAdjust="0"/>
    <p:restoredTop sz="94830"/>
  </p:normalViewPr>
  <p:slideViewPr>
    <p:cSldViewPr snapToGrid="0" snapToObjects="1">
      <p:cViewPr varScale="1">
        <p:scale>
          <a:sx n="121" d="100"/>
          <a:sy n="121" d="100"/>
        </p:scale>
        <p:origin x="1112" y="176"/>
      </p:cViewPr>
      <p:guideLst>
        <p:guide orient="horz" pos="60"/>
        <p:guide pos="24"/>
        <p:guide orient="horz" pos="80"/>
        <p:guide pos="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95" d="100"/>
        <a:sy n="95" d="100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383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microsoft.com/office/2018/10/relationships/authors" Target="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Relationship Id="rId8" Type="http://schemas.openxmlformats.org/officeDocument/2006/relationships/slide" Target="slides/slide3.xml"/></Relationships>
</file>

<file path=ppt/comments/modernComment_7B3_16CE612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0B63EB5-B6D8-4936-813E-2351F8955286}" authorId="{419A0461-70A0-26D9-7B07-101F9229DE0D}" created="2021-10-11T19:03:21.677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82624046" sldId="1971"/>
      <ac:spMk id="11" creationId="{1319D5C3-F98C-B24A-B881-4646B0BD4DEA}"/>
      <ac:txMk cp="31" len="1">
        <ac:context len="36" hash="3180338599"/>
      </ac:txMk>
    </ac:txMkLst>
    <p188:pos x="2434967" y="633800"/>
    <p188:replyLst>
      <p188:reply id="{23FFA93E-B6AA-0E42-A400-1CC48A36D5CC}" authorId="{825F0767-8775-E7B1-B711-385AF8BAF186}" created="2021-10-11T21:10:12.404">
        <p188:txBody>
          <a:bodyPr/>
          <a:lstStyle/>
          <a:p>
            <a:r>
              <a:rPr lang="en-US"/>
              <a:t>Yes, good to note</a:t>
            </a:r>
          </a:p>
        </p188:txBody>
      </p188:reply>
    </p188:replyLst>
    <p188:txBody>
      <a:bodyPr/>
      <a:lstStyle/>
      <a:p>
        <a:r>
          <a:rPr lang="en-US"/>
          <a:t>Added Model Version</a:t>
        </a:r>
      </a:p>
    </p188:txBody>
  </p188:cm>
</p188:cmLst>
</file>

<file path=ppt/comments/modernComment_7B5_2D428E9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E198E76-A835-4146-A7EE-BEEC76A46BEA}" authorId="{419A0461-70A0-26D9-7B07-101F9229DE0D}" created="2021-10-11T20:33:21.55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759336597" sldId="1973"/>
      <ac:graphicFrameMk id="4" creationId="{A6FD4C91-BE13-1F40-8D22-AB7220626C6A}"/>
      <ac:tblMk/>
      <ac:tcMk rowId="2398759049" colId="1610446745"/>
      <ac:txMk cp="2" len="27">
        <ac:context len="30" hash="131015850"/>
      </ac:txMk>
    </ac:txMkLst>
    <p188:pos x="7239071" y="2605611"/>
    <p188:replyLst>
      <p188:reply id="{9044AAD5-B2D3-5D49-A8A9-09AAE72E20A3}" authorId="{825F0767-8775-E7B1-B711-385AF8BAF186}" created="2021-10-11T20:57:24.525">
        <p188:txBody>
          <a:bodyPr/>
          <a:lstStyle/>
          <a:p>
            <a:r>
              <a:rPr lang="en-US"/>
              <a:t>Yes!</a:t>
            </a:r>
          </a:p>
        </p188:txBody>
      </p188:reply>
      <p188:reply id="{3BCFE135-397F-F640-8718-80AAF6854D6E}" authorId="{825F0767-8775-E7B1-B711-385AF8BAF186}" created="2021-10-11T21:14:58.687">
        <p188:txBody>
          <a:bodyPr/>
          <a:lstStyle/>
          <a:p>
            <a:r>
              <a:rPr lang="en-US"/>
              <a:t>I assume the string can be of any length?</a:t>
            </a:r>
          </a:p>
        </p188:txBody>
      </p188:reply>
      <p188:reply id="{1E290C84-079A-4DA1-809A-9F78CDFD6B25}" authorId="{419A0461-70A0-26D9-7B07-101F9229DE0D}" created="2021-10-11T21:50:02.696">
        <p188:txBody>
          <a:bodyPr/>
          <a:lstStyle/>
          <a:p>
            <a:r>
              <a:rPr lang="en-US"/>
              <a:t>I had to expand TX buffer from 512 to 1024, so technically up to 1024 minus 13 (telemetry 11,)</a:t>
            </a:r>
          </a:p>
        </p188:txBody>
      </p188:reply>
    </p188:replyLst>
    <p188:txBody>
      <a:bodyPr/>
      <a:lstStyle/>
      <a:p>
        <a:r>
          <a:rPr lang="en-US"/>
          <a:t>Probably a good idea to include ""</a:t>
        </a:r>
      </a:p>
    </p188:txBody>
  </p188:cm>
</p188:cmLst>
</file>

<file path=ppt/comments/modernComment_7B8_EB7C7CF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D7CBB88-EC6A-4271-9DF2-7FBFCE1D96F3}" authorId="{419A0461-70A0-26D9-7B07-101F9229DE0D}" created="2021-10-11T20:34:35.31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950804218" sldId="1976"/>
      <ac:spMk id="21" creationId="{08C18F5E-86C7-2A42-8114-F8B157B878A0}"/>
      <ac:txMk cp="0" len="22">
        <ac:context len="23" hash="74632539"/>
      </ac:txMk>
    </ac:txMkLst>
    <p188:replyLst>
      <p188:reply id="{55C1189C-692D-694C-AD6D-D7FE3CE7DBCD}" authorId="{825F0767-8775-E7B1-B711-385AF8BAF186}" created="2021-10-11T20:56:39.074">
        <p188:txBody>
          <a:bodyPr/>
          <a:lstStyle/>
          <a:p>
            <a:r>
              <a:rPr lang="en-US"/>
              <a:t>No, the properties have to remain intact since the SAM-IoT may get rebooted while the APP is still running</a:t>
            </a:r>
          </a:p>
        </p188:txBody>
      </p188:reply>
      <p188:reply id="{67A1237B-F6B0-3B48-ABB3-A42E6C23CF30}" authorId="{825F0767-8775-E7B1-B711-385AF8BAF186}" created="2021-10-11T21:11:29.461">
        <p188:txBody>
          <a:bodyPr/>
          <a:lstStyle/>
          <a:p>
            <a:r>
              <a:rPr lang="en-US"/>
              <a:t>I guess all the properties data can be lost if the SAM-IoT is reboot, since the next changes will be initiated by either APP or Cloud, correct?</a:t>
            </a:r>
          </a:p>
        </p188:txBody>
      </p188:reply>
      <p188:reply id="{C9A74A22-7556-6140-A29A-6DBB230F6829}" authorId="{825F0767-8775-E7B1-B711-385AF8BAF186}" created="2021-10-11T21:12:21.593">
        <p188:txBody>
          <a:bodyPr/>
          <a:lstStyle/>
          <a:p>
            <a:r>
              <a:rPr lang="en-US"/>
              <a:t>As long as the properties in the cloud reflect the properties of the APP, it should not matter if the property variables in the SAM are lost</a:t>
            </a:r>
          </a:p>
        </p188:txBody>
      </p188:reply>
      <p188:reply id="{65B9DE88-D868-B34A-8184-34834A65F98D}" authorId="{825F0767-8775-E7B1-B711-385AF8BAF186}" created="2021-10-11T21:14:31.003">
        <p188:txBody>
          <a:bodyPr/>
          <a:lstStyle/>
          <a:p>
            <a:r>
              <a:rPr lang="en-US"/>
              <a:t>Once the property is sync’d with the cloud, then that data value in the SAM can be forgotten.  So rebooting the SAM should not cause any issues</a:t>
            </a:r>
          </a:p>
        </p188:txBody>
      </p188:reply>
    </p188:replyLst>
    <p188:txBody>
      <a:bodyPr/>
      <a:lstStyle/>
      <a:p>
        <a:r>
          <a:rPr lang="en-US"/>
          <a:t>It's ok for data to be lost across reboot, right?</a:t>
        </a:r>
      </a:p>
    </p188:txBody>
  </p188:cm>
</p188:cmLst>
</file>

<file path=ppt/comments/modernComment_7FF64878_A0D6FDE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D7A1D54-8E69-4C4A-A2A8-9513B01DD8C2}" authorId="{419A0461-70A0-26D9-7B07-101F9229DE0D}" created="2021-10-11T20:33:21.55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698444261" sldId="2146846840"/>
      <ac:graphicFrameMk id="4" creationId="{A6FD4C91-BE13-1F40-8D22-AB7220626C6A}"/>
      <ac:tblMk/>
      <ac:tcMk rowId="2398759049" colId="1610446745"/>
      <ac:txMk cp="2" len="27">
        <ac:context len="20" hash="885886408"/>
      </ac:txMk>
    </ac:txMkLst>
    <p188:replyLst>
      <p188:reply id="{9044AAD5-B2D3-5D49-A8A9-09AAE72E20A3}" authorId="{825F0767-8775-E7B1-B711-385AF8BAF186}" created="2021-10-11T20:57:24.525">
        <p188:txBody>
          <a:bodyPr/>
          <a:lstStyle/>
          <a:p>
            <a:r>
              <a:rPr lang="en-US"/>
              <a:t>Yes!</a:t>
            </a:r>
          </a:p>
        </p188:txBody>
      </p188:reply>
      <p188:reply id="{3BCFE135-397F-F640-8718-80AAF6854D6E}" authorId="{825F0767-8775-E7B1-B711-385AF8BAF186}" created="2021-10-11T21:14:58.687">
        <p188:txBody>
          <a:bodyPr/>
          <a:lstStyle/>
          <a:p>
            <a:r>
              <a:rPr lang="en-US"/>
              <a:t>I assume the string can be of any length?</a:t>
            </a:r>
          </a:p>
        </p188:txBody>
      </p188:reply>
      <p188:reply id="{1E290C84-079A-4DA1-809A-9F78CDFD6B25}" authorId="{419A0461-70A0-26D9-7B07-101F9229DE0D}" created="2021-10-11T21:50:02.696">
        <p188:txBody>
          <a:bodyPr/>
          <a:lstStyle/>
          <a:p>
            <a:r>
              <a:rPr lang="en-US"/>
              <a:t>I had to expand TX buffer from 512 to 1024, so technically up to 1024 minus 13 (telemetry 11,)</a:t>
            </a:r>
          </a:p>
        </p188:txBody>
      </p188:reply>
    </p188:replyLst>
    <p188:txBody>
      <a:bodyPr/>
      <a:lstStyle/>
      <a:p>
        <a:r>
          <a:rPr lang="en-US"/>
          <a:t>Probably a good idea to include ""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439C997-21E5-5348-AFE6-AB6F922648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27AC1D-5903-004B-A07D-BA6E3EE372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15C2D-FB91-8740-95C2-23C11A10F2F2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179EA0-CF08-6C46-9B0C-7A703F62F2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E23A1-2359-A341-AFD4-DCB4B7D00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837C5-E66E-4749-8D3A-655388B1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273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4E49F-5C3A-ED4E-A68A-CCB3AA3B5D59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8CB49-A7FB-5E4A-B599-DE2118135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414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7820B9-D5B9-4B9A-B3AE-285FB358A4C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6399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Connection status – error in communication?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61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07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47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4096 Bytes = 2048 Words = 1024 Integers</a:t>
            </a:r>
          </a:p>
          <a:p>
            <a:endParaRPr lang="en-US" dirty="0"/>
          </a:p>
          <a:p>
            <a:pPr marL="0" marR="0" lvl="0" indent="0" algn="l" defTabSz="12189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 (5000 milliseconds / 2048 Words) = 2.44 msec per update</a:t>
            </a:r>
          </a:p>
          <a:p>
            <a:r>
              <a:rPr lang="en-US" dirty="0"/>
              <a:t>2. (5000 milliseconds / 1024 Integers) = 4.88 msec per update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66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0" marR="0" lvl="0" indent="0" algn="l" defTabSz="12189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 (5000 milliseconds / 2048 Words) = 2.44 msec per update</a:t>
            </a:r>
          </a:p>
          <a:p>
            <a:r>
              <a:rPr lang="en-US" dirty="0"/>
              <a:t>2. (5000 milliseconds / 1024 Integers) = 4.88 msec per update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53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 blocks of 1KB every 5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7820B9-D5B9-4B9A-B3AE-285FB358A4C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2657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80165" y="2474260"/>
            <a:ext cx="6437455" cy="996522"/>
          </a:xfrm>
          <a:ln>
            <a:noFill/>
          </a:ln>
        </p:spPr>
        <p:txBody>
          <a:bodyPr anchor="b" anchorCtr="0"/>
          <a:lstStyle>
            <a:lvl1pPr algn="r">
              <a:defRPr sz="3800"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1D45AC-B80D-4805-BA4C-8776489E8022}"/>
              </a:ext>
            </a:extLst>
          </p:cNvPr>
          <p:cNvSpPr/>
          <p:nvPr userDrawn="1"/>
        </p:nvSpPr>
        <p:spPr>
          <a:xfrm>
            <a:off x="9411530" y="6331942"/>
            <a:ext cx="2777297" cy="5260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CBDA27-1F54-4C50-8D76-28815B58BDC3}"/>
              </a:ext>
            </a:extLst>
          </p:cNvPr>
          <p:cNvCxnSpPr/>
          <p:nvPr userDrawn="1"/>
        </p:nvCxnSpPr>
        <p:spPr>
          <a:xfrm>
            <a:off x="7552849" y="2666723"/>
            <a:ext cx="0" cy="835152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EB7A8E4-4917-4A3E-8E2F-D070BB4D10DE}"/>
              </a:ext>
            </a:extLst>
          </p:cNvPr>
          <p:cNvSpPr txBox="1"/>
          <p:nvPr userDrawn="1"/>
        </p:nvSpPr>
        <p:spPr>
          <a:xfrm>
            <a:off x="4067363" y="3799832"/>
            <a:ext cx="7411397" cy="387772"/>
          </a:xfrm>
          <a:prstGeom prst="rect">
            <a:avLst/>
          </a:prstGeom>
          <a:noFill/>
        </p:spPr>
        <p:txBody>
          <a:bodyPr wrap="none" lIns="121893" tIns="60947" rIns="121893" bIns="60947" rtlCol="0">
            <a:spAutoFit/>
          </a:bodyPr>
          <a:lstStyle/>
          <a:p>
            <a:pPr algn="r"/>
            <a:r>
              <a:rPr lang="en-US" sz="1720" dirty="0">
                <a:solidFill>
                  <a:srgbClr val="1D9CE4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Leading Provider of Smart, Connected and Secure Embedded Control Solutions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ACBDA27-1F54-4C50-8D76-28815B58BDC3}"/>
              </a:ext>
            </a:extLst>
          </p:cNvPr>
          <p:cNvCxnSpPr/>
          <p:nvPr userDrawn="1"/>
        </p:nvCxnSpPr>
        <p:spPr>
          <a:xfrm flipH="1">
            <a:off x="3410606" y="3724987"/>
            <a:ext cx="7909168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599BB76E-0E67-7C41-9AEC-8C75006E444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35143" y="6123667"/>
            <a:ext cx="6419850" cy="252110"/>
          </a:xfrm>
          <a:prstGeom prst="rect">
            <a:avLst/>
          </a:prstGeom>
        </p:spPr>
        <p:txBody>
          <a:bodyPr lIns="182880" tIns="0" rIns="0" anchor="t" anchorCtr="0">
            <a:noAutofit/>
          </a:bodyPr>
          <a:lstStyle>
            <a:lvl1pPr marL="0" indent="0" algn="r">
              <a:buNone/>
              <a:defRPr sz="2200" b="0">
                <a:solidFill>
                  <a:srgbClr val="1D9CE4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B2D92EAD-7B52-0549-B90C-8F01DFF1E6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35142" y="5763412"/>
            <a:ext cx="6420245" cy="314325"/>
          </a:xfrm>
          <a:prstGeom prst="rect">
            <a:avLst/>
          </a:prstGeom>
        </p:spPr>
        <p:txBody>
          <a:bodyPr rIns="0" bIns="0" anchor="b" anchorCtr="0">
            <a:noAutofit/>
          </a:bodyPr>
          <a:lstStyle>
            <a:lvl1pPr marL="0" indent="0" algn="r">
              <a:lnSpc>
                <a:spcPts val="2340"/>
              </a:lnSpc>
              <a:buNone/>
              <a:defRPr sz="2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pic>
        <p:nvPicPr>
          <p:cNvPr id="10" name="Picture 9" descr="SCS-01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55" y="5139766"/>
            <a:ext cx="1630420" cy="1630420"/>
          </a:xfrm>
          <a:prstGeom prst="rect">
            <a:avLst/>
          </a:prstGeom>
        </p:spPr>
      </p:pic>
      <p:pic>
        <p:nvPicPr>
          <p:cNvPr id="12" name="Picture 11" descr="MCHP-logo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621" y="2635935"/>
            <a:ext cx="3584711" cy="90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7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B3394856-2C64-DE43-BBDF-953266084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1600406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E56F0-37A2-F74C-BB25-DF51CEB5F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0212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966262-8B36-DB45-BCFF-E847EDF91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5"/>
            <a:ext cx="11400661" cy="777240"/>
          </a:xfrm>
        </p:spPr>
        <p:txBody>
          <a:bodyPr/>
          <a:lstStyle>
            <a:lvl1pPr>
              <a:defRPr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8F614E39-BA14-7D4B-8328-2FB5286D32B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29115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06521-0BA2-7C48-8CAD-8B9AFEEF6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494327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EDE752C-4DF4-1741-BE5B-60F47530E2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77893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10606" y="2034289"/>
            <a:ext cx="7909168" cy="1591386"/>
          </a:xfrm>
        </p:spPr>
        <p:txBody>
          <a:bodyPr anchor="b" anchorCtr="0"/>
          <a:lstStyle>
            <a:lvl1pPr algn="r">
              <a:defRPr sz="5300" b="1" cap="none" baseline="0"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410606" y="3824300"/>
            <a:ext cx="7909168" cy="101862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r">
              <a:buNone/>
              <a:defRPr sz="2700" b="0">
                <a:solidFill>
                  <a:srgbClr val="1D9CE4"/>
                </a:solidFill>
              </a:defRPr>
            </a:lvl1pPr>
            <a:lvl2pPr marL="60944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3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7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21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6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09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54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D51101-8690-2A4A-89F5-D13814AF99A1}"/>
              </a:ext>
            </a:extLst>
          </p:cNvPr>
          <p:cNvCxnSpPr/>
          <p:nvPr userDrawn="1"/>
        </p:nvCxnSpPr>
        <p:spPr>
          <a:xfrm flipH="1">
            <a:off x="3410606" y="3724987"/>
            <a:ext cx="7909168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88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CAEC6540-64C7-9747-877E-6D8504F5D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86DAD2F-D448-354C-9ACF-03ED78E9AF9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4778" y="923073"/>
            <a:ext cx="11400660" cy="5385963"/>
          </a:xfrm>
          <a:prstGeom prst="rect">
            <a:avLst/>
          </a:prstGeom>
        </p:spPr>
        <p:txBody>
          <a:bodyPr/>
          <a:lstStyle>
            <a:lvl1pPr marL="274201" indent="-274201">
              <a:defRPr sz="3200"/>
            </a:lvl1pPr>
            <a:lvl2pPr marL="576072" indent="-274320">
              <a:defRPr sz="2800"/>
            </a:lvl2pPr>
            <a:lvl3pPr marL="868680" indent="-274320">
              <a:defRPr sz="2400"/>
            </a:lvl3pPr>
            <a:lvl4pPr marL="1143000" indent="-274320">
              <a:defRPr sz="2000"/>
            </a:lvl4pPr>
            <a:lvl5pPr marL="1435608" indent="-274320"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8344651-9BC3-804A-ABEF-ABD80FF3C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068303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B9BB9-8088-1B4E-AA38-17BC94EF1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5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5F3DB77-FEA1-E44C-9C5F-88B2D4B5D2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rgbClr val="1D9CE4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955162B4-304F-5841-8C1A-37D23DCFC92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403852"/>
            <a:ext cx="11400660" cy="490518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C4207E9-C13E-1647-9F09-C187007808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40774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955162B4-304F-5841-8C1A-37D23DCFC92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626375"/>
            <a:ext cx="11400660" cy="4664076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98AAA9D-2041-3B4F-8508-758963B79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1489280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A6C8C-5670-1242-B987-55F42BAD9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2971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14ABC63-0F02-3D4C-B5A8-224D9EF0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7" name="Content Placeholder 12">
            <a:extLst>
              <a:ext uri="{FF2B5EF4-FFF2-40B4-BE49-F238E27FC236}">
                <a16:creationId xmlns:a16="http://schemas.microsoft.com/office/drawing/2014/main" id="{2EFF8C43-59A6-4644-B04E-6AE187BD55D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929269"/>
            <a:ext cx="5505846" cy="5374679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69F5C3FF-72D2-604B-A6AF-63E081CA68F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50324" y="929270"/>
            <a:ext cx="5505846" cy="5374678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872A14E-E83F-9541-B766-352B85366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402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14ABC63-0F02-3D4C-B5A8-224D9EF0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F0C5114-81F0-6D40-9DA2-1EA66CC7C6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rgbClr val="1D9CE4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4354C555-752C-5946-99B7-1752C8A6C9F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2454" y="1408545"/>
            <a:ext cx="5505846" cy="490779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B1B5C683-E8CE-5447-B10F-1FA96B9838C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50324" y="1408546"/>
            <a:ext cx="5505846" cy="490779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9F735E5-BB03-E141-8FE5-6E137A04C7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40959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7" y="923075"/>
            <a:ext cx="5474569" cy="56771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85192" y="941660"/>
            <a:ext cx="5387630" cy="5677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898E04-A14A-8140-993E-87174E0C2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8" name="Content Placeholder 12">
            <a:extLst>
              <a:ext uri="{FF2B5EF4-FFF2-40B4-BE49-F238E27FC236}">
                <a16:creationId xmlns:a16="http://schemas.microsoft.com/office/drawing/2014/main" id="{5170BFA0-6B7E-2944-A49D-35B39ABC44C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561175"/>
            <a:ext cx="5474567" cy="4795020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C883CD4E-1B81-AF4E-B076-F6C9C7DA169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5193" y="1561175"/>
            <a:ext cx="5387630" cy="4795019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2902E3F-7B87-844B-A375-55F0B513465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73102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9" y="1381004"/>
            <a:ext cx="5474569" cy="58060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85192" y="1381003"/>
            <a:ext cx="5387630" cy="58060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22C09BD-60A2-D244-8F4B-695A12274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E1D56C46-C13D-6843-8D78-E9DE559D36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8E56A8-D17E-8848-8C5B-EC8D2FC7921A}"/>
              </a:ext>
            </a:extLst>
          </p:cNvPr>
          <p:cNvSpPr/>
          <p:nvPr userDrawn="1"/>
        </p:nvSpPr>
        <p:spPr>
          <a:xfrm>
            <a:off x="10436087" y="6490880"/>
            <a:ext cx="129209" cy="1981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61902A9B-4EBD-9042-9417-398D31C80DB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988634"/>
            <a:ext cx="5474567" cy="432770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2">
            <a:extLst>
              <a:ext uri="{FF2B5EF4-FFF2-40B4-BE49-F238E27FC236}">
                <a16:creationId xmlns:a16="http://schemas.microsoft.com/office/drawing/2014/main" id="{326E65A8-182F-624C-B231-E6CD084CC09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5193" y="1988634"/>
            <a:ext cx="5387630" cy="432770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985913B-9067-5E4F-BEB8-B40B0526CDD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6731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CHP-logo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436" y="6396138"/>
            <a:ext cx="1447127" cy="36444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942795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9" y="1039091"/>
            <a:ext cx="11400661" cy="5412311"/>
          </a:xfrm>
          <a:prstGeom prst="rect">
            <a:avLst/>
          </a:prstGeom>
        </p:spPr>
        <p:txBody>
          <a:bodyPr vert="horz" lIns="121888" tIns="60944" rIns="121888" bIns="60944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2589C74-EF87-2646-A562-5428C2FBE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67033" y="6495408"/>
            <a:ext cx="539496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3A89BA97-E076-0C46-96C3-2C5079BFCB08}" type="slidenum">
              <a:rPr lang="en-US" sz="1300" smtClean="0">
                <a:solidFill>
                  <a:schemeClr val="bg1">
                    <a:lumMod val="50000"/>
                  </a:schemeClr>
                </a:solidFill>
              </a:rPr>
              <a:pPr algn="l"/>
              <a:t>‹#›</a:t>
            </a:fld>
            <a:endParaRPr lang="en-US" sz="13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97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6" r:id="rId4"/>
    <p:sldLayoutId id="2147483660" r:id="rId5"/>
    <p:sldLayoutId id="2147483652" r:id="rId6"/>
    <p:sldLayoutId id="2147483657" r:id="rId7"/>
    <p:sldLayoutId id="2147483653" r:id="rId8"/>
    <p:sldLayoutId id="2147483658" r:id="rId9"/>
    <p:sldLayoutId id="2147483654" r:id="rId10"/>
    <p:sldLayoutId id="2147483659" r:id="rId11"/>
    <p:sldLayoutId id="2147483655" r:id="rId12"/>
  </p:sldLayoutIdLst>
  <p:hf hdr="0" ftr="0" dt="0"/>
  <p:txStyles>
    <p:titleStyle>
      <a:lvl1pPr algn="l" defTabSz="609443" rtl="0" eaLnBrk="1" latinLnBrk="0" hangingPunct="1">
        <a:lnSpc>
          <a:spcPct val="100000"/>
        </a:lnSpc>
        <a:spcBef>
          <a:spcPct val="0"/>
        </a:spcBef>
        <a:buNone/>
        <a:defRPr sz="4400" b="1" kern="1200" normalizeH="0" baseline="0">
          <a:solidFill>
            <a:srgbClr val="0E3689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609443" rtl="0" eaLnBrk="1" latinLnBrk="0" hangingPunct="1">
        <a:spcBef>
          <a:spcPts val="300"/>
        </a:spcBef>
        <a:buClr>
          <a:srgbClr val="0E3689"/>
        </a:buClr>
        <a:buFont typeface="Arial"/>
        <a:buChar char="•"/>
        <a:defRPr sz="3200" b="1" kern="1200">
          <a:solidFill>
            <a:srgbClr val="070707"/>
          </a:solidFill>
          <a:latin typeface="+mn-lt"/>
          <a:ea typeface="+mn-ea"/>
          <a:cs typeface="+mn-cs"/>
        </a:defRPr>
      </a:lvl1pPr>
      <a:lvl2pPr marL="576072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800" kern="1200">
          <a:solidFill>
            <a:srgbClr val="070707"/>
          </a:solidFill>
          <a:latin typeface="+mn-lt"/>
          <a:ea typeface="+mn-ea"/>
          <a:cs typeface="+mn-cs"/>
        </a:defRPr>
      </a:lvl2pPr>
      <a:lvl3pPr marL="868680" indent="-274320" algn="l" defTabSz="609443" rtl="0" eaLnBrk="1" latinLnBrk="0" hangingPunct="1">
        <a:spcBef>
          <a:spcPts val="300"/>
        </a:spcBef>
        <a:buClr>
          <a:srgbClr val="1D9CE4"/>
        </a:buClr>
        <a:buFont typeface="Arial"/>
        <a:buChar char="•"/>
        <a:defRPr sz="2400" kern="1200">
          <a:solidFill>
            <a:srgbClr val="070707"/>
          </a:solidFill>
          <a:latin typeface="+mn-lt"/>
          <a:ea typeface="+mn-ea"/>
          <a:cs typeface="+mn-cs"/>
        </a:defRPr>
      </a:lvl3pPr>
      <a:lvl4pPr marL="1143000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000" kern="1200">
          <a:solidFill>
            <a:srgbClr val="070707"/>
          </a:solidFill>
          <a:latin typeface="+mn-lt"/>
          <a:ea typeface="+mn-ea"/>
          <a:cs typeface="+mn-cs"/>
        </a:defRPr>
      </a:lvl4pPr>
      <a:lvl5pPr marL="1435608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000" kern="1200">
          <a:solidFill>
            <a:srgbClr val="070707"/>
          </a:solidFill>
          <a:latin typeface="+mn-lt"/>
          <a:ea typeface="+mn-ea"/>
          <a:cs typeface="+mn-cs"/>
        </a:defRPr>
      </a:lvl5pPr>
      <a:lvl6pPr marL="3351933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376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19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261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43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885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28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71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13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56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097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41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9" userDrawn="1">
          <p15:clr>
            <a:srgbClr val="F26B43"/>
          </p15:clr>
        </p15:guide>
        <p15:guide id="2" pos="1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8/10/relationships/comments" Target="../comments/modernComment_7B3_16CE612E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7FF64878_A0D6FDE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7B5_2D428E9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8/10/relationships/comments" Target="../comments/modernComment_7B8_EB7C7CFA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hyperlink" Target="https://github.com/Azure-Samples/Microchip-PIC-IoT-Wx" TargetMode="External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TBD%20(UNDER%20CONSTRUCTION)" TargetMode="External"/><Relationship Id="rId11" Type="http://schemas.openxmlformats.org/officeDocument/2006/relationships/image" Target="../media/image18.jpeg"/><Relationship Id="rId5" Type="http://schemas.openxmlformats.org/officeDocument/2006/relationships/hyperlink" Target="https://github.com/azure-rtos/samples" TargetMode="External"/><Relationship Id="rId10" Type="http://schemas.openxmlformats.org/officeDocument/2006/relationships/image" Target="../media/image17.jpg"/><Relationship Id="rId4" Type="http://schemas.openxmlformats.org/officeDocument/2006/relationships/hyperlink" Target="https://github.com/Azure-Samples/Microchip-SAM-IoT-Wx" TargetMode="External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-Samples/Microchip-SAM-IoT-Wx/blob/main/SAM_IoT_Central.md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s://www.microchip.com/en-us/development-tool/EV75S95A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D854E-F0FA-DA43-9468-0509537A2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2888" y="2121408"/>
            <a:ext cx="5001767" cy="1349374"/>
          </a:xfrm>
        </p:spPr>
        <p:txBody>
          <a:bodyPr/>
          <a:lstStyle/>
          <a:p>
            <a:r>
              <a:rPr lang="en-US" dirty="0"/>
              <a:t>A.O. Smith Options With Microchip and Microsoft Azure IoT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3D081-4997-FF4D-B75C-F6275A20E9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October 2021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F16D4-E23A-8B42-AEFF-22E5AFC9F8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b" anchorCtr="0"/>
          <a:lstStyle/>
          <a:p>
            <a:r>
              <a:rPr lang="en-US" dirty="0"/>
              <a:t>JR &amp; RW</a:t>
            </a:r>
          </a:p>
        </p:txBody>
      </p:sp>
    </p:spTree>
    <p:extLst>
      <p:ext uri="{BB962C8B-B14F-4D97-AF65-F5344CB8AC3E}">
        <p14:creationId xmlns:p14="http://schemas.microsoft.com/office/powerpoint/2010/main" val="2176522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IoT PnP Interface for SAM-IoT (version 2)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8762984" y="2067339"/>
            <a:ext cx="3257315" cy="1546325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0B8AFD-1C17-D943-A0CD-2866D0A291A0}"/>
              </a:ext>
            </a:extLst>
          </p:cNvPr>
          <p:cNvSpPr txBox="1"/>
          <p:nvPr/>
        </p:nvSpPr>
        <p:spPr>
          <a:xfrm>
            <a:off x="2060031" y="1351507"/>
            <a:ext cx="2774731" cy="452431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Telemetry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Brightness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Temperature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Button events</a:t>
            </a:r>
          </a:p>
          <a:p>
            <a:r>
              <a:rPr lang="en-US" b="1" dirty="0"/>
              <a:t>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Blue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Green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Yellow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Red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Telemetry interval</a:t>
            </a:r>
          </a:p>
          <a:p>
            <a:r>
              <a:rPr lang="en-US" b="1" dirty="0"/>
              <a:t>Commands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Reboot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19D5C3-F98C-B24A-B881-4646B0BD4DEA}"/>
              </a:ext>
            </a:extLst>
          </p:cNvPr>
          <p:cNvSpPr txBox="1"/>
          <p:nvPr/>
        </p:nvSpPr>
        <p:spPr>
          <a:xfrm>
            <a:off x="2060031" y="5892128"/>
            <a:ext cx="2774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Azure Device Model</a:t>
            </a:r>
          </a:p>
          <a:p>
            <a:pPr algn="ctr"/>
            <a:r>
              <a:rPr lang="en-US" dirty="0"/>
              <a:t>(“SAM_IoT_WM;1”)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6B4A9CD-48D9-634C-AA5C-711ECDD20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282930" y="4060005"/>
            <a:ext cx="2733675" cy="11620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EA703F5-E32F-D84A-BADA-AAF85D3C8CAF}"/>
              </a:ext>
            </a:extLst>
          </p:cNvPr>
          <p:cNvSpPr txBox="1"/>
          <p:nvPr/>
        </p:nvSpPr>
        <p:spPr>
          <a:xfrm>
            <a:off x="266700" y="1335201"/>
            <a:ext cx="18201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latin typeface="Abadi" panose="020F0502020204030204" pitchFamily="34" charset="0"/>
              </a:rPr>
              <a:t>SAM-IoT Board</a:t>
            </a:r>
          </a:p>
          <a:p>
            <a:r>
              <a:rPr lang="en-US" sz="2000" dirty="0">
                <a:latin typeface="Abadi" panose="020F0502020204030204" pitchFamily="34" charset="0"/>
              </a:rPr>
              <a:t>Sensors</a:t>
            </a:r>
          </a:p>
          <a:p>
            <a:r>
              <a:rPr lang="en-US" sz="2000" dirty="0">
                <a:latin typeface="Abadi" panose="020F0502020204030204" pitchFamily="34" charset="0"/>
              </a:rPr>
              <a:t>- Light</a:t>
            </a:r>
          </a:p>
          <a:p>
            <a:r>
              <a:rPr lang="en-US" sz="2000" dirty="0">
                <a:latin typeface="Abadi" panose="020F0502020204030204" pitchFamily="34" charset="0"/>
              </a:rPr>
              <a:t>- Temperature</a:t>
            </a:r>
          </a:p>
          <a:p>
            <a:r>
              <a:rPr lang="en-US" sz="2000" dirty="0">
                <a:latin typeface="Abadi" panose="020F0502020204030204" pitchFamily="34" charset="0"/>
              </a:rPr>
              <a:t>4 LEDs</a:t>
            </a:r>
          </a:p>
          <a:p>
            <a:r>
              <a:rPr lang="en-US" sz="2000" dirty="0">
                <a:latin typeface="Abadi" panose="020F0502020204030204" pitchFamily="34" charset="0"/>
              </a:rPr>
              <a:t>2 Buttons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0C8DC75-8E09-9945-93EE-A644F3F6980A}"/>
              </a:ext>
            </a:extLst>
          </p:cNvPr>
          <p:cNvGrpSpPr/>
          <p:nvPr/>
        </p:nvGrpSpPr>
        <p:grpSpPr>
          <a:xfrm>
            <a:off x="5386040" y="1115122"/>
            <a:ext cx="3675804" cy="1284646"/>
            <a:chOff x="5386040" y="1115122"/>
            <a:chExt cx="3675804" cy="1284646"/>
          </a:xfrm>
        </p:grpSpPr>
        <p:sp>
          <p:nvSpPr>
            <p:cNvPr id="4" name="Rectangular Callout 3">
              <a:extLst>
                <a:ext uri="{FF2B5EF4-FFF2-40B4-BE49-F238E27FC236}">
                  <a16:creationId xmlns:a16="http://schemas.microsoft.com/office/drawing/2014/main" id="{E1C101AA-DA70-2A49-B7BA-A4AE66EA1D86}"/>
                </a:ext>
              </a:extLst>
            </p:cNvPr>
            <p:cNvSpPr/>
            <p:nvPr/>
          </p:nvSpPr>
          <p:spPr>
            <a:xfrm>
              <a:off x="5386040" y="1115122"/>
              <a:ext cx="3675804" cy="1284646"/>
            </a:xfrm>
            <a:prstGeom prst="wedgeRectCallout">
              <a:avLst>
                <a:gd name="adj1" fmla="val -102107"/>
                <a:gd name="adj2" fmla="val -1364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D2AFA1C-077D-0C4F-99C4-B3C6E3D3783E}"/>
                </a:ext>
              </a:extLst>
            </p:cNvPr>
            <p:cNvSpPr txBox="1"/>
            <p:nvPr/>
          </p:nvSpPr>
          <p:spPr>
            <a:xfrm>
              <a:off x="5386040" y="1115122"/>
              <a:ext cx="185110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Integers (4)</a:t>
              </a:r>
            </a:p>
            <a:p>
              <a:r>
                <a:rPr lang="en-US" dirty="0"/>
                <a:t>Strings (4)</a:t>
              </a:r>
            </a:p>
            <a:p>
              <a:r>
                <a:rPr lang="en-US" dirty="0"/>
                <a:t>Boolean (1)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F6664B-40A2-CA4A-80D6-F3D67BA022B6}"/>
                </a:ext>
              </a:extLst>
            </p:cNvPr>
            <p:cNvSpPr txBox="1"/>
            <p:nvPr/>
          </p:nvSpPr>
          <p:spPr>
            <a:xfrm>
              <a:off x="6974038" y="1115122"/>
              <a:ext cx="185110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Doubles (2)</a:t>
              </a:r>
            </a:p>
            <a:p>
              <a:r>
                <a:rPr lang="en-US" dirty="0"/>
                <a:t>Floats (2)</a:t>
              </a:r>
            </a:p>
            <a:p>
              <a:r>
                <a:rPr lang="en-US" dirty="0"/>
                <a:t>Long (1)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CCC4BC3-EC23-C84F-B701-24ADAD3E26CB}"/>
                </a:ext>
              </a:extLst>
            </p:cNvPr>
            <p:cNvSpPr/>
            <p:nvPr/>
          </p:nvSpPr>
          <p:spPr>
            <a:xfrm rot="16200000">
              <a:off x="8250878" y="1597662"/>
              <a:ext cx="1200328" cy="3337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ADD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A9039DA-F89A-CC42-85A2-23CF1AFB1027}"/>
              </a:ext>
            </a:extLst>
          </p:cNvPr>
          <p:cNvGrpSpPr/>
          <p:nvPr/>
        </p:nvGrpSpPr>
        <p:grpSpPr>
          <a:xfrm>
            <a:off x="6088512" y="4025513"/>
            <a:ext cx="5667658" cy="1546325"/>
            <a:chOff x="5797050" y="4027977"/>
            <a:chExt cx="4590904" cy="1055267"/>
          </a:xfrm>
        </p:grpSpPr>
        <p:sp>
          <p:nvSpPr>
            <p:cNvPr id="18" name="Rectangular Callout 17">
              <a:extLst>
                <a:ext uri="{FF2B5EF4-FFF2-40B4-BE49-F238E27FC236}">
                  <a16:creationId xmlns:a16="http://schemas.microsoft.com/office/drawing/2014/main" id="{F4FE854E-622B-F348-BEA4-CF21FE0BEA1F}"/>
                </a:ext>
              </a:extLst>
            </p:cNvPr>
            <p:cNvSpPr/>
            <p:nvPr/>
          </p:nvSpPr>
          <p:spPr>
            <a:xfrm>
              <a:off x="5797050" y="4027977"/>
              <a:ext cx="4590904" cy="1055267"/>
            </a:xfrm>
            <a:prstGeom prst="wedgeRectCallout">
              <a:avLst>
                <a:gd name="adj1" fmla="val -95491"/>
                <a:gd name="adj2" fmla="val -111465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Integers – read only by cloud (2)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Integers – writable by cloud (2)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IP Address (read only string)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WINC1510 FW Version (read only string)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A2CAF25-707B-1B42-8B8C-660ACEBE654F}"/>
                </a:ext>
              </a:extLst>
            </p:cNvPr>
            <p:cNvSpPr/>
            <p:nvPr/>
          </p:nvSpPr>
          <p:spPr>
            <a:xfrm rot="16200000">
              <a:off x="9648315" y="4346670"/>
              <a:ext cx="1001477" cy="41954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/>
                <a:t>ADD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413F632-1D6C-9E44-821A-A332C8A71A7E}"/>
              </a:ext>
            </a:extLst>
          </p:cNvPr>
          <p:cNvGrpSpPr/>
          <p:nvPr/>
        </p:nvGrpSpPr>
        <p:grpSpPr>
          <a:xfrm>
            <a:off x="5246075" y="6190172"/>
            <a:ext cx="3675804" cy="438068"/>
            <a:chOff x="5246075" y="6190172"/>
            <a:chExt cx="3675804" cy="438068"/>
          </a:xfrm>
        </p:grpSpPr>
        <p:sp>
          <p:nvSpPr>
            <p:cNvPr id="14" name="Rectangular Callout 13">
              <a:extLst>
                <a:ext uri="{FF2B5EF4-FFF2-40B4-BE49-F238E27FC236}">
                  <a16:creationId xmlns:a16="http://schemas.microsoft.com/office/drawing/2014/main" id="{6E89B43C-E400-CD44-BC41-77D5BD623877}"/>
                </a:ext>
              </a:extLst>
            </p:cNvPr>
            <p:cNvSpPr/>
            <p:nvPr/>
          </p:nvSpPr>
          <p:spPr>
            <a:xfrm>
              <a:off x="5246075" y="6190172"/>
              <a:ext cx="3675804" cy="438068"/>
            </a:xfrm>
            <a:prstGeom prst="wedgeRectCallout">
              <a:avLst>
                <a:gd name="adj1" fmla="val -94522"/>
                <a:gd name="adj2" fmla="val -26476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Send ASCII Message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99DDFE9-71AE-9F46-8202-7E5E3B504C6A}"/>
                </a:ext>
              </a:extLst>
            </p:cNvPr>
            <p:cNvSpPr/>
            <p:nvPr/>
          </p:nvSpPr>
          <p:spPr>
            <a:xfrm>
              <a:off x="7939142" y="6239434"/>
              <a:ext cx="928947" cy="33651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/>
                <a:t>ADD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239CD19-1FBC-E243-9236-023C9AA7C695}"/>
              </a:ext>
            </a:extLst>
          </p:cNvPr>
          <p:cNvSpPr txBox="1"/>
          <p:nvPr/>
        </p:nvSpPr>
        <p:spPr>
          <a:xfrm>
            <a:off x="4315282" y="6261460"/>
            <a:ext cx="15651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CF845E19-DA75-D044-B1AE-0C0167115640}"/>
              </a:ext>
            </a:extLst>
          </p:cNvPr>
          <p:cNvSpPr/>
          <p:nvPr/>
        </p:nvSpPr>
        <p:spPr>
          <a:xfrm>
            <a:off x="4836178" y="2490378"/>
            <a:ext cx="4193625" cy="902958"/>
          </a:xfrm>
          <a:prstGeom prst="left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MQTT</a:t>
            </a:r>
          </a:p>
        </p:txBody>
      </p:sp>
    </p:spTree>
    <p:extLst>
      <p:ext uri="{BB962C8B-B14F-4D97-AF65-F5344CB8AC3E}">
        <p14:creationId xmlns:p14="http://schemas.microsoft.com/office/powerpoint/2010/main" val="38262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Parameters – Direction of Data Flow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10014064" y="3122487"/>
            <a:ext cx="2174761" cy="1465774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0B8AFD-1C17-D943-A0CD-2866D0A291A0}"/>
              </a:ext>
            </a:extLst>
          </p:cNvPr>
          <p:cNvSpPr txBox="1"/>
          <p:nvPr/>
        </p:nvSpPr>
        <p:spPr>
          <a:xfrm>
            <a:off x="2060031" y="1351507"/>
            <a:ext cx="2774731" cy="452431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Telemetry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Brightness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Temperature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Button events</a:t>
            </a:r>
          </a:p>
          <a:p>
            <a:r>
              <a:rPr lang="en-US" b="1" dirty="0"/>
              <a:t>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Blue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Green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Yellow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Red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Telemetry interval</a:t>
            </a:r>
          </a:p>
          <a:p>
            <a:r>
              <a:rPr lang="en-US" b="1" dirty="0"/>
              <a:t>Commands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Reboot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19D5C3-F98C-B24A-B881-4646B0BD4DEA}"/>
              </a:ext>
            </a:extLst>
          </p:cNvPr>
          <p:cNvSpPr txBox="1"/>
          <p:nvPr/>
        </p:nvSpPr>
        <p:spPr>
          <a:xfrm>
            <a:off x="2060031" y="5892128"/>
            <a:ext cx="2774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Azure Device Model</a:t>
            </a:r>
          </a:p>
          <a:p>
            <a:pPr algn="ctr"/>
            <a:r>
              <a:rPr lang="en-US" dirty="0"/>
              <a:t>(“SAM_IoT_WM;2”)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6B4A9CD-48D9-634C-AA5C-711ECDD20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282930" y="4060005"/>
            <a:ext cx="2733675" cy="11620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EA703F5-E32F-D84A-BADA-AAF85D3C8CAF}"/>
              </a:ext>
            </a:extLst>
          </p:cNvPr>
          <p:cNvSpPr txBox="1"/>
          <p:nvPr/>
        </p:nvSpPr>
        <p:spPr>
          <a:xfrm>
            <a:off x="266700" y="1335201"/>
            <a:ext cx="18201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latin typeface="Abadi" panose="020F0502020204030204" pitchFamily="34" charset="0"/>
              </a:rPr>
              <a:t>SAM-IoT Board</a:t>
            </a:r>
          </a:p>
          <a:p>
            <a:r>
              <a:rPr lang="en-US" sz="2000" dirty="0">
                <a:latin typeface="Abadi" panose="020F0502020204030204" pitchFamily="34" charset="0"/>
              </a:rPr>
              <a:t>Sensors</a:t>
            </a:r>
          </a:p>
          <a:p>
            <a:r>
              <a:rPr lang="en-US" sz="2000" dirty="0">
                <a:latin typeface="Abadi" panose="020F0502020204030204" pitchFamily="34" charset="0"/>
              </a:rPr>
              <a:t>- Light</a:t>
            </a:r>
          </a:p>
          <a:p>
            <a:r>
              <a:rPr lang="en-US" sz="2000" dirty="0">
                <a:latin typeface="Abadi" panose="020F0502020204030204" pitchFamily="34" charset="0"/>
              </a:rPr>
              <a:t>- Temperature</a:t>
            </a:r>
          </a:p>
          <a:p>
            <a:r>
              <a:rPr lang="en-US" sz="2000" dirty="0">
                <a:latin typeface="Abadi" panose="020F0502020204030204" pitchFamily="34" charset="0"/>
              </a:rPr>
              <a:t>4 LEDs</a:t>
            </a:r>
          </a:p>
          <a:p>
            <a:r>
              <a:rPr lang="en-US" sz="2000" dirty="0">
                <a:latin typeface="Abadi" panose="020F0502020204030204" pitchFamily="34" charset="0"/>
              </a:rPr>
              <a:t>2 Buttons</a:t>
            </a: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184EFB27-0CC1-491E-9FF5-3560A72B2B3F}"/>
              </a:ext>
            </a:extLst>
          </p:cNvPr>
          <p:cNvSpPr/>
          <p:nvPr/>
        </p:nvSpPr>
        <p:spPr>
          <a:xfrm>
            <a:off x="4937760" y="1351506"/>
            <a:ext cx="4937760" cy="5155171"/>
          </a:xfrm>
          <a:prstGeom prst="hexagon">
            <a:avLst>
              <a:gd name="adj" fmla="val 7555"/>
              <a:gd name="vf" fmla="val 115470"/>
            </a:avLst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8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67D21AF-586C-4B36-93BA-15F759150A78}"/>
              </a:ext>
            </a:extLst>
          </p:cNvPr>
          <p:cNvSpPr/>
          <p:nvPr/>
        </p:nvSpPr>
        <p:spPr>
          <a:xfrm>
            <a:off x="5481587" y="2888887"/>
            <a:ext cx="3850106" cy="869918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Integers – read only by cloud (2)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C39CA37D-BB1F-4C9B-9360-B0B3D9870DC2}"/>
              </a:ext>
            </a:extLst>
          </p:cNvPr>
          <p:cNvSpPr/>
          <p:nvPr/>
        </p:nvSpPr>
        <p:spPr>
          <a:xfrm>
            <a:off x="5481587" y="3571202"/>
            <a:ext cx="3734602" cy="869918"/>
          </a:xfrm>
          <a:prstGeom prst="lef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Integers – writable by cloud (2)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9E0578C-AED8-9F43-9916-168741BE1126}"/>
              </a:ext>
            </a:extLst>
          </p:cNvPr>
          <p:cNvGrpSpPr/>
          <p:nvPr/>
        </p:nvGrpSpPr>
        <p:grpSpPr>
          <a:xfrm>
            <a:off x="5451250" y="1351507"/>
            <a:ext cx="3880443" cy="1607599"/>
            <a:chOff x="5451250" y="1351507"/>
            <a:chExt cx="3880443" cy="1607599"/>
          </a:xfrm>
        </p:grpSpPr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1D58F9A5-50DD-4F55-B4DA-649DDB9CF6ED}"/>
                </a:ext>
              </a:extLst>
            </p:cNvPr>
            <p:cNvSpPr/>
            <p:nvPr/>
          </p:nvSpPr>
          <p:spPr>
            <a:xfrm>
              <a:off x="5481587" y="1351507"/>
              <a:ext cx="3850106" cy="1607599"/>
            </a:xfrm>
            <a:prstGeom prst="rightArrow">
              <a:avLst>
                <a:gd name="adj1" fmla="val 82297"/>
                <a:gd name="adj2" fmla="val 46369"/>
              </a:avLst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1CBA1BD-B360-4C17-9DED-BDDFDB72F7B2}"/>
                </a:ext>
              </a:extLst>
            </p:cNvPr>
            <p:cNvSpPr txBox="1"/>
            <p:nvPr/>
          </p:nvSpPr>
          <p:spPr>
            <a:xfrm>
              <a:off x="5451250" y="1647475"/>
              <a:ext cx="1851102" cy="101566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000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Integers (4)</a:t>
              </a:r>
            </a:p>
            <a:p>
              <a:r>
                <a:rPr lang="en-US" dirty="0"/>
                <a:t>Strings (4)</a:t>
              </a:r>
            </a:p>
            <a:p>
              <a:r>
                <a:rPr lang="en-US" dirty="0"/>
                <a:t>Boolean (1)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8E37529-FB39-4C2F-8A9F-5E879399FC85}"/>
                </a:ext>
              </a:extLst>
            </p:cNvPr>
            <p:cNvSpPr txBox="1"/>
            <p:nvPr/>
          </p:nvSpPr>
          <p:spPr>
            <a:xfrm>
              <a:off x="7132556" y="1647475"/>
              <a:ext cx="1851102" cy="101566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000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Doubles (2)</a:t>
              </a:r>
            </a:p>
            <a:p>
              <a:r>
                <a:rPr lang="en-US" dirty="0"/>
                <a:t>Floats (2)</a:t>
              </a:r>
            </a:p>
            <a:p>
              <a:r>
                <a:rPr lang="en-US" dirty="0"/>
                <a:t>Long (1)</a:t>
              </a:r>
            </a:p>
          </p:txBody>
        </p:sp>
      </p:grpSp>
      <p:sp>
        <p:nvSpPr>
          <p:cNvPr id="25" name="Arrow: Left 24">
            <a:extLst>
              <a:ext uri="{FF2B5EF4-FFF2-40B4-BE49-F238E27FC236}">
                <a16:creationId xmlns:a16="http://schemas.microsoft.com/office/drawing/2014/main" id="{6277CAF2-DDD7-4D83-8B3C-865358DFFB70}"/>
              </a:ext>
            </a:extLst>
          </p:cNvPr>
          <p:cNvSpPr/>
          <p:nvPr/>
        </p:nvSpPr>
        <p:spPr>
          <a:xfrm>
            <a:off x="5481587" y="5071534"/>
            <a:ext cx="3734602" cy="869918"/>
          </a:xfrm>
          <a:prstGeom prst="lef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Send ASCII Message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F5AF04-BC00-40F2-8FA8-891A7F1D591C}"/>
              </a:ext>
            </a:extLst>
          </p:cNvPr>
          <p:cNvSpPr txBox="1"/>
          <p:nvPr/>
        </p:nvSpPr>
        <p:spPr>
          <a:xfrm>
            <a:off x="6423337" y="6007868"/>
            <a:ext cx="1851102" cy="48635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MQTT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DBEBC6E-154E-485F-856C-1B38F317E936}"/>
              </a:ext>
            </a:extLst>
          </p:cNvPr>
          <p:cNvCxnSpPr/>
          <p:nvPr/>
        </p:nvCxnSpPr>
        <p:spPr>
          <a:xfrm>
            <a:off x="2059803" y="2897205"/>
            <a:ext cx="8060136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1BAAA7-AF35-4180-8B24-FDDE21390CF9}"/>
              </a:ext>
            </a:extLst>
          </p:cNvPr>
          <p:cNvCxnSpPr>
            <a:cxnSpLocks/>
          </p:cNvCxnSpPr>
          <p:nvPr/>
        </p:nvCxnSpPr>
        <p:spPr>
          <a:xfrm>
            <a:off x="2086826" y="5069931"/>
            <a:ext cx="8060136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Arrow: Right 6">
            <a:extLst>
              <a:ext uri="{FF2B5EF4-FFF2-40B4-BE49-F238E27FC236}">
                <a16:creationId xmlns:a16="http://schemas.microsoft.com/office/drawing/2014/main" id="{419033BC-601A-DB43-9080-05FC078B813C}"/>
              </a:ext>
            </a:extLst>
          </p:cNvPr>
          <p:cNvSpPr/>
          <p:nvPr/>
        </p:nvSpPr>
        <p:spPr>
          <a:xfrm>
            <a:off x="5370786" y="4288774"/>
            <a:ext cx="4214648" cy="869918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Strings (IP </a:t>
            </a:r>
            <a:r>
              <a:rPr lang="en-US" sz="1800" dirty="0" err="1">
                <a:solidFill>
                  <a:schemeClr val="bg1"/>
                </a:solidFill>
              </a:rPr>
              <a:t>Addr</a:t>
            </a:r>
            <a:r>
              <a:rPr lang="en-US" sz="1800" dirty="0">
                <a:solidFill>
                  <a:schemeClr val="bg1"/>
                </a:solidFill>
              </a:rPr>
              <a:t> &amp; FW </a:t>
            </a:r>
            <a:r>
              <a:rPr lang="en-US" sz="1800" dirty="0" err="1">
                <a:solidFill>
                  <a:schemeClr val="bg1"/>
                </a:solidFill>
              </a:rPr>
              <a:t>ver</a:t>
            </a:r>
            <a:r>
              <a:rPr lang="en-US" sz="1800" dirty="0">
                <a:solidFill>
                  <a:schemeClr val="bg1"/>
                </a:solidFill>
              </a:rPr>
              <a:t>) – read only</a:t>
            </a:r>
          </a:p>
        </p:txBody>
      </p:sp>
    </p:spTree>
    <p:extLst>
      <p:ext uri="{BB962C8B-B14F-4D97-AF65-F5344CB8AC3E}">
        <p14:creationId xmlns:p14="http://schemas.microsoft.com/office/powerpoint/2010/main" val="415214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25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CF845E19-DA75-D044-B1AE-0C0167115640}"/>
              </a:ext>
            </a:extLst>
          </p:cNvPr>
          <p:cNvSpPr/>
          <p:nvPr/>
        </p:nvSpPr>
        <p:spPr>
          <a:xfrm>
            <a:off x="8213832" y="1941393"/>
            <a:ext cx="1634362" cy="902958"/>
          </a:xfrm>
          <a:prstGeom prst="left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MQTT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Interface (CLI) for SAM-IoT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265970" y="1771739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9848194" y="1590259"/>
            <a:ext cx="2244162" cy="1604721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>
            <a:off x="550036" y="1678955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17" name="Left-Right Arrow 16">
            <a:extLst>
              <a:ext uri="{FF2B5EF4-FFF2-40B4-BE49-F238E27FC236}">
                <a16:creationId xmlns:a16="http://schemas.microsoft.com/office/drawing/2014/main" id="{51EFD0E5-9363-2E4C-AC47-0E9FD905EFAF}"/>
              </a:ext>
            </a:extLst>
          </p:cNvPr>
          <p:cNvSpPr/>
          <p:nvPr/>
        </p:nvSpPr>
        <p:spPr>
          <a:xfrm>
            <a:off x="3173259" y="1901285"/>
            <a:ext cx="3973776" cy="902958"/>
          </a:xfrm>
          <a:prstGeom prst="left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UART (9600 baud)</a:t>
            </a:r>
          </a:p>
        </p:txBody>
      </p:sp>
      <p:sp>
        <p:nvSpPr>
          <p:cNvPr id="20" name="Rectangular Callout 19">
            <a:extLst>
              <a:ext uri="{FF2B5EF4-FFF2-40B4-BE49-F238E27FC236}">
                <a16:creationId xmlns:a16="http://schemas.microsoft.com/office/drawing/2014/main" id="{21920869-7145-6A4B-9353-F214CE231241}"/>
              </a:ext>
            </a:extLst>
          </p:cNvPr>
          <p:cNvSpPr/>
          <p:nvPr/>
        </p:nvSpPr>
        <p:spPr>
          <a:xfrm>
            <a:off x="7384775" y="4587428"/>
            <a:ext cx="4507580" cy="1284646"/>
          </a:xfrm>
          <a:prstGeom prst="wedgeRectCallout">
            <a:avLst>
              <a:gd name="adj1" fmla="val -12691"/>
              <a:gd name="adj2" fmla="val -205553"/>
            </a:avLst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Telemetry Reported to Cloud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Properties Sync’d with Cloud</a:t>
            </a:r>
          </a:p>
        </p:txBody>
      </p:sp>
      <p:pic>
        <p:nvPicPr>
          <p:cNvPr id="6" name="Picture 5" descr="Shape, arrow&#10;&#10;Description automatically generated">
            <a:extLst>
              <a:ext uri="{FF2B5EF4-FFF2-40B4-BE49-F238E27FC236}">
                <a16:creationId xmlns:a16="http://schemas.microsoft.com/office/drawing/2014/main" id="{E8F31B50-6C54-7743-BB49-EE5465D71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680" y="2544418"/>
            <a:ext cx="937689" cy="650562"/>
          </a:xfrm>
          <a:prstGeom prst="rect">
            <a:avLst/>
          </a:prstGeom>
        </p:spPr>
      </p:pic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AEB2807A-E1C6-724D-955E-AD31860AB627}"/>
              </a:ext>
            </a:extLst>
          </p:cNvPr>
          <p:cNvSpPr/>
          <p:nvPr/>
        </p:nvSpPr>
        <p:spPr>
          <a:xfrm>
            <a:off x="832665" y="4479146"/>
            <a:ext cx="4926425" cy="1252330"/>
          </a:xfrm>
          <a:prstGeom prst="wedgeRectCallout">
            <a:avLst>
              <a:gd name="adj1" fmla="val 41840"/>
              <a:gd name="adj2" fmla="val -154166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Telemetry &amp; Properties using ASCII commands via Command Line Interface (CLI)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F0C944-A732-3A41-94D5-C09D17C28D64}"/>
              </a:ext>
            </a:extLst>
          </p:cNvPr>
          <p:cNvSpPr txBox="1"/>
          <p:nvPr/>
        </p:nvSpPr>
        <p:spPr>
          <a:xfrm>
            <a:off x="3595202" y="1788895"/>
            <a:ext cx="3069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CDC Interface (1200 to 500K baud)</a:t>
            </a:r>
          </a:p>
        </p:txBody>
      </p:sp>
    </p:spTree>
    <p:extLst>
      <p:ext uri="{BB962C8B-B14F-4D97-AF65-F5344CB8AC3E}">
        <p14:creationId xmlns:p14="http://schemas.microsoft.com/office/powerpoint/2010/main" val="4225917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ASCII Commands for SAM-IoT CLI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B84E7D6F-B772-6340-BAAA-A9A3AAD03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9799" y="4445257"/>
            <a:ext cx="4827035" cy="5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Help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C817F9E-CBF3-824E-9C0D-57687AE4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965909"/>
              </p:ext>
            </p:extLst>
          </p:nvPr>
        </p:nvGraphicFramePr>
        <p:xfrm>
          <a:off x="432655" y="909218"/>
          <a:ext cx="11434667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586">
                  <a:extLst>
                    <a:ext uri="{9D8B030D-6E8A-4147-A177-3AD203B41FA5}">
                      <a16:colId xmlns:a16="http://schemas.microsoft.com/office/drawing/2014/main" val="4112609081"/>
                    </a:ext>
                  </a:extLst>
                </a:gridCol>
                <a:gridCol w="6034081">
                  <a:extLst>
                    <a:ext uri="{9D8B030D-6E8A-4147-A177-3AD203B41FA5}">
                      <a16:colId xmlns:a16="http://schemas.microsoft.com/office/drawing/2014/main" val="3353879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Command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71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idscope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 [ID Scope]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and set Azure DPS ID Scope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076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reconnect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MQTT reconnect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67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wifi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 –set &lt;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ssid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&gt;[,&lt;pass&gt;,[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authType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]]</a:t>
                      </a:r>
                    </a:p>
                    <a:p>
                      <a:pPr lvl="0"/>
                      <a:endParaRPr lang="en-US" sz="18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 Wi-Fi credentials</a:t>
                      </a:r>
                    </a:p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authType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1 = Open, 2 = WPA, 3 = WEP)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719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wifi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 –[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scan|status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list of Wi-Fi SSID’s or connection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786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cloud -status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cloud connection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591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ECC public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268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ECC serial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060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cli_version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CLI 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696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Get MCU application firmware 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192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debug [level]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Get and set debug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284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reset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Reset host</a:t>
                      </a:r>
                      <a:endParaRPr lang="en-US" altLang="en-US" sz="1800" dirty="0"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531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Qui</a:t>
                      </a:r>
                      <a:r>
                        <a:rPr lang="en-US" altLang="en-US" sz="1800" dirty="0"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 command processor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778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help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Help menu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367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8548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CLI Responses for [</a:t>
            </a:r>
            <a:r>
              <a:rPr lang="en-US" sz="4000" dirty="0" err="1">
                <a:highlight>
                  <a:srgbClr val="FFFF00"/>
                </a:highlight>
                <a:latin typeface="Courier" pitchFamily="2" charset="0"/>
              </a:rPr>
              <a:t>wifi</a:t>
            </a:r>
            <a:r>
              <a:rPr lang="en-US" sz="4000" dirty="0">
                <a:highlight>
                  <a:srgbClr val="FFFF00"/>
                </a:highlight>
                <a:latin typeface="Courier" pitchFamily="2" charset="0"/>
              </a:rPr>
              <a:t> &amp; cloud</a:t>
            </a:r>
            <a:r>
              <a:rPr lang="en-US" sz="4000" dirty="0"/>
              <a:t>] commands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36E5F6F-3DCB-8540-8430-FED5F8B94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548" y="1120003"/>
            <a:ext cx="1877437" cy="84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&gt;</a:t>
            </a:r>
            <a:r>
              <a:rPr lang="en-US" sz="2000" dirty="0" err="1">
                <a:latin typeface="Courier" pitchFamily="2" charset="0"/>
                <a:cs typeface="Arial" panose="020B0604020202020204" pitchFamily="34" charset="0"/>
              </a:rPr>
              <a:t>wifi</a:t>
            </a: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 -scan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AA00C35-D20A-A546-9B8E-8113BD285F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3562"/>
              </p:ext>
            </p:extLst>
          </p:nvPr>
        </p:nvGraphicFramePr>
        <p:xfrm>
          <a:off x="629548" y="1643896"/>
          <a:ext cx="10562447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9637">
                  <a:extLst>
                    <a:ext uri="{9D8B030D-6E8A-4147-A177-3AD203B41FA5}">
                      <a16:colId xmlns:a16="http://schemas.microsoft.com/office/drawing/2014/main" val="4112609081"/>
                    </a:ext>
                  </a:extLst>
                </a:gridCol>
                <a:gridCol w="6032810">
                  <a:extLst>
                    <a:ext uri="{9D8B030D-6E8A-4147-A177-3AD203B41FA5}">
                      <a16:colId xmlns:a16="http://schemas.microsoft.com/office/drawing/2014/main" val="33538791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CLI 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71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list of all SSID’s currently in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&lt;SSID_1&gt;,&lt;SSID_2&gt;,..,&lt;SSID_N&gt;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076239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D32BC391-D100-F64E-954C-43B52280D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548" y="2649918"/>
            <a:ext cx="2265364" cy="84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000" dirty="0" err="1">
                <a:latin typeface="Courier" pitchFamily="2" charset="0"/>
                <a:cs typeface="Arial" panose="020B0604020202020204" pitchFamily="34" charset="0"/>
              </a:rPr>
              <a:t>wifi</a:t>
            </a: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 -status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AD58943-AD67-C843-9D2F-014825E905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672130"/>
              </p:ext>
            </p:extLst>
          </p:nvPr>
        </p:nvGraphicFramePr>
        <p:xfrm>
          <a:off x="629548" y="3173811"/>
          <a:ext cx="10562447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9637">
                  <a:extLst>
                    <a:ext uri="{9D8B030D-6E8A-4147-A177-3AD203B41FA5}">
                      <a16:colId xmlns:a16="http://schemas.microsoft.com/office/drawing/2014/main" val="4112609081"/>
                    </a:ext>
                  </a:extLst>
                </a:gridCol>
                <a:gridCol w="6032810">
                  <a:extLst>
                    <a:ext uri="{9D8B030D-6E8A-4147-A177-3AD203B41FA5}">
                      <a16:colId xmlns:a16="http://schemas.microsoft.com/office/drawing/2014/main" val="33538791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Wi-Fi Connection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CLI 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71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Disconnected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0.0.0.0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076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Connected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&lt;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IP_Addr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&gt;,&lt;SSID&gt;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67225"/>
                  </a:ext>
                </a:extLst>
              </a:tr>
            </a:tbl>
          </a:graphicData>
        </a:graphic>
      </p:graphicFrame>
      <p:sp>
        <p:nvSpPr>
          <p:cNvPr id="11" name="Rectangle 1">
            <a:extLst>
              <a:ext uri="{FF2B5EF4-FFF2-40B4-BE49-F238E27FC236}">
                <a16:creationId xmlns:a16="http://schemas.microsoft.com/office/drawing/2014/main" id="{1B72858F-149B-104C-BD78-9A707644A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548" y="4558198"/>
            <a:ext cx="2419252" cy="84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cloud -status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833037C-3F75-3748-8D0A-0CE2DDF481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607525"/>
              </p:ext>
            </p:extLst>
          </p:nvPr>
        </p:nvGraphicFramePr>
        <p:xfrm>
          <a:off x="629548" y="5082091"/>
          <a:ext cx="10562447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9637">
                  <a:extLst>
                    <a:ext uri="{9D8B030D-6E8A-4147-A177-3AD203B41FA5}">
                      <a16:colId xmlns:a16="http://schemas.microsoft.com/office/drawing/2014/main" val="4112609081"/>
                    </a:ext>
                  </a:extLst>
                </a:gridCol>
                <a:gridCol w="6032810">
                  <a:extLst>
                    <a:ext uri="{9D8B030D-6E8A-4147-A177-3AD203B41FA5}">
                      <a16:colId xmlns:a16="http://schemas.microsoft.com/office/drawing/2014/main" val="33538791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Cloud Connection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CLI 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71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Disconnected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false (not connected to cloud)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076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Connected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true (connected to cloud)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67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844426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Command using CLI [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telemetry</a:t>
            </a:r>
            <a:r>
              <a:rPr lang="en-US" dirty="0"/>
              <a:t>]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FD4C91-BE13-1F40-8D22-AB7220626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852343"/>
              </p:ext>
            </p:extLst>
          </p:nvPr>
        </p:nvGraphicFramePr>
        <p:xfrm>
          <a:off x="682521" y="1966389"/>
          <a:ext cx="11005896" cy="3108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9438">
                  <a:extLst>
                    <a:ext uri="{9D8B030D-6E8A-4147-A177-3AD203B41FA5}">
                      <a16:colId xmlns:a16="http://schemas.microsoft.com/office/drawing/2014/main" val="1079927548"/>
                    </a:ext>
                  </a:extLst>
                </a:gridCol>
                <a:gridCol w="2173903">
                  <a:extLst>
                    <a:ext uri="{9D8B030D-6E8A-4147-A177-3AD203B41FA5}">
                      <a16:colId xmlns:a16="http://schemas.microsoft.com/office/drawing/2014/main" val="4255667195"/>
                    </a:ext>
                  </a:extLst>
                </a:gridCol>
                <a:gridCol w="1242199">
                  <a:extLst>
                    <a:ext uri="{9D8B030D-6E8A-4147-A177-3AD203B41FA5}">
                      <a16:colId xmlns:a16="http://schemas.microsoft.com/office/drawing/2014/main" val="2377128032"/>
                    </a:ext>
                  </a:extLst>
                </a:gridCol>
                <a:gridCol w="712725">
                  <a:extLst>
                    <a:ext uri="{9D8B030D-6E8A-4147-A177-3AD203B41FA5}">
                      <a16:colId xmlns:a16="http://schemas.microsoft.com/office/drawing/2014/main" val="876937172"/>
                    </a:ext>
                  </a:extLst>
                </a:gridCol>
                <a:gridCol w="2997962">
                  <a:extLst>
                    <a:ext uri="{9D8B030D-6E8A-4147-A177-3AD203B41FA5}">
                      <a16:colId xmlns:a16="http://schemas.microsoft.com/office/drawing/2014/main" val="1610446745"/>
                    </a:ext>
                  </a:extLst>
                </a:gridCol>
                <a:gridCol w="3319669">
                  <a:extLst>
                    <a:ext uri="{9D8B030D-6E8A-4147-A177-3AD203B41FA5}">
                      <a16:colId xmlns:a16="http://schemas.microsoft.com/office/drawing/2014/main" val="3129042807"/>
                    </a:ext>
                  </a:extLst>
                </a:gridCol>
              </a:tblGrid>
              <a:tr h="870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index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name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schema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CLI Example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Action / Result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6179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signed integer #1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Int_1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1,FE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telemetry_Int_1 = 254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6615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signed integer #2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Int_2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2,BA6E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telemetry_Int_2 = 47,726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1497636"/>
                  </a:ext>
                </a:extLst>
              </a:tr>
              <a:tr h="6516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signed integer #3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Int_3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3,609D64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telemetry_Int_3 = 6,331,748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0636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signed integer #4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Int_4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4,C36941E5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telemetry_Int_4 = -1,016,512,027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0794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double #1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Dbl_1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double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5,F537A021CF015B44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telemetry_Dbl_1 =</a:t>
                      </a:r>
                    </a:p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-4.43422395117885722194330763894E256</a:t>
                      </a:r>
                      <a:endParaRPr lang="en-US" sz="12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8710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double #2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Dbl_2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double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6,9D1F2C043A774B55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telemetry_Dbl_2 =</a:t>
                      </a:r>
                    </a:p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1.0367692620813990098267580227E-305</a:t>
                      </a:r>
                      <a:endParaRPr lang="en-US" sz="12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108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float #1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Flt_1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float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7,418345E1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telemetry_Flt_1 = 16.40912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27488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float #2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Flt_2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float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8,C20508DE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telemetry_Flt_2 = -33.25866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6364826"/>
                  </a:ext>
                </a:extLst>
              </a:tr>
              <a:tr h="1124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Long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telemetry_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/>
                        </a:rPr>
                        <a:t>Lng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long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9,CAFE1234BEEF5678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telemetry_Lng</a:t>
                      </a: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14,627,148,657,496,905,336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95363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Boolean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telemetry_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/>
                        </a:rPr>
                        <a:t>Bool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boolean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10,true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telemetry_Bool</a:t>
                      </a: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true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4786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App Telemetry String #1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Str_1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string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11,hello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telemetry_Str_1 = </a:t>
                      </a: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hello\0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87590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App Telemetry String #2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Str_2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string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12,goodbye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telemetry_Str_2 = goodbye</a:t>
                      </a: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\0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795873"/>
                  </a:ext>
                </a:extLst>
              </a:tr>
              <a:tr h="870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App Telemetry String #3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Str_3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13,Hi!!!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telemetry_Str_3 = </a:t>
                      </a: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Hi!!!\0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3325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App Telemetry String #4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Str_4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string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14,Bye!!!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telemetry_Str_4 = </a:t>
                      </a: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Bye!!!\0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985344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736E5F6F-3DCB-8540-8430-FED5F8B94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548" y="1120003"/>
            <a:ext cx="8656537" cy="84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Command: “</a:t>
            </a:r>
            <a:r>
              <a:rPr lang="en-US" sz="2000" u="sng" dirty="0">
                <a:latin typeface="Courier" pitchFamily="2" charset="0"/>
                <a:cs typeface="Arial" panose="020B0604020202020204" pitchFamily="34" charset="0"/>
              </a:rPr>
              <a:t>telemetry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 MCU transmits its own telemetry </a:t>
            </a: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using one of the storage slots in the table by choosing the desired index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404D28-3C0A-AE41-BB7F-836C57068622}"/>
              </a:ext>
            </a:extLst>
          </p:cNvPr>
          <p:cNvSpPr txBox="1"/>
          <p:nvPr/>
        </p:nvSpPr>
        <p:spPr>
          <a:xfrm>
            <a:off x="682520" y="5216320"/>
            <a:ext cx="11005896" cy="40011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</a:t>
            </a:r>
            <a:r>
              <a:rPr lang="en-US" sz="2000" dirty="0">
                <a:solidFill>
                  <a:schemeClr val="bg1"/>
                </a:solidFill>
                <a:latin typeface="Courier" pitchFamily="2" charset="0"/>
              </a:rPr>
              <a:t>telemetry &lt;index&gt;,&lt;data&gt;</a:t>
            </a:r>
          </a:p>
        </p:txBody>
      </p:sp>
    </p:spTree>
    <p:extLst>
      <p:ext uri="{BB962C8B-B14F-4D97-AF65-F5344CB8AC3E}">
        <p14:creationId xmlns:p14="http://schemas.microsoft.com/office/powerpoint/2010/main" val="75933659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Enhancement: Dedicated Telemetry Interface (UART)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265970" y="1841312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9227439" y="1055500"/>
            <a:ext cx="2931570" cy="2322846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>
            <a:off x="535681" y="1316136"/>
            <a:ext cx="2620597" cy="2286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  <a:p>
            <a:pPr algn="ctr"/>
            <a:endParaRPr lang="en-US" sz="2399" dirty="0"/>
          </a:p>
          <a:p>
            <a:pPr algn="ctr"/>
            <a:r>
              <a:rPr lang="en-US" sz="2399" dirty="0"/>
              <a:t>UART </a:t>
            </a:r>
            <a:r>
              <a:rPr lang="en-US" sz="2399" dirty="0">
                <a:solidFill>
                  <a:srgbClr val="FFFF00"/>
                </a:solidFill>
              </a:rPr>
              <a:t>921.6K</a:t>
            </a:r>
            <a:r>
              <a:rPr lang="en-US" sz="2399" dirty="0"/>
              <a:t>baud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858B5250-744F-364A-8323-94316619C120}"/>
              </a:ext>
            </a:extLst>
          </p:cNvPr>
          <p:cNvSpPr/>
          <p:nvPr/>
        </p:nvSpPr>
        <p:spPr>
          <a:xfrm>
            <a:off x="3181233" y="2740468"/>
            <a:ext cx="3965663" cy="435562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(PA24)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499BA48B-41C7-4848-8E42-92B93C924073}"/>
              </a:ext>
            </a:extLst>
          </p:cNvPr>
          <p:cNvSpPr/>
          <p:nvPr/>
        </p:nvSpPr>
        <p:spPr>
          <a:xfrm>
            <a:off x="3170412" y="2257106"/>
            <a:ext cx="3965663" cy="435562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TXD (PA08)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F876F9C6-46B1-EE4A-8AD0-928E6CD6C8E7}"/>
              </a:ext>
            </a:extLst>
          </p:cNvPr>
          <p:cNvSpPr/>
          <p:nvPr/>
        </p:nvSpPr>
        <p:spPr>
          <a:xfrm>
            <a:off x="3180791" y="1779535"/>
            <a:ext cx="3965663" cy="436880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RXD (PA09)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C4F9AF54-FA0A-214E-8A35-AC851040A1B1}"/>
              </a:ext>
            </a:extLst>
          </p:cNvPr>
          <p:cNvSpPr/>
          <p:nvPr/>
        </p:nvSpPr>
        <p:spPr>
          <a:xfrm>
            <a:off x="8170438" y="2006379"/>
            <a:ext cx="1763243" cy="777240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MQTT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BF78424B-A652-EC45-9AE7-6C51CBFEFCBE}"/>
              </a:ext>
            </a:extLst>
          </p:cNvPr>
          <p:cNvGraphicFramePr>
            <a:graphicFrameLocks noGrp="1"/>
          </p:cNvGraphicFramePr>
          <p:nvPr/>
        </p:nvGraphicFramePr>
        <p:xfrm>
          <a:off x="1443651" y="5186645"/>
          <a:ext cx="654421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847">
                  <a:extLst>
                    <a:ext uri="{9D8B030D-6E8A-4147-A177-3AD203B41FA5}">
                      <a16:colId xmlns:a16="http://schemas.microsoft.com/office/drawing/2014/main" val="2062451749"/>
                    </a:ext>
                  </a:extLst>
                </a:gridCol>
                <a:gridCol w="983847">
                  <a:extLst>
                    <a:ext uri="{9D8B030D-6E8A-4147-A177-3AD203B41FA5}">
                      <a16:colId xmlns:a16="http://schemas.microsoft.com/office/drawing/2014/main" val="2207569799"/>
                    </a:ext>
                  </a:extLst>
                </a:gridCol>
                <a:gridCol w="983847">
                  <a:extLst>
                    <a:ext uri="{9D8B030D-6E8A-4147-A177-3AD203B41FA5}">
                      <a16:colId xmlns:a16="http://schemas.microsoft.com/office/drawing/2014/main" val="2389990835"/>
                    </a:ext>
                  </a:extLst>
                </a:gridCol>
                <a:gridCol w="983847">
                  <a:extLst>
                    <a:ext uri="{9D8B030D-6E8A-4147-A177-3AD203B41FA5}">
                      <a16:colId xmlns:a16="http://schemas.microsoft.com/office/drawing/2014/main" val="2351764435"/>
                    </a:ext>
                  </a:extLst>
                </a:gridCol>
                <a:gridCol w="1557789">
                  <a:extLst>
                    <a:ext uri="{9D8B030D-6E8A-4147-A177-3AD203B41FA5}">
                      <a16:colId xmlns:a16="http://schemas.microsoft.com/office/drawing/2014/main" val="1259906589"/>
                    </a:ext>
                  </a:extLst>
                </a:gridCol>
                <a:gridCol w="1051034">
                  <a:extLst>
                    <a:ext uri="{9D8B030D-6E8A-4147-A177-3AD203B41FA5}">
                      <a16:colId xmlns:a16="http://schemas.microsoft.com/office/drawing/2014/main" val="4242141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(MSB)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(LSB)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. . . . . . . . . .</a:t>
                      </a:r>
                    </a:p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51849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90E4138-BA1B-6D43-8D1E-04D8B4BC1A4D}"/>
              </a:ext>
            </a:extLst>
          </p:cNvPr>
          <p:cNvSpPr txBox="1"/>
          <p:nvPr/>
        </p:nvSpPr>
        <p:spPr>
          <a:xfrm>
            <a:off x="355510" y="5287507"/>
            <a:ext cx="805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TXD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ABB784-408D-B346-ADC0-B407A51F5238}"/>
              </a:ext>
            </a:extLst>
          </p:cNvPr>
          <p:cNvSpPr txBox="1"/>
          <p:nvPr/>
        </p:nvSpPr>
        <p:spPr>
          <a:xfrm>
            <a:off x="208370" y="5955046"/>
            <a:ext cx="805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/INT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2E0AF413-9808-9241-B5D3-C6788A9FFDF6}"/>
              </a:ext>
            </a:extLst>
          </p:cNvPr>
          <p:cNvCxnSpPr>
            <a:cxnSpLocks/>
          </p:cNvCxnSpPr>
          <p:nvPr/>
        </p:nvCxnSpPr>
        <p:spPr>
          <a:xfrm>
            <a:off x="965200" y="6144591"/>
            <a:ext cx="477520" cy="447352"/>
          </a:xfrm>
          <a:prstGeom prst="bentConnector3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8616908D-CF4C-9947-93C3-69925F4007E4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98371" y="6155101"/>
            <a:ext cx="466748" cy="447352"/>
          </a:xfrm>
          <a:prstGeom prst="bentConnector3">
            <a:avLst>
              <a:gd name="adj1" fmla="val 45646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97F5425-C89D-C548-8859-D29DECE9C886}"/>
              </a:ext>
            </a:extLst>
          </p:cNvPr>
          <p:cNvCxnSpPr>
            <a:cxnSpLocks/>
          </p:cNvCxnSpPr>
          <p:nvPr/>
        </p:nvCxnSpPr>
        <p:spPr>
          <a:xfrm>
            <a:off x="1442720" y="6602453"/>
            <a:ext cx="6610349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DE814F8-2063-E446-8FAF-8298B9B54BAD}"/>
              </a:ext>
            </a:extLst>
          </p:cNvPr>
          <p:cNvSpPr txBox="1"/>
          <p:nvPr/>
        </p:nvSpPr>
        <p:spPr>
          <a:xfrm>
            <a:off x="3191172" y="1333191"/>
            <a:ext cx="3944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SERCOM2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2A06480-3486-6644-8FEA-4296107D5F36}"/>
              </a:ext>
            </a:extLst>
          </p:cNvPr>
          <p:cNvSpPr txBox="1"/>
          <p:nvPr/>
        </p:nvSpPr>
        <p:spPr>
          <a:xfrm>
            <a:off x="9933681" y="1341006"/>
            <a:ext cx="1597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Azure Cloud</a:t>
            </a:r>
          </a:p>
        </p:txBody>
      </p: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AEB2807A-E1C6-724D-955E-AD31860AB627}"/>
              </a:ext>
            </a:extLst>
          </p:cNvPr>
          <p:cNvSpPr/>
          <p:nvPr/>
        </p:nvSpPr>
        <p:spPr>
          <a:xfrm>
            <a:off x="1432209" y="4305668"/>
            <a:ext cx="5703865" cy="486213"/>
          </a:xfrm>
          <a:prstGeom prst="wedgeRectCallout">
            <a:avLst>
              <a:gd name="adj1" fmla="val 8048"/>
              <a:gd name="adj2" fmla="val -307254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 Telemetry Data Frame after generating interrupt</a:t>
            </a:r>
          </a:p>
        </p:txBody>
      </p:sp>
      <p:sp>
        <p:nvSpPr>
          <p:cNvPr id="20" name="Rectangular Callout 19">
            <a:extLst>
              <a:ext uri="{FF2B5EF4-FFF2-40B4-BE49-F238E27FC236}">
                <a16:creationId xmlns:a16="http://schemas.microsoft.com/office/drawing/2014/main" id="{21920869-7145-6A4B-9353-F214CE231241}"/>
              </a:ext>
            </a:extLst>
          </p:cNvPr>
          <p:cNvSpPr/>
          <p:nvPr/>
        </p:nvSpPr>
        <p:spPr>
          <a:xfrm>
            <a:off x="8933793" y="3882796"/>
            <a:ext cx="3016469" cy="777241"/>
          </a:xfrm>
          <a:prstGeom prst="wedgeRectCallout">
            <a:avLst>
              <a:gd name="adj1" fmla="val 14691"/>
              <a:gd name="adj2" fmla="val -192006"/>
            </a:avLst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Larger telemetry strings can get updated faster</a:t>
            </a:r>
          </a:p>
        </p:txBody>
      </p:sp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947D16E8-74BB-EA4D-B4C7-C27F846EF6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3681" y="1822804"/>
            <a:ext cx="1600200" cy="9525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6F44C02D-EEC8-2847-87C0-25C73BD1F821}"/>
              </a:ext>
            </a:extLst>
          </p:cNvPr>
          <p:cNvSpPr/>
          <p:nvPr/>
        </p:nvSpPr>
        <p:spPr>
          <a:xfrm>
            <a:off x="4234298" y="1316137"/>
            <a:ext cx="1803879" cy="1424332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3D7657-591E-5B47-9326-BCA8C68C58CE}"/>
              </a:ext>
            </a:extLst>
          </p:cNvPr>
          <p:cNvSpPr txBox="1"/>
          <p:nvPr/>
        </p:nvSpPr>
        <p:spPr>
          <a:xfrm>
            <a:off x="1442720" y="5880542"/>
            <a:ext cx="6544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Minimum Rx buffer size = (3 + 1024) bytes = 1027 bytes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B9BD300-FC0A-EE46-A83C-F416A76D4A5A}"/>
              </a:ext>
            </a:extLst>
          </p:cNvPr>
          <p:cNvSpPr/>
          <p:nvPr/>
        </p:nvSpPr>
        <p:spPr>
          <a:xfrm>
            <a:off x="4374045" y="2226924"/>
            <a:ext cx="1470164" cy="94910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82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Enhancement: Dedicated Telemetry Interface (SPI)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265970" y="1841312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9227439" y="1055500"/>
            <a:ext cx="2931570" cy="2322846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>
            <a:off x="535681" y="1011338"/>
            <a:ext cx="2620597" cy="2286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  <a:p>
            <a:pPr algn="ctr"/>
            <a:r>
              <a:rPr lang="en-US" sz="2399" dirty="0"/>
              <a:t>(SPI Master)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858B5250-744F-364A-8323-94316619C120}"/>
              </a:ext>
            </a:extLst>
          </p:cNvPr>
          <p:cNvSpPr/>
          <p:nvPr/>
        </p:nvSpPr>
        <p:spPr>
          <a:xfrm>
            <a:off x="3181233" y="2740468"/>
            <a:ext cx="3965663" cy="435562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 (PA06)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62C44380-1F31-9D46-B006-F3A25D96DCA7}"/>
              </a:ext>
            </a:extLst>
          </p:cNvPr>
          <p:cNvSpPr/>
          <p:nvPr/>
        </p:nvSpPr>
        <p:spPr>
          <a:xfrm>
            <a:off x="3181013" y="2274426"/>
            <a:ext cx="3965663" cy="435562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SCK (PA05)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499BA48B-41C7-4848-8E42-92B93C924073}"/>
              </a:ext>
            </a:extLst>
          </p:cNvPr>
          <p:cNvSpPr/>
          <p:nvPr/>
        </p:nvSpPr>
        <p:spPr>
          <a:xfrm>
            <a:off x="3181013" y="1788213"/>
            <a:ext cx="3965663" cy="435562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MOSI (PA04)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F876F9C6-46B1-EE4A-8AD0-928E6CD6C8E7}"/>
              </a:ext>
            </a:extLst>
          </p:cNvPr>
          <p:cNvSpPr/>
          <p:nvPr/>
        </p:nvSpPr>
        <p:spPr>
          <a:xfrm>
            <a:off x="3170412" y="1337776"/>
            <a:ext cx="3965663" cy="436880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MISO (PA07)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C4F9AF54-FA0A-214E-8A35-AC851040A1B1}"/>
              </a:ext>
            </a:extLst>
          </p:cNvPr>
          <p:cNvSpPr/>
          <p:nvPr/>
        </p:nvSpPr>
        <p:spPr>
          <a:xfrm>
            <a:off x="8170438" y="2006379"/>
            <a:ext cx="1763243" cy="777240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MQTT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849F9E-A622-2C4C-94A1-957CF7F026A3}"/>
              </a:ext>
            </a:extLst>
          </p:cNvPr>
          <p:cNvSpPr/>
          <p:nvPr/>
        </p:nvSpPr>
        <p:spPr>
          <a:xfrm>
            <a:off x="4374045" y="1774656"/>
            <a:ext cx="1470164" cy="140137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BF78424B-A652-EC45-9AE7-6C51CBFEFC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722622"/>
              </p:ext>
            </p:extLst>
          </p:nvPr>
        </p:nvGraphicFramePr>
        <p:xfrm>
          <a:off x="1443651" y="5186645"/>
          <a:ext cx="654421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847">
                  <a:extLst>
                    <a:ext uri="{9D8B030D-6E8A-4147-A177-3AD203B41FA5}">
                      <a16:colId xmlns:a16="http://schemas.microsoft.com/office/drawing/2014/main" val="2062451749"/>
                    </a:ext>
                  </a:extLst>
                </a:gridCol>
                <a:gridCol w="983847">
                  <a:extLst>
                    <a:ext uri="{9D8B030D-6E8A-4147-A177-3AD203B41FA5}">
                      <a16:colId xmlns:a16="http://schemas.microsoft.com/office/drawing/2014/main" val="2207569799"/>
                    </a:ext>
                  </a:extLst>
                </a:gridCol>
                <a:gridCol w="983847">
                  <a:extLst>
                    <a:ext uri="{9D8B030D-6E8A-4147-A177-3AD203B41FA5}">
                      <a16:colId xmlns:a16="http://schemas.microsoft.com/office/drawing/2014/main" val="2389990835"/>
                    </a:ext>
                  </a:extLst>
                </a:gridCol>
                <a:gridCol w="983847">
                  <a:extLst>
                    <a:ext uri="{9D8B030D-6E8A-4147-A177-3AD203B41FA5}">
                      <a16:colId xmlns:a16="http://schemas.microsoft.com/office/drawing/2014/main" val="2351764435"/>
                    </a:ext>
                  </a:extLst>
                </a:gridCol>
                <a:gridCol w="1557789">
                  <a:extLst>
                    <a:ext uri="{9D8B030D-6E8A-4147-A177-3AD203B41FA5}">
                      <a16:colId xmlns:a16="http://schemas.microsoft.com/office/drawing/2014/main" val="1259906589"/>
                    </a:ext>
                  </a:extLst>
                </a:gridCol>
                <a:gridCol w="1051034">
                  <a:extLst>
                    <a:ext uri="{9D8B030D-6E8A-4147-A177-3AD203B41FA5}">
                      <a16:colId xmlns:a16="http://schemas.microsoft.com/office/drawing/2014/main" val="4242141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(MSB)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(LSB)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. . . . . . . . . .</a:t>
                      </a:r>
                    </a:p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51849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90E4138-BA1B-6D43-8D1E-04D8B4BC1A4D}"/>
              </a:ext>
            </a:extLst>
          </p:cNvPr>
          <p:cNvSpPr txBox="1"/>
          <p:nvPr/>
        </p:nvSpPr>
        <p:spPr>
          <a:xfrm>
            <a:off x="355510" y="5287507"/>
            <a:ext cx="805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MOSI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ABB784-408D-B346-ADC0-B407A51F5238}"/>
              </a:ext>
            </a:extLst>
          </p:cNvPr>
          <p:cNvSpPr txBox="1"/>
          <p:nvPr/>
        </p:nvSpPr>
        <p:spPr>
          <a:xfrm>
            <a:off x="355510" y="5955046"/>
            <a:ext cx="805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/CS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2E0AF413-9808-9241-B5D3-C6788A9FFDF6}"/>
              </a:ext>
            </a:extLst>
          </p:cNvPr>
          <p:cNvCxnSpPr>
            <a:cxnSpLocks/>
          </p:cNvCxnSpPr>
          <p:nvPr/>
        </p:nvCxnSpPr>
        <p:spPr>
          <a:xfrm>
            <a:off x="965200" y="6144591"/>
            <a:ext cx="477520" cy="447352"/>
          </a:xfrm>
          <a:prstGeom prst="bentConnector3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8616908D-CF4C-9947-93C3-69925F4007E4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98371" y="6155101"/>
            <a:ext cx="466748" cy="447352"/>
          </a:xfrm>
          <a:prstGeom prst="bentConnector3">
            <a:avLst>
              <a:gd name="adj1" fmla="val 45646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97F5425-C89D-C548-8859-D29DECE9C886}"/>
              </a:ext>
            </a:extLst>
          </p:cNvPr>
          <p:cNvCxnSpPr>
            <a:cxnSpLocks/>
          </p:cNvCxnSpPr>
          <p:nvPr/>
        </p:nvCxnSpPr>
        <p:spPr>
          <a:xfrm>
            <a:off x="1442720" y="6602453"/>
            <a:ext cx="6610349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DE814F8-2063-E446-8FAF-8298B9B54BAD}"/>
              </a:ext>
            </a:extLst>
          </p:cNvPr>
          <p:cNvSpPr txBox="1"/>
          <p:nvPr/>
        </p:nvSpPr>
        <p:spPr>
          <a:xfrm>
            <a:off x="3191172" y="996862"/>
            <a:ext cx="3944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SERCOM0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7070F2B-7E6A-CE43-A4AB-0C9CDD828B5A}"/>
              </a:ext>
            </a:extLst>
          </p:cNvPr>
          <p:cNvSpPr/>
          <p:nvPr/>
        </p:nvSpPr>
        <p:spPr>
          <a:xfrm>
            <a:off x="4234298" y="1013748"/>
            <a:ext cx="1803879" cy="2284432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2A06480-3486-6644-8FEA-4296107D5F36}"/>
              </a:ext>
            </a:extLst>
          </p:cNvPr>
          <p:cNvSpPr txBox="1"/>
          <p:nvPr/>
        </p:nvSpPr>
        <p:spPr>
          <a:xfrm>
            <a:off x="9933681" y="1341006"/>
            <a:ext cx="1597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Azure Cloud</a:t>
            </a:r>
          </a:p>
        </p:txBody>
      </p: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AEB2807A-E1C6-724D-955E-AD31860AB627}"/>
              </a:ext>
            </a:extLst>
          </p:cNvPr>
          <p:cNvSpPr/>
          <p:nvPr/>
        </p:nvSpPr>
        <p:spPr>
          <a:xfrm>
            <a:off x="1432209" y="4337198"/>
            <a:ext cx="5703865" cy="486213"/>
          </a:xfrm>
          <a:prstGeom prst="wedgeRectCallout">
            <a:avLst>
              <a:gd name="adj1" fmla="val 8048"/>
              <a:gd name="adj2" fmla="val -307254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 Telemetry Data Frame after setting Chip Select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84DC0D3-021B-124B-B500-11E18A1E917A}"/>
              </a:ext>
            </a:extLst>
          </p:cNvPr>
          <p:cNvSpPr txBox="1"/>
          <p:nvPr/>
        </p:nvSpPr>
        <p:spPr>
          <a:xfrm>
            <a:off x="6872464" y="3686642"/>
            <a:ext cx="1560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SAMD21G18A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(SPI Slave)</a:t>
            </a:r>
          </a:p>
        </p:txBody>
      </p:sp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947D16E8-74BB-EA4D-B4C7-C27F846EF6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3681" y="1822804"/>
            <a:ext cx="1600200" cy="9525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623C924-1EA8-6C4C-ACAA-84956E0EE26A}"/>
              </a:ext>
            </a:extLst>
          </p:cNvPr>
          <p:cNvSpPr txBox="1"/>
          <p:nvPr/>
        </p:nvSpPr>
        <p:spPr>
          <a:xfrm>
            <a:off x="3177083" y="2304929"/>
            <a:ext cx="102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48 MHz</a:t>
            </a:r>
          </a:p>
        </p:txBody>
      </p:sp>
      <p:sp>
        <p:nvSpPr>
          <p:cNvPr id="29" name="Rectangular Callout 28">
            <a:extLst>
              <a:ext uri="{FF2B5EF4-FFF2-40B4-BE49-F238E27FC236}">
                <a16:creationId xmlns:a16="http://schemas.microsoft.com/office/drawing/2014/main" id="{EA68255D-5EBB-774C-8AF4-B98F22FB672B}"/>
              </a:ext>
            </a:extLst>
          </p:cNvPr>
          <p:cNvSpPr/>
          <p:nvPr/>
        </p:nvSpPr>
        <p:spPr>
          <a:xfrm>
            <a:off x="8933793" y="3882796"/>
            <a:ext cx="3016469" cy="777241"/>
          </a:xfrm>
          <a:prstGeom prst="wedgeRectCallout">
            <a:avLst>
              <a:gd name="adj1" fmla="val 14691"/>
              <a:gd name="adj2" fmla="val -192006"/>
            </a:avLst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Larger telemetry strings can get updated faster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C2B60D-F419-7A47-8449-3CB9A286B10A}"/>
              </a:ext>
            </a:extLst>
          </p:cNvPr>
          <p:cNvSpPr txBox="1"/>
          <p:nvPr/>
        </p:nvSpPr>
        <p:spPr>
          <a:xfrm>
            <a:off x="1442720" y="5880542"/>
            <a:ext cx="6544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Minimum Rx buffer size = (3 + 1024) bytes = 1027 bytes</a:t>
            </a:r>
          </a:p>
        </p:txBody>
      </p:sp>
    </p:spTree>
    <p:extLst>
      <p:ext uri="{BB962C8B-B14F-4D97-AF65-F5344CB8AC3E}">
        <p14:creationId xmlns:p14="http://schemas.microsoft.com/office/powerpoint/2010/main" val="3298024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Command using CLI [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property</a:t>
            </a:r>
            <a:r>
              <a:rPr lang="en-US" dirty="0"/>
              <a:t>]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CBA492C-C2C7-3D48-A41F-AFB0853D2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859071"/>
              </p:ext>
            </p:extLst>
          </p:nvPr>
        </p:nvGraphicFramePr>
        <p:xfrm>
          <a:off x="649426" y="2212857"/>
          <a:ext cx="6397625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7850">
                  <a:extLst>
                    <a:ext uri="{9D8B030D-6E8A-4147-A177-3AD203B41FA5}">
                      <a16:colId xmlns:a16="http://schemas.microsoft.com/office/drawing/2014/main" val="4220339950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2225788071"/>
                    </a:ext>
                  </a:extLst>
                </a:gridCol>
                <a:gridCol w="1699895">
                  <a:extLst>
                    <a:ext uri="{9D8B030D-6E8A-4147-A177-3AD203B41FA5}">
                      <a16:colId xmlns:a16="http://schemas.microsoft.com/office/drawing/2014/main" val="3477932085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3046365747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8921535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index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name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schema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writable (by Cloud)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1901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Property #1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property_1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false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9158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Property #2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property_2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false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04339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Property #3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property_3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8140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Property #4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property_4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157356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ED16587-0F90-D847-9AE0-14B776EF4E05}"/>
              </a:ext>
            </a:extLst>
          </p:cNvPr>
          <p:cNvSpPr txBox="1"/>
          <p:nvPr/>
        </p:nvSpPr>
        <p:spPr>
          <a:xfrm>
            <a:off x="629548" y="3389243"/>
            <a:ext cx="6397625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property &lt;index&gt;,&lt;data(hex)&gt;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B84E7D6F-B772-6340-BAAA-A9A3AAD03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487" y="4028926"/>
            <a:ext cx="4827035" cy="2416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CLI Examples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 Property #1 with a bitmask of 01110100b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</a:t>
            </a:r>
            <a:r>
              <a:rPr lang="en-US" altLang="en-US" sz="1400" b="1" dirty="0">
                <a:latin typeface="Courier" pitchFamily="2" charset="0"/>
                <a:ea typeface="Calibri" panose="020F0502020204030204" pitchFamily="34" charset="0"/>
                <a:cs typeface="Arial" panose="020B0604020202020204" pitchFamily="34" charset="0"/>
              </a:rPr>
              <a:t>property 1,76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 Property #3 with a value of 20,000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</a:t>
            </a:r>
            <a:r>
              <a:rPr lang="en-US" altLang="en-US" sz="1400" b="1" dirty="0">
                <a:latin typeface="Courier" pitchFamily="2" charset="0"/>
                <a:ea typeface="Calibri" panose="020F0502020204030204" pitchFamily="34" charset="0"/>
                <a:cs typeface="Arial" panose="020B0604020202020204" pitchFamily="34" charset="0"/>
              </a:rPr>
              <a:t>property 3,4E20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Confirm that new value of Property #4 has been changed to 51,996 (after receiving the change request from the SAM-IoT)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</a:t>
            </a:r>
            <a:r>
              <a:rPr lang="en-US" altLang="en-US" sz="1400" b="1" dirty="0">
                <a:latin typeface="Courier" pitchFamily="2" charset="0"/>
                <a:ea typeface="Calibri" panose="020F0502020204030204" pitchFamily="34" charset="0"/>
                <a:cs typeface="Arial" panose="020B0604020202020204" pitchFamily="34" charset="0"/>
              </a:rPr>
              <a:t>property 4,CAFE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A9F3ED-8B3B-0643-A706-236FE2ED8B8F}"/>
              </a:ext>
            </a:extLst>
          </p:cNvPr>
          <p:cNvSpPr txBox="1"/>
          <p:nvPr/>
        </p:nvSpPr>
        <p:spPr>
          <a:xfrm>
            <a:off x="629548" y="887413"/>
            <a:ext cx="1133716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Command: “property”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Application MCU communicates information about itself (e.g. state or configuration) using any of the properties (which can be read by the cloud on demand whenever needed).  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If the property is defined as </a:t>
            </a:r>
            <a:r>
              <a:rPr lang="en-US" alt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writable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by the cloud, this means the cloud is also allowed to change the value.  In this case, the property command is also used as a confirmation response message (i.e. serving as an ACK to the SAM-IoT which will then send an ACK to the cloud).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235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Write from the Cloud (writable = true)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566219" y="4389860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 rot="16200000">
            <a:off x="9512980" y="3718079"/>
            <a:ext cx="3561935" cy="1604721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 rot="5400000">
            <a:off x="-329945" y="4256966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07257622-4DFA-2F48-B548-38813B6EDF40}"/>
              </a:ext>
            </a:extLst>
          </p:cNvPr>
          <p:cNvSpPr/>
          <p:nvPr/>
        </p:nvSpPr>
        <p:spPr>
          <a:xfrm>
            <a:off x="6512472" y="3767503"/>
            <a:ext cx="3731808" cy="619538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Send New Property Value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B14CCE13-86D5-A14F-A12E-B5E9A9356407}"/>
              </a:ext>
            </a:extLst>
          </p:cNvPr>
          <p:cNvSpPr/>
          <p:nvPr/>
        </p:nvSpPr>
        <p:spPr>
          <a:xfrm>
            <a:off x="6470373" y="5690794"/>
            <a:ext cx="3952891" cy="660308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Send ACK to complete sync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755C4A-624A-9441-BC22-21DBF5523BB1}"/>
              </a:ext>
            </a:extLst>
          </p:cNvPr>
          <p:cNvSpPr txBox="1"/>
          <p:nvPr/>
        </p:nvSpPr>
        <p:spPr>
          <a:xfrm>
            <a:off x="266436" y="906039"/>
            <a:ext cx="118298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Writable properties can be changed from the Cloud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SAM will notify APP of the updated property by sending an ASCII message on the CLI 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PROP&lt;x&gt;=&lt;</a:t>
            </a:r>
            <a:r>
              <a:rPr lang="en-US" sz="2000" dirty="0" err="1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new_value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(hex)&gt;</a:t>
            </a: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(e.g. “</a:t>
            </a: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PROP3=BEEF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”)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Application must confirm the change using the 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property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command as the ACK response</a:t>
            </a: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45975C47-3AB6-3A48-9471-B5056C0C9338}"/>
              </a:ext>
            </a:extLst>
          </p:cNvPr>
          <p:cNvSpPr/>
          <p:nvPr/>
        </p:nvSpPr>
        <p:spPr>
          <a:xfrm>
            <a:off x="1769165" y="3963151"/>
            <a:ext cx="3648514" cy="1118913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Send New Property Value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PROP&lt;x&gt;=&lt;</a:t>
            </a:r>
            <a:r>
              <a:rPr lang="en-US" sz="1800" dirty="0" err="1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new_val</a:t>
            </a:r>
            <a:r>
              <a:rPr lang="en-US" sz="18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(hex)&gt;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6D1D8D51-4400-1D40-9B85-43E73F8066BD}"/>
              </a:ext>
            </a:extLst>
          </p:cNvPr>
          <p:cNvSpPr/>
          <p:nvPr/>
        </p:nvSpPr>
        <p:spPr>
          <a:xfrm>
            <a:off x="1765561" y="5002551"/>
            <a:ext cx="3652117" cy="1118913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Send Confirmation (ACK)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property &lt;x&gt;,&lt;</a:t>
            </a:r>
            <a:r>
              <a:rPr lang="en-US" sz="1400" dirty="0" err="1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new_val</a:t>
            </a:r>
            <a:r>
              <a:rPr lang="en-US" sz="14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(hex)&gt;</a:t>
            </a:r>
            <a:endParaRPr lang="en-US" sz="1400" dirty="0">
              <a:solidFill>
                <a:schemeClr val="tx1"/>
              </a:solidFill>
              <a:highlight>
                <a:srgbClr val="FF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5D24AF-5F22-5F4F-8793-53D718833BB2}"/>
              </a:ext>
            </a:extLst>
          </p:cNvPr>
          <p:cNvCxnSpPr/>
          <p:nvPr/>
        </p:nvCxnSpPr>
        <p:spPr>
          <a:xfrm>
            <a:off x="1739349" y="2206486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58BDDB2-F3EA-F543-907E-C730C5B0A921}"/>
              </a:ext>
            </a:extLst>
          </p:cNvPr>
          <p:cNvCxnSpPr/>
          <p:nvPr/>
        </p:nvCxnSpPr>
        <p:spPr>
          <a:xfrm>
            <a:off x="5440869" y="2206485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BBC2B6-2C3A-424C-9884-53045E30CEA6}"/>
              </a:ext>
            </a:extLst>
          </p:cNvPr>
          <p:cNvCxnSpPr/>
          <p:nvPr/>
        </p:nvCxnSpPr>
        <p:spPr>
          <a:xfrm>
            <a:off x="6453808" y="2239745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3F999B-8685-934A-8F0F-CB087BAA06B0}"/>
              </a:ext>
            </a:extLst>
          </p:cNvPr>
          <p:cNvCxnSpPr/>
          <p:nvPr/>
        </p:nvCxnSpPr>
        <p:spPr>
          <a:xfrm>
            <a:off x="10459706" y="2238024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A6D049-9381-564F-890C-9992FA13220F}"/>
              </a:ext>
            </a:extLst>
          </p:cNvPr>
          <p:cNvCxnSpPr>
            <a:cxnSpLocks/>
          </p:cNvCxnSpPr>
          <p:nvPr/>
        </p:nvCxnSpPr>
        <p:spPr>
          <a:xfrm>
            <a:off x="1755622" y="2451859"/>
            <a:ext cx="3682518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0495C4-1A78-B142-8411-7182FB5B808B}"/>
              </a:ext>
            </a:extLst>
          </p:cNvPr>
          <p:cNvSpPr txBox="1"/>
          <p:nvPr/>
        </p:nvSpPr>
        <p:spPr>
          <a:xfrm>
            <a:off x="3169729" y="2232710"/>
            <a:ext cx="9153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UART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A385279-76C2-3549-9C93-584003575639}"/>
              </a:ext>
            </a:extLst>
          </p:cNvPr>
          <p:cNvCxnSpPr>
            <a:cxnSpLocks/>
          </p:cNvCxnSpPr>
          <p:nvPr/>
        </p:nvCxnSpPr>
        <p:spPr>
          <a:xfrm>
            <a:off x="6470373" y="2463750"/>
            <a:ext cx="3959516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006E719-77EA-F54D-AD2A-5C5DD116B080}"/>
              </a:ext>
            </a:extLst>
          </p:cNvPr>
          <p:cNvSpPr txBox="1"/>
          <p:nvPr/>
        </p:nvSpPr>
        <p:spPr>
          <a:xfrm>
            <a:off x="8099428" y="2232710"/>
            <a:ext cx="98995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MQTT</a:t>
            </a:r>
          </a:p>
        </p:txBody>
      </p:sp>
    </p:spTree>
    <p:extLst>
      <p:ext uri="{BB962C8B-B14F-4D97-AF65-F5344CB8AC3E}">
        <p14:creationId xmlns:p14="http://schemas.microsoft.com/office/powerpoint/2010/main" val="340558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8" grpId="0" build="p"/>
      <p:bldP spid="12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Solution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7CEA58-F2E8-40AA-A902-6AAAA41643D7}"/>
              </a:ext>
            </a:extLst>
          </p:cNvPr>
          <p:cNvSpPr/>
          <p:nvPr/>
        </p:nvSpPr>
        <p:spPr>
          <a:xfrm>
            <a:off x="8044624" y="2351595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 err="1"/>
              <a:t>uRata</a:t>
            </a:r>
            <a:endParaRPr lang="en-US" sz="2399" dirty="0"/>
          </a:p>
          <a:p>
            <a:pPr algn="ctr"/>
            <a:endParaRPr lang="en-US" sz="2399" dirty="0"/>
          </a:p>
          <a:p>
            <a:pPr algn="ctr"/>
            <a:endParaRPr lang="en-US" sz="2399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A00AE-C3A4-4DCA-B518-F319B792FC9A}"/>
              </a:ext>
            </a:extLst>
          </p:cNvPr>
          <p:cNvSpPr/>
          <p:nvPr/>
        </p:nvSpPr>
        <p:spPr>
          <a:xfrm>
            <a:off x="4218204" y="2351595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 – (NXP </a:t>
            </a:r>
            <a:r>
              <a:rPr lang="en-US" sz="2399" dirty="0" err="1"/>
              <a:t>Kinetis</a:t>
            </a:r>
            <a:r>
              <a:rPr lang="en-US" sz="2399" dirty="0"/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B1EB7C-5887-4E47-8CC0-AD047993B3CD}"/>
              </a:ext>
            </a:extLst>
          </p:cNvPr>
          <p:cNvSpPr/>
          <p:nvPr/>
        </p:nvSpPr>
        <p:spPr>
          <a:xfrm>
            <a:off x="6642908" y="4895089"/>
            <a:ext cx="1401716" cy="72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BLE</a:t>
            </a:r>
          </a:p>
          <a:p>
            <a:pPr algn="ctr"/>
            <a:r>
              <a:rPr lang="en-US" sz="1600" dirty="0"/>
              <a:t>(unused)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84F5A1-19FE-49A2-A180-A11CF3CEB66F}"/>
              </a:ext>
            </a:extLst>
          </p:cNvPr>
          <p:cNvSpPr/>
          <p:nvPr/>
        </p:nvSpPr>
        <p:spPr>
          <a:xfrm>
            <a:off x="9720071" y="3136392"/>
            <a:ext cx="945149" cy="643037"/>
          </a:xfrm>
          <a:prstGeom prst="rect">
            <a:avLst/>
          </a:prstGeom>
          <a:solidFill>
            <a:srgbClr val="7777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BCM43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AB5B0C-6ADB-4E2B-826F-EC1EA7E7BE13}"/>
              </a:ext>
            </a:extLst>
          </p:cNvPr>
          <p:cNvSpPr/>
          <p:nvPr/>
        </p:nvSpPr>
        <p:spPr>
          <a:xfrm>
            <a:off x="8044624" y="3142487"/>
            <a:ext cx="1238472" cy="643037"/>
          </a:xfrm>
          <a:prstGeom prst="rect">
            <a:avLst/>
          </a:prstGeom>
          <a:solidFill>
            <a:srgbClr val="7777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STM32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2AE01F-AEEA-434C-9DFE-A5DEE353DC21}"/>
              </a:ext>
            </a:extLst>
          </p:cNvPr>
          <p:cNvSpPr/>
          <p:nvPr/>
        </p:nvSpPr>
        <p:spPr>
          <a:xfrm>
            <a:off x="9210892" y="4935969"/>
            <a:ext cx="1382125" cy="643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Security?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76E5750-EFF2-4DA2-97C1-799CFC1BF979}"/>
              </a:ext>
            </a:extLst>
          </p:cNvPr>
          <p:cNvCxnSpPr>
            <a:cxnSpLocks/>
          </p:cNvCxnSpPr>
          <p:nvPr/>
        </p:nvCxnSpPr>
        <p:spPr>
          <a:xfrm>
            <a:off x="6838801" y="3429000"/>
            <a:ext cx="1205823" cy="0"/>
          </a:xfrm>
          <a:prstGeom prst="straightConnector1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A7BF50D-F82E-4120-B0E8-682ED77A8B71}"/>
              </a:ext>
            </a:extLst>
          </p:cNvPr>
          <p:cNvCxnSpPr>
            <a:cxnSpLocks/>
          </p:cNvCxnSpPr>
          <p:nvPr/>
        </p:nvCxnSpPr>
        <p:spPr>
          <a:xfrm>
            <a:off x="9283096" y="3429000"/>
            <a:ext cx="436975" cy="0"/>
          </a:xfrm>
          <a:prstGeom prst="straightConnector1">
            <a:avLst/>
          </a:prstGeom>
          <a:ln w="57150">
            <a:solidFill>
              <a:srgbClr val="777777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allout: Double Bent Line 19">
            <a:extLst>
              <a:ext uri="{FF2B5EF4-FFF2-40B4-BE49-F238E27FC236}">
                <a16:creationId xmlns:a16="http://schemas.microsoft.com/office/drawing/2014/main" id="{A842DDE3-EC20-466F-8A0B-0F04DB2527D1}"/>
              </a:ext>
            </a:extLst>
          </p:cNvPr>
          <p:cNvSpPr/>
          <p:nvPr/>
        </p:nvSpPr>
        <p:spPr>
          <a:xfrm>
            <a:off x="9720071" y="1418197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350094"/>
              <a:gd name="adj8" fmla="val 3038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Networking: TCP/IP, TLS</a:t>
            </a:r>
          </a:p>
        </p:txBody>
      </p:sp>
      <p:sp>
        <p:nvSpPr>
          <p:cNvPr id="21" name="Callout: Double Bent Line 20">
            <a:extLst>
              <a:ext uri="{FF2B5EF4-FFF2-40B4-BE49-F238E27FC236}">
                <a16:creationId xmlns:a16="http://schemas.microsoft.com/office/drawing/2014/main" id="{5BD9CF54-B587-456D-BBC7-CDEA68293270}"/>
              </a:ext>
            </a:extLst>
          </p:cNvPr>
          <p:cNvSpPr/>
          <p:nvPr/>
        </p:nvSpPr>
        <p:spPr>
          <a:xfrm>
            <a:off x="7665218" y="1405757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350094"/>
              <a:gd name="adj8" fmla="val 3038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Ayla Production Agent</a:t>
            </a:r>
          </a:p>
        </p:txBody>
      </p:sp>
      <p:sp>
        <p:nvSpPr>
          <p:cNvPr id="22" name="Callout: Double Bent Line 21">
            <a:extLst>
              <a:ext uri="{FF2B5EF4-FFF2-40B4-BE49-F238E27FC236}">
                <a16:creationId xmlns:a16="http://schemas.microsoft.com/office/drawing/2014/main" id="{138BD285-5FD5-49EA-93BE-9E14F053D58D}"/>
              </a:ext>
            </a:extLst>
          </p:cNvPr>
          <p:cNvSpPr/>
          <p:nvPr/>
        </p:nvSpPr>
        <p:spPr>
          <a:xfrm>
            <a:off x="3768127" y="1418197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350094"/>
              <a:gd name="adj8" fmla="val 3038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A.O. Smith Application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(No RTOS)</a:t>
            </a:r>
          </a:p>
        </p:txBody>
      </p:sp>
    </p:spTree>
    <p:extLst>
      <p:ext uri="{BB962C8B-B14F-4D97-AF65-F5344CB8AC3E}">
        <p14:creationId xmlns:p14="http://schemas.microsoft.com/office/powerpoint/2010/main" val="2441716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75E1811-0AF3-5447-8EA6-AF7213AA0A89}"/>
              </a:ext>
            </a:extLst>
          </p:cNvPr>
          <p:cNvCxnSpPr>
            <a:cxnSpLocks/>
          </p:cNvCxnSpPr>
          <p:nvPr/>
        </p:nvCxnSpPr>
        <p:spPr>
          <a:xfrm>
            <a:off x="1755622" y="2272957"/>
            <a:ext cx="3682518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Read-only Properties (writable = false)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566219" y="4210958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 rot="16200000">
            <a:off x="9512980" y="3807532"/>
            <a:ext cx="3561935" cy="1604721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 rot="5400000">
            <a:off x="-329945" y="4078064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755C4A-624A-9441-BC22-21DBF5523BB1}"/>
              </a:ext>
            </a:extLst>
          </p:cNvPr>
          <p:cNvSpPr txBox="1"/>
          <p:nvPr/>
        </p:nvSpPr>
        <p:spPr>
          <a:xfrm>
            <a:off x="266436" y="906039"/>
            <a:ext cx="11829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Cloud cannot change read-only 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Typically used for Application to sync its state information with the cloud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6D1D8D51-4400-1D40-9B85-43E73F8066BD}"/>
              </a:ext>
            </a:extLst>
          </p:cNvPr>
          <p:cNvSpPr/>
          <p:nvPr/>
        </p:nvSpPr>
        <p:spPr>
          <a:xfrm>
            <a:off x="1783109" y="3499463"/>
            <a:ext cx="3652117" cy="1118913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Update Property #&lt;x&gt;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property &lt;x&gt;,&lt;</a:t>
            </a:r>
            <a:r>
              <a:rPr lang="en-US" sz="1800" dirty="0" err="1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new_val</a:t>
            </a:r>
            <a:r>
              <a:rPr lang="en-US" sz="18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&gt;</a:t>
            </a:r>
            <a:endParaRPr lang="en-US" sz="1800" dirty="0">
              <a:solidFill>
                <a:schemeClr val="tx1"/>
              </a:solidFill>
              <a:highlight>
                <a:srgbClr val="FF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5D24AF-5F22-5F4F-8793-53D718833BB2}"/>
              </a:ext>
            </a:extLst>
          </p:cNvPr>
          <p:cNvCxnSpPr/>
          <p:nvPr/>
        </p:nvCxnSpPr>
        <p:spPr>
          <a:xfrm>
            <a:off x="1739349" y="2027584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58BDDB2-F3EA-F543-907E-C730C5B0A921}"/>
              </a:ext>
            </a:extLst>
          </p:cNvPr>
          <p:cNvCxnSpPr/>
          <p:nvPr/>
        </p:nvCxnSpPr>
        <p:spPr>
          <a:xfrm>
            <a:off x="5440869" y="2027583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BBC2B6-2C3A-424C-9884-53045E30CEA6}"/>
              </a:ext>
            </a:extLst>
          </p:cNvPr>
          <p:cNvCxnSpPr/>
          <p:nvPr/>
        </p:nvCxnSpPr>
        <p:spPr>
          <a:xfrm>
            <a:off x="6453808" y="2060843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3F999B-8685-934A-8F0F-CB087BAA06B0}"/>
              </a:ext>
            </a:extLst>
          </p:cNvPr>
          <p:cNvCxnSpPr/>
          <p:nvPr/>
        </p:nvCxnSpPr>
        <p:spPr>
          <a:xfrm>
            <a:off x="10429889" y="2059122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0495C4-1A78-B142-8411-7182FB5B808B}"/>
              </a:ext>
            </a:extLst>
          </p:cNvPr>
          <p:cNvSpPr txBox="1"/>
          <p:nvPr/>
        </p:nvSpPr>
        <p:spPr>
          <a:xfrm>
            <a:off x="3169729" y="2053808"/>
            <a:ext cx="9153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UART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A385279-76C2-3549-9C93-584003575639}"/>
              </a:ext>
            </a:extLst>
          </p:cNvPr>
          <p:cNvCxnSpPr>
            <a:cxnSpLocks/>
          </p:cNvCxnSpPr>
          <p:nvPr/>
        </p:nvCxnSpPr>
        <p:spPr>
          <a:xfrm>
            <a:off x="6470373" y="2284848"/>
            <a:ext cx="3959516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006E719-77EA-F54D-AD2A-5C5DD116B080}"/>
              </a:ext>
            </a:extLst>
          </p:cNvPr>
          <p:cNvSpPr txBox="1"/>
          <p:nvPr/>
        </p:nvSpPr>
        <p:spPr>
          <a:xfrm>
            <a:off x="8099428" y="2053808"/>
            <a:ext cx="98995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MQTT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B6B6397A-6890-FD41-82AD-36B9CD358E2C}"/>
              </a:ext>
            </a:extLst>
          </p:cNvPr>
          <p:cNvSpPr/>
          <p:nvPr/>
        </p:nvSpPr>
        <p:spPr>
          <a:xfrm>
            <a:off x="6504772" y="4000709"/>
            <a:ext cx="3897482" cy="1247145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New property value is synchronized with the cloud</a:t>
            </a:r>
          </a:p>
        </p:txBody>
      </p:sp>
    </p:spTree>
    <p:extLst>
      <p:ext uri="{BB962C8B-B14F-4D97-AF65-F5344CB8AC3E}">
        <p14:creationId xmlns:p14="http://schemas.microsoft.com/office/powerpoint/2010/main" val="395080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6" grpId="0" animBg="1"/>
      <p:bldP spid="20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Command: Send ASCII Message (from the Cloud)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566219" y="4389860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 rot="16200000">
            <a:off x="9512980" y="3718079"/>
            <a:ext cx="3561935" cy="1604721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 rot="5400000">
            <a:off x="-329945" y="4256966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07257622-4DFA-2F48-B548-38813B6EDF40}"/>
              </a:ext>
            </a:extLst>
          </p:cNvPr>
          <p:cNvSpPr/>
          <p:nvPr/>
        </p:nvSpPr>
        <p:spPr>
          <a:xfrm>
            <a:off x="6512476" y="3624217"/>
            <a:ext cx="3886957" cy="1368056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indent="-457200" algn="ctr"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 ASCII message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(1024 chars max)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755C4A-624A-9441-BC22-21DBF5523BB1}"/>
              </a:ext>
            </a:extLst>
          </p:cNvPr>
          <p:cNvSpPr txBox="1"/>
          <p:nvPr/>
        </p:nvSpPr>
        <p:spPr>
          <a:xfrm>
            <a:off x="266436" y="906039"/>
            <a:ext cx="11829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Quick way to send an arbitrary ASCII string from the Cloud to the Application MCU</a:t>
            </a: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45975C47-3AB6-3A48-9471-B5056C0C9338}"/>
              </a:ext>
            </a:extLst>
          </p:cNvPr>
          <p:cNvSpPr/>
          <p:nvPr/>
        </p:nvSpPr>
        <p:spPr>
          <a:xfrm>
            <a:off x="1769165" y="4380594"/>
            <a:ext cx="3648514" cy="1354283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ASCII message echoed on the console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5D24AF-5F22-5F4F-8793-53D718833BB2}"/>
              </a:ext>
            </a:extLst>
          </p:cNvPr>
          <p:cNvCxnSpPr/>
          <p:nvPr/>
        </p:nvCxnSpPr>
        <p:spPr>
          <a:xfrm>
            <a:off x="1739349" y="2206486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58BDDB2-F3EA-F543-907E-C730C5B0A921}"/>
              </a:ext>
            </a:extLst>
          </p:cNvPr>
          <p:cNvCxnSpPr/>
          <p:nvPr/>
        </p:nvCxnSpPr>
        <p:spPr>
          <a:xfrm>
            <a:off x="5440869" y="2206485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BBC2B6-2C3A-424C-9884-53045E30CEA6}"/>
              </a:ext>
            </a:extLst>
          </p:cNvPr>
          <p:cNvCxnSpPr/>
          <p:nvPr/>
        </p:nvCxnSpPr>
        <p:spPr>
          <a:xfrm>
            <a:off x="6453808" y="2239745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3F999B-8685-934A-8F0F-CB087BAA06B0}"/>
              </a:ext>
            </a:extLst>
          </p:cNvPr>
          <p:cNvCxnSpPr/>
          <p:nvPr/>
        </p:nvCxnSpPr>
        <p:spPr>
          <a:xfrm>
            <a:off x="10459706" y="2238024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A6D049-9381-564F-890C-9992FA13220F}"/>
              </a:ext>
            </a:extLst>
          </p:cNvPr>
          <p:cNvCxnSpPr>
            <a:cxnSpLocks/>
          </p:cNvCxnSpPr>
          <p:nvPr/>
        </p:nvCxnSpPr>
        <p:spPr>
          <a:xfrm>
            <a:off x="1755622" y="2451859"/>
            <a:ext cx="3682518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0495C4-1A78-B142-8411-7182FB5B808B}"/>
              </a:ext>
            </a:extLst>
          </p:cNvPr>
          <p:cNvSpPr txBox="1"/>
          <p:nvPr/>
        </p:nvSpPr>
        <p:spPr>
          <a:xfrm>
            <a:off x="3169729" y="2232710"/>
            <a:ext cx="9153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UART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A385279-76C2-3549-9C93-584003575639}"/>
              </a:ext>
            </a:extLst>
          </p:cNvPr>
          <p:cNvCxnSpPr>
            <a:cxnSpLocks/>
          </p:cNvCxnSpPr>
          <p:nvPr/>
        </p:nvCxnSpPr>
        <p:spPr>
          <a:xfrm>
            <a:off x="6470373" y="2463750"/>
            <a:ext cx="3959516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006E719-77EA-F54D-AD2A-5C5DD116B080}"/>
              </a:ext>
            </a:extLst>
          </p:cNvPr>
          <p:cNvSpPr txBox="1"/>
          <p:nvPr/>
        </p:nvSpPr>
        <p:spPr>
          <a:xfrm>
            <a:off x="8099428" y="2232710"/>
            <a:ext cx="98995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MQTT</a:t>
            </a:r>
          </a:p>
        </p:txBody>
      </p:sp>
    </p:spTree>
    <p:extLst>
      <p:ext uri="{BB962C8B-B14F-4D97-AF65-F5344CB8AC3E}">
        <p14:creationId xmlns:p14="http://schemas.microsoft.com/office/powerpoint/2010/main" val="293472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build="p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9760D-F8DF-461D-933B-F8DDDB439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Code Examples Provided by Microsoft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B5E4B-FAFA-4845-AFE9-703B03C49F8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6272" y="1070483"/>
            <a:ext cx="11519639" cy="2505274"/>
          </a:xfrm>
        </p:spPr>
        <p:txBody>
          <a:bodyPr>
            <a:normAutofit/>
          </a:bodyPr>
          <a:lstStyle/>
          <a:p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Developers get full MPLAB X projects from Microsoft-owned GitHub repositories</a:t>
            </a:r>
          </a:p>
          <a:p>
            <a:endParaRPr lang="en-US" sz="2000" dirty="0"/>
          </a:p>
          <a:p>
            <a:r>
              <a:rPr lang="en-US" sz="2000" dirty="0"/>
              <a:t>PIC-IoT </a:t>
            </a:r>
            <a:r>
              <a:rPr lang="en-US" sz="1800" b="0" dirty="0">
                <a:solidFill>
                  <a:srgbClr val="0A0B0F"/>
                </a:solidFill>
                <a:hlinkClick r:id="rId3"/>
              </a:rPr>
              <a:t>https://github.com/Azure-Samples/Microchip-PIC-IoT-Wx</a:t>
            </a:r>
            <a:endParaRPr lang="en-US" sz="1800" b="0" dirty="0">
              <a:solidFill>
                <a:srgbClr val="0A0B0F"/>
              </a:solidFill>
            </a:endParaRPr>
          </a:p>
          <a:p>
            <a:r>
              <a:rPr lang="en-US" sz="2000" dirty="0"/>
              <a:t>SAM-IoT </a:t>
            </a:r>
            <a:r>
              <a:rPr lang="en-US" sz="1800" b="0" dirty="0">
                <a:solidFill>
                  <a:srgbClr val="0A0B0F"/>
                </a:solidFill>
                <a:hlinkClick r:id="rId4"/>
              </a:rPr>
              <a:t>https://github.com/Azure-Samples/Microchip-SAM-IoT-Wx</a:t>
            </a:r>
            <a:endParaRPr lang="en-US" sz="1800" b="0" dirty="0">
              <a:solidFill>
                <a:srgbClr val="0A0B0F"/>
              </a:solidFill>
            </a:endParaRPr>
          </a:p>
          <a:p>
            <a:r>
              <a:rPr lang="en-US" sz="2000" dirty="0"/>
              <a:t>SAME54-XPRO </a:t>
            </a:r>
            <a:r>
              <a:rPr lang="en-US" sz="1800" b="0" dirty="0">
                <a:solidFill>
                  <a:srgbClr val="0A0B0F"/>
                </a:solidFill>
                <a:hlinkClick r:id="rId5"/>
              </a:rPr>
              <a:t>https://github.com/azure-rtos/samples</a:t>
            </a:r>
            <a:endParaRPr lang="en-US" sz="1800" b="0" dirty="0">
              <a:solidFill>
                <a:srgbClr val="0A0B0F"/>
              </a:solidFill>
            </a:endParaRPr>
          </a:p>
          <a:p>
            <a:r>
              <a:rPr lang="en-US" sz="2000" dirty="0"/>
              <a:t>PIC32 WFI32E Curiosity </a:t>
            </a:r>
            <a:r>
              <a:rPr lang="en-US" sz="1800" b="0" dirty="0">
                <a:solidFill>
                  <a:srgbClr val="0A0B0F"/>
                </a:solidFill>
                <a:hlinkClick r:id="rId6"/>
              </a:rPr>
              <a:t>TBD (UNDER CONSTRUCTION)</a:t>
            </a:r>
            <a:endParaRPr lang="en-US" sz="1800" b="0" dirty="0">
              <a:solidFill>
                <a:srgbClr val="0A0B0F"/>
              </a:solidFill>
            </a:endParaRPr>
          </a:p>
          <a:p>
            <a:r>
              <a:rPr lang="en-US" sz="2000" dirty="0"/>
              <a:t>ATSAMA5D27 Wireless SOM </a:t>
            </a:r>
            <a:r>
              <a:rPr lang="en-US" sz="1800" b="0" dirty="0">
                <a:solidFill>
                  <a:srgbClr val="0A0B0F"/>
                </a:solidFill>
                <a:hlinkClick r:id="rId6"/>
              </a:rPr>
              <a:t>TBD (UNDER CONSTRUCTION)</a:t>
            </a:r>
            <a:endParaRPr lang="en-US" sz="1800" b="0" dirty="0">
              <a:solidFill>
                <a:srgbClr val="0A0B0F"/>
              </a:solidFill>
            </a:endParaRPr>
          </a:p>
          <a:p>
            <a:pPr marL="0" indent="0">
              <a:buNone/>
            </a:pPr>
            <a:endParaRPr lang="en-US" sz="2000" b="0" dirty="0"/>
          </a:p>
          <a:p>
            <a:pPr marL="0" indent="0">
              <a:buNone/>
            </a:pPr>
            <a:endParaRPr lang="en-US" sz="1000" dirty="0"/>
          </a:p>
        </p:txBody>
      </p:sp>
      <p:pic>
        <p:nvPicPr>
          <p:cNvPr id="9" name="Picture 2" descr="MPLAB X IDE Badge">
            <a:extLst>
              <a:ext uri="{FF2B5EF4-FFF2-40B4-BE49-F238E27FC236}">
                <a16:creationId xmlns:a16="http://schemas.microsoft.com/office/drawing/2014/main" id="{A3681B67-7CDC-034C-808E-D2912EEBC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21" y="4457861"/>
            <a:ext cx="1822671" cy="182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MPLAB XC Compilers Badge">
            <a:extLst>
              <a:ext uri="{FF2B5EF4-FFF2-40B4-BE49-F238E27FC236}">
                <a16:creationId xmlns:a16="http://schemas.microsoft.com/office/drawing/2014/main" id="{797C01B8-1C53-6142-B492-1F71B1608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766" y="4450394"/>
            <a:ext cx="2005630" cy="183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0AAA15-5149-AD4A-94BC-7D56EC83B3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29155" y="4631514"/>
            <a:ext cx="2162629" cy="1467898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1F29AE83-A96B-4049-BF98-F63669DEA37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12149" y="1533140"/>
            <a:ext cx="2566737" cy="2133600"/>
          </a:xfrm>
          <a:prstGeom prst="rect">
            <a:avLst/>
          </a:prstGeom>
        </p:spPr>
      </p:pic>
      <p:pic>
        <p:nvPicPr>
          <p:cNvPr id="11266" name="Picture 2" descr="Microsoft logo">
            <a:extLst>
              <a:ext uri="{FF2B5EF4-FFF2-40B4-BE49-F238E27FC236}">
                <a16:creationId xmlns:a16="http://schemas.microsoft.com/office/drawing/2014/main" id="{0FFF51D7-40D6-D345-BB94-C7CF7BDB7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725" y="1533140"/>
            <a:ext cx="2313738" cy="1542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A picture containing text&#10;&#10;Description automatically generated">
            <a:extLst>
              <a:ext uri="{FF2B5EF4-FFF2-40B4-BE49-F238E27FC236}">
                <a16:creationId xmlns:a16="http://schemas.microsoft.com/office/drawing/2014/main" id="{937ACCB1-6C74-9045-BC30-B4A911FEE6B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31917" y="3540806"/>
            <a:ext cx="1727200" cy="708152"/>
          </a:xfrm>
          <a:prstGeom prst="rect">
            <a:avLst/>
          </a:prstGeom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2FB58AD5-8B7D-7F4F-A5EC-73097EDC6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843" y="4568259"/>
            <a:ext cx="2313738" cy="1594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xplosion 1 4">
            <a:extLst>
              <a:ext uri="{FF2B5EF4-FFF2-40B4-BE49-F238E27FC236}">
                <a16:creationId xmlns:a16="http://schemas.microsoft.com/office/drawing/2014/main" id="{CE624AA7-336D-6C41-A039-C613F8D3FD6D}"/>
              </a:ext>
            </a:extLst>
          </p:cNvPr>
          <p:cNvSpPr/>
          <p:nvPr/>
        </p:nvSpPr>
        <p:spPr>
          <a:xfrm>
            <a:off x="6976011" y="2805254"/>
            <a:ext cx="3160643" cy="1351601"/>
          </a:xfrm>
          <a:prstGeom prst="irregularSeal1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 HERE</a:t>
            </a:r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436A0C94-CEDC-9E44-8FDF-3AF2A7D3C0AB}"/>
              </a:ext>
            </a:extLst>
          </p:cNvPr>
          <p:cNvSpPr/>
          <p:nvPr/>
        </p:nvSpPr>
        <p:spPr>
          <a:xfrm rot="18034317">
            <a:off x="7520461" y="2304046"/>
            <a:ext cx="365760" cy="929039"/>
          </a:xfrm>
          <a:prstGeom prst="up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33937E-52A8-2A4F-A1E4-25C27BBFB9AA}"/>
              </a:ext>
            </a:extLst>
          </p:cNvPr>
          <p:cNvSpPr/>
          <p:nvPr/>
        </p:nvSpPr>
        <p:spPr>
          <a:xfrm>
            <a:off x="701040" y="2153920"/>
            <a:ext cx="6593840" cy="36576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221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5DF34-36C5-476F-A9EC-4DE081D53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IoT Central With SAM-IoT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B7A78A-9C6C-4B93-AD53-FFB87632DD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435" r="34232"/>
          <a:stretch/>
        </p:blipFill>
        <p:spPr>
          <a:xfrm>
            <a:off x="283464" y="2011680"/>
            <a:ext cx="4682429" cy="23023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6E007D-08EE-4585-8A91-78702F290121}"/>
              </a:ext>
            </a:extLst>
          </p:cNvPr>
          <p:cNvSpPr txBox="1"/>
          <p:nvPr/>
        </p:nvSpPr>
        <p:spPr>
          <a:xfrm>
            <a:off x="822960" y="6392372"/>
            <a:ext cx="921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hlinkClick r:id="rId3"/>
              </a:rPr>
              <a:t>https://github.com/Azure-Samples/Microchip-SAM-IoT-Wx/blob/main/SAM_IoT_Central.md</a:t>
            </a:r>
            <a:endParaRPr 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9E4FFC-B907-4358-99B3-5F6A53911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0987" y="1060704"/>
            <a:ext cx="6625183" cy="453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871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1: Partitioned Embedded Cloud Agent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A00AE-C3A4-4DCA-B518-F319B792FC9A}"/>
              </a:ext>
            </a:extLst>
          </p:cNvPr>
          <p:cNvSpPr/>
          <p:nvPr/>
        </p:nvSpPr>
        <p:spPr>
          <a:xfrm>
            <a:off x="3274162" y="1857819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 </a:t>
            </a:r>
            <a:r>
              <a:rPr lang="en-US" sz="1600" dirty="0"/>
              <a:t>SAMD54</a:t>
            </a:r>
            <a:endParaRPr lang="en-US" sz="2399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46A98F-A094-4C46-B007-F2FA7C7D8A89}"/>
              </a:ext>
            </a:extLst>
          </p:cNvPr>
          <p:cNvSpPr/>
          <p:nvPr/>
        </p:nvSpPr>
        <p:spPr>
          <a:xfrm>
            <a:off x="8959521" y="2216958"/>
            <a:ext cx="1658716" cy="805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WiFi/BLE WINC3400*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E10C4A-4C03-4B8E-89E8-FDE25CDF988A}"/>
              </a:ext>
            </a:extLst>
          </p:cNvPr>
          <p:cNvSpPr/>
          <p:nvPr/>
        </p:nvSpPr>
        <p:spPr>
          <a:xfrm>
            <a:off x="6901510" y="1700784"/>
            <a:ext cx="1581197" cy="1584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Cloud Agent MCU</a:t>
            </a:r>
          </a:p>
          <a:p>
            <a:pPr algn="ctr"/>
            <a:r>
              <a:rPr lang="en-US" sz="1600" dirty="0"/>
              <a:t>SAMD21</a:t>
            </a:r>
            <a:endParaRPr lang="en-US" sz="2399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0B3EA-A631-41A0-A3ED-B5CC9E367349}"/>
              </a:ext>
            </a:extLst>
          </p:cNvPr>
          <p:cNvSpPr/>
          <p:nvPr/>
        </p:nvSpPr>
        <p:spPr>
          <a:xfrm>
            <a:off x="9088021" y="3699686"/>
            <a:ext cx="1401716" cy="72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ECC608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3F11589-572A-4D3A-A333-F78A6EF8513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894759" y="2571736"/>
            <a:ext cx="1006751" cy="0"/>
          </a:xfrm>
          <a:prstGeom prst="straightConnector1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E3C485C-B9A6-470B-BB56-5CDAC85C71CF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8482707" y="2619624"/>
            <a:ext cx="476814" cy="1"/>
          </a:xfrm>
          <a:prstGeom prst="straightConnector1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3EE6B32-A61E-4895-A140-EC254CBF88B7}"/>
              </a:ext>
            </a:extLst>
          </p:cNvPr>
          <p:cNvSpPr txBox="1"/>
          <p:nvPr/>
        </p:nvSpPr>
        <p:spPr>
          <a:xfrm>
            <a:off x="215685" y="1636776"/>
            <a:ext cx="262059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Benefits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Partitioned, straightforward firmware similar to existing architecture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Secure element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Separate MCU- easier switchover to Azure-IoT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Eliminates discrete BLE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5964FA-41E5-4483-815F-C5B03B406FA9}"/>
              </a:ext>
            </a:extLst>
          </p:cNvPr>
          <p:cNvSpPr txBox="1"/>
          <p:nvPr/>
        </p:nvSpPr>
        <p:spPr>
          <a:xfrm>
            <a:off x="3100805" y="3802591"/>
            <a:ext cx="29936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Double MCU implementation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“Agent” development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4011" y="5312781"/>
            <a:ext cx="2733675" cy="116205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038F47D-F985-46D8-975C-67E2AC65AFB4}"/>
              </a:ext>
            </a:extLst>
          </p:cNvPr>
          <p:cNvSpPr txBox="1"/>
          <p:nvPr/>
        </p:nvSpPr>
        <p:spPr>
          <a:xfrm>
            <a:off x="6218974" y="4197859"/>
            <a:ext cx="2502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Simple Prototype</a:t>
            </a:r>
          </a:p>
          <a:p>
            <a:pPr algn="ctr"/>
            <a:r>
              <a:rPr lang="en-US" sz="1600" dirty="0"/>
              <a:t>(WINC1510 +</a:t>
            </a:r>
          </a:p>
          <a:p>
            <a:pPr algn="ctr"/>
            <a:r>
              <a:rPr lang="en-US" sz="1600" dirty="0"/>
              <a:t>SAMD21 +</a:t>
            </a:r>
          </a:p>
          <a:p>
            <a:pPr algn="ctr"/>
            <a:r>
              <a:rPr lang="en-US" sz="1600" dirty="0"/>
              <a:t>ECC608B)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1E02E54-6B0C-4E5C-9076-E33573F9B4A4}"/>
              </a:ext>
            </a:extLst>
          </p:cNvPr>
          <p:cNvCxnSpPr>
            <a:cxnSpLocks/>
          </p:cNvCxnSpPr>
          <p:nvPr/>
        </p:nvCxnSpPr>
        <p:spPr>
          <a:xfrm>
            <a:off x="9217153" y="5658356"/>
            <a:ext cx="448685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A181147-B04E-48C9-A03E-E3A0A6E8C152}"/>
              </a:ext>
            </a:extLst>
          </p:cNvPr>
          <p:cNvSpPr txBox="1"/>
          <p:nvPr/>
        </p:nvSpPr>
        <p:spPr>
          <a:xfrm>
            <a:off x="3669793" y="6442501"/>
            <a:ext cx="3769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*Or WINC1510 (WiFi Only)</a:t>
            </a:r>
          </a:p>
          <a:p>
            <a:endParaRPr lang="en-US" dirty="0"/>
          </a:p>
        </p:txBody>
      </p:sp>
      <p:sp>
        <p:nvSpPr>
          <p:cNvPr id="38" name="Callout: Double Bent Line 37">
            <a:extLst>
              <a:ext uri="{FF2B5EF4-FFF2-40B4-BE49-F238E27FC236}">
                <a16:creationId xmlns:a16="http://schemas.microsoft.com/office/drawing/2014/main" id="{6D5690A5-7297-4321-AF69-E8225BF0C605}"/>
              </a:ext>
            </a:extLst>
          </p:cNvPr>
          <p:cNvSpPr/>
          <p:nvPr/>
        </p:nvSpPr>
        <p:spPr>
          <a:xfrm>
            <a:off x="3274162" y="1054607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161995"/>
              <a:gd name="adj8" fmla="val -160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A.O. Smith Application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(No RTOS)</a:t>
            </a:r>
          </a:p>
        </p:txBody>
      </p:sp>
      <p:sp>
        <p:nvSpPr>
          <p:cNvPr id="39" name="Callout: Double Bent Line 38">
            <a:extLst>
              <a:ext uri="{FF2B5EF4-FFF2-40B4-BE49-F238E27FC236}">
                <a16:creationId xmlns:a16="http://schemas.microsoft.com/office/drawing/2014/main" id="{DE3AB575-0AAE-44B3-9956-1F71C60E2A20}"/>
              </a:ext>
            </a:extLst>
          </p:cNvPr>
          <p:cNvSpPr/>
          <p:nvPr/>
        </p:nvSpPr>
        <p:spPr>
          <a:xfrm>
            <a:off x="6901509" y="1054607"/>
            <a:ext cx="1795045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147013"/>
              <a:gd name="adj8" fmla="val 2124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Azure-IoT “Agent” replace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Ayla Portable Agent</a:t>
            </a:r>
          </a:p>
        </p:txBody>
      </p:sp>
      <p:sp>
        <p:nvSpPr>
          <p:cNvPr id="40" name="Callout: Bent Line 39">
            <a:extLst>
              <a:ext uri="{FF2B5EF4-FFF2-40B4-BE49-F238E27FC236}">
                <a16:creationId xmlns:a16="http://schemas.microsoft.com/office/drawing/2014/main" id="{32E952AD-D3CE-4C01-BC59-ABB5CBBB4CC1}"/>
              </a:ext>
            </a:extLst>
          </p:cNvPr>
          <p:cNvSpPr/>
          <p:nvPr/>
        </p:nvSpPr>
        <p:spPr>
          <a:xfrm>
            <a:off x="10814180" y="3965555"/>
            <a:ext cx="1048336" cy="566298"/>
          </a:xfrm>
          <a:prstGeom prst="borderCallout2">
            <a:avLst>
              <a:gd name="adj1" fmla="val 18750"/>
              <a:gd name="adj2" fmla="val -1213"/>
              <a:gd name="adj3" fmla="val 18750"/>
              <a:gd name="adj4" fmla="val -16667"/>
              <a:gd name="adj5" fmla="val -5315"/>
              <a:gd name="adj6" fmla="val -3178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Hardware Secure Element</a:t>
            </a:r>
          </a:p>
        </p:txBody>
      </p:sp>
      <p:sp>
        <p:nvSpPr>
          <p:cNvPr id="41" name="Callout: Double Bent Line 40">
            <a:extLst>
              <a:ext uri="{FF2B5EF4-FFF2-40B4-BE49-F238E27FC236}">
                <a16:creationId xmlns:a16="http://schemas.microsoft.com/office/drawing/2014/main" id="{80D67FF5-E48D-4C2A-B6BF-1ECF9D385AA6}"/>
              </a:ext>
            </a:extLst>
          </p:cNvPr>
          <p:cNvSpPr/>
          <p:nvPr/>
        </p:nvSpPr>
        <p:spPr>
          <a:xfrm>
            <a:off x="9118510" y="1052542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235142"/>
              <a:gd name="adj8" fmla="val 9044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Networking: TCP/IP, TLS 1.2, WiFi, 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52BBBC-3144-495D-8B10-85776BBEE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4849" y="5058192"/>
            <a:ext cx="2345733" cy="1162050"/>
          </a:xfrm>
          <a:prstGeom prst="rect">
            <a:avLst/>
          </a:prstGeom>
        </p:spPr>
      </p:pic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7215DB7B-C8D8-3F48-AD59-159B346BD273}"/>
              </a:ext>
            </a:extLst>
          </p:cNvPr>
          <p:cNvCxnSpPr>
            <a:stCxn id="8" idx="2"/>
            <a:endCxn id="10" idx="1"/>
          </p:cNvCxnSpPr>
          <p:nvPr/>
        </p:nvCxnSpPr>
        <p:spPr>
          <a:xfrm rot="16200000" flipH="1">
            <a:off x="8001849" y="2975913"/>
            <a:ext cx="776432" cy="1395912"/>
          </a:xfrm>
          <a:prstGeom prst="bentConnector2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087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2: App MCU + WFI32 for all Networking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A00AE-C3A4-4DCA-B518-F319B792FC9A}"/>
              </a:ext>
            </a:extLst>
          </p:cNvPr>
          <p:cNvSpPr/>
          <p:nvPr/>
        </p:nvSpPr>
        <p:spPr>
          <a:xfrm>
            <a:off x="6676731" y="3526471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 err="1"/>
              <a:t>MCU+WiFi</a:t>
            </a:r>
            <a:r>
              <a:rPr lang="en-US" sz="2399" dirty="0"/>
              <a:t> </a:t>
            </a:r>
          </a:p>
          <a:p>
            <a:pPr algn="ctr"/>
            <a:r>
              <a:rPr lang="en-US" sz="2399" dirty="0"/>
              <a:t>WFI32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0B3EA-A631-41A0-A3ED-B5CC9E367349}"/>
              </a:ext>
            </a:extLst>
          </p:cNvPr>
          <p:cNvSpPr/>
          <p:nvPr/>
        </p:nvSpPr>
        <p:spPr>
          <a:xfrm>
            <a:off x="8418327" y="4509685"/>
            <a:ext cx="862594" cy="444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ECC608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BBBD9E-37AB-45D7-918E-1D25A71F72F8}"/>
              </a:ext>
            </a:extLst>
          </p:cNvPr>
          <p:cNvSpPr txBox="1"/>
          <p:nvPr/>
        </p:nvSpPr>
        <p:spPr>
          <a:xfrm>
            <a:off x="9414588" y="1605472"/>
            <a:ext cx="2264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158175-9F73-4BE8-ABCC-1013FB5AC023}"/>
              </a:ext>
            </a:extLst>
          </p:cNvPr>
          <p:cNvSpPr txBox="1"/>
          <p:nvPr/>
        </p:nvSpPr>
        <p:spPr>
          <a:xfrm>
            <a:off x="425335" y="1599839"/>
            <a:ext cx="26205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Benefits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Little change to application FW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Simplify design- 2 chip solution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Built-in secure element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EDAD5F-31FB-4641-B5EE-DF3C67D4271B}"/>
              </a:ext>
            </a:extLst>
          </p:cNvPr>
          <p:cNvSpPr/>
          <p:nvPr/>
        </p:nvSpPr>
        <p:spPr>
          <a:xfrm>
            <a:off x="3278604" y="3526471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 </a:t>
            </a:r>
            <a:r>
              <a:rPr lang="en-US" sz="1600" dirty="0"/>
              <a:t>SAMD54</a:t>
            </a:r>
            <a:endParaRPr lang="en-US" sz="2399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23FCDC-5D1C-4DCA-87FC-98EC21DF6E15}"/>
              </a:ext>
            </a:extLst>
          </p:cNvPr>
          <p:cNvCxnSpPr>
            <a:cxnSpLocks/>
          </p:cNvCxnSpPr>
          <p:nvPr/>
        </p:nvCxnSpPr>
        <p:spPr>
          <a:xfrm>
            <a:off x="5915608" y="4240388"/>
            <a:ext cx="799290" cy="0"/>
          </a:xfrm>
          <a:prstGeom prst="straightConnector1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allout: Double Bent Line 11">
            <a:extLst>
              <a:ext uri="{FF2B5EF4-FFF2-40B4-BE49-F238E27FC236}">
                <a16:creationId xmlns:a16="http://schemas.microsoft.com/office/drawing/2014/main" id="{97611842-D405-4886-86DD-5139EBEBA980}"/>
              </a:ext>
            </a:extLst>
          </p:cNvPr>
          <p:cNvSpPr/>
          <p:nvPr/>
        </p:nvSpPr>
        <p:spPr>
          <a:xfrm>
            <a:off x="6676731" y="1511560"/>
            <a:ext cx="1617878" cy="1296610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154517"/>
              <a:gd name="adj8" fmla="val 9044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Azure-IoT “Agent” together with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Networking: TCP/IP, TLS 1.2, WiFi, WPA3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(Azure RTOS)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Secure Element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RN-Azure</a:t>
            </a:r>
          </a:p>
        </p:txBody>
      </p:sp>
      <p:sp>
        <p:nvSpPr>
          <p:cNvPr id="13" name="Callout: Double Bent Line 12">
            <a:extLst>
              <a:ext uri="{FF2B5EF4-FFF2-40B4-BE49-F238E27FC236}">
                <a16:creationId xmlns:a16="http://schemas.microsoft.com/office/drawing/2014/main" id="{95B9BC26-5D7B-41D1-99BF-CDFF7252C51D}"/>
              </a:ext>
            </a:extLst>
          </p:cNvPr>
          <p:cNvSpPr/>
          <p:nvPr/>
        </p:nvSpPr>
        <p:spPr>
          <a:xfrm>
            <a:off x="3674821" y="1826430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350094"/>
              <a:gd name="adj8" fmla="val 3038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A.O. Smith Application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(No RTOS)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475E92-6E0D-4D83-8A68-99FCA4C1C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776" y="5312316"/>
            <a:ext cx="1858506" cy="107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631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3: Merged Cloud Agent with 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A00AE-C3A4-4DCA-B518-F319B792FC9A}"/>
              </a:ext>
            </a:extLst>
          </p:cNvPr>
          <p:cNvSpPr/>
          <p:nvPr/>
        </p:nvSpPr>
        <p:spPr>
          <a:xfrm>
            <a:off x="3724428" y="2351595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 </a:t>
            </a:r>
            <a:r>
              <a:rPr lang="en-US" sz="1600" dirty="0"/>
              <a:t>SAMD54 w/Azure RTOS</a:t>
            </a:r>
            <a:endParaRPr lang="en-US" sz="2399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46A98F-A094-4C46-B007-F2FA7C7D8A89}"/>
              </a:ext>
            </a:extLst>
          </p:cNvPr>
          <p:cNvSpPr/>
          <p:nvPr/>
        </p:nvSpPr>
        <p:spPr>
          <a:xfrm>
            <a:off x="6967728" y="2628438"/>
            <a:ext cx="1681750" cy="805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WiFi/BLE WINC3400*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0B3EA-A631-41A0-A3ED-B5CC9E367349}"/>
              </a:ext>
            </a:extLst>
          </p:cNvPr>
          <p:cNvSpPr/>
          <p:nvPr/>
        </p:nvSpPr>
        <p:spPr>
          <a:xfrm>
            <a:off x="7107745" y="4099798"/>
            <a:ext cx="1401716" cy="72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ECC608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3F11589-572A-4D3A-A333-F78A6EF8513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345025" y="3065512"/>
            <a:ext cx="622703" cy="0"/>
          </a:xfrm>
          <a:prstGeom prst="straightConnector1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1C6064A-9F26-45F7-A41F-CDF56B7BA351}"/>
              </a:ext>
            </a:extLst>
          </p:cNvPr>
          <p:cNvSpPr txBox="1"/>
          <p:nvPr/>
        </p:nvSpPr>
        <p:spPr>
          <a:xfrm>
            <a:off x="718605" y="1599839"/>
            <a:ext cx="262059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Benefits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Condensed firmware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Single MCU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Existing application running under an RTOS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Eliminates discrete BLE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B6E3B8-F3B1-4CC3-BB34-B80294DC9B88}"/>
              </a:ext>
            </a:extLst>
          </p:cNvPr>
          <p:cNvSpPr txBox="1"/>
          <p:nvPr/>
        </p:nvSpPr>
        <p:spPr>
          <a:xfrm>
            <a:off x="9137977" y="2044895"/>
            <a:ext cx="26205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1 MB Flash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Heavier software effort to merge existing control with connectivity functions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50A962F-90CD-4E9F-82C2-B133FD7D9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317" y="4361253"/>
            <a:ext cx="3519234" cy="234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12A870-9F02-46DC-9481-F93544367BC0}"/>
              </a:ext>
            </a:extLst>
          </p:cNvPr>
          <p:cNvSpPr txBox="1"/>
          <p:nvPr/>
        </p:nvSpPr>
        <p:spPr>
          <a:xfrm>
            <a:off x="6475445" y="6307494"/>
            <a:ext cx="3769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*Or WINC1510 (WiFi Only)</a:t>
            </a:r>
          </a:p>
          <a:p>
            <a:endParaRPr lang="en-US" dirty="0"/>
          </a:p>
        </p:txBody>
      </p:sp>
      <p:sp>
        <p:nvSpPr>
          <p:cNvPr id="24" name="Callout: Double Bent Line 23">
            <a:extLst>
              <a:ext uri="{FF2B5EF4-FFF2-40B4-BE49-F238E27FC236}">
                <a16:creationId xmlns:a16="http://schemas.microsoft.com/office/drawing/2014/main" id="{493575D6-124B-4AF6-BFDE-2A16F3E55831}"/>
              </a:ext>
            </a:extLst>
          </p:cNvPr>
          <p:cNvSpPr/>
          <p:nvPr/>
        </p:nvSpPr>
        <p:spPr>
          <a:xfrm>
            <a:off x="6818431" y="1385140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252385"/>
              <a:gd name="adj8" fmla="val 9044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Networking: TCP/IP, TLS 1.2, WiFi, BLE</a:t>
            </a:r>
          </a:p>
        </p:txBody>
      </p:sp>
      <p:sp>
        <p:nvSpPr>
          <p:cNvPr id="25" name="Callout: Double Bent Line 24">
            <a:extLst>
              <a:ext uri="{FF2B5EF4-FFF2-40B4-BE49-F238E27FC236}">
                <a16:creationId xmlns:a16="http://schemas.microsoft.com/office/drawing/2014/main" id="{1EDD129A-8FC0-4262-B1B2-CC2888E7A718}"/>
              </a:ext>
            </a:extLst>
          </p:cNvPr>
          <p:cNvSpPr/>
          <p:nvPr/>
        </p:nvSpPr>
        <p:spPr>
          <a:xfrm>
            <a:off x="3724428" y="1372425"/>
            <a:ext cx="2086092" cy="777240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145097"/>
              <a:gd name="adj8" fmla="val 970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A.O. Smith Application + Azure-IoT “Agent” running together under Azure RTOS</a:t>
            </a:r>
          </a:p>
        </p:txBody>
      </p:sp>
      <p:sp>
        <p:nvSpPr>
          <p:cNvPr id="19" name="Callout: Bent Line 18">
            <a:extLst>
              <a:ext uri="{FF2B5EF4-FFF2-40B4-BE49-F238E27FC236}">
                <a16:creationId xmlns:a16="http://schemas.microsoft.com/office/drawing/2014/main" id="{A94162A2-715F-49C3-8860-9007E5C658A2}"/>
              </a:ext>
            </a:extLst>
          </p:cNvPr>
          <p:cNvSpPr/>
          <p:nvPr/>
        </p:nvSpPr>
        <p:spPr>
          <a:xfrm>
            <a:off x="8089641" y="5075169"/>
            <a:ext cx="1048336" cy="566298"/>
          </a:xfrm>
          <a:prstGeom prst="borderCallout2">
            <a:avLst>
              <a:gd name="adj1" fmla="val 18750"/>
              <a:gd name="adj2" fmla="val -1213"/>
              <a:gd name="adj3" fmla="val 18750"/>
              <a:gd name="adj4" fmla="val -16667"/>
              <a:gd name="adj5" fmla="val -51449"/>
              <a:gd name="adj6" fmla="val -3801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Hardware Secure Element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13449D43-3305-D546-943A-4D86355C7A8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013313" y="3751608"/>
            <a:ext cx="2094432" cy="710589"/>
          </a:xfrm>
          <a:prstGeom prst="bentConnector3">
            <a:avLst>
              <a:gd name="adj1" fmla="val 172"/>
            </a:avLst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348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4: Merge Everything into a Single Device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A00AE-C3A4-4DCA-B518-F319B792FC9A}"/>
              </a:ext>
            </a:extLst>
          </p:cNvPr>
          <p:cNvSpPr/>
          <p:nvPr/>
        </p:nvSpPr>
        <p:spPr>
          <a:xfrm>
            <a:off x="4218204" y="3123333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All in 1 </a:t>
            </a:r>
            <a:r>
              <a:rPr lang="en-US" sz="2399" dirty="0" err="1"/>
              <a:t>MCU+WiFi</a:t>
            </a:r>
            <a:r>
              <a:rPr lang="en-US" sz="2399" dirty="0"/>
              <a:t> </a:t>
            </a:r>
          </a:p>
          <a:p>
            <a:pPr algn="ctr"/>
            <a:r>
              <a:rPr lang="en-US" sz="2399" dirty="0"/>
              <a:t>WFI32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0B3EA-A631-41A0-A3ED-B5CC9E367349}"/>
              </a:ext>
            </a:extLst>
          </p:cNvPr>
          <p:cNvSpPr/>
          <p:nvPr/>
        </p:nvSpPr>
        <p:spPr>
          <a:xfrm>
            <a:off x="5976207" y="4106547"/>
            <a:ext cx="862594" cy="444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ECC608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BBBD9E-37AB-45D7-918E-1D25A71F72F8}"/>
              </a:ext>
            </a:extLst>
          </p:cNvPr>
          <p:cNvSpPr txBox="1"/>
          <p:nvPr/>
        </p:nvSpPr>
        <p:spPr>
          <a:xfrm>
            <a:off x="8759952" y="1599839"/>
            <a:ext cx="26205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1 MB Flash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Heaviest software effort to merge all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158175-9F73-4BE8-ABCC-1013FB5AC023}"/>
              </a:ext>
            </a:extLst>
          </p:cNvPr>
          <p:cNvSpPr txBox="1"/>
          <p:nvPr/>
        </p:nvSpPr>
        <p:spPr>
          <a:xfrm>
            <a:off x="718605" y="1599839"/>
            <a:ext cx="26205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Benefits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Condensed firmware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Single device- board space, layout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Built in secure element</a:t>
            </a:r>
          </a:p>
        </p:txBody>
      </p:sp>
      <p:sp>
        <p:nvSpPr>
          <p:cNvPr id="12" name="Callout: Double Bent Line 11">
            <a:extLst>
              <a:ext uri="{FF2B5EF4-FFF2-40B4-BE49-F238E27FC236}">
                <a16:creationId xmlns:a16="http://schemas.microsoft.com/office/drawing/2014/main" id="{903D88ED-BE5C-41AB-9877-3E017C78AB5A}"/>
              </a:ext>
            </a:extLst>
          </p:cNvPr>
          <p:cNvSpPr/>
          <p:nvPr/>
        </p:nvSpPr>
        <p:spPr>
          <a:xfrm>
            <a:off x="4358329" y="1110342"/>
            <a:ext cx="1617878" cy="1576873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127263"/>
              <a:gd name="adj8" fmla="val 332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A.O. Smith Application,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Azure-IoT Agent together with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Networking: TCP/IP, TLS 1.2, WiFi, WPA3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(Azure RTOS)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Secure Element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950B110-9A6A-4D49-AEDE-E8644620D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800" y="4999259"/>
            <a:ext cx="1858506" cy="107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560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9760D-F8DF-461D-933B-F8DDDB439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for Eval: SAM-IoT Dev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B5E4B-FAFA-4845-AFE9-703B03C49F8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6273" y="923726"/>
            <a:ext cx="5799491" cy="5464428"/>
          </a:xfrm>
        </p:spPr>
        <p:txBody>
          <a:bodyPr>
            <a:normAutofit/>
          </a:bodyPr>
          <a:lstStyle/>
          <a:p>
            <a:r>
              <a:rPr lang="en-US" sz="2000" dirty="0"/>
              <a:t>Easy Azure Connectivity for 32-bit ARM based Embedded Applications</a:t>
            </a:r>
          </a:p>
          <a:p>
            <a:pPr lvl="1"/>
            <a:r>
              <a:rPr lang="en-US" sz="2000" dirty="0"/>
              <a:t>Embedded sensors, actuators or mechatronic applications</a:t>
            </a:r>
          </a:p>
          <a:p>
            <a:pPr lvl="1"/>
            <a:r>
              <a:rPr lang="en-US" sz="2000" dirty="0"/>
              <a:t>Easy to add cloud connection to huge install base of SAM MCU applications</a:t>
            </a:r>
          </a:p>
          <a:p>
            <a:r>
              <a:rPr lang="en-US" sz="2000" dirty="0"/>
              <a:t>Smart: </a:t>
            </a:r>
            <a:r>
              <a:rPr lang="en-US" sz="2000" dirty="0">
                <a:solidFill>
                  <a:srgbClr val="00B050"/>
                </a:solidFill>
              </a:rPr>
              <a:t>SAMD21 MCU</a:t>
            </a:r>
          </a:p>
          <a:p>
            <a:pPr lvl="1"/>
            <a:r>
              <a:rPr lang="en-US" sz="2000" dirty="0"/>
              <a:t>Low power down current</a:t>
            </a:r>
            <a:endParaRPr lang="en-US" sz="2000" i="1" dirty="0"/>
          </a:p>
          <a:p>
            <a:pPr lvl="1"/>
            <a:r>
              <a:rPr lang="en-US" sz="2000" dirty="0"/>
              <a:t>Great combination of large memory, ultra low power and rich feature set</a:t>
            </a:r>
          </a:p>
          <a:p>
            <a:r>
              <a:rPr lang="en-US" sz="2000" dirty="0"/>
              <a:t>Connected: </a:t>
            </a:r>
            <a:r>
              <a:rPr lang="en-US" sz="2000" dirty="0">
                <a:solidFill>
                  <a:schemeClr val="accent1"/>
                </a:solidFill>
              </a:rPr>
              <a:t>WINC1510 Wi-Fi</a:t>
            </a:r>
          </a:p>
          <a:p>
            <a:pPr lvl="1"/>
            <a:r>
              <a:rPr lang="en-US" sz="2000" dirty="0"/>
              <a:t>Running TCP/IP and TLS connection to Azure</a:t>
            </a:r>
          </a:p>
          <a:p>
            <a:r>
              <a:rPr lang="en-US" sz="2000" dirty="0"/>
              <a:t>Secure: </a:t>
            </a:r>
            <a:r>
              <a:rPr lang="en-US" sz="2000" dirty="0">
                <a:solidFill>
                  <a:srgbClr val="FF0000"/>
                </a:solidFill>
              </a:rPr>
              <a:t>ATECC608A</a:t>
            </a:r>
          </a:p>
          <a:p>
            <a:pPr lvl="1"/>
            <a:r>
              <a:rPr lang="en-US" sz="2000" dirty="0"/>
              <a:t>Key storage, Authentication, Crypto</a:t>
            </a:r>
          </a:p>
          <a:p>
            <a:pPr lvl="1"/>
            <a:r>
              <a:rPr lang="en-US" sz="2000" dirty="0"/>
              <a:t>Secure device authentication to Azure</a:t>
            </a:r>
          </a:p>
          <a:p>
            <a:pPr lvl="1"/>
            <a:r>
              <a:rPr lang="en-US" sz="2000" dirty="0"/>
              <a:t>Secure provisioning support</a:t>
            </a:r>
          </a:p>
          <a:p>
            <a:pPr marL="0" indent="0">
              <a:buNone/>
            </a:pPr>
            <a:endParaRPr lang="en-US" sz="1000" dirty="0"/>
          </a:p>
        </p:txBody>
      </p:sp>
      <p:pic>
        <p:nvPicPr>
          <p:cNvPr id="11" name="Picture 10" descr="C:\Users\M91183\Desktop\UoM2017\Smart Connected Secure.png">
            <a:extLst>
              <a:ext uri="{FF2B5EF4-FFF2-40B4-BE49-F238E27FC236}">
                <a16:creationId xmlns:a16="http://schemas.microsoft.com/office/drawing/2014/main" id="{D06FFDDF-BC6E-49FB-BA38-A1B4AC4DF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86134" y="215660"/>
            <a:ext cx="858375" cy="77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905775-5E43-4CA8-BB9D-A04DF25A55DA}"/>
              </a:ext>
            </a:extLst>
          </p:cNvPr>
          <p:cNvSpPr txBox="1"/>
          <p:nvPr/>
        </p:nvSpPr>
        <p:spPr>
          <a:xfrm>
            <a:off x="4840356" y="5953985"/>
            <a:ext cx="7348467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kumimoji="0" lang="en-US" sz="1999" b="0" i="0" u="none" strike="noStrike" kern="1200" cap="none" spc="0" normalizeH="0" baseline="0" noProof="0" dirty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1999" dirty="0">
                <a:solidFill>
                  <a:srgbClr val="0A0B0F"/>
                </a:solidFill>
                <a:hlinkClick r:id="rId4"/>
              </a:rPr>
              <a:t>https://www.microchip.com/en-us/development-tool/EV75S95A</a:t>
            </a:r>
            <a:endParaRPr lang="en-US" sz="1999" dirty="0">
              <a:solidFill>
                <a:srgbClr val="0A0B0F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9626061-CB07-409F-9389-34708CB6B164}"/>
              </a:ext>
            </a:extLst>
          </p:cNvPr>
          <p:cNvGrpSpPr/>
          <p:nvPr/>
        </p:nvGrpSpPr>
        <p:grpSpPr>
          <a:xfrm>
            <a:off x="5866518" y="1017646"/>
            <a:ext cx="6226272" cy="3812538"/>
            <a:chOff x="5435540" y="1824383"/>
            <a:chExt cx="6227894" cy="38135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F79488-1815-4774-ACCE-2F53850F02CC}"/>
                </a:ext>
              </a:extLst>
            </p:cNvPr>
            <p:cNvSpPr txBox="1"/>
            <p:nvPr/>
          </p:nvSpPr>
          <p:spPr>
            <a:xfrm>
              <a:off x="6494674" y="1901598"/>
              <a:ext cx="12899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Voltage Regulator</a:t>
              </a:r>
            </a:p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(</a:t>
              </a: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rPr>
                <a:t>MIC33050</a:t>
              </a: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)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B414F0C-FA05-44E3-8AF1-83A97C6D0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80939" y="2689360"/>
              <a:ext cx="4530572" cy="1834881"/>
            </a:xfrm>
            <a:prstGeom prst="rect">
              <a:avLst/>
            </a:prstGeom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C73CF0C-58E4-476E-91D9-8A85173A255F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7139659" y="2363263"/>
              <a:ext cx="603989" cy="760918"/>
            </a:xfrm>
            <a:prstGeom prst="straightConnector1">
              <a:avLst/>
            </a:prstGeom>
            <a:ln w="28575">
              <a:solidFill>
                <a:schemeClr val="accent1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5A687ED-B163-4F53-9D0F-614CDEE0D992}"/>
                </a:ext>
              </a:extLst>
            </p:cNvPr>
            <p:cNvSpPr txBox="1"/>
            <p:nvPr/>
          </p:nvSpPr>
          <p:spPr>
            <a:xfrm>
              <a:off x="8450196" y="2192996"/>
              <a:ext cx="79932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mikroBUS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56AC137-D7D3-44EE-8D85-A8455953096A}"/>
                </a:ext>
              </a:extLst>
            </p:cNvPr>
            <p:cNvGrpSpPr/>
            <p:nvPr/>
          </p:nvGrpSpPr>
          <p:grpSpPr>
            <a:xfrm>
              <a:off x="9688137" y="3925954"/>
              <a:ext cx="1308821" cy="1528879"/>
              <a:chOff x="5444331" y="4183288"/>
              <a:chExt cx="1605031" cy="1874893"/>
            </a:xfrm>
          </p:grpSpPr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62D0F9CD-7BD9-4BE8-B204-92E1D5FA61B7}"/>
                  </a:ext>
                </a:extLst>
              </p:cNvPr>
              <p:cNvCxnSpPr>
                <a:cxnSpLocks/>
                <a:stCxn id="41" idx="0"/>
              </p:cNvCxnSpPr>
              <p:nvPr/>
            </p:nvCxnSpPr>
            <p:spPr>
              <a:xfrm flipV="1">
                <a:off x="6246847" y="4183288"/>
                <a:ext cx="0" cy="1157772"/>
              </a:xfrm>
              <a:prstGeom prst="straightConnector1">
                <a:avLst/>
              </a:prstGeom>
              <a:ln w="5715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74AC160-2DED-4112-9FCD-D67440BF5D7D}"/>
                  </a:ext>
                </a:extLst>
              </p:cNvPr>
              <p:cNvSpPr txBox="1"/>
              <p:nvPr/>
            </p:nvSpPr>
            <p:spPr>
              <a:xfrm>
                <a:off x="5444331" y="5341060"/>
                <a:ext cx="1605031" cy="717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999" b="0" i="0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Connected</a:t>
                </a: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highlight>
                      <a:srgbClr val="FFFF00"/>
                    </a:highlight>
                    <a:uLnTx/>
                    <a:uFillTx/>
                    <a:latin typeface="Calibri"/>
                    <a:ea typeface="+mn-ea"/>
                    <a:cs typeface="+mn-cs"/>
                  </a:rPr>
                  <a:t>ATWINC1510</a:t>
                </a: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CEE52B2-4F69-486D-ADD6-01B9078CE75B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flipV="1">
              <a:off x="7519957" y="3925954"/>
              <a:ext cx="659198" cy="657082"/>
            </a:xfrm>
            <a:prstGeom prst="straightConnector1">
              <a:avLst/>
            </a:prstGeom>
            <a:ln w="28575">
              <a:solidFill>
                <a:schemeClr val="accent1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C9C8810-44BA-4EE6-9537-A2E1EDB3DDAE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>
              <a:off x="6174236" y="2463997"/>
              <a:ext cx="1345723" cy="1026476"/>
            </a:xfrm>
            <a:prstGeom prst="straightConnector1">
              <a:avLst/>
            </a:prstGeom>
            <a:ln w="28575">
              <a:solidFill>
                <a:schemeClr val="accent1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736E71E-6C98-4324-AFE1-057404EF8C13}"/>
                </a:ext>
              </a:extLst>
            </p:cNvPr>
            <p:cNvSpPr txBox="1"/>
            <p:nvPr/>
          </p:nvSpPr>
          <p:spPr>
            <a:xfrm>
              <a:off x="5435540" y="4785292"/>
              <a:ext cx="134572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err="1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nEDBG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Drag’n Drop</a:t>
              </a:r>
            </a:p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Serial/USB</a:t>
              </a:r>
            </a:p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Prog/Debug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B89A735-9C4F-4C2B-9898-BFC677F2FCE2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V="1">
              <a:off x="6108402" y="4176858"/>
              <a:ext cx="1411556" cy="6084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062AF8F-599F-47CB-93D0-17D0D229066A}"/>
                </a:ext>
              </a:extLst>
            </p:cNvPr>
            <p:cNvSpPr txBox="1"/>
            <p:nvPr/>
          </p:nvSpPr>
          <p:spPr>
            <a:xfrm>
              <a:off x="5593723" y="2002332"/>
              <a:ext cx="11610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Battery Charger</a:t>
              </a:r>
            </a:p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rPr>
                <a:t>MCP73871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6ED32F9-0CB2-4B8B-98B9-5BF1D0232E94}"/>
                </a:ext>
              </a:extLst>
            </p:cNvPr>
            <p:cNvGrpSpPr/>
            <p:nvPr/>
          </p:nvGrpSpPr>
          <p:grpSpPr>
            <a:xfrm>
              <a:off x="7805383" y="3641894"/>
              <a:ext cx="887410" cy="1797551"/>
              <a:chOff x="2911278" y="3710402"/>
              <a:chExt cx="1088247" cy="2204370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5D6AF1AE-9FFE-48EE-898D-2C920788EA35}"/>
                  </a:ext>
                </a:extLst>
              </p:cNvPr>
              <p:cNvCxnSpPr>
                <a:cxnSpLocks/>
                <a:stCxn id="39" idx="0"/>
              </p:cNvCxnSpPr>
              <p:nvPr/>
            </p:nvCxnSpPr>
            <p:spPr>
              <a:xfrm flipV="1">
                <a:off x="3455402" y="3710402"/>
                <a:ext cx="14735" cy="150612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98EF1BD-4375-48DD-81EF-523A016C3CB7}"/>
                  </a:ext>
                </a:extLst>
              </p:cNvPr>
              <p:cNvSpPr txBox="1"/>
              <p:nvPr/>
            </p:nvSpPr>
            <p:spPr>
              <a:xfrm>
                <a:off x="2911278" y="5216522"/>
                <a:ext cx="1088247" cy="698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999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Secure</a:t>
                </a: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highlight>
                      <a:srgbClr val="FFFF00"/>
                    </a:highlight>
                    <a:uLnTx/>
                    <a:uFillTx/>
                    <a:latin typeface="Calibri"/>
                    <a:ea typeface="+mn-ea"/>
                    <a:cs typeface="+mn-cs"/>
                  </a:rPr>
                  <a:t>ATECC608A</a:t>
                </a: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7EF86DC-5627-41ED-BF1E-4923EB729C02}"/>
                </a:ext>
              </a:extLst>
            </p:cNvPr>
            <p:cNvGrpSpPr/>
            <p:nvPr/>
          </p:nvGrpSpPr>
          <p:grpSpPr>
            <a:xfrm>
              <a:off x="8724656" y="3726709"/>
              <a:ext cx="1187544" cy="1728123"/>
              <a:chOff x="4262797" y="3938951"/>
              <a:chExt cx="1456307" cy="2119229"/>
            </a:xfrm>
          </p:grpSpPr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59F76A4A-E4F7-4B1B-9CFD-2B7F8FB346D0}"/>
                  </a:ext>
                </a:extLst>
              </p:cNvPr>
              <p:cNvCxnSpPr>
                <a:cxnSpLocks/>
                <a:stCxn id="37" idx="0"/>
              </p:cNvCxnSpPr>
              <p:nvPr/>
            </p:nvCxnSpPr>
            <p:spPr>
              <a:xfrm flipH="1" flipV="1">
                <a:off x="4572001" y="3938951"/>
                <a:ext cx="418950" cy="1402109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0AAD0C9-A9B2-4070-84F7-797870A5F4CE}"/>
                  </a:ext>
                </a:extLst>
              </p:cNvPr>
              <p:cNvSpPr txBox="1"/>
              <p:nvPr/>
            </p:nvSpPr>
            <p:spPr>
              <a:xfrm>
                <a:off x="4262797" y="5341060"/>
                <a:ext cx="1456307" cy="71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9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Smart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highlight>
                      <a:srgbClr val="FFFF00"/>
                    </a:highlight>
                    <a:uLnTx/>
                    <a:uFillTx/>
                    <a:latin typeface="Calibri"/>
                    <a:ea typeface="+mn-ea"/>
                    <a:cs typeface="+mn-cs"/>
                  </a:rPr>
                  <a:t>SAMD21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9B44618-C9B8-41EB-9BE9-B38CF0F84790}"/>
                </a:ext>
              </a:extLst>
            </p:cNvPr>
            <p:cNvGrpSpPr/>
            <p:nvPr/>
          </p:nvGrpSpPr>
          <p:grpSpPr>
            <a:xfrm>
              <a:off x="6620427" y="5360914"/>
              <a:ext cx="4591084" cy="277000"/>
              <a:chOff x="1750052" y="6040683"/>
              <a:chExt cx="5630131" cy="339690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CA35816D-E316-4021-85DF-CC14927980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50052" y="6179182"/>
                <a:ext cx="5630131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prstDash val="sysDot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0475107-52B7-4C67-8AB0-6DD6FB0D3E92}"/>
                  </a:ext>
                </a:extLst>
              </p:cNvPr>
              <p:cNvSpPr txBox="1"/>
              <p:nvPr/>
            </p:nvSpPr>
            <p:spPr>
              <a:xfrm>
                <a:off x="4268845" y="6040683"/>
                <a:ext cx="1038332" cy="33969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2 in / 5 cm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FFAA600-45DF-413C-A1B6-0B8E5EDFC77C}"/>
                </a:ext>
              </a:extLst>
            </p:cNvPr>
            <p:cNvGrpSpPr/>
            <p:nvPr/>
          </p:nvGrpSpPr>
          <p:grpSpPr>
            <a:xfrm>
              <a:off x="11386434" y="2689360"/>
              <a:ext cx="277000" cy="1834881"/>
              <a:chOff x="8094099" y="2666830"/>
              <a:chExt cx="339690" cy="2250149"/>
            </a:xfrm>
          </p:grpSpPr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1824E106-29AD-4056-98F0-C0156F7467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63943" y="2666830"/>
                <a:ext cx="0" cy="2250149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prstDash val="sysDot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4CB01A4-2985-4C1E-8656-7B88244AE939}"/>
                  </a:ext>
                </a:extLst>
              </p:cNvPr>
              <p:cNvSpPr txBox="1"/>
              <p:nvPr/>
            </p:nvSpPr>
            <p:spPr>
              <a:xfrm rot="16200000">
                <a:off x="7673027" y="3447938"/>
                <a:ext cx="1181834" cy="33969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 in / 2.5 cm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9ABFE8D-9024-4CC6-B1C1-51D497EA8934}"/>
                </a:ext>
              </a:extLst>
            </p:cNvPr>
            <p:cNvSpPr txBox="1"/>
            <p:nvPr/>
          </p:nvSpPr>
          <p:spPr>
            <a:xfrm>
              <a:off x="7024408" y="4583036"/>
              <a:ext cx="9910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Temp Sensor</a:t>
              </a:r>
            </a:p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</a:t>
              </a: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rPr>
                <a:t>MCP9808</a:t>
              </a: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)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B160E6A6-C8B2-4404-9066-57086681D720}"/>
                </a:ext>
              </a:extLst>
            </p:cNvPr>
            <p:cNvSpPr/>
            <p:nvPr/>
          </p:nvSpPr>
          <p:spPr>
            <a:xfrm rot="5400000" flipH="1">
              <a:off x="8672987" y="1773898"/>
              <a:ext cx="222836" cy="153779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E012854-AA27-4229-912E-011898D2FC51}"/>
                </a:ext>
              </a:extLst>
            </p:cNvPr>
            <p:cNvCxnSpPr>
              <a:cxnSpLocks/>
            </p:cNvCxnSpPr>
            <p:nvPr/>
          </p:nvCxnSpPr>
          <p:spPr>
            <a:xfrm>
              <a:off x="8179154" y="2251042"/>
              <a:ext cx="60937" cy="9594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C400753-3F61-4A46-8CC9-3B483ADBF1C7}"/>
                </a:ext>
              </a:extLst>
            </p:cNvPr>
            <p:cNvSpPr txBox="1"/>
            <p:nvPr/>
          </p:nvSpPr>
          <p:spPr>
            <a:xfrm>
              <a:off x="7901515" y="1824383"/>
              <a:ext cx="9492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Light Sensor</a:t>
              </a:r>
            </a:p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(TEMT6000)</a:t>
              </a:r>
            </a:p>
          </p:txBody>
        </p:sp>
        <p:sp>
          <p:nvSpPr>
            <p:cNvPr id="30" name="Right Brace 29">
              <a:extLst>
                <a:ext uri="{FF2B5EF4-FFF2-40B4-BE49-F238E27FC236}">
                  <a16:creationId xmlns:a16="http://schemas.microsoft.com/office/drawing/2014/main" id="{EB5ABDC6-BE00-4BF1-9967-738A06BCE376}"/>
                </a:ext>
              </a:extLst>
            </p:cNvPr>
            <p:cNvSpPr/>
            <p:nvPr/>
          </p:nvSpPr>
          <p:spPr>
            <a:xfrm rot="5400000" flipH="1">
              <a:off x="10107128" y="2051611"/>
              <a:ext cx="210241" cy="994963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4DB5DBF-C38F-47C7-8D71-9E0F8C30CAC1}"/>
                </a:ext>
              </a:extLst>
            </p:cNvPr>
            <p:cNvSpPr txBox="1"/>
            <p:nvPr/>
          </p:nvSpPr>
          <p:spPr>
            <a:xfrm>
              <a:off x="9799098" y="2189835"/>
              <a:ext cx="107016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Indicator LEDs</a:t>
              </a:r>
            </a:p>
          </p:txBody>
        </p:sp>
      </p:grp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C817A91-5948-F149-98A8-B4C9702B98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8718" y="5320149"/>
            <a:ext cx="4634491" cy="7037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1415AF-5EB8-0145-A6C7-BB37EA11B509}"/>
              </a:ext>
            </a:extLst>
          </p:cNvPr>
          <p:cNvSpPr txBox="1"/>
          <p:nvPr/>
        </p:nvSpPr>
        <p:spPr>
          <a:xfrm>
            <a:off x="6153825" y="2528223"/>
            <a:ext cx="1086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Micro USB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Connector</a:t>
            </a:r>
          </a:p>
        </p:txBody>
      </p:sp>
    </p:spTree>
    <p:extLst>
      <p:ext uri="{BB962C8B-B14F-4D97-AF65-F5344CB8AC3E}">
        <p14:creationId xmlns:p14="http://schemas.microsoft.com/office/powerpoint/2010/main" val="223300897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Concept Demo using SAM-IoT Board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538518" y="2422746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7235689" y="914398"/>
            <a:ext cx="4691269" cy="4184374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>
            <a:off x="359900" y="1731246"/>
            <a:ext cx="2620597" cy="2504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5CF5B7BF-7DC4-654C-BE76-27AD83D5BD48}"/>
              </a:ext>
            </a:extLst>
          </p:cNvPr>
          <p:cNvSpPr/>
          <p:nvPr/>
        </p:nvSpPr>
        <p:spPr>
          <a:xfrm>
            <a:off x="3007915" y="1731246"/>
            <a:ext cx="2417368" cy="566650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2KB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EC0E910-81C5-0147-9AD5-E837FD9A9511}"/>
              </a:ext>
            </a:extLst>
          </p:cNvPr>
          <p:cNvGrpSpPr/>
          <p:nvPr/>
        </p:nvGrpSpPr>
        <p:grpSpPr>
          <a:xfrm>
            <a:off x="9705976" y="3456067"/>
            <a:ext cx="1162052" cy="809627"/>
            <a:chOff x="6543918" y="4984889"/>
            <a:chExt cx="1162052" cy="809627"/>
          </a:xfrm>
        </p:grpSpPr>
        <p:sp>
          <p:nvSpPr>
            <p:cNvPr id="5" name="Magnetic Disk 4">
              <a:extLst>
                <a:ext uri="{FF2B5EF4-FFF2-40B4-BE49-F238E27FC236}">
                  <a16:creationId xmlns:a16="http://schemas.microsoft.com/office/drawing/2014/main" id="{E4A3AB06-EA8F-284F-9F83-604D08469885}"/>
                </a:ext>
              </a:extLst>
            </p:cNvPr>
            <p:cNvSpPr/>
            <p:nvPr/>
          </p:nvSpPr>
          <p:spPr>
            <a:xfrm>
              <a:off x="6543918" y="4984889"/>
              <a:ext cx="1162051" cy="809627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803A790-21B7-3F4C-A5DD-0AD28EDE4D22}"/>
                </a:ext>
              </a:extLst>
            </p:cNvPr>
            <p:cNvSpPr txBox="1"/>
            <p:nvPr/>
          </p:nvSpPr>
          <p:spPr>
            <a:xfrm>
              <a:off x="6567590" y="5290097"/>
              <a:ext cx="1138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Bucket #4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9E91F8C-F44B-BD4B-A5C3-DDD3B78D8FBA}"/>
              </a:ext>
            </a:extLst>
          </p:cNvPr>
          <p:cNvGrpSpPr/>
          <p:nvPr/>
        </p:nvGrpSpPr>
        <p:grpSpPr>
          <a:xfrm>
            <a:off x="7778406" y="2902894"/>
            <a:ext cx="1162052" cy="809627"/>
            <a:chOff x="6543918" y="4984889"/>
            <a:chExt cx="1162052" cy="809627"/>
          </a:xfrm>
        </p:grpSpPr>
        <p:sp>
          <p:nvSpPr>
            <p:cNvPr id="19" name="Magnetic Disk 18">
              <a:extLst>
                <a:ext uri="{FF2B5EF4-FFF2-40B4-BE49-F238E27FC236}">
                  <a16:creationId xmlns:a16="http://schemas.microsoft.com/office/drawing/2014/main" id="{BC89851E-AD2C-3A4A-A910-0E3D08022B5A}"/>
                </a:ext>
              </a:extLst>
            </p:cNvPr>
            <p:cNvSpPr/>
            <p:nvPr/>
          </p:nvSpPr>
          <p:spPr>
            <a:xfrm>
              <a:off x="6543918" y="4984889"/>
              <a:ext cx="1162051" cy="809627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372B33C-14D4-EB47-8640-1CE10F46C695}"/>
                </a:ext>
              </a:extLst>
            </p:cNvPr>
            <p:cNvSpPr txBox="1"/>
            <p:nvPr/>
          </p:nvSpPr>
          <p:spPr>
            <a:xfrm>
              <a:off x="6567590" y="5290097"/>
              <a:ext cx="1138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Bucket #3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2231E4B-A226-6A44-ACF5-C25DD30281DE}"/>
              </a:ext>
            </a:extLst>
          </p:cNvPr>
          <p:cNvGrpSpPr/>
          <p:nvPr/>
        </p:nvGrpSpPr>
        <p:grpSpPr>
          <a:xfrm>
            <a:off x="10185203" y="2231252"/>
            <a:ext cx="1162052" cy="809627"/>
            <a:chOff x="6543918" y="4984889"/>
            <a:chExt cx="1162052" cy="809627"/>
          </a:xfrm>
        </p:grpSpPr>
        <p:sp>
          <p:nvSpPr>
            <p:cNvPr id="23" name="Magnetic Disk 22">
              <a:extLst>
                <a:ext uri="{FF2B5EF4-FFF2-40B4-BE49-F238E27FC236}">
                  <a16:creationId xmlns:a16="http://schemas.microsoft.com/office/drawing/2014/main" id="{1A112CD7-136D-A243-9F2B-25DF313C7AE4}"/>
                </a:ext>
              </a:extLst>
            </p:cNvPr>
            <p:cNvSpPr/>
            <p:nvPr/>
          </p:nvSpPr>
          <p:spPr>
            <a:xfrm>
              <a:off x="6543918" y="4984889"/>
              <a:ext cx="1162051" cy="809627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3045638-D33D-D64D-8D1D-F51C189DD359}"/>
                </a:ext>
              </a:extLst>
            </p:cNvPr>
            <p:cNvSpPr txBox="1"/>
            <p:nvPr/>
          </p:nvSpPr>
          <p:spPr>
            <a:xfrm>
              <a:off x="6567590" y="5290097"/>
              <a:ext cx="1138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Bucket #2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7BA52AD-2E93-1844-87F9-3309F631E363}"/>
              </a:ext>
            </a:extLst>
          </p:cNvPr>
          <p:cNvGrpSpPr/>
          <p:nvPr/>
        </p:nvGrpSpPr>
        <p:grpSpPr>
          <a:xfrm>
            <a:off x="8620957" y="1524697"/>
            <a:ext cx="1162052" cy="809627"/>
            <a:chOff x="6543918" y="4984889"/>
            <a:chExt cx="1162052" cy="809627"/>
          </a:xfrm>
        </p:grpSpPr>
        <p:sp>
          <p:nvSpPr>
            <p:cNvPr id="26" name="Magnetic Disk 25">
              <a:extLst>
                <a:ext uri="{FF2B5EF4-FFF2-40B4-BE49-F238E27FC236}">
                  <a16:creationId xmlns:a16="http://schemas.microsoft.com/office/drawing/2014/main" id="{52EE34EC-D098-FA4F-8AFA-456C9CA6DF00}"/>
                </a:ext>
              </a:extLst>
            </p:cNvPr>
            <p:cNvSpPr/>
            <p:nvPr/>
          </p:nvSpPr>
          <p:spPr>
            <a:xfrm>
              <a:off x="6543918" y="4984889"/>
              <a:ext cx="1162051" cy="809627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A902CEB-4DCB-6B4A-9EE0-80E065E9569D}"/>
                </a:ext>
              </a:extLst>
            </p:cNvPr>
            <p:cNvSpPr txBox="1"/>
            <p:nvPr/>
          </p:nvSpPr>
          <p:spPr>
            <a:xfrm>
              <a:off x="6567590" y="5290097"/>
              <a:ext cx="1138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Bucket #1</a:t>
              </a:r>
            </a:p>
          </p:txBody>
        </p:sp>
      </p:grpSp>
      <p:sp>
        <p:nvSpPr>
          <p:cNvPr id="12" name="Right Arrow 11">
            <a:extLst>
              <a:ext uri="{FF2B5EF4-FFF2-40B4-BE49-F238E27FC236}">
                <a16:creationId xmlns:a16="http://schemas.microsoft.com/office/drawing/2014/main" id="{BEB78356-BABC-E84D-B844-EB9176964CE6}"/>
              </a:ext>
            </a:extLst>
          </p:cNvPr>
          <p:cNvSpPr/>
          <p:nvPr/>
        </p:nvSpPr>
        <p:spPr>
          <a:xfrm>
            <a:off x="6442404" y="1750926"/>
            <a:ext cx="2243613" cy="566651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5C52BF8D-78D4-BA42-9E7B-55A6AD52A40A}"/>
              </a:ext>
            </a:extLst>
          </p:cNvPr>
          <p:cNvSpPr/>
          <p:nvPr/>
        </p:nvSpPr>
        <p:spPr>
          <a:xfrm>
            <a:off x="6431863" y="2400490"/>
            <a:ext cx="3855139" cy="566651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1B319C8B-9713-3741-AB10-3878A994AFDE}"/>
              </a:ext>
            </a:extLst>
          </p:cNvPr>
          <p:cNvSpPr/>
          <p:nvPr/>
        </p:nvSpPr>
        <p:spPr>
          <a:xfrm>
            <a:off x="6431863" y="3058028"/>
            <a:ext cx="1439931" cy="5666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AD9C3691-2A17-C64E-A114-D22A3CCF50C3}"/>
              </a:ext>
            </a:extLst>
          </p:cNvPr>
          <p:cNvSpPr/>
          <p:nvPr/>
        </p:nvSpPr>
        <p:spPr>
          <a:xfrm>
            <a:off x="6431863" y="3655598"/>
            <a:ext cx="3351145" cy="566651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E2D7DB9D-AAB1-3D4B-BDBE-0DF72AD34641}"/>
              </a:ext>
            </a:extLst>
          </p:cNvPr>
          <p:cNvSpPr/>
          <p:nvPr/>
        </p:nvSpPr>
        <p:spPr>
          <a:xfrm>
            <a:off x="3010934" y="2439957"/>
            <a:ext cx="2417368" cy="566650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2KB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29CDE141-3E94-EC4B-8740-7854C185294C}"/>
              </a:ext>
            </a:extLst>
          </p:cNvPr>
          <p:cNvSpPr/>
          <p:nvPr/>
        </p:nvSpPr>
        <p:spPr>
          <a:xfrm>
            <a:off x="3002272" y="3024382"/>
            <a:ext cx="2417368" cy="566650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2KB</a:t>
            </a:r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44BD07DF-AF27-9849-90F3-8B1B3511FDB8}"/>
              </a:ext>
            </a:extLst>
          </p:cNvPr>
          <p:cNvSpPr/>
          <p:nvPr/>
        </p:nvSpPr>
        <p:spPr>
          <a:xfrm>
            <a:off x="3008151" y="3655598"/>
            <a:ext cx="2417368" cy="56665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2KB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893ABC-9606-134A-8355-B9E21A1941DE}"/>
              </a:ext>
            </a:extLst>
          </p:cNvPr>
          <p:cNvSpPr txBox="1"/>
          <p:nvPr/>
        </p:nvSpPr>
        <p:spPr>
          <a:xfrm>
            <a:off x="548740" y="4870174"/>
            <a:ext cx="11378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GOALS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Confirm IoT Hub receives data using Azure IoT Explorer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4 operations should be completed within 5 seconds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FE28DD-9986-E647-A938-635A881A32C2}"/>
              </a:ext>
            </a:extLst>
          </p:cNvPr>
          <p:cNvSpPr txBox="1"/>
          <p:nvPr/>
        </p:nvSpPr>
        <p:spPr>
          <a:xfrm>
            <a:off x="10064247" y="1209295"/>
            <a:ext cx="13251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IoT Hub</a:t>
            </a:r>
          </a:p>
        </p:txBody>
      </p:sp>
    </p:spTree>
    <p:extLst>
      <p:ext uri="{BB962C8B-B14F-4D97-AF65-F5344CB8AC3E}">
        <p14:creationId xmlns:p14="http://schemas.microsoft.com/office/powerpoint/2010/main" val="655319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03122020a">
      <a:dk1>
        <a:srgbClr val="0A0B0F"/>
      </a:dk1>
      <a:lt1>
        <a:srgbClr val="FFFFFF"/>
      </a:lt1>
      <a:dk2>
        <a:srgbClr val="FFFFFF"/>
      </a:dk2>
      <a:lt2>
        <a:srgbClr val="1D9CE5"/>
      </a:lt2>
      <a:accent1>
        <a:srgbClr val="0E3689"/>
      </a:accent1>
      <a:accent2>
        <a:srgbClr val="FD7F20"/>
      </a:accent2>
      <a:accent3>
        <a:srgbClr val="1D9CE4"/>
      </a:accent3>
      <a:accent4>
        <a:srgbClr val="5EBF33"/>
      </a:accent4>
      <a:accent5>
        <a:srgbClr val="702076"/>
      </a:accent5>
      <a:accent6>
        <a:srgbClr val="FFD53A"/>
      </a:accent6>
      <a:hlink>
        <a:srgbClr val="45A8C4"/>
      </a:hlink>
      <a:folHlink>
        <a:srgbClr val="45A8C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60000"/>
            <a:lumOff val="40000"/>
          </a:schemeClr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ntent_x0020_Archived xmlns="df7acb31-37ac-40e2-81bb-c44e3630f613">false</Content_x0020_Archived>
    <_dlc_DocId xmlns="38ef598d-997c-498b-b737-2f6b2c50ccab">SV5CHKDEWJXD-84-133</_dlc_DocId>
    <_dlc_DocIdUrl xmlns="38ef598d-997c-498b-b737-2f6b2c50ccab">
      <Url>http://mchpweb-2010/marcom/home/Resources/_layouts/DocIdRedir.aspx?ID=SV5CHKDEWJXD-84-133</Url>
      <Description>SV5CHKDEWJXD-84-133</Description>
    </_dlc_DocIdUrl>
  </documentManagement>
</p:properti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EF9829FE6FB94D84D3D1D5B1820991" ma:contentTypeVersion="2" ma:contentTypeDescription="Create a new document." ma:contentTypeScope="" ma:versionID="84d427fd2fb92a215479da5b0fe5e4ad">
  <xsd:schema xmlns:xsd="http://www.w3.org/2001/XMLSchema" xmlns:xs="http://www.w3.org/2001/XMLSchema" xmlns:p="http://schemas.microsoft.com/office/2006/metadata/properties" xmlns:ns2="38ef598d-997c-498b-b737-2f6b2c50ccab" xmlns:ns3="df7acb31-37ac-40e2-81bb-c44e3630f613" targetNamespace="http://schemas.microsoft.com/office/2006/metadata/properties" ma:root="true" ma:fieldsID="156788901a84a305ff90b9b24ba2d9fb" ns2:_="" ns3:_="">
    <xsd:import namespace="38ef598d-997c-498b-b737-2f6b2c50ccab"/>
    <xsd:import namespace="df7acb31-37ac-40e2-81bb-c44e3630f61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Content_x0020_Archiv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ef598d-997c-498b-b737-2f6b2c50ccab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7acb31-37ac-40e2-81bb-c44e3630f613" elementFormDefault="qualified">
    <xsd:import namespace="http://schemas.microsoft.com/office/2006/documentManagement/types"/>
    <xsd:import namespace="http://schemas.microsoft.com/office/infopath/2007/PartnerControls"/>
    <xsd:element name="Content_x0020_Archived" ma:index="11" nillable="true" ma:displayName="Content Archived" ma:internalName="Content_x0020_Archived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5774815-801A-4D0C-AAC8-304A8EA5EAE0}">
  <ds:schemaRefs>
    <ds:schemaRef ds:uri="http://schemas.microsoft.com/office/2006/metadata/properties"/>
    <ds:schemaRef ds:uri="http://schemas.microsoft.com/office/infopath/2007/PartnerControls"/>
    <ds:schemaRef ds:uri="df7acb31-37ac-40e2-81bb-c44e3630f613"/>
    <ds:schemaRef ds:uri="38ef598d-997c-498b-b737-2f6b2c50ccab"/>
  </ds:schemaRefs>
</ds:datastoreItem>
</file>

<file path=customXml/itemProps2.xml><?xml version="1.0" encoding="utf-8"?>
<ds:datastoreItem xmlns:ds="http://schemas.openxmlformats.org/officeDocument/2006/customXml" ds:itemID="{36ECED7C-7E24-4B80-B6AD-5BF0A508FB7B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AF9647E8-EA5A-4469-8198-396AF1DA17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ef598d-997c-498b-b737-2f6b2c50ccab"/>
    <ds:schemaRef ds:uri="df7acb31-37ac-40e2-81bb-c44e3630f6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0CE24DD7-9317-4AD8-82D4-5A6998DA79C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29830</TotalTime>
  <Words>2235</Words>
  <Application>Microsoft Macintosh PowerPoint</Application>
  <PresentationFormat>Custom</PresentationFormat>
  <Paragraphs>526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Abadi</vt:lpstr>
      <vt:lpstr>Arial</vt:lpstr>
      <vt:lpstr>Calibri</vt:lpstr>
      <vt:lpstr>Calibri Light</vt:lpstr>
      <vt:lpstr>Courier</vt:lpstr>
      <vt:lpstr>Office Theme</vt:lpstr>
      <vt:lpstr>A.O. Smith Options With Microchip and Microsoft Azure IoT</vt:lpstr>
      <vt:lpstr>Current Solution</vt:lpstr>
      <vt:lpstr>Azure IoT Central With SAM-IoT</vt:lpstr>
      <vt:lpstr>Option 1: Partitioned Embedded Cloud Agent</vt:lpstr>
      <vt:lpstr>Option 2: App MCU + WFI32 for all Networking</vt:lpstr>
      <vt:lpstr>Option 3: Merged Cloud Agent with Application</vt:lpstr>
      <vt:lpstr>Option 4: Merge Everything into a Single Device</vt:lpstr>
      <vt:lpstr>Recommended for Eval: SAM-IoT Dev Board</vt:lpstr>
      <vt:lpstr>Proof of Concept Demo using SAM-IoT Board</vt:lpstr>
      <vt:lpstr>Azure IoT PnP Interface for SAM-IoT (version 2)</vt:lpstr>
      <vt:lpstr>Application Parameters – Direction of Data Flow</vt:lpstr>
      <vt:lpstr>Command Line Interface (CLI) for SAM-IoT</vt:lpstr>
      <vt:lpstr>Standard ASCII Commands for SAM-IoT CLI</vt:lpstr>
      <vt:lpstr>CLI Responses for [wifi &amp; cloud] commands</vt:lpstr>
      <vt:lpstr>Application Command using CLI [telemetry]</vt:lpstr>
      <vt:lpstr>Enhancement: Dedicated Telemetry Interface (UART)</vt:lpstr>
      <vt:lpstr>Enhancement: Dedicated Telemetry Interface (SPI)</vt:lpstr>
      <vt:lpstr>Application Command using CLI [property]</vt:lpstr>
      <vt:lpstr>Property Write from the Cloud (writable = true)</vt:lpstr>
      <vt:lpstr>Read-only Properties (writable = false)</vt:lpstr>
      <vt:lpstr>Command: Send ASCII Message (from the Cloud)</vt:lpstr>
      <vt:lpstr>Azure Code Examples Provided by Microsoft</vt:lpstr>
    </vt:vector>
  </TitlesOfParts>
  <Company>SMSC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Template 2020</dc:title>
  <dc:creator>Michael Wikan</dc:creator>
  <cp:lastModifiedBy>Randy Wu - C14166</cp:lastModifiedBy>
  <cp:revision>316</cp:revision>
  <dcterms:created xsi:type="dcterms:W3CDTF">2019-09-10T21:33:18Z</dcterms:created>
  <dcterms:modified xsi:type="dcterms:W3CDTF">2021-10-26T23:15:30Z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6b1d4785-8f50-4d6b-8c29-4627085ae703</vt:lpwstr>
  </property>
  <property fmtid="{D5CDD505-2E9C-101B-9397-08002B2CF9AE}" pid="3" name="ContentTypeId">
    <vt:lpwstr>0x01010006EF9829FE6FB94D84D3D1D5B1820991</vt:lpwstr>
  </property>
</Properties>
</file>