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7B3_16CE612E.xml" ContentType="application/vnd.ms-powerpoint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7FF64878_A0D6FDE5.xml" ContentType="application/vnd.ms-powerpoint.comments+xml"/>
  <Override PartName="/ppt/notesSlides/notesSlide3.xml" ContentType="application/vnd.openxmlformats-officedocument.presentationml.notesSlide+xml"/>
  <Override PartName="/ppt/comments/modernComment_7B5_2D428E95.xml" ContentType="application/vnd.ms-powerpoint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modernComment_7B8_EB7C7CFA.xml" ContentType="application/vnd.ms-powerpoint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25"/>
  </p:notesMasterIdLst>
  <p:handoutMasterIdLst>
    <p:handoutMasterId r:id="rId26"/>
  </p:handoutMasterIdLst>
  <p:sldIdLst>
    <p:sldId id="1954" r:id="rId6"/>
    <p:sldId id="2146846842" r:id="rId7"/>
    <p:sldId id="1971" r:id="rId8"/>
    <p:sldId id="1978" r:id="rId9"/>
    <p:sldId id="1972" r:id="rId10"/>
    <p:sldId id="1977" r:id="rId11"/>
    <p:sldId id="2146846840" r:id="rId12"/>
    <p:sldId id="1973" r:id="rId13"/>
    <p:sldId id="2146846837" r:id="rId14"/>
    <p:sldId id="2146846841" r:id="rId15"/>
    <p:sldId id="1974" r:id="rId16"/>
    <p:sldId id="1975" r:id="rId17"/>
    <p:sldId id="1976" r:id="rId18"/>
    <p:sldId id="2146846836" r:id="rId19"/>
    <p:sldId id="2146846838" r:id="rId20"/>
    <p:sldId id="2146846844" r:id="rId21"/>
    <p:sldId id="2146846843" r:id="rId22"/>
    <p:sldId id="2146846845" r:id="rId23"/>
    <p:sldId id="2146846835" r:id="rId24"/>
  </p:sldIdLst>
  <p:sldSz cx="12188825" cy="6858000"/>
  <p:notesSz cx="6858000" cy="9144000"/>
  <p:defaultTextStyle>
    <a:defPPr>
      <a:defRPr lang="en-US"/>
    </a:defPPr>
    <a:lvl1pPr marL="0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4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85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328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7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21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656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097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54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" userDrawn="1">
          <p15:clr>
            <a:srgbClr val="A4A3A4"/>
          </p15:clr>
        </p15:guide>
        <p15:guide id="2" pos="24" userDrawn="1">
          <p15:clr>
            <a:srgbClr val="A4A3A4"/>
          </p15:clr>
        </p15:guide>
        <p15:guide id="3" orient="horz" pos="80">
          <p15:clr>
            <a:srgbClr val="A4A3A4"/>
          </p15:clr>
        </p15:guide>
        <p15:guide id="4" pos="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19A0461-70A0-26D9-7B07-101F9229DE0D}" name="Daisuke Nakahara" initials="DN" userId="S::daisuken@microsoft.com::8d5a637a-d3e5-46f7-875f-83a066805d39" providerId="AD"/>
  <p188:author id="{825F0767-8775-E7B1-B711-385AF8BAF186}" name="Randy Wu - C14166" initials="RWC" userId="S::randy.wu@microchip.com::9dc4d9d5-8ad4-4c41-8ac8-fcab659f83b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BF33"/>
    <a:srgbClr val="777777"/>
    <a:srgbClr val="070707"/>
    <a:srgbClr val="0E3689"/>
    <a:srgbClr val="1D9CE4"/>
    <a:srgbClr val="FFD53A"/>
    <a:srgbClr val="702076"/>
    <a:srgbClr val="FD7F20"/>
    <a:srgbClr val="0E1454"/>
    <a:srgbClr val="CE1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163" autoAdjust="0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960" y="176"/>
      </p:cViewPr>
      <p:guideLst>
        <p:guide orient="horz" pos="60"/>
        <p:guide pos="24"/>
        <p:guide orient="horz" pos="80"/>
        <p:guide pos="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383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8/10/relationships/authors" Target="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modernComment_7B3_16CE612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0B63EB5-B6D8-4936-813E-2351F8955286}" authorId="{419A0461-70A0-26D9-7B07-101F9229DE0D}" created="2021-10-11T19:03:21.67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82624046" sldId="1971"/>
      <ac:spMk id="11" creationId="{1319D5C3-F98C-B24A-B881-4646B0BD4DEA}"/>
      <ac:txMk cp="31" len="1">
        <ac:context len="36" hash="3180338599"/>
      </ac:txMk>
    </ac:txMkLst>
    <p188:pos x="2434967" y="633800"/>
    <p188:replyLst>
      <p188:reply id="{23FFA93E-B6AA-0E42-A400-1CC48A36D5CC}" authorId="{825F0767-8775-E7B1-B711-385AF8BAF186}" created="2021-10-11T21:10:12.404">
        <p188:txBody>
          <a:bodyPr/>
          <a:lstStyle/>
          <a:p>
            <a:r>
              <a:rPr lang="en-US"/>
              <a:t>Yes, good to note</a:t>
            </a:r>
          </a:p>
        </p188:txBody>
      </p188:reply>
    </p188:replyLst>
    <p188:txBody>
      <a:bodyPr/>
      <a:lstStyle/>
      <a:p>
        <a:r>
          <a:rPr lang="en-US"/>
          <a:t>Added Model Version</a:t>
        </a:r>
      </a:p>
    </p188:txBody>
  </p188:cm>
</p188:cmLst>
</file>

<file path=ppt/comments/modernComment_7B5_2D428E9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E198E76-A835-4146-A7EE-BEEC76A46BEA}" authorId="{419A0461-70A0-26D9-7B07-101F9229DE0D}" created="2021-10-11T20:33:21.55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759336597" sldId="1973"/>
      <ac:graphicFrameMk id="4" creationId="{A6FD4C91-BE13-1F40-8D22-AB7220626C6A}"/>
      <ac:tblMk/>
      <ac:tcMk rowId="2398759049" colId="1610446745"/>
      <ac:txMk cp="2" len="27">
        <ac:context len="30" hash="131015850"/>
      </ac:txMk>
    </ac:txMkLst>
    <p188:pos x="7239071" y="2605611"/>
    <p188:replyLst>
      <p188:reply id="{9044AAD5-B2D3-5D49-A8A9-09AAE72E20A3}" authorId="{825F0767-8775-E7B1-B711-385AF8BAF186}" created="2021-10-11T20:57:24.525">
        <p188:txBody>
          <a:bodyPr/>
          <a:lstStyle/>
          <a:p>
            <a:r>
              <a:rPr lang="en-US"/>
              <a:t>Yes!</a:t>
            </a:r>
          </a:p>
        </p188:txBody>
      </p188:reply>
      <p188:reply id="{3BCFE135-397F-F640-8718-80AAF6854D6E}" authorId="{825F0767-8775-E7B1-B711-385AF8BAF186}" created="2021-10-11T21:14:58.687">
        <p188:txBody>
          <a:bodyPr/>
          <a:lstStyle/>
          <a:p>
            <a:r>
              <a:rPr lang="en-US"/>
              <a:t>I assume the string can be of any length?</a:t>
            </a:r>
          </a:p>
        </p188:txBody>
      </p188:reply>
      <p188:reply id="{1E290C84-079A-4DA1-809A-9F78CDFD6B25}" authorId="{419A0461-70A0-26D9-7B07-101F9229DE0D}" created="2021-10-11T21:50:02.696">
        <p188:txBody>
          <a:bodyPr/>
          <a:lstStyle/>
          <a:p>
            <a:r>
              <a:rPr lang="en-US"/>
              <a:t>I had to expand TX buffer from 512 to 1024, so technically up to 1024 minus 13 (telemetry 11,)</a:t>
            </a:r>
          </a:p>
        </p188:txBody>
      </p188:reply>
    </p188:replyLst>
    <p188:txBody>
      <a:bodyPr/>
      <a:lstStyle/>
      <a:p>
        <a:r>
          <a:rPr lang="en-US"/>
          <a:t>Probably a good idea to include ""</a:t>
        </a:r>
      </a:p>
    </p188:txBody>
  </p188:cm>
</p188:cmLst>
</file>

<file path=ppt/comments/modernComment_7B8_EB7C7CF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D7CBB88-EC6A-4271-9DF2-7FBFCE1D96F3}" authorId="{419A0461-70A0-26D9-7B07-101F9229DE0D}" created="2021-10-11T20:34:35.31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950804218" sldId="1976"/>
      <ac:spMk id="21" creationId="{08C18F5E-86C7-2A42-8114-F8B157B878A0}"/>
      <ac:txMk cp="0" len="22">
        <ac:context len="23" hash="74632539"/>
      </ac:txMk>
    </ac:txMkLst>
    <p188:replyLst>
      <p188:reply id="{55C1189C-692D-694C-AD6D-D7FE3CE7DBCD}" authorId="{825F0767-8775-E7B1-B711-385AF8BAF186}" created="2021-10-11T20:56:39.074">
        <p188:txBody>
          <a:bodyPr/>
          <a:lstStyle/>
          <a:p>
            <a:r>
              <a:rPr lang="en-US"/>
              <a:t>No, the properties have to remain intact since the SAM-IoT may get rebooted while the APP is still running</a:t>
            </a:r>
          </a:p>
        </p188:txBody>
      </p188:reply>
      <p188:reply id="{67A1237B-F6B0-3B48-ABB3-A42E6C23CF30}" authorId="{825F0767-8775-E7B1-B711-385AF8BAF186}" created="2021-10-11T21:11:29.461">
        <p188:txBody>
          <a:bodyPr/>
          <a:lstStyle/>
          <a:p>
            <a:r>
              <a:rPr lang="en-US"/>
              <a:t>I guess all the properties data can be lost if the SAM-IoT is reboot, since the next changes will be initiated by either APP or Cloud, correct?</a:t>
            </a:r>
          </a:p>
        </p188:txBody>
      </p188:reply>
      <p188:reply id="{C9A74A22-7556-6140-A29A-6DBB230F6829}" authorId="{825F0767-8775-E7B1-B711-385AF8BAF186}" created="2021-10-11T21:12:21.593">
        <p188:txBody>
          <a:bodyPr/>
          <a:lstStyle/>
          <a:p>
            <a:r>
              <a:rPr lang="en-US"/>
              <a:t>As long as the properties in the cloud reflect the properties of the APP, it should not matter if the property variables in the SAM are lost</a:t>
            </a:r>
          </a:p>
        </p188:txBody>
      </p188:reply>
      <p188:reply id="{65B9DE88-D868-B34A-8184-34834A65F98D}" authorId="{825F0767-8775-E7B1-B711-385AF8BAF186}" created="2021-10-11T21:14:31.003">
        <p188:txBody>
          <a:bodyPr/>
          <a:lstStyle/>
          <a:p>
            <a:r>
              <a:rPr lang="en-US"/>
              <a:t>Once the property is sync’d with the cloud, then that data value in the SAM can be forgotten.  So rebooting the SAM should not cause any issues</a:t>
            </a:r>
          </a:p>
        </p188:txBody>
      </p188:reply>
    </p188:replyLst>
    <p188:txBody>
      <a:bodyPr/>
      <a:lstStyle/>
      <a:p>
        <a:r>
          <a:rPr lang="en-US"/>
          <a:t>It's ok for data to be lost across reboot, right?</a:t>
        </a:r>
      </a:p>
    </p188:txBody>
  </p188:cm>
</p188:cmLst>
</file>

<file path=ppt/comments/modernComment_7FF64878_A0D6FDE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D7A1D54-8E69-4C4A-A2A8-9513B01DD8C2}" authorId="{419A0461-70A0-26D9-7B07-101F9229DE0D}" created="2021-10-11T20:33:21.55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698444261" sldId="2146846840"/>
      <ac:graphicFrameMk id="4" creationId="{A6FD4C91-BE13-1F40-8D22-AB7220626C6A}"/>
      <ac:tblMk/>
      <ac:tcMk rowId="2398759049" colId="1610446745"/>
      <ac:txMk cp="2" len="27">
        <ac:context len="20" hash="885886408"/>
      </ac:txMk>
    </ac:txMkLst>
    <p188:replyLst>
      <p188:reply id="{9044AAD5-B2D3-5D49-A8A9-09AAE72E20A3}" authorId="{825F0767-8775-E7B1-B711-385AF8BAF186}" created="2021-10-11T20:57:24.525">
        <p188:txBody>
          <a:bodyPr/>
          <a:lstStyle/>
          <a:p>
            <a:r>
              <a:rPr lang="en-US"/>
              <a:t>Yes!</a:t>
            </a:r>
          </a:p>
        </p188:txBody>
      </p188:reply>
      <p188:reply id="{3BCFE135-397F-F640-8718-80AAF6854D6E}" authorId="{825F0767-8775-E7B1-B711-385AF8BAF186}" created="2021-10-11T21:14:58.687">
        <p188:txBody>
          <a:bodyPr/>
          <a:lstStyle/>
          <a:p>
            <a:r>
              <a:rPr lang="en-US"/>
              <a:t>I assume the string can be of any length?</a:t>
            </a:r>
          </a:p>
        </p188:txBody>
      </p188:reply>
      <p188:reply id="{1E290C84-079A-4DA1-809A-9F78CDFD6B25}" authorId="{419A0461-70A0-26D9-7B07-101F9229DE0D}" created="2021-10-11T21:50:02.696">
        <p188:txBody>
          <a:bodyPr/>
          <a:lstStyle/>
          <a:p>
            <a:r>
              <a:rPr lang="en-US"/>
              <a:t>I had to expand TX buffer from 512 to 1024, so technically up to 1024 minus 13 (telemetry 11,)</a:t>
            </a:r>
          </a:p>
        </p188:txBody>
      </p188:reply>
    </p188:replyLst>
    <p188:txBody>
      <a:bodyPr/>
      <a:lstStyle/>
      <a:p>
        <a:r>
          <a:rPr lang="en-US"/>
          <a:t>Probably a good idea to include ""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39C997-21E5-5348-AFE6-AB6F92264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7AC1D-5903-004B-A07D-BA6E3EE37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15C2D-FB91-8740-95C2-23C11A10F2F2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79EA0-CF08-6C46-9B0C-7A703F62F2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E23A1-2359-A341-AFD4-DCB4B7D00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837C5-E66E-4749-8D3A-655388B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7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4E49F-5C3A-ED4E-A68A-CCB3AA3B5D5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8CB49-A7FB-5E4A-B599-DE211813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4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Connection status – error in communication?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61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07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47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12189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(5000 milliseconds / 2048 Words) = 2.44 msec per update</a:t>
            </a:r>
          </a:p>
          <a:p>
            <a:r>
              <a:rPr lang="en-US" dirty="0"/>
              <a:t>2. (5000 milliseconds / 1024 Integers) = 4.88 msec per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53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12189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(5000 milliseconds / 2048 Words) = 2.44 msec per update</a:t>
            </a:r>
          </a:p>
          <a:p>
            <a:r>
              <a:rPr lang="en-US" dirty="0"/>
              <a:t>2. (5000 milliseconds / 1024 Integers) = 4.88 msec per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81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12189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(5000 milliseconds / 2048 Words) = 2.44 msec per update</a:t>
            </a:r>
          </a:p>
          <a:p>
            <a:r>
              <a:rPr lang="en-US" dirty="0"/>
              <a:t>2. (5000 milliseconds / 1024 Integers) = 4.88 msec per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39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blocks of 1KB every 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7820B9-D5B9-4B9A-B3AE-285FB358A4C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2670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80165" y="2474260"/>
            <a:ext cx="6437455" cy="996522"/>
          </a:xfrm>
          <a:ln>
            <a:noFill/>
          </a:ln>
        </p:spPr>
        <p:txBody>
          <a:bodyPr anchor="b" anchorCtr="0"/>
          <a:lstStyle>
            <a:lvl1pPr algn="r">
              <a:defRPr sz="380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1D45AC-B80D-4805-BA4C-8776489E8022}"/>
              </a:ext>
            </a:extLst>
          </p:cNvPr>
          <p:cNvSpPr/>
          <p:nvPr userDrawn="1"/>
        </p:nvSpPr>
        <p:spPr>
          <a:xfrm>
            <a:off x="9411530" y="6331942"/>
            <a:ext cx="2777297" cy="526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>
            <a:off x="7552849" y="2666723"/>
            <a:ext cx="0" cy="83515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B7A8E4-4917-4A3E-8E2F-D070BB4D10DE}"/>
              </a:ext>
            </a:extLst>
          </p:cNvPr>
          <p:cNvSpPr txBox="1"/>
          <p:nvPr userDrawn="1"/>
        </p:nvSpPr>
        <p:spPr>
          <a:xfrm>
            <a:off x="4067363" y="3799832"/>
            <a:ext cx="7411397" cy="387772"/>
          </a:xfrm>
          <a:prstGeom prst="rect">
            <a:avLst/>
          </a:prstGeom>
          <a:noFill/>
        </p:spPr>
        <p:txBody>
          <a:bodyPr wrap="none" lIns="121893" tIns="60947" rIns="121893" bIns="60947" rtlCol="0">
            <a:spAutoFit/>
          </a:bodyPr>
          <a:lstStyle/>
          <a:p>
            <a:pPr algn="r"/>
            <a:r>
              <a:rPr lang="en-US" sz="1720" dirty="0">
                <a:solidFill>
                  <a:srgbClr val="1D9CE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Leading Provider of Smart, Connected and Secure Embedded Control Solutions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99BB76E-0E67-7C41-9AEC-8C75006E44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35143" y="6123667"/>
            <a:ext cx="6419850" cy="252110"/>
          </a:xfrm>
          <a:prstGeom prst="rect">
            <a:avLst/>
          </a:prstGeom>
        </p:spPr>
        <p:txBody>
          <a:bodyPr lIns="182880" tIns="0" rIns="0" anchor="t" anchorCtr="0">
            <a:noAutofit/>
          </a:bodyPr>
          <a:lstStyle>
            <a:lvl1pPr marL="0" indent="0" algn="r">
              <a:buNone/>
              <a:defRPr sz="2200" b="0">
                <a:solidFill>
                  <a:srgbClr val="1D9CE4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2D92EAD-7B52-0549-B90C-8F01DFF1E6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5142" y="5763412"/>
            <a:ext cx="6420245" cy="314325"/>
          </a:xfrm>
          <a:prstGeom prst="rect">
            <a:avLst/>
          </a:prstGeom>
        </p:spPr>
        <p:txBody>
          <a:bodyPr rIns="0" bIns="0" anchor="b" anchorCtr="0">
            <a:noAutofit/>
          </a:bodyPr>
          <a:lstStyle>
            <a:lvl1pPr marL="0" indent="0" algn="r">
              <a:lnSpc>
                <a:spcPts val="2340"/>
              </a:lnSpc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10" name="Picture 9" descr="SCS-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5" y="5139766"/>
            <a:ext cx="1630420" cy="1630420"/>
          </a:xfrm>
          <a:prstGeom prst="rect">
            <a:avLst/>
          </a:prstGeom>
        </p:spPr>
      </p:pic>
      <p:pic>
        <p:nvPicPr>
          <p:cNvPr id="12" name="Picture 11" descr="MCHP-log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621" y="2635935"/>
            <a:ext cx="3584711" cy="9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3394856-2C64-DE43-BBDF-95326608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600406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E56F0-37A2-F74C-BB25-DF51CEB5F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021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966262-8B36-DB45-BCFF-E847EDF9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>
            <a:lvl1pPr>
              <a:defRPr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8F614E39-BA14-7D4B-8328-2FB5286D32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29115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6521-0BA2-7C48-8CAD-8B9AFEEF6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9432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EDE752C-4DF4-1741-BE5B-60F47530E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7789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0606" y="2034289"/>
            <a:ext cx="7909168" cy="1591386"/>
          </a:xfrm>
        </p:spPr>
        <p:txBody>
          <a:bodyPr anchor="b" anchorCtr="0"/>
          <a:lstStyle>
            <a:lvl1pPr algn="r">
              <a:defRPr sz="5300" b="1" cap="none" baseline="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10606" y="3824300"/>
            <a:ext cx="7909168" cy="101862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buNone/>
              <a:defRPr sz="2700" b="0">
                <a:solidFill>
                  <a:srgbClr val="1D9CE4"/>
                </a:solidFill>
              </a:defRPr>
            </a:lvl1pPr>
            <a:lvl2pPr marL="6094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3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2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6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0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5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D51101-8690-2A4A-89F5-D13814AF99A1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8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AEC6540-64C7-9747-877E-6D8504F5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86DAD2F-D448-354C-9ACF-03ED78E9AF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778" y="923073"/>
            <a:ext cx="11400660" cy="5385963"/>
          </a:xfrm>
          <a:prstGeom prst="rect">
            <a:avLst/>
          </a:prstGeom>
        </p:spPr>
        <p:txBody>
          <a:bodyPr/>
          <a:lstStyle>
            <a:lvl1pPr marL="274201" indent="-274201">
              <a:defRPr sz="3200"/>
            </a:lvl1pPr>
            <a:lvl2pPr marL="576072" indent="-274320">
              <a:defRPr sz="2800"/>
            </a:lvl2pPr>
            <a:lvl3pPr marL="868680" indent="-274320">
              <a:defRPr sz="2400"/>
            </a:lvl3pPr>
            <a:lvl4pPr marL="1143000" indent="-274320">
              <a:defRPr sz="2000"/>
            </a:lvl4pPr>
            <a:lvl5pPr marL="1435608" indent="-27432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344651-9BC3-804A-ABEF-ABD80FF3C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6830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9BB9-8088-1B4E-AA38-17BC94E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F3DB77-FEA1-E44C-9C5F-88B2D4B5D2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403852"/>
            <a:ext cx="11400660" cy="490518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4207E9-C13E-1647-9F09-C18700780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4077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626375"/>
            <a:ext cx="11400660" cy="4664076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98AAA9D-2041-3B4F-8508-758963B7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48928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6C8C-5670-1242-B987-55F42BAD9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2971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2EFF8C43-59A6-4644-B04E-6AE187BD55D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929269"/>
            <a:ext cx="5505846" cy="537467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9F5C3FF-72D2-604B-A6AF-63E081CA68F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929270"/>
            <a:ext cx="5505846" cy="5374678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72A14E-E83F-9541-B766-352B85366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02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F0C5114-81F0-6D40-9DA2-1EA66CC7C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354C555-752C-5946-99B7-1752C8A6C9F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2454" y="1408545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B1B5C683-E8CE-5447-B10F-1FA96B9838C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1408546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F735E5-BB03-E141-8FE5-6E137A04C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095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7" y="923075"/>
            <a:ext cx="5474569" cy="5677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85192" y="941660"/>
            <a:ext cx="5387630" cy="567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898E04-A14A-8140-993E-87174E0C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5170BFA0-6B7E-2944-A49D-35B39ABC44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561175"/>
            <a:ext cx="5474567" cy="4795020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883CD4E-1B81-AF4E-B076-F6C9C7DA169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561175"/>
            <a:ext cx="5387630" cy="479501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2902E3F-7B87-844B-A375-55F0B51346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7310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381004"/>
            <a:ext cx="5474569" cy="58060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5192" y="1381003"/>
            <a:ext cx="5387630" cy="58060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2C09BD-60A2-D244-8F4B-695A1227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1D56C46-C13D-6843-8D78-E9DE559D36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8E56A8-D17E-8848-8C5B-EC8D2FC7921A}"/>
              </a:ext>
            </a:extLst>
          </p:cNvPr>
          <p:cNvSpPr/>
          <p:nvPr userDrawn="1"/>
        </p:nvSpPr>
        <p:spPr>
          <a:xfrm>
            <a:off x="10436087" y="6490880"/>
            <a:ext cx="129209" cy="1981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61902A9B-4EBD-9042-9417-398D31C80D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988634"/>
            <a:ext cx="5474567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26E65A8-182F-624C-B231-E6CD084CC09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988634"/>
            <a:ext cx="5387630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985913B-9067-5E4F-BEB8-B40B0526CDD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6731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HP-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36" y="6396138"/>
            <a:ext cx="1447127" cy="36444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942795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039091"/>
            <a:ext cx="11400661" cy="5412311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589C74-EF87-2646-A562-5428C2FBE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67033" y="6495408"/>
            <a:ext cx="53949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A89BA97-E076-0C46-96C3-2C5079BFCB08}" type="slidenum">
              <a:rPr lang="en-US" sz="1300" smtClean="0">
                <a:solidFill>
                  <a:schemeClr val="bg1">
                    <a:lumMod val="50000"/>
                  </a:schemeClr>
                </a:solidFill>
              </a:rPr>
              <a:pPr algn="l"/>
              <a:t>‹#›</a:t>
            </a:fld>
            <a:endParaRPr 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97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6" r:id="rId4"/>
    <p:sldLayoutId id="2147483660" r:id="rId5"/>
    <p:sldLayoutId id="2147483652" r:id="rId6"/>
    <p:sldLayoutId id="2147483657" r:id="rId7"/>
    <p:sldLayoutId id="2147483653" r:id="rId8"/>
    <p:sldLayoutId id="2147483658" r:id="rId9"/>
    <p:sldLayoutId id="2147483654" r:id="rId10"/>
    <p:sldLayoutId id="2147483659" r:id="rId11"/>
    <p:sldLayoutId id="2147483655" r:id="rId12"/>
  </p:sldLayoutIdLst>
  <p:hf hdr="0" ftr="0" dt="0"/>
  <p:txStyles>
    <p:titleStyle>
      <a:lvl1pPr algn="l" defTabSz="609443" rtl="0" eaLnBrk="1" latinLnBrk="0" hangingPunct="1">
        <a:lnSpc>
          <a:spcPct val="100000"/>
        </a:lnSpc>
        <a:spcBef>
          <a:spcPct val="0"/>
        </a:spcBef>
        <a:buNone/>
        <a:defRPr sz="4400" b="1" kern="1200" normalizeH="0" baseline="0">
          <a:solidFill>
            <a:srgbClr val="0E3689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609443" rtl="0" eaLnBrk="1" latinLnBrk="0" hangingPunct="1">
        <a:spcBef>
          <a:spcPts val="300"/>
        </a:spcBef>
        <a:buClr>
          <a:srgbClr val="0E3689"/>
        </a:buClr>
        <a:buFont typeface="Arial"/>
        <a:buChar char="•"/>
        <a:defRPr sz="3200" b="1" kern="1200">
          <a:solidFill>
            <a:srgbClr val="070707"/>
          </a:solidFill>
          <a:latin typeface="+mn-lt"/>
          <a:ea typeface="+mn-ea"/>
          <a:cs typeface="+mn-cs"/>
        </a:defRPr>
      </a:lvl1pPr>
      <a:lvl2pPr marL="576072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800" kern="1200">
          <a:solidFill>
            <a:srgbClr val="070707"/>
          </a:solidFill>
          <a:latin typeface="+mn-lt"/>
          <a:ea typeface="+mn-ea"/>
          <a:cs typeface="+mn-cs"/>
        </a:defRPr>
      </a:lvl2pPr>
      <a:lvl3pPr marL="868680" indent="-274320" algn="l" defTabSz="609443" rtl="0" eaLnBrk="1" latinLnBrk="0" hangingPunct="1">
        <a:spcBef>
          <a:spcPts val="300"/>
        </a:spcBef>
        <a:buClr>
          <a:srgbClr val="1D9CE4"/>
        </a:buClr>
        <a:buFont typeface="Arial"/>
        <a:buChar char="•"/>
        <a:defRPr sz="2400" kern="1200">
          <a:solidFill>
            <a:srgbClr val="070707"/>
          </a:solidFill>
          <a:latin typeface="+mn-lt"/>
          <a:ea typeface="+mn-ea"/>
          <a:cs typeface="+mn-cs"/>
        </a:defRPr>
      </a:lvl3pPr>
      <a:lvl4pPr marL="1143000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4pPr>
      <a:lvl5pPr marL="1435608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5pPr>
      <a:lvl6pPr marL="3351933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376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19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261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85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28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7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1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56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97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4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9" userDrawn="1">
          <p15:clr>
            <a:srgbClr val="F26B43"/>
          </p15:clr>
        </p15:guide>
        <p15:guide id="2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randywu763/MCHP-IoT_SPI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7B8_EB7C7CFA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hyperlink" Target="https://github.com/Azure-Samples/Microchip-PIC-IoT-Wx" TargetMode="External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TBD%20(UNDER%20CONSTRUCTION)" TargetMode="External"/><Relationship Id="rId11" Type="http://schemas.openxmlformats.org/officeDocument/2006/relationships/image" Target="../media/image19.jpeg"/><Relationship Id="rId5" Type="http://schemas.openxmlformats.org/officeDocument/2006/relationships/hyperlink" Target="https://github.com/azure-rtos/samples" TargetMode="External"/><Relationship Id="rId10" Type="http://schemas.openxmlformats.org/officeDocument/2006/relationships/image" Target="../media/image18.jpg"/><Relationship Id="rId4" Type="http://schemas.openxmlformats.org/officeDocument/2006/relationships/hyperlink" Target="https://github.com/Azure-Samples/Microchip-SAM-IoT-Wx" TargetMode="External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7B3_16CE612E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FF64878_A0D6F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B5_2D428E9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854E-F0FA-DA43-9468-0509537A2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6662" y="2121408"/>
            <a:ext cx="5337993" cy="1349374"/>
          </a:xfrm>
        </p:spPr>
        <p:txBody>
          <a:bodyPr/>
          <a:lstStyle/>
          <a:p>
            <a:r>
              <a:rPr lang="en-US" dirty="0"/>
              <a:t>Azure IoT Device Model “SAM-IoT-WM” Version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3D081-4997-FF4D-B75C-F6275A20E9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Wireless Specialist (PACNW)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F16D4-E23A-8B42-AEFF-22E5AFC9F8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b" anchorCtr="0"/>
          <a:lstStyle/>
          <a:p>
            <a:r>
              <a:rPr lang="en-US" dirty="0"/>
              <a:t>Randy Wu, Principal ESE</a:t>
            </a:r>
          </a:p>
        </p:txBody>
      </p:sp>
    </p:spTree>
    <p:extLst>
      <p:ext uri="{BB962C8B-B14F-4D97-AF65-F5344CB8AC3E}">
        <p14:creationId xmlns:p14="http://schemas.microsoft.com/office/powerpoint/2010/main" val="217652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 Platform for Dedicated Telemetry Interface (SPI)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181" y="1624006"/>
            <a:ext cx="2733675" cy="116205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2A06480-3486-6644-8FEA-4296107D5F36}"/>
              </a:ext>
            </a:extLst>
          </p:cNvPr>
          <p:cNvSpPr txBox="1"/>
          <p:nvPr/>
        </p:nvSpPr>
        <p:spPr>
          <a:xfrm>
            <a:off x="355510" y="918214"/>
            <a:ext cx="5839532" cy="1015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SPI Master (PIC-IoT)</a:t>
            </a:r>
          </a:p>
          <a:p>
            <a:pPr algn="ctr"/>
            <a:r>
              <a:rPr lang="en-US" sz="1999" dirty="0">
                <a:solidFill>
                  <a:srgbClr val="0A0B0F"/>
                </a:solidFill>
                <a:hlinkClick r:id="rId4"/>
              </a:rPr>
              <a:t>https://github.com/randywu763/MCHP-IoT_SPI</a:t>
            </a:r>
            <a:endParaRPr lang="en-US" sz="1999" dirty="0">
              <a:solidFill>
                <a:srgbClr val="0A0B0F"/>
              </a:solidFill>
            </a:endParaRPr>
          </a:p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529D44F-8AD0-004F-8AAC-11AE8115E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3300" y="1624006"/>
            <a:ext cx="2733675" cy="116205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EE2ED04-2992-5A4B-819A-248A871778F2}"/>
              </a:ext>
            </a:extLst>
          </p:cNvPr>
          <p:cNvSpPr txBox="1"/>
          <p:nvPr/>
        </p:nvSpPr>
        <p:spPr>
          <a:xfrm>
            <a:off x="8782987" y="918214"/>
            <a:ext cx="1935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SPI Slave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(SAM-IoT)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DA1591-EB3D-1E45-BEEB-016693835322}"/>
              </a:ext>
            </a:extLst>
          </p:cNvPr>
          <p:cNvSpPr txBox="1"/>
          <p:nvPr/>
        </p:nvSpPr>
        <p:spPr>
          <a:xfrm rot="16200000">
            <a:off x="2565052" y="3405889"/>
            <a:ext cx="945931" cy="25545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AN</a:t>
            </a:r>
          </a:p>
          <a:p>
            <a:r>
              <a:rPr lang="en-US" sz="2000" dirty="0">
                <a:latin typeface="Courier" pitchFamily="2" charset="0"/>
              </a:rPr>
              <a:t>RST</a:t>
            </a:r>
          </a:p>
          <a:p>
            <a:r>
              <a:rPr lang="en-US" sz="2000" dirty="0">
                <a:latin typeface="Courier" pitchFamily="2" charset="0"/>
              </a:rPr>
              <a:t>CS</a:t>
            </a:r>
          </a:p>
          <a:p>
            <a:r>
              <a:rPr lang="en-US" sz="2000" dirty="0">
                <a:latin typeface="Courier" pitchFamily="2" charset="0"/>
              </a:rPr>
              <a:t>SCK</a:t>
            </a:r>
          </a:p>
          <a:p>
            <a:r>
              <a:rPr lang="en-US" sz="2000" dirty="0">
                <a:latin typeface="Courier" pitchFamily="2" charset="0"/>
              </a:rPr>
              <a:t>MISO</a:t>
            </a:r>
          </a:p>
          <a:p>
            <a:r>
              <a:rPr lang="en-US" sz="2000" dirty="0">
                <a:latin typeface="Courier" pitchFamily="2" charset="0"/>
              </a:rPr>
              <a:t>MOSI</a:t>
            </a:r>
          </a:p>
          <a:p>
            <a:r>
              <a:rPr lang="en-US" sz="2000" dirty="0">
                <a:latin typeface="Courier" pitchFamily="2" charset="0"/>
              </a:rPr>
              <a:t>+3.3V</a:t>
            </a:r>
          </a:p>
          <a:p>
            <a:r>
              <a:rPr lang="en-US" sz="2000" dirty="0">
                <a:latin typeface="Courier" pitchFamily="2" charset="0"/>
              </a:rPr>
              <a:t>GND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CC1169-2E52-2C4A-B379-855CB0159D82}"/>
              </a:ext>
            </a:extLst>
          </p:cNvPr>
          <p:cNvSpPr txBox="1"/>
          <p:nvPr/>
        </p:nvSpPr>
        <p:spPr>
          <a:xfrm rot="16200000">
            <a:off x="9367171" y="3387127"/>
            <a:ext cx="945931" cy="25545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AN</a:t>
            </a:r>
          </a:p>
          <a:p>
            <a:r>
              <a:rPr lang="en-US" sz="2000" dirty="0">
                <a:latin typeface="Courier" pitchFamily="2" charset="0"/>
              </a:rPr>
              <a:t>RST</a:t>
            </a:r>
          </a:p>
          <a:p>
            <a:r>
              <a:rPr lang="en-US" sz="2000" dirty="0">
                <a:latin typeface="Courier" pitchFamily="2" charset="0"/>
              </a:rPr>
              <a:t>CS</a:t>
            </a:r>
          </a:p>
          <a:p>
            <a:r>
              <a:rPr lang="en-US" sz="2000" dirty="0">
                <a:latin typeface="Courier" pitchFamily="2" charset="0"/>
              </a:rPr>
              <a:t>SCK</a:t>
            </a:r>
          </a:p>
          <a:p>
            <a:r>
              <a:rPr lang="en-US" sz="2000" dirty="0">
                <a:latin typeface="Courier" pitchFamily="2" charset="0"/>
              </a:rPr>
              <a:t>MISO</a:t>
            </a:r>
          </a:p>
          <a:p>
            <a:r>
              <a:rPr lang="en-US" sz="2000" dirty="0">
                <a:latin typeface="Courier" pitchFamily="2" charset="0"/>
              </a:rPr>
              <a:t>MOSI</a:t>
            </a:r>
          </a:p>
          <a:p>
            <a:r>
              <a:rPr lang="en-US" sz="2000" dirty="0">
                <a:latin typeface="Courier" pitchFamily="2" charset="0"/>
              </a:rPr>
              <a:t>+3.3V</a:t>
            </a:r>
          </a:p>
          <a:p>
            <a:r>
              <a:rPr lang="en-US" sz="2000" dirty="0">
                <a:latin typeface="Courier" pitchFamily="2" charset="0"/>
              </a:rPr>
              <a:t>GND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7D700AE-CB42-D849-9EA0-73002516DC72}"/>
              </a:ext>
            </a:extLst>
          </p:cNvPr>
          <p:cNvSpPr/>
          <p:nvPr/>
        </p:nvSpPr>
        <p:spPr>
          <a:xfrm>
            <a:off x="2397510" y="2491092"/>
            <a:ext cx="1115122" cy="412595"/>
          </a:xfrm>
          <a:prstGeom prst="ellipse">
            <a:avLst/>
          </a:prstGeom>
          <a:noFill/>
          <a:ln w="25400">
            <a:solidFill>
              <a:srgbClr val="5EBF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91D6BB3-C27F-1640-A169-C95E6E517D9C}"/>
              </a:ext>
            </a:extLst>
          </p:cNvPr>
          <p:cNvSpPr/>
          <p:nvPr/>
        </p:nvSpPr>
        <p:spPr>
          <a:xfrm>
            <a:off x="9193013" y="2478026"/>
            <a:ext cx="1115122" cy="412595"/>
          </a:xfrm>
          <a:prstGeom prst="ellipse">
            <a:avLst/>
          </a:prstGeom>
          <a:noFill/>
          <a:ln w="25400">
            <a:solidFill>
              <a:srgbClr val="5EBF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2A12D115-3FF4-554B-9E5A-392EA8B268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26375" y="1754519"/>
            <a:ext cx="24217" cy="6795503"/>
          </a:xfrm>
          <a:prstGeom prst="bentConnector3">
            <a:avLst>
              <a:gd name="adj1" fmla="val -5436995"/>
            </a:avLst>
          </a:prstGeom>
          <a:ln>
            <a:solidFill>
              <a:srgbClr val="00B0F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044B4101-C37E-9F4E-A238-BFB5FF30403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10424" y="1750299"/>
            <a:ext cx="24217" cy="6795503"/>
          </a:xfrm>
          <a:prstGeom prst="bentConnector3">
            <a:avLst>
              <a:gd name="adj1" fmla="val -6427803"/>
            </a:avLst>
          </a:prstGeom>
          <a:ln>
            <a:solidFill>
              <a:srgbClr val="7030A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D3E15F38-9450-E747-833D-7A8F1AD47EF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883827" y="1752305"/>
            <a:ext cx="24217" cy="6795503"/>
          </a:xfrm>
          <a:prstGeom prst="bentConnector3">
            <a:avLst>
              <a:gd name="adj1" fmla="val -2886406"/>
            </a:avLst>
          </a:prstGeom>
          <a:ln>
            <a:solidFill>
              <a:srgbClr val="00B05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0DCA818-5A95-AE4C-A44A-BA0F5C3CF5B0}"/>
              </a:ext>
            </a:extLst>
          </p:cNvPr>
          <p:cNvSpPr txBox="1"/>
          <p:nvPr/>
        </p:nvSpPr>
        <p:spPr>
          <a:xfrm rot="16200000">
            <a:off x="9390269" y="2470916"/>
            <a:ext cx="899734" cy="25545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PA02</a:t>
            </a:r>
          </a:p>
          <a:p>
            <a:r>
              <a:rPr lang="en-US" sz="2000" dirty="0">
                <a:latin typeface="Courier" pitchFamily="2" charset="0"/>
              </a:rPr>
              <a:t>PA03</a:t>
            </a:r>
          </a:p>
          <a:p>
            <a:r>
              <a:rPr lang="en-US" sz="2000" dirty="0">
                <a:latin typeface="Courier" pitchFamily="2" charset="0"/>
              </a:rPr>
              <a:t>PA06</a:t>
            </a:r>
          </a:p>
          <a:p>
            <a:r>
              <a:rPr lang="en-US" sz="2000" dirty="0">
                <a:latin typeface="Courier" pitchFamily="2" charset="0"/>
              </a:rPr>
              <a:t>PA05</a:t>
            </a:r>
          </a:p>
          <a:p>
            <a:r>
              <a:rPr lang="en-US" sz="2000" dirty="0">
                <a:latin typeface="Courier" pitchFamily="2" charset="0"/>
              </a:rPr>
              <a:t>PA07</a:t>
            </a:r>
          </a:p>
          <a:p>
            <a:r>
              <a:rPr lang="en-US" sz="2000" dirty="0">
                <a:latin typeface="Courier" pitchFamily="2" charset="0"/>
              </a:rPr>
              <a:t>PA04</a:t>
            </a: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8F9CE6-16D6-764E-B7F4-9BFB37C2A2BA}"/>
              </a:ext>
            </a:extLst>
          </p:cNvPr>
          <p:cNvSpPr txBox="1"/>
          <p:nvPr/>
        </p:nvSpPr>
        <p:spPr>
          <a:xfrm rot="16200000">
            <a:off x="2588149" y="2488696"/>
            <a:ext cx="899734" cy="25545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RB14</a:t>
            </a:r>
          </a:p>
          <a:p>
            <a:r>
              <a:rPr lang="en-US" sz="2000" dirty="0">
                <a:latin typeface="Courier" pitchFamily="2" charset="0"/>
              </a:rPr>
              <a:t>RB15</a:t>
            </a:r>
          </a:p>
          <a:p>
            <a:r>
              <a:rPr lang="en-US" sz="2000" dirty="0">
                <a:latin typeface="Courier" pitchFamily="2" charset="0"/>
              </a:rPr>
              <a:t>RA0</a:t>
            </a:r>
          </a:p>
          <a:p>
            <a:r>
              <a:rPr lang="en-US" sz="2000" dirty="0">
                <a:latin typeface="Courier" pitchFamily="2" charset="0"/>
              </a:rPr>
              <a:t>RA1</a:t>
            </a:r>
          </a:p>
          <a:p>
            <a:r>
              <a:rPr lang="en-US" sz="2000" dirty="0">
                <a:latin typeface="Courier" pitchFamily="2" charset="0"/>
              </a:rPr>
              <a:t>RB0</a:t>
            </a:r>
          </a:p>
          <a:p>
            <a:r>
              <a:rPr lang="en-US" sz="2000" dirty="0">
                <a:latin typeface="Courier" pitchFamily="2" charset="0"/>
              </a:rPr>
              <a:t>RB1</a:t>
            </a: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3C804CC-F179-4E41-B04A-CC6845D21442}"/>
              </a:ext>
            </a:extLst>
          </p:cNvPr>
          <p:cNvSpPr txBox="1"/>
          <p:nvPr/>
        </p:nvSpPr>
        <p:spPr>
          <a:xfrm rot="16200000">
            <a:off x="965364" y="4368874"/>
            <a:ext cx="945931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Mikro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BUS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BE1A7F2-11D5-0449-9C77-0EAD6CFC0824}"/>
              </a:ext>
            </a:extLst>
          </p:cNvPr>
          <p:cNvSpPr txBox="1"/>
          <p:nvPr/>
        </p:nvSpPr>
        <p:spPr>
          <a:xfrm rot="16200000">
            <a:off x="7767486" y="4344466"/>
            <a:ext cx="945931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Mikro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BUS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FB12184-75A5-0B4B-B82F-336719D851D4}"/>
              </a:ext>
            </a:extLst>
          </p:cNvPr>
          <p:cNvSpPr txBox="1"/>
          <p:nvPr/>
        </p:nvSpPr>
        <p:spPr>
          <a:xfrm rot="16200000">
            <a:off x="7727172" y="3386421"/>
            <a:ext cx="1031989" cy="58477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SAMD21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G18A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7A7F95E-5763-6541-9EC3-4F830DA25646}"/>
              </a:ext>
            </a:extLst>
          </p:cNvPr>
          <p:cNvSpPr txBox="1"/>
          <p:nvPr/>
        </p:nvSpPr>
        <p:spPr>
          <a:xfrm rot="16200000">
            <a:off x="867256" y="3312943"/>
            <a:ext cx="962227" cy="830997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PIC24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FJ128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GA705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356C482E-16A1-7445-9870-81008F73DC68}"/>
              </a:ext>
            </a:extLst>
          </p:cNvPr>
          <p:cNvSpPr/>
          <p:nvPr/>
        </p:nvSpPr>
        <p:spPr>
          <a:xfrm>
            <a:off x="2787801" y="2913311"/>
            <a:ext cx="334539" cy="412414"/>
          </a:xfrm>
          <a:prstGeom prst="down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04E8C09F-3015-DE45-AA83-BA938E5F84D3}"/>
              </a:ext>
            </a:extLst>
          </p:cNvPr>
          <p:cNvSpPr/>
          <p:nvPr/>
        </p:nvSpPr>
        <p:spPr>
          <a:xfrm>
            <a:off x="9614820" y="2897503"/>
            <a:ext cx="334539" cy="412414"/>
          </a:xfrm>
          <a:prstGeom prst="down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6383954-CA34-CA4A-ADAE-6229C7A6A143}"/>
              </a:ext>
            </a:extLst>
          </p:cNvPr>
          <p:cNvGrpSpPr/>
          <p:nvPr/>
        </p:nvGrpSpPr>
        <p:grpSpPr>
          <a:xfrm>
            <a:off x="3482307" y="2455853"/>
            <a:ext cx="2464466" cy="527229"/>
            <a:chOff x="3793543" y="2491092"/>
            <a:chExt cx="2464466" cy="527229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252D2C5-A586-A04E-ACC4-E62CD3184AF5}"/>
                </a:ext>
              </a:extLst>
            </p:cNvPr>
            <p:cNvCxnSpPr/>
            <p:nvPr/>
          </p:nvCxnSpPr>
          <p:spPr>
            <a:xfrm flipH="1">
              <a:off x="4134823" y="2635585"/>
              <a:ext cx="735724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lg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274C0DC-25BF-1B45-B531-F099DA16727B}"/>
                </a:ext>
              </a:extLst>
            </p:cNvPr>
            <p:cNvSpPr/>
            <p:nvPr/>
          </p:nvSpPr>
          <p:spPr>
            <a:xfrm>
              <a:off x="3793543" y="2497734"/>
              <a:ext cx="330401" cy="317116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4BADD81-AD1B-4D41-B299-2F044EA1EFD5}"/>
                </a:ext>
              </a:extLst>
            </p:cNvPr>
            <p:cNvSpPr/>
            <p:nvPr/>
          </p:nvSpPr>
          <p:spPr>
            <a:xfrm>
              <a:off x="4770268" y="2491092"/>
              <a:ext cx="1487741" cy="52722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Press the SW1 Button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A304DFE-ED12-7D48-8EF5-9A738AD7B4B6}"/>
              </a:ext>
            </a:extLst>
          </p:cNvPr>
          <p:cNvGrpSpPr/>
          <p:nvPr/>
        </p:nvGrpSpPr>
        <p:grpSpPr>
          <a:xfrm>
            <a:off x="3910402" y="1662194"/>
            <a:ext cx="2284640" cy="527229"/>
            <a:chOff x="3910402" y="1662194"/>
            <a:chExt cx="2284640" cy="52722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4FF2B61-3E96-044E-9429-DEC0A00573B6}"/>
                </a:ext>
              </a:extLst>
            </p:cNvPr>
            <p:cNvSpPr/>
            <p:nvPr/>
          </p:nvSpPr>
          <p:spPr>
            <a:xfrm>
              <a:off x="3910402" y="1689865"/>
              <a:ext cx="182012" cy="194689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B4A0FDE-74C6-CD47-A779-3BDD29CD3FBD}"/>
                </a:ext>
              </a:extLst>
            </p:cNvPr>
            <p:cNvCxnSpPr/>
            <p:nvPr/>
          </p:nvCxnSpPr>
          <p:spPr>
            <a:xfrm flipH="1">
              <a:off x="4092414" y="1787209"/>
              <a:ext cx="735724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lg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7A6D54-A5DB-E04B-89B5-643AD722C591}"/>
                </a:ext>
              </a:extLst>
            </p:cNvPr>
            <p:cNvSpPr/>
            <p:nvPr/>
          </p:nvSpPr>
          <p:spPr>
            <a:xfrm>
              <a:off x="4707301" y="1662194"/>
              <a:ext cx="1487741" cy="52722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</a:t>
              </a:r>
              <a:r>
                <a:rPr lang="en-US" sz="18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</a:t>
              </a:r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LED Toggles</a:t>
              </a:r>
            </a:p>
          </p:txBody>
        </p:sp>
      </p:grp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34DD8E6E-7D75-2D4F-9DEC-4790498E2B5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67876" y="1756734"/>
            <a:ext cx="24217" cy="6795503"/>
          </a:xfrm>
          <a:prstGeom prst="bentConnector3">
            <a:avLst>
              <a:gd name="adj1" fmla="val -4145026"/>
            </a:avLst>
          </a:prstGeom>
          <a:ln>
            <a:solidFill>
              <a:srgbClr val="C0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7012541-3C27-324F-AE4F-75A8F3F87EC3}"/>
              </a:ext>
            </a:extLst>
          </p:cNvPr>
          <p:cNvGrpSpPr/>
          <p:nvPr/>
        </p:nvGrpSpPr>
        <p:grpSpPr>
          <a:xfrm>
            <a:off x="10572901" y="940531"/>
            <a:ext cx="1498251" cy="944023"/>
            <a:chOff x="10707651" y="940531"/>
            <a:chExt cx="1498251" cy="94402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C34A803-BC36-2845-98E9-E4B643ABFFE1}"/>
                </a:ext>
              </a:extLst>
            </p:cNvPr>
            <p:cNvSpPr/>
            <p:nvPr/>
          </p:nvSpPr>
          <p:spPr>
            <a:xfrm>
              <a:off x="10707651" y="1689865"/>
              <a:ext cx="182012" cy="194689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05EEFCC-D80D-EB4A-9F04-E711408584E5}"/>
                </a:ext>
              </a:extLst>
            </p:cNvPr>
            <p:cNvSpPr/>
            <p:nvPr/>
          </p:nvSpPr>
          <p:spPr>
            <a:xfrm>
              <a:off x="10718161" y="940531"/>
              <a:ext cx="1487741" cy="52722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 </a:t>
              </a:r>
              <a:r>
                <a:rPr lang="en-US" sz="1800" dirty="0">
                  <a:solidFill>
                    <a:srgbClr val="FFFF00"/>
                  </a:solidFill>
                  <a:highlight>
                    <a:srgbClr val="C0C0C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Yellow</a:t>
              </a:r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LED Toggles</a:t>
              </a:r>
            </a:p>
          </p:txBody>
        </p: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89E6EC24-BBDD-4546-8E91-4E97DAAFE83B}"/>
                </a:ext>
              </a:extLst>
            </p:cNvPr>
            <p:cNvCxnSpPr>
              <a:cxnSpLocks/>
              <a:stCxn id="32" idx="2"/>
              <a:endCxn id="26" idx="6"/>
            </p:cNvCxnSpPr>
            <p:nvPr/>
          </p:nvCxnSpPr>
          <p:spPr>
            <a:xfrm rot="5400000">
              <a:off x="11016123" y="1341301"/>
              <a:ext cx="319450" cy="572369"/>
            </a:xfrm>
            <a:prstGeom prst="bentConnector2">
              <a:avLst/>
            </a:prstGeom>
            <a:ln w="381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006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Command using CLI [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property</a:t>
            </a:r>
            <a:r>
              <a:rPr lang="en-US" dirty="0"/>
              <a:t>]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BA492C-C2C7-3D48-A41F-AFB0853D2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59071"/>
              </p:ext>
            </p:extLst>
          </p:nvPr>
        </p:nvGraphicFramePr>
        <p:xfrm>
          <a:off x="649426" y="2212857"/>
          <a:ext cx="6397625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7850">
                  <a:extLst>
                    <a:ext uri="{9D8B030D-6E8A-4147-A177-3AD203B41FA5}">
                      <a16:colId xmlns:a16="http://schemas.microsoft.com/office/drawing/2014/main" val="4220339950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2225788071"/>
                    </a:ext>
                  </a:extLst>
                </a:gridCol>
                <a:gridCol w="1699895">
                  <a:extLst>
                    <a:ext uri="{9D8B030D-6E8A-4147-A177-3AD203B41FA5}">
                      <a16:colId xmlns:a16="http://schemas.microsoft.com/office/drawing/2014/main" val="347793208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046365747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892153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index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schema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writable (by Cloud)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1901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property_1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false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9158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property_2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false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0433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property_3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140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property_4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15735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D16587-0F90-D847-9AE0-14B776EF4E05}"/>
              </a:ext>
            </a:extLst>
          </p:cNvPr>
          <p:cNvSpPr txBox="1"/>
          <p:nvPr/>
        </p:nvSpPr>
        <p:spPr>
          <a:xfrm>
            <a:off x="629548" y="3389243"/>
            <a:ext cx="6397625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property &lt;index&gt;,&lt;data(hex)&gt;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84E7D6F-B772-6340-BAAA-A9A3AAD03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487" y="4028926"/>
            <a:ext cx="4827035" cy="241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CLI Examples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Property #1 with a bitmask of 01110100b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1,76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Property #3 with a value of 20,000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3,4E20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Confirm that new value of Property #4 has been changed to 51,996 (after receiving the change request from the SAM-IoT)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4,CAFE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9F3ED-8B3B-0643-A706-236FE2ED8B8F}"/>
              </a:ext>
            </a:extLst>
          </p:cNvPr>
          <p:cNvSpPr txBox="1"/>
          <p:nvPr/>
        </p:nvSpPr>
        <p:spPr>
          <a:xfrm>
            <a:off x="629548" y="887413"/>
            <a:ext cx="1133716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Command: “property”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Application MCU communicates information about itself (e.g. state or configuration) using any of the properties (which can be read by the cloud on demand whenever needed).  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the property is defined as </a:t>
            </a:r>
            <a:r>
              <a:rPr lang="en-US" alt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writable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by the cloud, this means the cloud is also allowed to change the value.  In this case, the property command is also used as a confirmation response message (i.e. serving as an ACK to the SAM-IoT which will then send an ACK to the cloud).</a:t>
            </a:r>
          </a:p>
          <a:p>
            <a:endParaRPr lang="en-US" dirty="0"/>
          </a:p>
        </p:txBody>
      </p:sp>
      <p:sp>
        <p:nvSpPr>
          <p:cNvPr id="7" name="Explosion 2 6">
            <a:extLst>
              <a:ext uri="{FF2B5EF4-FFF2-40B4-BE49-F238E27FC236}">
                <a16:creationId xmlns:a16="http://schemas.microsoft.com/office/drawing/2014/main" id="{AFA699EA-09BE-B04A-ABE5-5EB5A3068A01}"/>
              </a:ext>
            </a:extLst>
          </p:cNvPr>
          <p:cNvSpPr/>
          <p:nvPr/>
        </p:nvSpPr>
        <p:spPr>
          <a:xfrm>
            <a:off x="3142458" y="709395"/>
            <a:ext cx="1919269" cy="766823"/>
          </a:xfrm>
          <a:prstGeom prst="irregularSeal2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132235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Write from the Cloud (writable = true)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66219" y="4389860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718079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256966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7257622-4DFA-2F48-B548-38813B6EDF40}"/>
              </a:ext>
            </a:extLst>
          </p:cNvPr>
          <p:cNvSpPr/>
          <p:nvPr/>
        </p:nvSpPr>
        <p:spPr>
          <a:xfrm>
            <a:off x="6512472" y="3767503"/>
            <a:ext cx="3731808" cy="619538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Send New Property Value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14CCE13-86D5-A14F-A12E-B5E9A9356407}"/>
              </a:ext>
            </a:extLst>
          </p:cNvPr>
          <p:cNvSpPr/>
          <p:nvPr/>
        </p:nvSpPr>
        <p:spPr>
          <a:xfrm>
            <a:off x="6470373" y="5690794"/>
            <a:ext cx="3952891" cy="660308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Send ACK to complete sync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Writable properties can be changed from the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SAM will notify APP of the updated property by sending an ASCII message on the CLI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PROP&lt;x&gt;=&lt;</a:t>
            </a:r>
            <a:r>
              <a:rPr lang="en-US" sz="2000" dirty="0" err="1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new_value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(hex)&gt;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(e.g. “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PROP3=BEEF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Application must confirm the change using the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property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command as the ACK response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5975C47-3AB6-3A48-9471-B5056C0C9338}"/>
              </a:ext>
            </a:extLst>
          </p:cNvPr>
          <p:cNvSpPr/>
          <p:nvPr/>
        </p:nvSpPr>
        <p:spPr>
          <a:xfrm>
            <a:off x="1769165" y="3963151"/>
            <a:ext cx="3648514" cy="1118913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Send New Property Value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PROP&lt;x&gt;=&lt;</a:t>
            </a:r>
            <a:r>
              <a:rPr lang="en-US" sz="18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(hex)&gt;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D1D8D51-4400-1D40-9B85-43E73F8066BD}"/>
              </a:ext>
            </a:extLst>
          </p:cNvPr>
          <p:cNvSpPr/>
          <p:nvPr/>
        </p:nvSpPr>
        <p:spPr>
          <a:xfrm>
            <a:off x="1765561" y="5002551"/>
            <a:ext cx="3652117" cy="1118913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Send Confirmation (ACK)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property &lt;x&gt;,&lt;</a:t>
            </a:r>
            <a:r>
              <a:rPr lang="en-US" sz="14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4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(hex)&gt;</a:t>
            </a:r>
            <a:endParaRPr lang="en-US" sz="1400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206486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20648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23974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59706" y="223802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A6D049-9381-564F-890C-9992FA13220F}"/>
              </a:ext>
            </a:extLst>
          </p:cNvPr>
          <p:cNvCxnSpPr>
            <a:cxnSpLocks/>
          </p:cNvCxnSpPr>
          <p:nvPr/>
        </p:nvCxnSpPr>
        <p:spPr>
          <a:xfrm>
            <a:off x="1755622" y="2451859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232710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463750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232710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40558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8" grpId="0" build="p"/>
      <p:bldP spid="12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5E1811-0AF3-5447-8EA6-AF7213AA0A89}"/>
              </a:ext>
            </a:extLst>
          </p:cNvPr>
          <p:cNvCxnSpPr>
            <a:cxnSpLocks/>
          </p:cNvCxnSpPr>
          <p:nvPr/>
        </p:nvCxnSpPr>
        <p:spPr>
          <a:xfrm>
            <a:off x="1755622" y="2272957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Read-only Properties (writable = false)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566219" y="4210958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807532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078064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Cloud cannot change read-only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Typically used for Application to sync its state information with the cloud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D1D8D51-4400-1D40-9B85-43E73F8066BD}"/>
              </a:ext>
            </a:extLst>
          </p:cNvPr>
          <p:cNvSpPr/>
          <p:nvPr/>
        </p:nvSpPr>
        <p:spPr>
          <a:xfrm>
            <a:off x="1783109" y="3499463"/>
            <a:ext cx="3652117" cy="1118913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Update Property #&lt;x&gt;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property &lt;x&gt;,&lt;</a:t>
            </a:r>
            <a:r>
              <a:rPr lang="en-US" sz="18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&gt;</a:t>
            </a:r>
            <a:endParaRPr lang="en-US" sz="1800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02758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027583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060843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29889" y="2059122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053808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284848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053808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B6B6397A-6890-FD41-82AD-36B9CD358E2C}"/>
              </a:ext>
            </a:extLst>
          </p:cNvPr>
          <p:cNvSpPr/>
          <p:nvPr/>
        </p:nvSpPr>
        <p:spPr>
          <a:xfrm>
            <a:off x="6504772" y="4000709"/>
            <a:ext cx="3897482" cy="1247145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New property value is synchronized with the cloud</a:t>
            </a:r>
          </a:p>
        </p:txBody>
      </p:sp>
    </p:spTree>
    <p:extLst>
      <p:ext uri="{BB962C8B-B14F-4D97-AF65-F5344CB8AC3E}">
        <p14:creationId xmlns:p14="http://schemas.microsoft.com/office/powerpoint/2010/main" val="395080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 animBg="1"/>
      <p:bldP spid="20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Command: Send ASCII Message (from the Cloud)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66219" y="4389860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718079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256966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7257622-4DFA-2F48-B548-38813B6EDF40}"/>
              </a:ext>
            </a:extLst>
          </p:cNvPr>
          <p:cNvSpPr/>
          <p:nvPr/>
        </p:nvSpPr>
        <p:spPr>
          <a:xfrm>
            <a:off x="6512476" y="3624217"/>
            <a:ext cx="3886957" cy="1368056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 algn="ctr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ASCII message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(1KB string maximum)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Quick way to send an arbitrary ASCII string from the Cloud to the Application MCU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5975C47-3AB6-3A48-9471-B5056C0C9338}"/>
              </a:ext>
            </a:extLst>
          </p:cNvPr>
          <p:cNvSpPr/>
          <p:nvPr/>
        </p:nvSpPr>
        <p:spPr>
          <a:xfrm>
            <a:off x="1769165" y="4380594"/>
            <a:ext cx="3648514" cy="1354283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ASCII message echoed on the console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206486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20648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23974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59706" y="223802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A6D049-9381-564F-890C-9992FA13220F}"/>
              </a:ext>
            </a:extLst>
          </p:cNvPr>
          <p:cNvCxnSpPr>
            <a:cxnSpLocks/>
          </p:cNvCxnSpPr>
          <p:nvPr/>
        </p:nvCxnSpPr>
        <p:spPr>
          <a:xfrm>
            <a:off x="1755622" y="2451859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232710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463750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232710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  <p:sp>
        <p:nvSpPr>
          <p:cNvPr id="17" name="Explosion 2 16">
            <a:extLst>
              <a:ext uri="{FF2B5EF4-FFF2-40B4-BE49-F238E27FC236}">
                <a16:creationId xmlns:a16="http://schemas.microsoft.com/office/drawing/2014/main" id="{FB351172-2E2E-A449-9690-064F145CE115}"/>
              </a:ext>
            </a:extLst>
          </p:cNvPr>
          <p:cNvSpPr/>
          <p:nvPr/>
        </p:nvSpPr>
        <p:spPr>
          <a:xfrm>
            <a:off x="336934" y="1315873"/>
            <a:ext cx="1919269" cy="766823"/>
          </a:xfrm>
          <a:prstGeom prst="irregularSeal2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293472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build="p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DTI for Large/Burst Data Transfers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38518" y="2422746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7235689" y="914398"/>
            <a:ext cx="4691269" cy="418437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359900" y="1731246"/>
            <a:ext cx="2620597" cy="2504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5CF5B7BF-7DC4-654C-BE76-27AD83D5BD48}"/>
              </a:ext>
            </a:extLst>
          </p:cNvPr>
          <p:cNvSpPr/>
          <p:nvPr/>
        </p:nvSpPr>
        <p:spPr>
          <a:xfrm>
            <a:off x="3007915" y="1731246"/>
            <a:ext cx="2417368" cy="56665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EC0E910-81C5-0147-9AD5-E837FD9A9511}"/>
              </a:ext>
            </a:extLst>
          </p:cNvPr>
          <p:cNvGrpSpPr/>
          <p:nvPr/>
        </p:nvGrpSpPr>
        <p:grpSpPr>
          <a:xfrm>
            <a:off x="9705976" y="3456067"/>
            <a:ext cx="1162052" cy="809627"/>
            <a:chOff x="6543918" y="4984889"/>
            <a:chExt cx="1162052" cy="809627"/>
          </a:xfrm>
        </p:grpSpPr>
        <p:sp>
          <p:nvSpPr>
            <p:cNvPr id="5" name="Magnetic Disk 4">
              <a:extLst>
                <a:ext uri="{FF2B5EF4-FFF2-40B4-BE49-F238E27FC236}">
                  <a16:creationId xmlns:a16="http://schemas.microsoft.com/office/drawing/2014/main" id="{E4A3AB06-EA8F-284F-9F83-604D08469885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03A790-21B7-3F4C-A5DD-0AD28EDE4D22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#4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E91F8C-F44B-BD4B-A5C3-DDD3B78D8FBA}"/>
              </a:ext>
            </a:extLst>
          </p:cNvPr>
          <p:cNvGrpSpPr/>
          <p:nvPr/>
        </p:nvGrpSpPr>
        <p:grpSpPr>
          <a:xfrm>
            <a:off x="7778406" y="2902894"/>
            <a:ext cx="1162052" cy="809627"/>
            <a:chOff x="6543918" y="4984889"/>
            <a:chExt cx="1162052" cy="809627"/>
          </a:xfrm>
        </p:grpSpPr>
        <p:sp>
          <p:nvSpPr>
            <p:cNvPr id="19" name="Magnetic Disk 18">
              <a:extLst>
                <a:ext uri="{FF2B5EF4-FFF2-40B4-BE49-F238E27FC236}">
                  <a16:creationId xmlns:a16="http://schemas.microsoft.com/office/drawing/2014/main" id="{BC89851E-AD2C-3A4A-A910-0E3D08022B5A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372B33C-14D4-EB47-8640-1CE10F46C695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231E4B-A226-6A44-ACF5-C25DD30281DE}"/>
              </a:ext>
            </a:extLst>
          </p:cNvPr>
          <p:cNvGrpSpPr/>
          <p:nvPr/>
        </p:nvGrpSpPr>
        <p:grpSpPr>
          <a:xfrm>
            <a:off x="10185203" y="2231252"/>
            <a:ext cx="1162052" cy="809627"/>
            <a:chOff x="6543918" y="4984889"/>
            <a:chExt cx="1162052" cy="809627"/>
          </a:xfrm>
        </p:grpSpPr>
        <p:sp>
          <p:nvSpPr>
            <p:cNvPr id="23" name="Magnetic Disk 22">
              <a:extLst>
                <a:ext uri="{FF2B5EF4-FFF2-40B4-BE49-F238E27FC236}">
                  <a16:creationId xmlns:a16="http://schemas.microsoft.com/office/drawing/2014/main" id="{1A112CD7-136D-A243-9F2B-25DF313C7AE4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045638-D33D-D64D-8D1D-F51C189DD359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7BA52AD-2E93-1844-87F9-3309F631E363}"/>
              </a:ext>
            </a:extLst>
          </p:cNvPr>
          <p:cNvGrpSpPr/>
          <p:nvPr/>
        </p:nvGrpSpPr>
        <p:grpSpPr>
          <a:xfrm>
            <a:off x="8620957" y="1524697"/>
            <a:ext cx="1162052" cy="809627"/>
            <a:chOff x="6543918" y="4984889"/>
            <a:chExt cx="1162052" cy="809627"/>
          </a:xfrm>
        </p:grpSpPr>
        <p:sp>
          <p:nvSpPr>
            <p:cNvPr id="26" name="Magnetic Disk 25">
              <a:extLst>
                <a:ext uri="{FF2B5EF4-FFF2-40B4-BE49-F238E27FC236}">
                  <a16:creationId xmlns:a16="http://schemas.microsoft.com/office/drawing/2014/main" id="{52EE34EC-D098-FA4F-8AFA-456C9CA6DF00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902CEB-4DCB-6B4A-9EE0-80E065E9569D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#1</a:t>
              </a:r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EB78356-BABC-E84D-B844-EB9176964CE6}"/>
              </a:ext>
            </a:extLst>
          </p:cNvPr>
          <p:cNvSpPr/>
          <p:nvPr/>
        </p:nvSpPr>
        <p:spPr>
          <a:xfrm>
            <a:off x="6442404" y="1750926"/>
            <a:ext cx="2243613" cy="566651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5C52BF8D-78D4-BA42-9E7B-55A6AD52A40A}"/>
              </a:ext>
            </a:extLst>
          </p:cNvPr>
          <p:cNvSpPr/>
          <p:nvPr/>
        </p:nvSpPr>
        <p:spPr>
          <a:xfrm>
            <a:off x="6431863" y="2400490"/>
            <a:ext cx="3855139" cy="56665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1B319C8B-9713-3741-AB10-3878A994AFDE}"/>
              </a:ext>
            </a:extLst>
          </p:cNvPr>
          <p:cNvSpPr/>
          <p:nvPr/>
        </p:nvSpPr>
        <p:spPr>
          <a:xfrm>
            <a:off x="6431863" y="3058028"/>
            <a:ext cx="1439931" cy="5666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AD9C3691-2A17-C64E-A114-D22A3CCF50C3}"/>
              </a:ext>
            </a:extLst>
          </p:cNvPr>
          <p:cNvSpPr/>
          <p:nvPr/>
        </p:nvSpPr>
        <p:spPr>
          <a:xfrm>
            <a:off x="6431863" y="3655598"/>
            <a:ext cx="3351145" cy="566651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E2D7DB9D-AAB1-3D4B-BDBE-0DF72AD34641}"/>
              </a:ext>
            </a:extLst>
          </p:cNvPr>
          <p:cNvSpPr/>
          <p:nvPr/>
        </p:nvSpPr>
        <p:spPr>
          <a:xfrm>
            <a:off x="3010934" y="2439957"/>
            <a:ext cx="2417368" cy="566650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29CDE141-3E94-EC4B-8740-7854C185294C}"/>
              </a:ext>
            </a:extLst>
          </p:cNvPr>
          <p:cNvSpPr/>
          <p:nvPr/>
        </p:nvSpPr>
        <p:spPr>
          <a:xfrm>
            <a:off x="3002272" y="3024382"/>
            <a:ext cx="2417368" cy="56665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44BD07DF-AF27-9849-90F3-8B1B3511FDB8}"/>
              </a:ext>
            </a:extLst>
          </p:cNvPr>
          <p:cNvSpPr/>
          <p:nvPr/>
        </p:nvSpPr>
        <p:spPr>
          <a:xfrm>
            <a:off x="3008151" y="3655598"/>
            <a:ext cx="2417368" cy="56665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FE28DD-9986-E647-A938-635A881A32C2}"/>
              </a:ext>
            </a:extLst>
          </p:cNvPr>
          <p:cNvSpPr txBox="1"/>
          <p:nvPr/>
        </p:nvSpPr>
        <p:spPr>
          <a:xfrm>
            <a:off x="10064247" y="1209295"/>
            <a:ext cx="1325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IoT Hub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0B81FA-2035-FE4A-95E9-FEF82C721AA7}"/>
              </a:ext>
            </a:extLst>
          </p:cNvPr>
          <p:cNvSpPr txBox="1"/>
          <p:nvPr/>
        </p:nvSpPr>
        <p:spPr>
          <a:xfrm>
            <a:off x="8562177" y="1460573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3A1843-F085-944A-9EFF-D262FC3D7F73}"/>
              </a:ext>
            </a:extLst>
          </p:cNvPr>
          <p:cNvSpPr txBox="1"/>
          <p:nvPr/>
        </p:nvSpPr>
        <p:spPr>
          <a:xfrm>
            <a:off x="10126423" y="2159529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DF9CC4-4913-5746-89E2-2434470D73A7}"/>
              </a:ext>
            </a:extLst>
          </p:cNvPr>
          <p:cNvSpPr txBox="1"/>
          <p:nvPr/>
        </p:nvSpPr>
        <p:spPr>
          <a:xfrm>
            <a:off x="9635359" y="3386955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91F9D2-6D52-3148-AFD0-B8FD51D9496A}"/>
              </a:ext>
            </a:extLst>
          </p:cNvPr>
          <p:cNvSpPr txBox="1"/>
          <p:nvPr/>
        </p:nvSpPr>
        <p:spPr>
          <a:xfrm>
            <a:off x="7717512" y="2833070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655319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421B069-054A-414C-AFF3-D01DD11CAE7F}"/>
              </a:ext>
            </a:extLst>
          </p:cNvPr>
          <p:cNvCxnSpPr>
            <a:cxnSpLocks/>
          </p:cNvCxnSpPr>
          <p:nvPr/>
        </p:nvCxnSpPr>
        <p:spPr>
          <a:xfrm>
            <a:off x="4731277" y="1571959"/>
            <a:ext cx="6901796" cy="13495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63A368-3CBC-8849-A8EE-6484A09D93F2}"/>
              </a:ext>
            </a:extLst>
          </p:cNvPr>
          <p:cNvCxnSpPr>
            <a:cxnSpLocks/>
          </p:cNvCxnSpPr>
          <p:nvPr/>
        </p:nvCxnSpPr>
        <p:spPr>
          <a:xfrm>
            <a:off x="1386319" y="1585454"/>
            <a:ext cx="3319861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 Sequence: 8 1KB Strings </a:t>
            </a:r>
            <a:r>
              <a:rPr lang="en-US" sz="4000" dirty="0">
                <a:sym typeface="Wingdings" pitchFamily="2" charset="2"/>
              </a:rPr>
              <a:t></a:t>
            </a:r>
            <a:r>
              <a:rPr lang="en-US" sz="4000" dirty="0"/>
              <a:t> 4 Data Buckets</a:t>
            </a:r>
          </a:p>
        </p:txBody>
      </p:sp>
      <p:graphicFrame>
        <p:nvGraphicFramePr>
          <p:cNvPr id="44" name="Table 10">
            <a:extLst>
              <a:ext uri="{FF2B5EF4-FFF2-40B4-BE49-F238E27FC236}">
                <a16:creationId xmlns:a16="http://schemas.microsoft.com/office/drawing/2014/main" id="{7F3CC601-6F85-3B4F-B9F0-ABA25CCDA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525834"/>
              </p:ext>
            </p:extLst>
          </p:nvPr>
        </p:nvGraphicFramePr>
        <p:xfrm>
          <a:off x="555751" y="1853415"/>
          <a:ext cx="11077322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205">
                  <a:extLst>
                    <a:ext uri="{9D8B030D-6E8A-4147-A177-3AD203B41FA5}">
                      <a16:colId xmlns:a16="http://schemas.microsoft.com/office/drawing/2014/main" val="2703620194"/>
                    </a:ext>
                  </a:extLst>
                </a:gridCol>
                <a:gridCol w="1082565">
                  <a:extLst>
                    <a:ext uri="{9D8B030D-6E8A-4147-A177-3AD203B41FA5}">
                      <a16:colId xmlns:a16="http://schemas.microsoft.com/office/drawing/2014/main" val="740228285"/>
                    </a:ext>
                  </a:extLst>
                </a:gridCol>
                <a:gridCol w="683172">
                  <a:extLst>
                    <a:ext uri="{9D8B030D-6E8A-4147-A177-3AD203B41FA5}">
                      <a16:colId xmlns:a16="http://schemas.microsoft.com/office/drawing/2014/main" val="2062451749"/>
                    </a:ext>
                  </a:extLst>
                </a:gridCol>
                <a:gridCol w="798787">
                  <a:extLst>
                    <a:ext uri="{9D8B030D-6E8A-4147-A177-3AD203B41FA5}">
                      <a16:colId xmlns:a16="http://schemas.microsoft.com/office/drawing/2014/main" val="2207569799"/>
                    </a:ext>
                  </a:extLst>
                </a:gridCol>
                <a:gridCol w="809296">
                  <a:extLst>
                    <a:ext uri="{9D8B030D-6E8A-4147-A177-3AD203B41FA5}">
                      <a16:colId xmlns:a16="http://schemas.microsoft.com/office/drawing/2014/main" val="2389990835"/>
                    </a:ext>
                  </a:extLst>
                </a:gridCol>
                <a:gridCol w="6905297">
                  <a:extLst>
                    <a:ext uri="{9D8B030D-6E8A-4147-A177-3AD203B41FA5}">
                      <a16:colId xmlns:a16="http://schemas.microsoft.com/office/drawing/2014/main" val="1259906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Frame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Command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 Data (1024 Bytes)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518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’ (0x74)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START1111…1…1…1…1…1…1…1…1…1...1...1…1…1111END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866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‘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Arial" panose="020B0604020202020204" pitchFamily="34" charset="0"/>
                        </a:rPr>
                        <a:t>t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’ (0x74)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START2222…2…2…2…2…2…2…2…2…2...2...2…2...2222END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65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‘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Arial" panose="020B0604020202020204" pitchFamily="34" charset="0"/>
                        </a:rPr>
                        <a:t>t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’ (0x74)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START3333…3…3…3…3…3…3…3…3…3...3...3…3...3333END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14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‘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Arial" panose="020B0604020202020204" pitchFamily="34" charset="0"/>
                        </a:rPr>
                        <a:t>t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’ (0x74)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START4444…4…4…4…4…4…4…4…4…4...4...4…4...4444END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05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‘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Arial" panose="020B0604020202020204" pitchFamily="34" charset="0"/>
                        </a:rPr>
                        <a:t>t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’ (0x74)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START1111…1…1…1…1…1…1…1…1…1...1...1…1…1111END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75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‘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Arial" panose="020B0604020202020204" pitchFamily="34" charset="0"/>
                        </a:rPr>
                        <a:t>t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’ (0x74)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START2222…2…2…2…2…2…2…2…2…2…2...2…2...2222END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8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‘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Arial" panose="020B0604020202020204" pitchFamily="34" charset="0"/>
                        </a:rPr>
                        <a:t>t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’ (0x74)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START3333…3…3…3…3…3…3…3…3…3…3...3…3...3333END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117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‘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Arial" panose="020B0604020202020204" pitchFamily="34" charset="0"/>
                        </a:rPr>
                        <a:t>t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A0B0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’ (0x74)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0x00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START4444…4…4…4…4…4…4…4…4…4…4...4…4…4444END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313125"/>
                  </a:ext>
                </a:extLst>
              </a:tr>
            </a:tbl>
          </a:graphicData>
        </a:graphic>
      </p:graphicFrame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30EA13-F274-5942-AC45-6C95339A9C7D}"/>
              </a:ext>
            </a:extLst>
          </p:cNvPr>
          <p:cNvCxnSpPr/>
          <p:nvPr/>
        </p:nvCxnSpPr>
        <p:spPr>
          <a:xfrm flipV="1">
            <a:off x="4731277" y="1380814"/>
            <a:ext cx="0" cy="47144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8B97EE1-0F67-FC47-AE0A-BC0B75913C82}"/>
              </a:ext>
            </a:extLst>
          </p:cNvPr>
          <p:cNvCxnSpPr>
            <a:cxnSpLocks/>
          </p:cNvCxnSpPr>
          <p:nvPr/>
        </p:nvCxnSpPr>
        <p:spPr>
          <a:xfrm flipV="1">
            <a:off x="11633073" y="982378"/>
            <a:ext cx="0" cy="8710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8B6045B-BFD5-7440-9A6F-E84F68686DB2}"/>
              </a:ext>
            </a:extLst>
          </p:cNvPr>
          <p:cNvSpPr txBox="1"/>
          <p:nvPr/>
        </p:nvSpPr>
        <p:spPr>
          <a:xfrm>
            <a:off x="2480303" y="1354621"/>
            <a:ext cx="113189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85D939-F262-E646-8243-CF080D197AD2}"/>
              </a:ext>
            </a:extLst>
          </p:cNvPr>
          <p:cNvSpPr txBox="1"/>
          <p:nvPr/>
        </p:nvSpPr>
        <p:spPr>
          <a:xfrm>
            <a:off x="7443207" y="1333112"/>
            <a:ext cx="124524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Payload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1ADF97B-ED2D-0740-BC8B-EB22797F4702}"/>
              </a:ext>
            </a:extLst>
          </p:cNvPr>
          <p:cNvCxnSpPr>
            <a:cxnSpLocks/>
          </p:cNvCxnSpPr>
          <p:nvPr/>
        </p:nvCxnSpPr>
        <p:spPr>
          <a:xfrm flipV="1">
            <a:off x="1386319" y="982378"/>
            <a:ext cx="0" cy="8710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A99CD1-CE07-BC41-9B3A-08C1251AE13A}"/>
              </a:ext>
            </a:extLst>
          </p:cNvPr>
          <p:cNvCxnSpPr>
            <a:cxnSpLocks/>
          </p:cNvCxnSpPr>
          <p:nvPr/>
        </p:nvCxnSpPr>
        <p:spPr>
          <a:xfrm>
            <a:off x="1386319" y="1174386"/>
            <a:ext cx="10246754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60E657E-89F8-6540-8F1F-822F49039B89}"/>
              </a:ext>
            </a:extLst>
          </p:cNvPr>
          <p:cNvSpPr txBox="1"/>
          <p:nvPr/>
        </p:nvSpPr>
        <p:spPr>
          <a:xfrm>
            <a:off x="4938811" y="920303"/>
            <a:ext cx="161071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Frame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05BC63-6BB4-6B49-822C-484F0F4C94ED}"/>
              </a:ext>
            </a:extLst>
          </p:cNvPr>
          <p:cNvSpPr txBox="1"/>
          <p:nvPr/>
        </p:nvSpPr>
        <p:spPr>
          <a:xfrm>
            <a:off x="555751" y="5482010"/>
            <a:ext cx="100386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Test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Disable SAM-IoT light &amp; temperature sensor telemetry reports (set the </a:t>
            </a:r>
            <a:r>
              <a:rPr lang="en-US" sz="1600" dirty="0" err="1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disableTelemetry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property = 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Interframe delay = 500 msec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SPI Master SCK = 30 kHz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[Recommendation] Each data frame should be preceded with the CLI command </a:t>
            </a:r>
            <a:r>
              <a:rPr lang="en-US" sz="16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telemetry 0,0</a:t>
            </a:r>
          </a:p>
        </p:txBody>
      </p:sp>
    </p:spTree>
    <p:extLst>
      <p:ext uri="{BB962C8B-B14F-4D97-AF65-F5344CB8AC3E}">
        <p14:creationId xmlns:p14="http://schemas.microsoft.com/office/powerpoint/2010/main" val="3345453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0E80-F8C7-234E-BF60-75FE26D5B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IoT Central Dashboard – 4 Data Buckets Visualized</a:t>
            </a:r>
          </a:p>
        </p:txBody>
      </p:sp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9F3BC8DA-A3B2-004F-9B23-DF9355F56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8" y="1008154"/>
            <a:ext cx="11400660" cy="521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0542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0E80-F8C7-234E-BF60-75FE26D5B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View Raw Data Messages Received by the App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2528E6B-03CE-514F-9BE9-81BD80AEE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675" y="2545079"/>
            <a:ext cx="4143254" cy="1456968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5EE2916-EE54-5640-80E0-A4AA6BE31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675" y="4002047"/>
            <a:ext cx="4143254" cy="1403007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C3392A6-AA7D-7E45-B275-2C1400498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675" y="5405054"/>
            <a:ext cx="4143254" cy="1392222"/>
          </a:xfrm>
          <a:prstGeom prst="rect">
            <a:avLst/>
          </a:prstGeom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82CA61D-129E-DD45-9944-EFFDE1E8F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7675" y="953869"/>
            <a:ext cx="4143254" cy="1542461"/>
          </a:xfrm>
          <a:prstGeom prst="rect">
            <a:avLst/>
          </a:prstGeom>
        </p:spPr>
      </p:pic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F870C5E-12E7-934D-9CEE-904F1F1027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7010" y="953493"/>
            <a:ext cx="3997772" cy="1433375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1525350-BAF7-E848-9DA3-8EE63024A3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6454" y="2545079"/>
            <a:ext cx="3997772" cy="1384270"/>
          </a:xfrm>
          <a:prstGeom prst="rect">
            <a:avLst/>
          </a:prstGeom>
        </p:spPr>
      </p:pic>
      <p:pic>
        <p:nvPicPr>
          <p:cNvPr id="19" name="Picture 1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B8C2CB1-C52E-0441-BFCF-9984EA2E3A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2755" y="3974940"/>
            <a:ext cx="3997772" cy="1397071"/>
          </a:xfrm>
          <a:prstGeom prst="rect">
            <a:avLst/>
          </a:prstGeom>
        </p:spPr>
      </p:pic>
      <p:pic>
        <p:nvPicPr>
          <p:cNvPr id="21" name="Picture 2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C351FAB-A6AF-E94F-8B81-18424ED82A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7009" y="5364633"/>
            <a:ext cx="3929263" cy="139707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17EC579-C548-DC47-A875-C982B8669B15}"/>
              </a:ext>
            </a:extLst>
          </p:cNvPr>
          <p:cNvSpPr/>
          <p:nvPr/>
        </p:nvSpPr>
        <p:spPr>
          <a:xfrm>
            <a:off x="7283669" y="5298021"/>
            <a:ext cx="1019503" cy="325821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86C078F-2E8D-9842-AF7F-D3F88D30AC09}"/>
              </a:ext>
            </a:extLst>
          </p:cNvPr>
          <p:cNvSpPr/>
          <p:nvPr/>
        </p:nvSpPr>
        <p:spPr>
          <a:xfrm>
            <a:off x="2852494" y="989946"/>
            <a:ext cx="1019503" cy="325821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Left Arrow 3">
            <a:extLst>
              <a:ext uri="{FF2B5EF4-FFF2-40B4-BE49-F238E27FC236}">
                <a16:creationId xmlns:a16="http://schemas.microsoft.com/office/drawing/2014/main" id="{D52EBEC0-7649-B74C-BEDF-A857FEDD669A}"/>
              </a:ext>
            </a:extLst>
          </p:cNvPr>
          <p:cNvSpPr/>
          <p:nvPr/>
        </p:nvSpPr>
        <p:spPr>
          <a:xfrm>
            <a:off x="8355723" y="5102771"/>
            <a:ext cx="3329385" cy="693683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First Received Message</a:t>
            </a:r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DAC867A3-9C97-324C-A76E-0D7C3AD7D7CF}"/>
              </a:ext>
            </a:extLst>
          </p:cNvPr>
          <p:cNvSpPr/>
          <p:nvPr/>
        </p:nvSpPr>
        <p:spPr>
          <a:xfrm>
            <a:off x="3903527" y="809708"/>
            <a:ext cx="3411672" cy="693683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 Received Message</a:t>
            </a:r>
          </a:p>
        </p:txBody>
      </p:sp>
    </p:spTree>
    <p:extLst>
      <p:ext uri="{BB962C8B-B14F-4D97-AF65-F5344CB8AC3E}">
        <p14:creationId xmlns:p14="http://schemas.microsoft.com/office/powerpoint/2010/main" val="3512889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760D-F8DF-461D-933B-F8DDDB43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SAM-IoT-WM Version 2 Available 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5E4B-FAFA-4845-AFE9-703B03C49F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272" y="1070483"/>
            <a:ext cx="11519639" cy="2505274"/>
          </a:xfrm>
        </p:spPr>
        <p:txBody>
          <a:bodyPr>
            <a:normAutofit/>
          </a:bodyPr>
          <a:lstStyle/>
          <a:p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Developers get full MPLAB X projects from Microsoft-owned GitHub repositories</a:t>
            </a:r>
          </a:p>
          <a:p>
            <a:endParaRPr lang="en-US" sz="2000" dirty="0"/>
          </a:p>
          <a:p>
            <a:r>
              <a:rPr lang="en-US" sz="2000" dirty="0"/>
              <a:t>PIC-IoT </a:t>
            </a:r>
            <a:r>
              <a:rPr lang="en-US" sz="1800" b="0" dirty="0">
                <a:solidFill>
                  <a:srgbClr val="0A0B0F"/>
                </a:solidFill>
                <a:hlinkClick r:id="rId3"/>
              </a:rPr>
              <a:t>https://github.com/Azure-Samples/Microchip-PIC-IoT-Wx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SAM-IoT </a:t>
            </a:r>
            <a:r>
              <a:rPr lang="en-US" sz="1800" b="0" dirty="0">
                <a:solidFill>
                  <a:srgbClr val="0A0B0F"/>
                </a:solidFill>
                <a:hlinkClick r:id="rId4"/>
              </a:rPr>
              <a:t>https://github.com/Azure-Samples/Microchip-SAM-IoT-Wx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SAME54-XPRO </a:t>
            </a:r>
            <a:r>
              <a:rPr lang="en-US" sz="1800" b="0" dirty="0">
                <a:solidFill>
                  <a:srgbClr val="0A0B0F"/>
                </a:solidFill>
                <a:hlinkClick r:id="rId5"/>
              </a:rPr>
              <a:t>https://github.com/azure-rtos/samples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PIC32 WFI32E Curiosity </a:t>
            </a:r>
            <a:r>
              <a:rPr lang="en-US" sz="1800" b="0" dirty="0">
                <a:solidFill>
                  <a:srgbClr val="0A0B0F"/>
                </a:solidFill>
                <a:hlinkClick r:id="rId6"/>
              </a:rPr>
              <a:t>TBD (UNDER CONSTRUCTION)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ATSAMA5D27 Wireless SOM </a:t>
            </a:r>
            <a:r>
              <a:rPr lang="en-US" sz="1800" b="0" dirty="0">
                <a:solidFill>
                  <a:srgbClr val="0A0B0F"/>
                </a:solidFill>
                <a:hlinkClick r:id="rId6"/>
              </a:rPr>
              <a:t>TBD (UNDER CONSTRUCTION)</a:t>
            </a:r>
            <a:endParaRPr lang="en-US" sz="1800" b="0" dirty="0">
              <a:solidFill>
                <a:srgbClr val="0A0B0F"/>
              </a:solidFill>
            </a:endParaRPr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9" name="Picture 2" descr="MPLAB X IDE Badge">
            <a:extLst>
              <a:ext uri="{FF2B5EF4-FFF2-40B4-BE49-F238E27FC236}">
                <a16:creationId xmlns:a16="http://schemas.microsoft.com/office/drawing/2014/main" id="{A3681B67-7CDC-034C-808E-D2912EEBC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21" y="4457861"/>
            <a:ext cx="1822671" cy="182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PLAB XC Compilers Badge">
            <a:extLst>
              <a:ext uri="{FF2B5EF4-FFF2-40B4-BE49-F238E27FC236}">
                <a16:creationId xmlns:a16="http://schemas.microsoft.com/office/drawing/2014/main" id="{797C01B8-1C53-6142-B492-1F71B1608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766" y="4450394"/>
            <a:ext cx="2005630" cy="183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0AAA15-5149-AD4A-94BC-7D56EC83B3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155" y="4631514"/>
            <a:ext cx="2162629" cy="1467898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1F29AE83-A96B-4049-BF98-F63669DEA3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12149" y="1533140"/>
            <a:ext cx="2566737" cy="2133600"/>
          </a:xfrm>
          <a:prstGeom prst="rect">
            <a:avLst/>
          </a:prstGeom>
        </p:spPr>
      </p:pic>
      <p:pic>
        <p:nvPicPr>
          <p:cNvPr id="11266" name="Picture 2" descr="Microsoft logo">
            <a:extLst>
              <a:ext uri="{FF2B5EF4-FFF2-40B4-BE49-F238E27FC236}">
                <a16:creationId xmlns:a16="http://schemas.microsoft.com/office/drawing/2014/main" id="{0FFF51D7-40D6-D345-BB94-C7CF7BDB7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725" y="1533140"/>
            <a:ext cx="2313738" cy="154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937ACCB1-6C74-9045-BC30-B4A911FEE6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31917" y="3540806"/>
            <a:ext cx="1727200" cy="708152"/>
          </a:xfrm>
          <a:prstGeom prst="rect">
            <a:avLst/>
          </a:prstGeom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2FB58AD5-8B7D-7F4F-A5EC-73097EDC6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843" y="4568259"/>
            <a:ext cx="2313738" cy="159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E33937E-52A8-2A4F-A1E4-25C27BBFB9AA}"/>
              </a:ext>
            </a:extLst>
          </p:cNvPr>
          <p:cNvSpPr/>
          <p:nvPr/>
        </p:nvSpPr>
        <p:spPr>
          <a:xfrm>
            <a:off x="701040" y="2153920"/>
            <a:ext cx="6593840" cy="36576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847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“SAM-IoT-WM” V2: Connecting an Application MCU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188969" y="1790991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9736209" y="1585748"/>
            <a:ext cx="2361523" cy="1693440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473035" y="1078031"/>
            <a:ext cx="2620597" cy="250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</a:t>
            </a:r>
          </a:p>
          <a:p>
            <a:pPr algn="ctr"/>
            <a:r>
              <a:rPr lang="en-US" sz="2399" dirty="0"/>
              <a:t>MCU</a:t>
            </a:r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51EFD0E5-9363-2E4C-AC47-0E9FD905EFAF}"/>
              </a:ext>
            </a:extLst>
          </p:cNvPr>
          <p:cNvSpPr/>
          <p:nvPr/>
        </p:nvSpPr>
        <p:spPr>
          <a:xfrm>
            <a:off x="3093632" y="1257046"/>
            <a:ext cx="3973776" cy="902958"/>
          </a:xfrm>
          <a:prstGeom prst="left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 (9600 baud)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D522764-5960-0443-B74A-1F6C7CA3D19D}"/>
              </a:ext>
            </a:extLst>
          </p:cNvPr>
          <p:cNvSpPr/>
          <p:nvPr/>
        </p:nvSpPr>
        <p:spPr>
          <a:xfrm>
            <a:off x="3101768" y="2411871"/>
            <a:ext cx="3973775" cy="884917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 (30 kHz)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C2272C-1E39-6743-B6A9-470432F360C4}"/>
              </a:ext>
            </a:extLst>
          </p:cNvPr>
          <p:cNvSpPr/>
          <p:nvPr/>
        </p:nvSpPr>
        <p:spPr>
          <a:xfrm rot="16200000">
            <a:off x="2507131" y="1501637"/>
            <a:ext cx="822957" cy="33377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CLI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30BB7D-D6BB-C641-A65F-B749D5607A52}"/>
              </a:ext>
            </a:extLst>
          </p:cNvPr>
          <p:cNvSpPr/>
          <p:nvPr/>
        </p:nvSpPr>
        <p:spPr>
          <a:xfrm rot="16200000">
            <a:off x="2507131" y="2718422"/>
            <a:ext cx="822957" cy="33377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DTI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EC877B5-4166-0A45-9BD3-A7182CF9B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162272"/>
              </p:ext>
            </p:extLst>
          </p:nvPr>
        </p:nvGraphicFramePr>
        <p:xfrm>
          <a:off x="7075543" y="3648021"/>
          <a:ext cx="430151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007">
                  <a:extLst>
                    <a:ext uri="{9D8B030D-6E8A-4147-A177-3AD203B41FA5}">
                      <a16:colId xmlns:a16="http://schemas.microsoft.com/office/drawing/2014/main" val="776691185"/>
                    </a:ext>
                  </a:extLst>
                </a:gridCol>
                <a:gridCol w="753485">
                  <a:extLst>
                    <a:ext uri="{9D8B030D-6E8A-4147-A177-3AD203B41FA5}">
                      <a16:colId xmlns:a16="http://schemas.microsoft.com/office/drawing/2014/main" val="3955616158"/>
                    </a:ext>
                  </a:extLst>
                </a:gridCol>
                <a:gridCol w="996682">
                  <a:extLst>
                    <a:ext uri="{9D8B030D-6E8A-4147-A177-3AD203B41FA5}">
                      <a16:colId xmlns:a16="http://schemas.microsoft.com/office/drawing/2014/main" val="1143551255"/>
                    </a:ext>
                  </a:extLst>
                </a:gridCol>
                <a:gridCol w="1390344">
                  <a:extLst>
                    <a:ext uri="{9D8B030D-6E8A-4147-A177-3AD203B41FA5}">
                      <a16:colId xmlns:a16="http://schemas.microsoft.com/office/drawing/2014/main" val="1437559582"/>
                    </a:ext>
                  </a:extLst>
                </a:gridCol>
              </a:tblGrid>
              <a:tr h="4224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504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 pitchFamily="2" charset="2"/>
                        </a:rPr>
                        <a:t>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PB02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7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 pitchFamily="2" charset="2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PB03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40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 pitchFamily="2" charset="2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J20-6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47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 pitchFamily="2" charset="2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J20-4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566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 pitchFamily="2" charset="2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J20-3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303121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3D1E9B33-B316-DC46-9B67-675901E56709}"/>
              </a:ext>
            </a:extLst>
          </p:cNvPr>
          <p:cNvSpPr/>
          <p:nvPr/>
        </p:nvSpPr>
        <p:spPr>
          <a:xfrm rot="16200000">
            <a:off x="6216643" y="5542862"/>
            <a:ext cx="1367758" cy="333774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SPI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4CBC76-EB66-FA4D-ADEB-928BB6935F54}"/>
              </a:ext>
            </a:extLst>
          </p:cNvPr>
          <p:cNvSpPr/>
          <p:nvPr/>
        </p:nvSpPr>
        <p:spPr>
          <a:xfrm rot="16200000">
            <a:off x="6425119" y="4383580"/>
            <a:ext cx="950806" cy="333774"/>
          </a:xfrm>
          <a:prstGeom prst="rect">
            <a:avLst/>
          </a:prstGeom>
          <a:solidFill>
            <a:srgbClr val="FF0000"/>
          </a:solidFill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UART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F845E19-DA75-D044-B1AE-0C0167115640}"/>
              </a:ext>
            </a:extLst>
          </p:cNvPr>
          <p:cNvSpPr/>
          <p:nvPr/>
        </p:nvSpPr>
        <p:spPr>
          <a:xfrm>
            <a:off x="8128695" y="1980989"/>
            <a:ext cx="1634362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FD57A3-A7A8-6B4A-813F-35C1DCF111E3}"/>
              </a:ext>
            </a:extLst>
          </p:cNvPr>
          <p:cNvSpPr txBox="1"/>
          <p:nvPr/>
        </p:nvSpPr>
        <p:spPr>
          <a:xfrm>
            <a:off x="473035" y="4076547"/>
            <a:ext cx="61687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Extend the “SAM-IoT-WM” Version 1 device model with additional interfaces to accommodate telemetry, properties, and commands for connecting an external application MCU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811DBE-2B6D-C348-AB99-82C32429D202}"/>
              </a:ext>
            </a:extLst>
          </p:cNvPr>
          <p:cNvSpPr/>
          <p:nvPr/>
        </p:nvSpPr>
        <p:spPr>
          <a:xfrm>
            <a:off x="5794020" y="2686072"/>
            <a:ext cx="847808" cy="33651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171007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Additional Interfaces for “SAM-IoT-WM” Version 2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8762984" y="2067339"/>
            <a:ext cx="3257315" cy="1546325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B8AFD-1C17-D943-A0CD-2866D0A291A0}"/>
              </a:ext>
            </a:extLst>
          </p:cNvPr>
          <p:cNvSpPr txBox="1"/>
          <p:nvPr/>
        </p:nvSpPr>
        <p:spPr>
          <a:xfrm>
            <a:off x="2060031" y="1351507"/>
            <a:ext cx="2774731" cy="45243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Telemetry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Brightness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 events</a:t>
            </a:r>
          </a:p>
          <a:p>
            <a:r>
              <a:rPr lang="en-US" b="1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Blue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Green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Yellow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Telemetry interval</a:t>
            </a:r>
          </a:p>
          <a:p>
            <a:r>
              <a:rPr lang="en-US" b="1" dirty="0"/>
              <a:t>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9D5C3-F98C-B24A-B881-4646B0BD4DEA}"/>
              </a:ext>
            </a:extLst>
          </p:cNvPr>
          <p:cNvSpPr txBox="1"/>
          <p:nvPr/>
        </p:nvSpPr>
        <p:spPr>
          <a:xfrm>
            <a:off x="2060031" y="5892128"/>
            <a:ext cx="2774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Device Model</a:t>
            </a:r>
          </a:p>
          <a:p>
            <a:pPr algn="ctr"/>
            <a:r>
              <a:rPr lang="en-US" dirty="0"/>
              <a:t>(“SAM_IoT_WM;1”)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B4A9CD-48D9-634C-AA5C-711ECDD20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82930" y="4060005"/>
            <a:ext cx="2733675" cy="1162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A703F5-E32F-D84A-BADA-AAF85D3C8CAF}"/>
              </a:ext>
            </a:extLst>
          </p:cNvPr>
          <p:cNvSpPr txBox="1"/>
          <p:nvPr/>
        </p:nvSpPr>
        <p:spPr>
          <a:xfrm>
            <a:off x="266700" y="1335201"/>
            <a:ext cx="1820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badi" panose="020F0502020204030204" pitchFamily="34" charset="0"/>
              </a:rPr>
              <a:t>SAM-IoT Board</a:t>
            </a:r>
          </a:p>
          <a:p>
            <a:r>
              <a:rPr lang="en-US" sz="2000" dirty="0">
                <a:latin typeface="Abadi" panose="020F0502020204030204" pitchFamily="34" charset="0"/>
              </a:rPr>
              <a:t>Sensors</a:t>
            </a:r>
          </a:p>
          <a:p>
            <a:r>
              <a:rPr lang="en-US" sz="2000" dirty="0">
                <a:latin typeface="Abadi" panose="020F0502020204030204" pitchFamily="34" charset="0"/>
              </a:rPr>
              <a:t>- Light</a:t>
            </a:r>
          </a:p>
          <a:p>
            <a:r>
              <a:rPr lang="en-US" sz="2000" dirty="0">
                <a:latin typeface="Abadi" panose="020F0502020204030204" pitchFamily="34" charset="0"/>
              </a:rPr>
              <a:t>- Temperature</a:t>
            </a:r>
          </a:p>
          <a:p>
            <a:r>
              <a:rPr lang="en-US" sz="2000" dirty="0">
                <a:latin typeface="Abadi" panose="020F0502020204030204" pitchFamily="34" charset="0"/>
              </a:rPr>
              <a:t>4 LEDs</a:t>
            </a:r>
          </a:p>
          <a:p>
            <a:r>
              <a:rPr lang="en-US" sz="2000" dirty="0">
                <a:latin typeface="Abadi" panose="020F0502020204030204" pitchFamily="34" charset="0"/>
              </a:rPr>
              <a:t>2 Buttons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C8DC75-8E09-9945-93EE-A644F3F6980A}"/>
              </a:ext>
            </a:extLst>
          </p:cNvPr>
          <p:cNvGrpSpPr/>
          <p:nvPr/>
        </p:nvGrpSpPr>
        <p:grpSpPr>
          <a:xfrm>
            <a:off x="5386040" y="1115122"/>
            <a:ext cx="3675804" cy="1284646"/>
            <a:chOff x="5386040" y="1115122"/>
            <a:chExt cx="3675804" cy="1284646"/>
          </a:xfrm>
        </p:grpSpPr>
        <p:sp>
          <p:nvSpPr>
            <p:cNvPr id="4" name="Rectangular Callout 3">
              <a:extLst>
                <a:ext uri="{FF2B5EF4-FFF2-40B4-BE49-F238E27FC236}">
                  <a16:creationId xmlns:a16="http://schemas.microsoft.com/office/drawing/2014/main" id="{E1C101AA-DA70-2A49-B7BA-A4AE66EA1D86}"/>
                </a:ext>
              </a:extLst>
            </p:cNvPr>
            <p:cNvSpPr/>
            <p:nvPr/>
          </p:nvSpPr>
          <p:spPr>
            <a:xfrm>
              <a:off x="5386040" y="1115122"/>
              <a:ext cx="3675804" cy="1284646"/>
            </a:xfrm>
            <a:prstGeom prst="wedgeRectCallout">
              <a:avLst>
                <a:gd name="adj1" fmla="val -102107"/>
                <a:gd name="adj2" fmla="val -1364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2AFA1C-077D-0C4F-99C4-B3C6E3D3783E}"/>
                </a:ext>
              </a:extLst>
            </p:cNvPr>
            <p:cNvSpPr txBox="1"/>
            <p:nvPr/>
          </p:nvSpPr>
          <p:spPr>
            <a:xfrm>
              <a:off x="5386040" y="1115122"/>
              <a:ext cx="18511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Integers (4)</a:t>
              </a:r>
            </a:p>
            <a:p>
              <a:r>
                <a:rPr lang="en-US" dirty="0"/>
                <a:t>Strings (4)</a:t>
              </a:r>
            </a:p>
            <a:p>
              <a:r>
                <a:rPr lang="en-US" dirty="0"/>
                <a:t>Boolean (1)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F6664B-40A2-CA4A-80D6-F3D67BA022B6}"/>
                </a:ext>
              </a:extLst>
            </p:cNvPr>
            <p:cNvSpPr txBox="1"/>
            <p:nvPr/>
          </p:nvSpPr>
          <p:spPr>
            <a:xfrm>
              <a:off x="6974038" y="1115122"/>
              <a:ext cx="18511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Doubles (2)</a:t>
              </a:r>
            </a:p>
            <a:p>
              <a:r>
                <a:rPr lang="en-US" dirty="0"/>
                <a:t>Floats (2)</a:t>
              </a:r>
            </a:p>
            <a:p>
              <a:r>
                <a:rPr lang="en-US" dirty="0"/>
                <a:t>Long (1)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CC4BC3-EC23-C84F-B701-24ADAD3E26CB}"/>
                </a:ext>
              </a:extLst>
            </p:cNvPr>
            <p:cNvSpPr/>
            <p:nvPr/>
          </p:nvSpPr>
          <p:spPr>
            <a:xfrm rot="16200000">
              <a:off x="8250878" y="1597662"/>
              <a:ext cx="1200328" cy="3337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FF00"/>
                  </a:solidFill>
                </a:rPr>
                <a:t>NEW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9039DA-F89A-CC42-85A2-23CF1AFB1027}"/>
              </a:ext>
            </a:extLst>
          </p:cNvPr>
          <p:cNvGrpSpPr/>
          <p:nvPr/>
        </p:nvGrpSpPr>
        <p:grpSpPr>
          <a:xfrm>
            <a:off x="6088512" y="4025513"/>
            <a:ext cx="5667658" cy="1546325"/>
            <a:chOff x="5797050" y="4027977"/>
            <a:chExt cx="4590904" cy="1055267"/>
          </a:xfrm>
        </p:grpSpPr>
        <p:sp>
          <p:nvSpPr>
            <p:cNvPr id="18" name="Rectangular Callout 17">
              <a:extLst>
                <a:ext uri="{FF2B5EF4-FFF2-40B4-BE49-F238E27FC236}">
                  <a16:creationId xmlns:a16="http://schemas.microsoft.com/office/drawing/2014/main" id="{F4FE854E-622B-F348-BEA4-CF21FE0BEA1F}"/>
                </a:ext>
              </a:extLst>
            </p:cNvPr>
            <p:cNvSpPr/>
            <p:nvPr/>
          </p:nvSpPr>
          <p:spPr>
            <a:xfrm>
              <a:off x="5797050" y="4027977"/>
              <a:ext cx="4590904" cy="1055267"/>
            </a:xfrm>
            <a:prstGeom prst="wedgeRectCallout">
              <a:avLst>
                <a:gd name="adj1" fmla="val -95491"/>
                <a:gd name="adj2" fmla="val -111465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Integers – read only by cloud (2)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Integers – writable by cloud (2)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IP Address (read only string)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WINC1510 FW Version (read only string)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A2CAF25-707B-1B42-8B8C-660ACEBE654F}"/>
                </a:ext>
              </a:extLst>
            </p:cNvPr>
            <p:cNvSpPr/>
            <p:nvPr/>
          </p:nvSpPr>
          <p:spPr>
            <a:xfrm rot="16200000">
              <a:off x="9648315" y="4346670"/>
              <a:ext cx="1001477" cy="4195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FF00"/>
                  </a:solidFill>
                </a:rPr>
                <a:t>NEW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13F632-1D6C-9E44-821A-A332C8A71A7E}"/>
              </a:ext>
            </a:extLst>
          </p:cNvPr>
          <p:cNvGrpSpPr/>
          <p:nvPr/>
        </p:nvGrpSpPr>
        <p:grpSpPr>
          <a:xfrm>
            <a:off x="5246075" y="6190172"/>
            <a:ext cx="3675804" cy="438068"/>
            <a:chOff x="5246075" y="6190172"/>
            <a:chExt cx="3675804" cy="438068"/>
          </a:xfrm>
        </p:grpSpPr>
        <p:sp>
          <p:nvSpPr>
            <p:cNvPr id="14" name="Rectangular Callout 13">
              <a:extLst>
                <a:ext uri="{FF2B5EF4-FFF2-40B4-BE49-F238E27FC236}">
                  <a16:creationId xmlns:a16="http://schemas.microsoft.com/office/drawing/2014/main" id="{6E89B43C-E400-CD44-BC41-77D5BD623877}"/>
                </a:ext>
              </a:extLst>
            </p:cNvPr>
            <p:cNvSpPr/>
            <p:nvPr/>
          </p:nvSpPr>
          <p:spPr>
            <a:xfrm>
              <a:off x="5246075" y="6190172"/>
              <a:ext cx="3675804" cy="438068"/>
            </a:xfrm>
            <a:prstGeom prst="wedgeRectCallout">
              <a:avLst>
                <a:gd name="adj1" fmla="val -94522"/>
                <a:gd name="adj2" fmla="val -26476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Send ASCII Message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9DDFE9-71AE-9F46-8202-7E5E3B504C6A}"/>
                </a:ext>
              </a:extLst>
            </p:cNvPr>
            <p:cNvSpPr/>
            <p:nvPr/>
          </p:nvSpPr>
          <p:spPr>
            <a:xfrm>
              <a:off x="7939142" y="6239434"/>
              <a:ext cx="928947" cy="33651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FF00"/>
                  </a:solidFill>
                </a:rPr>
                <a:t>NEW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239CD19-1FBC-E243-9236-023C9AA7C695}"/>
              </a:ext>
            </a:extLst>
          </p:cNvPr>
          <p:cNvSpPr txBox="1"/>
          <p:nvPr/>
        </p:nvSpPr>
        <p:spPr>
          <a:xfrm>
            <a:off x="4315282" y="6261460"/>
            <a:ext cx="15651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F845E19-DA75-D044-B1AE-0C0167115640}"/>
              </a:ext>
            </a:extLst>
          </p:cNvPr>
          <p:cNvSpPr/>
          <p:nvPr/>
        </p:nvSpPr>
        <p:spPr>
          <a:xfrm>
            <a:off x="4836178" y="2490378"/>
            <a:ext cx="4193625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8262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Parameters – Direction of Data Flow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10014064" y="3122487"/>
            <a:ext cx="2174761" cy="146577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B8AFD-1C17-D943-A0CD-2866D0A291A0}"/>
              </a:ext>
            </a:extLst>
          </p:cNvPr>
          <p:cNvSpPr txBox="1"/>
          <p:nvPr/>
        </p:nvSpPr>
        <p:spPr>
          <a:xfrm>
            <a:off x="2060031" y="1351507"/>
            <a:ext cx="2774731" cy="45243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Telemetry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Brightness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 events</a:t>
            </a:r>
          </a:p>
          <a:p>
            <a:r>
              <a:rPr lang="en-US" b="1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Blue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Green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Yellow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Telemetry interval</a:t>
            </a:r>
          </a:p>
          <a:p>
            <a:r>
              <a:rPr lang="en-US" b="1" dirty="0"/>
              <a:t>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9D5C3-F98C-B24A-B881-4646B0BD4DEA}"/>
              </a:ext>
            </a:extLst>
          </p:cNvPr>
          <p:cNvSpPr txBox="1"/>
          <p:nvPr/>
        </p:nvSpPr>
        <p:spPr>
          <a:xfrm>
            <a:off x="2060031" y="5892128"/>
            <a:ext cx="2774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Device Model</a:t>
            </a:r>
          </a:p>
          <a:p>
            <a:pPr algn="ctr"/>
            <a:r>
              <a:rPr lang="en-US" dirty="0"/>
              <a:t>(“SAM_IoT_WM;2”)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B4A9CD-48D9-634C-AA5C-711ECDD20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282930" y="4060005"/>
            <a:ext cx="2733675" cy="1162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A703F5-E32F-D84A-BADA-AAF85D3C8CAF}"/>
              </a:ext>
            </a:extLst>
          </p:cNvPr>
          <p:cNvSpPr txBox="1"/>
          <p:nvPr/>
        </p:nvSpPr>
        <p:spPr>
          <a:xfrm>
            <a:off x="266700" y="1335201"/>
            <a:ext cx="1820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badi" panose="020F0502020204030204" pitchFamily="34" charset="0"/>
              </a:rPr>
              <a:t>SAM-IoT Board</a:t>
            </a:r>
          </a:p>
          <a:p>
            <a:r>
              <a:rPr lang="en-US" sz="2000" dirty="0">
                <a:latin typeface="Abadi" panose="020F0502020204030204" pitchFamily="34" charset="0"/>
              </a:rPr>
              <a:t>Sensors</a:t>
            </a:r>
          </a:p>
          <a:p>
            <a:r>
              <a:rPr lang="en-US" sz="2000" dirty="0">
                <a:latin typeface="Abadi" panose="020F0502020204030204" pitchFamily="34" charset="0"/>
              </a:rPr>
              <a:t>- Light</a:t>
            </a:r>
          </a:p>
          <a:p>
            <a:r>
              <a:rPr lang="en-US" sz="2000" dirty="0">
                <a:latin typeface="Abadi" panose="020F0502020204030204" pitchFamily="34" charset="0"/>
              </a:rPr>
              <a:t>- Temperature</a:t>
            </a:r>
          </a:p>
          <a:p>
            <a:r>
              <a:rPr lang="en-US" sz="2000" dirty="0">
                <a:latin typeface="Abadi" panose="020F0502020204030204" pitchFamily="34" charset="0"/>
              </a:rPr>
              <a:t>4 LEDs</a:t>
            </a:r>
          </a:p>
          <a:p>
            <a:r>
              <a:rPr lang="en-US" sz="2000" dirty="0">
                <a:latin typeface="Abadi" panose="020F0502020204030204" pitchFamily="34" charset="0"/>
              </a:rPr>
              <a:t>2 Buttons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184EFB27-0CC1-491E-9FF5-3560A72B2B3F}"/>
              </a:ext>
            </a:extLst>
          </p:cNvPr>
          <p:cNvSpPr/>
          <p:nvPr/>
        </p:nvSpPr>
        <p:spPr>
          <a:xfrm>
            <a:off x="4937760" y="1351506"/>
            <a:ext cx="4937760" cy="5155171"/>
          </a:xfrm>
          <a:prstGeom prst="hexagon">
            <a:avLst>
              <a:gd name="adj" fmla="val 7555"/>
              <a:gd name="vf" fmla="val 115470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8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67D21AF-586C-4B36-93BA-15F759150A78}"/>
              </a:ext>
            </a:extLst>
          </p:cNvPr>
          <p:cNvSpPr/>
          <p:nvPr/>
        </p:nvSpPr>
        <p:spPr>
          <a:xfrm>
            <a:off x="5481587" y="2888887"/>
            <a:ext cx="3850106" cy="869918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Integers – read only by cloud (2)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C39CA37D-BB1F-4C9B-9360-B0B3D9870DC2}"/>
              </a:ext>
            </a:extLst>
          </p:cNvPr>
          <p:cNvSpPr/>
          <p:nvPr/>
        </p:nvSpPr>
        <p:spPr>
          <a:xfrm>
            <a:off x="5481587" y="3571202"/>
            <a:ext cx="3734602" cy="869918"/>
          </a:xfrm>
          <a:prstGeom prst="lef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Integers – writable by cloud (2)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E0578C-AED8-9F43-9916-168741BE1126}"/>
              </a:ext>
            </a:extLst>
          </p:cNvPr>
          <p:cNvGrpSpPr/>
          <p:nvPr/>
        </p:nvGrpSpPr>
        <p:grpSpPr>
          <a:xfrm>
            <a:off x="5451250" y="1351507"/>
            <a:ext cx="3880443" cy="1607599"/>
            <a:chOff x="5451250" y="1351507"/>
            <a:chExt cx="3880443" cy="1607599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1D58F9A5-50DD-4F55-B4DA-649DDB9CF6ED}"/>
                </a:ext>
              </a:extLst>
            </p:cNvPr>
            <p:cNvSpPr/>
            <p:nvPr/>
          </p:nvSpPr>
          <p:spPr>
            <a:xfrm>
              <a:off x="5481587" y="1351507"/>
              <a:ext cx="3850106" cy="1607599"/>
            </a:xfrm>
            <a:prstGeom prst="rightArrow">
              <a:avLst>
                <a:gd name="adj1" fmla="val 82297"/>
                <a:gd name="adj2" fmla="val 46369"/>
              </a:avLst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CBA1BD-B360-4C17-9DED-BDDFDB72F7B2}"/>
                </a:ext>
              </a:extLst>
            </p:cNvPr>
            <p:cNvSpPr txBox="1"/>
            <p:nvPr/>
          </p:nvSpPr>
          <p:spPr>
            <a:xfrm>
              <a:off x="5451250" y="1647475"/>
              <a:ext cx="1851102" cy="10156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Integers (4)</a:t>
              </a:r>
            </a:p>
            <a:p>
              <a:r>
                <a:rPr lang="en-US" dirty="0"/>
                <a:t>Strings (4)</a:t>
              </a:r>
            </a:p>
            <a:p>
              <a:r>
                <a:rPr lang="en-US" dirty="0"/>
                <a:t>Boolean (1)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8E37529-FB39-4C2F-8A9F-5E879399FC85}"/>
                </a:ext>
              </a:extLst>
            </p:cNvPr>
            <p:cNvSpPr txBox="1"/>
            <p:nvPr/>
          </p:nvSpPr>
          <p:spPr>
            <a:xfrm>
              <a:off x="7132556" y="1647475"/>
              <a:ext cx="1851102" cy="10156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Doubles (2)</a:t>
              </a:r>
            </a:p>
            <a:p>
              <a:r>
                <a:rPr lang="en-US" dirty="0"/>
                <a:t>Floats (2)</a:t>
              </a:r>
            </a:p>
            <a:p>
              <a:r>
                <a:rPr lang="en-US" dirty="0"/>
                <a:t>Long (1)</a:t>
              </a:r>
            </a:p>
          </p:txBody>
        </p:sp>
      </p:grpSp>
      <p:sp>
        <p:nvSpPr>
          <p:cNvPr id="25" name="Arrow: Left 24">
            <a:extLst>
              <a:ext uri="{FF2B5EF4-FFF2-40B4-BE49-F238E27FC236}">
                <a16:creationId xmlns:a16="http://schemas.microsoft.com/office/drawing/2014/main" id="{6277CAF2-DDD7-4D83-8B3C-865358DFFB70}"/>
              </a:ext>
            </a:extLst>
          </p:cNvPr>
          <p:cNvSpPr/>
          <p:nvPr/>
        </p:nvSpPr>
        <p:spPr>
          <a:xfrm>
            <a:off x="5481587" y="5071534"/>
            <a:ext cx="3734602" cy="869918"/>
          </a:xfrm>
          <a:prstGeom prst="lef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Send ASCII Message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F5AF04-BC00-40F2-8FA8-891A7F1D591C}"/>
              </a:ext>
            </a:extLst>
          </p:cNvPr>
          <p:cNvSpPr txBox="1"/>
          <p:nvPr/>
        </p:nvSpPr>
        <p:spPr>
          <a:xfrm>
            <a:off x="6423337" y="6007868"/>
            <a:ext cx="1851102" cy="4863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BEBC6E-154E-485F-856C-1B38F317E936}"/>
              </a:ext>
            </a:extLst>
          </p:cNvPr>
          <p:cNvCxnSpPr/>
          <p:nvPr/>
        </p:nvCxnSpPr>
        <p:spPr>
          <a:xfrm>
            <a:off x="2059803" y="2897205"/>
            <a:ext cx="806013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1BAAA7-AF35-4180-8B24-FDDE21390CF9}"/>
              </a:ext>
            </a:extLst>
          </p:cNvPr>
          <p:cNvCxnSpPr>
            <a:cxnSpLocks/>
          </p:cNvCxnSpPr>
          <p:nvPr/>
        </p:nvCxnSpPr>
        <p:spPr>
          <a:xfrm>
            <a:off x="2086826" y="5069931"/>
            <a:ext cx="806013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rrow: Right 6">
            <a:extLst>
              <a:ext uri="{FF2B5EF4-FFF2-40B4-BE49-F238E27FC236}">
                <a16:creationId xmlns:a16="http://schemas.microsoft.com/office/drawing/2014/main" id="{419033BC-601A-DB43-9080-05FC078B813C}"/>
              </a:ext>
            </a:extLst>
          </p:cNvPr>
          <p:cNvSpPr/>
          <p:nvPr/>
        </p:nvSpPr>
        <p:spPr>
          <a:xfrm>
            <a:off x="5370786" y="4288774"/>
            <a:ext cx="4214648" cy="869918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Strings (IP </a:t>
            </a:r>
            <a:r>
              <a:rPr lang="en-US" sz="1800" dirty="0" err="1">
                <a:solidFill>
                  <a:schemeClr val="bg1"/>
                </a:solidFill>
              </a:rPr>
              <a:t>Addr</a:t>
            </a:r>
            <a:r>
              <a:rPr lang="en-US" sz="1800" dirty="0">
                <a:solidFill>
                  <a:schemeClr val="bg1"/>
                </a:solidFill>
              </a:rPr>
              <a:t> &amp; FW </a:t>
            </a:r>
            <a:r>
              <a:rPr lang="en-US" sz="1800" dirty="0" err="1">
                <a:solidFill>
                  <a:schemeClr val="bg1"/>
                </a:solidFill>
              </a:rPr>
              <a:t>ver</a:t>
            </a:r>
            <a:r>
              <a:rPr lang="en-US" sz="1800" dirty="0">
                <a:solidFill>
                  <a:schemeClr val="bg1"/>
                </a:solidFill>
              </a:rPr>
              <a:t>) – read only</a:t>
            </a:r>
          </a:p>
        </p:txBody>
      </p:sp>
    </p:spTree>
    <p:extLst>
      <p:ext uri="{BB962C8B-B14F-4D97-AF65-F5344CB8AC3E}">
        <p14:creationId xmlns:p14="http://schemas.microsoft.com/office/powerpoint/2010/main" val="415214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25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F845E19-DA75-D044-B1AE-0C0167115640}"/>
              </a:ext>
            </a:extLst>
          </p:cNvPr>
          <p:cNvSpPr/>
          <p:nvPr/>
        </p:nvSpPr>
        <p:spPr>
          <a:xfrm>
            <a:off x="8213832" y="1941393"/>
            <a:ext cx="1634362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Interface (CLI) for SAM-IoT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265970" y="1771739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9848194" y="1590259"/>
            <a:ext cx="2244162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550036" y="167895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51EFD0E5-9363-2E4C-AC47-0E9FD905EFAF}"/>
              </a:ext>
            </a:extLst>
          </p:cNvPr>
          <p:cNvSpPr/>
          <p:nvPr/>
        </p:nvSpPr>
        <p:spPr>
          <a:xfrm>
            <a:off x="3173259" y="1901285"/>
            <a:ext cx="3973776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 (9600 baud)</a:t>
            </a:r>
          </a:p>
        </p:txBody>
      </p: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21920869-7145-6A4B-9353-F214CE231241}"/>
              </a:ext>
            </a:extLst>
          </p:cNvPr>
          <p:cNvSpPr/>
          <p:nvPr/>
        </p:nvSpPr>
        <p:spPr>
          <a:xfrm>
            <a:off x="7384775" y="4587428"/>
            <a:ext cx="4507580" cy="1284646"/>
          </a:xfrm>
          <a:prstGeom prst="wedgeRectCallout">
            <a:avLst>
              <a:gd name="adj1" fmla="val -12691"/>
              <a:gd name="adj2" fmla="val -205553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Telemetry Reported to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Properties Sync’d with Cloud</a:t>
            </a:r>
          </a:p>
        </p:txBody>
      </p:sp>
      <p:pic>
        <p:nvPicPr>
          <p:cNvPr id="6" name="Picture 5" descr="Shape, arrow&#10;&#10;Description automatically generated">
            <a:extLst>
              <a:ext uri="{FF2B5EF4-FFF2-40B4-BE49-F238E27FC236}">
                <a16:creationId xmlns:a16="http://schemas.microsoft.com/office/drawing/2014/main" id="{E8F31B50-6C54-7743-BB49-EE5465D71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680" y="2544418"/>
            <a:ext cx="937689" cy="650562"/>
          </a:xfrm>
          <a:prstGeom prst="rect">
            <a:avLst/>
          </a:prstGeom>
        </p:spPr>
      </p:pic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AEB2807A-E1C6-724D-955E-AD31860AB627}"/>
              </a:ext>
            </a:extLst>
          </p:cNvPr>
          <p:cNvSpPr/>
          <p:nvPr/>
        </p:nvSpPr>
        <p:spPr>
          <a:xfrm>
            <a:off x="832665" y="4479146"/>
            <a:ext cx="4926425" cy="1252330"/>
          </a:xfrm>
          <a:prstGeom prst="wedgeRectCallout">
            <a:avLst>
              <a:gd name="adj1" fmla="val 41840"/>
              <a:gd name="adj2" fmla="val -154166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Telemetry &amp; Properties using ASCII commands via Command Line Interface (CLI)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0C944-A732-3A41-94D5-C09D17C28D64}"/>
              </a:ext>
            </a:extLst>
          </p:cNvPr>
          <p:cNvSpPr txBox="1"/>
          <p:nvPr/>
        </p:nvSpPr>
        <p:spPr>
          <a:xfrm>
            <a:off x="3595202" y="1788895"/>
            <a:ext cx="306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CDC Interface (1200 to 500K baud)</a:t>
            </a:r>
          </a:p>
        </p:txBody>
      </p:sp>
    </p:spTree>
    <p:extLst>
      <p:ext uri="{BB962C8B-B14F-4D97-AF65-F5344CB8AC3E}">
        <p14:creationId xmlns:p14="http://schemas.microsoft.com/office/powerpoint/2010/main" val="4225917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ASCII Commands for SAM-IoT CLI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84E7D6F-B772-6340-BAAA-A9A3AAD03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9799" y="4445257"/>
            <a:ext cx="4827035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Help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C817F9E-CBF3-824E-9C0D-57687AE4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965909"/>
              </p:ext>
            </p:extLst>
          </p:nvPr>
        </p:nvGraphicFramePr>
        <p:xfrm>
          <a:off x="432655" y="909218"/>
          <a:ext cx="11434667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586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4081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Command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idscope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[ID Scope]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and set Azure DPS ID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reconnect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MQTT reconnect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6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wifi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–set 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ssid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&gt;[,&lt;pass&gt;,[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authType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]]</a:t>
                      </a:r>
                    </a:p>
                    <a:p>
                      <a:pPr lvl="0"/>
                      <a:endParaRPr lang="en-US" sz="18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Wi-Fi credentials</a:t>
                      </a:r>
                    </a:p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authType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1 = Open, 2 = WPA, 3 = WEP)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1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wifi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–[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scan|status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list of Wi-Fi SSID’s or connection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86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cloud -status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cloud connection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591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ECC public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26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ECC serial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060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cli_version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CLI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96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Get MCU application firmware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19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debug [level]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Get and set debug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284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Reset host</a:t>
                      </a:r>
                      <a:endParaRPr lang="en-US" altLang="en-US" sz="1800" dirty="0"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53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Qui</a:t>
                      </a:r>
                      <a:r>
                        <a:rPr lang="en-US" altLang="en-US" sz="180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 command processor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7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Help 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36723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A56081A-A539-444F-A331-C748552E522C}"/>
              </a:ext>
            </a:extLst>
          </p:cNvPr>
          <p:cNvSpPr/>
          <p:nvPr/>
        </p:nvSpPr>
        <p:spPr>
          <a:xfrm>
            <a:off x="452610" y="2662177"/>
            <a:ext cx="2777124" cy="766823"/>
          </a:xfrm>
          <a:prstGeom prst="rect">
            <a:avLst/>
          </a:prstGeom>
          <a:noFill/>
          <a:ln w="38100">
            <a:solidFill>
              <a:srgbClr val="00B05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xplosion 2 2">
            <a:extLst>
              <a:ext uri="{FF2B5EF4-FFF2-40B4-BE49-F238E27FC236}">
                <a16:creationId xmlns:a16="http://schemas.microsoft.com/office/drawing/2014/main" id="{58E221D7-6461-0F4E-9D4B-E43E53AA644E}"/>
              </a:ext>
            </a:extLst>
          </p:cNvPr>
          <p:cNvSpPr/>
          <p:nvPr/>
        </p:nvSpPr>
        <p:spPr>
          <a:xfrm>
            <a:off x="2468690" y="3045588"/>
            <a:ext cx="1919269" cy="766823"/>
          </a:xfrm>
          <a:prstGeom prst="irregularSeal2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4288548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CLI Responses for [</a:t>
            </a:r>
            <a:r>
              <a:rPr lang="en-US" sz="4000" dirty="0" err="1">
                <a:highlight>
                  <a:srgbClr val="FFFF00"/>
                </a:highlight>
                <a:latin typeface="Courier" pitchFamily="2" charset="0"/>
              </a:rPr>
              <a:t>wifi</a:t>
            </a:r>
            <a:r>
              <a:rPr lang="en-US" sz="4000" dirty="0">
                <a:highlight>
                  <a:srgbClr val="FFFF00"/>
                </a:highlight>
                <a:latin typeface="Courier" pitchFamily="2" charset="0"/>
              </a:rPr>
              <a:t> &amp; cloud</a:t>
            </a:r>
            <a:r>
              <a:rPr lang="en-US" sz="4000" dirty="0"/>
              <a:t>] commands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36E5F6F-3DCB-8540-8430-FED5F8B94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1120003"/>
            <a:ext cx="1877437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&gt;</a:t>
            </a:r>
            <a:r>
              <a:rPr lang="en-US" sz="2000" dirty="0" err="1">
                <a:latin typeface="Courier" pitchFamily="2" charset="0"/>
                <a:cs typeface="Arial" panose="020B0604020202020204" pitchFamily="34" charset="0"/>
              </a:rPr>
              <a:t>wifi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-scan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A00C35-D20A-A546-9B8E-8113BD285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3562"/>
              </p:ext>
            </p:extLst>
          </p:nvPr>
        </p:nvGraphicFramePr>
        <p:xfrm>
          <a:off x="629548" y="1643896"/>
          <a:ext cx="10562447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637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2810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CLI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list of all SSID’s currently in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&lt;SSID_1&gt;,&lt;SSID_2&gt;,..,&lt;SSID_N&gt;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D32BC391-D100-F64E-954C-43B52280D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2649918"/>
            <a:ext cx="2265364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 err="1">
                <a:latin typeface="Courier" pitchFamily="2" charset="0"/>
                <a:cs typeface="Arial" panose="020B0604020202020204" pitchFamily="34" charset="0"/>
              </a:rPr>
              <a:t>wifi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-status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AD58943-AD67-C843-9D2F-014825E90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672130"/>
              </p:ext>
            </p:extLst>
          </p:nvPr>
        </p:nvGraphicFramePr>
        <p:xfrm>
          <a:off x="629548" y="3173811"/>
          <a:ext cx="10562447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637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2810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Wi-Fi Connection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CLI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0.0.0.0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IP_Addr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&gt;,&lt;SSID&gt;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67225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1B72858F-149B-104C-BD78-9A707644A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4558198"/>
            <a:ext cx="2419252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cloud -status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833037C-3F75-3748-8D0A-0CE2DDF48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834"/>
              </p:ext>
            </p:extLst>
          </p:nvPr>
        </p:nvGraphicFramePr>
        <p:xfrm>
          <a:off x="629548" y="5082091"/>
          <a:ext cx="10562447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637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2810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Cloud Connection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CLI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67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44426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Command using CLI [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telemetry</a:t>
            </a:r>
            <a:r>
              <a:rPr lang="en-US" dirty="0"/>
              <a:t>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FD4C91-BE13-1F40-8D22-AB7220626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662919"/>
              </p:ext>
            </p:extLst>
          </p:nvPr>
        </p:nvGraphicFramePr>
        <p:xfrm>
          <a:off x="682521" y="1966389"/>
          <a:ext cx="11005896" cy="329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9438">
                  <a:extLst>
                    <a:ext uri="{9D8B030D-6E8A-4147-A177-3AD203B41FA5}">
                      <a16:colId xmlns:a16="http://schemas.microsoft.com/office/drawing/2014/main" val="1079927548"/>
                    </a:ext>
                  </a:extLst>
                </a:gridCol>
                <a:gridCol w="2173903">
                  <a:extLst>
                    <a:ext uri="{9D8B030D-6E8A-4147-A177-3AD203B41FA5}">
                      <a16:colId xmlns:a16="http://schemas.microsoft.com/office/drawing/2014/main" val="4255667195"/>
                    </a:ext>
                  </a:extLst>
                </a:gridCol>
                <a:gridCol w="1242199">
                  <a:extLst>
                    <a:ext uri="{9D8B030D-6E8A-4147-A177-3AD203B41FA5}">
                      <a16:colId xmlns:a16="http://schemas.microsoft.com/office/drawing/2014/main" val="2377128032"/>
                    </a:ext>
                  </a:extLst>
                </a:gridCol>
                <a:gridCol w="712725">
                  <a:extLst>
                    <a:ext uri="{9D8B030D-6E8A-4147-A177-3AD203B41FA5}">
                      <a16:colId xmlns:a16="http://schemas.microsoft.com/office/drawing/2014/main" val="876937172"/>
                    </a:ext>
                  </a:extLst>
                </a:gridCol>
                <a:gridCol w="2858814">
                  <a:extLst>
                    <a:ext uri="{9D8B030D-6E8A-4147-A177-3AD203B41FA5}">
                      <a16:colId xmlns:a16="http://schemas.microsoft.com/office/drawing/2014/main" val="1610446745"/>
                    </a:ext>
                  </a:extLst>
                </a:gridCol>
                <a:gridCol w="3458817">
                  <a:extLst>
                    <a:ext uri="{9D8B030D-6E8A-4147-A177-3AD203B41FA5}">
                      <a16:colId xmlns:a16="http://schemas.microsoft.com/office/drawing/2014/main" val="3129042807"/>
                    </a:ext>
                  </a:extLst>
                </a:gridCol>
              </a:tblGrid>
              <a:tr h="1449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index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schema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 Example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Action / Result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6179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Reset DTI command buffer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0,0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Recommended before sending out a DTI data frame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8356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signed integer #1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1,FE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telemetry_Int_1 = 254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6615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2,BA6E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telemetry_Int_2 = 47,726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1497636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Int_3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3,609D64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telemetry_Int_3 = 6,331,748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0636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4,C36941E5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telemetry_Int_4 = -1,016,512,027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079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double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Dbl_1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double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5,F537A021CF015B44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telemetry_Dbl_1 =</a:t>
                      </a:r>
                    </a:p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-4.43422395117885722194330763894E256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8710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double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Dbl_2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double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6,9D1F2C043A774B55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telemetry_Dbl_2 =</a:t>
                      </a:r>
                    </a:p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1.0367692620813990098267580227E-305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108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float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Flt_1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7,418345E1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telemetry_Flt_1 = 16.40912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2748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float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Flt_2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8,C20508DE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telemetry_Flt_2 = -33.25866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6364826"/>
                  </a:ext>
                </a:extLst>
              </a:tr>
              <a:tr h="1124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Long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telemetry_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Lng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9,CAFE1234BEEF5678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telemetry_Lng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14,627,148,657,496,905,336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9536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Boolean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telemetry_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Bool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10,true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telemetry_Bool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4786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String #1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11,hello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telemetry_Str_1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hello\0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8759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String #2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12,goodbye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telemetry_Str_2 = goodbye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\0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795873"/>
                  </a:ext>
                </a:extLst>
              </a:tr>
              <a:tr h="87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App Telemetry String #3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Str_3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13,Hi!!!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telemetry_Str_3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Hi!!!\0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3325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App Telemetry String #4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14,Bye!!!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telemetry_Str_4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Bye!!!\0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985344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736E5F6F-3DCB-8540-8430-FED5F8B94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1120003"/>
            <a:ext cx="8656537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Command: “</a:t>
            </a:r>
            <a:r>
              <a:rPr lang="en-US" sz="2000" u="sng" dirty="0">
                <a:latin typeface="Courier" pitchFamily="2" charset="0"/>
                <a:cs typeface="Arial" panose="020B0604020202020204" pitchFamily="34" charset="0"/>
              </a:rPr>
              <a:t>telemetry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MCU transmits its own telemetry </a:t>
            </a: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using one of the storage slots in the table by choosing the desired index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04D28-3C0A-AE41-BB7F-836C57068622}"/>
              </a:ext>
            </a:extLst>
          </p:cNvPr>
          <p:cNvSpPr txBox="1"/>
          <p:nvPr/>
        </p:nvSpPr>
        <p:spPr>
          <a:xfrm>
            <a:off x="682521" y="5537942"/>
            <a:ext cx="11005896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telemetry &lt;index&gt;,&lt;data&gt;</a:t>
            </a:r>
          </a:p>
        </p:txBody>
      </p:sp>
      <p:sp>
        <p:nvSpPr>
          <p:cNvPr id="6" name="Explosion 2 5">
            <a:extLst>
              <a:ext uri="{FF2B5EF4-FFF2-40B4-BE49-F238E27FC236}">
                <a16:creationId xmlns:a16="http://schemas.microsoft.com/office/drawing/2014/main" id="{886799D9-A1CE-8446-B9E3-1226978437BA}"/>
              </a:ext>
            </a:extLst>
          </p:cNvPr>
          <p:cNvSpPr/>
          <p:nvPr/>
        </p:nvSpPr>
        <p:spPr>
          <a:xfrm>
            <a:off x="3633347" y="873536"/>
            <a:ext cx="1919269" cy="766823"/>
          </a:xfrm>
          <a:prstGeom prst="irregularSeal2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75933659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Enhancement: Dedicated Telemetry Interface (SPI)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265970" y="1841312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8965324" y="1055499"/>
            <a:ext cx="3193685" cy="2733675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535681" y="1011338"/>
            <a:ext cx="2620597" cy="2675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  <a:p>
            <a:pPr algn="ctr"/>
            <a:r>
              <a:rPr lang="en-US" sz="2399" dirty="0"/>
              <a:t>(SPI Master)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58B5250-744F-364A-8323-94316619C120}"/>
              </a:ext>
            </a:extLst>
          </p:cNvPr>
          <p:cNvSpPr/>
          <p:nvPr/>
        </p:nvSpPr>
        <p:spPr>
          <a:xfrm>
            <a:off x="3181233" y="2740468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 (PA06)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2C44380-1F31-9D46-B006-F3A25D96DCA7}"/>
              </a:ext>
            </a:extLst>
          </p:cNvPr>
          <p:cNvSpPr/>
          <p:nvPr/>
        </p:nvSpPr>
        <p:spPr>
          <a:xfrm>
            <a:off x="3181013" y="2274426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SCK (PA05)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99BA48B-41C7-4848-8E42-92B93C924073}"/>
              </a:ext>
            </a:extLst>
          </p:cNvPr>
          <p:cNvSpPr/>
          <p:nvPr/>
        </p:nvSpPr>
        <p:spPr>
          <a:xfrm>
            <a:off x="3181013" y="1788213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MOSI (PA04)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4F9AF54-FA0A-214E-8A35-AC851040A1B1}"/>
              </a:ext>
            </a:extLst>
          </p:cNvPr>
          <p:cNvSpPr/>
          <p:nvPr/>
        </p:nvSpPr>
        <p:spPr>
          <a:xfrm>
            <a:off x="8170438" y="2006379"/>
            <a:ext cx="1565127" cy="77724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MQTT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A06480-3486-6644-8FEA-4296107D5F36}"/>
              </a:ext>
            </a:extLst>
          </p:cNvPr>
          <p:cNvSpPr txBox="1"/>
          <p:nvPr/>
        </p:nvSpPr>
        <p:spPr>
          <a:xfrm>
            <a:off x="9933681" y="1341006"/>
            <a:ext cx="1597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Azure Cloud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DC0D3-021B-124B-B500-11E18A1E917A}"/>
              </a:ext>
            </a:extLst>
          </p:cNvPr>
          <p:cNvSpPr txBox="1"/>
          <p:nvPr/>
        </p:nvSpPr>
        <p:spPr>
          <a:xfrm rot="16200000">
            <a:off x="6883416" y="2102611"/>
            <a:ext cx="1560442" cy="58477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SAM-IoT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(SPI Slave)</a:t>
            </a:r>
          </a:p>
        </p:txBody>
      </p:sp>
      <p:graphicFrame>
        <p:nvGraphicFramePr>
          <p:cNvPr id="44" name="Table 10">
            <a:extLst>
              <a:ext uri="{FF2B5EF4-FFF2-40B4-BE49-F238E27FC236}">
                <a16:creationId xmlns:a16="http://schemas.microsoft.com/office/drawing/2014/main" id="{7F3CC601-6F85-3B4F-B9F0-ABA25CCDA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869655"/>
              </p:ext>
            </p:extLst>
          </p:nvPr>
        </p:nvGraphicFramePr>
        <p:xfrm>
          <a:off x="536611" y="4791394"/>
          <a:ext cx="749014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060">
                  <a:extLst>
                    <a:ext uri="{9D8B030D-6E8A-4147-A177-3AD203B41FA5}">
                      <a16:colId xmlns:a16="http://schemas.microsoft.com/office/drawing/2014/main" val="740228285"/>
                    </a:ext>
                  </a:extLst>
                </a:gridCol>
                <a:gridCol w="945931">
                  <a:extLst>
                    <a:ext uri="{9D8B030D-6E8A-4147-A177-3AD203B41FA5}">
                      <a16:colId xmlns:a16="http://schemas.microsoft.com/office/drawing/2014/main" val="2062451749"/>
                    </a:ext>
                  </a:extLst>
                </a:gridCol>
                <a:gridCol w="1072056">
                  <a:extLst>
                    <a:ext uri="{9D8B030D-6E8A-4147-A177-3AD203B41FA5}">
                      <a16:colId xmlns:a16="http://schemas.microsoft.com/office/drawing/2014/main" val="2207569799"/>
                    </a:ext>
                  </a:extLst>
                </a:gridCol>
                <a:gridCol w="1030013">
                  <a:extLst>
                    <a:ext uri="{9D8B030D-6E8A-4147-A177-3AD203B41FA5}">
                      <a16:colId xmlns:a16="http://schemas.microsoft.com/office/drawing/2014/main" val="2389990835"/>
                    </a:ext>
                  </a:extLst>
                </a:gridCol>
                <a:gridCol w="966952">
                  <a:extLst>
                    <a:ext uri="{9D8B030D-6E8A-4147-A177-3AD203B41FA5}">
                      <a16:colId xmlns:a16="http://schemas.microsoft.com/office/drawing/2014/main" val="2351764435"/>
                    </a:ext>
                  </a:extLst>
                </a:gridCol>
                <a:gridCol w="1119392">
                  <a:extLst>
                    <a:ext uri="{9D8B030D-6E8A-4147-A177-3AD203B41FA5}">
                      <a16:colId xmlns:a16="http://schemas.microsoft.com/office/drawing/2014/main" val="1259906589"/>
                    </a:ext>
                  </a:extLst>
                </a:gridCol>
                <a:gridCol w="1045741">
                  <a:extLst>
                    <a:ext uri="{9D8B030D-6E8A-4147-A177-3AD203B41FA5}">
                      <a16:colId xmlns:a16="http://schemas.microsoft.com/office/drawing/2014/main" val="4242141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Command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 . . . .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51849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3CAC89B1-8DC1-B54D-B08C-E3A80EAE200D}"/>
              </a:ext>
            </a:extLst>
          </p:cNvPr>
          <p:cNvSpPr txBox="1"/>
          <p:nvPr/>
        </p:nvSpPr>
        <p:spPr>
          <a:xfrm>
            <a:off x="535681" y="5485291"/>
            <a:ext cx="74901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Command = ASCII char ‘</a:t>
            </a:r>
            <a:r>
              <a:rPr lang="en-US" sz="1600" dirty="0">
                <a:solidFill>
                  <a:srgbClr val="FF0000"/>
                </a:solidFill>
                <a:latin typeface="Courier" pitchFamily="2" charset="0"/>
                <a:cs typeface="Arial" panose="020B0604020202020204" pitchFamily="34" charset="0"/>
              </a:rPr>
              <a:t>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’ or ‘</a:t>
            </a:r>
            <a:r>
              <a:rPr lang="en-US" sz="1600" dirty="0">
                <a:solidFill>
                  <a:srgbClr val="FF0000"/>
                </a:solidFill>
                <a:latin typeface="Courier" pitchFamily="2" charset="0"/>
                <a:cs typeface="Arial" panose="020B0604020202020204" pitchFamily="34" charset="0"/>
              </a:rPr>
              <a:t>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’ (hex value 0x54 or 0x74)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Index is defined by parameter table of the CLI telemetry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Length (16-bit word) = total # of bytes in the payload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Max frame length = (4B header + 1024B max payload) bytes = 1028 bytes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F8C47DC-355D-6F44-8E19-49C0615162D0}"/>
              </a:ext>
            </a:extLst>
          </p:cNvPr>
          <p:cNvCxnSpPr>
            <a:cxnSpLocks/>
          </p:cNvCxnSpPr>
          <p:nvPr/>
        </p:nvCxnSpPr>
        <p:spPr>
          <a:xfrm>
            <a:off x="535681" y="4527523"/>
            <a:ext cx="433410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30EA13-F274-5942-AC45-6C95339A9C7D}"/>
              </a:ext>
            </a:extLst>
          </p:cNvPr>
          <p:cNvCxnSpPr/>
          <p:nvPr/>
        </p:nvCxnSpPr>
        <p:spPr>
          <a:xfrm flipV="1">
            <a:off x="4869789" y="4319947"/>
            <a:ext cx="0" cy="47144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8B97EE1-0F67-FC47-AE0A-BC0B75913C82}"/>
              </a:ext>
            </a:extLst>
          </p:cNvPr>
          <p:cNvCxnSpPr>
            <a:cxnSpLocks/>
          </p:cNvCxnSpPr>
          <p:nvPr/>
        </p:nvCxnSpPr>
        <p:spPr>
          <a:xfrm flipV="1">
            <a:off x="8025826" y="3920358"/>
            <a:ext cx="0" cy="8710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AB32D58-7D91-AB4A-BF80-C14A7285169E}"/>
              </a:ext>
            </a:extLst>
          </p:cNvPr>
          <p:cNvCxnSpPr>
            <a:cxnSpLocks/>
          </p:cNvCxnSpPr>
          <p:nvPr/>
        </p:nvCxnSpPr>
        <p:spPr>
          <a:xfrm>
            <a:off x="4865172" y="4525217"/>
            <a:ext cx="3160654" cy="2306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8B6045B-BFD5-7440-9A6F-E84F68686DB2}"/>
              </a:ext>
            </a:extLst>
          </p:cNvPr>
          <p:cNvSpPr txBox="1"/>
          <p:nvPr/>
        </p:nvSpPr>
        <p:spPr>
          <a:xfrm>
            <a:off x="2024385" y="4267366"/>
            <a:ext cx="113189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85D939-F262-E646-8243-CF080D197AD2}"/>
              </a:ext>
            </a:extLst>
          </p:cNvPr>
          <p:cNvSpPr txBox="1"/>
          <p:nvPr/>
        </p:nvSpPr>
        <p:spPr>
          <a:xfrm>
            <a:off x="5876693" y="4249941"/>
            <a:ext cx="124524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Payload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1ADF97B-ED2D-0740-BC8B-EB22797F4702}"/>
              </a:ext>
            </a:extLst>
          </p:cNvPr>
          <p:cNvCxnSpPr>
            <a:cxnSpLocks/>
          </p:cNvCxnSpPr>
          <p:nvPr/>
        </p:nvCxnSpPr>
        <p:spPr>
          <a:xfrm flipV="1">
            <a:off x="547369" y="3920357"/>
            <a:ext cx="0" cy="8710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733B5EA-1FC9-074E-93F6-43D7362F8694}"/>
              </a:ext>
            </a:extLst>
          </p:cNvPr>
          <p:cNvCxnSpPr>
            <a:cxnSpLocks/>
          </p:cNvCxnSpPr>
          <p:nvPr/>
        </p:nvCxnSpPr>
        <p:spPr>
          <a:xfrm>
            <a:off x="547369" y="4112365"/>
            <a:ext cx="7478457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9FB2F1D-C770-E249-B974-6A2D7CFCF65E}"/>
              </a:ext>
            </a:extLst>
          </p:cNvPr>
          <p:cNvSpPr txBox="1"/>
          <p:nvPr/>
        </p:nvSpPr>
        <p:spPr>
          <a:xfrm>
            <a:off x="4060166" y="3850845"/>
            <a:ext cx="161071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Frame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C62DB720-F2C8-4C40-BAA2-7E22A907E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400" y="1728326"/>
            <a:ext cx="20320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24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03122020a">
      <a:dk1>
        <a:srgbClr val="0A0B0F"/>
      </a:dk1>
      <a:lt1>
        <a:srgbClr val="FFFFFF"/>
      </a:lt1>
      <a:dk2>
        <a:srgbClr val="FFFFFF"/>
      </a:dk2>
      <a:lt2>
        <a:srgbClr val="1D9CE5"/>
      </a:lt2>
      <a:accent1>
        <a:srgbClr val="0E3689"/>
      </a:accent1>
      <a:accent2>
        <a:srgbClr val="FD7F20"/>
      </a:accent2>
      <a:accent3>
        <a:srgbClr val="1D9CE4"/>
      </a:accent3>
      <a:accent4>
        <a:srgbClr val="5EBF33"/>
      </a:accent4>
      <a:accent5>
        <a:srgbClr val="702076"/>
      </a:accent5>
      <a:accent6>
        <a:srgbClr val="FFD53A"/>
      </a:accent6>
      <a:hlink>
        <a:srgbClr val="45A8C4"/>
      </a:hlink>
      <a:folHlink>
        <a:srgbClr val="45A8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EF9829FE6FB94D84D3D1D5B1820991" ma:contentTypeVersion="2" ma:contentTypeDescription="Create a new document." ma:contentTypeScope="" ma:versionID="84d427fd2fb92a215479da5b0fe5e4ad">
  <xsd:schema xmlns:xsd="http://www.w3.org/2001/XMLSchema" xmlns:xs="http://www.w3.org/2001/XMLSchema" xmlns:p="http://schemas.microsoft.com/office/2006/metadata/properties" xmlns:ns2="38ef598d-997c-498b-b737-2f6b2c50ccab" xmlns:ns3="df7acb31-37ac-40e2-81bb-c44e3630f613" targetNamespace="http://schemas.microsoft.com/office/2006/metadata/properties" ma:root="true" ma:fieldsID="156788901a84a305ff90b9b24ba2d9fb" ns2:_="" ns3:_="">
    <xsd:import namespace="38ef598d-997c-498b-b737-2f6b2c50ccab"/>
    <xsd:import namespace="df7acb31-37ac-40e2-81bb-c44e3630f61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ontent_x0020_Archiv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f598d-997c-498b-b737-2f6b2c50cca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7acb31-37ac-40e2-81bb-c44e3630f613" elementFormDefault="qualified">
    <xsd:import namespace="http://schemas.microsoft.com/office/2006/documentManagement/types"/>
    <xsd:import namespace="http://schemas.microsoft.com/office/infopath/2007/PartnerControls"/>
    <xsd:element name="Content_x0020_Archived" ma:index="11" nillable="true" ma:displayName="Content Archived" ma:internalName="Content_x0020_Archiv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_x0020_Archived xmlns="df7acb31-37ac-40e2-81bb-c44e3630f613">false</Content_x0020_Archived>
    <_dlc_DocId xmlns="38ef598d-997c-498b-b737-2f6b2c50ccab">SV5CHKDEWJXD-84-133</_dlc_DocId>
    <_dlc_DocIdUrl xmlns="38ef598d-997c-498b-b737-2f6b2c50ccab">
      <Url>http://mchpweb-2010/marcom/home/Resources/_layouts/DocIdRedir.aspx?ID=SV5CHKDEWJXD-84-133</Url>
      <Description>SV5CHKDEWJXD-84-133</Description>
    </_dlc_DocIdUrl>
  </documentManagement>
</p:properties>
</file>

<file path=customXml/itemProps1.xml><?xml version="1.0" encoding="utf-8"?>
<ds:datastoreItem xmlns:ds="http://schemas.openxmlformats.org/officeDocument/2006/customXml" ds:itemID="{36ECED7C-7E24-4B80-B6AD-5BF0A508FB7B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AF9647E8-EA5A-4469-8198-396AF1DA17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f598d-997c-498b-b737-2f6b2c50ccab"/>
    <ds:schemaRef ds:uri="df7acb31-37ac-40e2-81bb-c44e3630f6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CE24DD7-9317-4AD8-82D4-5A6998DA79C7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15774815-801A-4D0C-AAC8-304A8EA5EAE0}">
  <ds:schemaRefs>
    <ds:schemaRef ds:uri="http://schemas.microsoft.com/office/2006/metadata/properties"/>
    <ds:schemaRef ds:uri="http://schemas.microsoft.com/office/infopath/2007/PartnerControls"/>
    <ds:schemaRef ds:uri="df7acb31-37ac-40e2-81bb-c44e3630f613"/>
    <ds:schemaRef ds:uri="38ef598d-997c-498b-b737-2f6b2c50cca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30299</TotalTime>
  <Words>2039</Words>
  <Application>Microsoft Macintosh PowerPoint</Application>
  <PresentationFormat>Custom</PresentationFormat>
  <Paragraphs>538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Abadi</vt:lpstr>
      <vt:lpstr>Arial</vt:lpstr>
      <vt:lpstr>Calibri</vt:lpstr>
      <vt:lpstr>Calibri Light</vt:lpstr>
      <vt:lpstr>Courier</vt:lpstr>
      <vt:lpstr>Wingdings</vt:lpstr>
      <vt:lpstr>Office Theme</vt:lpstr>
      <vt:lpstr>Azure IoT Device Model “SAM-IoT-WM” Version 2</vt:lpstr>
      <vt:lpstr>“SAM-IoT-WM” V2: Connecting an Application MCU</vt:lpstr>
      <vt:lpstr>Additional Interfaces for “SAM-IoT-WM” Version 2</vt:lpstr>
      <vt:lpstr>Application Parameters – Direction of Data Flow</vt:lpstr>
      <vt:lpstr>Command Line Interface (CLI) for SAM-IoT</vt:lpstr>
      <vt:lpstr>Standard ASCII Commands for SAM-IoT CLI</vt:lpstr>
      <vt:lpstr>CLI Responses for [wifi &amp; cloud] commands</vt:lpstr>
      <vt:lpstr>Application Command using CLI [telemetry]</vt:lpstr>
      <vt:lpstr>Enhancement: Dedicated Telemetry Interface (SPI)</vt:lpstr>
      <vt:lpstr>Test Platform for Dedicated Telemetry Interface (SPI)</vt:lpstr>
      <vt:lpstr>Application Command using CLI [property]</vt:lpstr>
      <vt:lpstr>Property Write from the Cloud (writable = true)</vt:lpstr>
      <vt:lpstr>Read-only Properties (writable = false)</vt:lpstr>
      <vt:lpstr>Command: Send ASCII Message (from the Cloud)</vt:lpstr>
      <vt:lpstr>Using the DTI for Large/Burst Data Transfers</vt:lpstr>
      <vt:lpstr>Test Sequence: 8 1KB Strings  4 Data Buckets</vt:lpstr>
      <vt:lpstr>IoT Central Dashboard – 4 Data Buckets Visualized</vt:lpstr>
      <vt:lpstr>View Raw Data Messages Received by the App</vt:lpstr>
      <vt:lpstr>SAM-IoT-WM Version 2 Available on GitHub</vt:lpstr>
    </vt:vector>
  </TitlesOfParts>
  <Company>SMSC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 2020</dc:title>
  <dc:creator>Michael Wikan</dc:creator>
  <cp:lastModifiedBy>Randy Wu - C14166</cp:lastModifiedBy>
  <cp:revision>355</cp:revision>
  <dcterms:created xsi:type="dcterms:W3CDTF">2019-09-10T21:33:18Z</dcterms:created>
  <dcterms:modified xsi:type="dcterms:W3CDTF">2021-11-18T00:01:52Z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6b1d4785-8f50-4d6b-8c29-4627085ae703</vt:lpwstr>
  </property>
  <property fmtid="{D5CDD505-2E9C-101B-9397-08002B2CF9AE}" pid="3" name="ContentTypeId">
    <vt:lpwstr>0x01010006EF9829FE6FB94D84D3D1D5B1820991</vt:lpwstr>
  </property>
</Properties>
</file>