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193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pil Ramniklal Rajyaguru" initials="KRR" lastIdx="1" clrIdx="0">
    <p:extLst>
      <p:ext uri="{19B8F6BF-5375-455C-9EA6-DF929625EA0E}">
        <p15:presenceInfo xmlns:p15="http://schemas.microsoft.com/office/powerpoint/2012/main" userId="S::karajyag@microsoft.com::f0c116d3-0d87-4c7a-8bf2-1163112eda4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6" autoAdjust="0"/>
    <p:restoredTop sz="94660"/>
  </p:normalViewPr>
  <p:slideViewPr>
    <p:cSldViewPr snapToGrid="0">
      <p:cViewPr>
        <p:scale>
          <a:sx n="90" d="100"/>
          <a:sy n="90" d="100"/>
        </p:scale>
        <p:origin x="38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pil Ramniklal Rajyaguru" userId="f0c116d3-0d87-4c7a-8bf2-1163112eda4b" providerId="ADAL" clId="{DBB4C76B-4D45-4958-A667-4D694A4318ED}"/>
    <pc:docChg chg="modSld">
      <pc:chgData name="Kapil Ramniklal Rajyaguru" userId="f0c116d3-0d87-4c7a-8bf2-1163112eda4b" providerId="ADAL" clId="{DBB4C76B-4D45-4958-A667-4D694A4318ED}" dt="2020-03-10T22:36:42.382" v="3" actId="1076"/>
      <pc:docMkLst>
        <pc:docMk/>
      </pc:docMkLst>
      <pc:sldChg chg="modSp mod">
        <pc:chgData name="Kapil Ramniklal Rajyaguru" userId="f0c116d3-0d87-4c7a-8bf2-1163112eda4b" providerId="ADAL" clId="{DBB4C76B-4D45-4958-A667-4D694A4318ED}" dt="2020-03-10T22:36:42.382" v="3" actId="1076"/>
        <pc:sldMkLst>
          <pc:docMk/>
          <pc:sldMk cId="986883537" sldId="1937"/>
        </pc:sldMkLst>
        <pc:spChg chg="mod">
          <ac:chgData name="Kapil Ramniklal Rajyaguru" userId="f0c116d3-0d87-4c7a-8bf2-1163112eda4b" providerId="ADAL" clId="{DBB4C76B-4D45-4958-A667-4D694A4318ED}" dt="2020-03-10T22:36:36.150" v="2" actId="1076"/>
          <ac:spMkLst>
            <pc:docMk/>
            <pc:sldMk cId="986883537" sldId="1937"/>
            <ac:spMk id="33" creationId="{1132C4F1-A366-4866-AAB1-11FEDEC64382}"/>
          </ac:spMkLst>
        </pc:spChg>
        <pc:spChg chg="mod">
          <ac:chgData name="Kapil Ramniklal Rajyaguru" userId="f0c116d3-0d87-4c7a-8bf2-1163112eda4b" providerId="ADAL" clId="{DBB4C76B-4D45-4958-A667-4D694A4318ED}" dt="2020-03-10T22:36:42.382" v="3" actId="1076"/>
          <ac:spMkLst>
            <pc:docMk/>
            <pc:sldMk cId="986883537" sldId="1937"/>
            <ac:spMk id="35" creationId="{4E270969-EEFD-4A2E-B99F-4EE6909B5FC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ADCEF-8178-491B-BC7F-08A1BECF3F1B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0A715-73C3-458D-B84B-C27322B3A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00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2"/>
            <a:ext cx="8964185" cy="1793104"/>
          </a:xfrm>
          <a:noFill/>
        </p:spPr>
        <p:txBody>
          <a:bodyPr lIns="146304" tIns="91440" rIns="146304" bIns="91440" anchor="b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2980725"/>
            <a:ext cx="8964186" cy="715931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240" y="3696656"/>
            <a:ext cx="8964248" cy="452654"/>
          </a:xfrm>
        </p:spPr>
        <p:txBody>
          <a:bodyPr/>
          <a:lstStyle>
            <a:lvl1pPr marL="0" indent="0">
              <a:buNone/>
              <a:defRPr lang="en-US" sz="196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11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85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4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02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85952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A9B73-32E1-49DA-858A-66B62D8F0499}"/>
              </a:ext>
            </a:extLst>
          </p:cNvPr>
          <p:cNvSpPr txBox="1"/>
          <p:nvPr userDrawn="1"/>
        </p:nvSpPr>
        <p:spPr>
          <a:xfrm>
            <a:off x="0" y="6566166"/>
            <a:ext cx="2139904" cy="291834"/>
          </a:xfrm>
          <a:prstGeom prst="rect">
            <a:avLst/>
          </a:prstGeom>
          <a:noFill/>
        </p:spPr>
        <p:txBody>
          <a:bodyPr wrap="none" lIns="89642" tIns="89642" rIns="89642" bIns="89642" rtlCol="0" anchor="ctr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800">
                <a:solidFill>
                  <a:schemeClr val="bg1">
                    <a:lumMod val="50000"/>
                  </a:schemeClr>
                </a:solidFill>
                <a:cs typeface="Calibri" panose="020F0502020204030204" pitchFamily="34" charset="0"/>
              </a:rPr>
              <a:t>Microsoft Confidential –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42005628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68948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241837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01429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89222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2605" y="57695"/>
            <a:ext cx="7402286" cy="326702"/>
          </a:xfrm>
        </p:spPr>
        <p:txBody>
          <a:bodyPr lIns="45720" rIns="0" anchor="t">
            <a:normAutofit/>
          </a:bodyPr>
          <a:lstStyle>
            <a:lvl1pPr>
              <a:defRPr sz="2000" b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77285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5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hyperlink" Target="https://github.com/Azure-Samples/TransformXMLandStoreIntoCosmosdb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hyperlink" Target="https://www.forensicnotes.com/" TargetMode="External"/><Relationship Id="rId5" Type="http://schemas.openxmlformats.org/officeDocument/2006/relationships/image" Target="../media/image6.sv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5A8C-F465-428F-B73C-99052BD9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XML Parsing and Storing into </a:t>
            </a:r>
            <a:r>
              <a:rPr lang="en-US" sz="3600" dirty="0" err="1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CosmosDB</a:t>
            </a:r>
            <a:endParaRPr lang="en-US" sz="3600" dirty="0">
              <a:solidFill>
                <a:srgbClr val="0078D4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5B47FE67-93CA-4F3B-B8CB-254AEDB087EB}"/>
              </a:ext>
            </a:extLst>
          </p:cNvPr>
          <p:cNvSpPr txBox="1">
            <a:spLocks/>
          </p:cNvSpPr>
          <p:nvPr/>
        </p:nvSpPr>
        <p:spPr>
          <a:xfrm>
            <a:off x="269304" y="1187644"/>
            <a:ext cx="4207003" cy="2863459"/>
          </a:xfrm>
          <a:prstGeom prst="rect">
            <a:avLst/>
          </a:prstGeom>
        </p:spPr>
        <p:txBody>
          <a:bodyPr vert="horz" wrap="square" lIns="146304" tIns="91440" rIns="146304" bIns="91440" rtlCol="0">
            <a:noAutofit/>
          </a:bodyPr>
          <a:lstStyle>
            <a:lvl1pPr marL="224097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52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48193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74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72290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96386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15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20483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15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XML Data Parsing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400" dirty="0">
                <a:latin typeface="+mn-lt"/>
                <a:cs typeface="Segoe UI Semilight"/>
              </a:rPr>
              <a:t>The customer has a lots of XML data files generated by their manufacturing, Sales and Marketing department. They want to store this data into </a:t>
            </a:r>
            <a:r>
              <a:rPr lang="en-US" sz="1400" dirty="0" err="1">
                <a:latin typeface="+mn-lt"/>
                <a:cs typeface="Segoe UI Semilight"/>
              </a:rPr>
              <a:t>CosmosDB</a:t>
            </a:r>
            <a:r>
              <a:rPr lang="en-US" sz="1400" dirty="0">
                <a:latin typeface="+mn-lt"/>
                <a:cs typeface="Segoe UI Semilight"/>
              </a:rPr>
              <a:t> for further analysis and BI purpose. </a:t>
            </a:r>
          </a:p>
          <a:p>
            <a:pPr marL="171450" indent="-171450">
              <a:buFont typeface="Arial" panose="05000000000000000000" pitchFamily="2" charset="2"/>
              <a:buChar char="•"/>
            </a:pPr>
            <a:r>
              <a:rPr lang="en-US" sz="1400" dirty="0">
                <a:latin typeface="+mn-lt"/>
                <a:cs typeface="Segoe UI Semilight"/>
              </a:rPr>
              <a:t>Fully operational solutions which provides insights into data and delivers BI reports</a:t>
            </a:r>
          </a:p>
          <a:p>
            <a:pPr marL="171450" indent="-171450">
              <a:buFont typeface="Arial" panose="05000000000000000000" pitchFamily="2" charset="2"/>
              <a:buChar char="•"/>
            </a:pPr>
            <a:r>
              <a:rPr lang="en-US" sz="1400" dirty="0">
                <a:latin typeface="+mn-lt"/>
                <a:cs typeface="Segoe UI Semilight"/>
              </a:rPr>
              <a:t>The data stored in </a:t>
            </a:r>
            <a:r>
              <a:rPr lang="en-US" sz="1400" dirty="0" err="1">
                <a:latin typeface="+mn-lt"/>
                <a:cs typeface="Segoe UI Semilight"/>
              </a:rPr>
              <a:t>CosmosDB</a:t>
            </a:r>
            <a:r>
              <a:rPr lang="en-US" sz="1400" dirty="0">
                <a:latin typeface="+mn-lt"/>
                <a:cs typeface="Segoe UI Semilight"/>
              </a:rPr>
              <a:t> will be used by other web services using </a:t>
            </a:r>
            <a:r>
              <a:rPr lang="en-US" sz="1400" dirty="0" err="1">
                <a:latin typeface="+mn-lt"/>
                <a:cs typeface="Segoe UI Semilight"/>
              </a:rPr>
              <a:t>CosmosDB</a:t>
            </a:r>
            <a:r>
              <a:rPr lang="en-US" sz="1400" dirty="0">
                <a:latin typeface="+mn-lt"/>
                <a:cs typeface="Segoe UI Semilight"/>
              </a:rPr>
              <a:t> API</a:t>
            </a:r>
          </a:p>
          <a:p>
            <a:pPr marL="171450" indent="-171450">
              <a:buFont typeface="Arial" panose="05000000000000000000" pitchFamily="2" charset="2"/>
              <a:buChar char="•"/>
            </a:pPr>
            <a:r>
              <a:rPr lang="en-US" sz="1400" dirty="0">
                <a:latin typeface="+mn-lt"/>
                <a:cs typeface="Segoe UI Semilight"/>
              </a:rPr>
              <a:t>High throughput, availability and data resiliency.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15119E5-7A8E-441B-B3AF-957BD3C006E2}"/>
              </a:ext>
            </a:extLst>
          </p:cNvPr>
          <p:cNvSpPr txBox="1">
            <a:spLocks/>
          </p:cNvSpPr>
          <p:nvPr/>
        </p:nvSpPr>
        <p:spPr>
          <a:xfrm>
            <a:off x="426425" y="4082806"/>
            <a:ext cx="2136022" cy="253290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549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745" b="0" i="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74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15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15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Azure Services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Azure Data Lake Gen2 Storage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Databricks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Azure Key Vault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353535"/>
                </a:solidFill>
                <a:latin typeface="Segoe UI Semilight"/>
              </a:rPr>
              <a:t>Azure </a:t>
            </a:r>
            <a:r>
              <a:rPr lang="en-US" sz="1400" dirty="0" err="1">
                <a:solidFill>
                  <a:srgbClr val="353535"/>
                </a:solidFill>
                <a:latin typeface="Segoe UI Semilight"/>
              </a:rPr>
              <a:t>CosmosDB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ACF932-CC44-4C8F-8DA9-59FC76FC9597}"/>
              </a:ext>
            </a:extLst>
          </p:cNvPr>
          <p:cNvSpPr txBox="1">
            <a:spLocks/>
          </p:cNvSpPr>
          <p:nvPr/>
        </p:nvSpPr>
        <p:spPr>
          <a:xfrm>
            <a:off x="2643039" y="4082806"/>
            <a:ext cx="2217108" cy="253290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549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745" b="0" i="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74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15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15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EOU Team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Kapil Rajyaguru (CSA)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5FB0045-F729-4A5C-B798-F264B2ADD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8904" y="3080606"/>
            <a:ext cx="614477" cy="64008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58ECD83-F3CC-46A2-A9C8-C0244603A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3680" y="3087696"/>
            <a:ext cx="640080" cy="64008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7A748F5-61C5-4CF4-9A9A-CE699B5F16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1653" y="4878671"/>
            <a:ext cx="640080" cy="64008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4FEB355-3828-4BE4-9E1A-EDC610B38D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05162" y="1419667"/>
            <a:ext cx="640080" cy="64008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085F9D56-5D50-4449-A802-0F83AEC89C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75497" y="3038075"/>
            <a:ext cx="698269" cy="64008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ADF492-9391-451A-9DA0-5382A374C544}"/>
              </a:ext>
            </a:extLst>
          </p:cNvPr>
          <p:cNvCxnSpPr>
            <a:stCxn id="10" idx="3"/>
            <a:endCxn id="8" idx="1"/>
          </p:cNvCxnSpPr>
          <p:nvPr/>
        </p:nvCxnSpPr>
        <p:spPr>
          <a:xfrm flipV="1">
            <a:off x="7563760" y="3400646"/>
            <a:ext cx="965144" cy="7090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A1CEE4-9557-4340-9572-48EC59FF7822}"/>
              </a:ext>
            </a:extLst>
          </p:cNvPr>
          <p:cNvCxnSpPr>
            <a:stCxn id="8" idx="0"/>
            <a:endCxn id="14" idx="2"/>
          </p:cNvCxnSpPr>
          <p:nvPr/>
        </p:nvCxnSpPr>
        <p:spPr>
          <a:xfrm flipH="1" flipV="1">
            <a:off x="8825202" y="2059747"/>
            <a:ext cx="10941" cy="1020859"/>
          </a:xfrm>
          <a:prstGeom prst="straightConnector1">
            <a:avLst/>
          </a:prstGeom>
          <a:ln w="285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63D246-0060-47A6-A3FA-C60D2925377C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9143381" y="3358115"/>
            <a:ext cx="1732116" cy="42531"/>
          </a:xfrm>
          <a:prstGeom prst="straightConnector1">
            <a:avLst/>
          </a:prstGeom>
          <a:ln w="285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CB874D-A74F-4D8C-A7D5-E31A1BA0C327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8836143" y="3720686"/>
            <a:ext cx="15550" cy="1157985"/>
          </a:xfrm>
          <a:prstGeom prst="straightConnector1">
            <a:avLst/>
          </a:prstGeom>
          <a:ln w="285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E5B42EB-CA5C-4F03-B5E8-120962916E90}"/>
              </a:ext>
            </a:extLst>
          </p:cNvPr>
          <p:cNvSpPr txBox="1"/>
          <p:nvPr/>
        </p:nvSpPr>
        <p:spPr>
          <a:xfrm>
            <a:off x="6546462" y="2778961"/>
            <a:ext cx="1534324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XML Data Store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32C4F1-A366-4866-AAB1-11FEDEC64382}"/>
              </a:ext>
            </a:extLst>
          </p:cNvPr>
          <p:cNvSpPr txBox="1"/>
          <p:nvPr/>
        </p:nvSpPr>
        <p:spPr>
          <a:xfrm>
            <a:off x="8912345" y="2739766"/>
            <a:ext cx="1033144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Parse XML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5CB368-F034-44FB-8BF9-497F3CEF3647}"/>
              </a:ext>
            </a:extLst>
          </p:cNvPr>
          <p:cNvSpPr txBox="1"/>
          <p:nvPr/>
        </p:nvSpPr>
        <p:spPr>
          <a:xfrm>
            <a:off x="10519145" y="3641732"/>
            <a:ext cx="161477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Store key value pair in </a:t>
            </a:r>
            <a:r>
              <a:rPr lang="en-US" sz="12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CosmosDB</a:t>
            </a:r>
            <a:endParaRPr lang="en-US" sz="12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270969-EEFD-4A2E-B99F-4EE6909B5FC3}"/>
              </a:ext>
            </a:extLst>
          </p:cNvPr>
          <p:cNvSpPr txBox="1"/>
          <p:nvPr/>
        </p:nvSpPr>
        <p:spPr>
          <a:xfrm>
            <a:off x="8851693" y="1035264"/>
            <a:ext cx="199954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Store </a:t>
            </a:r>
            <a:r>
              <a:rPr lang="en-US" sz="12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CosmosDB</a:t>
            </a: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Access Key and endpoint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30A277-EFAD-45AE-9563-1739A4016F06}"/>
              </a:ext>
            </a:extLst>
          </p:cNvPr>
          <p:cNvSpPr txBox="1"/>
          <p:nvPr/>
        </p:nvSpPr>
        <p:spPr>
          <a:xfrm>
            <a:off x="7973797" y="5567902"/>
            <a:ext cx="2395870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Storage for Parquet files</a:t>
            </a:r>
          </a:p>
        </p:txBody>
      </p:sp>
      <p:pic>
        <p:nvPicPr>
          <p:cNvPr id="39" name="Picture 3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9C3D930-3C55-4D30-B706-DA57EB5E4B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4839797" y="3059344"/>
            <a:ext cx="1166525" cy="704581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93C2FB6-C2B2-4CF5-8EB4-610722A33C56}"/>
              </a:ext>
            </a:extLst>
          </p:cNvPr>
          <p:cNvCxnSpPr>
            <a:stCxn id="39" idx="3"/>
            <a:endCxn id="10" idx="1"/>
          </p:cNvCxnSpPr>
          <p:nvPr/>
        </p:nvCxnSpPr>
        <p:spPr>
          <a:xfrm flipV="1">
            <a:off x="6006322" y="3407736"/>
            <a:ext cx="917358" cy="3899"/>
          </a:xfrm>
          <a:prstGeom prst="straightConnector1">
            <a:avLst/>
          </a:prstGeom>
          <a:ln w="285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AE6E95A-8AAE-43B0-BD2B-E00E8932DC43}"/>
              </a:ext>
            </a:extLst>
          </p:cNvPr>
          <p:cNvSpPr txBox="1"/>
          <p:nvPr/>
        </p:nvSpPr>
        <p:spPr>
          <a:xfrm>
            <a:off x="5852071" y="3379380"/>
            <a:ext cx="1212004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XML Upload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61AC64-9E42-45DB-B3BC-5A472A336AE9}"/>
              </a:ext>
            </a:extLst>
          </p:cNvPr>
          <p:cNvSpPr txBox="1"/>
          <p:nvPr/>
        </p:nvSpPr>
        <p:spPr>
          <a:xfrm>
            <a:off x="6244712" y="3079171"/>
            <a:ext cx="567942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CB30A7-C660-414B-989C-4EA2A4256118}"/>
              </a:ext>
            </a:extLst>
          </p:cNvPr>
          <p:cNvSpPr txBox="1"/>
          <p:nvPr/>
        </p:nvSpPr>
        <p:spPr>
          <a:xfrm>
            <a:off x="7777798" y="3058944"/>
            <a:ext cx="567942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4830DD-9766-4F1E-9351-BEA50C5B69B3}"/>
              </a:ext>
            </a:extLst>
          </p:cNvPr>
          <p:cNvSpPr txBox="1"/>
          <p:nvPr/>
        </p:nvSpPr>
        <p:spPr>
          <a:xfrm>
            <a:off x="8749613" y="2363788"/>
            <a:ext cx="567942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B2D7A1-542F-4610-B874-5351EF92C3F5}"/>
              </a:ext>
            </a:extLst>
          </p:cNvPr>
          <p:cNvSpPr txBox="1"/>
          <p:nvPr/>
        </p:nvSpPr>
        <p:spPr>
          <a:xfrm>
            <a:off x="8726849" y="4040726"/>
            <a:ext cx="567942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E1196A-5532-43BE-A7C6-3099F3784491}"/>
              </a:ext>
            </a:extLst>
          </p:cNvPr>
          <p:cNvSpPr txBox="1"/>
          <p:nvPr/>
        </p:nvSpPr>
        <p:spPr>
          <a:xfrm>
            <a:off x="9631396" y="3319201"/>
            <a:ext cx="567942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D2A7B2-C4F6-410C-819A-D9C5FE983EBD}"/>
              </a:ext>
            </a:extLst>
          </p:cNvPr>
          <p:cNvSpPr txBox="1"/>
          <p:nvPr/>
        </p:nvSpPr>
        <p:spPr>
          <a:xfrm>
            <a:off x="2448312" y="4716327"/>
            <a:ext cx="5433958" cy="203748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353535"/>
                </a:solidFill>
                <a:latin typeface="Segoe UI Semilight"/>
              </a:rPr>
              <a:t>Customer uploads XML file to Azure DL Gen2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353535"/>
                </a:solidFill>
                <a:latin typeface="Segoe UI Semilight"/>
              </a:rPr>
              <a:t>Databricks pulls XML file and convert that to parquet file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353535"/>
                </a:solidFill>
                <a:latin typeface="Segoe UI Semilight"/>
              </a:rPr>
              <a:t>Databricks stores parquet files to Azure DL Gen2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353535"/>
                </a:solidFill>
                <a:latin typeface="Segoe UI Semilight"/>
              </a:rPr>
              <a:t>Databricks pulls </a:t>
            </a:r>
            <a:r>
              <a:rPr lang="en-US" sz="1400" dirty="0" err="1">
                <a:solidFill>
                  <a:srgbClr val="353535"/>
                </a:solidFill>
                <a:latin typeface="Segoe UI Semilight"/>
              </a:rPr>
              <a:t>CosmosDB</a:t>
            </a:r>
            <a:r>
              <a:rPr lang="en-US" sz="1400" dirty="0">
                <a:solidFill>
                  <a:srgbClr val="353535"/>
                </a:solidFill>
                <a:latin typeface="Segoe UI Semilight"/>
              </a:rPr>
              <a:t> access key and endpoint from Key vault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353535"/>
                </a:solidFill>
                <a:latin typeface="Segoe UI Semilight"/>
              </a:rPr>
              <a:t>Databricks store parse data to </a:t>
            </a:r>
            <a:r>
              <a:rPr lang="en-US" sz="1400" dirty="0" err="1">
                <a:solidFill>
                  <a:srgbClr val="353535"/>
                </a:solidFill>
                <a:latin typeface="Segoe UI Semilight"/>
              </a:rPr>
              <a:t>CosmosDB</a:t>
            </a:r>
            <a:endParaRPr lang="en-US" sz="1400" dirty="0">
              <a:solidFill>
                <a:srgbClr val="353535"/>
              </a:solidFill>
              <a:latin typeface="Segoe UI Semilight"/>
            </a:endParaRP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353535"/>
                </a:solidFill>
                <a:latin typeface="Segoe UI Semiligh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 Repo </a:t>
            </a:r>
            <a:r>
              <a:rPr lang="en-US" sz="1400" dirty="0">
                <a:solidFill>
                  <a:srgbClr val="353535"/>
                </a:solidFill>
                <a:latin typeface="Segoe UI Semilight"/>
              </a:rPr>
              <a:t>for step by step direction</a:t>
            </a:r>
          </a:p>
        </p:txBody>
      </p:sp>
    </p:spTree>
    <p:extLst>
      <p:ext uri="{BB962C8B-B14F-4D97-AF65-F5344CB8AC3E}">
        <p14:creationId xmlns:p14="http://schemas.microsoft.com/office/powerpoint/2010/main" val="98688353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Blue - white background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B4009E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08.potx" id="{1EA6B10B-6E7E-4250-AFB3-F5FDF834EDD5}" vid="{81B81D28-A420-4359-A502-8C139D88BF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176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Segoe UI Semibold</vt:lpstr>
      <vt:lpstr>Segoe UI Semilight</vt:lpstr>
      <vt:lpstr>Wingdings</vt:lpstr>
      <vt:lpstr>WHITE TEMPLATE</vt:lpstr>
      <vt:lpstr>XML Parsing and Storing into CosmosDB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Kapil Ramniklal Rajyaguru</dc:creator>
  <cp:lastModifiedBy>Kapil Ramniklal Rajyaguru</cp:lastModifiedBy>
  <cp:revision>6</cp:revision>
  <dcterms:created xsi:type="dcterms:W3CDTF">2020-03-10T21:38:14Z</dcterms:created>
  <dcterms:modified xsi:type="dcterms:W3CDTF">2020-03-10T22:36:52Z</dcterms:modified>
</cp:coreProperties>
</file>