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21/12/2023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E529C8F-6221-C4AB-284C-7403683C2544}"/>
              </a:ext>
            </a:extLst>
          </p:cNvPr>
          <p:cNvGrpSpPr/>
          <p:nvPr/>
        </p:nvGrpSpPr>
        <p:grpSpPr>
          <a:xfrm>
            <a:off x="103220" y="415635"/>
            <a:ext cx="11680059" cy="6295189"/>
            <a:chOff x="103220" y="415635"/>
            <a:chExt cx="11680059" cy="629518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AC1C18F-3D67-5071-3146-6BB8178C8A01}"/>
                </a:ext>
              </a:extLst>
            </p:cNvPr>
            <p:cNvGrpSpPr/>
            <p:nvPr/>
          </p:nvGrpSpPr>
          <p:grpSpPr>
            <a:xfrm>
              <a:off x="103220" y="415635"/>
              <a:ext cx="11680059" cy="6295189"/>
              <a:chOff x="103220" y="415635"/>
              <a:chExt cx="11680059" cy="629518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1E1D6C7-FDC8-EA2E-B34B-7B9381E35B0C}"/>
                  </a:ext>
                </a:extLst>
              </p:cNvPr>
              <p:cNvGrpSpPr/>
              <p:nvPr/>
            </p:nvGrpSpPr>
            <p:grpSpPr>
              <a:xfrm>
                <a:off x="103220" y="415635"/>
                <a:ext cx="11680059" cy="6295189"/>
                <a:chOff x="103220" y="415635"/>
                <a:chExt cx="11680059" cy="629518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D7A66A8-F451-F4C4-E30F-57CEBFC6B9D0}"/>
                    </a:ext>
                  </a:extLst>
                </p:cNvPr>
                <p:cNvSpPr/>
                <p:nvPr/>
              </p:nvSpPr>
              <p:spPr>
                <a:xfrm>
                  <a:off x="103220" y="415635"/>
                  <a:ext cx="11497842" cy="62951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D29A1D44-C8C4-66E3-64FA-ECD21E046864}"/>
                    </a:ext>
                  </a:extLst>
                </p:cNvPr>
                <p:cNvSpPr/>
                <p:nvPr/>
              </p:nvSpPr>
              <p:spPr>
                <a:xfrm>
                  <a:off x="2357979" y="2471685"/>
                  <a:ext cx="970133" cy="4757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484EBEF5-788F-8971-2961-EEA69A6071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928" y="2938447"/>
                  <a:ext cx="352426" cy="352426"/>
                </a:xfrm>
                <a:prstGeom prst="rect">
                  <a:avLst/>
                </a:prstGeom>
              </p:spPr>
            </p:pic>
            <p:pic>
              <p:nvPicPr>
                <p:cNvPr id="7" name="Graphic 6">
                  <a:extLst>
                    <a:ext uri="{FF2B5EF4-FFF2-40B4-BE49-F238E27FC236}">
                      <a16:creationId xmlns:a16="http://schemas.microsoft.com/office/drawing/2014/main" id="{8C16B3DD-C276-EC1B-F50C-8FDAAD575A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8708" y="2453757"/>
                  <a:ext cx="352426" cy="352426"/>
                </a:xfrm>
                <a:prstGeom prst="rect">
                  <a:avLst/>
                </a:prstGeom>
              </p:spPr>
            </p:pic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67EB8018-ECD5-D1AF-91F6-E21E04839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8708" y="3614852"/>
                  <a:ext cx="352425" cy="352425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7ECE0848-0025-2380-481E-7B6C239D2A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0970" y="4067852"/>
                  <a:ext cx="326768" cy="326768"/>
                </a:xfrm>
                <a:prstGeom prst="rect">
                  <a:avLst/>
                </a:prstGeom>
              </p:spPr>
            </p:pic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F2BF9E52-123B-7687-66C2-76EA81762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8486" y="4573461"/>
                  <a:ext cx="426291" cy="426291"/>
                </a:xfrm>
                <a:prstGeom prst="rect">
                  <a:avLst/>
                </a:prstGeom>
              </p:spPr>
            </p:pic>
            <p:pic>
              <p:nvPicPr>
                <p:cNvPr id="1026" name="Picture 2" descr="GitHub Actions · GitHub">
                  <a:extLst>
                    <a:ext uri="{FF2B5EF4-FFF2-40B4-BE49-F238E27FC236}">
                      <a16:creationId xmlns:a16="http://schemas.microsoft.com/office/drawing/2014/main" id="{97A9B121-016C-FFFC-BFAE-2BA85F91AA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4720" y="4113050"/>
                  <a:ext cx="563141" cy="5631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Graphic 15">
                  <a:extLst>
                    <a:ext uri="{FF2B5EF4-FFF2-40B4-BE49-F238E27FC236}">
                      <a16:creationId xmlns:a16="http://schemas.microsoft.com/office/drawing/2014/main" id="{AA44D21A-47B7-76FB-F612-8318C2E377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8982" y="1511365"/>
                  <a:ext cx="676664" cy="676664"/>
                </a:xfrm>
                <a:prstGeom prst="rect">
                  <a:avLst/>
                </a:prstGeom>
              </p:spPr>
            </p:pic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33D2BF1-62AD-D764-9160-5331E1352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7314" y="2332654"/>
                  <a:ext cx="0" cy="3298371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1" name="Graphic 20">
                  <a:extLst>
                    <a:ext uri="{FF2B5EF4-FFF2-40B4-BE49-F238E27FC236}">
                      <a16:creationId xmlns:a16="http://schemas.microsoft.com/office/drawing/2014/main" id="{45A5ABEC-CE3B-199B-7E15-6AF183E51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2357" y="5278114"/>
                  <a:ext cx="358548" cy="295275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2351C69-1596-FE21-3757-E81275EAA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166" y="2629970"/>
                  <a:ext cx="449132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694A0E8-D324-EED8-3831-AC77DF8B8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7314" y="3114553"/>
                  <a:ext cx="87707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1945314-1425-25D6-2F07-9F0F8538B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7314" y="4786606"/>
                  <a:ext cx="87707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4171F2B-D3BB-3CB4-9BFD-709BB7817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7314" y="3800301"/>
                  <a:ext cx="449132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38A3636-E46C-41AF-4A36-C627C88C2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166" y="4280030"/>
                  <a:ext cx="449132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E4C6B18-A7C1-F4CA-B6D9-2CC893719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166" y="5425751"/>
                  <a:ext cx="449132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Left Brace 33">
                  <a:extLst>
                    <a:ext uri="{FF2B5EF4-FFF2-40B4-BE49-F238E27FC236}">
                      <a16:creationId xmlns:a16="http://schemas.microsoft.com/office/drawing/2014/main" id="{28B90C8A-6CBA-0D47-2976-0B0667675F94}"/>
                    </a:ext>
                  </a:extLst>
                </p:cNvPr>
                <p:cNvSpPr/>
                <p:nvPr/>
              </p:nvSpPr>
              <p:spPr>
                <a:xfrm>
                  <a:off x="3288508" y="1609009"/>
                  <a:ext cx="596089" cy="4921099"/>
                </a:xfrm>
                <a:prstGeom prst="leftBrace">
                  <a:avLst>
                    <a:gd name="adj1" fmla="val 47466"/>
                    <a:gd name="adj2" fmla="val 3645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9ED4788-5BCD-221D-BCA6-E9E1C9424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4257" y="3391679"/>
                  <a:ext cx="15535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E49F808-6C75-5B90-5850-D41E5B0FEDFD}"/>
                    </a:ext>
                  </a:extLst>
                </p:cNvPr>
                <p:cNvCxnSpPr>
                  <a:cxnSpLocks/>
                  <a:endCxn id="1026" idx="0"/>
                </p:cNvCxnSpPr>
                <p:nvPr/>
              </p:nvCxnSpPr>
              <p:spPr>
                <a:xfrm>
                  <a:off x="956291" y="3790854"/>
                  <a:ext cx="0" cy="3221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5F01DEE-5D47-CB4B-16C5-DA58FCC13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4257" y="3668878"/>
                  <a:ext cx="1553546" cy="7680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039DCA-C32E-490F-67D9-867C97172531}"/>
                    </a:ext>
                  </a:extLst>
                </p:cNvPr>
                <p:cNvSpPr txBox="1"/>
                <p:nvPr/>
              </p:nvSpPr>
              <p:spPr>
                <a:xfrm>
                  <a:off x="969679" y="3756936"/>
                  <a:ext cx="9499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git</a:t>
                  </a:r>
                  <a:r>
                    <a:rPr lang="de-DE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push</a:t>
                  </a:r>
                  <a:endParaRPr lang="en-DE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4016E5-9C76-CAF6-6B8D-63234D8F8EA0}"/>
                    </a:ext>
                  </a:extLst>
                </p:cNvPr>
                <p:cNvSpPr txBox="1"/>
                <p:nvPr/>
              </p:nvSpPr>
              <p:spPr>
                <a:xfrm>
                  <a:off x="2070040" y="4069558"/>
                  <a:ext cx="9499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azd</a:t>
                  </a:r>
                  <a:r>
                    <a:rPr lang="de-DE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de-DE" sz="12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up</a:t>
                  </a:r>
                  <a:endParaRPr lang="en-DE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9E9BB4-9E56-F71F-6D81-EBABB6493220}"/>
                    </a:ext>
                  </a:extLst>
                </p:cNvPr>
                <p:cNvSpPr txBox="1"/>
                <p:nvPr/>
              </p:nvSpPr>
              <p:spPr>
                <a:xfrm>
                  <a:off x="295541" y="4676191"/>
                  <a:ext cx="14444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600" dirty="0"/>
                    <a:t>GitHub Action</a:t>
                  </a:r>
                  <a:endParaRPr lang="en-DE" sz="16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F8892EB-F1C5-AD7B-B8F9-1582EE5B1F99}"/>
                    </a:ext>
                  </a:extLst>
                </p:cNvPr>
                <p:cNvSpPr txBox="1"/>
                <p:nvPr/>
              </p:nvSpPr>
              <p:spPr>
                <a:xfrm>
                  <a:off x="5074298" y="1670681"/>
                  <a:ext cx="206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 err="1"/>
                    <a:t>Resource</a:t>
                  </a:r>
                  <a:r>
                    <a:rPr lang="de-DE" sz="1600" dirty="0"/>
                    <a:t> Group</a:t>
                  </a:r>
                  <a:endParaRPr lang="en-DE" sz="1600" dirty="0"/>
                </a:p>
              </p:txBody>
            </p:sp>
            <p:pic>
              <p:nvPicPr>
                <p:cNvPr id="50" name="Graphic 49">
                  <a:extLst>
                    <a:ext uri="{FF2B5EF4-FFF2-40B4-BE49-F238E27FC236}">
                      <a16:creationId xmlns:a16="http://schemas.microsoft.com/office/drawing/2014/main" id="{4ECA9861-D72D-975B-2292-C6433CEE0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9956" y="649935"/>
                  <a:ext cx="676664" cy="676664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B4E1D0A-4775-A2F6-8409-62DF672F4ECD}"/>
                    </a:ext>
                  </a:extLst>
                </p:cNvPr>
                <p:cNvSpPr txBox="1"/>
                <p:nvPr/>
              </p:nvSpPr>
              <p:spPr>
                <a:xfrm>
                  <a:off x="4446620" y="903100"/>
                  <a:ext cx="6766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Azure</a:t>
                  </a:r>
                  <a:endParaRPr lang="en-DE" sz="160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2BF1B5F-D1B1-3B13-A00A-2C16FBF85A1B}"/>
                    </a:ext>
                  </a:extLst>
                </p:cNvPr>
                <p:cNvSpPr txBox="1"/>
                <p:nvPr/>
              </p:nvSpPr>
              <p:spPr>
                <a:xfrm>
                  <a:off x="6105708" y="2460693"/>
                  <a:ext cx="206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App Service</a:t>
                  </a:r>
                  <a:endParaRPr lang="en-DE" sz="160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80133DC-B81F-77FF-FDBD-D20E831523AF}"/>
                    </a:ext>
                  </a:extLst>
                </p:cNvPr>
                <p:cNvSpPr txBox="1"/>
                <p:nvPr/>
              </p:nvSpPr>
              <p:spPr>
                <a:xfrm>
                  <a:off x="6105705" y="2777114"/>
                  <a:ext cx="301030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App Service Plan</a:t>
                  </a:r>
                </a:p>
                <a:p>
                  <a:r>
                    <a:rPr lang="de-DE" sz="1600" dirty="0"/>
                    <a:t>(F1: Linux, </a:t>
                  </a:r>
                  <a:r>
                    <a:rPr lang="de-DE" sz="1600" dirty="0" err="1"/>
                    <a:t>free</a:t>
                  </a:r>
                  <a:r>
                    <a:rPr lang="de-DE" sz="1600" dirty="0"/>
                    <a:t>)</a:t>
                  </a:r>
                  <a:endParaRPr lang="en-DE" sz="1600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2431B4F-1946-B352-EE2F-C545C35C6983}"/>
                    </a:ext>
                  </a:extLst>
                </p:cNvPr>
                <p:cNvSpPr txBox="1"/>
                <p:nvPr/>
              </p:nvSpPr>
              <p:spPr>
                <a:xfrm>
                  <a:off x="6105707" y="3624088"/>
                  <a:ext cx="1253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Key </a:t>
                  </a:r>
                  <a:r>
                    <a:rPr lang="de-DE" sz="1600" dirty="0" err="1"/>
                    <a:t>Vault</a:t>
                  </a:r>
                  <a:endParaRPr lang="en-DE" sz="16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BC1F2F9-7C0B-7622-D2BE-D13C7540AAE3}"/>
                    </a:ext>
                  </a:extLst>
                </p:cNvPr>
                <p:cNvSpPr txBox="1"/>
                <p:nvPr/>
              </p:nvSpPr>
              <p:spPr>
                <a:xfrm>
                  <a:off x="6105706" y="4061960"/>
                  <a:ext cx="3010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Log Analytics</a:t>
                  </a:r>
                  <a:endParaRPr lang="en-DE" sz="16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70E5717-81A4-F602-310C-D4F575D0C5B9}"/>
                    </a:ext>
                  </a:extLst>
                </p:cNvPr>
                <p:cNvSpPr txBox="1"/>
                <p:nvPr/>
              </p:nvSpPr>
              <p:spPr>
                <a:xfrm>
                  <a:off x="6105705" y="4617329"/>
                  <a:ext cx="3010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App </a:t>
                  </a:r>
                  <a:r>
                    <a:rPr lang="de-DE" sz="1600" dirty="0" err="1"/>
                    <a:t>Insights</a:t>
                  </a:r>
                  <a:endParaRPr lang="en-DE" sz="1600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2E1768-8802-021A-83A8-B50B82752C83}"/>
                    </a:ext>
                  </a:extLst>
                </p:cNvPr>
                <p:cNvSpPr txBox="1"/>
                <p:nvPr/>
              </p:nvSpPr>
              <p:spPr>
                <a:xfrm>
                  <a:off x="6105705" y="5099683"/>
                  <a:ext cx="331397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 err="1"/>
                    <a:t>Shared</a:t>
                  </a:r>
                  <a:r>
                    <a:rPr lang="de-DE" sz="1600" dirty="0"/>
                    <a:t> Dashboard</a:t>
                  </a:r>
                </a:p>
                <a:p>
                  <a:r>
                    <a:rPr lang="de-DE" sz="1600" dirty="0" err="1"/>
                    <a:t>for</a:t>
                  </a:r>
                  <a:r>
                    <a:rPr lang="de-DE" sz="1600" dirty="0"/>
                    <a:t> „</a:t>
                  </a:r>
                  <a:r>
                    <a:rPr lang="de-DE" sz="1600" dirty="0" err="1"/>
                    <a:t>upped</a:t>
                  </a:r>
                  <a:r>
                    <a:rPr lang="de-DE" sz="1600" dirty="0"/>
                    <a:t>“ </a:t>
                  </a:r>
                  <a:r>
                    <a:rPr lang="de-DE" sz="1600" dirty="0" err="1"/>
                    <a:t>app</a:t>
                  </a:r>
                  <a:endParaRPr lang="en-DE" sz="1600" dirty="0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102D36-F6F0-B8B7-4D4D-ECE2183B4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4510" y="2629970"/>
                  <a:ext cx="163865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EF6B8FF-F27C-2A92-D8FF-004077015F6F}"/>
                    </a:ext>
                  </a:extLst>
                </p:cNvPr>
                <p:cNvSpPr/>
                <p:nvPr/>
              </p:nvSpPr>
              <p:spPr>
                <a:xfrm>
                  <a:off x="7636719" y="2522520"/>
                  <a:ext cx="1211543" cy="214899"/>
                </a:xfrm>
                <a:prstGeom prst="roundRect">
                  <a:avLst>
                    <a:gd name="adj" fmla="val 42718"/>
                  </a:avLst>
                </a:prstGeom>
                <a:solidFill>
                  <a:schemeClr val="accent2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err="1"/>
                    <a:t>powered</a:t>
                  </a:r>
                  <a:r>
                    <a:rPr lang="de-DE" sz="1400" dirty="0"/>
                    <a:t> </a:t>
                  </a:r>
                  <a:r>
                    <a:rPr lang="de-DE" sz="1400" dirty="0" err="1"/>
                    <a:t>by</a:t>
                  </a:r>
                  <a:endParaRPr lang="en-DE" sz="1400" dirty="0"/>
                </a:p>
              </p:txBody>
            </p:sp>
            <p:pic>
              <p:nvPicPr>
                <p:cNvPr id="1032" name="Picture 8">
                  <a:extLst>
                    <a:ext uri="{FF2B5EF4-FFF2-40B4-BE49-F238E27FC236}">
                      <a16:creationId xmlns:a16="http://schemas.microsoft.com/office/drawing/2014/main" id="{C1C26C5C-F6BB-CB54-2006-C91C0466DB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4184" y="5058922"/>
                  <a:ext cx="1182483" cy="584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80B50-0B71-235E-F184-EE01F7C63906}"/>
                    </a:ext>
                  </a:extLst>
                </p:cNvPr>
                <p:cNvSpPr txBox="1"/>
                <p:nvPr/>
              </p:nvSpPr>
              <p:spPr>
                <a:xfrm>
                  <a:off x="192905" y="2522520"/>
                  <a:ext cx="15535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600" dirty="0" err="1"/>
                    <a:t>Codespaces</a:t>
                  </a:r>
                  <a:endParaRPr lang="en-DE" sz="1600" dirty="0"/>
                </a:p>
              </p:txBody>
            </p:sp>
            <p:pic>
              <p:nvPicPr>
                <p:cNvPr id="2" name="Picture 4" descr="GitHub Codespaces - Visual Studio Marketplace">
                  <a:extLst>
                    <a:ext uri="{FF2B5EF4-FFF2-40B4-BE49-F238E27FC236}">
                      <a16:creationId xmlns:a16="http://schemas.microsoft.com/office/drawing/2014/main" id="{6A8A17B2-7BE4-D427-D899-F5CEB0C8B6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898" y="2823582"/>
                  <a:ext cx="890320" cy="893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73196FFF-7C2A-DCE6-3A60-FEF488CC4546}"/>
                    </a:ext>
                  </a:extLst>
                </p:cNvPr>
                <p:cNvSpPr/>
                <p:nvPr/>
              </p:nvSpPr>
              <p:spPr>
                <a:xfrm>
                  <a:off x="1622903" y="2897182"/>
                  <a:ext cx="1058042" cy="406440"/>
                </a:xfrm>
                <a:prstGeom prst="roundRect">
                  <a:avLst/>
                </a:prstGeom>
                <a:solidFill>
                  <a:srgbClr val="404040"/>
                </a:solidFill>
                <a:ln w="952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000" dirty="0" err="1">
                      <a:solidFill>
                        <a:schemeClr val="bg1"/>
                      </a:solidFill>
                      <a:latin typeface="72 Monospace" panose="020B0509030603020204" pitchFamily="49" charset="0"/>
                      <a:cs typeface="72 Monospace" panose="020B0509030603020204" pitchFamily="49" charset="0"/>
                    </a:rPr>
                    <a:t>azd</a:t>
                  </a:r>
                  <a:r>
                    <a:rPr lang="de-DE" sz="800" dirty="0">
                      <a:solidFill>
                        <a:schemeClr val="bg1"/>
                      </a:solidFill>
                      <a:latin typeface="72 Monospace" panose="020B0509030603020204" pitchFamily="49" charset="0"/>
                      <a:cs typeface="72 Monospace" panose="020B0509030603020204" pitchFamily="49" charset="0"/>
                    </a:rPr>
                    <a:t> </a:t>
                  </a:r>
                  <a:r>
                    <a:rPr lang="de-DE" sz="2000" dirty="0" err="1">
                      <a:solidFill>
                        <a:schemeClr val="bg1"/>
                      </a:solidFill>
                      <a:latin typeface="72 Monospace" panose="020B0509030603020204" pitchFamily="49" charset="0"/>
                      <a:cs typeface="72 Monospace" panose="020B0509030603020204" pitchFamily="49" charset="0"/>
                    </a:rPr>
                    <a:t>up</a:t>
                  </a:r>
                  <a:endParaRPr lang="en-DE" sz="2000" dirty="0">
                    <a:solidFill>
                      <a:schemeClr val="bg1"/>
                    </a:solidFill>
                    <a:latin typeface="72 Monospace" panose="020B0509030603020204" pitchFamily="49" charset="0"/>
                    <a:cs typeface="72 Monospace" panose="020B0509030603020204" pitchFamily="49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6E36416-5123-42BB-A343-DCAB289B1172}"/>
                    </a:ext>
                  </a:extLst>
                </p:cNvPr>
                <p:cNvSpPr txBox="1"/>
                <p:nvPr/>
              </p:nvSpPr>
              <p:spPr>
                <a:xfrm>
                  <a:off x="10039588" y="3204026"/>
                  <a:ext cx="17436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API</a:t>
                  </a:r>
                </a:p>
                <a:p>
                  <a:r>
                    <a:rPr lang="de-DE" sz="1600" dirty="0"/>
                    <a:t>Management</a:t>
                  </a:r>
                  <a:endParaRPr lang="en-DE" sz="1600" dirty="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81472CB-5CF1-8862-738D-AB764920C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8078" y="3485276"/>
                  <a:ext cx="4707581" cy="1603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Arrow Connector 1024">
                  <a:extLst>
                    <a:ext uri="{FF2B5EF4-FFF2-40B4-BE49-F238E27FC236}">
                      <a16:creationId xmlns:a16="http://schemas.microsoft.com/office/drawing/2014/main" id="{7DF28A63-B532-6326-D194-859164A2C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6107" y="3040128"/>
                  <a:ext cx="0" cy="195962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7" name="Rectangle: Rounded Corners 1026">
                  <a:extLst>
                    <a:ext uri="{FF2B5EF4-FFF2-40B4-BE49-F238E27FC236}">
                      <a16:creationId xmlns:a16="http://schemas.microsoft.com/office/drawing/2014/main" id="{284D38F3-4009-25C0-4CA4-978AC1825866}"/>
                    </a:ext>
                  </a:extLst>
                </p:cNvPr>
                <p:cNvSpPr/>
                <p:nvPr/>
              </p:nvSpPr>
              <p:spPr>
                <a:xfrm rot="16200000">
                  <a:off x="9353422" y="4046685"/>
                  <a:ext cx="745371" cy="233708"/>
                </a:xfrm>
                <a:prstGeom prst="roundRect">
                  <a:avLst>
                    <a:gd name="adj" fmla="val 44614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err="1"/>
                    <a:t>OData</a:t>
                  </a:r>
                  <a:endParaRPr lang="en-DE" sz="1400" dirty="0"/>
                </a:p>
              </p:txBody>
            </p:sp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6809351E-F181-ABD7-2177-ECAF1F04C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6454" y="3252005"/>
                  <a:ext cx="476250" cy="476250"/>
                </a:xfrm>
                <a:prstGeom prst="rect">
                  <a:avLst/>
                </a:prstGeom>
              </p:spPr>
            </p:pic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F7CA8D5A-F4AD-F548-E664-74F73CA5F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 l="43671" t="43857" r="41962" b="43060"/>
                <a:stretch/>
              </p:blipFill>
              <p:spPr>
                <a:xfrm>
                  <a:off x="8187784" y="3241395"/>
                  <a:ext cx="774620" cy="705385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6F8AFC-3A56-EBA8-0561-051D477D768D}"/>
                    </a:ext>
                  </a:extLst>
                </p:cNvPr>
                <p:cNvSpPr txBox="1"/>
                <p:nvPr/>
              </p:nvSpPr>
              <p:spPr>
                <a:xfrm>
                  <a:off x="8110040" y="3697673"/>
                  <a:ext cx="77462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600" dirty="0"/>
                    <a:t>API</a:t>
                  </a:r>
                </a:p>
                <a:p>
                  <a:pPr algn="ctr"/>
                  <a:r>
                    <a:rPr lang="de-DE" sz="1600" dirty="0"/>
                    <a:t>Policy</a:t>
                  </a:r>
                  <a:endParaRPr lang="en-DE" sz="1600" dirty="0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E4E23656-C10A-5073-6469-4415B527D1FB}"/>
                    </a:ext>
                  </a:extLst>
                </p:cNvPr>
                <p:cNvSpPr/>
                <p:nvPr/>
              </p:nvSpPr>
              <p:spPr>
                <a:xfrm>
                  <a:off x="6746530" y="3387238"/>
                  <a:ext cx="1211543" cy="214899"/>
                </a:xfrm>
                <a:prstGeom prst="roundRect">
                  <a:avLst>
                    <a:gd name="adj" fmla="val 42718"/>
                  </a:avLst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/>
                    <a:t>API </a:t>
                  </a:r>
                  <a:r>
                    <a:rPr lang="de-DE" sz="1400" dirty="0" err="1"/>
                    <a:t>register</a:t>
                  </a:r>
                  <a:endParaRPr lang="en-DE" sz="1400" dirty="0"/>
                </a:p>
              </p:txBody>
            </p:sp>
            <p:pic>
              <p:nvPicPr>
                <p:cNvPr id="3" name="Picture 2" descr="CAPire | CAPire">
                  <a:extLst>
                    <a:ext uri="{FF2B5EF4-FFF2-40B4-BE49-F238E27FC236}">
                      <a16:creationId xmlns:a16="http://schemas.microsoft.com/office/drawing/2014/main" id="{844AA513-CF1E-70E9-DFE9-BDBBC5E14D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01723" y="2047104"/>
                  <a:ext cx="885711" cy="8857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OpenUI5 - Wikipedia">
                  <a:extLst>
                    <a:ext uri="{FF2B5EF4-FFF2-40B4-BE49-F238E27FC236}">
                      <a16:creationId xmlns:a16="http://schemas.microsoft.com/office/drawing/2014/main" id="{0730D2C0-13A7-D4FA-9500-E8CEE28501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4107" y="2077878"/>
                  <a:ext cx="902532" cy="327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D0ABE20-C46D-32EA-D20A-68BC0FF1B6BB}"/>
                    </a:ext>
                  </a:extLst>
                </p:cNvPr>
                <p:cNvSpPr txBox="1"/>
                <p:nvPr/>
              </p:nvSpPr>
              <p:spPr>
                <a:xfrm>
                  <a:off x="9347028" y="2758643"/>
                  <a:ext cx="9025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SAP CAP</a:t>
                  </a:r>
                  <a:endParaRPr lang="en-DE" sz="1600" dirty="0"/>
                </a:p>
              </p:txBody>
            </p:sp>
          </p:grp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039B015A-D3AB-3518-A3E8-E34677138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9506454" y="1082571"/>
                <a:ext cx="476250" cy="638175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37D90E7-3C64-4E71-C7EF-3FFBA9B58C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4579" y="1794636"/>
                <a:ext cx="0" cy="26170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803069-D1A1-7766-57B8-D88A0C61012E}"/>
                  </a:ext>
                </a:extLst>
              </p:cNvPr>
              <p:cNvSpPr txBox="1"/>
              <p:nvPr/>
            </p:nvSpPr>
            <p:spPr>
              <a:xfrm>
                <a:off x="8076537" y="444394"/>
                <a:ext cx="33360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/>
                  <a:t>Azure </a:t>
                </a:r>
                <a:r>
                  <a:rPr lang="de-DE" sz="1600" dirty="0" err="1"/>
                  <a:t>Cosmos</a:t>
                </a:r>
                <a:r>
                  <a:rPr lang="de-DE" sz="1600" dirty="0"/>
                  <a:t> DB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PostgreSQL</a:t>
                </a:r>
              </a:p>
              <a:p>
                <a:pPr algn="ctr"/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de-DE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powered</a:t>
                </a:r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by</a:t>
                </a:r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citus</a:t>
                </a:r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extension</a:t>
                </a:r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en-DE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7" name="Picture 16" descr="A blue and white diamond&#10;&#10;Description automatically generated with low confidence">
              <a:extLst>
                <a:ext uri="{FF2B5EF4-FFF2-40B4-BE49-F238E27FC236}">
                  <a16:creationId xmlns:a16="http://schemas.microsoft.com/office/drawing/2014/main" id="{67805120-DA4D-C7B7-8494-430193BDE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193" y="827443"/>
              <a:ext cx="399423" cy="39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2129FD-B06A-1EC6-C7D5-C96B28E45DB5}"/>
                </a:ext>
              </a:extLst>
            </p:cNvPr>
            <p:cNvSpPr txBox="1"/>
            <p:nvPr/>
          </p:nvSpPr>
          <p:spPr>
            <a:xfrm>
              <a:off x="6140592" y="806068"/>
              <a:ext cx="1659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074793"/>
                  </a:solidFill>
                </a:rPr>
                <a:t>Microsoft </a:t>
              </a:r>
              <a:r>
                <a:rPr lang="de-DE" sz="1200" dirty="0" err="1">
                  <a:solidFill>
                    <a:srgbClr val="074793"/>
                  </a:solidFill>
                </a:rPr>
                <a:t>Entra</a:t>
              </a:r>
              <a:r>
                <a:rPr lang="de-DE" sz="1200" dirty="0">
                  <a:solidFill>
                    <a:srgbClr val="074793"/>
                  </a:solidFill>
                </a:rPr>
                <a:t> ID</a:t>
              </a:r>
            </a:p>
            <a:p>
              <a:pPr algn="ctr"/>
              <a:r>
                <a:rPr lang="de-DE" sz="1200" dirty="0">
                  <a:solidFill>
                    <a:srgbClr val="074793"/>
                  </a:solidFill>
                </a:rPr>
                <a:t>(</a:t>
              </a:r>
              <a:r>
                <a:rPr lang="de-DE" sz="1200" dirty="0" err="1">
                  <a:solidFill>
                    <a:srgbClr val="074793"/>
                  </a:solidFill>
                </a:rPr>
                <a:t>formerly</a:t>
              </a:r>
              <a:r>
                <a:rPr lang="de-DE" sz="1200" dirty="0">
                  <a:solidFill>
                    <a:srgbClr val="074793"/>
                  </a:solidFill>
                </a:rPr>
                <a:t> Azure AD)</a:t>
              </a:r>
              <a:endParaRPr lang="en-DE" sz="1200" dirty="0">
                <a:solidFill>
                  <a:srgbClr val="074793"/>
                </a:solidFill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E476A92-5656-A8EC-BEB4-3DF6964C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46620" y="5970341"/>
              <a:ext cx="489235" cy="4892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E1A72-18EA-366E-A559-BBB25C6222D9}"/>
                </a:ext>
              </a:extLst>
            </p:cNvPr>
            <p:cNvSpPr txBox="1"/>
            <p:nvPr/>
          </p:nvSpPr>
          <p:spPr>
            <a:xfrm>
              <a:off x="4928519" y="6008687"/>
              <a:ext cx="3313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solidFill>
                    <a:srgbClr val="074793"/>
                  </a:solidFill>
                </a:rPr>
                <a:t>Entra</a:t>
              </a:r>
              <a:r>
                <a:rPr lang="de-DE" sz="1600" dirty="0">
                  <a:solidFill>
                    <a:srgbClr val="074793"/>
                  </a:solidFill>
                </a:rPr>
                <a:t> ID App Registration</a:t>
              </a:r>
              <a:endParaRPr lang="en-DE" sz="1600" dirty="0">
                <a:solidFill>
                  <a:srgbClr val="074793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53CA09B-B8FC-A0BA-29B5-7399B7EF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437816" y="3605312"/>
              <a:ext cx="194139" cy="194139"/>
            </a:xfrm>
            <a:prstGeom prst="rect">
              <a:avLst/>
            </a:prstGeom>
          </p:spPr>
        </p:pic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CE0C79D6-AE33-F398-F494-1A3E426B7C89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rot="5400000" flipH="1" flipV="1">
              <a:off x="5685930" y="2707690"/>
              <a:ext cx="2757194" cy="4746578"/>
            </a:xfrm>
            <a:prstGeom prst="bentConnector4">
              <a:avLst>
                <a:gd name="adj1" fmla="val -2261"/>
                <a:gd name="adj2" fmla="val 91884"/>
              </a:avLst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A16FCF0-1F01-EDC0-2CCA-EDEB6E660DF8}"/>
                </a:ext>
              </a:extLst>
            </p:cNvPr>
            <p:cNvSpPr/>
            <p:nvPr/>
          </p:nvSpPr>
          <p:spPr>
            <a:xfrm>
              <a:off x="6732589" y="6414791"/>
              <a:ext cx="1211543" cy="214899"/>
            </a:xfrm>
            <a:prstGeom prst="roundRect">
              <a:avLst>
                <a:gd name="adj" fmla="val 42718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authorized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72 Monospace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11</cp:revision>
  <dcterms:created xsi:type="dcterms:W3CDTF">2022-12-30T08:30:44Z</dcterms:created>
  <dcterms:modified xsi:type="dcterms:W3CDTF">2023-12-21T07:33:53Z</dcterms:modified>
</cp:coreProperties>
</file>