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793"/>
    <a:srgbClr val="7F7F7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3B7A-FCC4-1AE1-F9C8-727B1500B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86422-C95F-90BD-ADFC-30187ED3A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CF0D-8ED9-B6E9-65CA-197819E0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B47C-1037-BD84-9AE2-E472E21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2D60-75A7-890A-1941-6DBC4DA5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77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C358-2098-8616-017C-29E18169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3066-01A6-9C7C-12B1-762E12568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1B0-56D5-D2C3-D5CE-D5275E4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6B9C4-A53E-FD21-F0D5-F0DC1184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6816-9FAF-B187-2968-9419E962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1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7F31A-C998-C3A9-984F-8B61E051F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390B-F3F8-10F2-A1E3-B4180B65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6206-0BD8-D7A9-C68E-363DF495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4D83D-2AE7-B91A-04D1-8D18CF8E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6AC1-EF21-C83E-5871-B7E7B731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544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9E65-53C7-E307-C139-1DB8C3B1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F5E9-6D16-7301-00D2-54243238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97A7-1C95-8E09-5681-5590895F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D9DF-E5C9-84F0-BB88-DA6772AA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C704-F4AF-7590-16B4-17E7E1B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091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B7DB6-D1FB-D581-DEA7-D2A2E665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BF411-FAA8-A3E8-D318-904EA1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01E7-A241-0A78-6AFB-93D7EB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535-AB8B-CDD1-E864-AE2683F4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DE9-F26E-79F5-4FEA-33DBD40E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7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601A-58A1-3ADD-8730-71BBBF93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DDDD-40AE-E4FF-7729-F97991A0F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142E5-390E-ACE0-C2FC-278D0C43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38707-6D61-723B-60ED-E47042B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8A66D-3654-CDE0-8BC8-D17F3C0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A7BDA-F199-3C94-C2BF-79D40E83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08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B1D-AB45-6EF7-34DA-45337E6A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64776-3C4B-3024-AA50-DB023D509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67446-D4FB-518C-C438-2C4A8AE5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F2477-A91E-867E-3C63-D93B0D896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4B50E-FD6F-3239-5F4E-748ABBC70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6B68B-877F-CB7A-D1CE-4DC39182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346B2-5346-BC9A-73E0-AB880994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8F704-7674-A35B-6408-9E2A6066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453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6105-E05E-796C-AEC2-A8D1ADB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A7AF3-907C-7FB3-FB7F-D2FD8528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C8F88-C810-15B1-3D80-F6BCDA02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D85CD-010E-A08C-0661-2094219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676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398FD-0BC1-98DB-D897-CBABB032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8D94-8A95-A025-627B-C31ECE7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AC7-EB44-F825-C0F3-B651F10D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564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DF16-4E47-276A-BC84-84EEAA3B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EACC-6CD0-2322-335D-26A5D86E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2592B-C646-A7B6-E044-AAA72F6CD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14E5C-87F7-5D79-D60B-B1BC449C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F34A1-783F-2921-39EB-9472C8D8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AA442-E98D-11FF-3C0A-97B6B43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28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7ECC-500E-E948-CE54-A0F50E1D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F17E9-FDE1-1EC4-123C-2D2AF747F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0B540-D152-5B03-C116-8EF11DB7E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9D09-FE91-5314-23CD-6F9F4737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02C9-DE61-4CD8-AC35-112A0980813C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3BC8-5F60-4ED5-5056-C57FB01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8A24-71AD-C84C-32C5-F0A5C98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67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8A49A-D14C-B17C-7E55-70BE2403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63F3-1EBE-22B2-4C0B-CC9EC75E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DA6A-75DE-033C-7F23-B85AF0A71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102C9-DE61-4CD8-AC35-112A0980813C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4BF37-F7E8-6517-F561-77554DAB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5F0B-4FB8-61D4-26A0-EBC41CE8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D4223-C428-4A78-BABE-76E4307EAE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576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D7A66A8-F451-F4C4-E30F-57CEBFC6B9D0}"/>
              </a:ext>
            </a:extLst>
          </p:cNvPr>
          <p:cNvSpPr/>
          <p:nvPr/>
        </p:nvSpPr>
        <p:spPr>
          <a:xfrm>
            <a:off x="103220" y="672213"/>
            <a:ext cx="11497842" cy="6038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29A1D44-C8C4-66E3-64FA-ECD21E046864}"/>
              </a:ext>
            </a:extLst>
          </p:cNvPr>
          <p:cNvSpPr/>
          <p:nvPr/>
        </p:nvSpPr>
        <p:spPr>
          <a:xfrm>
            <a:off x="2357979" y="2471685"/>
            <a:ext cx="970133" cy="475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4EBEF5-788F-8971-2961-EEA69A607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928" y="2938447"/>
            <a:ext cx="352426" cy="35242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C16B3DD-C276-EC1B-F50C-8FDAAD575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8708" y="2453757"/>
            <a:ext cx="352426" cy="35242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7EB8018-ECD5-D1AF-91F6-E21E04839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8708" y="3614852"/>
            <a:ext cx="352425" cy="35242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ECE0848-0025-2380-481E-7B6C239D2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0970" y="4067852"/>
            <a:ext cx="326768" cy="3267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2BF9E52-123B-7687-66C2-76EA81762D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18486" y="4573461"/>
            <a:ext cx="426291" cy="426291"/>
          </a:xfrm>
          <a:prstGeom prst="rect">
            <a:avLst/>
          </a:prstGeom>
        </p:spPr>
      </p:pic>
      <p:pic>
        <p:nvPicPr>
          <p:cNvPr id="1026" name="Picture 2" descr="GitHub Actions · GitHub">
            <a:extLst>
              <a:ext uri="{FF2B5EF4-FFF2-40B4-BE49-F238E27FC236}">
                <a16:creationId xmlns:a16="http://schemas.microsoft.com/office/drawing/2014/main" id="{97A9B121-016C-FFFC-BFAE-2BA85F91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0" y="4113050"/>
            <a:ext cx="563141" cy="56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A44D21A-47B7-76FB-F612-8318C2E377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98982" y="1511365"/>
            <a:ext cx="676664" cy="67666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3D2BF1-62AD-D764-9160-5331E13527C8}"/>
              </a:ext>
            </a:extLst>
          </p:cNvPr>
          <p:cNvCxnSpPr>
            <a:cxnSpLocks/>
          </p:cNvCxnSpPr>
          <p:nvPr/>
        </p:nvCxnSpPr>
        <p:spPr>
          <a:xfrm>
            <a:off x="4637314" y="2332654"/>
            <a:ext cx="0" cy="324073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45A5ABEC-CE3B-199B-7E15-6AF183E512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52987" y="5278113"/>
            <a:ext cx="358548" cy="29527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351C69-1596-FE21-3757-E81275EAA91D}"/>
              </a:ext>
            </a:extLst>
          </p:cNvPr>
          <p:cNvCxnSpPr>
            <a:cxnSpLocks/>
          </p:cNvCxnSpPr>
          <p:nvPr/>
        </p:nvCxnSpPr>
        <p:spPr>
          <a:xfrm>
            <a:off x="4625166" y="262997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4A0E8-D324-EED8-3831-AC77DF8B8D2B}"/>
              </a:ext>
            </a:extLst>
          </p:cNvPr>
          <p:cNvCxnSpPr>
            <a:cxnSpLocks/>
          </p:cNvCxnSpPr>
          <p:nvPr/>
        </p:nvCxnSpPr>
        <p:spPr>
          <a:xfrm>
            <a:off x="4637314" y="3114553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945314-1425-25D6-2F07-9F0F8538B182}"/>
              </a:ext>
            </a:extLst>
          </p:cNvPr>
          <p:cNvCxnSpPr>
            <a:cxnSpLocks/>
          </p:cNvCxnSpPr>
          <p:nvPr/>
        </p:nvCxnSpPr>
        <p:spPr>
          <a:xfrm>
            <a:off x="4637314" y="4786606"/>
            <a:ext cx="87707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4171F2B-D3BB-3CB4-9BFD-709BB7817273}"/>
              </a:ext>
            </a:extLst>
          </p:cNvPr>
          <p:cNvCxnSpPr>
            <a:cxnSpLocks/>
          </p:cNvCxnSpPr>
          <p:nvPr/>
        </p:nvCxnSpPr>
        <p:spPr>
          <a:xfrm>
            <a:off x="4637314" y="380030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8A3636-E46C-41AF-4A36-C627C88C27AC}"/>
              </a:ext>
            </a:extLst>
          </p:cNvPr>
          <p:cNvCxnSpPr>
            <a:cxnSpLocks/>
          </p:cNvCxnSpPr>
          <p:nvPr/>
        </p:nvCxnSpPr>
        <p:spPr>
          <a:xfrm>
            <a:off x="4625166" y="4280030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6B18-A7C1-F4CA-B6D9-2CC893719FEA}"/>
              </a:ext>
            </a:extLst>
          </p:cNvPr>
          <p:cNvCxnSpPr>
            <a:cxnSpLocks/>
          </p:cNvCxnSpPr>
          <p:nvPr/>
        </p:nvCxnSpPr>
        <p:spPr>
          <a:xfrm>
            <a:off x="4625166" y="5425751"/>
            <a:ext cx="44913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28B90C8A-6CBA-0D47-2976-0B0667675F94}"/>
              </a:ext>
            </a:extLst>
          </p:cNvPr>
          <p:cNvSpPr/>
          <p:nvPr/>
        </p:nvSpPr>
        <p:spPr>
          <a:xfrm>
            <a:off x="3288508" y="1743657"/>
            <a:ext cx="596089" cy="4603580"/>
          </a:xfrm>
          <a:prstGeom prst="leftBrace">
            <a:avLst>
              <a:gd name="adj1" fmla="val 47466"/>
              <a:gd name="adj2" fmla="val 35632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ED4788-5BCD-221D-BCA6-E9E1C9424593}"/>
              </a:ext>
            </a:extLst>
          </p:cNvPr>
          <p:cNvCxnSpPr>
            <a:cxnSpLocks/>
          </p:cNvCxnSpPr>
          <p:nvPr/>
        </p:nvCxnSpPr>
        <p:spPr>
          <a:xfrm>
            <a:off x="1404257" y="3391679"/>
            <a:ext cx="15535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49F808-6C75-5B90-5850-D41E5B0FEDFD}"/>
              </a:ext>
            </a:extLst>
          </p:cNvPr>
          <p:cNvCxnSpPr>
            <a:cxnSpLocks/>
            <a:endCxn id="1026" idx="0"/>
          </p:cNvCxnSpPr>
          <p:nvPr/>
        </p:nvCxnSpPr>
        <p:spPr>
          <a:xfrm>
            <a:off x="956291" y="3790854"/>
            <a:ext cx="0" cy="32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F01DEE-5D47-CB4B-16C5-DA58FCC13EBA}"/>
              </a:ext>
            </a:extLst>
          </p:cNvPr>
          <p:cNvCxnSpPr>
            <a:cxnSpLocks/>
          </p:cNvCxnSpPr>
          <p:nvPr/>
        </p:nvCxnSpPr>
        <p:spPr>
          <a:xfrm flipV="1">
            <a:off x="1404257" y="3902625"/>
            <a:ext cx="1553547" cy="53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B039DCA-C32E-490F-67D9-867C97172531}"/>
              </a:ext>
            </a:extLst>
          </p:cNvPr>
          <p:cNvSpPr txBox="1"/>
          <p:nvPr/>
        </p:nvSpPr>
        <p:spPr>
          <a:xfrm>
            <a:off x="969679" y="3756936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push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4016E5-9C76-CAF6-6B8D-63234D8F8EA0}"/>
              </a:ext>
            </a:extLst>
          </p:cNvPr>
          <p:cNvSpPr txBox="1"/>
          <p:nvPr/>
        </p:nvSpPr>
        <p:spPr>
          <a:xfrm>
            <a:off x="2052151" y="4169787"/>
            <a:ext cx="949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azd</a:t>
            </a:r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up</a:t>
            </a:r>
            <a:endParaRPr lang="en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9E9BB4-9E56-F71F-6D81-EBABB6493220}"/>
              </a:ext>
            </a:extLst>
          </p:cNvPr>
          <p:cNvSpPr txBox="1"/>
          <p:nvPr/>
        </p:nvSpPr>
        <p:spPr>
          <a:xfrm>
            <a:off x="295541" y="4676191"/>
            <a:ext cx="144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GitHub Action</a:t>
            </a:r>
            <a:endParaRPr lang="en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8892EB-F1C5-AD7B-B8F9-1582EE5B1F99}"/>
              </a:ext>
            </a:extLst>
          </p:cNvPr>
          <p:cNvSpPr txBox="1"/>
          <p:nvPr/>
        </p:nvSpPr>
        <p:spPr>
          <a:xfrm>
            <a:off x="5074298" y="1670681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Resource</a:t>
            </a:r>
            <a:r>
              <a:rPr lang="de-DE" sz="1600" dirty="0"/>
              <a:t> Group</a:t>
            </a:r>
            <a:endParaRPr lang="en-DE" sz="1600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ECA9861-D72D-975B-2292-C6433CEE08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84597" y="672213"/>
            <a:ext cx="562023" cy="56202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B4E1D0A-4775-A2F6-8409-62DF672F4ECD}"/>
              </a:ext>
            </a:extLst>
          </p:cNvPr>
          <p:cNvSpPr txBox="1"/>
          <p:nvPr/>
        </p:nvSpPr>
        <p:spPr>
          <a:xfrm>
            <a:off x="4534980" y="810738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Azure</a:t>
            </a:r>
            <a:endParaRPr lang="en-D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BF1B5F-D1B1-3B13-A00A-2C16FBF85A1B}"/>
              </a:ext>
            </a:extLst>
          </p:cNvPr>
          <p:cNvSpPr txBox="1"/>
          <p:nvPr/>
        </p:nvSpPr>
        <p:spPr>
          <a:xfrm>
            <a:off x="6105708" y="2460693"/>
            <a:ext cx="2062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</a:t>
            </a:r>
            <a:endParaRPr lang="en-D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0133DC-B81F-77FF-FDBD-D20E831523AF}"/>
              </a:ext>
            </a:extLst>
          </p:cNvPr>
          <p:cNvSpPr txBox="1"/>
          <p:nvPr/>
        </p:nvSpPr>
        <p:spPr>
          <a:xfrm>
            <a:off x="6105705" y="2777114"/>
            <a:ext cx="3010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Service Plan</a:t>
            </a:r>
          </a:p>
          <a:p>
            <a:r>
              <a:rPr lang="de-DE" sz="1600" dirty="0"/>
              <a:t>(F1: Linux, </a:t>
            </a:r>
            <a:r>
              <a:rPr lang="de-DE" sz="1600" dirty="0" err="1"/>
              <a:t>free</a:t>
            </a:r>
            <a:r>
              <a:rPr lang="de-DE" sz="1600" dirty="0"/>
              <a:t>)</a:t>
            </a:r>
            <a:endParaRPr lang="en-D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431B4F-1946-B352-EE2F-C545C35C6983}"/>
              </a:ext>
            </a:extLst>
          </p:cNvPr>
          <p:cNvSpPr txBox="1"/>
          <p:nvPr/>
        </p:nvSpPr>
        <p:spPr>
          <a:xfrm>
            <a:off x="6105707" y="3624088"/>
            <a:ext cx="1253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Key </a:t>
            </a:r>
            <a:r>
              <a:rPr lang="de-DE" sz="1600" dirty="0" err="1"/>
              <a:t>Vault</a:t>
            </a:r>
            <a:endParaRPr lang="en-D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C1F2F9-7C0B-7622-D2BE-D13C7540AAE3}"/>
              </a:ext>
            </a:extLst>
          </p:cNvPr>
          <p:cNvSpPr txBox="1"/>
          <p:nvPr/>
        </p:nvSpPr>
        <p:spPr>
          <a:xfrm>
            <a:off x="6105706" y="4061960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Log Analytics</a:t>
            </a:r>
            <a:endParaRPr lang="en-D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E5717-81A4-F602-310C-D4F575D0C5B9}"/>
              </a:ext>
            </a:extLst>
          </p:cNvPr>
          <p:cNvSpPr txBox="1"/>
          <p:nvPr/>
        </p:nvSpPr>
        <p:spPr>
          <a:xfrm>
            <a:off x="6105705" y="4617329"/>
            <a:ext cx="3010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App </a:t>
            </a:r>
            <a:r>
              <a:rPr lang="de-DE" sz="1600" dirty="0" err="1"/>
              <a:t>Insights</a:t>
            </a:r>
            <a:endParaRPr lang="en-D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2E1768-8802-021A-83A8-B50B82752C83}"/>
              </a:ext>
            </a:extLst>
          </p:cNvPr>
          <p:cNvSpPr txBox="1"/>
          <p:nvPr/>
        </p:nvSpPr>
        <p:spPr>
          <a:xfrm>
            <a:off x="6105705" y="5099683"/>
            <a:ext cx="331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Shared</a:t>
            </a:r>
            <a:r>
              <a:rPr lang="de-DE" sz="1600" dirty="0"/>
              <a:t> Dashboard</a:t>
            </a:r>
          </a:p>
          <a:p>
            <a:r>
              <a:rPr lang="de-DE" sz="1600" dirty="0" err="1"/>
              <a:t>for</a:t>
            </a:r>
            <a:r>
              <a:rPr lang="de-DE" sz="1600" dirty="0"/>
              <a:t> „</a:t>
            </a:r>
            <a:r>
              <a:rPr lang="de-DE" sz="1600" dirty="0" err="1"/>
              <a:t>upped</a:t>
            </a:r>
            <a:r>
              <a:rPr lang="de-DE" sz="1600" dirty="0"/>
              <a:t>“ </a:t>
            </a:r>
            <a:r>
              <a:rPr lang="de-DE" sz="1600" dirty="0" err="1"/>
              <a:t>app</a:t>
            </a:r>
            <a:endParaRPr lang="en-DE" sz="1600" dirty="0"/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1CB1830-4ADC-DD6E-103B-9FAD4FB042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12198" y="2188029"/>
            <a:ext cx="1375601" cy="74537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102D36-F6F0-B8B7-4D4D-ECE2183B48E2}"/>
              </a:ext>
            </a:extLst>
          </p:cNvPr>
          <p:cNvCxnSpPr>
            <a:cxnSpLocks/>
          </p:cNvCxnSpPr>
          <p:nvPr/>
        </p:nvCxnSpPr>
        <p:spPr>
          <a:xfrm>
            <a:off x="7394510" y="2629970"/>
            <a:ext cx="163865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EF6B8FF-F27C-2A92-D8FF-004077015F6F}"/>
              </a:ext>
            </a:extLst>
          </p:cNvPr>
          <p:cNvSpPr/>
          <p:nvPr/>
        </p:nvSpPr>
        <p:spPr>
          <a:xfrm>
            <a:off x="7636719" y="2522520"/>
            <a:ext cx="1211543" cy="214899"/>
          </a:xfrm>
          <a:prstGeom prst="roundRect">
            <a:avLst>
              <a:gd name="adj" fmla="val 42718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powered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en-DE" sz="14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C26C5C-F6BB-CB54-2006-C91C0466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342" y="5058922"/>
            <a:ext cx="1347326" cy="6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80B50-0B71-235E-F184-EE01F7C63906}"/>
              </a:ext>
            </a:extLst>
          </p:cNvPr>
          <p:cNvSpPr txBox="1"/>
          <p:nvPr/>
        </p:nvSpPr>
        <p:spPr>
          <a:xfrm>
            <a:off x="192905" y="2522520"/>
            <a:ext cx="1553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/>
              <a:t>Codespaces</a:t>
            </a:r>
            <a:endParaRPr lang="en-DE" sz="1600" dirty="0"/>
          </a:p>
        </p:txBody>
      </p:sp>
      <p:pic>
        <p:nvPicPr>
          <p:cNvPr id="2" name="Picture 4" descr="GitHub Codespaces - Visual Studio Marketplace">
            <a:extLst>
              <a:ext uri="{FF2B5EF4-FFF2-40B4-BE49-F238E27FC236}">
                <a16:creationId xmlns:a16="http://schemas.microsoft.com/office/drawing/2014/main" id="{6A8A17B2-7BE4-D427-D899-F5CEB0C8B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98" y="2823582"/>
            <a:ext cx="890320" cy="89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196FFF-7C2A-DCE6-3A60-FEF488CC4546}"/>
              </a:ext>
            </a:extLst>
          </p:cNvPr>
          <p:cNvSpPr/>
          <p:nvPr/>
        </p:nvSpPr>
        <p:spPr>
          <a:xfrm>
            <a:off x="1622903" y="2897182"/>
            <a:ext cx="1058042" cy="406440"/>
          </a:xfrm>
          <a:prstGeom prst="roundRect">
            <a:avLst/>
          </a:prstGeom>
          <a:solidFill>
            <a:srgbClr val="40404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azd</a:t>
            </a:r>
            <a:r>
              <a:rPr lang="de-DE" sz="800" dirty="0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72 Monospace" panose="020B0509030603020204" pitchFamily="49" charset="0"/>
                <a:cs typeface="72 Monospace" panose="020B0509030603020204" pitchFamily="49" charset="0"/>
              </a:rPr>
              <a:t>up</a:t>
            </a:r>
            <a:endParaRPr lang="en-DE" sz="2000" dirty="0">
              <a:solidFill>
                <a:schemeClr val="bg1"/>
              </a:solidFill>
              <a:latin typeface="72 Monospace" panose="020B0509030603020204" pitchFamily="49" charset="0"/>
              <a:cs typeface="72 Monospace" panose="020B0509030603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36416-5123-42BB-A343-DCAB289B1172}"/>
              </a:ext>
            </a:extLst>
          </p:cNvPr>
          <p:cNvSpPr txBox="1"/>
          <p:nvPr/>
        </p:nvSpPr>
        <p:spPr>
          <a:xfrm>
            <a:off x="10039588" y="3204026"/>
            <a:ext cx="174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API</a:t>
            </a:r>
          </a:p>
          <a:p>
            <a:r>
              <a:rPr lang="de-DE" sz="1600" dirty="0"/>
              <a:t>Management</a:t>
            </a:r>
            <a:endParaRPr lang="en-D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1472CB-5CF1-8862-738D-AB764920C791}"/>
              </a:ext>
            </a:extLst>
          </p:cNvPr>
          <p:cNvCxnSpPr>
            <a:cxnSpLocks/>
          </p:cNvCxnSpPr>
          <p:nvPr/>
        </p:nvCxnSpPr>
        <p:spPr>
          <a:xfrm flipV="1">
            <a:off x="4628078" y="3485276"/>
            <a:ext cx="4707581" cy="160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DF28A63-B532-6326-D194-859164A2CF6B}"/>
              </a:ext>
            </a:extLst>
          </p:cNvPr>
          <p:cNvCxnSpPr>
            <a:cxnSpLocks/>
          </p:cNvCxnSpPr>
          <p:nvPr/>
        </p:nvCxnSpPr>
        <p:spPr>
          <a:xfrm>
            <a:off x="9726107" y="3040128"/>
            <a:ext cx="0" cy="1959624"/>
          </a:xfrm>
          <a:prstGeom prst="straightConnector1">
            <a:avLst/>
          </a:prstGeom>
          <a:ln w="2857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284D38F3-4009-25C0-4CA4-978AC1825866}"/>
              </a:ext>
            </a:extLst>
          </p:cNvPr>
          <p:cNvSpPr/>
          <p:nvPr/>
        </p:nvSpPr>
        <p:spPr>
          <a:xfrm rot="16200000">
            <a:off x="9353422" y="4046685"/>
            <a:ext cx="745371" cy="233708"/>
          </a:xfrm>
          <a:prstGeom prst="roundRect">
            <a:avLst>
              <a:gd name="adj" fmla="val 44614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OData</a:t>
            </a:r>
            <a:endParaRPr lang="en-DE" sz="14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809351E-F181-ABD7-2177-ECAF1F04C9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506454" y="3252005"/>
            <a:ext cx="476250" cy="47625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7CA8D5A-F4AD-F548-E664-74F73CA5FF82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43671" t="43857" r="41962" b="43060"/>
          <a:stretch/>
        </p:blipFill>
        <p:spPr>
          <a:xfrm>
            <a:off x="8187784" y="3241395"/>
            <a:ext cx="774620" cy="70538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6F8AFC-3A56-EBA8-0561-051D477D768D}"/>
              </a:ext>
            </a:extLst>
          </p:cNvPr>
          <p:cNvSpPr txBox="1"/>
          <p:nvPr/>
        </p:nvSpPr>
        <p:spPr>
          <a:xfrm>
            <a:off x="8110040" y="3697673"/>
            <a:ext cx="77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API</a:t>
            </a:r>
          </a:p>
          <a:p>
            <a:pPr algn="ctr"/>
            <a:r>
              <a:rPr lang="de-DE" sz="1600" dirty="0"/>
              <a:t>Policy</a:t>
            </a:r>
            <a:endParaRPr lang="en-DE" sz="16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E23656-C10A-5073-6469-4415B527D1FB}"/>
              </a:ext>
            </a:extLst>
          </p:cNvPr>
          <p:cNvSpPr/>
          <p:nvPr/>
        </p:nvSpPr>
        <p:spPr>
          <a:xfrm>
            <a:off x="6746530" y="3387238"/>
            <a:ext cx="1211543" cy="214899"/>
          </a:xfrm>
          <a:prstGeom prst="roundRect">
            <a:avLst>
              <a:gd name="adj" fmla="val 42718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API </a:t>
            </a:r>
            <a:r>
              <a:rPr lang="de-DE" sz="1400" dirty="0" err="1"/>
              <a:t>register</a:t>
            </a:r>
            <a:endParaRPr lang="en-DE" sz="1400" dirty="0"/>
          </a:p>
        </p:txBody>
      </p:sp>
      <p:pic>
        <p:nvPicPr>
          <p:cNvPr id="3" name="Picture 2" descr="A blue and white diamond&#10;&#10;Description automatically generated with low confidence">
            <a:extLst>
              <a:ext uri="{FF2B5EF4-FFF2-40B4-BE49-F238E27FC236}">
                <a16:creationId xmlns:a16="http://schemas.microsoft.com/office/drawing/2014/main" id="{C8F72890-059D-53E5-1150-AAFEAFA83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625" y="789314"/>
            <a:ext cx="399423" cy="39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0355CA-4666-64A2-5BD0-79569809DD3D}"/>
              </a:ext>
            </a:extLst>
          </p:cNvPr>
          <p:cNvSpPr txBox="1"/>
          <p:nvPr/>
        </p:nvSpPr>
        <p:spPr>
          <a:xfrm>
            <a:off x="7271048" y="861463"/>
            <a:ext cx="3526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074793"/>
                </a:solidFill>
              </a:rPr>
              <a:t>Microsoft </a:t>
            </a:r>
            <a:r>
              <a:rPr lang="de-DE" sz="1400" dirty="0" err="1">
                <a:solidFill>
                  <a:srgbClr val="074793"/>
                </a:solidFill>
              </a:rPr>
              <a:t>Entra</a:t>
            </a:r>
            <a:r>
              <a:rPr lang="de-DE" sz="1400" dirty="0">
                <a:solidFill>
                  <a:srgbClr val="074793"/>
                </a:solidFill>
              </a:rPr>
              <a:t> ID (</a:t>
            </a:r>
            <a:r>
              <a:rPr lang="de-DE" sz="1400" dirty="0" err="1">
                <a:solidFill>
                  <a:srgbClr val="074793"/>
                </a:solidFill>
              </a:rPr>
              <a:t>formerly</a:t>
            </a:r>
            <a:r>
              <a:rPr lang="de-DE" sz="1400" dirty="0">
                <a:solidFill>
                  <a:srgbClr val="074793"/>
                </a:solidFill>
              </a:rPr>
              <a:t> Azure AD)</a:t>
            </a:r>
            <a:endParaRPr lang="en-DE" sz="1400" dirty="0">
              <a:solidFill>
                <a:srgbClr val="074793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3C2F272-7044-86D4-C046-68A6A14BB37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446620" y="5970341"/>
            <a:ext cx="489235" cy="4892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BE062C-A394-3A78-DDE1-F240453D1841}"/>
              </a:ext>
            </a:extLst>
          </p:cNvPr>
          <p:cNvSpPr txBox="1"/>
          <p:nvPr/>
        </p:nvSpPr>
        <p:spPr>
          <a:xfrm>
            <a:off x="4928519" y="6008687"/>
            <a:ext cx="33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074793"/>
                </a:solidFill>
              </a:rPr>
              <a:t>Entra</a:t>
            </a:r>
            <a:r>
              <a:rPr lang="de-DE" sz="1600" dirty="0">
                <a:solidFill>
                  <a:srgbClr val="074793"/>
                </a:solidFill>
              </a:rPr>
              <a:t> ID App Registration</a:t>
            </a:r>
            <a:endParaRPr lang="en-DE" sz="1600" dirty="0">
              <a:solidFill>
                <a:srgbClr val="074793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82708C0-2BB6-6080-6F80-E5FDA5B6D98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437816" y="3605312"/>
            <a:ext cx="194139" cy="194139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B9EA117-77B2-6083-8BD1-83F9DB791DC1}"/>
              </a:ext>
            </a:extLst>
          </p:cNvPr>
          <p:cNvCxnSpPr>
            <a:cxnSpLocks/>
            <a:stCxn id="17" idx="2"/>
            <a:endCxn id="15" idx="1"/>
          </p:cNvCxnSpPr>
          <p:nvPr/>
        </p:nvCxnSpPr>
        <p:spPr>
          <a:xfrm rot="5400000" flipH="1" flipV="1">
            <a:off x="5685930" y="2707690"/>
            <a:ext cx="2757194" cy="4746578"/>
          </a:xfrm>
          <a:prstGeom prst="bentConnector4">
            <a:avLst>
              <a:gd name="adj1" fmla="val -4606"/>
              <a:gd name="adj2" fmla="val 91884"/>
            </a:avLst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9F6D4DF-9438-1717-FFBD-4ABE6A3870F9}"/>
              </a:ext>
            </a:extLst>
          </p:cNvPr>
          <p:cNvSpPr/>
          <p:nvPr/>
        </p:nvSpPr>
        <p:spPr>
          <a:xfrm>
            <a:off x="6732589" y="6495926"/>
            <a:ext cx="1211543" cy="214899"/>
          </a:xfrm>
          <a:prstGeom prst="roundRect">
            <a:avLst>
              <a:gd name="adj" fmla="val 42718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authorized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390439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72 Monospace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Pankraz</dc:creator>
  <cp:lastModifiedBy>Martin Pankraz</cp:lastModifiedBy>
  <cp:revision>9</cp:revision>
  <dcterms:created xsi:type="dcterms:W3CDTF">2022-12-30T08:30:44Z</dcterms:created>
  <dcterms:modified xsi:type="dcterms:W3CDTF">2023-12-18T14:43:37Z</dcterms:modified>
</cp:coreProperties>
</file>