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5" r:id="rId3"/>
    <p:sldId id="256" r:id="rId4"/>
    <p:sldId id="267" r:id="rId5"/>
    <p:sldId id="258" r:id="rId6"/>
    <p:sldId id="259" r:id="rId7"/>
    <p:sldId id="260" r:id="rId8"/>
    <p:sldId id="263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F945B-4A2B-6B4D-A8BB-3C72E7649DB0}">
          <p14:sldIdLst>
            <p14:sldId id="262"/>
            <p14:sldId id="265"/>
            <p14:sldId id="256"/>
            <p14:sldId id="267"/>
            <p14:sldId id="258"/>
            <p14:sldId id="259"/>
            <p14:sldId id="260"/>
            <p14:sldId id="263"/>
            <p14:sldId id="264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89C7-19DD-8D92-6D0D-DEB05113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64D63-1172-77B4-4F96-F38D3EFA4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6498-4713-3B18-2A77-9E84DBB0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984B-751F-1DC1-BC7C-DF57AF62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1DA8-483D-3301-5F0C-07690F0B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A5A0-8AD7-3CE5-3965-B884C73B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8D60-BB6F-38B5-898E-CF70D06B0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99B2-8804-DD3E-EBB4-87085EAC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84B3-BDBA-9BB4-73F5-6C64EB67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4B7B-42DC-080A-1DC8-C9F1EB13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E1935-ED36-AFE1-57F9-75A09DEA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7238-5315-1895-1A63-4F88362F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7E87-1257-6597-E6EF-525AA29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50C5-8E11-5075-AED1-05BA7900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A18B-73C2-1632-6AC2-16BE923A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AB9A-D05E-2710-5DF1-45CB56EA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25CC-4FA5-7525-ACA2-0A522FB6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3AB2-26E5-57D9-940E-3E096387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A024-1188-26AC-4D51-30545536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1A82-5DB1-C4A5-F06A-B6A25859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3D9-4724-1754-2410-24E50E91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9E67-0FA9-AAF2-E378-71DF2E0E7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19C2-93B7-5688-EE14-2208EA32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1B92-6090-66D7-5C38-F5A8C3D7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2D1D-D73F-5519-01CF-9376B74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2328-C8DA-B5E1-7541-B199EA7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9B0E-33EE-1232-C074-8CA971C8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954D-E9F9-BFE6-E324-055157A4E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D7A3-CBC0-E898-0394-FF8E10B2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BB2FF-6047-F03D-8CC7-9FDB18C3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D1622-0B04-CDFB-2A41-8DDDF710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C6EC-F3D0-2CAE-CAB3-8DDD7183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D1E2-8301-B42B-2E45-6B08C51C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9B15C-CFDB-67DF-4542-C764ADB0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4D0DB-15F4-9C0A-5E0F-1FA5E204E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5710E-53D6-766E-4978-3C2596F08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3E55E-8B3A-2DE1-0FBB-6A31BAE6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1FC47-FACA-FD04-D984-A6BED43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E5517-2BCD-D857-8144-7B98BD31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D931-DE3B-733F-8EC7-A3EBE66F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03F15-860B-E353-B162-82C90180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35E44-5BBE-C95E-E22E-396E4374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4CFB2-654D-E484-1632-A987D432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FBB32-7DFE-5DEF-48C9-748D805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67408-0E0D-09B6-6110-32EE9C77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2C52-E45A-04A5-7FFD-FD9811A4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5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1E7F-48E7-661B-730F-4EC995D7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FD2F-0816-1742-FDD0-4134AEBA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C4AD-9B5E-AD14-54ED-233A1320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1524-B8EA-F475-4BD6-1690FF5E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DEE6-DD35-3FB0-D624-86CE1F5B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262D-6A3F-3D56-858F-DA0AED90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2C54-C144-C1CC-948E-9925114E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48EFB-0060-1213-7F3D-5722B512E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D2681-115E-1168-871D-88D495CB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8193-D84D-AAFF-B7AF-A05B5E27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01897-AE31-3C87-1059-02112BD6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B663-B901-B996-8EB0-FF072B82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2954E-0453-3CA2-8674-E29100E3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7D1A9-767A-BB91-43BA-71F13CBE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05A4-464F-4037-5B41-D701379F1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606E-3315-4447-9A46-93BCFB9849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3E59-C7C7-7A7A-0858-B5C6DE32F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5D9B-8CA9-A040-E8F2-FBF415BC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231E-9DE5-7F45-A501-F28BCBE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overview?tabs=csharp#async-htt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DE43-C839-CCE8-AB0C-E772F272F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New Patient End-to-End</a:t>
            </a:r>
            <a:br>
              <a:rPr lang="en-US"/>
            </a:br>
            <a:r>
              <a:rPr lang="en-US"/>
              <a:t>Cognitive Services and Form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9FACE-1A98-266B-258E-1109B0F3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6514"/>
          </a:xfrm>
        </p:spPr>
        <p:txBody>
          <a:bodyPr>
            <a:normAutofit/>
          </a:bodyPr>
          <a:lstStyle/>
          <a:p>
            <a:r>
              <a:rPr lang="en-US" dirty="0"/>
              <a:t>Team</a:t>
            </a:r>
          </a:p>
          <a:p>
            <a:r>
              <a:rPr lang="en-US"/>
              <a:t>Dave </a:t>
            </a:r>
            <a:r>
              <a:rPr lang="en-US" dirty="0"/>
              <a:t>Glover</a:t>
            </a:r>
          </a:p>
          <a:p>
            <a:r>
              <a:rPr lang="en-US" dirty="0"/>
              <a:t>Josh </a:t>
            </a:r>
            <a:r>
              <a:rPr lang="en-US" dirty="0" err="1"/>
              <a:t>Ndemenge</a:t>
            </a:r>
            <a:r>
              <a:rPr lang="en-US" dirty="0"/>
              <a:t> </a:t>
            </a:r>
          </a:p>
          <a:p>
            <a:r>
              <a:rPr lang="en-US" dirty="0"/>
              <a:t>Aaron Powell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2E22-03D0-1D26-727E-2FA4B5F8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FC8E-0D0C-5399-14BB-A274BA0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 Web App</a:t>
            </a:r>
          </a:p>
          <a:p>
            <a:pPr lvl="1"/>
            <a:r>
              <a:rPr lang="en-US"/>
              <a:t>Social network auth with roles</a:t>
            </a:r>
          </a:p>
        </p:txBody>
      </p:sp>
    </p:spTree>
    <p:extLst>
      <p:ext uri="{BB962C8B-B14F-4D97-AF65-F5344CB8AC3E}">
        <p14:creationId xmlns:p14="http://schemas.microsoft.com/office/powerpoint/2010/main" val="106761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56FB-A9F7-2E6D-955C-C7B1F280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Durable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606A3-BD1E-EAAF-C870-0890A128CF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547144"/>
            <a:ext cx="38735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541B-0D43-0287-F8AC-A0938B12B3DA}"/>
              </a:ext>
            </a:extLst>
          </p:cNvPr>
          <p:cNvSpPr txBox="1"/>
          <p:nvPr/>
        </p:nvSpPr>
        <p:spPr>
          <a:xfrm>
            <a:off x="260394" y="6190770"/>
            <a:ext cx="11671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https://docs.microsoft.com/en-us/azure/azure-functions/durable/durable-functions-overview?tabs=csharp#async-http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0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EA64-A164-C88B-1CE7-808AB784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0314-B975-DBDA-4D55-F36E1394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Drop dead date is Global AI Dev Days – Oct 1st </a:t>
            </a:r>
          </a:p>
          <a:p>
            <a:pPr lvl="1"/>
            <a:r>
              <a:rPr lang="en-US"/>
              <a:t>Allow for community train the trainer</a:t>
            </a:r>
          </a:p>
          <a:p>
            <a:r>
              <a:rPr lang="en-US"/>
              <a:t>Phase 1 complete Sept 30</a:t>
            </a:r>
            <a:r>
              <a:rPr lang="en-US" baseline="30000"/>
              <a:t>th</a:t>
            </a:r>
            <a:endParaRPr lang="en-US"/>
          </a:p>
          <a:p>
            <a:r>
              <a:rPr lang="en-US"/>
              <a:t>Docs complete Oct 1</a:t>
            </a:r>
            <a:r>
              <a:rPr lang="en-US" baseline="30000"/>
              <a:t>th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63661-7A95-A5B2-87C3-744A302C96B8}"/>
              </a:ext>
            </a:extLst>
          </p:cNvPr>
          <p:cNvSpPr txBox="1"/>
          <p:nvPr/>
        </p:nvSpPr>
        <p:spPr>
          <a:xfrm>
            <a:off x="1149179" y="400987"/>
            <a:ext cx="17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acquisition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7B5BE6D7-B2D0-BECC-5F86-1CD5AF71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78" y="985433"/>
            <a:ext cx="1618736" cy="1078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508FA-B774-E2CE-E7B4-691C4335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06" y="3136844"/>
            <a:ext cx="1742303" cy="913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34C5C-292A-1B96-DA2B-99B684CC01F5}"/>
              </a:ext>
            </a:extLst>
          </p:cNvPr>
          <p:cNvSpPr txBox="1"/>
          <p:nvPr/>
        </p:nvSpPr>
        <p:spPr>
          <a:xfrm>
            <a:off x="4658555" y="268134"/>
            <a:ext cx="508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Document analysis</a:t>
            </a:r>
          </a:p>
          <a:p>
            <a:pPr algn="ctr"/>
            <a:r>
              <a:rPr lang="en-US"/>
              <a:t>Language Translation</a:t>
            </a:r>
          </a:p>
          <a:p>
            <a:pPr algn="ctr"/>
            <a:r>
              <a:rPr lang="en-US"/>
              <a:t> </a:t>
            </a:r>
          </a:p>
        </p:txBody>
      </p:sp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B6C54BA5-3C43-36B2-7A41-AA37C297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8824" y="839420"/>
            <a:ext cx="1326352" cy="1326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0B9BC-A434-0C42-1B7B-93E4D72314B7}"/>
              </a:ext>
            </a:extLst>
          </p:cNvPr>
          <p:cNvSpPr txBox="1"/>
          <p:nvPr/>
        </p:nvSpPr>
        <p:spPr>
          <a:xfrm>
            <a:off x="9988564" y="400987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A23A89-3B53-E8BE-1B16-4BD7A66AD9A2}"/>
              </a:ext>
            </a:extLst>
          </p:cNvPr>
          <p:cNvSpPr txBox="1"/>
          <p:nvPr/>
        </p:nvSpPr>
        <p:spPr>
          <a:xfrm>
            <a:off x="2595755" y="4292037"/>
            <a:ext cx="26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Drew – Admin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173F4-76F1-4B8B-826F-0F34C78CFD9B}"/>
              </a:ext>
            </a:extLst>
          </p:cNvPr>
          <p:cNvSpPr txBox="1"/>
          <p:nvPr/>
        </p:nvSpPr>
        <p:spPr>
          <a:xfrm>
            <a:off x="5418438" y="4292037"/>
            <a:ext cx="16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Alex - Nurse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D7AC20-9507-9567-163D-B7D9956A1824}"/>
              </a:ext>
            </a:extLst>
          </p:cNvPr>
          <p:cNvSpPr txBox="1"/>
          <p:nvPr/>
        </p:nvSpPr>
        <p:spPr>
          <a:xfrm>
            <a:off x="7658679" y="4292037"/>
            <a:ext cx="192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Anthony - Doctor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A17014-BFF9-87BC-64C4-368FD06608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06"/>
          <a:stretch/>
        </p:blipFill>
        <p:spPr>
          <a:xfrm>
            <a:off x="2692189" y="6084896"/>
            <a:ext cx="839722" cy="741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E1C898-9446-9B8B-AB7A-5B34DF29B5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06"/>
          <a:stretch/>
        </p:blipFill>
        <p:spPr>
          <a:xfrm>
            <a:off x="5515563" y="6084896"/>
            <a:ext cx="839722" cy="7414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E40F9A-3428-506D-8A11-F31B834814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06"/>
          <a:stretch/>
        </p:blipFill>
        <p:spPr>
          <a:xfrm>
            <a:off x="7730200" y="6084896"/>
            <a:ext cx="839722" cy="741422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1A5C9007-B540-6EC0-1C77-6D27BDC24188}"/>
              </a:ext>
            </a:extLst>
          </p:cNvPr>
          <p:cNvSpPr/>
          <p:nvPr/>
        </p:nvSpPr>
        <p:spPr>
          <a:xfrm>
            <a:off x="3048407" y="1334112"/>
            <a:ext cx="782530" cy="271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D9EA9-0320-0A6A-F1DD-4A7AD8F8AE9E}"/>
              </a:ext>
            </a:extLst>
          </p:cNvPr>
          <p:cNvCxnSpPr>
            <a:cxnSpLocks/>
          </p:cNvCxnSpPr>
          <p:nvPr/>
        </p:nvCxnSpPr>
        <p:spPr>
          <a:xfrm flipH="1">
            <a:off x="3752719" y="2099897"/>
            <a:ext cx="6091270" cy="20829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D1E3F1-8412-EC44-1AA2-8AE2CA4A7844}"/>
              </a:ext>
            </a:extLst>
          </p:cNvPr>
          <p:cNvCxnSpPr>
            <a:cxnSpLocks/>
          </p:cNvCxnSpPr>
          <p:nvPr/>
        </p:nvCxnSpPr>
        <p:spPr>
          <a:xfrm flipH="1">
            <a:off x="6141309" y="2224795"/>
            <a:ext cx="3954928" cy="193027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D3D61B-10E4-0048-0348-CA05FC91D66E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621030" y="2234873"/>
            <a:ext cx="1820970" cy="205716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993A7788-2F13-9400-4CE2-EEC2643C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3522" y="848622"/>
            <a:ext cx="1326352" cy="1326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876A4-5D36-851F-3BDC-F7E5976B52E7}"/>
              </a:ext>
            </a:extLst>
          </p:cNvPr>
          <p:cNvSpPr txBox="1"/>
          <p:nvPr/>
        </p:nvSpPr>
        <p:spPr>
          <a:xfrm>
            <a:off x="1172202" y="2490951"/>
            <a:ext cx="1751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Form Recognizer &amp; Spell check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BABAC8B-EFC9-9EA2-1CD7-07022215E9D4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 flipH="1">
            <a:off x="1179906" y="1524913"/>
            <a:ext cx="21272" cy="2068802"/>
          </a:xfrm>
          <a:prstGeom prst="bentConnector3">
            <a:avLst>
              <a:gd name="adj1" fmla="val -1074652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48CA6A15-FC70-A277-93FB-7C0092C07864}"/>
              </a:ext>
            </a:extLst>
          </p:cNvPr>
          <p:cNvSpPr/>
          <p:nvPr/>
        </p:nvSpPr>
        <p:spPr>
          <a:xfrm>
            <a:off x="1900239" y="2081601"/>
            <a:ext cx="220613" cy="4794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Subtitles outline">
            <a:extLst>
              <a:ext uri="{FF2B5EF4-FFF2-40B4-BE49-F238E27FC236}">
                <a16:creationId xmlns:a16="http://schemas.microsoft.com/office/drawing/2014/main" id="{3F9ABD84-8860-22FB-E5D1-CFD983BA4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2889" y="875903"/>
            <a:ext cx="1262693" cy="1262693"/>
          </a:xfrm>
          <a:prstGeom prst="rect">
            <a:avLst/>
          </a:prstGeom>
        </p:spPr>
      </p:pic>
      <p:pic>
        <p:nvPicPr>
          <p:cNvPr id="31" name="Graphic 30" descr="Subtitles with solid fill">
            <a:extLst>
              <a:ext uri="{FF2B5EF4-FFF2-40B4-BE49-F238E27FC236}">
                <a16:creationId xmlns:a16="http://schemas.microsoft.com/office/drawing/2014/main" id="{7F8DCF7E-A268-7ADC-370A-7A43B140EB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7822" y="875631"/>
            <a:ext cx="1232100" cy="12321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09CA3B-5FC3-DEBB-6B33-2C2D31EC08ED}"/>
              </a:ext>
            </a:extLst>
          </p:cNvPr>
          <p:cNvSpPr txBox="1"/>
          <p:nvPr/>
        </p:nvSpPr>
        <p:spPr>
          <a:xfrm rot="16200000">
            <a:off x="-89148" y="2201677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870FD3-1C21-54C7-2989-CEEAE391A50E}"/>
              </a:ext>
            </a:extLst>
          </p:cNvPr>
          <p:cNvSpPr txBox="1"/>
          <p:nvPr/>
        </p:nvSpPr>
        <p:spPr>
          <a:xfrm>
            <a:off x="2923012" y="913372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Validated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9F9601-AF97-42A8-41C1-B79C27AF08FB}"/>
              </a:ext>
            </a:extLst>
          </p:cNvPr>
          <p:cNvSpPr/>
          <p:nvPr/>
        </p:nvSpPr>
        <p:spPr>
          <a:xfrm>
            <a:off x="2193551" y="2153160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E62EA5-3245-E767-42C4-F12C77E2AEA4}"/>
              </a:ext>
            </a:extLst>
          </p:cNvPr>
          <p:cNvSpPr/>
          <p:nvPr/>
        </p:nvSpPr>
        <p:spPr>
          <a:xfrm>
            <a:off x="718533" y="2132127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F65B67-52FB-617D-46AA-F2CBED5E991C}"/>
              </a:ext>
            </a:extLst>
          </p:cNvPr>
          <p:cNvSpPr/>
          <p:nvPr/>
        </p:nvSpPr>
        <p:spPr>
          <a:xfrm>
            <a:off x="3140350" y="1770620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26B389-19FF-A471-4F2D-894BCBDFD44F}"/>
              </a:ext>
            </a:extLst>
          </p:cNvPr>
          <p:cNvSpPr/>
          <p:nvPr/>
        </p:nvSpPr>
        <p:spPr>
          <a:xfrm>
            <a:off x="5087765" y="1775394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97682D-5106-2221-06F2-388E5094A149}"/>
              </a:ext>
            </a:extLst>
          </p:cNvPr>
          <p:cNvSpPr/>
          <p:nvPr/>
        </p:nvSpPr>
        <p:spPr>
          <a:xfrm>
            <a:off x="9020083" y="1770620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B2CF3077-B460-F5AF-F0B9-63D76DD71747}"/>
              </a:ext>
            </a:extLst>
          </p:cNvPr>
          <p:cNvSpPr/>
          <p:nvPr/>
        </p:nvSpPr>
        <p:spPr>
          <a:xfrm>
            <a:off x="5081760" y="1334112"/>
            <a:ext cx="782530" cy="271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070DC4A-B1D1-0CF3-17BB-FC23CBFC82FD}"/>
              </a:ext>
            </a:extLst>
          </p:cNvPr>
          <p:cNvSpPr/>
          <p:nvPr/>
        </p:nvSpPr>
        <p:spPr>
          <a:xfrm>
            <a:off x="8818222" y="1310046"/>
            <a:ext cx="782530" cy="271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sona Library | EHR Association">
            <a:extLst>
              <a:ext uri="{FF2B5EF4-FFF2-40B4-BE49-F238E27FC236}">
                <a16:creationId xmlns:a16="http://schemas.microsoft.com/office/drawing/2014/main" id="{0D6B1D42-7885-A019-0BFF-4FDBBCD6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96" y="4704907"/>
            <a:ext cx="1292914" cy="1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n Asian Chinese Male Hospital Receptionist Checking The Information For A  Customer Patient Who Registering Herself At The Lobby Of The Hospital  High-Res Stock Photo - Getty Images">
            <a:extLst>
              <a:ext uri="{FF2B5EF4-FFF2-40B4-BE49-F238E27FC236}">
                <a16:creationId xmlns:a16="http://schemas.microsoft.com/office/drawing/2014/main" id="{D536A308-1401-0EB4-7030-768898869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r="37837" b="12543"/>
          <a:stretch/>
        </p:blipFill>
        <p:spPr bwMode="auto">
          <a:xfrm>
            <a:off x="2685722" y="4659645"/>
            <a:ext cx="1145216" cy="13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FF56CC8-A832-D48D-8052-3F18CE2EF9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0200" y="4659645"/>
            <a:ext cx="1292914" cy="12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63661-7A95-A5B2-87C3-744A302C96B8}"/>
              </a:ext>
            </a:extLst>
          </p:cNvPr>
          <p:cNvSpPr txBox="1"/>
          <p:nvPr/>
        </p:nvSpPr>
        <p:spPr>
          <a:xfrm>
            <a:off x="1149179" y="400987"/>
            <a:ext cx="17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acquisition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7B5BE6D7-B2D0-BECC-5F86-1CD5AF71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78" y="985433"/>
            <a:ext cx="1618736" cy="1078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508FA-B774-E2CE-E7B4-691C4335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40" y="3159286"/>
            <a:ext cx="2010209" cy="1054243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B6C54BA5-3C43-36B2-7A41-AA37C297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8824" y="839420"/>
            <a:ext cx="1326352" cy="1326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0B9BC-A434-0C42-1B7B-93E4D72314B7}"/>
              </a:ext>
            </a:extLst>
          </p:cNvPr>
          <p:cNvSpPr txBox="1"/>
          <p:nvPr/>
        </p:nvSpPr>
        <p:spPr>
          <a:xfrm>
            <a:off x="9988564" y="400987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A23A89-3B53-E8BE-1B16-4BD7A66AD9A2}"/>
              </a:ext>
            </a:extLst>
          </p:cNvPr>
          <p:cNvSpPr txBox="1"/>
          <p:nvPr/>
        </p:nvSpPr>
        <p:spPr>
          <a:xfrm>
            <a:off x="2595755" y="4292037"/>
            <a:ext cx="26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Drew – Admin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173F4-76F1-4B8B-826F-0F34C78CFD9B}"/>
              </a:ext>
            </a:extLst>
          </p:cNvPr>
          <p:cNvSpPr txBox="1"/>
          <p:nvPr/>
        </p:nvSpPr>
        <p:spPr>
          <a:xfrm>
            <a:off x="5418438" y="4292037"/>
            <a:ext cx="16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Alex - Nurse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D7AC20-9507-9567-163D-B7D9956A1824}"/>
              </a:ext>
            </a:extLst>
          </p:cNvPr>
          <p:cNvSpPr txBox="1"/>
          <p:nvPr/>
        </p:nvSpPr>
        <p:spPr>
          <a:xfrm>
            <a:off x="7658679" y="4292037"/>
            <a:ext cx="192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Anthony - Doctor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A17014-BFF9-87BC-64C4-368FD06608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06"/>
          <a:stretch/>
        </p:blipFill>
        <p:spPr>
          <a:xfrm>
            <a:off x="2692189" y="6084896"/>
            <a:ext cx="839722" cy="741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E1C898-9446-9B8B-AB7A-5B34DF29B5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06"/>
          <a:stretch/>
        </p:blipFill>
        <p:spPr>
          <a:xfrm>
            <a:off x="5515563" y="6084896"/>
            <a:ext cx="839722" cy="7414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E40F9A-3428-506D-8A11-F31B834814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06"/>
          <a:stretch/>
        </p:blipFill>
        <p:spPr>
          <a:xfrm>
            <a:off x="7730200" y="6084896"/>
            <a:ext cx="839722" cy="741422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1A5C9007-B540-6EC0-1C77-6D27BDC24188}"/>
              </a:ext>
            </a:extLst>
          </p:cNvPr>
          <p:cNvSpPr/>
          <p:nvPr/>
        </p:nvSpPr>
        <p:spPr>
          <a:xfrm>
            <a:off x="3048407" y="1334112"/>
            <a:ext cx="1745040" cy="271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D9EA9-0320-0A6A-F1DD-4A7AD8F8AE9E}"/>
              </a:ext>
            </a:extLst>
          </p:cNvPr>
          <p:cNvCxnSpPr>
            <a:cxnSpLocks/>
          </p:cNvCxnSpPr>
          <p:nvPr/>
        </p:nvCxnSpPr>
        <p:spPr>
          <a:xfrm flipH="1">
            <a:off x="3469904" y="2132110"/>
            <a:ext cx="2528975" cy="20843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D1E3F1-8412-EC44-1AA2-8AE2CA4A7844}"/>
              </a:ext>
            </a:extLst>
          </p:cNvPr>
          <p:cNvCxnSpPr>
            <a:cxnSpLocks/>
          </p:cNvCxnSpPr>
          <p:nvPr/>
        </p:nvCxnSpPr>
        <p:spPr>
          <a:xfrm flipH="1">
            <a:off x="6352304" y="2165772"/>
            <a:ext cx="3636260" cy="20507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D3D61B-10E4-0048-0348-CA05FC91D66E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621030" y="2234873"/>
            <a:ext cx="1820970" cy="205716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2876A4-5D36-851F-3BDC-F7E5976B52E7}"/>
              </a:ext>
            </a:extLst>
          </p:cNvPr>
          <p:cNvSpPr txBox="1"/>
          <p:nvPr/>
        </p:nvSpPr>
        <p:spPr>
          <a:xfrm>
            <a:off x="1201178" y="2718752"/>
            <a:ext cx="175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 Recognizer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BABAC8B-EFC9-9EA2-1CD7-07022215E9D4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>
            <a:off x="1005440" y="1524914"/>
            <a:ext cx="195738" cy="2161495"/>
          </a:xfrm>
          <a:prstGeom prst="bentConnector3">
            <a:avLst>
              <a:gd name="adj1" fmla="val -197643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48CA6A15-FC70-A277-93FB-7C0092C07864}"/>
              </a:ext>
            </a:extLst>
          </p:cNvPr>
          <p:cNvSpPr/>
          <p:nvPr/>
        </p:nvSpPr>
        <p:spPr>
          <a:xfrm>
            <a:off x="1900239" y="2151937"/>
            <a:ext cx="220613" cy="5736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09CA3B-5FC3-DEBB-6B33-2C2D31EC08ED}"/>
              </a:ext>
            </a:extLst>
          </p:cNvPr>
          <p:cNvSpPr txBox="1"/>
          <p:nvPr/>
        </p:nvSpPr>
        <p:spPr>
          <a:xfrm rot="16200000">
            <a:off x="-89148" y="2201677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9F9601-AF97-42A8-41C1-B79C27AF08FB}"/>
              </a:ext>
            </a:extLst>
          </p:cNvPr>
          <p:cNvSpPr/>
          <p:nvPr/>
        </p:nvSpPr>
        <p:spPr>
          <a:xfrm>
            <a:off x="2184796" y="2235333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E62EA5-3245-E767-42C4-F12C77E2AEA4}"/>
              </a:ext>
            </a:extLst>
          </p:cNvPr>
          <p:cNvSpPr/>
          <p:nvPr/>
        </p:nvSpPr>
        <p:spPr>
          <a:xfrm>
            <a:off x="2422655" y="3197276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F65B67-52FB-617D-46AA-F2CBED5E991C}"/>
              </a:ext>
            </a:extLst>
          </p:cNvPr>
          <p:cNvSpPr/>
          <p:nvPr/>
        </p:nvSpPr>
        <p:spPr>
          <a:xfrm>
            <a:off x="3685194" y="927961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97682D-5106-2221-06F2-388E5094A149}"/>
              </a:ext>
            </a:extLst>
          </p:cNvPr>
          <p:cNvSpPr/>
          <p:nvPr/>
        </p:nvSpPr>
        <p:spPr>
          <a:xfrm>
            <a:off x="8569922" y="926635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070DC4A-B1D1-0CF3-17BB-FC23CBFC82FD}"/>
              </a:ext>
            </a:extLst>
          </p:cNvPr>
          <p:cNvSpPr/>
          <p:nvPr/>
        </p:nvSpPr>
        <p:spPr>
          <a:xfrm>
            <a:off x="7609853" y="1310046"/>
            <a:ext cx="2225863" cy="271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sona Library | EHR Association">
            <a:extLst>
              <a:ext uri="{FF2B5EF4-FFF2-40B4-BE49-F238E27FC236}">
                <a16:creationId xmlns:a16="http://schemas.microsoft.com/office/drawing/2014/main" id="{0D6B1D42-7885-A019-0BFF-4FDBBCD6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96" y="4704907"/>
            <a:ext cx="1292914" cy="1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n Asian Chinese Male Hospital Receptionist Checking The Information For A  Customer Patient Who Registering Herself At The Lobby Of The Hospital  High-Res Stock Photo - Getty Images">
            <a:extLst>
              <a:ext uri="{FF2B5EF4-FFF2-40B4-BE49-F238E27FC236}">
                <a16:creationId xmlns:a16="http://schemas.microsoft.com/office/drawing/2014/main" id="{D536A308-1401-0EB4-7030-768898869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r="37837" b="12543"/>
          <a:stretch/>
        </p:blipFill>
        <p:spPr bwMode="auto">
          <a:xfrm>
            <a:off x="2685722" y="4659645"/>
            <a:ext cx="1145216" cy="13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FF56CC8-A832-D48D-8052-3F18CE2EF9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0200" y="4659645"/>
            <a:ext cx="1292914" cy="129291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C47B3-A5E8-4736-AF55-4844952FF6D8}"/>
              </a:ext>
            </a:extLst>
          </p:cNvPr>
          <p:cNvSpPr/>
          <p:nvPr/>
        </p:nvSpPr>
        <p:spPr>
          <a:xfrm>
            <a:off x="4971519" y="1117540"/>
            <a:ext cx="2433887" cy="785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Validate and add to patient database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CF7B8-7C2E-06D9-FD14-F1A7A33D3D88}"/>
              </a:ext>
            </a:extLst>
          </p:cNvPr>
          <p:cNvSpPr/>
          <p:nvPr/>
        </p:nvSpPr>
        <p:spPr>
          <a:xfrm>
            <a:off x="744953" y="926635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A0A0A3-B73F-7131-CB2E-85493B315BC4}"/>
              </a:ext>
            </a:extLst>
          </p:cNvPr>
          <p:cNvSpPr/>
          <p:nvPr/>
        </p:nvSpPr>
        <p:spPr>
          <a:xfrm>
            <a:off x="744953" y="2234873"/>
            <a:ext cx="378808" cy="37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631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3445D-825B-5CC8-503F-787451CF6E8C}"/>
              </a:ext>
            </a:extLst>
          </p:cNvPr>
          <p:cNvSpPr/>
          <p:nvPr/>
        </p:nvSpPr>
        <p:spPr>
          <a:xfrm>
            <a:off x="1418897" y="4950373"/>
            <a:ext cx="10005848" cy="14083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layer – Cosmos 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E411B-61C4-7C0D-BC78-CD36E63560B2}"/>
              </a:ext>
            </a:extLst>
          </p:cNvPr>
          <p:cNvSpPr/>
          <p:nvPr/>
        </p:nvSpPr>
        <p:spPr>
          <a:xfrm>
            <a:off x="1418896" y="3985001"/>
            <a:ext cx="4445876" cy="4099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new patient Azure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B2D85-C05B-1CD3-E0CE-21050C03583F}"/>
              </a:ext>
            </a:extLst>
          </p:cNvPr>
          <p:cNvSpPr/>
          <p:nvPr/>
        </p:nvSpPr>
        <p:spPr>
          <a:xfrm>
            <a:off x="1418898" y="1843522"/>
            <a:ext cx="4445874" cy="140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PWA</a:t>
            </a:r>
          </a:p>
          <a:p>
            <a:pPr algn="ctr"/>
            <a:r>
              <a:rPr lang="en-US"/>
              <a:t>Mobile form capture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D49BB-23AB-8D00-4E3D-36A2AF2CCC95}"/>
              </a:ext>
            </a:extLst>
          </p:cNvPr>
          <p:cNvSpPr/>
          <p:nvPr/>
        </p:nvSpPr>
        <p:spPr>
          <a:xfrm>
            <a:off x="9261717" y="1842045"/>
            <a:ext cx="2163028" cy="139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Microsoft Teams </a:t>
            </a:r>
          </a:p>
          <a:p>
            <a:pPr algn="ctr"/>
            <a:r>
              <a:rPr lang="en-US"/>
              <a:t>Notification Deep Link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3C007-2175-F072-FECE-794A81BB5713}"/>
              </a:ext>
            </a:extLst>
          </p:cNvPr>
          <p:cNvSpPr/>
          <p:nvPr/>
        </p:nvSpPr>
        <p:spPr>
          <a:xfrm>
            <a:off x="5990897" y="1842045"/>
            <a:ext cx="3144695" cy="140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UI</a:t>
            </a:r>
          </a:p>
          <a:p>
            <a:pPr algn="ctr"/>
            <a:r>
              <a:rPr lang="en-US"/>
              <a:t>Receptionist, Nurse, Doctor. Collab with deep links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4110E-6911-9601-766A-67427A1FE8F9}"/>
              </a:ext>
            </a:extLst>
          </p:cNvPr>
          <p:cNvSpPr/>
          <p:nvPr/>
        </p:nvSpPr>
        <p:spPr>
          <a:xfrm>
            <a:off x="1418896" y="3357011"/>
            <a:ext cx="4445876" cy="5780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acquisition/Form </a:t>
            </a:r>
            <a:r>
              <a:rPr lang="en-US"/>
              <a:t>Recognizer validation </a:t>
            </a:r>
            <a:r>
              <a:rPr lang="en-US" dirty="0"/>
              <a:t>Azure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F00E69-7855-4E71-70CB-54E1D4F42272}"/>
              </a:ext>
            </a:extLst>
          </p:cNvPr>
          <p:cNvSpPr/>
          <p:nvPr/>
        </p:nvSpPr>
        <p:spPr>
          <a:xfrm>
            <a:off x="5990897" y="3357011"/>
            <a:ext cx="5433847" cy="1497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CRUD with Roles data access Azure Functions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FB7AF8-3286-DCF1-001E-D6AD9E51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Patient E2E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9C34-5CDC-3DDF-01C9-289DCA810C1A}"/>
              </a:ext>
            </a:extLst>
          </p:cNvPr>
          <p:cNvSpPr/>
          <p:nvPr/>
        </p:nvSpPr>
        <p:spPr>
          <a:xfrm>
            <a:off x="599086" y="1843522"/>
            <a:ext cx="493986" cy="139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/>
              <a:t>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CDA0B-79F1-414A-D5AC-A540C5451172}"/>
              </a:ext>
            </a:extLst>
          </p:cNvPr>
          <p:cNvSpPr/>
          <p:nvPr/>
        </p:nvSpPr>
        <p:spPr>
          <a:xfrm>
            <a:off x="599086" y="3357010"/>
            <a:ext cx="493986" cy="149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/>
              <a:t>Business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C61D1-58EB-6032-E1C5-29C432B743BA}"/>
              </a:ext>
            </a:extLst>
          </p:cNvPr>
          <p:cNvSpPr/>
          <p:nvPr/>
        </p:nvSpPr>
        <p:spPr>
          <a:xfrm>
            <a:off x="599086" y="4950378"/>
            <a:ext cx="493986" cy="140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332EC9-BCE6-BDC1-ECF8-F7CEBB42F7D8}"/>
              </a:ext>
            </a:extLst>
          </p:cNvPr>
          <p:cNvSpPr/>
          <p:nvPr/>
        </p:nvSpPr>
        <p:spPr>
          <a:xfrm>
            <a:off x="1418896" y="4444827"/>
            <a:ext cx="4445876" cy="4099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Language translation Logic App Orchestration</a:t>
            </a:r>
          </a:p>
        </p:txBody>
      </p:sp>
    </p:spTree>
    <p:extLst>
      <p:ext uri="{BB962C8B-B14F-4D97-AF65-F5344CB8AC3E}">
        <p14:creationId xmlns:p14="http://schemas.microsoft.com/office/powerpoint/2010/main" val="413853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906DF-E4F8-ACFA-F0CB-AD46A12BFEC4}"/>
              </a:ext>
            </a:extLst>
          </p:cNvPr>
          <p:cNvSpPr txBox="1"/>
          <p:nvPr/>
        </p:nvSpPr>
        <p:spPr>
          <a:xfrm>
            <a:off x="3226676" y="504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EF30A-21A8-717D-D399-CB525A0E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10F7-F2E8-E812-AD0E-4998EE0C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acquisition Azure </a:t>
            </a:r>
            <a:r>
              <a:rPr lang="en-US" b="1" dirty="0"/>
              <a:t>Durable</a:t>
            </a:r>
            <a:r>
              <a:rPr lang="en-US" dirty="0"/>
              <a:t> Function HTTP Trigger (Aaron)</a:t>
            </a:r>
          </a:p>
          <a:p>
            <a:pPr lvl="1"/>
            <a:r>
              <a:rPr lang="en-US" dirty="0"/>
              <a:t>Post image, run Form Recognizer, perform spell check, return results back to user to confirm</a:t>
            </a:r>
          </a:p>
          <a:p>
            <a:r>
              <a:rPr lang="en-US" dirty="0"/>
              <a:t>CRUD data store HTTP Triggers (Josh)</a:t>
            </a:r>
          </a:p>
          <a:p>
            <a:pPr lvl="1"/>
            <a:r>
              <a:rPr lang="en-US" dirty="0"/>
              <a:t>Add new patient record</a:t>
            </a:r>
          </a:p>
          <a:p>
            <a:pPr lvl="1"/>
            <a:r>
              <a:rPr lang="en-US" dirty="0"/>
              <a:t>Get patient all</a:t>
            </a:r>
          </a:p>
          <a:p>
            <a:pPr lvl="1"/>
            <a:r>
              <a:rPr lang="en-US" dirty="0"/>
              <a:t>Get patient record by patient id</a:t>
            </a:r>
          </a:p>
          <a:p>
            <a:pPr lvl="2"/>
            <a:r>
              <a:rPr lang="en-US" dirty="0"/>
              <a:t>For Microsoft teams deep linking</a:t>
            </a:r>
          </a:p>
          <a:p>
            <a:pPr lvl="2"/>
            <a:endParaRPr lang="en-US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Get patient record by name</a:t>
            </a:r>
          </a:p>
          <a:p>
            <a:pPr lvl="1"/>
            <a:r>
              <a:rPr lang="en-US" dirty="0"/>
              <a:t>Get patient record by role</a:t>
            </a:r>
          </a:p>
          <a:p>
            <a:pPr lvl="2"/>
            <a:r>
              <a:rPr lang="en-US" dirty="0"/>
              <a:t>Receptionist, Nurse, Doctor</a:t>
            </a:r>
          </a:p>
          <a:p>
            <a:pPr lvl="1"/>
            <a:r>
              <a:rPr lang="en-US" dirty="0"/>
              <a:t>Update patient record by patient ID</a:t>
            </a:r>
          </a:p>
          <a:p>
            <a:pPr lvl="2"/>
            <a:r>
              <a:rPr lang="en-US" dirty="0"/>
              <a:t>Called by language translation Logic App</a:t>
            </a:r>
          </a:p>
          <a:p>
            <a:pPr lvl="1"/>
            <a:r>
              <a:rPr lang="en-US" dirty="0"/>
              <a:t>Add patient notes by patient ID</a:t>
            </a:r>
          </a:p>
          <a:p>
            <a:pPr lvl="1"/>
            <a:r>
              <a:rPr lang="en-US" dirty="0"/>
              <a:t>Get all new registrations</a:t>
            </a:r>
          </a:p>
          <a:p>
            <a:pPr lvl="2"/>
            <a:r>
              <a:rPr lang="en-US" dirty="0"/>
              <a:t>Determined by </a:t>
            </a:r>
            <a:r>
              <a:rPr lang="en-US" dirty="0" err="1"/>
              <a:t>NewRegistration</a:t>
            </a:r>
            <a:r>
              <a:rPr lang="en-US" dirty="0"/>
              <a:t> field set to </a:t>
            </a:r>
            <a:r>
              <a:rPr lang="en-US" dirty="0" err="1"/>
              <a:t>truw</a:t>
            </a:r>
            <a:r>
              <a:rPr lang="en-US" dirty="0"/>
              <a:t> when created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EFF0-9BDE-5250-C3EA-155C0E73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App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866B-67BC-CC4F-4CEF-ADFED12B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Pass to language translator </a:t>
            </a:r>
          </a:p>
          <a:p>
            <a:r>
              <a:rPr lang="en-US"/>
              <a:t>Update Patient DB using data add Azure Function</a:t>
            </a:r>
          </a:p>
          <a:p>
            <a:r>
              <a:rPr lang="en-US"/>
              <a:t>Microsoft Teams notify new patient added</a:t>
            </a:r>
          </a:p>
        </p:txBody>
      </p:sp>
    </p:spTree>
    <p:extLst>
      <p:ext uri="{BB962C8B-B14F-4D97-AF65-F5344CB8AC3E}">
        <p14:creationId xmlns:p14="http://schemas.microsoft.com/office/powerpoint/2010/main" val="175834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A2DE-C9C3-2A93-D565-1D59E331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6F38-193A-A09F-376F-DFE1967A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Patient</a:t>
            </a:r>
          </a:p>
          <a:p>
            <a:pPr lvl="1"/>
            <a:r>
              <a:rPr lang="en-US"/>
              <a:t>Patient ID</a:t>
            </a:r>
          </a:p>
          <a:p>
            <a:pPr lvl="1"/>
            <a:r>
              <a:rPr lang="en-US"/>
              <a:t>Family name</a:t>
            </a:r>
          </a:p>
          <a:p>
            <a:pPr lvl="1"/>
            <a:r>
              <a:rPr lang="en-US"/>
              <a:t>Given names</a:t>
            </a:r>
          </a:p>
          <a:p>
            <a:pPr lvl="1"/>
            <a:r>
              <a:rPr lang="en-US"/>
              <a:t>Date of birth</a:t>
            </a:r>
          </a:p>
          <a:p>
            <a:pPr lvl="1"/>
            <a:r>
              <a:rPr lang="en-US"/>
              <a:t>Street address, city, state, code (zip or post)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pPr lvl="1"/>
            <a:r>
              <a:rPr lang="en-US"/>
              <a:t>Gender identity</a:t>
            </a:r>
          </a:p>
          <a:p>
            <a:pPr lvl="1"/>
            <a:r>
              <a:rPr lang="en-US"/>
              <a:t>Preferred pronoun</a:t>
            </a:r>
          </a:p>
          <a:p>
            <a:pPr lvl="1"/>
            <a:r>
              <a:rPr lang="en-US"/>
              <a:t>Emergency contact details</a:t>
            </a:r>
          </a:p>
          <a:p>
            <a:pPr lvl="2"/>
            <a:r>
              <a:rPr lang="en-US"/>
              <a:t>Name, relationship, Email, phone</a:t>
            </a:r>
          </a:p>
          <a:p>
            <a:pPr lvl="1"/>
            <a:r>
              <a:rPr lang="en-US"/>
              <a:t>Allergies and medicines and reactions</a:t>
            </a:r>
          </a:p>
          <a:p>
            <a:pPr lvl="1"/>
            <a:r>
              <a:rPr lang="en-US"/>
              <a:t>Signature</a:t>
            </a:r>
          </a:p>
          <a:p>
            <a:pPr lvl="1"/>
            <a:r>
              <a:rPr lang="en-US"/>
              <a:t>Signed date</a:t>
            </a:r>
          </a:p>
          <a:p>
            <a:pPr lvl="1"/>
            <a:r>
              <a:rPr lang="en-US" err="1"/>
              <a:t>NewRegistration</a:t>
            </a:r>
            <a:endParaRPr lang="en-US"/>
          </a:p>
          <a:p>
            <a:pPr lvl="2"/>
            <a:r>
              <a:rPr lang="en-US"/>
              <a:t>Bool set true when new </a:t>
            </a:r>
            <a:r>
              <a:rPr lang="en-US" err="1"/>
              <a:t>rego</a:t>
            </a:r>
            <a:r>
              <a:rPr lang="en-US"/>
              <a:t> created</a:t>
            </a:r>
          </a:p>
          <a:p>
            <a:pPr lvl="2"/>
            <a:r>
              <a:rPr lang="en-US"/>
              <a:t>Set false when admin approves new registration</a:t>
            </a:r>
          </a:p>
          <a:p>
            <a:r>
              <a:rPr lang="en-US"/>
              <a:t>Notes</a:t>
            </a:r>
          </a:p>
          <a:p>
            <a:pPr lvl="1"/>
            <a:r>
              <a:rPr lang="en-US"/>
              <a:t>Patient ID</a:t>
            </a:r>
          </a:p>
          <a:p>
            <a:pPr lvl="1"/>
            <a:r>
              <a:rPr lang="en-US"/>
              <a:t>Free text field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3A96-81AA-7D37-2C8F-FAF44076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Resource Group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7018-A60A-FB3B-8DA5-1EFB1648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i="0">
                <a:solidFill>
                  <a:srgbClr val="323130"/>
                </a:solidFill>
                <a:effectLst/>
                <a:latin typeface="az_ea_font"/>
              </a:rPr>
              <a:t>Resource group: New-Patient-End-to-End</a:t>
            </a:r>
          </a:p>
          <a:p>
            <a:r>
              <a:rPr lang="en-AU" b="1">
                <a:solidFill>
                  <a:srgbClr val="323130"/>
                </a:solidFill>
                <a:latin typeface="az_ea_font"/>
              </a:rPr>
              <a:t>Subscription: 732c960a-0f46-4fbc-80ab-6909890bd1c9</a:t>
            </a:r>
          </a:p>
          <a:p>
            <a:r>
              <a:rPr lang="en-AU" b="1" i="0">
                <a:solidFill>
                  <a:srgbClr val="323130"/>
                </a:solidFill>
                <a:effectLst/>
                <a:latin typeface="az_ea_font"/>
              </a:rPr>
              <a:t>Roles: All have contributor role rights</a:t>
            </a:r>
          </a:p>
          <a:p>
            <a:r>
              <a:rPr lang="en-AU" b="1">
                <a:solidFill>
                  <a:srgbClr val="323130"/>
                </a:solidFill>
                <a:latin typeface="az_ea_font"/>
              </a:rPr>
              <a:t>GitHub Organisation</a:t>
            </a:r>
          </a:p>
          <a:p>
            <a:pPr lvl="1"/>
            <a:r>
              <a:rPr lang="en-AU" b="1" i="0">
                <a:solidFill>
                  <a:srgbClr val="323130"/>
                </a:solidFill>
                <a:effectLst/>
                <a:latin typeface="az_ea_font"/>
              </a:rPr>
              <a:t>newpatiente2e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407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az_ea_font</vt:lpstr>
      <vt:lpstr>Arial</vt:lpstr>
      <vt:lpstr>Calibri</vt:lpstr>
      <vt:lpstr>Calibri Light</vt:lpstr>
      <vt:lpstr>Office Theme</vt:lpstr>
      <vt:lpstr>New Patient End-to-End Cognitive Services and Form Recognizer</vt:lpstr>
      <vt:lpstr>Timelines</vt:lpstr>
      <vt:lpstr>PowerPoint Presentation</vt:lpstr>
      <vt:lpstr>PowerPoint Presentation</vt:lpstr>
      <vt:lpstr>New Patient E2E Architecture</vt:lpstr>
      <vt:lpstr>Azure Functions</vt:lpstr>
      <vt:lpstr>Logic App Workflow</vt:lpstr>
      <vt:lpstr>Data schema</vt:lpstr>
      <vt:lpstr>Azure Resource Group </vt:lpstr>
      <vt:lpstr>Security and roles</vt:lpstr>
      <vt:lpstr>Durable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</dc:creator>
  <cp:lastModifiedBy>Dave Glover</cp:lastModifiedBy>
  <cp:revision>5</cp:revision>
  <dcterms:created xsi:type="dcterms:W3CDTF">2022-08-29T00:05:20Z</dcterms:created>
  <dcterms:modified xsi:type="dcterms:W3CDTF">2022-10-06T23:13:40Z</dcterms:modified>
</cp:coreProperties>
</file>