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6" r:id="rId3"/>
    <p:sldId id="265" r:id="rId4"/>
    <p:sldId id="262" r:id="rId5"/>
    <p:sldId id="261" r:id="rId6"/>
    <p:sldId id="264" r:id="rId7"/>
    <p:sldId id="258" r:id="rId8"/>
    <p:sldId id="267"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D274DE-CC7D-4ECA-897A-CF35DAC2706D}" v="188" dt="2024-06-24T16:33:39.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2" autoAdjust="0"/>
    <p:restoredTop sz="94660"/>
  </p:normalViewPr>
  <p:slideViewPr>
    <p:cSldViewPr snapToGrid="0">
      <p:cViewPr varScale="1">
        <p:scale>
          <a:sx n="150" d="100"/>
          <a:sy n="150" d="100"/>
        </p:scale>
        <p:origin x="283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571B6A-1B0F-4DDD-9C76-E5D366CE9CD1}" type="doc">
      <dgm:prSet loTypeId="urn:microsoft.com/office/officeart/2005/8/layout/vProcess5" loCatId="process" qsTypeId="urn:microsoft.com/office/officeart/2005/8/quickstyle/simple1" qsCatId="simple" csTypeId="urn:microsoft.com/office/officeart/2005/8/colors/colorful2" csCatId="colorful" phldr="1"/>
      <dgm:spPr/>
    </dgm:pt>
    <dgm:pt modelId="{9EFE6FFC-EA4D-45FD-BB8D-A149D8E00A90}">
      <dgm:prSet phldrT="[Text]"/>
      <dgm:spPr/>
      <dgm:t>
        <a:bodyPr/>
        <a:lstStyle/>
        <a:p>
          <a:r>
            <a:rPr lang="en-US" dirty="0"/>
            <a:t>Convert to PDF (LibreOffice or MSOffice Lib)</a:t>
          </a:r>
        </a:p>
      </dgm:t>
    </dgm:pt>
    <dgm:pt modelId="{B822DB26-BB4F-42E2-8160-8B72CFC96B83}" type="parTrans" cxnId="{6DAF9FAC-6932-457E-AE86-AF00F2F3ACCD}">
      <dgm:prSet/>
      <dgm:spPr/>
      <dgm:t>
        <a:bodyPr/>
        <a:lstStyle/>
        <a:p>
          <a:endParaRPr lang="en-US"/>
        </a:p>
      </dgm:t>
    </dgm:pt>
    <dgm:pt modelId="{C41198C8-E5C9-4306-B847-30677750A566}" type="sibTrans" cxnId="{6DAF9FAC-6932-457E-AE86-AF00F2F3ACCD}">
      <dgm:prSet/>
      <dgm:spPr/>
      <dgm:t>
        <a:bodyPr/>
        <a:lstStyle/>
        <a:p>
          <a:endParaRPr lang="en-US"/>
        </a:p>
      </dgm:t>
    </dgm:pt>
    <dgm:pt modelId="{9AC092DA-DAA2-4B6F-8CD9-A942E429CE12}">
      <dgm:prSet phldrT="[Text]"/>
      <dgm:spPr/>
      <dgm:t>
        <a:bodyPr/>
        <a:lstStyle/>
        <a:p>
          <a:r>
            <a:rPr lang="en-US" dirty="0"/>
            <a:t>Extract Images from PDF(</a:t>
          </a:r>
          <a:r>
            <a:rPr lang="en-US" dirty="0" err="1"/>
            <a:t>PyMuPDF</a:t>
          </a:r>
          <a:r>
            <a:rPr lang="en-US" dirty="0"/>
            <a:t>)</a:t>
          </a:r>
        </a:p>
      </dgm:t>
    </dgm:pt>
    <dgm:pt modelId="{20265E9A-E687-422D-9B6E-74A9A9102A0A}" type="parTrans" cxnId="{974DADEA-B4C8-43CB-8A0B-E7A9D7C92B1B}">
      <dgm:prSet/>
      <dgm:spPr/>
      <dgm:t>
        <a:bodyPr/>
        <a:lstStyle/>
        <a:p>
          <a:endParaRPr lang="en-US"/>
        </a:p>
      </dgm:t>
    </dgm:pt>
    <dgm:pt modelId="{F8D72E41-BB2C-4A48-A3CC-84102567438D}" type="sibTrans" cxnId="{974DADEA-B4C8-43CB-8A0B-E7A9D7C92B1B}">
      <dgm:prSet/>
      <dgm:spPr/>
      <dgm:t>
        <a:bodyPr/>
        <a:lstStyle/>
        <a:p>
          <a:endParaRPr lang="en-US"/>
        </a:p>
      </dgm:t>
    </dgm:pt>
    <dgm:pt modelId="{3CD55580-D701-4CAC-83DC-93E642818F20}">
      <dgm:prSet phldrT="[Text]"/>
      <dgm:spPr/>
      <dgm:t>
        <a:bodyPr/>
        <a:lstStyle/>
        <a:p>
          <a:r>
            <a:rPr lang="en-US" dirty="0"/>
            <a:t>Extract Text and Table from Images (GPT4o)</a:t>
          </a:r>
        </a:p>
      </dgm:t>
    </dgm:pt>
    <dgm:pt modelId="{050BC06B-9114-4C3F-94D1-C407AE2B8433}" type="parTrans" cxnId="{E9A30C42-3CF8-4E93-93DD-A206B4174233}">
      <dgm:prSet/>
      <dgm:spPr/>
      <dgm:t>
        <a:bodyPr/>
        <a:lstStyle/>
        <a:p>
          <a:endParaRPr lang="en-US"/>
        </a:p>
      </dgm:t>
    </dgm:pt>
    <dgm:pt modelId="{99A67022-CA56-4E26-B826-787ADEA83EDD}" type="sibTrans" cxnId="{E9A30C42-3CF8-4E93-93DD-A206B4174233}">
      <dgm:prSet/>
      <dgm:spPr/>
      <dgm:t>
        <a:bodyPr/>
        <a:lstStyle/>
        <a:p>
          <a:endParaRPr lang="en-US"/>
        </a:p>
      </dgm:t>
    </dgm:pt>
    <dgm:pt modelId="{993B0E8B-DA5E-4855-B8DA-05CAC386BD7B}">
      <dgm:prSet phldrT="[Text]"/>
      <dgm:spPr/>
      <dgm:t>
        <a:bodyPr/>
        <a:lstStyle/>
        <a:p>
          <a:r>
            <a:rPr lang="en-US" dirty="0"/>
            <a:t>Vectorize Text &amp; Table and Store to JSON</a:t>
          </a:r>
        </a:p>
      </dgm:t>
    </dgm:pt>
    <dgm:pt modelId="{BCCA90D5-D4A2-4AC9-9448-99B97DB2C93C}" type="parTrans" cxnId="{3DA148EE-D33F-45E0-A31B-30BA392CA379}">
      <dgm:prSet/>
      <dgm:spPr/>
      <dgm:t>
        <a:bodyPr/>
        <a:lstStyle/>
        <a:p>
          <a:endParaRPr lang="en-US"/>
        </a:p>
      </dgm:t>
    </dgm:pt>
    <dgm:pt modelId="{246928A0-09C6-4031-8F38-966CEA4FE10E}" type="sibTrans" cxnId="{3DA148EE-D33F-45E0-A31B-30BA392CA379}">
      <dgm:prSet/>
      <dgm:spPr/>
      <dgm:t>
        <a:bodyPr/>
        <a:lstStyle/>
        <a:p>
          <a:endParaRPr lang="en-US"/>
        </a:p>
      </dgm:t>
    </dgm:pt>
    <dgm:pt modelId="{0E7F6513-F2D2-481C-9CA5-D37F4EF575B8}">
      <dgm:prSet phldrT="[Text]"/>
      <dgm:spPr/>
      <dgm:t>
        <a:bodyPr/>
        <a:lstStyle/>
        <a:p>
          <a:r>
            <a:rPr lang="en-US" dirty="0"/>
            <a:t>Index to Azure AI Search</a:t>
          </a:r>
        </a:p>
      </dgm:t>
    </dgm:pt>
    <dgm:pt modelId="{CEA6329D-9DD1-4E96-8DA6-F3E973E013F0}" type="parTrans" cxnId="{8ED4A0DA-F8C0-456A-9328-906C1186E3D7}">
      <dgm:prSet/>
      <dgm:spPr/>
      <dgm:t>
        <a:bodyPr/>
        <a:lstStyle/>
        <a:p>
          <a:endParaRPr lang="en-US"/>
        </a:p>
      </dgm:t>
    </dgm:pt>
    <dgm:pt modelId="{C637EE38-AEFA-493A-83E3-87D426B9CFAB}" type="sibTrans" cxnId="{8ED4A0DA-F8C0-456A-9328-906C1186E3D7}">
      <dgm:prSet/>
      <dgm:spPr/>
      <dgm:t>
        <a:bodyPr/>
        <a:lstStyle/>
        <a:p>
          <a:endParaRPr lang="en-US"/>
        </a:p>
      </dgm:t>
    </dgm:pt>
    <dgm:pt modelId="{A458319E-C9D4-4422-8B58-9EFFCA4974A9}" type="pres">
      <dgm:prSet presAssocID="{46571B6A-1B0F-4DDD-9C76-E5D366CE9CD1}" presName="outerComposite" presStyleCnt="0">
        <dgm:presLayoutVars>
          <dgm:chMax val="5"/>
          <dgm:dir/>
          <dgm:resizeHandles val="exact"/>
        </dgm:presLayoutVars>
      </dgm:prSet>
      <dgm:spPr/>
    </dgm:pt>
    <dgm:pt modelId="{B767A5DF-EF96-4833-BCD0-A097D5188260}" type="pres">
      <dgm:prSet presAssocID="{46571B6A-1B0F-4DDD-9C76-E5D366CE9CD1}" presName="dummyMaxCanvas" presStyleCnt="0">
        <dgm:presLayoutVars/>
      </dgm:prSet>
      <dgm:spPr/>
    </dgm:pt>
    <dgm:pt modelId="{A80C3116-A8DF-471D-AF2C-702339F6D1CA}" type="pres">
      <dgm:prSet presAssocID="{46571B6A-1B0F-4DDD-9C76-E5D366CE9CD1}" presName="FiveNodes_1" presStyleLbl="node1" presStyleIdx="0" presStyleCnt="5" custLinFactNeighborX="-299">
        <dgm:presLayoutVars>
          <dgm:bulletEnabled val="1"/>
        </dgm:presLayoutVars>
      </dgm:prSet>
      <dgm:spPr/>
    </dgm:pt>
    <dgm:pt modelId="{71852C38-6F7E-41DC-873A-38ABFAA111E5}" type="pres">
      <dgm:prSet presAssocID="{46571B6A-1B0F-4DDD-9C76-E5D366CE9CD1}" presName="FiveNodes_2" presStyleLbl="node1" presStyleIdx="1" presStyleCnt="5">
        <dgm:presLayoutVars>
          <dgm:bulletEnabled val="1"/>
        </dgm:presLayoutVars>
      </dgm:prSet>
      <dgm:spPr/>
    </dgm:pt>
    <dgm:pt modelId="{67CA1AF1-74D5-4F91-AF26-70DF60BEBBDA}" type="pres">
      <dgm:prSet presAssocID="{46571B6A-1B0F-4DDD-9C76-E5D366CE9CD1}" presName="FiveNodes_3" presStyleLbl="node1" presStyleIdx="2" presStyleCnt="5">
        <dgm:presLayoutVars>
          <dgm:bulletEnabled val="1"/>
        </dgm:presLayoutVars>
      </dgm:prSet>
      <dgm:spPr/>
    </dgm:pt>
    <dgm:pt modelId="{BE019310-DED3-4F1E-8C02-2CF8745875B3}" type="pres">
      <dgm:prSet presAssocID="{46571B6A-1B0F-4DDD-9C76-E5D366CE9CD1}" presName="FiveNodes_4" presStyleLbl="node1" presStyleIdx="3" presStyleCnt="5">
        <dgm:presLayoutVars>
          <dgm:bulletEnabled val="1"/>
        </dgm:presLayoutVars>
      </dgm:prSet>
      <dgm:spPr/>
    </dgm:pt>
    <dgm:pt modelId="{0EDF03B3-324E-45A0-ACE8-16634F674B06}" type="pres">
      <dgm:prSet presAssocID="{46571B6A-1B0F-4DDD-9C76-E5D366CE9CD1}" presName="FiveNodes_5" presStyleLbl="node1" presStyleIdx="4" presStyleCnt="5">
        <dgm:presLayoutVars>
          <dgm:bulletEnabled val="1"/>
        </dgm:presLayoutVars>
      </dgm:prSet>
      <dgm:spPr/>
    </dgm:pt>
    <dgm:pt modelId="{E9070DCC-E364-4E47-AC46-2B30DE076D59}" type="pres">
      <dgm:prSet presAssocID="{46571B6A-1B0F-4DDD-9C76-E5D366CE9CD1}" presName="FiveConn_1-2" presStyleLbl="fgAccFollowNode1" presStyleIdx="0" presStyleCnt="4">
        <dgm:presLayoutVars>
          <dgm:bulletEnabled val="1"/>
        </dgm:presLayoutVars>
      </dgm:prSet>
      <dgm:spPr/>
    </dgm:pt>
    <dgm:pt modelId="{BF83B7AD-C930-46BF-97ED-553F48C1E517}" type="pres">
      <dgm:prSet presAssocID="{46571B6A-1B0F-4DDD-9C76-E5D366CE9CD1}" presName="FiveConn_2-3" presStyleLbl="fgAccFollowNode1" presStyleIdx="1" presStyleCnt="4">
        <dgm:presLayoutVars>
          <dgm:bulletEnabled val="1"/>
        </dgm:presLayoutVars>
      </dgm:prSet>
      <dgm:spPr/>
    </dgm:pt>
    <dgm:pt modelId="{18270749-22CD-445E-AB20-6017D4EB883C}" type="pres">
      <dgm:prSet presAssocID="{46571B6A-1B0F-4DDD-9C76-E5D366CE9CD1}" presName="FiveConn_3-4" presStyleLbl="fgAccFollowNode1" presStyleIdx="2" presStyleCnt="4">
        <dgm:presLayoutVars>
          <dgm:bulletEnabled val="1"/>
        </dgm:presLayoutVars>
      </dgm:prSet>
      <dgm:spPr/>
    </dgm:pt>
    <dgm:pt modelId="{0D2AA561-940A-4622-8191-5B477DBE6CBF}" type="pres">
      <dgm:prSet presAssocID="{46571B6A-1B0F-4DDD-9C76-E5D366CE9CD1}" presName="FiveConn_4-5" presStyleLbl="fgAccFollowNode1" presStyleIdx="3" presStyleCnt="4">
        <dgm:presLayoutVars>
          <dgm:bulletEnabled val="1"/>
        </dgm:presLayoutVars>
      </dgm:prSet>
      <dgm:spPr/>
    </dgm:pt>
    <dgm:pt modelId="{BD560420-1987-4A92-82DC-D917380850EE}" type="pres">
      <dgm:prSet presAssocID="{46571B6A-1B0F-4DDD-9C76-E5D366CE9CD1}" presName="FiveNodes_1_text" presStyleLbl="node1" presStyleIdx="4" presStyleCnt="5">
        <dgm:presLayoutVars>
          <dgm:bulletEnabled val="1"/>
        </dgm:presLayoutVars>
      </dgm:prSet>
      <dgm:spPr/>
    </dgm:pt>
    <dgm:pt modelId="{627381CD-A3A5-48BD-AF93-AFB426246FD6}" type="pres">
      <dgm:prSet presAssocID="{46571B6A-1B0F-4DDD-9C76-E5D366CE9CD1}" presName="FiveNodes_2_text" presStyleLbl="node1" presStyleIdx="4" presStyleCnt="5">
        <dgm:presLayoutVars>
          <dgm:bulletEnabled val="1"/>
        </dgm:presLayoutVars>
      </dgm:prSet>
      <dgm:spPr/>
    </dgm:pt>
    <dgm:pt modelId="{A19F1749-9AD2-4481-A7E8-49DBD320FC12}" type="pres">
      <dgm:prSet presAssocID="{46571B6A-1B0F-4DDD-9C76-E5D366CE9CD1}" presName="FiveNodes_3_text" presStyleLbl="node1" presStyleIdx="4" presStyleCnt="5">
        <dgm:presLayoutVars>
          <dgm:bulletEnabled val="1"/>
        </dgm:presLayoutVars>
      </dgm:prSet>
      <dgm:spPr/>
    </dgm:pt>
    <dgm:pt modelId="{431935FB-702A-4392-A542-8CC5BDDFE109}" type="pres">
      <dgm:prSet presAssocID="{46571B6A-1B0F-4DDD-9C76-E5D366CE9CD1}" presName="FiveNodes_4_text" presStyleLbl="node1" presStyleIdx="4" presStyleCnt="5">
        <dgm:presLayoutVars>
          <dgm:bulletEnabled val="1"/>
        </dgm:presLayoutVars>
      </dgm:prSet>
      <dgm:spPr/>
    </dgm:pt>
    <dgm:pt modelId="{2B90EF2A-A264-488D-9B8E-B0B55A691463}" type="pres">
      <dgm:prSet presAssocID="{46571B6A-1B0F-4DDD-9C76-E5D366CE9CD1}" presName="FiveNodes_5_text" presStyleLbl="node1" presStyleIdx="4" presStyleCnt="5">
        <dgm:presLayoutVars>
          <dgm:bulletEnabled val="1"/>
        </dgm:presLayoutVars>
      </dgm:prSet>
      <dgm:spPr/>
    </dgm:pt>
  </dgm:ptLst>
  <dgm:cxnLst>
    <dgm:cxn modelId="{307EB802-082E-464B-805F-8C433253BB27}" type="presOf" srcId="{9AC092DA-DAA2-4B6F-8CD9-A942E429CE12}" destId="{627381CD-A3A5-48BD-AF93-AFB426246FD6}" srcOrd="1" destOrd="0" presId="urn:microsoft.com/office/officeart/2005/8/layout/vProcess5"/>
    <dgm:cxn modelId="{0E661C13-0F6E-433F-BC13-63067E3C3F4A}" type="presOf" srcId="{993B0E8B-DA5E-4855-B8DA-05CAC386BD7B}" destId="{431935FB-702A-4392-A542-8CC5BDDFE109}" srcOrd="1" destOrd="0" presId="urn:microsoft.com/office/officeart/2005/8/layout/vProcess5"/>
    <dgm:cxn modelId="{A4751825-11A9-41AD-AC02-BAECC6826DE0}" type="presOf" srcId="{46571B6A-1B0F-4DDD-9C76-E5D366CE9CD1}" destId="{A458319E-C9D4-4422-8B58-9EFFCA4974A9}" srcOrd="0" destOrd="0" presId="urn:microsoft.com/office/officeart/2005/8/layout/vProcess5"/>
    <dgm:cxn modelId="{A68EB42A-EAFE-4975-AEA4-E3AD28DDE106}" type="presOf" srcId="{99A67022-CA56-4E26-B826-787ADEA83EDD}" destId="{18270749-22CD-445E-AB20-6017D4EB883C}" srcOrd="0" destOrd="0" presId="urn:microsoft.com/office/officeart/2005/8/layout/vProcess5"/>
    <dgm:cxn modelId="{E9A30C42-3CF8-4E93-93DD-A206B4174233}" srcId="{46571B6A-1B0F-4DDD-9C76-E5D366CE9CD1}" destId="{3CD55580-D701-4CAC-83DC-93E642818F20}" srcOrd="2" destOrd="0" parTransId="{050BC06B-9114-4C3F-94D1-C407AE2B8433}" sibTransId="{99A67022-CA56-4E26-B826-787ADEA83EDD}"/>
    <dgm:cxn modelId="{C4A82B6B-685F-41BE-9A05-035B42330490}" type="presOf" srcId="{9AC092DA-DAA2-4B6F-8CD9-A942E429CE12}" destId="{71852C38-6F7E-41DC-873A-38ABFAA111E5}" srcOrd="0" destOrd="0" presId="urn:microsoft.com/office/officeart/2005/8/layout/vProcess5"/>
    <dgm:cxn modelId="{54758371-234E-45A5-8D7F-9C03025D6909}" type="presOf" srcId="{F8D72E41-BB2C-4A48-A3CC-84102567438D}" destId="{BF83B7AD-C930-46BF-97ED-553F48C1E517}" srcOrd="0" destOrd="0" presId="urn:microsoft.com/office/officeart/2005/8/layout/vProcess5"/>
    <dgm:cxn modelId="{4CDEA677-80C3-4B79-A276-C6359BE89813}" type="presOf" srcId="{9EFE6FFC-EA4D-45FD-BB8D-A149D8E00A90}" destId="{BD560420-1987-4A92-82DC-D917380850EE}" srcOrd="1" destOrd="0" presId="urn:microsoft.com/office/officeart/2005/8/layout/vProcess5"/>
    <dgm:cxn modelId="{F2DEAE7E-4816-4C84-9366-28DAA72E3E43}" type="presOf" srcId="{246928A0-09C6-4031-8F38-966CEA4FE10E}" destId="{0D2AA561-940A-4622-8191-5B477DBE6CBF}" srcOrd="0" destOrd="0" presId="urn:microsoft.com/office/officeart/2005/8/layout/vProcess5"/>
    <dgm:cxn modelId="{0077FD8E-C5AA-48E1-A79D-0901609389AA}" type="presOf" srcId="{0E7F6513-F2D2-481C-9CA5-D37F4EF575B8}" destId="{0EDF03B3-324E-45A0-ACE8-16634F674B06}" srcOrd="0" destOrd="0" presId="urn:microsoft.com/office/officeart/2005/8/layout/vProcess5"/>
    <dgm:cxn modelId="{DAA599A6-4111-48B4-AF34-C26FAE7147A7}" type="presOf" srcId="{3CD55580-D701-4CAC-83DC-93E642818F20}" destId="{A19F1749-9AD2-4481-A7E8-49DBD320FC12}" srcOrd="1" destOrd="0" presId="urn:microsoft.com/office/officeart/2005/8/layout/vProcess5"/>
    <dgm:cxn modelId="{CFD140A9-9C9B-4358-A86E-01933570C7A3}" type="presOf" srcId="{C41198C8-E5C9-4306-B847-30677750A566}" destId="{E9070DCC-E364-4E47-AC46-2B30DE076D59}" srcOrd="0" destOrd="0" presId="urn:microsoft.com/office/officeart/2005/8/layout/vProcess5"/>
    <dgm:cxn modelId="{6DAF9FAC-6932-457E-AE86-AF00F2F3ACCD}" srcId="{46571B6A-1B0F-4DDD-9C76-E5D366CE9CD1}" destId="{9EFE6FFC-EA4D-45FD-BB8D-A149D8E00A90}" srcOrd="0" destOrd="0" parTransId="{B822DB26-BB4F-42E2-8160-8B72CFC96B83}" sibTransId="{C41198C8-E5C9-4306-B847-30677750A566}"/>
    <dgm:cxn modelId="{E73458B0-D0F2-4781-BC30-2D2A82294B5B}" type="presOf" srcId="{0E7F6513-F2D2-481C-9CA5-D37F4EF575B8}" destId="{2B90EF2A-A264-488D-9B8E-B0B55A691463}" srcOrd="1" destOrd="0" presId="urn:microsoft.com/office/officeart/2005/8/layout/vProcess5"/>
    <dgm:cxn modelId="{9E7726C4-8FBF-437D-AB99-9E7876E8163C}" type="presOf" srcId="{9EFE6FFC-EA4D-45FD-BB8D-A149D8E00A90}" destId="{A80C3116-A8DF-471D-AF2C-702339F6D1CA}" srcOrd="0" destOrd="0" presId="urn:microsoft.com/office/officeart/2005/8/layout/vProcess5"/>
    <dgm:cxn modelId="{8ED4A0DA-F8C0-456A-9328-906C1186E3D7}" srcId="{46571B6A-1B0F-4DDD-9C76-E5D366CE9CD1}" destId="{0E7F6513-F2D2-481C-9CA5-D37F4EF575B8}" srcOrd="4" destOrd="0" parTransId="{CEA6329D-9DD1-4E96-8DA6-F3E973E013F0}" sibTransId="{C637EE38-AEFA-493A-83E3-87D426B9CFAB}"/>
    <dgm:cxn modelId="{88E3E1E5-0824-4C68-B457-657D5687762D}" type="presOf" srcId="{993B0E8B-DA5E-4855-B8DA-05CAC386BD7B}" destId="{BE019310-DED3-4F1E-8C02-2CF8745875B3}" srcOrd="0" destOrd="0" presId="urn:microsoft.com/office/officeart/2005/8/layout/vProcess5"/>
    <dgm:cxn modelId="{A5F064E8-0C3A-414C-8325-009D9296469F}" type="presOf" srcId="{3CD55580-D701-4CAC-83DC-93E642818F20}" destId="{67CA1AF1-74D5-4F91-AF26-70DF60BEBBDA}" srcOrd="0" destOrd="0" presId="urn:microsoft.com/office/officeart/2005/8/layout/vProcess5"/>
    <dgm:cxn modelId="{974DADEA-B4C8-43CB-8A0B-E7A9D7C92B1B}" srcId="{46571B6A-1B0F-4DDD-9C76-E5D366CE9CD1}" destId="{9AC092DA-DAA2-4B6F-8CD9-A942E429CE12}" srcOrd="1" destOrd="0" parTransId="{20265E9A-E687-422D-9B6E-74A9A9102A0A}" sibTransId="{F8D72E41-BB2C-4A48-A3CC-84102567438D}"/>
    <dgm:cxn modelId="{3DA148EE-D33F-45E0-A31B-30BA392CA379}" srcId="{46571B6A-1B0F-4DDD-9C76-E5D366CE9CD1}" destId="{993B0E8B-DA5E-4855-B8DA-05CAC386BD7B}" srcOrd="3" destOrd="0" parTransId="{BCCA90D5-D4A2-4AC9-9448-99B97DB2C93C}" sibTransId="{246928A0-09C6-4031-8F38-966CEA4FE10E}"/>
    <dgm:cxn modelId="{381EDC3D-FDAB-408C-8D88-F7A81FD644AF}" type="presParOf" srcId="{A458319E-C9D4-4422-8B58-9EFFCA4974A9}" destId="{B767A5DF-EF96-4833-BCD0-A097D5188260}" srcOrd="0" destOrd="0" presId="urn:microsoft.com/office/officeart/2005/8/layout/vProcess5"/>
    <dgm:cxn modelId="{78D43BE4-84CC-4E8F-BE12-32B23EE79E4C}" type="presParOf" srcId="{A458319E-C9D4-4422-8B58-9EFFCA4974A9}" destId="{A80C3116-A8DF-471D-AF2C-702339F6D1CA}" srcOrd="1" destOrd="0" presId="urn:microsoft.com/office/officeart/2005/8/layout/vProcess5"/>
    <dgm:cxn modelId="{E4362D93-28DD-481A-A153-7F200B036BE8}" type="presParOf" srcId="{A458319E-C9D4-4422-8B58-9EFFCA4974A9}" destId="{71852C38-6F7E-41DC-873A-38ABFAA111E5}" srcOrd="2" destOrd="0" presId="urn:microsoft.com/office/officeart/2005/8/layout/vProcess5"/>
    <dgm:cxn modelId="{F302FCE8-1531-4D84-B2D1-D078520A1E56}" type="presParOf" srcId="{A458319E-C9D4-4422-8B58-9EFFCA4974A9}" destId="{67CA1AF1-74D5-4F91-AF26-70DF60BEBBDA}" srcOrd="3" destOrd="0" presId="urn:microsoft.com/office/officeart/2005/8/layout/vProcess5"/>
    <dgm:cxn modelId="{1E41D49E-5A79-46EC-8745-7C16BC3D660C}" type="presParOf" srcId="{A458319E-C9D4-4422-8B58-9EFFCA4974A9}" destId="{BE019310-DED3-4F1E-8C02-2CF8745875B3}" srcOrd="4" destOrd="0" presId="urn:microsoft.com/office/officeart/2005/8/layout/vProcess5"/>
    <dgm:cxn modelId="{4B3D22AD-43CE-402E-9182-25C3BDAC2D95}" type="presParOf" srcId="{A458319E-C9D4-4422-8B58-9EFFCA4974A9}" destId="{0EDF03B3-324E-45A0-ACE8-16634F674B06}" srcOrd="5" destOrd="0" presId="urn:microsoft.com/office/officeart/2005/8/layout/vProcess5"/>
    <dgm:cxn modelId="{0E60AE35-95E9-4C47-BDD1-C2567E5F9251}" type="presParOf" srcId="{A458319E-C9D4-4422-8B58-9EFFCA4974A9}" destId="{E9070DCC-E364-4E47-AC46-2B30DE076D59}" srcOrd="6" destOrd="0" presId="urn:microsoft.com/office/officeart/2005/8/layout/vProcess5"/>
    <dgm:cxn modelId="{11B3B5EC-ED49-427B-919E-8E836FB86B9C}" type="presParOf" srcId="{A458319E-C9D4-4422-8B58-9EFFCA4974A9}" destId="{BF83B7AD-C930-46BF-97ED-553F48C1E517}" srcOrd="7" destOrd="0" presId="urn:microsoft.com/office/officeart/2005/8/layout/vProcess5"/>
    <dgm:cxn modelId="{BBFD2364-D7D9-4F3F-9D78-68A1F3788877}" type="presParOf" srcId="{A458319E-C9D4-4422-8B58-9EFFCA4974A9}" destId="{18270749-22CD-445E-AB20-6017D4EB883C}" srcOrd="8" destOrd="0" presId="urn:microsoft.com/office/officeart/2005/8/layout/vProcess5"/>
    <dgm:cxn modelId="{FD8E10A0-F52E-4D71-A86C-C5ED6DBCF3AD}" type="presParOf" srcId="{A458319E-C9D4-4422-8B58-9EFFCA4974A9}" destId="{0D2AA561-940A-4622-8191-5B477DBE6CBF}" srcOrd="9" destOrd="0" presId="urn:microsoft.com/office/officeart/2005/8/layout/vProcess5"/>
    <dgm:cxn modelId="{643B1D32-0636-4B55-A54F-F168A5DC4D57}" type="presParOf" srcId="{A458319E-C9D4-4422-8B58-9EFFCA4974A9}" destId="{BD560420-1987-4A92-82DC-D917380850EE}" srcOrd="10" destOrd="0" presId="urn:microsoft.com/office/officeart/2005/8/layout/vProcess5"/>
    <dgm:cxn modelId="{49A5E528-0D16-4ADF-B421-54E9EC4C39B7}" type="presParOf" srcId="{A458319E-C9D4-4422-8B58-9EFFCA4974A9}" destId="{627381CD-A3A5-48BD-AF93-AFB426246FD6}" srcOrd="11" destOrd="0" presId="urn:microsoft.com/office/officeart/2005/8/layout/vProcess5"/>
    <dgm:cxn modelId="{7EC0D557-C4BF-47BC-A33D-58E61618AE73}" type="presParOf" srcId="{A458319E-C9D4-4422-8B58-9EFFCA4974A9}" destId="{A19F1749-9AD2-4481-A7E8-49DBD320FC12}" srcOrd="12" destOrd="0" presId="urn:microsoft.com/office/officeart/2005/8/layout/vProcess5"/>
    <dgm:cxn modelId="{F60005F7-5B54-4421-917E-0BAE03EC2247}" type="presParOf" srcId="{A458319E-C9D4-4422-8B58-9EFFCA4974A9}" destId="{431935FB-702A-4392-A542-8CC5BDDFE109}" srcOrd="13" destOrd="0" presId="urn:microsoft.com/office/officeart/2005/8/layout/vProcess5"/>
    <dgm:cxn modelId="{9CB49A9E-516D-4CC4-B990-56319A4EBB2E}" type="presParOf" srcId="{A458319E-C9D4-4422-8B58-9EFFCA4974A9}" destId="{2B90EF2A-A264-488D-9B8E-B0B55A691463}"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C3116-A8DF-471D-AF2C-702339F6D1CA}">
      <dsp:nvSpPr>
        <dsp:cNvPr id="0" name=""/>
        <dsp:cNvSpPr/>
      </dsp:nvSpPr>
      <dsp:spPr>
        <a:xfrm>
          <a:off x="0" y="0"/>
          <a:ext cx="8414428" cy="66409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Convert to PDF (LibreOffice or MSOffice Lib)</a:t>
          </a:r>
        </a:p>
      </dsp:txBody>
      <dsp:txXfrm>
        <a:off x="19451" y="19451"/>
        <a:ext cx="7620120" cy="625190"/>
      </dsp:txXfrm>
    </dsp:sp>
    <dsp:sp modelId="{71852C38-6F7E-41DC-873A-38ABFAA111E5}">
      <dsp:nvSpPr>
        <dsp:cNvPr id="0" name=""/>
        <dsp:cNvSpPr/>
      </dsp:nvSpPr>
      <dsp:spPr>
        <a:xfrm>
          <a:off x="628350" y="756328"/>
          <a:ext cx="8414428" cy="664092"/>
        </a:xfrm>
        <a:prstGeom prst="roundRect">
          <a:avLst>
            <a:gd name="adj" fmla="val 10000"/>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Extract Images from PDF(</a:t>
          </a:r>
          <a:r>
            <a:rPr lang="en-US" sz="2800" kern="1200" dirty="0" err="1"/>
            <a:t>PyMuPDF</a:t>
          </a:r>
          <a:r>
            <a:rPr lang="en-US" sz="2800" kern="1200" dirty="0"/>
            <a:t>)</a:t>
          </a:r>
        </a:p>
      </dsp:txBody>
      <dsp:txXfrm>
        <a:off x="647801" y="775779"/>
        <a:ext cx="7315515" cy="625190"/>
      </dsp:txXfrm>
    </dsp:sp>
    <dsp:sp modelId="{67CA1AF1-74D5-4F91-AF26-70DF60BEBBDA}">
      <dsp:nvSpPr>
        <dsp:cNvPr id="0" name=""/>
        <dsp:cNvSpPr/>
      </dsp:nvSpPr>
      <dsp:spPr>
        <a:xfrm>
          <a:off x="1256700" y="1512656"/>
          <a:ext cx="8414428" cy="664092"/>
        </a:xfrm>
        <a:prstGeom prst="roundRect">
          <a:avLst>
            <a:gd name="adj" fmla="val 10000"/>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Extract Text and Table from Images (GPT4o)</a:t>
          </a:r>
        </a:p>
      </dsp:txBody>
      <dsp:txXfrm>
        <a:off x="1276151" y="1532107"/>
        <a:ext cx="7315515" cy="625190"/>
      </dsp:txXfrm>
    </dsp:sp>
    <dsp:sp modelId="{BE019310-DED3-4F1E-8C02-2CF8745875B3}">
      <dsp:nvSpPr>
        <dsp:cNvPr id="0" name=""/>
        <dsp:cNvSpPr/>
      </dsp:nvSpPr>
      <dsp:spPr>
        <a:xfrm>
          <a:off x="1885050" y="2268984"/>
          <a:ext cx="8414428" cy="664092"/>
        </a:xfrm>
        <a:prstGeom prst="roundRect">
          <a:avLst>
            <a:gd name="adj" fmla="val 10000"/>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Vectorize Text &amp; Table and Store to JSON</a:t>
          </a:r>
        </a:p>
      </dsp:txBody>
      <dsp:txXfrm>
        <a:off x="1904501" y="2288435"/>
        <a:ext cx="7315515" cy="625190"/>
      </dsp:txXfrm>
    </dsp:sp>
    <dsp:sp modelId="{0EDF03B3-324E-45A0-ACE8-16634F674B06}">
      <dsp:nvSpPr>
        <dsp:cNvPr id="0" name=""/>
        <dsp:cNvSpPr/>
      </dsp:nvSpPr>
      <dsp:spPr>
        <a:xfrm>
          <a:off x="2513400" y="3025312"/>
          <a:ext cx="8414428" cy="664092"/>
        </a:xfrm>
        <a:prstGeom prst="roundRect">
          <a:avLst>
            <a:gd name="adj" fmla="val 10000"/>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Index to Azure AI Search</a:t>
          </a:r>
        </a:p>
      </dsp:txBody>
      <dsp:txXfrm>
        <a:off x="2532851" y="3044763"/>
        <a:ext cx="7315515" cy="625190"/>
      </dsp:txXfrm>
    </dsp:sp>
    <dsp:sp modelId="{E9070DCC-E364-4E47-AC46-2B30DE076D59}">
      <dsp:nvSpPr>
        <dsp:cNvPr id="0" name=""/>
        <dsp:cNvSpPr/>
      </dsp:nvSpPr>
      <dsp:spPr>
        <a:xfrm>
          <a:off x="7982767" y="485156"/>
          <a:ext cx="431660" cy="431660"/>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079890" y="485156"/>
        <a:ext cx="237414" cy="324824"/>
      </dsp:txXfrm>
    </dsp:sp>
    <dsp:sp modelId="{BF83B7AD-C930-46BF-97ED-553F48C1E517}">
      <dsp:nvSpPr>
        <dsp:cNvPr id="0" name=""/>
        <dsp:cNvSpPr/>
      </dsp:nvSpPr>
      <dsp:spPr>
        <a:xfrm>
          <a:off x="8611118" y="1241484"/>
          <a:ext cx="431660" cy="431660"/>
        </a:xfrm>
        <a:prstGeom prst="downArrow">
          <a:avLst>
            <a:gd name="adj1" fmla="val 55000"/>
            <a:gd name="adj2" fmla="val 45000"/>
          </a:avLst>
        </a:prstGeom>
        <a:solidFill>
          <a:schemeClr val="accent2">
            <a:tint val="40000"/>
            <a:alpha val="90000"/>
            <a:hueOff val="2244906"/>
            <a:satOff val="-20744"/>
            <a:lumOff val="-2338"/>
            <a:alphaOff val="0"/>
          </a:schemeClr>
        </a:solidFill>
        <a:ln w="19050" cap="flat" cmpd="sng" algn="ctr">
          <a:solidFill>
            <a:schemeClr val="accent2">
              <a:tint val="40000"/>
              <a:alpha val="90000"/>
              <a:hueOff val="2244906"/>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708241" y="1241484"/>
        <a:ext cx="237414" cy="324824"/>
      </dsp:txXfrm>
    </dsp:sp>
    <dsp:sp modelId="{18270749-22CD-445E-AB20-6017D4EB883C}">
      <dsp:nvSpPr>
        <dsp:cNvPr id="0" name=""/>
        <dsp:cNvSpPr/>
      </dsp:nvSpPr>
      <dsp:spPr>
        <a:xfrm>
          <a:off x="9239468" y="1986744"/>
          <a:ext cx="431660" cy="431660"/>
        </a:xfrm>
        <a:prstGeom prst="downArrow">
          <a:avLst>
            <a:gd name="adj1" fmla="val 55000"/>
            <a:gd name="adj2" fmla="val 45000"/>
          </a:avLst>
        </a:prstGeom>
        <a:solidFill>
          <a:schemeClr val="accent2">
            <a:tint val="40000"/>
            <a:alpha val="90000"/>
            <a:hueOff val="4489812"/>
            <a:satOff val="-41488"/>
            <a:lumOff val="-4677"/>
            <a:alphaOff val="0"/>
          </a:schemeClr>
        </a:solidFill>
        <a:ln w="19050" cap="flat" cmpd="sng" algn="ctr">
          <a:solidFill>
            <a:schemeClr val="accent2">
              <a:tint val="40000"/>
              <a:alpha val="90000"/>
              <a:hueOff val="4489812"/>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336591" y="1986744"/>
        <a:ext cx="237414" cy="324824"/>
      </dsp:txXfrm>
    </dsp:sp>
    <dsp:sp modelId="{0D2AA561-940A-4622-8191-5B477DBE6CBF}">
      <dsp:nvSpPr>
        <dsp:cNvPr id="0" name=""/>
        <dsp:cNvSpPr/>
      </dsp:nvSpPr>
      <dsp:spPr>
        <a:xfrm>
          <a:off x="9867818" y="2750451"/>
          <a:ext cx="431660" cy="431660"/>
        </a:xfrm>
        <a:prstGeom prst="downArrow">
          <a:avLst>
            <a:gd name="adj1" fmla="val 55000"/>
            <a:gd name="adj2" fmla="val 45000"/>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964941" y="2750451"/>
        <a:ext cx="237414" cy="32482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67A6D-3698-7631-F7AD-9AB983BE0D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073DD2-E6C9-0506-B9EA-57F9D49F5E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64C4DD-4F0E-C1DA-35F7-75A77346743C}"/>
              </a:ext>
            </a:extLst>
          </p:cNvPr>
          <p:cNvSpPr>
            <a:spLocks noGrp="1"/>
          </p:cNvSpPr>
          <p:nvPr>
            <p:ph type="dt" sz="half" idx="10"/>
          </p:nvPr>
        </p:nvSpPr>
        <p:spPr/>
        <p:txBody>
          <a:bodyPr/>
          <a:lstStyle/>
          <a:p>
            <a:fld id="{B1F5F516-7192-4B21-8F83-B56A0414F401}" type="datetimeFigureOut">
              <a:rPr lang="en-US" smtClean="0"/>
              <a:t>6/24/2024</a:t>
            </a:fld>
            <a:endParaRPr lang="en-US"/>
          </a:p>
        </p:txBody>
      </p:sp>
      <p:sp>
        <p:nvSpPr>
          <p:cNvPr id="5" name="Footer Placeholder 4">
            <a:extLst>
              <a:ext uri="{FF2B5EF4-FFF2-40B4-BE49-F238E27FC236}">
                <a16:creationId xmlns:a16="http://schemas.microsoft.com/office/drawing/2014/main" id="{8F40F77C-24A0-DF06-350D-8E65D3486C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D5B64C-738E-9127-BC8E-31153A9D2D24}"/>
              </a:ext>
            </a:extLst>
          </p:cNvPr>
          <p:cNvSpPr>
            <a:spLocks noGrp="1"/>
          </p:cNvSpPr>
          <p:nvPr>
            <p:ph type="sldNum" sz="quarter" idx="12"/>
          </p:nvPr>
        </p:nvSpPr>
        <p:spPr/>
        <p:txBody>
          <a:bodyPr/>
          <a:lstStyle/>
          <a:p>
            <a:fld id="{17F9EE90-BC6E-4E01-9073-2B7DF4629A1D}" type="slidenum">
              <a:rPr lang="en-US" smtClean="0"/>
              <a:t>‹#›</a:t>
            </a:fld>
            <a:endParaRPr lang="en-US"/>
          </a:p>
        </p:txBody>
      </p:sp>
    </p:spTree>
    <p:extLst>
      <p:ext uri="{BB962C8B-B14F-4D97-AF65-F5344CB8AC3E}">
        <p14:creationId xmlns:p14="http://schemas.microsoft.com/office/powerpoint/2010/main" val="94219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B1E0-AC53-56E3-9AA1-E6087763D5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A9684C-A954-49FC-4B32-FCFD2CABCC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BAEA1-DA0B-A5D2-B01A-6BCFD34C1E57}"/>
              </a:ext>
            </a:extLst>
          </p:cNvPr>
          <p:cNvSpPr>
            <a:spLocks noGrp="1"/>
          </p:cNvSpPr>
          <p:nvPr>
            <p:ph type="dt" sz="half" idx="10"/>
          </p:nvPr>
        </p:nvSpPr>
        <p:spPr/>
        <p:txBody>
          <a:bodyPr/>
          <a:lstStyle/>
          <a:p>
            <a:fld id="{B1F5F516-7192-4B21-8F83-B56A0414F401}" type="datetimeFigureOut">
              <a:rPr lang="en-US" smtClean="0"/>
              <a:t>6/24/2024</a:t>
            </a:fld>
            <a:endParaRPr lang="en-US"/>
          </a:p>
        </p:txBody>
      </p:sp>
      <p:sp>
        <p:nvSpPr>
          <p:cNvPr id="5" name="Footer Placeholder 4">
            <a:extLst>
              <a:ext uri="{FF2B5EF4-FFF2-40B4-BE49-F238E27FC236}">
                <a16:creationId xmlns:a16="http://schemas.microsoft.com/office/drawing/2014/main" id="{39C10D57-10BD-9C36-1E22-DBC52E1629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AFDFA-0A3B-709C-0EB9-E975C99F2734}"/>
              </a:ext>
            </a:extLst>
          </p:cNvPr>
          <p:cNvSpPr>
            <a:spLocks noGrp="1"/>
          </p:cNvSpPr>
          <p:nvPr>
            <p:ph type="sldNum" sz="quarter" idx="12"/>
          </p:nvPr>
        </p:nvSpPr>
        <p:spPr/>
        <p:txBody>
          <a:bodyPr/>
          <a:lstStyle/>
          <a:p>
            <a:fld id="{17F9EE90-BC6E-4E01-9073-2B7DF4629A1D}" type="slidenum">
              <a:rPr lang="en-US" smtClean="0"/>
              <a:t>‹#›</a:t>
            </a:fld>
            <a:endParaRPr lang="en-US"/>
          </a:p>
        </p:txBody>
      </p:sp>
    </p:spTree>
    <p:extLst>
      <p:ext uri="{BB962C8B-B14F-4D97-AF65-F5344CB8AC3E}">
        <p14:creationId xmlns:p14="http://schemas.microsoft.com/office/powerpoint/2010/main" val="1023663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DD638C-3C25-8426-7C9A-014D7511A4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AB64C4-976D-61FE-62E5-FFDCCEE034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6DCB95-63C2-BC7C-DBE0-04AEADD5A29E}"/>
              </a:ext>
            </a:extLst>
          </p:cNvPr>
          <p:cNvSpPr>
            <a:spLocks noGrp="1"/>
          </p:cNvSpPr>
          <p:nvPr>
            <p:ph type="dt" sz="half" idx="10"/>
          </p:nvPr>
        </p:nvSpPr>
        <p:spPr/>
        <p:txBody>
          <a:bodyPr/>
          <a:lstStyle/>
          <a:p>
            <a:fld id="{B1F5F516-7192-4B21-8F83-B56A0414F401}" type="datetimeFigureOut">
              <a:rPr lang="en-US" smtClean="0"/>
              <a:t>6/24/2024</a:t>
            </a:fld>
            <a:endParaRPr lang="en-US"/>
          </a:p>
        </p:txBody>
      </p:sp>
      <p:sp>
        <p:nvSpPr>
          <p:cNvPr id="5" name="Footer Placeholder 4">
            <a:extLst>
              <a:ext uri="{FF2B5EF4-FFF2-40B4-BE49-F238E27FC236}">
                <a16:creationId xmlns:a16="http://schemas.microsoft.com/office/drawing/2014/main" id="{38E1E5A4-27CB-81D0-AB49-12E51C08EA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F09D08-EC7E-A33F-3341-31094E82AC35}"/>
              </a:ext>
            </a:extLst>
          </p:cNvPr>
          <p:cNvSpPr>
            <a:spLocks noGrp="1"/>
          </p:cNvSpPr>
          <p:nvPr>
            <p:ph type="sldNum" sz="quarter" idx="12"/>
          </p:nvPr>
        </p:nvSpPr>
        <p:spPr/>
        <p:txBody>
          <a:bodyPr/>
          <a:lstStyle/>
          <a:p>
            <a:fld id="{17F9EE90-BC6E-4E01-9073-2B7DF4629A1D}" type="slidenum">
              <a:rPr lang="en-US" smtClean="0"/>
              <a:t>‹#›</a:t>
            </a:fld>
            <a:endParaRPr lang="en-US"/>
          </a:p>
        </p:txBody>
      </p:sp>
    </p:spTree>
    <p:extLst>
      <p:ext uri="{BB962C8B-B14F-4D97-AF65-F5344CB8AC3E}">
        <p14:creationId xmlns:p14="http://schemas.microsoft.com/office/powerpoint/2010/main" val="2840468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0AAD1-EAAA-6A3A-8051-FCCE80EF8E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C6B0E8-BED8-25D0-01D0-0AD898B2FF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5F348A-6F5A-F76A-9F4F-1EE2031BEDC1}"/>
              </a:ext>
            </a:extLst>
          </p:cNvPr>
          <p:cNvSpPr>
            <a:spLocks noGrp="1"/>
          </p:cNvSpPr>
          <p:nvPr>
            <p:ph type="dt" sz="half" idx="10"/>
          </p:nvPr>
        </p:nvSpPr>
        <p:spPr/>
        <p:txBody>
          <a:bodyPr/>
          <a:lstStyle/>
          <a:p>
            <a:fld id="{B1F5F516-7192-4B21-8F83-B56A0414F401}" type="datetimeFigureOut">
              <a:rPr lang="en-US" smtClean="0"/>
              <a:t>6/24/2024</a:t>
            </a:fld>
            <a:endParaRPr lang="en-US"/>
          </a:p>
        </p:txBody>
      </p:sp>
      <p:sp>
        <p:nvSpPr>
          <p:cNvPr id="5" name="Footer Placeholder 4">
            <a:extLst>
              <a:ext uri="{FF2B5EF4-FFF2-40B4-BE49-F238E27FC236}">
                <a16:creationId xmlns:a16="http://schemas.microsoft.com/office/drawing/2014/main" id="{04AB0397-9530-8400-C876-A531C520B1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EA47BF-95BE-1B63-7C4F-924767FF0719}"/>
              </a:ext>
            </a:extLst>
          </p:cNvPr>
          <p:cNvSpPr>
            <a:spLocks noGrp="1"/>
          </p:cNvSpPr>
          <p:nvPr>
            <p:ph type="sldNum" sz="quarter" idx="12"/>
          </p:nvPr>
        </p:nvSpPr>
        <p:spPr/>
        <p:txBody>
          <a:bodyPr/>
          <a:lstStyle/>
          <a:p>
            <a:fld id="{17F9EE90-BC6E-4E01-9073-2B7DF4629A1D}" type="slidenum">
              <a:rPr lang="en-US" smtClean="0"/>
              <a:t>‹#›</a:t>
            </a:fld>
            <a:endParaRPr lang="en-US"/>
          </a:p>
        </p:txBody>
      </p:sp>
    </p:spTree>
    <p:extLst>
      <p:ext uri="{BB962C8B-B14F-4D97-AF65-F5344CB8AC3E}">
        <p14:creationId xmlns:p14="http://schemas.microsoft.com/office/powerpoint/2010/main" val="3305561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F4124-655F-631B-AFF4-975D14CD35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5C432C-9E38-A885-B26A-C8696FE8FC6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658DEF-1DF3-0D10-FD06-76A02C89A3E7}"/>
              </a:ext>
            </a:extLst>
          </p:cNvPr>
          <p:cNvSpPr>
            <a:spLocks noGrp="1"/>
          </p:cNvSpPr>
          <p:nvPr>
            <p:ph type="dt" sz="half" idx="10"/>
          </p:nvPr>
        </p:nvSpPr>
        <p:spPr/>
        <p:txBody>
          <a:bodyPr/>
          <a:lstStyle/>
          <a:p>
            <a:fld id="{B1F5F516-7192-4B21-8F83-B56A0414F401}" type="datetimeFigureOut">
              <a:rPr lang="en-US" smtClean="0"/>
              <a:t>6/24/2024</a:t>
            </a:fld>
            <a:endParaRPr lang="en-US"/>
          </a:p>
        </p:txBody>
      </p:sp>
      <p:sp>
        <p:nvSpPr>
          <p:cNvPr id="5" name="Footer Placeholder 4">
            <a:extLst>
              <a:ext uri="{FF2B5EF4-FFF2-40B4-BE49-F238E27FC236}">
                <a16:creationId xmlns:a16="http://schemas.microsoft.com/office/drawing/2014/main" id="{5451D224-5990-0592-982E-FCA2E79A6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1DCAEE-88F8-96FC-A817-9501DDF9BD95}"/>
              </a:ext>
            </a:extLst>
          </p:cNvPr>
          <p:cNvSpPr>
            <a:spLocks noGrp="1"/>
          </p:cNvSpPr>
          <p:nvPr>
            <p:ph type="sldNum" sz="quarter" idx="12"/>
          </p:nvPr>
        </p:nvSpPr>
        <p:spPr/>
        <p:txBody>
          <a:bodyPr/>
          <a:lstStyle/>
          <a:p>
            <a:fld id="{17F9EE90-BC6E-4E01-9073-2B7DF4629A1D}" type="slidenum">
              <a:rPr lang="en-US" smtClean="0"/>
              <a:t>‹#›</a:t>
            </a:fld>
            <a:endParaRPr lang="en-US"/>
          </a:p>
        </p:txBody>
      </p:sp>
    </p:spTree>
    <p:extLst>
      <p:ext uri="{BB962C8B-B14F-4D97-AF65-F5344CB8AC3E}">
        <p14:creationId xmlns:p14="http://schemas.microsoft.com/office/powerpoint/2010/main" val="1356055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8E328-7F11-BF33-5287-9D9772C693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EEBF36-37FE-E5D7-E965-62FC931E28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55A3D7-112C-41CC-C9EE-3C109E656A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A7F5B1-C3E5-519D-5A6A-FB4905554EE1}"/>
              </a:ext>
            </a:extLst>
          </p:cNvPr>
          <p:cNvSpPr>
            <a:spLocks noGrp="1"/>
          </p:cNvSpPr>
          <p:nvPr>
            <p:ph type="dt" sz="half" idx="10"/>
          </p:nvPr>
        </p:nvSpPr>
        <p:spPr/>
        <p:txBody>
          <a:bodyPr/>
          <a:lstStyle/>
          <a:p>
            <a:fld id="{B1F5F516-7192-4B21-8F83-B56A0414F401}" type="datetimeFigureOut">
              <a:rPr lang="en-US" smtClean="0"/>
              <a:t>6/24/2024</a:t>
            </a:fld>
            <a:endParaRPr lang="en-US"/>
          </a:p>
        </p:txBody>
      </p:sp>
      <p:sp>
        <p:nvSpPr>
          <p:cNvPr id="6" name="Footer Placeholder 5">
            <a:extLst>
              <a:ext uri="{FF2B5EF4-FFF2-40B4-BE49-F238E27FC236}">
                <a16:creationId xmlns:a16="http://schemas.microsoft.com/office/drawing/2014/main" id="{0FB962D4-BB32-649C-64E3-F4AE90307F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7FEDEF-0FA9-3F5B-8E99-09E1C1DB1940}"/>
              </a:ext>
            </a:extLst>
          </p:cNvPr>
          <p:cNvSpPr>
            <a:spLocks noGrp="1"/>
          </p:cNvSpPr>
          <p:nvPr>
            <p:ph type="sldNum" sz="quarter" idx="12"/>
          </p:nvPr>
        </p:nvSpPr>
        <p:spPr/>
        <p:txBody>
          <a:bodyPr/>
          <a:lstStyle/>
          <a:p>
            <a:fld id="{17F9EE90-BC6E-4E01-9073-2B7DF4629A1D}" type="slidenum">
              <a:rPr lang="en-US" smtClean="0"/>
              <a:t>‹#›</a:t>
            </a:fld>
            <a:endParaRPr lang="en-US"/>
          </a:p>
        </p:txBody>
      </p:sp>
    </p:spTree>
    <p:extLst>
      <p:ext uri="{BB962C8B-B14F-4D97-AF65-F5344CB8AC3E}">
        <p14:creationId xmlns:p14="http://schemas.microsoft.com/office/powerpoint/2010/main" val="3906056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52C75-E51B-4F05-6D43-AC3E90B5D8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FFD4DA-FA76-EA25-7AF0-6F42A73297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254048-E220-23D5-40DC-D949456938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80FF0A-A9C8-F3D1-A3CB-D228AE649C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4F22F8-F31D-C407-B745-BC4A9ADA6E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1616CE-7F93-7FB9-E581-5FB2A1F97C09}"/>
              </a:ext>
            </a:extLst>
          </p:cNvPr>
          <p:cNvSpPr>
            <a:spLocks noGrp="1"/>
          </p:cNvSpPr>
          <p:nvPr>
            <p:ph type="dt" sz="half" idx="10"/>
          </p:nvPr>
        </p:nvSpPr>
        <p:spPr/>
        <p:txBody>
          <a:bodyPr/>
          <a:lstStyle/>
          <a:p>
            <a:fld id="{B1F5F516-7192-4B21-8F83-B56A0414F401}" type="datetimeFigureOut">
              <a:rPr lang="en-US" smtClean="0"/>
              <a:t>6/24/2024</a:t>
            </a:fld>
            <a:endParaRPr lang="en-US"/>
          </a:p>
        </p:txBody>
      </p:sp>
      <p:sp>
        <p:nvSpPr>
          <p:cNvPr id="8" name="Footer Placeholder 7">
            <a:extLst>
              <a:ext uri="{FF2B5EF4-FFF2-40B4-BE49-F238E27FC236}">
                <a16:creationId xmlns:a16="http://schemas.microsoft.com/office/drawing/2014/main" id="{15A4462A-D4A8-46FA-7737-69CEB41C02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55DB4C-4703-D56A-8F9B-B43C109E6FDA}"/>
              </a:ext>
            </a:extLst>
          </p:cNvPr>
          <p:cNvSpPr>
            <a:spLocks noGrp="1"/>
          </p:cNvSpPr>
          <p:nvPr>
            <p:ph type="sldNum" sz="quarter" idx="12"/>
          </p:nvPr>
        </p:nvSpPr>
        <p:spPr/>
        <p:txBody>
          <a:bodyPr/>
          <a:lstStyle/>
          <a:p>
            <a:fld id="{17F9EE90-BC6E-4E01-9073-2B7DF4629A1D}" type="slidenum">
              <a:rPr lang="en-US" smtClean="0"/>
              <a:t>‹#›</a:t>
            </a:fld>
            <a:endParaRPr lang="en-US"/>
          </a:p>
        </p:txBody>
      </p:sp>
    </p:spTree>
    <p:extLst>
      <p:ext uri="{BB962C8B-B14F-4D97-AF65-F5344CB8AC3E}">
        <p14:creationId xmlns:p14="http://schemas.microsoft.com/office/powerpoint/2010/main" val="2503303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DD23-313F-7AA4-470F-AB6A50ED64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CA3A5D-4DB3-7C38-51B2-4F7B3E0DF5EC}"/>
              </a:ext>
            </a:extLst>
          </p:cNvPr>
          <p:cNvSpPr>
            <a:spLocks noGrp="1"/>
          </p:cNvSpPr>
          <p:nvPr>
            <p:ph type="dt" sz="half" idx="10"/>
          </p:nvPr>
        </p:nvSpPr>
        <p:spPr/>
        <p:txBody>
          <a:bodyPr/>
          <a:lstStyle/>
          <a:p>
            <a:fld id="{B1F5F516-7192-4B21-8F83-B56A0414F401}" type="datetimeFigureOut">
              <a:rPr lang="en-US" smtClean="0"/>
              <a:t>6/24/2024</a:t>
            </a:fld>
            <a:endParaRPr lang="en-US"/>
          </a:p>
        </p:txBody>
      </p:sp>
      <p:sp>
        <p:nvSpPr>
          <p:cNvPr id="4" name="Footer Placeholder 3">
            <a:extLst>
              <a:ext uri="{FF2B5EF4-FFF2-40B4-BE49-F238E27FC236}">
                <a16:creationId xmlns:a16="http://schemas.microsoft.com/office/drawing/2014/main" id="{8A3071B0-E55A-F797-F2D3-128E5EBBAE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626A51-DF38-54FD-BD29-A7A1BE26777D}"/>
              </a:ext>
            </a:extLst>
          </p:cNvPr>
          <p:cNvSpPr>
            <a:spLocks noGrp="1"/>
          </p:cNvSpPr>
          <p:nvPr>
            <p:ph type="sldNum" sz="quarter" idx="12"/>
          </p:nvPr>
        </p:nvSpPr>
        <p:spPr/>
        <p:txBody>
          <a:bodyPr/>
          <a:lstStyle/>
          <a:p>
            <a:fld id="{17F9EE90-BC6E-4E01-9073-2B7DF4629A1D}" type="slidenum">
              <a:rPr lang="en-US" smtClean="0"/>
              <a:t>‹#›</a:t>
            </a:fld>
            <a:endParaRPr lang="en-US"/>
          </a:p>
        </p:txBody>
      </p:sp>
    </p:spTree>
    <p:extLst>
      <p:ext uri="{BB962C8B-B14F-4D97-AF65-F5344CB8AC3E}">
        <p14:creationId xmlns:p14="http://schemas.microsoft.com/office/powerpoint/2010/main" val="2143344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C3DDC0-35FC-2144-505D-DAF4F3E0EF76}"/>
              </a:ext>
            </a:extLst>
          </p:cNvPr>
          <p:cNvSpPr>
            <a:spLocks noGrp="1"/>
          </p:cNvSpPr>
          <p:nvPr>
            <p:ph type="dt" sz="half" idx="10"/>
          </p:nvPr>
        </p:nvSpPr>
        <p:spPr/>
        <p:txBody>
          <a:bodyPr/>
          <a:lstStyle/>
          <a:p>
            <a:fld id="{B1F5F516-7192-4B21-8F83-B56A0414F401}" type="datetimeFigureOut">
              <a:rPr lang="en-US" smtClean="0"/>
              <a:t>6/24/2024</a:t>
            </a:fld>
            <a:endParaRPr lang="en-US"/>
          </a:p>
        </p:txBody>
      </p:sp>
      <p:sp>
        <p:nvSpPr>
          <p:cNvPr id="3" name="Footer Placeholder 2">
            <a:extLst>
              <a:ext uri="{FF2B5EF4-FFF2-40B4-BE49-F238E27FC236}">
                <a16:creationId xmlns:a16="http://schemas.microsoft.com/office/drawing/2014/main" id="{DD0A4192-C68E-D227-349D-DA683AAC26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00BCA8-19DF-0819-B8D2-96F3BAF732A7}"/>
              </a:ext>
            </a:extLst>
          </p:cNvPr>
          <p:cNvSpPr>
            <a:spLocks noGrp="1"/>
          </p:cNvSpPr>
          <p:nvPr>
            <p:ph type="sldNum" sz="quarter" idx="12"/>
          </p:nvPr>
        </p:nvSpPr>
        <p:spPr/>
        <p:txBody>
          <a:bodyPr/>
          <a:lstStyle/>
          <a:p>
            <a:fld id="{17F9EE90-BC6E-4E01-9073-2B7DF4629A1D}" type="slidenum">
              <a:rPr lang="en-US" smtClean="0"/>
              <a:t>‹#›</a:t>
            </a:fld>
            <a:endParaRPr lang="en-US"/>
          </a:p>
        </p:txBody>
      </p:sp>
    </p:spTree>
    <p:extLst>
      <p:ext uri="{BB962C8B-B14F-4D97-AF65-F5344CB8AC3E}">
        <p14:creationId xmlns:p14="http://schemas.microsoft.com/office/powerpoint/2010/main" val="86756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2AA5B-B15F-0A97-5D3D-219284B8A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7E5451-BA0C-4EF6-DFEA-1CE752D3F4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28A761-0AA4-8FEF-1B41-94855280C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FC0DA5-807B-D77B-CBDE-2E73BDEA79B0}"/>
              </a:ext>
            </a:extLst>
          </p:cNvPr>
          <p:cNvSpPr>
            <a:spLocks noGrp="1"/>
          </p:cNvSpPr>
          <p:nvPr>
            <p:ph type="dt" sz="half" idx="10"/>
          </p:nvPr>
        </p:nvSpPr>
        <p:spPr/>
        <p:txBody>
          <a:bodyPr/>
          <a:lstStyle/>
          <a:p>
            <a:fld id="{B1F5F516-7192-4B21-8F83-B56A0414F401}" type="datetimeFigureOut">
              <a:rPr lang="en-US" smtClean="0"/>
              <a:t>6/24/2024</a:t>
            </a:fld>
            <a:endParaRPr lang="en-US"/>
          </a:p>
        </p:txBody>
      </p:sp>
      <p:sp>
        <p:nvSpPr>
          <p:cNvPr id="6" name="Footer Placeholder 5">
            <a:extLst>
              <a:ext uri="{FF2B5EF4-FFF2-40B4-BE49-F238E27FC236}">
                <a16:creationId xmlns:a16="http://schemas.microsoft.com/office/drawing/2014/main" id="{76776D78-0156-FF10-3961-8BF2A0BF62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B5F4BA-9DEE-9481-EA2C-C392B487F6EA}"/>
              </a:ext>
            </a:extLst>
          </p:cNvPr>
          <p:cNvSpPr>
            <a:spLocks noGrp="1"/>
          </p:cNvSpPr>
          <p:nvPr>
            <p:ph type="sldNum" sz="quarter" idx="12"/>
          </p:nvPr>
        </p:nvSpPr>
        <p:spPr/>
        <p:txBody>
          <a:bodyPr/>
          <a:lstStyle/>
          <a:p>
            <a:fld id="{17F9EE90-BC6E-4E01-9073-2B7DF4629A1D}" type="slidenum">
              <a:rPr lang="en-US" smtClean="0"/>
              <a:t>‹#›</a:t>
            </a:fld>
            <a:endParaRPr lang="en-US"/>
          </a:p>
        </p:txBody>
      </p:sp>
    </p:spTree>
    <p:extLst>
      <p:ext uri="{BB962C8B-B14F-4D97-AF65-F5344CB8AC3E}">
        <p14:creationId xmlns:p14="http://schemas.microsoft.com/office/powerpoint/2010/main" val="2614202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C6070-A13A-C00B-21A7-114BA391E6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FA46A7-2D5B-1D71-B3A0-7EB83FBEA3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B0E629-FB10-E1D2-468C-6C2AED5A8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07EE6-6699-D0A6-D8B6-4A744037FADD}"/>
              </a:ext>
            </a:extLst>
          </p:cNvPr>
          <p:cNvSpPr>
            <a:spLocks noGrp="1"/>
          </p:cNvSpPr>
          <p:nvPr>
            <p:ph type="dt" sz="half" idx="10"/>
          </p:nvPr>
        </p:nvSpPr>
        <p:spPr/>
        <p:txBody>
          <a:bodyPr/>
          <a:lstStyle/>
          <a:p>
            <a:fld id="{B1F5F516-7192-4B21-8F83-B56A0414F401}" type="datetimeFigureOut">
              <a:rPr lang="en-US" smtClean="0"/>
              <a:t>6/24/2024</a:t>
            </a:fld>
            <a:endParaRPr lang="en-US"/>
          </a:p>
        </p:txBody>
      </p:sp>
      <p:sp>
        <p:nvSpPr>
          <p:cNvPr id="6" name="Footer Placeholder 5">
            <a:extLst>
              <a:ext uri="{FF2B5EF4-FFF2-40B4-BE49-F238E27FC236}">
                <a16:creationId xmlns:a16="http://schemas.microsoft.com/office/drawing/2014/main" id="{7A0A0110-471A-A2FD-F62B-0EF33078BA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C2742B-4785-0017-4B0A-8498F88A0C7F}"/>
              </a:ext>
            </a:extLst>
          </p:cNvPr>
          <p:cNvSpPr>
            <a:spLocks noGrp="1"/>
          </p:cNvSpPr>
          <p:nvPr>
            <p:ph type="sldNum" sz="quarter" idx="12"/>
          </p:nvPr>
        </p:nvSpPr>
        <p:spPr/>
        <p:txBody>
          <a:bodyPr/>
          <a:lstStyle/>
          <a:p>
            <a:fld id="{17F9EE90-BC6E-4E01-9073-2B7DF4629A1D}" type="slidenum">
              <a:rPr lang="en-US" smtClean="0"/>
              <a:t>‹#›</a:t>
            </a:fld>
            <a:endParaRPr lang="en-US"/>
          </a:p>
        </p:txBody>
      </p:sp>
    </p:spTree>
    <p:extLst>
      <p:ext uri="{BB962C8B-B14F-4D97-AF65-F5344CB8AC3E}">
        <p14:creationId xmlns:p14="http://schemas.microsoft.com/office/powerpoint/2010/main" val="1108507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3D6947-7E3A-161F-1A4A-A8EEEFF808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655D94-A5BC-2267-295A-6275F48780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484442-D749-D934-FA84-0DEAD2BA40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1F5F516-7192-4B21-8F83-B56A0414F401}" type="datetimeFigureOut">
              <a:rPr lang="en-US" smtClean="0"/>
              <a:t>6/24/2024</a:t>
            </a:fld>
            <a:endParaRPr lang="en-US"/>
          </a:p>
        </p:txBody>
      </p:sp>
      <p:sp>
        <p:nvSpPr>
          <p:cNvPr id="5" name="Footer Placeholder 4">
            <a:extLst>
              <a:ext uri="{FF2B5EF4-FFF2-40B4-BE49-F238E27FC236}">
                <a16:creationId xmlns:a16="http://schemas.microsoft.com/office/drawing/2014/main" id="{DA62DEA0-953E-CE95-5DC9-D6D0C8153E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ED1527B-E1B9-AE39-F46E-4EDF818CB7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7F9EE90-BC6E-4E01-9073-2B7DF4629A1D}" type="slidenum">
              <a:rPr lang="en-US" smtClean="0"/>
              <a:t>‹#›</a:t>
            </a:fld>
            <a:endParaRPr lang="en-US"/>
          </a:p>
        </p:txBody>
      </p:sp>
    </p:spTree>
    <p:extLst>
      <p:ext uri="{BB962C8B-B14F-4D97-AF65-F5344CB8AC3E}">
        <p14:creationId xmlns:p14="http://schemas.microsoft.com/office/powerpoint/2010/main" val="1482585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home.barclays/content/dam/home-barclays/documents/investor-relations/reports-and-events/annual-reports/2023/Barclays-PLC-Annual-Report-2023.pdf"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jpeg"/><Relationship Id="rId4" Type="http://schemas.openxmlformats.org/officeDocument/2006/relationships/image" Target="../media/image12.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github.com/liamca/GPT4oContentExtraction"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D7844DF-DDD5-46AD-0CD7-1D4B8BEC8D8E}"/>
              </a:ext>
            </a:extLst>
          </p:cNvPr>
          <p:cNvPicPr>
            <a:picLocks noChangeAspect="1"/>
          </p:cNvPicPr>
          <p:nvPr/>
        </p:nvPicPr>
        <p:blipFill rotWithShape="1">
          <a:blip r:embed="rId2"/>
          <a:srcRect t="9078" r="24734" b="13"/>
          <a:stretch/>
        </p:blipFill>
        <p:spPr>
          <a:xfrm>
            <a:off x="3523488" y="10"/>
            <a:ext cx="8668512" cy="6857990"/>
          </a:xfrm>
          <a:prstGeom prst="rect">
            <a:avLst/>
          </a:prstGeom>
        </p:spPr>
      </p:pic>
      <p:sp>
        <p:nvSpPr>
          <p:cNvPr id="8" name="Rectangle 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BE7B53-B39A-B22C-BE16-DD9A295B75C1}"/>
              </a:ext>
            </a:extLst>
          </p:cNvPr>
          <p:cNvSpPr>
            <a:spLocks noGrp="1"/>
          </p:cNvSpPr>
          <p:nvPr>
            <p:ph type="ctrTitle"/>
          </p:nvPr>
        </p:nvSpPr>
        <p:spPr>
          <a:xfrm>
            <a:off x="477980" y="1122363"/>
            <a:ext cx="4958085" cy="3204134"/>
          </a:xfrm>
        </p:spPr>
        <p:txBody>
          <a:bodyPr anchor="b">
            <a:normAutofit/>
          </a:bodyPr>
          <a:lstStyle/>
          <a:p>
            <a:pPr algn="l"/>
            <a:r>
              <a:rPr lang="en-US" sz="4800" dirty="0"/>
              <a:t>Transforming Enterprise Content with Multi-Modal GPT-4o</a:t>
            </a:r>
          </a:p>
        </p:txBody>
      </p:sp>
      <p:sp>
        <p:nvSpPr>
          <p:cNvPr id="3" name="Subtitle 2">
            <a:extLst>
              <a:ext uri="{FF2B5EF4-FFF2-40B4-BE49-F238E27FC236}">
                <a16:creationId xmlns:a16="http://schemas.microsoft.com/office/drawing/2014/main" id="{3DF529A6-41E7-413E-81D6-E9440F644FEB}"/>
              </a:ext>
            </a:extLst>
          </p:cNvPr>
          <p:cNvSpPr>
            <a:spLocks noGrp="1"/>
          </p:cNvSpPr>
          <p:nvPr>
            <p:ph type="subTitle" idx="1"/>
          </p:nvPr>
        </p:nvSpPr>
        <p:spPr>
          <a:xfrm>
            <a:off x="6662360" y="1442720"/>
            <a:ext cx="4831987" cy="823243"/>
          </a:xfrm>
        </p:spPr>
        <p:txBody>
          <a:bodyPr>
            <a:normAutofit fontScale="92500" lnSpcReduction="10000"/>
          </a:bodyPr>
          <a:lstStyle/>
          <a:p>
            <a:pPr algn="l"/>
            <a:r>
              <a:rPr lang="en-US" dirty="0">
                <a:solidFill>
                  <a:schemeClr val="tx2">
                    <a:lumMod val="50000"/>
                    <a:lumOff val="50000"/>
                  </a:schemeClr>
                </a:solidFill>
              </a:rPr>
              <a:t>Subset of </a:t>
            </a:r>
            <a:r>
              <a:rPr lang="en-US">
                <a:solidFill>
                  <a:schemeClr val="tx2">
                    <a:lumMod val="50000"/>
                    <a:lumOff val="50000"/>
                  </a:schemeClr>
                </a:solidFill>
              </a:rPr>
              <a:t>content from: </a:t>
            </a:r>
            <a:endParaRPr lang="en-US" dirty="0">
              <a:solidFill>
                <a:schemeClr val="tx2">
                  <a:lumMod val="50000"/>
                  <a:lumOff val="50000"/>
                </a:schemeClr>
              </a:solidFill>
            </a:endParaRPr>
          </a:p>
          <a:p>
            <a:pPr algn="l"/>
            <a:r>
              <a:rPr lang="en-US" dirty="0">
                <a:solidFill>
                  <a:schemeClr val="tx2">
                    <a:lumMod val="50000"/>
                    <a:lumOff val="50000"/>
                  </a:schemeClr>
                </a:solidFill>
                <a:hlinkClick r:id="rId3"/>
              </a:rPr>
              <a:t>Barclays-PLC-Annual-Report-2023.pdf</a:t>
            </a:r>
            <a:endParaRPr lang="en-US" dirty="0">
              <a:solidFill>
                <a:schemeClr val="tx2">
                  <a:lumMod val="50000"/>
                  <a:lumOff val="50000"/>
                </a:schemeClr>
              </a:solidFill>
            </a:endParaRP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ubtitle 2">
            <a:extLst>
              <a:ext uri="{FF2B5EF4-FFF2-40B4-BE49-F238E27FC236}">
                <a16:creationId xmlns:a16="http://schemas.microsoft.com/office/drawing/2014/main" id="{0EA3A131-3A73-FAEB-7C41-21D19D306AE5}"/>
              </a:ext>
            </a:extLst>
          </p:cNvPr>
          <p:cNvSpPr txBox="1">
            <a:spLocks/>
          </p:cNvSpPr>
          <p:nvPr/>
        </p:nvSpPr>
        <p:spPr>
          <a:xfrm>
            <a:off x="477980" y="5175647"/>
            <a:ext cx="3109753" cy="10983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t>Liam Cavanagh</a:t>
            </a:r>
          </a:p>
          <a:p>
            <a:pPr algn="l"/>
            <a:r>
              <a:rPr lang="en-US"/>
              <a:t>June 2024</a:t>
            </a:r>
            <a:endParaRPr lang="en-US" dirty="0"/>
          </a:p>
        </p:txBody>
      </p:sp>
    </p:spTree>
    <p:extLst>
      <p:ext uri="{BB962C8B-B14F-4D97-AF65-F5344CB8AC3E}">
        <p14:creationId xmlns:p14="http://schemas.microsoft.com/office/powerpoint/2010/main" val="42165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5F3874-132A-C13C-3070-8EA84DA4037D}"/>
              </a:ext>
            </a:extLst>
          </p:cNvPr>
          <p:cNvPicPr>
            <a:picLocks noChangeAspect="1"/>
          </p:cNvPicPr>
          <p:nvPr/>
        </p:nvPicPr>
        <p:blipFill>
          <a:blip r:embed="rId2"/>
          <a:stretch>
            <a:fillRect/>
          </a:stretch>
        </p:blipFill>
        <p:spPr>
          <a:xfrm>
            <a:off x="806083" y="1687481"/>
            <a:ext cx="6773220" cy="4372585"/>
          </a:xfrm>
          <a:prstGeom prst="rect">
            <a:avLst/>
          </a:prstGeom>
        </p:spPr>
      </p:pic>
      <p:pic>
        <p:nvPicPr>
          <p:cNvPr id="6" name="Picture 5">
            <a:extLst>
              <a:ext uri="{FF2B5EF4-FFF2-40B4-BE49-F238E27FC236}">
                <a16:creationId xmlns:a16="http://schemas.microsoft.com/office/drawing/2014/main" id="{084F0004-4A7F-B604-DB34-645EFD75DA85}"/>
              </a:ext>
            </a:extLst>
          </p:cNvPr>
          <p:cNvPicPr>
            <a:picLocks noChangeAspect="1"/>
          </p:cNvPicPr>
          <p:nvPr/>
        </p:nvPicPr>
        <p:blipFill>
          <a:blip r:embed="rId3"/>
          <a:stretch>
            <a:fillRect/>
          </a:stretch>
        </p:blipFill>
        <p:spPr>
          <a:xfrm>
            <a:off x="7869613" y="1687481"/>
            <a:ext cx="3791479" cy="724001"/>
          </a:xfrm>
          <a:prstGeom prst="rect">
            <a:avLst/>
          </a:prstGeom>
        </p:spPr>
      </p:pic>
      <p:sp>
        <p:nvSpPr>
          <p:cNvPr id="7" name="Title 6">
            <a:extLst>
              <a:ext uri="{FF2B5EF4-FFF2-40B4-BE49-F238E27FC236}">
                <a16:creationId xmlns:a16="http://schemas.microsoft.com/office/drawing/2014/main" id="{486CCBDF-8261-435C-E71C-59C39ADAC321}"/>
              </a:ext>
            </a:extLst>
          </p:cNvPr>
          <p:cNvSpPr>
            <a:spLocks noGrp="1"/>
          </p:cNvSpPr>
          <p:nvPr>
            <p:ph type="title"/>
          </p:nvPr>
        </p:nvSpPr>
        <p:spPr/>
        <p:txBody>
          <a:bodyPr/>
          <a:lstStyle/>
          <a:p>
            <a:r>
              <a:rPr lang="en-US" dirty="0"/>
              <a:t>Group Incentive Pool</a:t>
            </a:r>
          </a:p>
        </p:txBody>
      </p:sp>
    </p:spTree>
    <p:extLst>
      <p:ext uri="{BB962C8B-B14F-4D97-AF65-F5344CB8AC3E}">
        <p14:creationId xmlns:p14="http://schemas.microsoft.com/office/powerpoint/2010/main" val="3385243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B4B383-9BF6-CD10-4FD0-AF8D67819747}"/>
              </a:ext>
            </a:extLst>
          </p:cNvPr>
          <p:cNvPicPr>
            <a:picLocks noChangeAspect="1"/>
          </p:cNvPicPr>
          <p:nvPr/>
        </p:nvPicPr>
        <p:blipFill>
          <a:blip r:embed="rId2"/>
          <a:stretch>
            <a:fillRect/>
          </a:stretch>
        </p:blipFill>
        <p:spPr>
          <a:xfrm>
            <a:off x="875264" y="1108189"/>
            <a:ext cx="10107436" cy="1886213"/>
          </a:xfrm>
          <a:prstGeom prst="rect">
            <a:avLst/>
          </a:prstGeom>
        </p:spPr>
      </p:pic>
      <p:sp>
        <p:nvSpPr>
          <p:cNvPr id="4" name="Title 3">
            <a:extLst>
              <a:ext uri="{FF2B5EF4-FFF2-40B4-BE49-F238E27FC236}">
                <a16:creationId xmlns:a16="http://schemas.microsoft.com/office/drawing/2014/main" id="{80197B7D-DDE5-9F81-3FA4-F8427E362CE9}"/>
              </a:ext>
            </a:extLst>
          </p:cNvPr>
          <p:cNvSpPr>
            <a:spLocks noGrp="1"/>
          </p:cNvSpPr>
          <p:nvPr>
            <p:ph type="title"/>
          </p:nvPr>
        </p:nvSpPr>
        <p:spPr>
          <a:xfrm>
            <a:off x="838200" y="365126"/>
            <a:ext cx="10515600" cy="809334"/>
          </a:xfrm>
        </p:spPr>
        <p:txBody>
          <a:bodyPr/>
          <a:lstStyle/>
          <a:p>
            <a:r>
              <a:rPr lang="en-US" dirty="0"/>
              <a:t>Executive Director Renumeration Report</a:t>
            </a:r>
          </a:p>
        </p:txBody>
      </p:sp>
      <p:pic>
        <p:nvPicPr>
          <p:cNvPr id="8" name="Picture 7">
            <a:extLst>
              <a:ext uri="{FF2B5EF4-FFF2-40B4-BE49-F238E27FC236}">
                <a16:creationId xmlns:a16="http://schemas.microsoft.com/office/drawing/2014/main" id="{9346B804-78A5-5AB2-575B-1D5DBE6D246B}"/>
              </a:ext>
            </a:extLst>
          </p:cNvPr>
          <p:cNvPicPr>
            <a:picLocks noChangeAspect="1"/>
          </p:cNvPicPr>
          <p:nvPr/>
        </p:nvPicPr>
        <p:blipFill>
          <a:blip r:embed="rId3"/>
          <a:stretch>
            <a:fillRect/>
          </a:stretch>
        </p:blipFill>
        <p:spPr>
          <a:xfrm>
            <a:off x="838200" y="3206290"/>
            <a:ext cx="10459910" cy="3286584"/>
          </a:xfrm>
          <a:prstGeom prst="rect">
            <a:avLst/>
          </a:prstGeom>
        </p:spPr>
      </p:pic>
    </p:spTree>
    <p:extLst>
      <p:ext uri="{BB962C8B-B14F-4D97-AF65-F5344CB8AC3E}">
        <p14:creationId xmlns:p14="http://schemas.microsoft.com/office/powerpoint/2010/main" val="3806421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8725AC-9F0B-7C64-B5BD-5C50F36A9869}"/>
              </a:ext>
            </a:extLst>
          </p:cNvPr>
          <p:cNvPicPr>
            <a:picLocks noChangeAspect="1"/>
          </p:cNvPicPr>
          <p:nvPr/>
        </p:nvPicPr>
        <p:blipFill>
          <a:blip r:embed="rId2"/>
          <a:stretch>
            <a:fillRect/>
          </a:stretch>
        </p:blipFill>
        <p:spPr>
          <a:xfrm>
            <a:off x="0" y="585907"/>
            <a:ext cx="12192000" cy="5686185"/>
          </a:xfrm>
          <a:prstGeom prst="rect">
            <a:avLst/>
          </a:prstGeom>
        </p:spPr>
      </p:pic>
    </p:spTree>
    <p:extLst>
      <p:ext uri="{BB962C8B-B14F-4D97-AF65-F5344CB8AC3E}">
        <p14:creationId xmlns:p14="http://schemas.microsoft.com/office/powerpoint/2010/main" val="1886565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FB845E-A0B3-2645-62B5-278A22CC8A77}"/>
              </a:ext>
            </a:extLst>
          </p:cNvPr>
          <p:cNvPicPr>
            <a:picLocks noChangeAspect="1"/>
          </p:cNvPicPr>
          <p:nvPr/>
        </p:nvPicPr>
        <p:blipFill>
          <a:blip r:embed="rId2"/>
          <a:stretch>
            <a:fillRect/>
          </a:stretch>
        </p:blipFill>
        <p:spPr>
          <a:xfrm>
            <a:off x="431919" y="0"/>
            <a:ext cx="11328162" cy="6858000"/>
          </a:xfrm>
          <a:prstGeom prst="rect">
            <a:avLst/>
          </a:prstGeom>
        </p:spPr>
      </p:pic>
    </p:spTree>
    <p:extLst>
      <p:ext uri="{BB962C8B-B14F-4D97-AF65-F5344CB8AC3E}">
        <p14:creationId xmlns:p14="http://schemas.microsoft.com/office/powerpoint/2010/main" val="2089335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7A71DAF-DCEF-0D1F-8889-2125A8345AD1}"/>
              </a:ext>
            </a:extLst>
          </p:cNvPr>
          <p:cNvSpPr txBox="1"/>
          <p:nvPr/>
        </p:nvSpPr>
        <p:spPr>
          <a:xfrm>
            <a:off x="8643193" y="489508"/>
            <a:ext cx="3353064" cy="106245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400" b="1" dirty="0">
                <a:latin typeface="+mj-lt"/>
                <a:ea typeface="+mj-ea"/>
                <a:cs typeface="+mj-cs"/>
              </a:rPr>
              <a:t>Partnering with </a:t>
            </a:r>
            <a:r>
              <a:rPr lang="en-US" sz="2400" b="1" dirty="0" err="1">
                <a:latin typeface="+mj-lt"/>
                <a:ea typeface="+mj-ea"/>
                <a:cs typeface="+mj-cs"/>
              </a:rPr>
              <a:t>SaveMoneyCutCarbon</a:t>
            </a:r>
            <a:r>
              <a:rPr lang="en-US" sz="2400" b="1" dirty="0">
                <a:latin typeface="+mj-lt"/>
                <a:ea typeface="+mj-ea"/>
                <a:cs typeface="+mj-cs"/>
              </a:rPr>
              <a:t> </a:t>
            </a:r>
          </a:p>
        </p:txBody>
      </p:sp>
      <p:pic>
        <p:nvPicPr>
          <p:cNvPr id="5" name="Picture 4">
            <a:extLst>
              <a:ext uri="{FF2B5EF4-FFF2-40B4-BE49-F238E27FC236}">
                <a16:creationId xmlns:a16="http://schemas.microsoft.com/office/drawing/2014/main" id="{33F945CA-F225-390D-7BBE-3CED0C5DADCF}"/>
              </a:ext>
            </a:extLst>
          </p:cNvPr>
          <p:cNvPicPr>
            <a:picLocks noChangeAspect="1"/>
          </p:cNvPicPr>
          <p:nvPr/>
        </p:nvPicPr>
        <p:blipFill rotWithShape="1">
          <a:blip r:embed="rId2"/>
          <a:srcRect l="5339" r="-2" b="-2"/>
          <a:stretch/>
        </p:blipFill>
        <p:spPr>
          <a:xfrm>
            <a:off x="20" y="431"/>
            <a:ext cx="8115280" cy="6408311"/>
          </a:xfrm>
          <a:prstGeom prst="rect">
            <a:avLst/>
          </a:prstGeom>
        </p:spPr>
      </p:pic>
      <p:sp>
        <p:nvSpPr>
          <p:cNvPr id="7" name="TextBox 6">
            <a:extLst>
              <a:ext uri="{FF2B5EF4-FFF2-40B4-BE49-F238E27FC236}">
                <a16:creationId xmlns:a16="http://schemas.microsoft.com/office/drawing/2014/main" id="{5F2135D0-56C0-9658-6FA2-00FA9B71B92D}"/>
              </a:ext>
            </a:extLst>
          </p:cNvPr>
          <p:cNvSpPr txBox="1"/>
          <p:nvPr/>
        </p:nvSpPr>
        <p:spPr>
          <a:xfrm>
            <a:off x="8643193" y="1652632"/>
            <a:ext cx="2942813" cy="4306042"/>
          </a:xfrm>
          <a:prstGeom prst="rect">
            <a:avLst/>
          </a:prstGeom>
        </p:spPr>
        <p:txBody>
          <a:bodyPr vert="horz" lIns="91440" tIns="45720" rIns="91440" bIns="45720" rtlCol="0">
            <a:normAutofit fontScale="92500" lnSpcReduction="10000"/>
          </a:bodyPr>
          <a:lstStyle/>
          <a:p>
            <a:pPr>
              <a:lnSpc>
                <a:spcPct val="90000"/>
              </a:lnSpc>
              <a:spcAft>
                <a:spcPts val="600"/>
              </a:spcAft>
            </a:pPr>
            <a:r>
              <a:rPr lang="en-US" sz="1400" dirty="0" err="1"/>
              <a:t>SaveMoneyCutCarbon</a:t>
            </a:r>
            <a:r>
              <a:rPr lang="en-US" sz="1400" dirty="0"/>
              <a:t> (SMCC) is an </a:t>
            </a:r>
            <a:r>
              <a:rPr lang="en-US" sz="1400" dirty="0" err="1"/>
              <a:t>organisation</a:t>
            </a:r>
            <a:r>
              <a:rPr lang="en-US" sz="1400" dirty="0"/>
              <a:t> focused on simplifying energy, water and carbon reduction. It seeks to save businesses time and money and help them achieve their sustainability goals by providing a range of services. Alongside the installation of products, these services include providing advice and education as well as performing building audits to help uncover savings opportunities and developing project plans to help businesses </a:t>
            </a:r>
            <a:r>
              <a:rPr lang="en-US" sz="1400" dirty="0" err="1"/>
              <a:t>realise</a:t>
            </a:r>
            <a:r>
              <a:rPr lang="en-US" sz="1400" dirty="0"/>
              <a:t> these savings. </a:t>
            </a:r>
          </a:p>
          <a:p>
            <a:pPr>
              <a:lnSpc>
                <a:spcPct val="90000"/>
              </a:lnSpc>
              <a:spcAft>
                <a:spcPts val="600"/>
              </a:spcAft>
            </a:pPr>
            <a:r>
              <a:rPr lang="en-US" sz="1400" dirty="0"/>
              <a:t>Barclays is helping companies like SMCC to scale through its Unreasonable Impact partnership – and by investing equity capital in SMCC through the Barclays Sustainable Impact Capital mandate. In addition, Barclays Corporate Banking clients can </a:t>
            </a:r>
            <a:r>
              <a:rPr lang="en-US" sz="1400" dirty="0" err="1"/>
              <a:t>utilise</a:t>
            </a:r>
            <a:r>
              <a:rPr lang="en-US" sz="1400" dirty="0"/>
              <a:t> SMCC’s services to help them pivot their own operations to more sustainable practices.</a:t>
            </a:r>
          </a:p>
        </p:txBody>
      </p:sp>
    </p:spTree>
    <p:extLst>
      <p:ext uri="{BB962C8B-B14F-4D97-AF65-F5344CB8AC3E}">
        <p14:creationId xmlns:p14="http://schemas.microsoft.com/office/powerpoint/2010/main" val="1212116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F0AAB-68BC-7612-91DE-FF01FFCEF047}"/>
              </a:ext>
            </a:extLst>
          </p:cNvPr>
          <p:cNvSpPr>
            <a:spLocks noGrp="1"/>
          </p:cNvSpPr>
          <p:nvPr>
            <p:ph type="title"/>
          </p:nvPr>
        </p:nvSpPr>
        <p:spPr/>
        <p:txBody>
          <a:bodyPr/>
          <a:lstStyle/>
          <a:p>
            <a:r>
              <a:rPr lang="en-US" dirty="0"/>
              <a:t>Forms</a:t>
            </a:r>
          </a:p>
        </p:txBody>
      </p:sp>
      <p:pic>
        <p:nvPicPr>
          <p:cNvPr id="5" name="Picture 4">
            <a:extLst>
              <a:ext uri="{FF2B5EF4-FFF2-40B4-BE49-F238E27FC236}">
                <a16:creationId xmlns:a16="http://schemas.microsoft.com/office/drawing/2014/main" id="{6370CA4E-B774-2519-06FE-ADEC4EA8EADB}"/>
              </a:ext>
            </a:extLst>
          </p:cNvPr>
          <p:cNvPicPr>
            <a:picLocks noChangeAspect="1"/>
          </p:cNvPicPr>
          <p:nvPr/>
        </p:nvPicPr>
        <p:blipFill>
          <a:blip r:embed="rId2"/>
          <a:stretch>
            <a:fillRect/>
          </a:stretch>
        </p:blipFill>
        <p:spPr>
          <a:xfrm>
            <a:off x="3361857" y="591473"/>
            <a:ext cx="7705769" cy="5828603"/>
          </a:xfrm>
          <a:prstGeom prst="rect">
            <a:avLst/>
          </a:prstGeom>
        </p:spPr>
      </p:pic>
    </p:spTree>
    <p:extLst>
      <p:ext uri="{BB962C8B-B14F-4D97-AF65-F5344CB8AC3E}">
        <p14:creationId xmlns:p14="http://schemas.microsoft.com/office/powerpoint/2010/main" val="1102790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0CDD89F-6E3E-A52F-AFB8-1B8D532E190D}"/>
              </a:ext>
            </a:extLst>
          </p:cNvPr>
          <p:cNvSpPr/>
          <p:nvPr/>
        </p:nvSpPr>
        <p:spPr>
          <a:xfrm>
            <a:off x="142240" y="1366298"/>
            <a:ext cx="1377900" cy="53934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6F1EA7B5-54C2-A0FA-8669-D41A3795B8EB}"/>
              </a:ext>
            </a:extLst>
          </p:cNvPr>
          <p:cNvSpPr>
            <a:spLocks noGrp="1"/>
          </p:cNvSpPr>
          <p:nvPr>
            <p:ph type="title"/>
          </p:nvPr>
        </p:nvSpPr>
        <p:spPr>
          <a:xfrm>
            <a:off x="226063" y="161697"/>
            <a:ext cx="10515600" cy="923331"/>
          </a:xfrm>
        </p:spPr>
        <p:txBody>
          <a:bodyPr/>
          <a:lstStyle/>
          <a:p>
            <a:r>
              <a:rPr lang="en-US" dirty="0"/>
              <a:t>Processing Pipeline</a:t>
            </a:r>
          </a:p>
        </p:txBody>
      </p:sp>
      <p:grpSp>
        <p:nvGrpSpPr>
          <p:cNvPr id="19" name="Group 18">
            <a:extLst>
              <a:ext uri="{FF2B5EF4-FFF2-40B4-BE49-F238E27FC236}">
                <a16:creationId xmlns:a16="http://schemas.microsoft.com/office/drawing/2014/main" id="{44D38623-B6B9-FEE1-3F56-AA2460A8B11B}"/>
              </a:ext>
            </a:extLst>
          </p:cNvPr>
          <p:cNvGrpSpPr/>
          <p:nvPr/>
        </p:nvGrpSpPr>
        <p:grpSpPr>
          <a:xfrm>
            <a:off x="2875960" y="1437470"/>
            <a:ext cx="1352604" cy="1351224"/>
            <a:chOff x="10060113" y="2044819"/>
            <a:chExt cx="1618456" cy="1627657"/>
          </a:xfrm>
        </p:grpSpPr>
        <p:pic>
          <p:nvPicPr>
            <p:cNvPr id="1026" name="Picture 2">
              <a:extLst>
                <a:ext uri="{FF2B5EF4-FFF2-40B4-BE49-F238E27FC236}">
                  <a16:creationId xmlns:a16="http://schemas.microsoft.com/office/drawing/2014/main" id="{6F72A2D7-B8D7-DA16-6097-4DBB0B2DC2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5395" y="2044819"/>
              <a:ext cx="1245726" cy="11798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11695AA-2C11-C150-BEFD-E1E3E9CA8638}"/>
                </a:ext>
              </a:extLst>
            </p:cNvPr>
            <p:cNvSpPr txBox="1"/>
            <p:nvPr/>
          </p:nvSpPr>
          <p:spPr>
            <a:xfrm>
              <a:off x="10060113" y="3303144"/>
              <a:ext cx="1618456" cy="369332"/>
            </a:xfrm>
            <a:prstGeom prst="rect">
              <a:avLst/>
            </a:prstGeom>
            <a:noFill/>
          </p:spPr>
          <p:txBody>
            <a:bodyPr wrap="none" rtlCol="0">
              <a:spAutoFit/>
            </a:bodyPr>
            <a:lstStyle/>
            <a:p>
              <a:r>
                <a:rPr lang="en-US" dirty="0"/>
                <a:t>Container App</a:t>
              </a:r>
            </a:p>
          </p:txBody>
        </p:sp>
      </p:grpSp>
      <p:grpSp>
        <p:nvGrpSpPr>
          <p:cNvPr id="17" name="Group 16">
            <a:extLst>
              <a:ext uri="{FF2B5EF4-FFF2-40B4-BE49-F238E27FC236}">
                <a16:creationId xmlns:a16="http://schemas.microsoft.com/office/drawing/2014/main" id="{A34556F2-3467-A928-FE75-FAA6A9841605}"/>
              </a:ext>
            </a:extLst>
          </p:cNvPr>
          <p:cNvGrpSpPr/>
          <p:nvPr/>
        </p:nvGrpSpPr>
        <p:grpSpPr>
          <a:xfrm>
            <a:off x="10095882" y="3281256"/>
            <a:ext cx="1418133" cy="1330406"/>
            <a:chOff x="3338819" y="1985242"/>
            <a:chExt cx="1418133" cy="1330406"/>
          </a:xfrm>
        </p:grpSpPr>
        <p:pic>
          <p:nvPicPr>
            <p:cNvPr id="1028" name="Picture 4">
              <a:extLst>
                <a:ext uri="{FF2B5EF4-FFF2-40B4-BE49-F238E27FC236}">
                  <a16:creationId xmlns:a16="http://schemas.microsoft.com/office/drawing/2014/main" id="{4CA9101A-4A3C-AF99-957B-E91535700D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8819" y="1985242"/>
              <a:ext cx="1418133" cy="8394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7AF91C9-0909-68BC-8F3B-6B7DE378551C}"/>
                </a:ext>
              </a:extLst>
            </p:cNvPr>
            <p:cNvSpPr txBox="1"/>
            <p:nvPr/>
          </p:nvSpPr>
          <p:spPr>
            <a:xfrm>
              <a:off x="3485840" y="2946316"/>
              <a:ext cx="1124090" cy="369332"/>
            </a:xfrm>
            <a:prstGeom prst="rect">
              <a:avLst/>
            </a:prstGeom>
            <a:noFill/>
          </p:spPr>
          <p:txBody>
            <a:bodyPr wrap="none" rtlCol="0">
              <a:spAutoFit/>
            </a:bodyPr>
            <a:lstStyle/>
            <a:p>
              <a:r>
                <a:rPr lang="en-US" dirty="0"/>
                <a:t>AI Search</a:t>
              </a:r>
            </a:p>
          </p:txBody>
        </p:sp>
      </p:grpSp>
      <p:grpSp>
        <p:nvGrpSpPr>
          <p:cNvPr id="20" name="Group 19">
            <a:extLst>
              <a:ext uri="{FF2B5EF4-FFF2-40B4-BE49-F238E27FC236}">
                <a16:creationId xmlns:a16="http://schemas.microsoft.com/office/drawing/2014/main" id="{ABDDC229-232B-C3D8-4A89-F763DD05B360}"/>
              </a:ext>
            </a:extLst>
          </p:cNvPr>
          <p:cNvGrpSpPr/>
          <p:nvPr/>
        </p:nvGrpSpPr>
        <p:grpSpPr>
          <a:xfrm>
            <a:off x="6548544" y="3370046"/>
            <a:ext cx="1041100" cy="1365243"/>
            <a:chOff x="8025551" y="3891370"/>
            <a:chExt cx="1245727" cy="1644544"/>
          </a:xfrm>
        </p:grpSpPr>
        <p:pic>
          <p:nvPicPr>
            <p:cNvPr id="1032" name="Picture 8">
              <a:extLst>
                <a:ext uri="{FF2B5EF4-FFF2-40B4-BE49-F238E27FC236}">
                  <a16:creationId xmlns:a16="http://schemas.microsoft.com/office/drawing/2014/main" id="{F0ACD037-1F90-1EA0-F7D7-E3E9682867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5551" y="3891370"/>
              <a:ext cx="1245727" cy="121303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A1AD563-016C-67DB-F5B0-17049C040679}"/>
                </a:ext>
              </a:extLst>
            </p:cNvPr>
            <p:cNvSpPr txBox="1"/>
            <p:nvPr/>
          </p:nvSpPr>
          <p:spPr>
            <a:xfrm>
              <a:off x="8080489" y="5166582"/>
              <a:ext cx="1071640" cy="369332"/>
            </a:xfrm>
            <a:prstGeom prst="rect">
              <a:avLst/>
            </a:prstGeom>
            <a:noFill/>
          </p:spPr>
          <p:txBody>
            <a:bodyPr wrap="none" rtlCol="0">
              <a:spAutoFit/>
            </a:bodyPr>
            <a:lstStyle/>
            <a:p>
              <a:r>
                <a:rPr lang="en-US" dirty="0" err="1"/>
                <a:t>OneLake</a:t>
              </a:r>
              <a:endParaRPr lang="en-US" dirty="0"/>
            </a:p>
          </p:txBody>
        </p:sp>
      </p:grpSp>
      <p:pic>
        <p:nvPicPr>
          <p:cNvPr id="1038" name="Picture 14" descr="510+ Pdf Logo Stock Illustrations, Royalty-Free Vector ...">
            <a:extLst>
              <a:ext uri="{FF2B5EF4-FFF2-40B4-BE49-F238E27FC236}">
                <a16:creationId xmlns:a16="http://schemas.microsoft.com/office/drawing/2014/main" id="{032326FC-408C-E33A-D9A9-0667D715C5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063" y="1437470"/>
            <a:ext cx="1151252" cy="108353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8505ED4A-98E1-2889-96C0-5048407D0635}"/>
              </a:ext>
            </a:extLst>
          </p:cNvPr>
          <p:cNvPicPr>
            <a:picLocks noChangeAspect="1"/>
          </p:cNvPicPr>
          <p:nvPr/>
        </p:nvPicPr>
        <p:blipFill>
          <a:blip r:embed="rId6"/>
          <a:stretch>
            <a:fillRect/>
          </a:stretch>
        </p:blipFill>
        <p:spPr>
          <a:xfrm>
            <a:off x="412213" y="2670016"/>
            <a:ext cx="801624" cy="758984"/>
          </a:xfrm>
          <a:prstGeom prst="rect">
            <a:avLst/>
          </a:prstGeom>
        </p:spPr>
      </p:pic>
      <p:pic>
        <p:nvPicPr>
          <p:cNvPr id="12" name="Picture 11">
            <a:extLst>
              <a:ext uri="{FF2B5EF4-FFF2-40B4-BE49-F238E27FC236}">
                <a16:creationId xmlns:a16="http://schemas.microsoft.com/office/drawing/2014/main" id="{B812D9B5-33E6-363D-F8E5-1BAC4B82E49E}"/>
              </a:ext>
            </a:extLst>
          </p:cNvPr>
          <p:cNvPicPr>
            <a:picLocks noChangeAspect="1"/>
          </p:cNvPicPr>
          <p:nvPr/>
        </p:nvPicPr>
        <p:blipFill>
          <a:blip r:embed="rId7"/>
          <a:stretch>
            <a:fillRect/>
          </a:stretch>
        </p:blipFill>
        <p:spPr>
          <a:xfrm>
            <a:off x="401144" y="3670284"/>
            <a:ext cx="874111" cy="716344"/>
          </a:xfrm>
          <a:prstGeom prst="rect">
            <a:avLst/>
          </a:prstGeom>
        </p:spPr>
      </p:pic>
      <p:pic>
        <p:nvPicPr>
          <p:cNvPr id="14" name="Picture 13">
            <a:extLst>
              <a:ext uri="{FF2B5EF4-FFF2-40B4-BE49-F238E27FC236}">
                <a16:creationId xmlns:a16="http://schemas.microsoft.com/office/drawing/2014/main" id="{9182122D-A7C0-C63C-AA0D-4EC8D0E45BEB}"/>
              </a:ext>
            </a:extLst>
          </p:cNvPr>
          <p:cNvPicPr>
            <a:picLocks noChangeAspect="1"/>
          </p:cNvPicPr>
          <p:nvPr/>
        </p:nvPicPr>
        <p:blipFill>
          <a:blip r:embed="rId8"/>
          <a:stretch>
            <a:fillRect/>
          </a:stretch>
        </p:blipFill>
        <p:spPr>
          <a:xfrm>
            <a:off x="371030" y="4664494"/>
            <a:ext cx="861319" cy="827208"/>
          </a:xfrm>
          <a:prstGeom prst="rect">
            <a:avLst/>
          </a:prstGeom>
        </p:spPr>
      </p:pic>
      <p:pic>
        <p:nvPicPr>
          <p:cNvPr id="16" name="Picture 15">
            <a:extLst>
              <a:ext uri="{FF2B5EF4-FFF2-40B4-BE49-F238E27FC236}">
                <a16:creationId xmlns:a16="http://schemas.microsoft.com/office/drawing/2014/main" id="{56DFE76F-FE20-57D3-8B2B-903361935400}"/>
              </a:ext>
            </a:extLst>
          </p:cNvPr>
          <p:cNvPicPr>
            <a:picLocks noChangeAspect="1"/>
          </p:cNvPicPr>
          <p:nvPr/>
        </p:nvPicPr>
        <p:blipFill>
          <a:blip r:embed="rId9"/>
          <a:stretch>
            <a:fillRect/>
          </a:stretch>
        </p:blipFill>
        <p:spPr>
          <a:xfrm>
            <a:off x="457987" y="5769568"/>
            <a:ext cx="673575" cy="807116"/>
          </a:xfrm>
          <a:prstGeom prst="rect">
            <a:avLst/>
          </a:prstGeom>
        </p:spPr>
      </p:pic>
      <p:pic>
        <p:nvPicPr>
          <p:cNvPr id="1046" name="Picture 22">
            <a:extLst>
              <a:ext uri="{FF2B5EF4-FFF2-40B4-BE49-F238E27FC236}">
                <a16:creationId xmlns:a16="http://schemas.microsoft.com/office/drawing/2014/main" id="{DD009CFC-0906-5F5D-8A40-A860EEA979A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24715" y="3506225"/>
            <a:ext cx="1055549" cy="1159131"/>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a:extLst>
              <a:ext uri="{FF2B5EF4-FFF2-40B4-BE49-F238E27FC236}">
                <a16:creationId xmlns:a16="http://schemas.microsoft.com/office/drawing/2014/main" id="{1BA4BF42-77AB-2BA4-53A7-7AC0C8EECE49}"/>
              </a:ext>
            </a:extLst>
          </p:cNvPr>
          <p:cNvGrpSpPr/>
          <p:nvPr/>
        </p:nvGrpSpPr>
        <p:grpSpPr>
          <a:xfrm>
            <a:off x="6379900" y="1437470"/>
            <a:ext cx="1733973" cy="1344692"/>
            <a:chOff x="5301920" y="1223127"/>
            <a:chExt cx="1733973" cy="1344692"/>
          </a:xfrm>
        </p:grpSpPr>
        <p:pic>
          <p:nvPicPr>
            <p:cNvPr id="1050" name="Picture 26" descr="Unleash the Power of Azure OpenAI and Custom Chat: Elevate Your Business  Conversations">
              <a:extLst>
                <a:ext uri="{FF2B5EF4-FFF2-40B4-BE49-F238E27FC236}">
                  <a16:creationId xmlns:a16="http://schemas.microsoft.com/office/drawing/2014/main" id="{62C23788-E734-2393-CB5D-AEC214438F7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01920" y="1223127"/>
              <a:ext cx="1733973" cy="97536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7078C514-5A23-BE1F-0843-70BF89E1248E}"/>
                </a:ext>
              </a:extLst>
            </p:cNvPr>
            <p:cNvSpPr txBox="1"/>
            <p:nvPr/>
          </p:nvSpPr>
          <p:spPr>
            <a:xfrm>
              <a:off x="5399657" y="2198487"/>
              <a:ext cx="1538498" cy="369332"/>
            </a:xfrm>
            <a:prstGeom prst="rect">
              <a:avLst/>
            </a:prstGeom>
            <a:noFill/>
          </p:spPr>
          <p:txBody>
            <a:bodyPr wrap="none" rtlCol="0">
              <a:spAutoFit/>
            </a:bodyPr>
            <a:lstStyle/>
            <a:p>
              <a:r>
                <a:rPr lang="en-US" dirty="0"/>
                <a:t>Azure OpenAI</a:t>
              </a:r>
            </a:p>
          </p:txBody>
        </p:sp>
      </p:grpSp>
      <p:grpSp>
        <p:nvGrpSpPr>
          <p:cNvPr id="27" name="Group 26">
            <a:extLst>
              <a:ext uri="{FF2B5EF4-FFF2-40B4-BE49-F238E27FC236}">
                <a16:creationId xmlns:a16="http://schemas.microsoft.com/office/drawing/2014/main" id="{4939D943-F7FC-435F-9A0F-964076A22009}"/>
              </a:ext>
            </a:extLst>
          </p:cNvPr>
          <p:cNvGrpSpPr/>
          <p:nvPr/>
        </p:nvGrpSpPr>
        <p:grpSpPr>
          <a:xfrm>
            <a:off x="10189239" y="5002143"/>
            <a:ext cx="1227023" cy="1574541"/>
            <a:chOff x="8649173" y="5276978"/>
            <a:chExt cx="1227023" cy="1574541"/>
          </a:xfrm>
        </p:grpSpPr>
        <p:pic>
          <p:nvPicPr>
            <p:cNvPr id="23" name="Picture 22">
              <a:extLst>
                <a:ext uri="{FF2B5EF4-FFF2-40B4-BE49-F238E27FC236}">
                  <a16:creationId xmlns:a16="http://schemas.microsoft.com/office/drawing/2014/main" id="{7719851C-F280-2DDE-4758-A7BF2469D583}"/>
                </a:ext>
              </a:extLst>
            </p:cNvPr>
            <p:cNvPicPr>
              <a:picLocks noChangeAspect="1"/>
            </p:cNvPicPr>
            <p:nvPr/>
          </p:nvPicPr>
          <p:blipFill>
            <a:blip r:embed="rId12"/>
            <a:stretch>
              <a:fillRect/>
            </a:stretch>
          </p:blipFill>
          <p:spPr>
            <a:xfrm>
              <a:off x="8649173" y="5276978"/>
              <a:ext cx="1227023" cy="1205209"/>
            </a:xfrm>
            <a:prstGeom prst="rect">
              <a:avLst/>
            </a:prstGeom>
          </p:spPr>
        </p:pic>
        <p:sp>
          <p:nvSpPr>
            <p:cNvPr id="26" name="TextBox 25">
              <a:extLst>
                <a:ext uri="{FF2B5EF4-FFF2-40B4-BE49-F238E27FC236}">
                  <a16:creationId xmlns:a16="http://schemas.microsoft.com/office/drawing/2014/main" id="{76AD602A-3BD5-B3B7-D2E7-729588DD7406}"/>
                </a:ext>
              </a:extLst>
            </p:cNvPr>
            <p:cNvSpPr txBox="1"/>
            <p:nvPr/>
          </p:nvSpPr>
          <p:spPr>
            <a:xfrm>
              <a:off x="8757182" y="6482187"/>
              <a:ext cx="1041952" cy="369332"/>
            </a:xfrm>
            <a:prstGeom prst="rect">
              <a:avLst/>
            </a:prstGeom>
            <a:noFill/>
          </p:spPr>
          <p:txBody>
            <a:bodyPr wrap="none" rtlCol="0">
              <a:spAutoFit/>
            </a:bodyPr>
            <a:lstStyle/>
            <a:p>
              <a:r>
                <a:rPr lang="en-US" dirty="0"/>
                <a:t>Power BI</a:t>
              </a:r>
            </a:p>
          </p:txBody>
        </p:sp>
      </p:grpSp>
      <p:grpSp>
        <p:nvGrpSpPr>
          <p:cNvPr id="32" name="Group 31">
            <a:extLst>
              <a:ext uri="{FF2B5EF4-FFF2-40B4-BE49-F238E27FC236}">
                <a16:creationId xmlns:a16="http://schemas.microsoft.com/office/drawing/2014/main" id="{ED30799B-6F30-4EF0-4067-AC6DB0BE4CC3}"/>
              </a:ext>
            </a:extLst>
          </p:cNvPr>
          <p:cNvGrpSpPr/>
          <p:nvPr/>
        </p:nvGrpSpPr>
        <p:grpSpPr>
          <a:xfrm>
            <a:off x="10035630" y="1316038"/>
            <a:ext cx="1735924" cy="1260204"/>
            <a:chOff x="8246684" y="1445342"/>
            <a:chExt cx="1735924" cy="1260204"/>
          </a:xfrm>
        </p:grpSpPr>
        <p:grpSp>
          <p:nvGrpSpPr>
            <p:cNvPr id="30" name="Group 29">
              <a:extLst>
                <a:ext uri="{FF2B5EF4-FFF2-40B4-BE49-F238E27FC236}">
                  <a16:creationId xmlns:a16="http://schemas.microsoft.com/office/drawing/2014/main" id="{DB331167-D395-B3ED-757B-FA5B581C4F40}"/>
                </a:ext>
              </a:extLst>
            </p:cNvPr>
            <p:cNvGrpSpPr/>
            <p:nvPr/>
          </p:nvGrpSpPr>
          <p:grpSpPr>
            <a:xfrm>
              <a:off x="8528023" y="1445342"/>
              <a:ext cx="1231269" cy="632931"/>
              <a:chOff x="8598902" y="1884087"/>
              <a:chExt cx="1231269" cy="632931"/>
            </a:xfrm>
          </p:grpSpPr>
          <p:sp>
            <p:nvSpPr>
              <p:cNvPr id="28" name="Speech Bubble: Rectangle with Corners Rounded 27">
                <a:extLst>
                  <a:ext uri="{FF2B5EF4-FFF2-40B4-BE49-F238E27FC236}">
                    <a16:creationId xmlns:a16="http://schemas.microsoft.com/office/drawing/2014/main" id="{D63077DB-72A8-839E-7416-EA8AFE51E808}"/>
                  </a:ext>
                </a:extLst>
              </p:cNvPr>
              <p:cNvSpPr/>
              <p:nvPr/>
            </p:nvSpPr>
            <p:spPr>
              <a:xfrm>
                <a:off x="8598902" y="1884087"/>
                <a:ext cx="816197" cy="439171"/>
              </a:xfrm>
              <a:prstGeom prst="wedgeRoundRectCallout">
                <a:avLst>
                  <a:gd name="adj1" fmla="val -31909"/>
                  <a:gd name="adj2" fmla="val 82259"/>
                  <a:gd name="adj3" fmla="val 16667"/>
                </a:avLst>
              </a:prstGeom>
              <a:ln w="444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9" name="Speech Bubble: Rectangle with Corners Rounded 28">
                <a:extLst>
                  <a:ext uri="{FF2B5EF4-FFF2-40B4-BE49-F238E27FC236}">
                    <a16:creationId xmlns:a16="http://schemas.microsoft.com/office/drawing/2014/main" id="{4CF15C86-C3FF-EAAC-C75C-121F217674E7}"/>
                  </a:ext>
                </a:extLst>
              </p:cNvPr>
              <p:cNvSpPr/>
              <p:nvPr/>
            </p:nvSpPr>
            <p:spPr>
              <a:xfrm flipH="1">
                <a:off x="9107841" y="2077847"/>
                <a:ext cx="722330" cy="439171"/>
              </a:xfrm>
              <a:prstGeom prst="wedgeRoundRectCallout">
                <a:avLst>
                  <a:gd name="adj1" fmla="val -31909"/>
                  <a:gd name="adj2" fmla="val 82259"/>
                  <a:gd name="adj3" fmla="val 16667"/>
                </a:avLst>
              </a:prstGeom>
              <a:ln w="444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1" name="TextBox 30">
              <a:extLst>
                <a:ext uri="{FF2B5EF4-FFF2-40B4-BE49-F238E27FC236}">
                  <a16:creationId xmlns:a16="http://schemas.microsoft.com/office/drawing/2014/main" id="{4D1395D6-6B89-4ED4-72FD-C79C042E1226}"/>
                </a:ext>
              </a:extLst>
            </p:cNvPr>
            <p:cNvSpPr txBox="1"/>
            <p:nvPr/>
          </p:nvSpPr>
          <p:spPr>
            <a:xfrm>
              <a:off x="8246684" y="2336214"/>
              <a:ext cx="1735924" cy="369332"/>
            </a:xfrm>
            <a:prstGeom prst="rect">
              <a:avLst/>
            </a:prstGeom>
            <a:noFill/>
          </p:spPr>
          <p:txBody>
            <a:bodyPr wrap="none" rtlCol="0">
              <a:spAutoFit/>
            </a:bodyPr>
            <a:lstStyle/>
            <a:p>
              <a:r>
                <a:rPr lang="en-US" dirty="0"/>
                <a:t>AI Studio (Chat)</a:t>
              </a:r>
            </a:p>
          </p:txBody>
        </p:sp>
      </p:grpSp>
      <p:cxnSp>
        <p:nvCxnSpPr>
          <p:cNvPr id="34" name="Straight Arrow Connector 33">
            <a:extLst>
              <a:ext uri="{FF2B5EF4-FFF2-40B4-BE49-F238E27FC236}">
                <a16:creationId xmlns:a16="http://schemas.microsoft.com/office/drawing/2014/main" id="{6AABB629-33AB-F3EA-9B0F-85E9E35D5243}"/>
              </a:ext>
            </a:extLst>
          </p:cNvPr>
          <p:cNvCxnSpPr>
            <a:cxnSpLocks/>
          </p:cNvCxnSpPr>
          <p:nvPr/>
        </p:nvCxnSpPr>
        <p:spPr>
          <a:xfrm>
            <a:off x="1584960" y="3917581"/>
            <a:ext cx="1185333" cy="0"/>
          </a:xfrm>
          <a:prstGeom prst="straightConnector1">
            <a:avLst/>
          </a:prstGeom>
          <a:ln w="79375">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21209752-32C1-0B39-2F17-90EEC1CE8EDB}"/>
              </a:ext>
            </a:extLst>
          </p:cNvPr>
          <p:cNvCxnSpPr>
            <a:cxnSpLocks/>
          </p:cNvCxnSpPr>
          <p:nvPr/>
        </p:nvCxnSpPr>
        <p:spPr>
          <a:xfrm>
            <a:off x="4228564" y="3982721"/>
            <a:ext cx="2011650" cy="0"/>
          </a:xfrm>
          <a:prstGeom prst="straightConnector1">
            <a:avLst/>
          </a:prstGeom>
          <a:ln w="79375">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DA803704-0FDA-9F10-34A2-836515DC619C}"/>
              </a:ext>
            </a:extLst>
          </p:cNvPr>
          <p:cNvCxnSpPr>
            <a:cxnSpLocks/>
          </p:cNvCxnSpPr>
          <p:nvPr/>
        </p:nvCxnSpPr>
        <p:spPr>
          <a:xfrm>
            <a:off x="7818943" y="3917581"/>
            <a:ext cx="2056577" cy="0"/>
          </a:xfrm>
          <a:prstGeom prst="straightConnector1">
            <a:avLst/>
          </a:prstGeom>
          <a:ln w="79375">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357BC6B5-8293-F728-39AC-08FCE20F9D88}"/>
              </a:ext>
            </a:extLst>
          </p:cNvPr>
          <p:cNvCxnSpPr>
            <a:cxnSpLocks/>
          </p:cNvCxnSpPr>
          <p:nvPr/>
        </p:nvCxnSpPr>
        <p:spPr>
          <a:xfrm>
            <a:off x="4424961" y="2115820"/>
            <a:ext cx="1815253" cy="0"/>
          </a:xfrm>
          <a:prstGeom prst="straightConnector1">
            <a:avLst/>
          </a:prstGeom>
          <a:ln w="79375">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11764154-51E4-8FB8-F3CA-CA120C8C17EE}"/>
              </a:ext>
            </a:extLst>
          </p:cNvPr>
          <p:cNvCxnSpPr>
            <a:cxnSpLocks/>
            <a:stCxn id="4" idx="2"/>
            <a:endCxn id="1046" idx="0"/>
          </p:cNvCxnSpPr>
          <p:nvPr/>
        </p:nvCxnSpPr>
        <p:spPr>
          <a:xfrm>
            <a:off x="3552262" y="2788694"/>
            <a:ext cx="228" cy="717531"/>
          </a:xfrm>
          <a:prstGeom prst="straightConnector1">
            <a:avLst/>
          </a:prstGeom>
          <a:ln w="79375">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418A54B8-450B-807B-F9DB-3F4827F268C4}"/>
              </a:ext>
            </a:extLst>
          </p:cNvPr>
          <p:cNvCxnSpPr>
            <a:cxnSpLocks/>
          </p:cNvCxnSpPr>
          <p:nvPr/>
        </p:nvCxnSpPr>
        <p:spPr>
          <a:xfrm>
            <a:off x="8209807" y="2013007"/>
            <a:ext cx="1713126" cy="0"/>
          </a:xfrm>
          <a:prstGeom prst="straightConnector1">
            <a:avLst/>
          </a:prstGeom>
          <a:ln w="79375">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F9FA4162-38EC-642B-7F4C-72E39FCBCF9F}"/>
              </a:ext>
            </a:extLst>
          </p:cNvPr>
          <p:cNvCxnSpPr>
            <a:cxnSpLocks/>
          </p:cNvCxnSpPr>
          <p:nvPr/>
        </p:nvCxnSpPr>
        <p:spPr>
          <a:xfrm flipH="1" flipV="1">
            <a:off x="10903592" y="2588265"/>
            <a:ext cx="2197" cy="571366"/>
          </a:xfrm>
          <a:prstGeom prst="straightConnector1">
            <a:avLst/>
          </a:prstGeom>
          <a:ln w="79375">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0" name="Connector: Elbow 49">
            <a:extLst>
              <a:ext uri="{FF2B5EF4-FFF2-40B4-BE49-F238E27FC236}">
                <a16:creationId xmlns:a16="http://schemas.microsoft.com/office/drawing/2014/main" id="{7E956FF0-CB5A-47B1-1881-8B63B692C8F3}"/>
              </a:ext>
            </a:extLst>
          </p:cNvPr>
          <p:cNvCxnSpPr>
            <a:cxnSpLocks/>
          </p:cNvCxnSpPr>
          <p:nvPr/>
        </p:nvCxnSpPr>
        <p:spPr>
          <a:xfrm>
            <a:off x="7098453" y="4939971"/>
            <a:ext cx="2997429" cy="1007016"/>
          </a:xfrm>
          <a:prstGeom prst="bentConnector3">
            <a:avLst>
              <a:gd name="adj1" fmla="val 286"/>
            </a:avLst>
          </a:prstGeom>
          <a:ln w="79375">
            <a:headEnd type="triangle"/>
            <a:tailEnd type="triangle"/>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BF8C1FCF-65D9-44D8-A0AB-56B32A88112C}"/>
              </a:ext>
            </a:extLst>
          </p:cNvPr>
          <p:cNvSpPr txBox="1"/>
          <p:nvPr/>
        </p:nvSpPr>
        <p:spPr>
          <a:xfrm>
            <a:off x="2708024" y="4664494"/>
            <a:ext cx="1688476" cy="646331"/>
          </a:xfrm>
          <a:prstGeom prst="rect">
            <a:avLst/>
          </a:prstGeom>
          <a:noFill/>
        </p:spPr>
        <p:txBody>
          <a:bodyPr wrap="none" rtlCol="0">
            <a:spAutoFit/>
          </a:bodyPr>
          <a:lstStyle/>
          <a:p>
            <a:r>
              <a:rPr lang="en-US" dirty="0"/>
              <a:t>Transformation</a:t>
            </a:r>
          </a:p>
          <a:p>
            <a:pPr algn="ctr"/>
            <a:r>
              <a:rPr lang="en-US" dirty="0"/>
              <a:t>Job</a:t>
            </a:r>
          </a:p>
        </p:txBody>
      </p:sp>
    </p:spTree>
    <p:extLst>
      <p:ext uri="{BB962C8B-B14F-4D97-AF65-F5344CB8AC3E}">
        <p14:creationId xmlns:p14="http://schemas.microsoft.com/office/powerpoint/2010/main" val="765518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6C4408-E5C9-0BC8-448D-84AE7F1194E8}"/>
              </a:ext>
            </a:extLst>
          </p:cNvPr>
          <p:cNvSpPr>
            <a:spLocks noGrp="1"/>
          </p:cNvSpPr>
          <p:nvPr>
            <p:ph type="title"/>
          </p:nvPr>
        </p:nvSpPr>
        <p:spPr>
          <a:xfrm>
            <a:off x="1383564" y="348865"/>
            <a:ext cx="9718111" cy="1576446"/>
          </a:xfrm>
        </p:spPr>
        <p:txBody>
          <a:bodyPr anchor="ctr">
            <a:normAutofit/>
          </a:bodyPr>
          <a:lstStyle/>
          <a:p>
            <a:r>
              <a:rPr lang="en-US" sz="4000" dirty="0">
                <a:solidFill>
                  <a:srgbClr val="FFFFFF"/>
                </a:solidFill>
              </a:rPr>
              <a:t>Pipeline Flow</a:t>
            </a:r>
          </a:p>
        </p:txBody>
      </p:sp>
      <p:graphicFrame>
        <p:nvGraphicFramePr>
          <p:cNvPr id="4" name="Content Placeholder 3">
            <a:extLst>
              <a:ext uri="{FF2B5EF4-FFF2-40B4-BE49-F238E27FC236}">
                <a16:creationId xmlns:a16="http://schemas.microsoft.com/office/drawing/2014/main" id="{4E3E6F18-DBBF-D2C1-02BE-B7B34672373B}"/>
              </a:ext>
            </a:extLst>
          </p:cNvPr>
          <p:cNvGraphicFramePr>
            <a:graphicFrameLocks noGrp="1"/>
          </p:cNvGraphicFramePr>
          <p:nvPr>
            <p:ph idx="1"/>
            <p:extLst>
              <p:ext uri="{D42A27DB-BD31-4B8C-83A1-F6EECF244321}">
                <p14:modId xmlns:p14="http://schemas.microsoft.com/office/powerpoint/2010/main" val="1145133498"/>
              </p:ext>
            </p:extLst>
          </p:nvPr>
        </p:nvGraphicFramePr>
        <p:xfrm>
          <a:off x="632085" y="2345045"/>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CF0A567F-A262-21EC-D916-2EA944B09DAD}"/>
              </a:ext>
            </a:extLst>
          </p:cNvPr>
          <p:cNvSpPr txBox="1"/>
          <p:nvPr/>
        </p:nvSpPr>
        <p:spPr>
          <a:xfrm>
            <a:off x="632085" y="6261559"/>
            <a:ext cx="6096000" cy="369332"/>
          </a:xfrm>
          <a:prstGeom prst="rect">
            <a:avLst/>
          </a:prstGeom>
          <a:noFill/>
        </p:spPr>
        <p:txBody>
          <a:bodyPr wrap="square">
            <a:spAutoFit/>
          </a:bodyPr>
          <a:lstStyle/>
          <a:p>
            <a:r>
              <a:rPr lang="en-US" dirty="0">
                <a:hlinkClick r:id="rId7"/>
              </a:rPr>
              <a:t>https://github.com/liamca/GPT4oContentExtraction</a:t>
            </a:r>
            <a:endParaRPr lang="en-US" dirty="0"/>
          </a:p>
        </p:txBody>
      </p:sp>
    </p:spTree>
    <p:extLst>
      <p:ext uri="{BB962C8B-B14F-4D97-AF65-F5344CB8AC3E}">
        <p14:creationId xmlns:p14="http://schemas.microsoft.com/office/powerpoint/2010/main" val="1334516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9571</TotalTime>
  <Words>222</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Calibri</vt:lpstr>
      <vt:lpstr>Office Theme</vt:lpstr>
      <vt:lpstr>Transforming Enterprise Content with Multi-Modal GPT-4o</vt:lpstr>
      <vt:lpstr>Group Incentive Pool</vt:lpstr>
      <vt:lpstr>Executive Director Renumeration Report</vt:lpstr>
      <vt:lpstr>PowerPoint Presentation</vt:lpstr>
      <vt:lpstr>PowerPoint Presentation</vt:lpstr>
      <vt:lpstr>PowerPoint Presentation</vt:lpstr>
      <vt:lpstr>Forms</vt:lpstr>
      <vt:lpstr>Processing Pipeline</vt:lpstr>
      <vt:lpstr>Pipeline 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Liam Cavanagh</dc:creator>
  <cp:lastModifiedBy>Liam Cavanagh</cp:lastModifiedBy>
  <cp:revision>3</cp:revision>
  <dcterms:created xsi:type="dcterms:W3CDTF">2024-06-12T15:29:15Z</dcterms:created>
  <dcterms:modified xsi:type="dcterms:W3CDTF">2024-06-24T16:54:10Z</dcterms:modified>
</cp:coreProperties>
</file>