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134805125" r:id="rId2"/>
    <p:sldId id="2134805126" r:id="rId3"/>
    <p:sldId id="214253240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AFF"/>
    <a:srgbClr val="C6F1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p:scale>
          <a:sx n="150" d="100"/>
          <a:sy n="150" d="100"/>
        </p:scale>
        <p:origin x="10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9280D-03E9-4497-8C9E-3A252BE5DD81}" type="datetimeFigureOut">
              <a:rPr lang="en-CA" smtClean="0"/>
              <a:t>2022-01-08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8218A-858D-4AE7-80ED-F8F667024B67}" type="slidenum">
              <a:rPr lang="en-CA" smtClean="0"/>
              <a:t>‹#›</a:t>
            </a:fld>
            <a:endParaRPr lang="en-CA"/>
          </a:p>
        </p:txBody>
      </p:sp>
    </p:spTree>
    <p:extLst>
      <p:ext uri="{BB962C8B-B14F-4D97-AF65-F5344CB8AC3E}">
        <p14:creationId xmlns:p14="http://schemas.microsoft.com/office/powerpoint/2010/main" val="650384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Raki</a:t>
            </a:r>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6509EAE-9EA6-4475-B322-05491F31DAB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1/8/2022 5:27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410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Raki</a:t>
            </a:r>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6509EAE-9EA6-4475-B322-05491F31DAB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1/8/2022 5:40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7325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FFFFFF"/>
        </a:solidFill>
        <a:effectLst/>
      </p:bgPr>
    </p:bg>
    <p:spTree>
      <p:nvGrpSpPr>
        <p:cNvPr id="1" name=""/>
        <p:cNvGrpSpPr/>
        <p:nvPr/>
      </p:nvGrpSpPr>
      <p:grpSpPr>
        <a:xfrm>
          <a:off x="0" y="0"/>
          <a:ext cx="0" cy="0"/>
          <a:chOff x="0" y="0"/>
          <a:chExt cx="0" cy="0"/>
        </a:xfrm>
      </p:grpSpPr>
      <p:pic>
        <p:nvPicPr>
          <p:cNvPr id="3" name="Picture 2" descr="A picture containing snow, skiing, man, table&#10;&#10;Description automatically generated">
            <a:extLst>
              <a:ext uri="{FF2B5EF4-FFF2-40B4-BE49-F238E27FC236}">
                <a16:creationId xmlns:a16="http://schemas.microsoft.com/office/drawing/2014/main" id="{D05A0A04-3E77-4881-8D4B-236B7770FA8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0121"/>
          <a:stretch/>
        </p:blipFill>
        <p:spPr>
          <a:xfrm>
            <a:off x="0" y="0"/>
            <a:ext cx="12192000" cy="6858001"/>
          </a:xfrm>
          <a:prstGeom prst="rect">
            <a:avLst/>
          </a:prstGeom>
        </p:spPr>
      </p:pic>
      <p:sp>
        <p:nvSpPr>
          <p:cNvPr id="4" name="Rectangle 3">
            <a:extLst>
              <a:ext uri="{FF2B5EF4-FFF2-40B4-BE49-F238E27FC236}">
                <a16:creationId xmlns:a16="http://schemas.microsoft.com/office/drawing/2014/main" id="{2D1DDD9B-8629-4A3D-934C-308CD31A16D7}"/>
              </a:ext>
            </a:extLst>
          </p:cNvPr>
          <p:cNvSpPr/>
          <p:nvPr userDrawn="1"/>
        </p:nvSpPr>
        <p:spPr bwMode="auto">
          <a:xfrm>
            <a:off x="0" y="1"/>
            <a:ext cx="7414260" cy="6858000"/>
          </a:xfrm>
          <a:prstGeom prst="rect">
            <a:avLst/>
          </a:prstGeom>
          <a:gradFill flip="none" rotWithShape="1">
            <a:gsLst>
              <a:gs pos="0">
                <a:schemeClr val="tx1"/>
              </a:gs>
              <a:gs pos="100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l" defTabSz="811730" fontAlgn="base">
              <a:spcBef>
                <a:spcPct val="0"/>
              </a:spcBef>
              <a:spcAft>
                <a:spcPct val="0"/>
              </a:spcAft>
            </a:pPr>
            <a:endParaRPr lang="en-CA" sz="1741"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568914"/>
            <a:ext cx="4167887" cy="964623"/>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3" y="3962400"/>
            <a:ext cx="4164583" cy="294824"/>
          </a:xfrm>
          <a:noFill/>
        </p:spPr>
        <p:txBody>
          <a:bodyPr wrap="square" lIns="0" tIns="0" rIns="0" bIns="0">
            <a:spAutoFit/>
          </a:bodyPr>
          <a:lstStyle>
            <a:lvl1pPr marL="0" indent="0">
              <a:spcBef>
                <a:spcPts val="0"/>
              </a:spcBef>
              <a:buNone/>
              <a:defRPr sz="1916"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22" name="MS logo gray - EMF" descr="Microsoft logo, gray text version">
            <a:extLst>
              <a:ext uri="{FF2B5EF4-FFF2-40B4-BE49-F238E27FC236}">
                <a16:creationId xmlns:a16="http://schemas.microsoft.com/office/drawing/2014/main" id="{7974B5BE-9DE3-4677-9705-03E3F55E5966}"/>
              </a:ext>
            </a:extLst>
          </p:cNvPr>
          <p:cNvPicPr>
            <a:picLocks noChangeAspect="1"/>
          </p:cNvPicPr>
          <p:nvPr userDrawn="1"/>
        </p:nvPicPr>
        <p:blipFill>
          <a:blip r:embed="rId3"/>
          <a:stretch>
            <a:fillRect/>
          </a:stretch>
        </p:blipFill>
        <p:spPr bwMode="black">
          <a:xfrm>
            <a:off x="1568195" y="589877"/>
            <a:ext cx="1366440" cy="292608"/>
          </a:xfrm>
          <a:prstGeom prst="rect">
            <a:avLst/>
          </a:prstGeom>
        </p:spPr>
      </p:pic>
      <p:pic>
        <p:nvPicPr>
          <p:cNvPr id="23" name="Picture 4" descr="Bell Canada - Wikipedia">
            <a:extLst>
              <a:ext uri="{FF2B5EF4-FFF2-40B4-BE49-F238E27FC236}">
                <a16:creationId xmlns:a16="http://schemas.microsoft.com/office/drawing/2014/main" id="{D56C791F-B339-4A4E-954F-B2676691D6B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82043" y="585789"/>
            <a:ext cx="520521" cy="29669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a:extLst>
              <a:ext uri="{FF2B5EF4-FFF2-40B4-BE49-F238E27FC236}">
                <a16:creationId xmlns:a16="http://schemas.microsoft.com/office/drawing/2014/main" id="{221A671E-C19A-48C3-A91F-668CCCE5323D}"/>
              </a:ext>
            </a:extLst>
          </p:cNvPr>
          <p:cNvCxnSpPr/>
          <p:nvPr userDrawn="1"/>
        </p:nvCxnSpPr>
        <p:spPr>
          <a:xfrm>
            <a:off x="1342070" y="585789"/>
            <a:ext cx="0" cy="296697"/>
          </a:xfrm>
          <a:prstGeom prst="line">
            <a:avLst/>
          </a:prstGeom>
          <a:ln w="12700">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327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32527"/>
          </a:xfrm>
        </p:spPr>
        <p:txBody>
          <a:bodyPr tIns="64008"/>
          <a:lstStyle>
            <a:lvl1pPr>
              <a:defRPr sz="1741"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7585985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4" y="2159576"/>
            <a:ext cx="4158362" cy="964623"/>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294824"/>
          </a:xfrm>
        </p:spPr>
        <p:txBody>
          <a:bodyPr/>
          <a:lstStyle>
            <a:lvl1pPr marL="0" indent="0">
              <a:buNone/>
              <a:defRPr sz="1916">
                <a:latin typeface="+mn-lt"/>
              </a:defRPr>
            </a:lvl1pPr>
            <a:lvl2pPr marL="198999" indent="0">
              <a:buNone/>
              <a:defRPr/>
            </a:lvl2pPr>
            <a:lvl3pPr marL="397999" indent="0">
              <a:buNone/>
              <a:defRPr/>
            </a:lvl3pPr>
            <a:lvl4pPr marL="576269" indent="0">
              <a:buNone/>
              <a:defRPr/>
            </a:lvl4pPr>
            <a:lvl5pPr marL="744866"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1"/>
            <a:ext cx="6858000" cy="6858000"/>
          </a:xfrm>
          <a:blipFill>
            <a:blip r:embed="rId2"/>
            <a:stretch>
              <a:fillRect/>
            </a:stretch>
          </a:blipFill>
        </p:spPr>
        <p:txBody>
          <a:bodyPr lIns="0" tIns="2103120" rIns="0" anchor="t" anchorCtr="0">
            <a:noAutofit/>
          </a:bodyPr>
          <a:lstStyle>
            <a:lvl1pPr marL="0" indent="0" algn="ctr">
              <a:lnSpc>
                <a:spcPct val="100000"/>
              </a:lnSpc>
              <a:buNone/>
              <a:defRPr sz="1219"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37402861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4" y="2945101"/>
            <a:ext cx="4159950" cy="964623"/>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1"/>
            <a:ext cx="6858000" cy="6858000"/>
          </a:xfrm>
          <a:blipFill>
            <a:blip r:embed="rId2"/>
            <a:stretch>
              <a:fillRect/>
            </a:stretch>
          </a:blipFill>
        </p:spPr>
        <p:txBody>
          <a:bodyPr lIns="0" tIns="2103120" rIns="0" anchor="t" anchorCtr="0">
            <a:noAutofit/>
          </a:bodyPr>
          <a:lstStyle>
            <a:lvl1pPr marL="0" indent="0" algn="ctr">
              <a:lnSpc>
                <a:spcPct val="100000"/>
              </a:lnSpc>
              <a:buNone/>
              <a:defRPr sz="1219"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52972397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750077"/>
          </a:xfrm>
        </p:spPr>
        <p:txBody>
          <a:bodyPr anchor="t"/>
          <a:lstStyle>
            <a:lvl1pPr>
              <a:defRPr sz="2437"/>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1"/>
            <a:ext cx="6858000" cy="6858000"/>
          </a:xfrm>
          <a:blipFill>
            <a:blip r:embed="rId2"/>
            <a:stretch>
              <a:fillRect/>
            </a:stretch>
          </a:blipFill>
        </p:spPr>
        <p:txBody>
          <a:bodyPr lIns="0" tIns="2103120" rIns="0" anchor="t" anchorCtr="0">
            <a:noAutofit/>
          </a:bodyPr>
          <a:lstStyle>
            <a:lvl1pPr marL="0" indent="0" algn="ctr">
              <a:lnSpc>
                <a:spcPct val="100000"/>
              </a:lnSpc>
              <a:buNone/>
              <a:defRPr sz="1219"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293260799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1"/>
            <a:ext cx="12192000" cy="6858000"/>
          </a:xfrm>
          <a:blipFill>
            <a:blip r:embed="rId2"/>
            <a:stretch>
              <a:fillRect/>
            </a:stretch>
          </a:blipFill>
        </p:spPr>
        <p:txBody>
          <a:bodyPr wrap="none" bIns="2011680" anchor="ctr">
            <a:noAutofit/>
          </a:bodyPr>
          <a:lstStyle>
            <a:lvl1pPr marL="0" indent="0" algn="ctr">
              <a:buNone/>
              <a:defRPr sz="1219"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1"/>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134"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362523042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1"/>
            <a:ext cx="12192000" cy="6858000"/>
          </a:xfrm>
          <a:blipFill>
            <a:blip r:embed="rId2"/>
            <a:stretch>
              <a:fillRect/>
            </a:stretch>
          </a:blipFill>
        </p:spPr>
        <p:txBody>
          <a:bodyPr wrap="none" bIns="2011680" anchor="ctr">
            <a:noAutofit/>
          </a:bodyPr>
          <a:lstStyle>
            <a:lvl1pPr marL="0" indent="0" algn="ctr">
              <a:buNone/>
              <a:defRPr sz="1219"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1"/>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134"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183562452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1"/>
            <a:ext cx="12192000" cy="6858000"/>
          </a:xfrm>
          <a:blipFill>
            <a:blip r:embed="rId2"/>
            <a:stretch>
              <a:fillRect/>
            </a:stretch>
          </a:blipFill>
        </p:spPr>
        <p:txBody>
          <a:bodyPr wrap="none" bIns="2011680" anchor="ctr">
            <a:noAutofit/>
          </a:bodyPr>
          <a:lstStyle>
            <a:lvl1pPr marL="0" indent="0" algn="ctr">
              <a:buNone/>
              <a:defRPr sz="1219"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1" y="1"/>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134"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190937533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4" y="5471971"/>
            <a:ext cx="11018520" cy="48231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219" b="1" dirty="0">
                <a:solidFill>
                  <a:srgbClr val="000000"/>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360889657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4" y="902129"/>
            <a:ext cx="11018520" cy="48231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219" b="1" dirty="0">
                <a:solidFill>
                  <a:srgbClr val="000000"/>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124022029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4" y="457200"/>
            <a:ext cx="11018520" cy="482312"/>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241156"/>
          </a:xfrm>
        </p:spPr>
        <p:txBody>
          <a:bodyPr/>
          <a:lstStyle>
            <a:lvl1pPr marL="0" indent="0" algn="l">
              <a:spcBef>
                <a:spcPts val="0"/>
              </a:spcBef>
              <a:buNone/>
              <a:defRPr sz="1567">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871" b="1" dirty="0">
                <a:solidFill>
                  <a:srgbClr val="000000"/>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241156"/>
          </a:xfrm>
        </p:spPr>
        <p:txBody>
          <a:bodyPr/>
          <a:lstStyle>
            <a:lvl1pPr marL="0" indent="0" algn="l">
              <a:spcBef>
                <a:spcPts val="0"/>
              </a:spcBef>
              <a:buNone/>
              <a:defRPr sz="1567">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871" b="1" dirty="0">
                <a:solidFill>
                  <a:srgbClr val="000000"/>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32145777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568914"/>
            <a:ext cx="4167887" cy="964623"/>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3" y="3962400"/>
            <a:ext cx="4164583" cy="294824"/>
          </a:xfrm>
          <a:noFill/>
        </p:spPr>
        <p:txBody>
          <a:bodyPr wrap="square" lIns="0" tIns="0" rIns="0" bIns="0">
            <a:spAutoFit/>
          </a:bodyPr>
          <a:lstStyle>
            <a:lvl1pPr marL="0" indent="0">
              <a:spcBef>
                <a:spcPts val="0"/>
              </a:spcBef>
              <a:buNone/>
              <a:defRPr sz="1916"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6" name="Picture 5" descr="Two women working in an office.&#10;&#10;">
            <a:extLst>
              <a:ext uri="{FF2B5EF4-FFF2-40B4-BE49-F238E27FC236}">
                <a16:creationId xmlns:a16="http://schemas.microsoft.com/office/drawing/2014/main" id="{73666D3B-9CD2-42EE-B937-0DD8CE1638AA}"/>
              </a:ext>
            </a:extLst>
          </p:cNvPr>
          <p:cNvPicPr>
            <a:picLocks noChangeAspect="1"/>
          </p:cNvPicPr>
          <p:nvPr userDrawn="1"/>
        </p:nvPicPr>
        <p:blipFill rotWithShape="1">
          <a:blip r:embed="rId2"/>
          <a:srcRect l="10963" r="22388"/>
          <a:stretch/>
        </p:blipFill>
        <p:spPr bwMode="ltGray">
          <a:xfrm>
            <a:off x="5334000" y="1"/>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1" y="585788"/>
            <a:ext cx="1366440" cy="292608"/>
          </a:xfrm>
          <a:prstGeom prst="rect">
            <a:avLst/>
          </a:prstGeom>
        </p:spPr>
      </p:pic>
    </p:spTree>
    <p:extLst>
      <p:ext uri="{BB962C8B-B14F-4D97-AF65-F5344CB8AC3E}">
        <p14:creationId xmlns:p14="http://schemas.microsoft.com/office/powerpoint/2010/main" val="19389628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4" y="457200"/>
            <a:ext cx="11018520" cy="482312"/>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241156"/>
          </a:xfrm>
        </p:spPr>
        <p:txBody>
          <a:bodyPr/>
          <a:lstStyle>
            <a:lvl1pPr marL="0" indent="0" algn="l">
              <a:spcBef>
                <a:spcPts val="0"/>
              </a:spcBef>
              <a:buNone/>
              <a:defRPr sz="1567">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69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241156"/>
          </a:xfrm>
        </p:spPr>
        <p:txBody>
          <a:bodyPr/>
          <a:lstStyle>
            <a:lvl1pPr marL="0" indent="0" algn="l">
              <a:spcBef>
                <a:spcPts val="0"/>
              </a:spcBef>
              <a:buNone/>
              <a:defRPr sz="1567">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69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241156"/>
          </a:xfrm>
        </p:spPr>
        <p:txBody>
          <a:bodyPr/>
          <a:lstStyle>
            <a:lvl1pPr marL="0" indent="0" algn="l">
              <a:spcBef>
                <a:spcPts val="0"/>
              </a:spcBef>
              <a:buNone/>
              <a:defRPr sz="1567">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4"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69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336776067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4" y="457200"/>
            <a:ext cx="11018520" cy="482312"/>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9"/>
            <a:ext cx="2532888" cy="482312"/>
          </a:xfrm>
        </p:spPr>
        <p:txBody>
          <a:bodyPr/>
          <a:lstStyle>
            <a:lvl1pPr marL="0" indent="0" algn="l">
              <a:spcBef>
                <a:spcPts val="0"/>
              </a:spcBef>
              <a:buNone/>
              <a:defRPr sz="1567">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9"/>
            <a:ext cx="2532888" cy="482312"/>
          </a:xfrm>
        </p:spPr>
        <p:txBody>
          <a:bodyPr/>
          <a:lstStyle>
            <a:lvl1pPr marL="0" indent="0" algn="l">
              <a:spcBef>
                <a:spcPts val="0"/>
              </a:spcBef>
              <a:buNone/>
              <a:defRPr sz="1567">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5" y="4753939"/>
            <a:ext cx="2532888" cy="482312"/>
          </a:xfrm>
        </p:spPr>
        <p:txBody>
          <a:bodyPr/>
          <a:lstStyle>
            <a:lvl1pPr marL="0" indent="0" algn="l">
              <a:spcBef>
                <a:spcPts val="0"/>
              </a:spcBef>
              <a:buNone/>
              <a:defRPr sz="1567">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5"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1" y="4753939"/>
            <a:ext cx="2532888" cy="482312"/>
          </a:xfrm>
        </p:spPr>
        <p:txBody>
          <a:bodyPr/>
          <a:lstStyle>
            <a:lvl1pPr marL="0" indent="0" algn="l">
              <a:spcBef>
                <a:spcPts val="0"/>
              </a:spcBef>
              <a:buNone/>
              <a:defRPr sz="1567">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1"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11089310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7" y="2309812"/>
            <a:ext cx="3182027" cy="482312"/>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4" y="2309812"/>
            <a:ext cx="7254865" cy="375039"/>
          </a:xfrm>
        </p:spPr>
        <p:txBody>
          <a:bodyPr anchor="t"/>
          <a:lstStyle>
            <a:lvl1pPr marL="0" indent="0">
              <a:spcAft>
                <a:spcPts val="697"/>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7" y="2019300"/>
            <a:ext cx="3182112" cy="0"/>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4"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7559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86257"/>
            <a:ext cx="3182027" cy="482312"/>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39893"/>
            <a:ext cx="6667500" cy="37503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1"/>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2933823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97728"/>
            <a:ext cx="9144000" cy="434093"/>
          </a:xfrm>
          <a:noFill/>
        </p:spPr>
        <p:txBody>
          <a:bodyPr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294824"/>
          </a:xfrm>
          <a:noFill/>
        </p:spPr>
        <p:txBody>
          <a:bodyPr lIns="0" tIns="0" rIns="0" bIns="0">
            <a:spAutoFit/>
          </a:bodyPr>
          <a:lstStyle>
            <a:lvl1pPr marL="0" indent="0">
              <a:spcBef>
                <a:spcPts val="0"/>
              </a:spcBef>
              <a:spcAft>
                <a:spcPts val="0"/>
              </a:spcAft>
              <a:buFont typeface="Arial" panose="020B0604020202020204" pitchFamily="34" charset="0"/>
              <a:buNone/>
              <a:defRPr sz="1916"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563406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97728"/>
            <a:ext cx="9144000" cy="434093"/>
          </a:xfrm>
          <a:noFill/>
        </p:spPr>
        <p:txBody>
          <a:bodyPr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294824"/>
          </a:xfrm>
          <a:noFill/>
        </p:spPr>
        <p:txBody>
          <a:bodyPr lIns="0" tIns="0" rIns="0" bIns="0">
            <a:spAutoFit/>
          </a:bodyPr>
          <a:lstStyle>
            <a:lvl1pPr marL="0" indent="0">
              <a:spcBef>
                <a:spcPts val="0"/>
              </a:spcBef>
              <a:spcAft>
                <a:spcPts val="0"/>
              </a:spcAft>
              <a:buFont typeface="Arial" panose="020B0604020202020204" pitchFamily="34" charset="0"/>
              <a:buNone/>
              <a:defRPr sz="1916"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118897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00313"/>
            <a:ext cx="9144000" cy="434093"/>
          </a:xfrm>
          <a:noFill/>
        </p:spPr>
        <p:txBody>
          <a:bodyPr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146286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00313"/>
            <a:ext cx="9144000" cy="434093"/>
          </a:xfrm>
          <a:noFill/>
        </p:spPr>
        <p:txBody>
          <a:bodyPr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844473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3598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5858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3051464"/>
            <a:ext cx="9144000" cy="482312"/>
          </a:xfrm>
          <a:noFill/>
        </p:spPr>
        <p:txBody>
          <a:bodyPr lIns="0" tIns="0" rIns="0" bIns="0" anchor="b" anchorCtr="0">
            <a:spAutoFit/>
          </a:bodyPr>
          <a:lstStyle>
            <a:lvl1pPr>
              <a:defRPr sz="3134" spc="-44"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294824"/>
          </a:xfrm>
          <a:noFill/>
        </p:spPr>
        <p:txBody>
          <a:bodyPr wrap="square" lIns="0" tIns="0" rIns="0" bIns="0">
            <a:spAutoFit/>
          </a:bodyPr>
          <a:lstStyle>
            <a:lvl1pPr marL="0" indent="0">
              <a:spcBef>
                <a:spcPts val="0"/>
              </a:spcBef>
              <a:buNone/>
              <a:defRPr sz="1916"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1" y="585788"/>
            <a:ext cx="1366245" cy="292608"/>
          </a:xfrm>
          <a:prstGeom prst="rect">
            <a:avLst/>
          </a:prstGeom>
        </p:spPr>
      </p:pic>
    </p:spTree>
    <p:extLst>
      <p:ext uri="{BB962C8B-B14F-4D97-AF65-F5344CB8AC3E}">
        <p14:creationId xmlns:p14="http://schemas.microsoft.com/office/powerpoint/2010/main" val="685964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4" y="1436689"/>
            <a:ext cx="11018520" cy="1661224"/>
          </a:xfrm>
        </p:spPr>
        <p:txBody>
          <a:bodyPr/>
          <a:lstStyle>
            <a:lvl1pPr marL="0" indent="0">
              <a:buNone/>
              <a:defRPr sz="2437">
                <a:solidFill>
                  <a:schemeClr val="tx1"/>
                </a:solidFill>
                <a:latin typeface="Consolas" panose="020B0609020204030204" pitchFamily="49" charset="0"/>
                <a:cs typeface="Consolas" panose="020B0609020204030204" pitchFamily="49" charset="0"/>
              </a:defRPr>
            </a:lvl1pPr>
            <a:lvl2pPr marL="301679" indent="0">
              <a:buNone/>
              <a:defRPr sz="2090">
                <a:solidFill>
                  <a:schemeClr val="tx1"/>
                </a:solidFill>
                <a:latin typeface="Consolas" panose="020B0609020204030204" pitchFamily="49" charset="0"/>
                <a:cs typeface="Consolas" panose="020B0609020204030204" pitchFamily="49" charset="0"/>
              </a:defRPr>
            </a:lvl2pPr>
            <a:lvl3pPr marL="508908" indent="0">
              <a:buNone/>
              <a:defRPr sz="1741">
                <a:solidFill>
                  <a:schemeClr val="tx1"/>
                </a:solidFill>
                <a:latin typeface="Consolas" panose="020B0609020204030204" pitchFamily="49" charset="0"/>
                <a:cs typeface="Consolas" panose="020B0609020204030204" pitchFamily="49" charset="0"/>
              </a:defRPr>
            </a:lvl3pPr>
            <a:lvl4pPr marL="709088" indent="0">
              <a:buNone/>
              <a:defRPr sz="1567">
                <a:solidFill>
                  <a:schemeClr val="tx1"/>
                </a:solidFill>
                <a:latin typeface="Consolas" panose="020B0609020204030204" pitchFamily="49" charset="0"/>
                <a:cs typeface="Consolas" panose="020B0609020204030204" pitchFamily="49" charset="0"/>
              </a:defRPr>
            </a:lvl4pPr>
            <a:lvl5pPr marL="914907" indent="0">
              <a:buNone/>
              <a:defRPr sz="1567">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407394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1" y="6175295"/>
            <a:ext cx="4482124" cy="93744"/>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811571" eaLnBrk="0" hangingPunct="0"/>
            <a:r>
              <a:rPr lang="en-US" sz="609">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8"/>
            <a:ext cx="1366245" cy="292608"/>
          </a:xfrm>
          <a:prstGeom prst="rect">
            <a:avLst/>
          </a:prstGeom>
        </p:spPr>
      </p:pic>
    </p:spTree>
    <p:extLst>
      <p:ext uri="{BB962C8B-B14F-4D97-AF65-F5344CB8AC3E}">
        <p14:creationId xmlns:p14="http://schemas.microsoft.com/office/powerpoint/2010/main" val="24111843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9"/>
            <a:ext cx="11018838" cy="1929182"/>
          </a:xfrm>
        </p:spPr>
        <p:txBody>
          <a:bodyPr>
            <a:spAutoFit/>
          </a:bodyPr>
          <a:lstStyle>
            <a:lvl1pPr>
              <a:defRPr sz="3134">
                <a:latin typeface="+mn-lt"/>
              </a:defRPr>
            </a:lvl1pPr>
            <a:lvl2pPr>
              <a:defRPr sz="2437">
                <a:latin typeface="+mn-lt"/>
              </a:defRPr>
            </a:lvl2pPr>
            <a:lvl3pPr>
              <a:defRPr sz="2090">
                <a:latin typeface="+mn-lt"/>
              </a:defRPr>
            </a:lvl3pPr>
            <a:lvl4pPr>
              <a:defRPr sz="1741">
                <a:latin typeface="+mn-lt"/>
              </a:defRPr>
            </a:lvl4pPr>
            <a:lvl5pPr>
              <a:defRPr sz="1567">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221" spc="-45"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347978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B261-C839-433B-9392-9F2254CA90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F400E92-10F6-43F2-97F5-3DF35A098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061D615-976A-4557-8B59-F1B941D2DAF7}"/>
              </a:ext>
            </a:extLst>
          </p:cNvPr>
          <p:cNvSpPr>
            <a:spLocks noGrp="1"/>
          </p:cNvSpPr>
          <p:nvPr>
            <p:ph type="dt" sz="half" idx="10"/>
          </p:nvPr>
        </p:nvSpPr>
        <p:spPr/>
        <p:txBody>
          <a:bodyPr/>
          <a:lstStyle/>
          <a:p>
            <a:fld id="{1E6860D9-D6A3-4042-90D8-3CED1D349778}" type="datetimeFigureOut">
              <a:rPr lang="en-CA" smtClean="0"/>
              <a:t>2022-01-08</a:t>
            </a:fld>
            <a:endParaRPr lang="en-CA"/>
          </a:p>
        </p:txBody>
      </p:sp>
      <p:sp>
        <p:nvSpPr>
          <p:cNvPr id="5" name="Footer Placeholder 4">
            <a:extLst>
              <a:ext uri="{FF2B5EF4-FFF2-40B4-BE49-F238E27FC236}">
                <a16:creationId xmlns:a16="http://schemas.microsoft.com/office/drawing/2014/main" id="{BF52CDA1-B83B-45D0-BC15-E8C8111914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A6866F-DD43-4C34-AB6E-6EEDBAC5C91F}"/>
              </a:ext>
            </a:extLst>
          </p:cNvPr>
          <p:cNvSpPr>
            <a:spLocks noGrp="1"/>
          </p:cNvSpPr>
          <p:nvPr>
            <p:ph type="sldNum" sz="quarter" idx="12"/>
          </p:nvPr>
        </p:nvSpPr>
        <p:spPr/>
        <p:txBody>
          <a:bodyPr/>
          <a:lstStyle/>
          <a:p>
            <a:fld id="{5C5667A9-B547-45B3-85CE-D0DF93A1BAE1}" type="slidenum">
              <a:rPr lang="en-CA" smtClean="0"/>
              <a:t>‹#›</a:t>
            </a:fld>
            <a:endParaRPr lang="en-CA"/>
          </a:p>
        </p:txBody>
      </p:sp>
    </p:spTree>
    <p:extLst>
      <p:ext uri="{BB962C8B-B14F-4D97-AF65-F5344CB8AC3E}">
        <p14:creationId xmlns:p14="http://schemas.microsoft.com/office/powerpoint/2010/main" val="169054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3051464"/>
            <a:ext cx="9144000" cy="482312"/>
          </a:xfrm>
          <a:noFill/>
        </p:spPr>
        <p:txBody>
          <a:bodyPr lIns="0" tIns="0" rIns="0" bIns="0" anchor="b" anchorCtr="0">
            <a:spAutoFit/>
          </a:bodyPr>
          <a:lstStyle>
            <a:lvl1pPr>
              <a:defRPr sz="3134" spc="-44"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294824"/>
          </a:xfrm>
          <a:noFill/>
        </p:spPr>
        <p:txBody>
          <a:bodyPr wrap="square" lIns="0" tIns="0" rIns="0" bIns="0">
            <a:spAutoFit/>
          </a:bodyPr>
          <a:lstStyle>
            <a:lvl1pPr marL="0" indent="0">
              <a:spcBef>
                <a:spcPts val="0"/>
              </a:spcBef>
              <a:buNone/>
              <a:defRPr sz="1916"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1" y="585788"/>
            <a:ext cx="1366440" cy="292608"/>
          </a:xfrm>
          <a:prstGeom prst="rect">
            <a:avLst/>
          </a:prstGeom>
        </p:spPr>
      </p:pic>
    </p:spTree>
    <p:extLst>
      <p:ext uri="{BB962C8B-B14F-4D97-AF65-F5344CB8AC3E}">
        <p14:creationId xmlns:p14="http://schemas.microsoft.com/office/powerpoint/2010/main" val="62932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4040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299090066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1"/>
            <a:ext cx="11018520" cy="1404039"/>
          </a:xfrm>
        </p:spPr>
        <p:txBody>
          <a:bodyPr wrap="square">
            <a:spAutoFit/>
          </a:bodyPr>
          <a:lstStyle>
            <a:lvl1pPr marL="0" indent="0">
              <a:buNone/>
              <a:defRPr/>
            </a:lvl1pPr>
            <a:lvl2pPr marL="198999" indent="0">
              <a:buNone/>
              <a:defRPr/>
            </a:lvl2pPr>
            <a:lvl3pPr marL="397999" indent="0">
              <a:buNone/>
              <a:defRPr/>
            </a:lvl3pPr>
            <a:lvl4pPr marL="596998" indent="0">
              <a:buNone/>
              <a:defRPr/>
            </a:lvl4pPr>
            <a:lvl5pPr marL="7959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4072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14040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4040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spTree>
    <p:extLst>
      <p:ext uri="{BB962C8B-B14F-4D97-AF65-F5344CB8AC3E}">
        <p14:creationId xmlns:p14="http://schemas.microsoft.com/office/powerpoint/2010/main" val="38414663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4" y="457200"/>
            <a:ext cx="11018520" cy="482312"/>
          </a:xfrm>
        </p:spPr>
        <p:txBody>
          <a:bodyPr/>
          <a:lstStyle/>
          <a:p>
            <a:r>
              <a:rPr lang="en-US"/>
              <a:t>Click to edit Master title style</a:t>
            </a:r>
          </a:p>
        </p:txBody>
      </p:sp>
      <p:sp>
        <p:nvSpPr>
          <p:cNvPr id="4" name="Text Placeholder 3"/>
          <p:cNvSpPr>
            <a:spLocks noGrp="1"/>
          </p:cNvSpPr>
          <p:nvPr>
            <p:ph type="body" sz="quarter" idx="10"/>
          </p:nvPr>
        </p:nvSpPr>
        <p:spPr>
          <a:xfrm>
            <a:off x="584201" y="1435100"/>
            <a:ext cx="5212080" cy="1404039"/>
          </a:xfrm>
        </p:spPr>
        <p:txBody>
          <a:bodyPr wrap="square">
            <a:spAutoFit/>
          </a:bodyPr>
          <a:lstStyle>
            <a:lvl1pPr marL="0" indent="0">
              <a:spcBef>
                <a:spcPts val="1066"/>
              </a:spcBef>
              <a:buClr>
                <a:schemeClr val="tx1"/>
              </a:buClr>
              <a:buFont typeface="Wingdings" panose="05000000000000000000" pitchFamily="2" charset="2"/>
              <a:buNone/>
              <a:defRPr sz="2437" b="0">
                <a:latin typeface="Segoe UI" panose="020B0502040204020203" pitchFamily="34" charset="0"/>
                <a:cs typeface="Segoe UI" panose="020B0502040204020203" pitchFamily="34" charset="0"/>
              </a:defRPr>
            </a:lvl1pPr>
            <a:lvl2pPr marL="222492" indent="0">
              <a:buFont typeface="Wingdings" panose="05000000000000000000" pitchFamily="2" charset="2"/>
              <a:buNone/>
              <a:defRPr sz="1741" b="0"/>
            </a:lvl2pPr>
            <a:lvl3pPr marL="392471" indent="0">
              <a:buFont typeface="Wingdings" panose="05000000000000000000" pitchFamily="2" charset="2"/>
              <a:buNone/>
              <a:tabLst/>
              <a:defRPr sz="1393" b="0"/>
            </a:lvl3pPr>
            <a:lvl4pPr marL="567977" indent="0">
              <a:buFont typeface="Wingdings" panose="05000000000000000000" pitchFamily="2" charset="2"/>
              <a:buNone/>
              <a:defRPr sz="1219" b="0"/>
            </a:lvl4pPr>
            <a:lvl5pPr marL="743484" indent="0">
              <a:buFont typeface="Wingdings" panose="05000000000000000000" pitchFamily="2" charset="2"/>
              <a:buNone/>
              <a:tabLst/>
              <a:defRPr sz="1219"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404039"/>
          </a:xfrm>
        </p:spPr>
        <p:txBody>
          <a:bodyPr wrap="square">
            <a:spAutoFit/>
          </a:bodyPr>
          <a:lstStyle>
            <a:lvl1pPr marL="0" indent="0">
              <a:spcBef>
                <a:spcPts val="1066"/>
              </a:spcBef>
              <a:buClr>
                <a:schemeClr val="tx1"/>
              </a:buClr>
              <a:buFont typeface="Wingdings" panose="05000000000000000000" pitchFamily="2" charset="2"/>
              <a:buNone/>
              <a:defRPr sz="2437" b="0">
                <a:latin typeface="Segoe UI" panose="020B0502040204020203" pitchFamily="34" charset="0"/>
                <a:cs typeface="Segoe UI" panose="020B0502040204020203" pitchFamily="34" charset="0"/>
              </a:defRPr>
            </a:lvl1pPr>
            <a:lvl2pPr marL="222492" indent="0">
              <a:buFont typeface="Wingdings" panose="05000000000000000000" pitchFamily="2" charset="2"/>
              <a:buNone/>
              <a:defRPr sz="1741" b="0"/>
            </a:lvl2pPr>
            <a:lvl3pPr marL="392471" indent="0">
              <a:buFont typeface="Wingdings" panose="05000000000000000000" pitchFamily="2" charset="2"/>
              <a:buNone/>
              <a:tabLst/>
              <a:defRPr sz="1393" b="0"/>
            </a:lvl3pPr>
            <a:lvl4pPr marL="567977" indent="0">
              <a:buFont typeface="Wingdings" panose="05000000000000000000" pitchFamily="2" charset="2"/>
              <a:buNone/>
              <a:defRPr sz="1219" b="0"/>
            </a:lvl4pPr>
            <a:lvl5pPr marL="743484" indent="0">
              <a:buFont typeface="Wingdings" panose="05000000000000000000" pitchFamily="2" charset="2"/>
              <a:buNone/>
              <a:tabLst/>
              <a:defRPr sz="1219"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24020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62329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4" y="457200"/>
            <a:ext cx="11018520" cy="482312"/>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40403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1"/>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1"/>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ctr" defTabSz="811730" fontAlgn="base">
              <a:lnSpc>
                <a:spcPct val="90000"/>
              </a:lnSpc>
              <a:spcBef>
                <a:spcPct val="0"/>
              </a:spcBef>
              <a:spcAft>
                <a:spcPct val="0"/>
              </a:spcAft>
            </a:pPr>
            <a:endParaRPr lang="en-US" sz="209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ctr" defTabSz="811730" fontAlgn="base">
              <a:lnSpc>
                <a:spcPct val="90000"/>
              </a:lnSpc>
              <a:spcBef>
                <a:spcPct val="0"/>
              </a:spcBef>
              <a:spcAft>
                <a:spcPct val="0"/>
              </a:spcAft>
            </a:pPr>
            <a:endParaRPr lang="en-US" sz="209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14483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ransition>
    <p:fade/>
  </p:transition>
  <p:hf sldNum="0" hdr="0" ftr="0" dt="0"/>
  <p:txStyles>
    <p:titleStyle>
      <a:lvl1pPr algn="l" defTabSz="811965" rtl="0" eaLnBrk="1" latinLnBrk="0" hangingPunct="1">
        <a:lnSpc>
          <a:spcPct val="100000"/>
        </a:lnSpc>
        <a:spcBef>
          <a:spcPct val="0"/>
        </a:spcBef>
        <a:buNone/>
        <a:defRPr lang="en-US" sz="3134" b="0" kern="1200" cap="none" spc="-44" baseline="0" dirty="0" smtClean="0">
          <a:ln w="3175">
            <a:noFill/>
          </a:ln>
          <a:solidFill>
            <a:schemeClr val="tx1"/>
          </a:solidFill>
          <a:effectLst/>
          <a:latin typeface="+mj-lt"/>
          <a:ea typeface="+mn-ea"/>
          <a:cs typeface="Segoe UI" pitchFamily="34" charset="0"/>
        </a:defRPr>
      </a:lvl1pPr>
    </p:titleStyle>
    <p:bodyStyle>
      <a:lvl1pPr marL="198999" marR="0" indent="-198999"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437" kern="1200" spc="0" baseline="0">
          <a:solidFill>
            <a:schemeClr val="tx1"/>
          </a:solidFill>
          <a:latin typeface="+mn-lt"/>
          <a:ea typeface="+mn-ea"/>
          <a:cs typeface="Segoe UI" panose="020B0502040204020203" pitchFamily="34" charset="0"/>
        </a:defRPr>
      </a:lvl1pPr>
      <a:lvl2pPr marL="397999" marR="0" indent="-198999"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741" kern="1200" spc="0" baseline="0">
          <a:solidFill>
            <a:schemeClr val="tx1"/>
          </a:solidFill>
          <a:latin typeface="+mn-lt"/>
          <a:ea typeface="+mn-ea"/>
          <a:cs typeface="+mn-cs"/>
        </a:defRPr>
      </a:lvl2pPr>
      <a:lvl3pPr marL="572123" marR="0" indent="-174125"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93" kern="1200" spc="0" baseline="0">
          <a:solidFill>
            <a:schemeClr val="tx1"/>
          </a:solidFill>
          <a:latin typeface="+mn-lt"/>
          <a:ea typeface="+mn-ea"/>
          <a:cs typeface="+mn-cs"/>
        </a:defRPr>
      </a:lvl3pPr>
      <a:lvl4pPr marL="733811" marR="0" indent="-157541"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19" kern="1200" spc="0" baseline="0">
          <a:solidFill>
            <a:schemeClr val="tx1"/>
          </a:solidFill>
          <a:latin typeface="+mn-lt"/>
          <a:ea typeface="+mn-ea"/>
          <a:cs typeface="+mn-cs"/>
        </a:defRPr>
      </a:lvl4pPr>
      <a:lvl5pPr marL="891352" marR="0" indent="-146486"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19" kern="1200" spc="0" baseline="0">
          <a:solidFill>
            <a:schemeClr val="tx1"/>
          </a:solidFill>
          <a:latin typeface="+mn-lt"/>
          <a:ea typeface="+mn-ea"/>
          <a:cs typeface="+mn-cs"/>
        </a:defRPr>
      </a:lvl5pPr>
      <a:lvl6pPr marL="2232902"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6pPr>
      <a:lvl7pPr marL="2638885"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7pPr>
      <a:lvl8pPr marL="3044868"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8pPr>
      <a:lvl9pPr marL="3450851"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9pPr>
    </p:bodyStyle>
    <p:otherStyle>
      <a:defPPr>
        <a:defRPr lang="en-US"/>
      </a:defPPr>
      <a:lvl1pPr marL="0" algn="l" defTabSz="811965" rtl="0" eaLnBrk="1" latinLnBrk="0" hangingPunct="1">
        <a:defRPr sz="1567" kern="1200">
          <a:solidFill>
            <a:schemeClr val="tx1"/>
          </a:solidFill>
          <a:latin typeface="+mn-lt"/>
          <a:ea typeface="+mn-ea"/>
          <a:cs typeface="+mn-cs"/>
        </a:defRPr>
      </a:lvl1pPr>
      <a:lvl2pPr marL="405982" algn="l" defTabSz="811965" rtl="0" eaLnBrk="1" latinLnBrk="0" hangingPunct="1">
        <a:defRPr sz="1567" kern="1200">
          <a:solidFill>
            <a:schemeClr val="tx1"/>
          </a:solidFill>
          <a:latin typeface="+mn-lt"/>
          <a:ea typeface="+mn-ea"/>
          <a:cs typeface="+mn-cs"/>
        </a:defRPr>
      </a:lvl2pPr>
      <a:lvl3pPr marL="811965" algn="l" defTabSz="811965" rtl="0" eaLnBrk="1" latinLnBrk="0" hangingPunct="1">
        <a:defRPr sz="1567" kern="1200">
          <a:solidFill>
            <a:schemeClr val="tx1"/>
          </a:solidFill>
          <a:latin typeface="+mn-lt"/>
          <a:ea typeface="+mn-ea"/>
          <a:cs typeface="+mn-cs"/>
        </a:defRPr>
      </a:lvl3pPr>
      <a:lvl4pPr marL="1217947" algn="l" defTabSz="811965" rtl="0" eaLnBrk="1" latinLnBrk="0" hangingPunct="1">
        <a:defRPr sz="1567" kern="1200">
          <a:solidFill>
            <a:schemeClr val="tx1"/>
          </a:solidFill>
          <a:latin typeface="+mn-lt"/>
          <a:ea typeface="+mn-ea"/>
          <a:cs typeface="+mn-cs"/>
        </a:defRPr>
      </a:lvl4pPr>
      <a:lvl5pPr marL="1623929" algn="l" defTabSz="811965" rtl="0" eaLnBrk="1" latinLnBrk="0" hangingPunct="1">
        <a:defRPr sz="1567" kern="1200">
          <a:solidFill>
            <a:schemeClr val="tx1"/>
          </a:solidFill>
          <a:latin typeface="+mn-lt"/>
          <a:ea typeface="+mn-ea"/>
          <a:cs typeface="+mn-cs"/>
        </a:defRPr>
      </a:lvl5pPr>
      <a:lvl6pPr marL="2029912" algn="l" defTabSz="811965" rtl="0" eaLnBrk="1" latinLnBrk="0" hangingPunct="1">
        <a:defRPr sz="1567" kern="1200">
          <a:solidFill>
            <a:schemeClr val="tx1"/>
          </a:solidFill>
          <a:latin typeface="+mn-lt"/>
          <a:ea typeface="+mn-ea"/>
          <a:cs typeface="+mn-cs"/>
        </a:defRPr>
      </a:lvl6pPr>
      <a:lvl7pPr marL="2435893" algn="l" defTabSz="811965" rtl="0" eaLnBrk="1" latinLnBrk="0" hangingPunct="1">
        <a:defRPr sz="1567" kern="1200">
          <a:solidFill>
            <a:schemeClr val="tx1"/>
          </a:solidFill>
          <a:latin typeface="+mn-lt"/>
          <a:ea typeface="+mn-ea"/>
          <a:cs typeface="+mn-cs"/>
        </a:defRPr>
      </a:lvl7pPr>
      <a:lvl8pPr marL="2841875" algn="l" defTabSz="811965" rtl="0" eaLnBrk="1" latinLnBrk="0" hangingPunct="1">
        <a:defRPr sz="1567" kern="1200">
          <a:solidFill>
            <a:schemeClr val="tx1"/>
          </a:solidFill>
          <a:latin typeface="+mn-lt"/>
          <a:ea typeface="+mn-ea"/>
          <a:cs typeface="+mn-cs"/>
        </a:defRPr>
      </a:lvl8pPr>
      <a:lvl9pPr marL="3247859" algn="l" defTabSz="811965" rtl="0" eaLnBrk="1" latinLnBrk="0" hangingPunct="1">
        <a:defRPr sz="1567"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21.svg"/><Relationship Id="rId18" Type="http://schemas.openxmlformats.org/officeDocument/2006/relationships/image" Target="../media/image26.svg"/><Relationship Id="rId26" Type="http://schemas.openxmlformats.org/officeDocument/2006/relationships/image" Target="../media/image34.png"/><Relationship Id="rId3" Type="http://schemas.openxmlformats.org/officeDocument/2006/relationships/image" Target="../media/image11.png"/><Relationship Id="rId21" Type="http://schemas.openxmlformats.org/officeDocument/2006/relationships/image" Target="../media/image29.png"/><Relationship Id="rId34" Type="http://schemas.openxmlformats.org/officeDocument/2006/relationships/image" Target="../media/image42.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emf"/><Relationship Id="rId33" Type="http://schemas.openxmlformats.org/officeDocument/2006/relationships/image" Target="../media/image41.png"/><Relationship Id="rId2" Type="http://schemas.openxmlformats.org/officeDocument/2006/relationships/notesSlide" Target="../notesSlides/notesSlide1.xml"/><Relationship Id="rId16" Type="http://schemas.openxmlformats.org/officeDocument/2006/relationships/image" Target="../media/image24.svg"/><Relationship Id="rId20" Type="http://schemas.openxmlformats.org/officeDocument/2006/relationships/image" Target="../media/image28.svg"/><Relationship Id="rId29" Type="http://schemas.openxmlformats.org/officeDocument/2006/relationships/image" Target="../media/image37.svg"/><Relationship Id="rId1" Type="http://schemas.openxmlformats.org/officeDocument/2006/relationships/slideLayout" Target="../slideLayouts/slideLayout9.xml"/><Relationship Id="rId6" Type="http://schemas.openxmlformats.org/officeDocument/2006/relationships/image" Target="../media/image14.png"/><Relationship Id="rId11" Type="http://schemas.openxmlformats.org/officeDocument/2006/relationships/image" Target="../media/image19.svg"/><Relationship Id="rId24" Type="http://schemas.openxmlformats.org/officeDocument/2006/relationships/image" Target="../media/image32.svg"/><Relationship Id="rId32" Type="http://schemas.openxmlformats.org/officeDocument/2006/relationships/image" Target="../media/image40.png"/><Relationship Id="rId5" Type="http://schemas.openxmlformats.org/officeDocument/2006/relationships/image" Target="../media/image13.sv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8.png"/><Relationship Id="rId19" Type="http://schemas.openxmlformats.org/officeDocument/2006/relationships/image" Target="../media/image27.png"/><Relationship Id="rId31" Type="http://schemas.openxmlformats.org/officeDocument/2006/relationships/image" Target="../media/image39.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 Id="rId22" Type="http://schemas.openxmlformats.org/officeDocument/2006/relationships/image" Target="../media/image30.svg"/><Relationship Id="rId27" Type="http://schemas.openxmlformats.org/officeDocument/2006/relationships/image" Target="../media/image35.svg"/><Relationship Id="rId30" Type="http://schemas.openxmlformats.org/officeDocument/2006/relationships/image" Target="../media/image38.png"/><Relationship Id="rId35" Type="http://schemas.openxmlformats.org/officeDocument/2006/relationships/image" Target="../media/image43.png"/><Relationship Id="rId8"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43.png"/><Relationship Id="rId18" Type="http://schemas.openxmlformats.org/officeDocument/2006/relationships/image" Target="../media/image21.svg"/><Relationship Id="rId3"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image" Target="../media/image40.png"/><Relationship Id="rId17" Type="http://schemas.openxmlformats.org/officeDocument/2006/relationships/image" Target="../media/image20.png"/><Relationship Id="rId2" Type="http://schemas.openxmlformats.org/officeDocument/2006/relationships/image" Target="../media/image44.png"/><Relationship Id="rId16"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45.png"/><Relationship Id="rId11" Type="http://schemas.openxmlformats.org/officeDocument/2006/relationships/image" Target="../media/image41.png"/><Relationship Id="rId5" Type="http://schemas.openxmlformats.org/officeDocument/2006/relationships/image" Target="../media/image38.png"/><Relationship Id="rId15" Type="http://schemas.openxmlformats.org/officeDocument/2006/relationships/image" Target="../media/image22.png"/><Relationship Id="rId10" Type="http://schemas.openxmlformats.org/officeDocument/2006/relationships/image" Target="../media/image32.svg"/><Relationship Id="rId4" Type="http://schemas.openxmlformats.org/officeDocument/2006/relationships/image" Target="../media/image37.svg"/><Relationship Id="rId9" Type="http://schemas.openxmlformats.org/officeDocument/2006/relationships/image" Target="../media/image31.png"/><Relationship Id="rId14" Type="http://schemas.openxmlformats.org/officeDocument/2006/relationships/image" Target="../media/image46.pn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50.png"/><Relationship Id="rId26" Type="http://schemas.openxmlformats.org/officeDocument/2006/relationships/image" Target="../media/image23.png"/><Relationship Id="rId39" Type="http://schemas.openxmlformats.org/officeDocument/2006/relationships/image" Target="../media/image56.png"/><Relationship Id="rId21" Type="http://schemas.openxmlformats.org/officeDocument/2006/relationships/image" Target="../media/image53.svg"/><Relationship Id="rId34" Type="http://schemas.openxmlformats.org/officeDocument/2006/relationships/image" Target="../media/image35.svg"/><Relationship Id="rId7" Type="http://schemas.openxmlformats.org/officeDocument/2006/relationships/image" Target="../media/image36.png"/><Relationship Id="rId12" Type="http://schemas.openxmlformats.org/officeDocument/2006/relationships/image" Target="../media/image42.png"/><Relationship Id="rId17" Type="http://schemas.openxmlformats.org/officeDocument/2006/relationships/image" Target="../media/image49.png"/><Relationship Id="rId25" Type="http://schemas.openxmlformats.org/officeDocument/2006/relationships/image" Target="../media/image13.svg"/><Relationship Id="rId33" Type="http://schemas.openxmlformats.org/officeDocument/2006/relationships/image" Target="../media/image34.png"/><Relationship Id="rId38" Type="http://schemas.openxmlformats.org/officeDocument/2006/relationships/image" Target="../media/image32.svg"/><Relationship Id="rId2" Type="http://schemas.openxmlformats.org/officeDocument/2006/relationships/notesSlide" Target="../notesSlides/notesSlide2.xml"/><Relationship Id="rId16" Type="http://schemas.openxmlformats.org/officeDocument/2006/relationships/image" Target="../media/image48.svg"/><Relationship Id="rId20" Type="http://schemas.openxmlformats.org/officeDocument/2006/relationships/image" Target="../media/image52.png"/><Relationship Id="rId29" Type="http://schemas.openxmlformats.org/officeDocument/2006/relationships/image" Target="../media/image26.svg"/><Relationship Id="rId1" Type="http://schemas.openxmlformats.org/officeDocument/2006/relationships/slideLayout" Target="../slideLayouts/slideLayout9.xml"/><Relationship Id="rId6" Type="http://schemas.openxmlformats.org/officeDocument/2006/relationships/image" Target="../media/image19.svg"/><Relationship Id="rId11" Type="http://schemas.openxmlformats.org/officeDocument/2006/relationships/image" Target="../media/image39.png"/><Relationship Id="rId24" Type="http://schemas.openxmlformats.org/officeDocument/2006/relationships/image" Target="../media/image12.png"/><Relationship Id="rId32" Type="http://schemas.openxmlformats.org/officeDocument/2006/relationships/image" Target="../media/image33.emf"/><Relationship Id="rId37" Type="http://schemas.openxmlformats.org/officeDocument/2006/relationships/image" Target="../media/image31.png"/><Relationship Id="rId40" Type="http://schemas.openxmlformats.org/officeDocument/2006/relationships/image" Target="../media/image57.svg"/><Relationship Id="rId5" Type="http://schemas.openxmlformats.org/officeDocument/2006/relationships/image" Target="../media/image18.png"/><Relationship Id="rId15" Type="http://schemas.openxmlformats.org/officeDocument/2006/relationships/image" Target="../media/image47.png"/><Relationship Id="rId23" Type="http://schemas.openxmlformats.org/officeDocument/2006/relationships/image" Target="../media/image55.svg"/><Relationship Id="rId28" Type="http://schemas.openxmlformats.org/officeDocument/2006/relationships/image" Target="../media/image25.png"/><Relationship Id="rId36" Type="http://schemas.openxmlformats.org/officeDocument/2006/relationships/image" Target="../media/image30.svg"/><Relationship Id="rId10" Type="http://schemas.openxmlformats.org/officeDocument/2006/relationships/image" Target="../media/image22.png"/><Relationship Id="rId19" Type="http://schemas.openxmlformats.org/officeDocument/2006/relationships/image" Target="../media/image51.svg"/><Relationship Id="rId31" Type="http://schemas.openxmlformats.org/officeDocument/2006/relationships/image" Target="../media/image28.svg"/><Relationship Id="rId4" Type="http://schemas.openxmlformats.org/officeDocument/2006/relationships/image" Target="../media/image15.svg"/><Relationship Id="rId9" Type="http://schemas.openxmlformats.org/officeDocument/2006/relationships/image" Target="../media/image38.png"/><Relationship Id="rId14" Type="http://schemas.openxmlformats.org/officeDocument/2006/relationships/image" Target="../media/image17.svg"/><Relationship Id="rId22" Type="http://schemas.openxmlformats.org/officeDocument/2006/relationships/image" Target="../media/image54.png"/><Relationship Id="rId27" Type="http://schemas.openxmlformats.org/officeDocument/2006/relationships/image" Target="../media/image24.svg"/><Relationship Id="rId30" Type="http://schemas.openxmlformats.org/officeDocument/2006/relationships/image" Target="../media/image27.png"/><Relationship Id="rId35" Type="http://schemas.openxmlformats.org/officeDocument/2006/relationships/image" Target="../media/image29.png"/><Relationship Id="rId8" Type="http://schemas.openxmlformats.org/officeDocument/2006/relationships/image" Target="../media/image37.sv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AA4BDB28-4D1A-4419-AF8E-5B3715883E26}"/>
              </a:ext>
            </a:extLst>
          </p:cNvPr>
          <p:cNvGrpSpPr/>
          <p:nvPr/>
        </p:nvGrpSpPr>
        <p:grpSpPr>
          <a:xfrm>
            <a:off x="1191969" y="91588"/>
            <a:ext cx="10368793" cy="6737837"/>
            <a:chOff x="1191969" y="91588"/>
            <a:chExt cx="10368793" cy="6737837"/>
          </a:xfrm>
        </p:grpSpPr>
        <p:sp>
          <p:nvSpPr>
            <p:cNvPr id="17" name="Rectangle: Rounded Corners 16">
              <a:extLst>
                <a:ext uri="{FF2B5EF4-FFF2-40B4-BE49-F238E27FC236}">
                  <a16:creationId xmlns:a16="http://schemas.microsoft.com/office/drawing/2014/main" id="{9C0D1E3D-B9E8-4F04-BF6E-5778726B4847}"/>
                </a:ext>
              </a:extLst>
            </p:cNvPr>
            <p:cNvSpPr/>
            <p:nvPr/>
          </p:nvSpPr>
          <p:spPr bwMode="auto">
            <a:xfrm>
              <a:off x="1191969" y="91588"/>
              <a:ext cx="10190406" cy="6737837"/>
            </a:xfrm>
            <a:prstGeom prst="roundRect">
              <a:avLst>
                <a:gd name="adj" fmla="val 3427"/>
              </a:avLst>
            </a:prstGeom>
            <a:solidFill>
              <a:schemeClr val="bg1"/>
            </a:solidFill>
            <a:ln>
              <a:no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0532" name="Rectangle 10531">
              <a:extLst>
                <a:ext uri="{FF2B5EF4-FFF2-40B4-BE49-F238E27FC236}">
                  <a16:creationId xmlns:a16="http://schemas.microsoft.com/office/drawing/2014/main" id="{9655F150-7145-4999-B514-B940512AF489}"/>
                </a:ext>
              </a:extLst>
            </p:cNvPr>
            <p:cNvSpPr>
              <a:spLocks/>
            </p:cNvSpPr>
            <p:nvPr/>
          </p:nvSpPr>
          <p:spPr bwMode="auto">
            <a:xfrm>
              <a:off x="7134094" y="887038"/>
              <a:ext cx="1789978" cy="5769678"/>
            </a:xfrm>
            <a:prstGeom prst="rect">
              <a:avLst/>
            </a:prstGeom>
            <a:solidFill>
              <a:schemeClr val="accent1">
                <a:alpha val="1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0533" name="Rectangle 10532">
              <a:extLst>
                <a:ext uri="{FF2B5EF4-FFF2-40B4-BE49-F238E27FC236}">
                  <a16:creationId xmlns:a16="http://schemas.microsoft.com/office/drawing/2014/main" id="{DF2E9BED-B722-4420-99A2-DB8A5ACAC1D1}"/>
                </a:ext>
              </a:extLst>
            </p:cNvPr>
            <p:cNvSpPr>
              <a:spLocks/>
            </p:cNvSpPr>
            <p:nvPr/>
          </p:nvSpPr>
          <p:spPr bwMode="auto">
            <a:xfrm>
              <a:off x="7196762" y="948200"/>
              <a:ext cx="1651995" cy="5628079"/>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6C8BE37D-69A4-4852-B992-6371FF013524}"/>
                </a:ext>
              </a:extLst>
            </p:cNvPr>
            <p:cNvSpPr/>
            <p:nvPr/>
          </p:nvSpPr>
          <p:spPr bwMode="auto">
            <a:xfrm>
              <a:off x="3830532" y="897820"/>
              <a:ext cx="1789978" cy="5769679"/>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865D6B18-C338-42A1-BA3E-AD95C1799786}"/>
                </a:ext>
              </a:extLst>
            </p:cNvPr>
            <p:cNvSpPr/>
            <p:nvPr/>
          </p:nvSpPr>
          <p:spPr bwMode="auto">
            <a:xfrm>
              <a:off x="3893200" y="958982"/>
              <a:ext cx="1651995" cy="5648177"/>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EB7DC1E2-76EE-4013-BC9A-B791AA74B06F}"/>
                </a:ext>
              </a:extLst>
            </p:cNvPr>
            <p:cNvSpPr/>
            <p:nvPr/>
          </p:nvSpPr>
          <p:spPr bwMode="auto">
            <a:xfrm>
              <a:off x="3891240" y="3237532"/>
              <a:ext cx="1637022" cy="1904659"/>
            </a:xfrm>
            <a:prstGeom prst="rect">
              <a:avLst/>
            </a:prstGeom>
            <a:solidFill>
              <a:srgbClr val="50E6FF">
                <a:alpha val="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910" name="Connector: Elbow 909">
              <a:extLst>
                <a:ext uri="{FF2B5EF4-FFF2-40B4-BE49-F238E27FC236}">
                  <a16:creationId xmlns:a16="http://schemas.microsoft.com/office/drawing/2014/main" id="{8A4C681E-3569-45FB-9DC2-C325F105749A}"/>
                </a:ext>
              </a:extLst>
            </p:cNvPr>
            <p:cNvCxnSpPr>
              <a:cxnSpLocks/>
              <a:stCxn id="506" idx="1"/>
              <a:endCxn id="26" idx="3"/>
            </p:cNvCxnSpPr>
            <p:nvPr/>
          </p:nvCxnSpPr>
          <p:spPr>
            <a:xfrm rot="10800000">
              <a:off x="4999602" y="3766593"/>
              <a:ext cx="2355996" cy="1572010"/>
            </a:xfrm>
            <a:prstGeom prst="bentConnector3">
              <a:avLst>
                <a:gd name="adj1" fmla="val 30325"/>
              </a:avLst>
            </a:prstGeom>
            <a:ln w="50800">
              <a:solidFill>
                <a:srgbClr val="08ABE8">
                  <a:alpha val="70000"/>
                </a:srgbClr>
              </a:solidFill>
              <a:headEnd type="triangle" w="med" len="med"/>
              <a:tailEnd type="triangle" w="med" len="med"/>
            </a:ln>
            <a:effectLst>
              <a:glow rad="63500">
                <a:schemeClr val="accent3">
                  <a:satMod val="175000"/>
                  <a:alpha val="8000"/>
                </a:schemeClr>
              </a:glow>
            </a:effectLst>
          </p:spPr>
          <p:style>
            <a:lnRef idx="1">
              <a:schemeClr val="accent1"/>
            </a:lnRef>
            <a:fillRef idx="0">
              <a:schemeClr val="accent1"/>
            </a:fillRef>
            <a:effectRef idx="0">
              <a:schemeClr val="accent1"/>
            </a:effectRef>
            <a:fontRef idx="minor">
              <a:schemeClr val="tx1"/>
            </a:fontRef>
          </p:style>
        </p:cxnSp>
        <p:cxnSp>
          <p:nvCxnSpPr>
            <p:cNvPr id="853" name="Connector: Elbow 852">
              <a:extLst>
                <a:ext uri="{FF2B5EF4-FFF2-40B4-BE49-F238E27FC236}">
                  <a16:creationId xmlns:a16="http://schemas.microsoft.com/office/drawing/2014/main" id="{F6ADE980-4B98-44A4-8A2B-6AF053185208}"/>
                </a:ext>
              </a:extLst>
            </p:cNvPr>
            <p:cNvCxnSpPr>
              <a:cxnSpLocks/>
              <a:stCxn id="15" idx="1"/>
              <a:endCxn id="16" idx="3"/>
            </p:cNvCxnSpPr>
            <p:nvPr/>
          </p:nvCxnSpPr>
          <p:spPr>
            <a:xfrm rot="10800000" flipV="1">
              <a:off x="4972957" y="2360626"/>
              <a:ext cx="2380885" cy="3727577"/>
            </a:xfrm>
            <a:prstGeom prst="bentConnector3">
              <a:avLst>
                <a:gd name="adj1" fmla="val 53201"/>
              </a:avLst>
            </a:prstGeom>
            <a:ln w="25400">
              <a:solidFill>
                <a:srgbClr val="156AB3"/>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 name="Picture 2" descr="Download Microsoft Azure (Windows Azure) Logo in SVG Vector or PNG File  Format - Logo.wine">
              <a:extLst>
                <a:ext uri="{FF2B5EF4-FFF2-40B4-BE49-F238E27FC236}">
                  <a16:creationId xmlns:a16="http://schemas.microsoft.com/office/drawing/2014/main" id="{D22F9796-BB0B-452B-9621-4EFE62E43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4062" y="383422"/>
              <a:ext cx="967252" cy="64483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a:extLst>
                <a:ext uri="{FF2B5EF4-FFF2-40B4-BE49-F238E27FC236}">
                  <a16:creationId xmlns:a16="http://schemas.microsoft.com/office/drawing/2014/main" id="{75F6F98B-1046-40E3-825E-21F5EDFEA476}"/>
                </a:ext>
              </a:extLst>
            </p:cNvPr>
            <p:cNvGrpSpPr/>
            <p:nvPr/>
          </p:nvGrpSpPr>
          <p:grpSpPr>
            <a:xfrm>
              <a:off x="3895466" y="5459915"/>
              <a:ext cx="1651995" cy="1066698"/>
              <a:chOff x="3630681" y="4258543"/>
              <a:chExt cx="1173565" cy="757775"/>
            </a:xfrm>
          </p:grpSpPr>
          <p:pic>
            <p:nvPicPr>
              <p:cNvPr id="16" name="Graphic 15">
                <a:extLst>
                  <a:ext uri="{FF2B5EF4-FFF2-40B4-BE49-F238E27FC236}">
                    <a16:creationId xmlns:a16="http://schemas.microsoft.com/office/drawing/2014/main" id="{D0E869E7-A1D8-4186-8E6D-2C17231BE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8807" y="4393432"/>
                <a:ext cx="357315" cy="622886"/>
              </a:xfrm>
              <a:prstGeom prst="rect">
                <a:avLst/>
              </a:prstGeom>
            </p:spPr>
          </p:pic>
          <p:sp>
            <p:nvSpPr>
              <p:cNvPr id="18" name="Rectangle 17">
                <a:extLst>
                  <a:ext uri="{FF2B5EF4-FFF2-40B4-BE49-F238E27FC236}">
                    <a16:creationId xmlns:a16="http://schemas.microsoft.com/office/drawing/2014/main" id="{F6037C69-A1D1-4973-BE7B-8FD322384621}"/>
                  </a:ext>
                </a:extLst>
              </p:cNvPr>
              <p:cNvSpPr/>
              <p:nvPr/>
            </p:nvSpPr>
            <p:spPr bwMode="auto">
              <a:xfrm>
                <a:off x="3630681" y="4258543"/>
                <a:ext cx="1173565"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Azure Attestation</a:t>
                </a:r>
              </a:p>
            </p:txBody>
          </p:sp>
        </p:grpSp>
        <p:sp>
          <p:nvSpPr>
            <p:cNvPr id="141" name="Rectangle 140">
              <a:extLst>
                <a:ext uri="{FF2B5EF4-FFF2-40B4-BE49-F238E27FC236}">
                  <a16:creationId xmlns:a16="http://schemas.microsoft.com/office/drawing/2014/main" id="{99E187DA-5B7A-4D23-BFFF-DD8A1451DF63}"/>
                </a:ext>
              </a:extLst>
            </p:cNvPr>
            <p:cNvSpPr/>
            <p:nvPr/>
          </p:nvSpPr>
          <p:spPr bwMode="auto">
            <a:xfrm>
              <a:off x="1397552" y="246569"/>
              <a:ext cx="2432980" cy="194901"/>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42" name="Rectangle 141">
              <a:extLst>
                <a:ext uri="{FF2B5EF4-FFF2-40B4-BE49-F238E27FC236}">
                  <a16:creationId xmlns:a16="http://schemas.microsoft.com/office/drawing/2014/main" id="{2633CD41-11AD-4511-BAD9-2775DF98E72A}"/>
                </a:ext>
              </a:extLst>
            </p:cNvPr>
            <p:cNvSpPr/>
            <p:nvPr/>
          </p:nvSpPr>
          <p:spPr bwMode="auto">
            <a:xfrm>
              <a:off x="1397552" y="258077"/>
              <a:ext cx="2432980" cy="1765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Data Ingestion</a:t>
              </a:r>
            </a:p>
          </p:txBody>
        </p:sp>
        <p:grpSp>
          <p:nvGrpSpPr>
            <p:cNvPr id="143" name="migrate 2" descr="migrate">
              <a:extLst>
                <a:ext uri="{FF2B5EF4-FFF2-40B4-BE49-F238E27FC236}">
                  <a16:creationId xmlns:a16="http://schemas.microsoft.com/office/drawing/2014/main" id="{D8343477-C857-4F56-A484-C8AD56F23F6F}"/>
                </a:ext>
              </a:extLst>
            </p:cNvPr>
            <p:cNvGrpSpPr/>
            <p:nvPr/>
          </p:nvGrpSpPr>
          <p:grpSpPr>
            <a:xfrm>
              <a:off x="2048226" y="291119"/>
              <a:ext cx="107507" cy="107129"/>
              <a:chOff x="697286" y="2098371"/>
              <a:chExt cx="443544" cy="441988"/>
            </a:xfrm>
          </p:grpSpPr>
          <p:sp>
            <p:nvSpPr>
              <p:cNvPr id="146" name="Freeform 765">
                <a:extLst>
                  <a:ext uri="{FF2B5EF4-FFF2-40B4-BE49-F238E27FC236}">
                    <a16:creationId xmlns:a16="http://schemas.microsoft.com/office/drawing/2014/main" id="{4505297C-4F43-47CB-9D23-6AE58E147759}"/>
                  </a:ext>
                </a:extLst>
              </p:cNvPr>
              <p:cNvSpPr>
                <a:spLocks/>
              </p:cNvSpPr>
              <p:nvPr/>
            </p:nvSpPr>
            <p:spPr bwMode="auto">
              <a:xfrm>
                <a:off x="1024108" y="2099928"/>
                <a:ext cx="116722" cy="116722"/>
              </a:xfrm>
              <a:custGeom>
                <a:avLst/>
                <a:gdLst>
                  <a:gd name="T0" fmla="*/ 50 w 101"/>
                  <a:gd name="T1" fmla="*/ 101 h 101"/>
                  <a:gd name="T2" fmla="*/ 0 w 101"/>
                  <a:gd name="T3" fmla="*/ 51 h 101"/>
                  <a:gd name="T4" fmla="*/ 50 w 101"/>
                  <a:gd name="T5" fmla="*/ 0 h 101"/>
                  <a:gd name="T6" fmla="*/ 101 w 101"/>
                  <a:gd name="T7" fmla="*/ 51 h 101"/>
                  <a:gd name="T8" fmla="*/ 50 w 101"/>
                  <a:gd name="T9" fmla="*/ 101 h 101"/>
                </a:gdLst>
                <a:ahLst/>
                <a:cxnLst>
                  <a:cxn ang="0">
                    <a:pos x="T0" y="T1"/>
                  </a:cxn>
                  <a:cxn ang="0">
                    <a:pos x="T2" y="T3"/>
                  </a:cxn>
                  <a:cxn ang="0">
                    <a:pos x="T4" y="T5"/>
                  </a:cxn>
                  <a:cxn ang="0">
                    <a:pos x="T6" y="T7"/>
                  </a:cxn>
                  <a:cxn ang="0">
                    <a:pos x="T8" y="T9"/>
                  </a:cxn>
                </a:cxnLst>
                <a:rect l="0" t="0" r="r" b="b"/>
                <a:pathLst>
                  <a:path w="101" h="101">
                    <a:moveTo>
                      <a:pt x="50" y="101"/>
                    </a:moveTo>
                    <a:cubicBezTo>
                      <a:pt x="22" y="101"/>
                      <a:pt x="0" y="79"/>
                      <a:pt x="0" y="51"/>
                    </a:cubicBezTo>
                    <a:cubicBezTo>
                      <a:pt x="0" y="23"/>
                      <a:pt x="22" y="0"/>
                      <a:pt x="50" y="0"/>
                    </a:cubicBezTo>
                    <a:cubicBezTo>
                      <a:pt x="78" y="0"/>
                      <a:pt x="101" y="23"/>
                      <a:pt x="101" y="51"/>
                    </a:cubicBezTo>
                    <a:cubicBezTo>
                      <a:pt x="101" y="79"/>
                      <a:pt x="79" y="101"/>
                      <a:pt x="50" y="10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766">
                <a:extLst>
                  <a:ext uri="{FF2B5EF4-FFF2-40B4-BE49-F238E27FC236}">
                    <a16:creationId xmlns:a16="http://schemas.microsoft.com/office/drawing/2014/main" id="{60DF7723-FBFC-4897-8144-BC5C2257B4E8}"/>
                  </a:ext>
                </a:extLst>
              </p:cNvPr>
              <p:cNvSpPr>
                <a:spLocks/>
              </p:cNvSpPr>
              <p:nvPr/>
            </p:nvSpPr>
            <p:spPr bwMode="auto">
              <a:xfrm>
                <a:off x="1024108" y="2261782"/>
                <a:ext cx="116722" cy="116722"/>
              </a:xfrm>
              <a:custGeom>
                <a:avLst/>
                <a:gdLst>
                  <a:gd name="T0" fmla="*/ 50 w 101"/>
                  <a:gd name="T1" fmla="*/ 101 h 101"/>
                  <a:gd name="T2" fmla="*/ 0 w 101"/>
                  <a:gd name="T3" fmla="*/ 50 h 101"/>
                  <a:gd name="T4" fmla="*/ 50 w 101"/>
                  <a:gd name="T5" fmla="*/ 0 h 101"/>
                  <a:gd name="T6" fmla="*/ 101 w 101"/>
                  <a:gd name="T7" fmla="*/ 50 h 101"/>
                  <a:gd name="T8" fmla="*/ 50 w 101"/>
                  <a:gd name="T9" fmla="*/ 101 h 101"/>
                </a:gdLst>
                <a:ahLst/>
                <a:cxnLst>
                  <a:cxn ang="0">
                    <a:pos x="T0" y="T1"/>
                  </a:cxn>
                  <a:cxn ang="0">
                    <a:pos x="T2" y="T3"/>
                  </a:cxn>
                  <a:cxn ang="0">
                    <a:pos x="T4" y="T5"/>
                  </a:cxn>
                  <a:cxn ang="0">
                    <a:pos x="T6" y="T7"/>
                  </a:cxn>
                  <a:cxn ang="0">
                    <a:pos x="T8" y="T9"/>
                  </a:cxn>
                </a:cxnLst>
                <a:rect l="0" t="0" r="r" b="b"/>
                <a:pathLst>
                  <a:path w="101" h="101">
                    <a:moveTo>
                      <a:pt x="50" y="101"/>
                    </a:moveTo>
                    <a:cubicBezTo>
                      <a:pt x="22" y="101"/>
                      <a:pt x="0" y="78"/>
                      <a:pt x="0" y="50"/>
                    </a:cubicBezTo>
                    <a:cubicBezTo>
                      <a:pt x="0" y="22"/>
                      <a:pt x="22" y="0"/>
                      <a:pt x="50" y="0"/>
                    </a:cubicBezTo>
                    <a:cubicBezTo>
                      <a:pt x="78" y="0"/>
                      <a:pt x="101" y="22"/>
                      <a:pt x="101" y="50"/>
                    </a:cubicBezTo>
                    <a:cubicBezTo>
                      <a:pt x="101" y="78"/>
                      <a:pt x="79" y="101"/>
                      <a:pt x="50" y="10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Rectangle 767">
                <a:extLst>
                  <a:ext uri="{FF2B5EF4-FFF2-40B4-BE49-F238E27FC236}">
                    <a16:creationId xmlns:a16="http://schemas.microsoft.com/office/drawing/2014/main" id="{3019DEC8-179B-48DD-AC51-34B6988AE3C0}"/>
                  </a:ext>
                </a:extLst>
              </p:cNvPr>
              <p:cNvSpPr>
                <a:spLocks noChangeArrowheads="1"/>
              </p:cNvSpPr>
              <p:nvPr/>
            </p:nvSpPr>
            <p:spPr bwMode="auto">
              <a:xfrm>
                <a:off x="697286" y="2261782"/>
                <a:ext cx="116722" cy="11672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505050"/>
                  </a:solidFill>
                  <a:effectLst/>
                  <a:uLnTx/>
                  <a:uFillTx/>
                  <a:latin typeface="Segoe UI"/>
                  <a:ea typeface="+mn-ea"/>
                  <a:cs typeface="+mn-cs"/>
                </a:endParaRPr>
              </a:p>
            </p:txBody>
          </p:sp>
          <p:sp>
            <p:nvSpPr>
              <p:cNvPr id="149" name="Rectangle 768">
                <a:extLst>
                  <a:ext uri="{FF2B5EF4-FFF2-40B4-BE49-F238E27FC236}">
                    <a16:creationId xmlns:a16="http://schemas.microsoft.com/office/drawing/2014/main" id="{72810A50-0AAC-42F4-B842-EA125EE9BB68}"/>
                  </a:ext>
                </a:extLst>
              </p:cNvPr>
              <p:cNvSpPr>
                <a:spLocks noChangeArrowheads="1"/>
              </p:cNvSpPr>
              <p:nvPr/>
            </p:nvSpPr>
            <p:spPr bwMode="auto">
              <a:xfrm>
                <a:off x="697286" y="2098371"/>
                <a:ext cx="116722" cy="11672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505050"/>
                  </a:solidFill>
                  <a:effectLst/>
                  <a:uLnTx/>
                  <a:uFillTx/>
                  <a:latin typeface="Segoe UI"/>
                  <a:ea typeface="+mn-ea"/>
                  <a:cs typeface="+mn-cs"/>
                </a:endParaRPr>
              </a:p>
            </p:txBody>
          </p:sp>
          <p:sp>
            <p:nvSpPr>
              <p:cNvPr id="150" name="Rectangle 769">
                <a:extLst>
                  <a:ext uri="{FF2B5EF4-FFF2-40B4-BE49-F238E27FC236}">
                    <a16:creationId xmlns:a16="http://schemas.microsoft.com/office/drawing/2014/main" id="{D5D9B2AB-D065-4046-A58D-0061A48172CE}"/>
                  </a:ext>
                </a:extLst>
              </p:cNvPr>
              <p:cNvSpPr>
                <a:spLocks noChangeArrowheads="1"/>
              </p:cNvSpPr>
              <p:nvPr/>
            </p:nvSpPr>
            <p:spPr bwMode="auto">
              <a:xfrm>
                <a:off x="697286" y="2423637"/>
                <a:ext cx="116722" cy="11672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770">
                <a:extLst>
                  <a:ext uri="{FF2B5EF4-FFF2-40B4-BE49-F238E27FC236}">
                    <a16:creationId xmlns:a16="http://schemas.microsoft.com/office/drawing/2014/main" id="{43CB41F1-8A45-4394-8827-9F325689EF64}"/>
                  </a:ext>
                </a:extLst>
              </p:cNvPr>
              <p:cNvSpPr>
                <a:spLocks/>
              </p:cNvSpPr>
              <p:nvPr/>
            </p:nvSpPr>
            <p:spPr bwMode="auto">
              <a:xfrm>
                <a:off x="1024108" y="2423637"/>
                <a:ext cx="116722" cy="116722"/>
              </a:xfrm>
              <a:custGeom>
                <a:avLst/>
                <a:gdLst>
                  <a:gd name="T0" fmla="*/ 50 w 101"/>
                  <a:gd name="T1" fmla="*/ 102 h 102"/>
                  <a:gd name="T2" fmla="*/ 0 w 101"/>
                  <a:gd name="T3" fmla="*/ 51 h 102"/>
                  <a:gd name="T4" fmla="*/ 50 w 101"/>
                  <a:gd name="T5" fmla="*/ 0 h 102"/>
                  <a:gd name="T6" fmla="*/ 101 w 101"/>
                  <a:gd name="T7" fmla="*/ 51 h 102"/>
                  <a:gd name="T8" fmla="*/ 50 w 101"/>
                  <a:gd name="T9" fmla="*/ 102 h 102"/>
                </a:gdLst>
                <a:ahLst/>
                <a:cxnLst>
                  <a:cxn ang="0">
                    <a:pos x="T0" y="T1"/>
                  </a:cxn>
                  <a:cxn ang="0">
                    <a:pos x="T2" y="T3"/>
                  </a:cxn>
                  <a:cxn ang="0">
                    <a:pos x="T4" y="T5"/>
                  </a:cxn>
                  <a:cxn ang="0">
                    <a:pos x="T6" y="T7"/>
                  </a:cxn>
                  <a:cxn ang="0">
                    <a:pos x="T8" y="T9"/>
                  </a:cxn>
                </a:cxnLst>
                <a:rect l="0" t="0" r="r" b="b"/>
                <a:pathLst>
                  <a:path w="101" h="102">
                    <a:moveTo>
                      <a:pt x="50" y="102"/>
                    </a:moveTo>
                    <a:cubicBezTo>
                      <a:pt x="22" y="102"/>
                      <a:pt x="0" y="79"/>
                      <a:pt x="0" y="51"/>
                    </a:cubicBezTo>
                    <a:cubicBezTo>
                      <a:pt x="0" y="23"/>
                      <a:pt x="22" y="0"/>
                      <a:pt x="50" y="0"/>
                    </a:cubicBezTo>
                    <a:cubicBezTo>
                      <a:pt x="78" y="0"/>
                      <a:pt x="101" y="23"/>
                      <a:pt x="101" y="51"/>
                    </a:cubicBezTo>
                    <a:cubicBezTo>
                      <a:pt x="101" y="79"/>
                      <a:pt x="79" y="102"/>
                      <a:pt x="50" y="102"/>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771">
                <a:extLst>
                  <a:ext uri="{FF2B5EF4-FFF2-40B4-BE49-F238E27FC236}">
                    <a16:creationId xmlns:a16="http://schemas.microsoft.com/office/drawing/2014/main" id="{A6F6625E-8E27-4D88-9801-64F33AA69913}"/>
                  </a:ext>
                </a:extLst>
              </p:cNvPr>
              <p:cNvSpPr>
                <a:spLocks/>
              </p:cNvSpPr>
              <p:nvPr/>
            </p:nvSpPr>
            <p:spPr bwMode="auto">
              <a:xfrm>
                <a:off x="873147" y="2436087"/>
                <a:ext cx="116722" cy="94934"/>
              </a:xfrm>
              <a:custGeom>
                <a:avLst/>
                <a:gdLst>
                  <a:gd name="T0" fmla="*/ 75 w 75"/>
                  <a:gd name="T1" fmla="*/ 31 h 61"/>
                  <a:gd name="T2" fmla="*/ 44 w 75"/>
                  <a:gd name="T3" fmla="*/ 0 h 61"/>
                  <a:gd name="T4" fmla="*/ 44 w 75"/>
                  <a:gd name="T5" fmla="*/ 15 h 61"/>
                  <a:gd name="T6" fmla="*/ 0 w 75"/>
                  <a:gd name="T7" fmla="*/ 15 h 61"/>
                  <a:gd name="T8" fmla="*/ 0 w 75"/>
                  <a:gd name="T9" fmla="*/ 46 h 61"/>
                  <a:gd name="T10" fmla="*/ 44 w 75"/>
                  <a:gd name="T11" fmla="*/ 46 h 61"/>
                  <a:gd name="T12" fmla="*/ 44 w 75"/>
                  <a:gd name="T13" fmla="*/ 61 h 61"/>
                  <a:gd name="T14" fmla="*/ 75 w 75"/>
                  <a:gd name="T15" fmla="*/ 3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1">
                    <a:moveTo>
                      <a:pt x="75" y="31"/>
                    </a:moveTo>
                    <a:lnTo>
                      <a:pt x="44" y="0"/>
                    </a:lnTo>
                    <a:lnTo>
                      <a:pt x="44" y="15"/>
                    </a:lnTo>
                    <a:lnTo>
                      <a:pt x="0" y="15"/>
                    </a:lnTo>
                    <a:lnTo>
                      <a:pt x="0" y="46"/>
                    </a:lnTo>
                    <a:lnTo>
                      <a:pt x="44" y="46"/>
                    </a:lnTo>
                    <a:lnTo>
                      <a:pt x="44" y="61"/>
                    </a:lnTo>
                    <a:lnTo>
                      <a:pt x="75" y="3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772">
                <a:extLst>
                  <a:ext uri="{FF2B5EF4-FFF2-40B4-BE49-F238E27FC236}">
                    <a16:creationId xmlns:a16="http://schemas.microsoft.com/office/drawing/2014/main" id="{FED813E6-1621-4978-851A-9F0BF9EFC243}"/>
                  </a:ext>
                </a:extLst>
              </p:cNvPr>
              <p:cNvSpPr>
                <a:spLocks/>
              </p:cNvSpPr>
              <p:nvPr/>
            </p:nvSpPr>
            <p:spPr bwMode="auto">
              <a:xfrm>
                <a:off x="873147" y="2274233"/>
                <a:ext cx="116722" cy="93378"/>
              </a:xfrm>
              <a:custGeom>
                <a:avLst/>
                <a:gdLst>
                  <a:gd name="T0" fmla="*/ 75 w 75"/>
                  <a:gd name="T1" fmla="*/ 30 h 60"/>
                  <a:gd name="T2" fmla="*/ 44 w 75"/>
                  <a:gd name="T3" fmla="*/ 0 h 60"/>
                  <a:gd name="T4" fmla="*/ 44 w 75"/>
                  <a:gd name="T5" fmla="*/ 15 h 60"/>
                  <a:gd name="T6" fmla="*/ 0 w 75"/>
                  <a:gd name="T7" fmla="*/ 15 h 60"/>
                  <a:gd name="T8" fmla="*/ 0 w 75"/>
                  <a:gd name="T9" fmla="*/ 45 h 60"/>
                  <a:gd name="T10" fmla="*/ 44 w 75"/>
                  <a:gd name="T11" fmla="*/ 45 h 60"/>
                  <a:gd name="T12" fmla="*/ 44 w 75"/>
                  <a:gd name="T13" fmla="*/ 60 h 60"/>
                  <a:gd name="T14" fmla="*/ 75 w 75"/>
                  <a:gd name="T15" fmla="*/ 3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0">
                    <a:moveTo>
                      <a:pt x="75" y="30"/>
                    </a:moveTo>
                    <a:lnTo>
                      <a:pt x="44" y="0"/>
                    </a:lnTo>
                    <a:lnTo>
                      <a:pt x="44" y="15"/>
                    </a:lnTo>
                    <a:lnTo>
                      <a:pt x="0" y="15"/>
                    </a:lnTo>
                    <a:lnTo>
                      <a:pt x="0" y="45"/>
                    </a:lnTo>
                    <a:lnTo>
                      <a:pt x="44" y="45"/>
                    </a:lnTo>
                    <a:lnTo>
                      <a:pt x="44" y="60"/>
                    </a:lnTo>
                    <a:lnTo>
                      <a:pt x="75" y="3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773">
                <a:extLst>
                  <a:ext uri="{FF2B5EF4-FFF2-40B4-BE49-F238E27FC236}">
                    <a16:creationId xmlns:a16="http://schemas.microsoft.com/office/drawing/2014/main" id="{97FCEEC8-2C98-4039-AF62-C8EA269CE4A0}"/>
                  </a:ext>
                </a:extLst>
              </p:cNvPr>
              <p:cNvSpPr>
                <a:spLocks/>
              </p:cNvSpPr>
              <p:nvPr/>
            </p:nvSpPr>
            <p:spPr bwMode="auto">
              <a:xfrm>
                <a:off x="873147" y="2110821"/>
                <a:ext cx="116722" cy="93378"/>
              </a:xfrm>
              <a:custGeom>
                <a:avLst/>
                <a:gdLst>
                  <a:gd name="T0" fmla="*/ 75 w 75"/>
                  <a:gd name="T1" fmla="*/ 30 h 60"/>
                  <a:gd name="T2" fmla="*/ 44 w 75"/>
                  <a:gd name="T3" fmla="*/ 0 h 60"/>
                  <a:gd name="T4" fmla="*/ 44 w 75"/>
                  <a:gd name="T5" fmla="*/ 15 h 60"/>
                  <a:gd name="T6" fmla="*/ 0 w 75"/>
                  <a:gd name="T7" fmla="*/ 15 h 60"/>
                  <a:gd name="T8" fmla="*/ 0 w 75"/>
                  <a:gd name="T9" fmla="*/ 45 h 60"/>
                  <a:gd name="T10" fmla="*/ 44 w 75"/>
                  <a:gd name="T11" fmla="*/ 45 h 60"/>
                  <a:gd name="T12" fmla="*/ 44 w 75"/>
                  <a:gd name="T13" fmla="*/ 60 h 60"/>
                  <a:gd name="T14" fmla="*/ 75 w 75"/>
                  <a:gd name="T15" fmla="*/ 3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0">
                    <a:moveTo>
                      <a:pt x="75" y="30"/>
                    </a:moveTo>
                    <a:lnTo>
                      <a:pt x="44" y="0"/>
                    </a:lnTo>
                    <a:lnTo>
                      <a:pt x="44" y="15"/>
                    </a:lnTo>
                    <a:lnTo>
                      <a:pt x="0" y="15"/>
                    </a:lnTo>
                    <a:lnTo>
                      <a:pt x="0" y="45"/>
                    </a:lnTo>
                    <a:lnTo>
                      <a:pt x="44" y="45"/>
                    </a:lnTo>
                    <a:lnTo>
                      <a:pt x="44" y="60"/>
                    </a:lnTo>
                    <a:lnTo>
                      <a:pt x="75" y="3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44" name="Rectangle 143">
              <a:extLst>
                <a:ext uri="{FF2B5EF4-FFF2-40B4-BE49-F238E27FC236}">
                  <a16:creationId xmlns:a16="http://schemas.microsoft.com/office/drawing/2014/main" id="{1507315E-84EE-424E-AD81-35F56F1727EE}"/>
                </a:ext>
              </a:extLst>
            </p:cNvPr>
            <p:cNvSpPr/>
            <p:nvPr/>
          </p:nvSpPr>
          <p:spPr bwMode="auto">
            <a:xfrm>
              <a:off x="5606477" y="243470"/>
              <a:ext cx="4890721" cy="198000"/>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32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60" name="Rectangle 159">
              <a:extLst>
                <a:ext uri="{FF2B5EF4-FFF2-40B4-BE49-F238E27FC236}">
                  <a16:creationId xmlns:a16="http://schemas.microsoft.com/office/drawing/2014/main" id="{81377206-C60D-4735-A8EE-DB9BE762C077}"/>
                </a:ext>
              </a:extLst>
            </p:cNvPr>
            <p:cNvSpPr/>
            <p:nvPr/>
          </p:nvSpPr>
          <p:spPr bwMode="auto">
            <a:xfrm>
              <a:off x="3819901" y="243063"/>
              <a:ext cx="1801992" cy="198407"/>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32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61" name="Rectangle 160">
              <a:extLst>
                <a:ext uri="{FF2B5EF4-FFF2-40B4-BE49-F238E27FC236}">
                  <a16:creationId xmlns:a16="http://schemas.microsoft.com/office/drawing/2014/main" id="{07292A88-2E1B-4D1F-B00C-813E3B26BE0C}"/>
                </a:ext>
              </a:extLst>
            </p:cNvPr>
            <p:cNvSpPr/>
            <p:nvPr/>
          </p:nvSpPr>
          <p:spPr bwMode="auto">
            <a:xfrm>
              <a:off x="3818518" y="236220"/>
              <a:ext cx="1801992" cy="1984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Data Storage</a:t>
              </a:r>
            </a:p>
          </p:txBody>
        </p:sp>
        <p:grpSp>
          <p:nvGrpSpPr>
            <p:cNvPr id="172" name="Group 171">
              <a:extLst>
                <a:ext uri="{FF2B5EF4-FFF2-40B4-BE49-F238E27FC236}">
                  <a16:creationId xmlns:a16="http://schemas.microsoft.com/office/drawing/2014/main" id="{77BF88EB-9810-48CD-9F16-1B684A2BA786}"/>
                </a:ext>
              </a:extLst>
            </p:cNvPr>
            <p:cNvGrpSpPr/>
            <p:nvPr/>
          </p:nvGrpSpPr>
          <p:grpSpPr>
            <a:xfrm>
              <a:off x="4220762" y="263114"/>
              <a:ext cx="91951" cy="143965"/>
              <a:chOff x="5153435" y="4291994"/>
              <a:chExt cx="83486" cy="130711"/>
            </a:xfrm>
          </p:grpSpPr>
          <p:sp>
            <p:nvSpPr>
              <p:cNvPr id="173" name="Freeform: Shape 172">
                <a:extLst>
                  <a:ext uri="{FF2B5EF4-FFF2-40B4-BE49-F238E27FC236}">
                    <a16:creationId xmlns:a16="http://schemas.microsoft.com/office/drawing/2014/main" id="{81840242-09E2-4745-B9F1-5B6C5A88E4DE}"/>
                  </a:ext>
                </a:extLst>
              </p:cNvPr>
              <p:cNvSpPr/>
              <p:nvPr/>
            </p:nvSpPr>
            <p:spPr>
              <a:xfrm>
                <a:off x="5153519" y="4374876"/>
                <a:ext cx="83402" cy="47829"/>
              </a:xfrm>
              <a:custGeom>
                <a:avLst/>
                <a:gdLst>
                  <a:gd name="connsiteX0" fmla="*/ 71055 w 83402"/>
                  <a:gd name="connsiteY0" fmla="*/ 6993 h 47829"/>
                  <a:gd name="connsiteX1" fmla="*/ 71400 w 83402"/>
                  <a:gd name="connsiteY1" fmla="*/ 40836 h 47829"/>
                  <a:gd name="connsiteX2" fmla="*/ 12347 w 83402"/>
                  <a:gd name="connsiteY2" fmla="*/ 40836 h 47829"/>
                  <a:gd name="connsiteX3" fmla="*/ 12002 w 83402"/>
                  <a:gd name="connsiteY3" fmla="*/ 6993 h 47829"/>
                  <a:gd name="connsiteX4" fmla="*/ 71055 w 83402"/>
                  <a:gd name="connsiteY4" fmla="*/ 6993 h 4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02" h="47829">
                    <a:moveTo>
                      <a:pt x="71055" y="6993"/>
                    </a:moveTo>
                    <a:cubicBezTo>
                      <a:pt x="87286" y="16317"/>
                      <a:pt x="87631" y="31512"/>
                      <a:pt x="71400" y="40836"/>
                    </a:cubicBezTo>
                    <a:cubicBezTo>
                      <a:pt x="55170" y="50161"/>
                      <a:pt x="28578" y="50161"/>
                      <a:pt x="12347" y="40836"/>
                    </a:cubicBezTo>
                    <a:cubicBezTo>
                      <a:pt x="-3884" y="31512"/>
                      <a:pt x="-4229" y="16317"/>
                      <a:pt x="12002" y="6993"/>
                    </a:cubicBezTo>
                    <a:cubicBezTo>
                      <a:pt x="28233" y="-2331"/>
                      <a:pt x="54479" y="-2331"/>
                      <a:pt x="71055" y="6993"/>
                    </a:cubicBezTo>
                    <a:close/>
                  </a:path>
                </a:pathLst>
              </a:custGeom>
              <a:solidFill>
                <a:srgbClr val="1F1D21">
                  <a:alpha val="20000"/>
                </a:srgbClr>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174" name="Freeform: Shape 173">
                <a:extLst>
                  <a:ext uri="{FF2B5EF4-FFF2-40B4-BE49-F238E27FC236}">
                    <a16:creationId xmlns:a16="http://schemas.microsoft.com/office/drawing/2014/main" id="{2EE9B400-BF57-4593-9D5C-8EB01B421E6E}"/>
                  </a:ext>
                </a:extLst>
              </p:cNvPr>
              <p:cNvSpPr/>
              <p:nvPr/>
            </p:nvSpPr>
            <p:spPr>
              <a:xfrm>
                <a:off x="5155161" y="4387394"/>
                <a:ext cx="79428" cy="30217"/>
              </a:xfrm>
              <a:custGeom>
                <a:avLst/>
                <a:gdLst>
                  <a:gd name="connsiteX0" fmla="*/ 79429 w 79428"/>
                  <a:gd name="connsiteY0" fmla="*/ 345 h 30217"/>
                  <a:gd name="connsiteX1" fmla="*/ 79083 w 79428"/>
                  <a:gd name="connsiteY1" fmla="*/ 7598 h 30217"/>
                  <a:gd name="connsiteX2" fmla="*/ 67687 w 79428"/>
                  <a:gd name="connsiteY2" fmla="*/ 23483 h 30217"/>
                  <a:gd name="connsiteX3" fmla="*/ 11742 w 79428"/>
                  <a:gd name="connsiteY3" fmla="*/ 23483 h 30217"/>
                  <a:gd name="connsiteX4" fmla="*/ 0 w 79428"/>
                  <a:gd name="connsiteY4" fmla="*/ 7252 h 30217"/>
                  <a:gd name="connsiteX5" fmla="*/ 345 w 79428"/>
                  <a:gd name="connsiteY5" fmla="*/ 0 h 30217"/>
                  <a:gd name="connsiteX6" fmla="*/ 12087 w 79428"/>
                  <a:gd name="connsiteY6" fmla="*/ 16231 h 30217"/>
                  <a:gd name="connsiteX7" fmla="*/ 68032 w 79428"/>
                  <a:gd name="connsiteY7" fmla="*/ 16231 h 30217"/>
                  <a:gd name="connsiteX8" fmla="*/ 79429 w 79428"/>
                  <a:gd name="connsiteY8" fmla="*/ 345 h 30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28" h="30217">
                    <a:moveTo>
                      <a:pt x="79429" y="345"/>
                    </a:moveTo>
                    <a:lnTo>
                      <a:pt x="79083" y="7598"/>
                    </a:lnTo>
                    <a:cubicBezTo>
                      <a:pt x="79083" y="13468"/>
                      <a:pt x="75284" y="18994"/>
                      <a:pt x="67687" y="23483"/>
                    </a:cubicBezTo>
                    <a:cubicBezTo>
                      <a:pt x="52146" y="32462"/>
                      <a:pt x="27282" y="32462"/>
                      <a:pt x="11742" y="23483"/>
                    </a:cubicBezTo>
                    <a:cubicBezTo>
                      <a:pt x="3799" y="18994"/>
                      <a:pt x="0" y="13123"/>
                      <a:pt x="0" y="7252"/>
                    </a:cubicBezTo>
                    <a:lnTo>
                      <a:pt x="345" y="0"/>
                    </a:lnTo>
                    <a:cubicBezTo>
                      <a:pt x="345" y="5871"/>
                      <a:pt x="4144" y="11742"/>
                      <a:pt x="12087" y="16231"/>
                    </a:cubicBezTo>
                    <a:cubicBezTo>
                      <a:pt x="27628" y="25210"/>
                      <a:pt x="52837" y="25210"/>
                      <a:pt x="68032" y="16231"/>
                    </a:cubicBezTo>
                    <a:cubicBezTo>
                      <a:pt x="75630" y="11742"/>
                      <a:pt x="79429" y="5871"/>
                      <a:pt x="79429" y="345"/>
                    </a:cubicBezTo>
                    <a:close/>
                  </a:path>
                </a:pathLst>
              </a:custGeom>
              <a:solidFill>
                <a:srgbClr val="E5E5E5"/>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175" name="Freeform: Shape 174">
                <a:extLst>
                  <a:ext uri="{FF2B5EF4-FFF2-40B4-BE49-F238E27FC236}">
                    <a16:creationId xmlns:a16="http://schemas.microsoft.com/office/drawing/2014/main" id="{32214E08-83EE-4819-930E-8583881EC57A}"/>
                  </a:ext>
                </a:extLst>
              </p:cNvPr>
              <p:cNvSpPr/>
              <p:nvPr/>
            </p:nvSpPr>
            <p:spPr>
              <a:xfrm>
                <a:off x="5153435" y="4311765"/>
                <a:ext cx="82881" cy="99889"/>
              </a:xfrm>
              <a:custGeom>
                <a:avLst/>
                <a:gdLst>
                  <a:gd name="connsiteX0" fmla="*/ 82881 w 82881"/>
                  <a:gd name="connsiteY0" fmla="*/ 345 h 99889"/>
                  <a:gd name="connsiteX1" fmla="*/ 82536 w 82881"/>
                  <a:gd name="connsiteY1" fmla="*/ 76320 h 99889"/>
                  <a:gd name="connsiteX2" fmla="*/ 70449 w 82881"/>
                  <a:gd name="connsiteY2" fmla="*/ 92896 h 99889"/>
                  <a:gd name="connsiteX3" fmla="*/ 12087 w 82881"/>
                  <a:gd name="connsiteY3" fmla="*/ 92896 h 99889"/>
                  <a:gd name="connsiteX4" fmla="*/ 0 w 82881"/>
                  <a:gd name="connsiteY4" fmla="*/ 75975 h 99889"/>
                  <a:gd name="connsiteX5" fmla="*/ 345 w 82881"/>
                  <a:gd name="connsiteY5" fmla="*/ 0 h 99889"/>
                  <a:gd name="connsiteX6" fmla="*/ 12432 w 82881"/>
                  <a:gd name="connsiteY6" fmla="*/ 16922 h 99889"/>
                  <a:gd name="connsiteX7" fmla="*/ 70795 w 82881"/>
                  <a:gd name="connsiteY7" fmla="*/ 16922 h 99889"/>
                  <a:gd name="connsiteX8" fmla="*/ 82881 w 82881"/>
                  <a:gd name="connsiteY8" fmla="*/ 345 h 9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81" h="99889">
                    <a:moveTo>
                      <a:pt x="82881" y="345"/>
                    </a:moveTo>
                    <a:lnTo>
                      <a:pt x="82536" y="76320"/>
                    </a:lnTo>
                    <a:cubicBezTo>
                      <a:pt x="82536" y="82191"/>
                      <a:pt x="78392" y="88407"/>
                      <a:pt x="70449" y="92896"/>
                    </a:cubicBezTo>
                    <a:cubicBezTo>
                      <a:pt x="54563" y="102221"/>
                      <a:pt x="28318" y="102221"/>
                      <a:pt x="12087" y="92896"/>
                    </a:cubicBezTo>
                    <a:cubicBezTo>
                      <a:pt x="3799" y="88407"/>
                      <a:pt x="0" y="82191"/>
                      <a:pt x="0" y="75975"/>
                    </a:cubicBezTo>
                    <a:lnTo>
                      <a:pt x="345" y="0"/>
                    </a:lnTo>
                    <a:cubicBezTo>
                      <a:pt x="345" y="6216"/>
                      <a:pt x="4489" y="12087"/>
                      <a:pt x="12432" y="16922"/>
                    </a:cubicBezTo>
                    <a:cubicBezTo>
                      <a:pt x="28663" y="26246"/>
                      <a:pt x="54563" y="26246"/>
                      <a:pt x="70795" y="16922"/>
                    </a:cubicBezTo>
                    <a:cubicBezTo>
                      <a:pt x="78737" y="12433"/>
                      <a:pt x="82881" y="6216"/>
                      <a:pt x="82881" y="345"/>
                    </a:cubicBezTo>
                    <a:close/>
                  </a:path>
                </a:pathLst>
              </a:custGeom>
              <a:solidFill>
                <a:srgbClr val="4DC1EA"/>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176" name="Freeform: Shape 175">
                <a:extLst>
                  <a:ext uri="{FF2B5EF4-FFF2-40B4-BE49-F238E27FC236}">
                    <a16:creationId xmlns:a16="http://schemas.microsoft.com/office/drawing/2014/main" id="{BADA6076-38D9-4A13-8230-5920BEF080DF}"/>
                  </a:ext>
                </a:extLst>
              </p:cNvPr>
              <p:cNvSpPr/>
              <p:nvPr/>
            </p:nvSpPr>
            <p:spPr>
              <a:xfrm>
                <a:off x="5153435" y="4313837"/>
                <a:ext cx="82881" cy="31512"/>
              </a:xfrm>
              <a:custGeom>
                <a:avLst/>
                <a:gdLst>
                  <a:gd name="connsiteX0" fmla="*/ 82881 w 82881"/>
                  <a:gd name="connsiteY0" fmla="*/ 345 h 31512"/>
                  <a:gd name="connsiteX1" fmla="*/ 82536 w 82881"/>
                  <a:gd name="connsiteY1" fmla="*/ 7943 h 31512"/>
                  <a:gd name="connsiteX2" fmla="*/ 70449 w 82881"/>
                  <a:gd name="connsiteY2" fmla="*/ 24519 h 31512"/>
                  <a:gd name="connsiteX3" fmla="*/ 12087 w 82881"/>
                  <a:gd name="connsiteY3" fmla="*/ 24519 h 31512"/>
                  <a:gd name="connsiteX4" fmla="*/ 0 w 82881"/>
                  <a:gd name="connsiteY4" fmla="*/ 7598 h 31512"/>
                  <a:gd name="connsiteX5" fmla="*/ 345 w 82881"/>
                  <a:gd name="connsiteY5" fmla="*/ 0 h 31512"/>
                  <a:gd name="connsiteX6" fmla="*/ 12432 w 82881"/>
                  <a:gd name="connsiteY6" fmla="*/ 16922 h 31512"/>
                  <a:gd name="connsiteX7" fmla="*/ 70795 w 82881"/>
                  <a:gd name="connsiteY7" fmla="*/ 16922 h 31512"/>
                  <a:gd name="connsiteX8" fmla="*/ 82881 w 82881"/>
                  <a:gd name="connsiteY8" fmla="*/ 345 h 31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81" h="31512">
                    <a:moveTo>
                      <a:pt x="82881" y="345"/>
                    </a:moveTo>
                    <a:lnTo>
                      <a:pt x="82536" y="7943"/>
                    </a:lnTo>
                    <a:cubicBezTo>
                      <a:pt x="82536" y="13813"/>
                      <a:pt x="78392" y="20030"/>
                      <a:pt x="70449" y="24519"/>
                    </a:cubicBezTo>
                    <a:cubicBezTo>
                      <a:pt x="54563" y="33843"/>
                      <a:pt x="28318" y="33843"/>
                      <a:pt x="12087" y="24519"/>
                    </a:cubicBezTo>
                    <a:cubicBezTo>
                      <a:pt x="3799" y="20030"/>
                      <a:pt x="0" y="13813"/>
                      <a:pt x="0" y="7598"/>
                    </a:cubicBezTo>
                    <a:lnTo>
                      <a:pt x="345" y="0"/>
                    </a:lnTo>
                    <a:cubicBezTo>
                      <a:pt x="345" y="6216"/>
                      <a:pt x="4489" y="12087"/>
                      <a:pt x="12432" y="16922"/>
                    </a:cubicBezTo>
                    <a:cubicBezTo>
                      <a:pt x="28663" y="26246"/>
                      <a:pt x="54563" y="26246"/>
                      <a:pt x="70795" y="16922"/>
                    </a:cubicBezTo>
                    <a:cubicBezTo>
                      <a:pt x="78737" y="12087"/>
                      <a:pt x="82881" y="6216"/>
                      <a:pt x="82881" y="345"/>
                    </a:cubicBezTo>
                    <a:close/>
                  </a:path>
                </a:pathLst>
              </a:custGeom>
              <a:solidFill>
                <a:srgbClr val="E5E5E5"/>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177" name="Freeform: Shape 176">
                <a:extLst>
                  <a:ext uri="{FF2B5EF4-FFF2-40B4-BE49-F238E27FC236}">
                    <a16:creationId xmlns:a16="http://schemas.microsoft.com/office/drawing/2014/main" id="{A34BC4D2-9E82-4C23-B9B9-0EF004C74CF8}"/>
                  </a:ext>
                </a:extLst>
              </p:cNvPr>
              <p:cNvSpPr/>
              <p:nvPr/>
            </p:nvSpPr>
            <p:spPr>
              <a:xfrm>
                <a:off x="5153995" y="4291994"/>
                <a:ext cx="82450" cy="47484"/>
              </a:xfrm>
              <a:custGeom>
                <a:avLst/>
                <a:gdLst>
                  <a:gd name="connsiteX0" fmla="*/ 70234 w 82450"/>
                  <a:gd name="connsiteY0" fmla="*/ 6993 h 47484"/>
                  <a:gd name="connsiteX1" fmla="*/ 70579 w 82450"/>
                  <a:gd name="connsiteY1" fmla="*/ 40491 h 47484"/>
                  <a:gd name="connsiteX2" fmla="*/ 12217 w 82450"/>
                  <a:gd name="connsiteY2" fmla="*/ 40491 h 47484"/>
                  <a:gd name="connsiteX3" fmla="*/ 11872 w 82450"/>
                  <a:gd name="connsiteY3" fmla="*/ 6993 h 47484"/>
                  <a:gd name="connsiteX4" fmla="*/ 70234 w 82450"/>
                  <a:gd name="connsiteY4" fmla="*/ 6993 h 47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50" h="47484">
                    <a:moveTo>
                      <a:pt x="70234" y="6993"/>
                    </a:moveTo>
                    <a:cubicBezTo>
                      <a:pt x="86465" y="16317"/>
                      <a:pt x="86465" y="31167"/>
                      <a:pt x="70579" y="40491"/>
                    </a:cubicBezTo>
                    <a:cubicBezTo>
                      <a:pt x="54694" y="49815"/>
                      <a:pt x="28448" y="49815"/>
                      <a:pt x="12217" y="40491"/>
                    </a:cubicBezTo>
                    <a:cubicBezTo>
                      <a:pt x="-4014" y="31167"/>
                      <a:pt x="-4014" y="16317"/>
                      <a:pt x="11872" y="6993"/>
                    </a:cubicBezTo>
                    <a:cubicBezTo>
                      <a:pt x="27757" y="-2331"/>
                      <a:pt x="54003" y="-2331"/>
                      <a:pt x="70234" y="6993"/>
                    </a:cubicBezTo>
                    <a:close/>
                  </a:path>
                </a:pathLst>
              </a:custGeom>
              <a:solidFill>
                <a:srgbClr val="FFFFFF"/>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178" name="Freeform: Shape 177">
                <a:extLst>
                  <a:ext uri="{FF2B5EF4-FFF2-40B4-BE49-F238E27FC236}">
                    <a16:creationId xmlns:a16="http://schemas.microsoft.com/office/drawing/2014/main" id="{8F783437-6A15-4A83-8BD2-7FCA65925B17}"/>
                  </a:ext>
                </a:extLst>
              </p:cNvPr>
              <p:cNvSpPr/>
              <p:nvPr/>
            </p:nvSpPr>
            <p:spPr>
              <a:xfrm>
                <a:off x="5163449" y="4297606"/>
                <a:ext cx="63197" cy="35915"/>
              </a:xfrm>
              <a:custGeom>
                <a:avLst/>
                <a:gdLst>
                  <a:gd name="connsiteX0" fmla="*/ 53873 w 63197"/>
                  <a:gd name="connsiteY0" fmla="*/ 5180 h 35915"/>
                  <a:gd name="connsiteX1" fmla="*/ 53873 w 63197"/>
                  <a:gd name="connsiteY1" fmla="*/ 30735 h 35915"/>
                  <a:gd name="connsiteX2" fmla="*/ 9324 w 63197"/>
                  <a:gd name="connsiteY2" fmla="*/ 30735 h 35915"/>
                  <a:gd name="connsiteX3" fmla="*/ 9324 w 63197"/>
                  <a:gd name="connsiteY3" fmla="*/ 5180 h 35915"/>
                  <a:gd name="connsiteX4" fmla="*/ 53873 w 63197"/>
                  <a:gd name="connsiteY4" fmla="*/ 5180 h 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97" h="35915">
                    <a:moveTo>
                      <a:pt x="53873" y="5180"/>
                    </a:moveTo>
                    <a:cubicBezTo>
                      <a:pt x="66305" y="12087"/>
                      <a:pt x="66305" y="23483"/>
                      <a:pt x="53873" y="30735"/>
                    </a:cubicBezTo>
                    <a:cubicBezTo>
                      <a:pt x="41441" y="37642"/>
                      <a:pt x="21757" y="37642"/>
                      <a:pt x="9324" y="30735"/>
                    </a:cubicBezTo>
                    <a:cubicBezTo>
                      <a:pt x="-3108" y="23828"/>
                      <a:pt x="-3108" y="12432"/>
                      <a:pt x="9324" y="5180"/>
                    </a:cubicBezTo>
                    <a:cubicBezTo>
                      <a:pt x="21411" y="-1727"/>
                      <a:pt x="41441" y="-1727"/>
                      <a:pt x="53873" y="5180"/>
                    </a:cubicBezTo>
                    <a:close/>
                  </a:path>
                </a:pathLst>
              </a:custGeom>
              <a:solidFill>
                <a:srgbClr val="E5E5E5"/>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179" name="Freeform: Shape 178">
                <a:extLst>
                  <a:ext uri="{FF2B5EF4-FFF2-40B4-BE49-F238E27FC236}">
                    <a16:creationId xmlns:a16="http://schemas.microsoft.com/office/drawing/2014/main" id="{C5EBB4F3-C934-415B-8CC7-31F22767742E}"/>
                  </a:ext>
                </a:extLst>
              </p:cNvPr>
              <p:cNvSpPr/>
              <p:nvPr/>
            </p:nvSpPr>
            <p:spPr>
              <a:xfrm>
                <a:off x="5163599" y="4297606"/>
                <a:ext cx="62896" cy="19684"/>
              </a:xfrm>
              <a:custGeom>
                <a:avLst/>
                <a:gdLst>
                  <a:gd name="connsiteX0" fmla="*/ 9174 w 62896"/>
                  <a:gd name="connsiteY0" fmla="*/ 8633 h 19684"/>
                  <a:gd name="connsiteX1" fmla="*/ 53723 w 62896"/>
                  <a:gd name="connsiteY1" fmla="*/ 8633 h 19684"/>
                  <a:gd name="connsiteX2" fmla="*/ 62702 w 62896"/>
                  <a:gd name="connsiteY2" fmla="*/ 19684 h 19684"/>
                  <a:gd name="connsiteX3" fmla="*/ 53723 w 62896"/>
                  <a:gd name="connsiteY3" fmla="*/ 5180 h 19684"/>
                  <a:gd name="connsiteX4" fmla="*/ 9174 w 62896"/>
                  <a:gd name="connsiteY4" fmla="*/ 5180 h 19684"/>
                  <a:gd name="connsiteX5" fmla="*/ 195 w 62896"/>
                  <a:gd name="connsiteY5" fmla="*/ 19684 h 19684"/>
                  <a:gd name="connsiteX6" fmla="*/ 9174 w 62896"/>
                  <a:gd name="connsiteY6" fmla="*/ 8633 h 1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96" h="19684">
                    <a:moveTo>
                      <a:pt x="9174" y="8633"/>
                    </a:moveTo>
                    <a:cubicBezTo>
                      <a:pt x="21261" y="1727"/>
                      <a:pt x="41290" y="1727"/>
                      <a:pt x="53723" y="8633"/>
                    </a:cubicBezTo>
                    <a:cubicBezTo>
                      <a:pt x="59248" y="11741"/>
                      <a:pt x="62356" y="15540"/>
                      <a:pt x="62702" y="19684"/>
                    </a:cubicBezTo>
                    <a:cubicBezTo>
                      <a:pt x="63738" y="14504"/>
                      <a:pt x="60630" y="8979"/>
                      <a:pt x="53723" y="5180"/>
                    </a:cubicBezTo>
                    <a:cubicBezTo>
                      <a:pt x="41290" y="-1727"/>
                      <a:pt x="21606" y="-1727"/>
                      <a:pt x="9174" y="5180"/>
                    </a:cubicBezTo>
                    <a:cubicBezTo>
                      <a:pt x="2267" y="8979"/>
                      <a:pt x="-841" y="14504"/>
                      <a:pt x="195" y="19684"/>
                    </a:cubicBezTo>
                    <a:cubicBezTo>
                      <a:pt x="886" y="15540"/>
                      <a:pt x="3648" y="11741"/>
                      <a:pt x="9174" y="8633"/>
                    </a:cubicBezTo>
                    <a:close/>
                  </a:path>
                </a:pathLst>
              </a:custGeom>
              <a:solidFill>
                <a:srgbClr val="CECECE"/>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180" name="Freeform: Shape 179">
                <a:extLst>
                  <a:ext uri="{FF2B5EF4-FFF2-40B4-BE49-F238E27FC236}">
                    <a16:creationId xmlns:a16="http://schemas.microsoft.com/office/drawing/2014/main" id="{C7276C73-6F94-44BE-A3C0-A5EDB966DEA5}"/>
                  </a:ext>
                </a:extLst>
              </p:cNvPr>
              <p:cNvSpPr/>
              <p:nvPr/>
            </p:nvSpPr>
            <p:spPr>
              <a:xfrm>
                <a:off x="5153780" y="4355968"/>
                <a:ext cx="82191" cy="23483"/>
              </a:xfrm>
              <a:custGeom>
                <a:avLst/>
                <a:gdLst>
                  <a:gd name="connsiteX0" fmla="*/ 70449 w 82191"/>
                  <a:gd name="connsiteY0" fmla="*/ 14505 h 23483"/>
                  <a:gd name="connsiteX1" fmla="*/ 11742 w 82191"/>
                  <a:gd name="connsiteY1" fmla="*/ 14505 h 23483"/>
                  <a:gd name="connsiteX2" fmla="*/ 0 w 82191"/>
                  <a:gd name="connsiteY2" fmla="*/ 345 h 23483"/>
                  <a:gd name="connsiteX3" fmla="*/ 0 w 82191"/>
                  <a:gd name="connsiteY3" fmla="*/ 0 h 23483"/>
                  <a:gd name="connsiteX4" fmla="*/ 0 w 82191"/>
                  <a:gd name="connsiteY4" fmla="*/ 5180 h 23483"/>
                  <a:gd name="connsiteX5" fmla="*/ 11051 w 82191"/>
                  <a:gd name="connsiteY5" fmla="*/ 16231 h 23483"/>
                  <a:gd name="connsiteX6" fmla="*/ 41096 w 82191"/>
                  <a:gd name="connsiteY6" fmla="*/ 23483 h 23483"/>
                  <a:gd name="connsiteX7" fmla="*/ 71140 w 82191"/>
                  <a:gd name="connsiteY7" fmla="*/ 16231 h 23483"/>
                  <a:gd name="connsiteX8" fmla="*/ 82191 w 82191"/>
                  <a:gd name="connsiteY8" fmla="*/ 5526 h 23483"/>
                  <a:gd name="connsiteX9" fmla="*/ 82191 w 82191"/>
                  <a:gd name="connsiteY9" fmla="*/ 2072 h 23483"/>
                  <a:gd name="connsiteX10" fmla="*/ 70449 w 82191"/>
                  <a:gd name="connsiteY10" fmla="*/ 14505 h 2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191" h="23483">
                    <a:moveTo>
                      <a:pt x="70449" y="14505"/>
                    </a:moveTo>
                    <a:cubicBezTo>
                      <a:pt x="54218" y="23829"/>
                      <a:pt x="27973" y="23829"/>
                      <a:pt x="11742" y="14505"/>
                    </a:cubicBezTo>
                    <a:cubicBezTo>
                      <a:pt x="4490" y="10360"/>
                      <a:pt x="345" y="5871"/>
                      <a:pt x="0" y="345"/>
                    </a:cubicBezTo>
                    <a:cubicBezTo>
                      <a:pt x="0" y="0"/>
                      <a:pt x="0" y="0"/>
                      <a:pt x="0" y="0"/>
                    </a:cubicBezTo>
                    <a:lnTo>
                      <a:pt x="0" y="5180"/>
                    </a:lnTo>
                    <a:cubicBezTo>
                      <a:pt x="2072" y="9324"/>
                      <a:pt x="5525" y="13123"/>
                      <a:pt x="11051" y="16231"/>
                    </a:cubicBezTo>
                    <a:cubicBezTo>
                      <a:pt x="19339" y="21066"/>
                      <a:pt x="30390" y="23483"/>
                      <a:pt x="41096" y="23483"/>
                    </a:cubicBezTo>
                    <a:cubicBezTo>
                      <a:pt x="52146" y="23483"/>
                      <a:pt x="62852" y="21066"/>
                      <a:pt x="71140" y="16231"/>
                    </a:cubicBezTo>
                    <a:cubicBezTo>
                      <a:pt x="76320" y="13468"/>
                      <a:pt x="80119" y="9324"/>
                      <a:pt x="82191" y="5526"/>
                    </a:cubicBezTo>
                    <a:lnTo>
                      <a:pt x="82191" y="2072"/>
                    </a:lnTo>
                    <a:cubicBezTo>
                      <a:pt x="81155" y="5526"/>
                      <a:pt x="77356" y="10360"/>
                      <a:pt x="70449" y="14505"/>
                    </a:cubicBezTo>
                    <a:close/>
                  </a:path>
                </a:pathLst>
              </a:custGeom>
              <a:solidFill>
                <a:srgbClr val="FFFFFF"/>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181" name="Freeform: Shape 180">
                <a:extLst>
                  <a:ext uri="{FF2B5EF4-FFF2-40B4-BE49-F238E27FC236}">
                    <a16:creationId xmlns:a16="http://schemas.microsoft.com/office/drawing/2014/main" id="{CDB176CC-A1A3-484C-ADEB-51C05AF74F31}"/>
                  </a:ext>
                </a:extLst>
              </p:cNvPr>
              <p:cNvSpPr/>
              <p:nvPr/>
            </p:nvSpPr>
            <p:spPr>
              <a:xfrm>
                <a:off x="5153780" y="4376343"/>
                <a:ext cx="82191" cy="22447"/>
              </a:xfrm>
              <a:custGeom>
                <a:avLst/>
                <a:gdLst>
                  <a:gd name="connsiteX0" fmla="*/ 70449 w 82191"/>
                  <a:gd name="connsiteY0" fmla="*/ 13814 h 22447"/>
                  <a:gd name="connsiteX1" fmla="*/ 11742 w 82191"/>
                  <a:gd name="connsiteY1" fmla="*/ 13814 h 22447"/>
                  <a:gd name="connsiteX2" fmla="*/ 0 w 82191"/>
                  <a:gd name="connsiteY2" fmla="*/ 691 h 22447"/>
                  <a:gd name="connsiteX3" fmla="*/ 0 w 82191"/>
                  <a:gd name="connsiteY3" fmla="*/ 0 h 22447"/>
                  <a:gd name="connsiteX4" fmla="*/ 0 w 82191"/>
                  <a:gd name="connsiteY4" fmla="*/ 4144 h 22447"/>
                  <a:gd name="connsiteX5" fmla="*/ 11051 w 82191"/>
                  <a:gd name="connsiteY5" fmla="*/ 15195 h 22447"/>
                  <a:gd name="connsiteX6" fmla="*/ 41096 w 82191"/>
                  <a:gd name="connsiteY6" fmla="*/ 22447 h 22447"/>
                  <a:gd name="connsiteX7" fmla="*/ 71140 w 82191"/>
                  <a:gd name="connsiteY7" fmla="*/ 15195 h 22447"/>
                  <a:gd name="connsiteX8" fmla="*/ 82191 w 82191"/>
                  <a:gd name="connsiteY8" fmla="*/ 4490 h 22447"/>
                  <a:gd name="connsiteX9" fmla="*/ 82191 w 82191"/>
                  <a:gd name="connsiteY9" fmla="*/ 691 h 22447"/>
                  <a:gd name="connsiteX10" fmla="*/ 80119 w 82191"/>
                  <a:gd name="connsiteY10" fmla="*/ 4490 h 22447"/>
                  <a:gd name="connsiteX11" fmla="*/ 70449 w 82191"/>
                  <a:gd name="connsiteY11" fmla="*/ 13814 h 2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191" h="22447">
                    <a:moveTo>
                      <a:pt x="70449" y="13814"/>
                    </a:moveTo>
                    <a:cubicBezTo>
                      <a:pt x="54218" y="23138"/>
                      <a:pt x="27973" y="23138"/>
                      <a:pt x="11742" y="13814"/>
                    </a:cubicBezTo>
                    <a:cubicBezTo>
                      <a:pt x="5525" y="10360"/>
                      <a:pt x="1036" y="5525"/>
                      <a:pt x="0" y="691"/>
                    </a:cubicBezTo>
                    <a:cubicBezTo>
                      <a:pt x="0" y="345"/>
                      <a:pt x="0" y="0"/>
                      <a:pt x="0" y="0"/>
                    </a:cubicBezTo>
                    <a:cubicBezTo>
                      <a:pt x="0" y="691"/>
                      <a:pt x="0" y="4144"/>
                      <a:pt x="0" y="4144"/>
                    </a:cubicBezTo>
                    <a:cubicBezTo>
                      <a:pt x="2072" y="8288"/>
                      <a:pt x="5871" y="12087"/>
                      <a:pt x="11051" y="15195"/>
                    </a:cubicBezTo>
                    <a:cubicBezTo>
                      <a:pt x="19339" y="20030"/>
                      <a:pt x="30390" y="22447"/>
                      <a:pt x="41096" y="22447"/>
                    </a:cubicBezTo>
                    <a:cubicBezTo>
                      <a:pt x="52146" y="22447"/>
                      <a:pt x="62852" y="20030"/>
                      <a:pt x="71140" y="15195"/>
                    </a:cubicBezTo>
                    <a:cubicBezTo>
                      <a:pt x="76320" y="12433"/>
                      <a:pt x="79774" y="8634"/>
                      <a:pt x="82191" y="4490"/>
                    </a:cubicBezTo>
                    <a:lnTo>
                      <a:pt x="82191" y="691"/>
                    </a:lnTo>
                    <a:cubicBezTo>
                      <a:pt x="81500" y="2418"/>
                      <a:pt x="81155" y="3108"/>
                      <a:pt x="80119" y="4490"/>
                    </a:cubicBezTo>
                    <a:cubicBezTo>
                      <a:pt x="79083" y="6907"/>
                      <a:pt x="75284" y="11051"/>
                      <a:pt x="70449" y="13814"/>
                    </a:cubicBezTo>
                    <a:close/>
                  </a:path>
                </a:pathLst>
              </a:custGeom>
              <a:solidFill>
                <a:srgbClr val="FFFFFF"/>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182" name="Freeform: Shape 181">
                <a:extLst>
                  <a:ext uri="{FF2B5EF4-FFF2-40B4-BE49-F238E27FC236}">
                    <a16:creationId xmlns:a16="http://schemas.microsoft.com/office/drawing/2014/main" id="{50FB27C8-1E4B-463F-B860-9E50C20D34C3}"/>
                  </a:ext>
                </a:extLst>
              </p:cNvPr>
              <p:cNvSpPr/>
              <p:nvPr/>
            </p:nvSpPr>
            <p:spPr>
              <a:xfrm>
                <a:off x="5153435" y="4335885"/>
                <a:ext cx="82881" cy="23191"/>
              </a:xfrm>
              <a:custGeom>
                <a:avLst/>
                <a:gdLst>
                  <a:gd name="connsiteX0" fmla="*/ 11396 w 82881"/>
                  <a:gd name="connsiteY0" fmla="*/ 15939 h 23191"/>
                  <a:gd name="connsiteX1" fmla="*/ 41786 w 82881"/>
                  <a:gd name="connsiteY1" fmla="*/ 23192 h 23191"/>
                  <a:gd name="connsiteX2" fmla="*/ 72176 w 82881"/>
                  <a:gd name="connsiteY2" fmla="*/ 15939 h 23191"/>
                  <a:gd name="connsiteX3" fmla="*/ 82881 w 82881"/>
                  <a:gd name="connsiteY3" fmla="*/ 5924 h 23191"/>
                  <a:gd name="connsiteX4" fmla="*/ 82881 w 82881"/>
                  <a:gd name="connsiteY4" fmla="*/ 2126 h 23191"/>
                  <a:gd name="connsiteX5" fmla="*/ 71140 w 82881"/>
                  <a:gd name="connsiteY5" fmla="*/ 14558 h 23191"/>
                  <a:gd name="connsiteX6" fmla="*/ 12087 w 82881"/>
                  <a:gd name="connsiteY6" fmla="*/ 14558 h 23191"/>
                  <a:gd name="connsiteX7" fmla="*/ 0 w 82881"/>
                  <a:gd name="connsiteY7" fmla="*/ 54 h 23191"/>
                  <a:gd name="connsiteX8" fmla="*/ 0 w 82881"/>
                  <a:gd name="connsiteY8" fmla="*/ 5579 h 23191"/>
                  <a:gd name="connsiteX9" fmla="*/ 11396 w 82881"/>
                  <a:gd name="connsiteY9" fmla="*/ 15939 h 2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81" h="23191">
                    <a:moveTo>
                      <a:pt x="11396" y="15939"/>
                    </a:moveTo>
                    <a:cubicBezTo>
                      <a:pt x="19684" y="20774"/>
                      <a:pt x="30735" y="23192"/>
                      <a:pt x="41786" y="23192"/>
                    </a:cubicBezTo>
                    <a:cubicBezTo>
                      <a:pt x="52837" y="23192"/>
                      <a:pt x="63888" y="20774"/>
                      <a:pt x="72176" y="15939"/>
                    </a:cubicBezTo>
                    <a:cubicBezTo>
                      <a:pt x="77011" y="13177"/>
                      <a:pt x="80809" y="9723"/>
                      <a:pt x="82881" y="5924"/>
                    </a:cubicBezTo>
                    <a:lnTo>
                      <a:pt x="82881" y="2126"/>
                    </a:lnTo>
                    <a:cubicBezTo>
                      <a:pt x="81500" y="6615"/>
                      <a:pt x="77356" y="11104"/>
                      <a:pt x="71140" y="14558"/>
                    </a:cubicBezTo>
                    <a:cubicBezTo>
                      <a:pt x="54909" y="23882"/>
                      <a:pt x="28318" y="23882"/>
                      <a:pt x="12087" y="14558"/>
                    </a:cubicBezTo>
                    <a:cubicBezTo>
                      <a:pt x="5180" y="10414"/>
                      <a:pt x="1036" y="5579"/>
                      <a:pt x="0" y="54"/>
                    </a:cubicBezTo>
                    <a:cubicBezTo>
                      <a:pt x="0" y="-637"/>
                      <a:pt x="0" y="5579"/>
                      <a:pt x="0" y="5579"/>
                    </a:cubicBezTo>
                    <a:cubicBezTo>
                      <a:pt x="2417" y="9723"/>
                      <a:pt x="5871" y="13177"/>
                      <a:pt x="11396" y="15939"/>
                    </a:cubicBezTo>
                    <a:close/>
                  </a:path>
                </a:pathLst>
              </a:custGeom>
              <a:solidFill>
                <a:srgbClr val="FFFFFF"/>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0531" name="Group 10530">
              <a:extLst>
                <a:ext uri="{FF2B5EF4-FFF2-40B4-BE49-F238E27FC236}">
                  <a16:creationId xmlns:a16="http://schemas.microsoft.com/office/drawing/2014/main" id="{C983E1C6-C7C8-47B1-B216-0F9CAD0F545D}"/>
                </a:ext>
              </a:extLst>
            </p:cNvPr>
            <p:cNvGrpSpPr/>
            <p:nvPr/>
          </p:nvGrpSpPr>
          <p:grpSpPr>
            <a:xfrm>
              <a:off x="5630923" y="258077"/>
              <a:ext cx="4843312" cy="176550"/>
              <a:chOff x="4865147" y="1328418"/>
              <a:chExt cx="3440653" cy="125420"/>
            </a:xfrm>
          </p:grpSpPr>
          <p:sp>
            <p:nvSpPr>
              <p:cNvPr id="145" name="Rectangle 144">
                <a:extLst>
                  <a:ext uri="{FF2B5EF4-FFF2-40B4-BE49-F238E27FC236}">
                    <a16:creationId xmlns:a16="http://schemas.microsoft.com/office/drawing/2014/main" id="{6CEF7E4C-C2EF-46B7-BF70-191DCA3D9C1C}"/>
                  </a:ext>
                </a:extLst>
              </p:cNvPr>
              <p:cNvSpPr/>
              <p:nvPr/>
            </p:nvSpPr>
            <p:spPr bwMode="auto">
              <a:xfrm>
                <a:off x="4865147" y="1328418"/>
                <a:ext cx="3440653"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Data Analytics</a:t>
                </a:r>
              </a:p>
            </p:txBody>
          </p:sp>
          <p:pic>
            <p:nvPicPr>
              <p:cNvPr id="132" name="Graphic 131">
                <a:extLst>
                  <a:ext uri="{FF2B5EF4-FFF2-40B4-BE49-F238E27FC236}">
                    <a16:creationId xmlns:a16="http://schemas.microsoft.com/office/drawing/2014/main" id="{3A775BF2-C28C-4539-94AA-920D6A5379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4895" y="1345214"/>
                <a:ext cx="101140" cy="99559"/>
              </a:xfrm>
              <a:prstGeom prst="rect">
                <a:avLst/>
              </a:prstGeom>
            </p:spPr>
          </p:pic>
        </p:grpSp>
        <p:grpSp>
          <p:nvGrpSpPr>
            <p:cNvPr id="126" name="Group 125">
              <a:extLst>
                <a:ext uri="{FF2B5EF4-FFF2-40B4-BE49-F238E27FC236}">
                  <a16:creationId xmlns:a16="http://schemas.microsoft.com/office/drawing/2014/main" id="{F73F0899-9499-4634-B0C9-708E8EF39678}"/>
                </a:ext>
              </a:extLst>
            </p:cNvPr>
            <p:cNvGrpSpPr/>
            <p:nvPr/>
          </p:nvGrpSpPr>
          <p:grpSpPr>
            <a:xfrm>
              <a:off x="1595406" y="3059701"/>
              <a:ext cx="1667965" cy="1191569"/>
              <a:chOff x="2121987" y="1787713"/>
              <a:chExt cx="1184910" cy="846482"/>
            </a:xfrm>
          </p:grpSpPr>
          <p:grpSp>
            <p:nvGrpSpPr>
              <p:cNvPr id="123" name="Group 122">
                <a:extLst>
                  <a:ext uri="{FF2B5EF4-FFF2-40B4-BE49-F238E27FC236}">
                    <a16:creationId xmlns:a16="http://schemas.microsoft.com/office/drawing/2014/main" id="{1F6C48FD-4D11-41C9-AF18-CC8D0893A23C}"/>
                  </a:ext>
                </a:extLst>
              </p:cNvPr>
              <p:cNvGrpSpPr/>
              <p:nvPr/>
            </p:nvGrpSpPr>
            <p:grpSpPr>
              <a:xfrm>
                <a:off x="2287129" y="1787713"/>
                <a:ext cx="1019768" cy="731836"/>
                <a:chOff x="2168449" y="2800467"/>
                <a:chExt cx="1019768" cy="731836"/>
              </a:xfrm>
            </p:grpSpPr>
            <p:sp>
              <p:nvSpPr>
                <p:cNvPr id="36" name="Rectangle: Rounded Corners 35">
                  <a:extLst>
                    <a:ext uri="{FF2B5EF4-FFF2-40B4-BE49-F238E27FC236}">
                      <a16:creationId xmlns:a16="http://schemas.microsoft.com/office/drawing/2014/main" id="{E616CB5D-7679-45DB-B140-434CF5AD4EAF}"/>
                    </a:ext>
                  </a:extLst>
                </p:cNvPr>
                <p:cNvSpPr/>
                <p:nvPr/>
              </p:nvSpPr>
              <p:spPr bwMode="auto">
                <a:xfrm>
                  <a:off x="2202993" y="2806267"/>
                  <a:ext cx="758710" cy="726036"/>
                </a:xfrm>
                <a:prstGeom prst="roundRect">
                  <a:avLst>
                    <a:gd name="adj" fmla="val 12080"/>
                  </a:avLst>
                </a:prstGeom>
                <a:solidFill>
                  <a:schemeClr val="bg1"/>
                </a:solidFill>
                <a:ln w="19050">
                  <a:solidFill>
                    <a:srgbClr val="0088EE"/>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21" name="Group 120">
                  <a:extLst>
                    <a:ext uri="{FF2B5EF4-FFF2-40B4-BE49-F238E27FC236}">
                      <a16:creationId xmlns:a16="http://schemas.microsoft.com/office/drawing/2014/main" id="{37E1B938-5654-4E0D-9B0D-1CDA21BDA9E4}"/>
                    </a:ext>
                  </a:extLst>
                </p:cNvPr>
                <p:cNvGrpSpPr/>
                <p:nvPr/>
              </p:nvGrpSpPr>
              <p:grpSpPr>
                <a:xfrm>
                  <a:off x="2299946" y="3067013"/>
                  <a:ext cx="317112" cy="317112"/>
                  <a:chOff x="1971326" y="3070188"/>
                  <a:chExt cx="317112" cy="317112"/>
                </a:xfrm>
              </p:grpSpPr>
              <p:sp>
                <p:nvSpPr>
                  <p:cNvPr id="69" name="AutoShape 3">
                    <a:extLst>
                      <a:ext uri="{FF2B5EF4-FFF2-40B4-BE49-F238E27FC236}">
                        <a16:creationId xmlns:a16="http://schemas.microsoft.com/office/drawing/2014/main" id="{60DDD312-6081-44CC-80FB-17F9BCDA6414}"/>
                      </a:ext>
                    </a:extLst>
                  </p:cNvPr>
                  <p:cNvSpPr>
                    <a:spLocks noChangeAspect="1" noChangeArrowheads="1" noTextEdit="1"/>
                  </p:cNvSpPr>
                  <p:nvPr/>
                </p:nvSpPr>
                <p:spPr bwMode="auto">
                  <a:xfrm>
                    <a:off x="1971326" y="3070188"/>
                    <a:ext cx="317111" cy="31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76" name="Rectangle 6">
                    <a:extLst>
                      <a:ext uri="{FF2B5EF4-FFF2-40B4-BE49-F238E27FC236}">
                        <a16:creationId xmlns:a16="http://schemas.microsoft.com/office/drawing/2014/main" id="{B9121ABB-B67D-41C9-A61E-FECB0DAE19DC}"/>
                      </a:ext>
                    </a:extLst>
                  </p:cNvPr>
                  <p:cNvSpPr>
                    <a:spLocks noChangeArrowheads="1"/>
                  </p:cNvSpPr>
                  <p:nvPr/>
                </p:nvSpPr>
                <p:spPr bwMode="auto">
                  <a:xfrm>
                    <a:off x="1971326" y="3070188"/>
                    <a:ext cx="158556" cy="317111"/>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77" name="Rectangle 7">
                    <a:extLst>
                      <a:ext uri="{FF2B5EF4-FFF2-40B4-BE49-F238E27FC236}">
                        <a16:creationId xmlns:a16="http://schemas.microsoft.com/office/drawing/2014/main" id="{48BE4B29-D0EB-4E90-9097-7C972FEA5357}"/>
                      </a:ext>
                    </a:extLst>
                  </p:cNvPr>
                  <p:cNvSpPr>
                    <a:spLocks noChangeArrowheads="1"/>
                  </p:cNvSpPr>
                  <p:nvPr/>
                </p:nvSpPr>
                <p:spPr bwMode="auto">
                  <a:xfrm>
                    <a:off x="2129882" y="3228744"/>
                    <a:ext cx="158556" cy="15855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78" name="Rectangle 8">
                    <a:extLst>
                      <a:ext uri="{FF2B5EF4-FFF2-40B4-BE49-F238E27FC236}">
                        <a16:creationId xmlns:a16="http://schemas.microsoft.com/office/drawing/2014/main" id="{8B8D864D-C0F0-419F-9366-45B65BB9431F}"/>
                      </a:ext>
                    </a:extLst>
                  </p:cNvPr>
                  <p:cNvSpPr>
                    <a:spLocks noChangeArrowheads="1"/>
                  </p:cNvSpPr>
                  <p:nvPr/>
                </p:nvSpPr>
                <p:spPr bwMode="auto">
                  <a:xfrm>
                    <a:off x="2011177" y="3119366"/>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80" name="Rectangle 9">
                    <a:extLst>
                      <a:ext uri="{FF2B5EF4-FFF2-40B4-BE49-F238E27FC236}">
                        <a16:creationId xmlns:a16="http://schemas.microsoft.com/office/drawing/2014/main" id="{A6F19A84-9664-4CA8-8523-92FB02C7A063}"/>
                      </a:ext>
                    </a:extLst>
                  </p:cNvPr>
                  <p:cNvSpPr>
                    <a:spLocks noChangeArrowheads="1"/>
                  </p:cNvSpPr>
                  <p:nvPr/>
                </p:nvSpPr>
                <p:spPr bwMode="auto">
                  <a:xfrm>
                    <a:off x="2060355" y="3119366"/>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86" name="Rectangle 10">
                    <a:extLst>
                      <a:ext uri="{FF2B5EF4-FFF2-40B4-BE49-F238E27FC236}">
                        <a16:creationId xmlns:a16="http://schemas.microsoft.com/office/drawing/2014/main" id="{FAAE6782-4F00-4D26-AB22-03705FE24E90}"/>
                      </a:ext>
                    </a:extLst>
                  </p:cNvPr>
                  <p:cNvSpPr>
                    <a:spLocks noChangeArrowheads="1"/>
                  </p:cNvSpPr>
                  <p:nvPr/>
                </p:nvSpPr>
                <p:spPr bwMode="auto">
                  <a:xfrm>
                    <a:off x="2011177" y="3169392"/>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87" name="Rectangle 11">
                    <a:extLst>
                      <a:ext uri="{FF2B5EF4-FFF2-40B4-BE49-F238E27FC236}">
                        <a16:creationId xmlns:a16="http://schemas.microsoft.com/office/drawing/2014/main" id="{A2C63545-77CD-45DB-9AE2-7821974B3862}"/>
                      </a:ext>
                    </a:extLst>
                  </p:cNvPr>
                  <p:cNvSpPr>
                    <a:spLocks noChangeArrowheads="1"/>
                  </p:cNvSpPr>
                  <p:nvPr/>
                </p:nvSpPr>
                <p:spPr bwMode="auto">
                  <a:xfrm>
                    <a:off x="2060355" y="3169392"/>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88" name="Rectangle 12">
                    <a:extLst>
                      <a:ext uri="{FF2B5EF4-FFF2-40B4-BE49-F238E27FC236}">
                        <a16:creationId xmlns:a16="http://schemas.microsoft.com/office/drawing/2014/main" id="{EB1F8690-9CE9-45D3-BD59-4F82461B98B7}"/>
                      </a:ext>
                    </a:extLst>
                  </p:cNvPr>
                  <p:cNvSpPr>
                    <a:spLocks noChangeArrowheads="1"/>
                  </p:cNvSpPr>
                  <p:nvPr/>
                </p:nvSpPr>
                <p:spPr bwMode="auto">
                  <a:xfrm>
                    <a:off x="2011177" y="3218569"/>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89" name="Rectangle 13">
                    <a:extLst>
                      <a:ext uri="{FF2B5EF4-FFF2-40B4-BE49-F238E27FC236}">
                        <a16:creationId xmlns:a16="http://schemas.microsoft.com/office/drawing/2014/main" id="{47C1A846-1869-434F-89AB-AF00B708A86F}"/>
                      </a:ext>
                    </a:extLst>
                  </p:cNvPr>
                  <p:cNvSpPr>
                    <a:spLocks noChangeArrowheads="1"/>
                  </p:cNvSpPr>
                  <p:nvPr/>
                </p:nvSpPr>
                <p:spPr bwMode="auto">
                  <a:xfrm>
                    <a:off x="2060355" y="3218569"/>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0" name="Rectangle 14">
                    <a:extLst>
                      <a:ext uri="{FF2B5EF4-FFF2-40B4-BE49-F238E27FC236}">
                        <a16:creationId xmlns:a16="http://schemas.microsoft.com/office/drawing/2014/main" id="{48236A72-9971-4197-BE04-63C84DF3F393}"/>
                      </a:ext>
                    </a:extLst>
                  </p:cNvPr>
                  <p:cNvSpPr>
                    <a:spLocks noChangeArrowheads="1"/>
                  </p:cNvSpPr>
                  <p:nvPr/>
                </p:nvSpPr>
                <p:spPr bwMode="auto">
                  <a:xfrm>
                    <a:off x="2011177" y="3268595"/>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1" name="Rectangle 15">
                    <a:extLst>
                      <a:ext uri="{FF2B5EF4-FFF2-40B4-BE49-F238E27FC236}">
                        <a16:creationId xmlns:a16="http://schemas.microsoft.com/office/drawing/2014/main" id="{4937815B-2204-4207-AACF-0150D4125813}"/>
                      </a:ext>
                    </a:extLst>
                  </p:cNvPr>
                  <p:cNvSpPr>
                    <a:spLocks noChangeArrowheads="1"/>
                  </p:cNvSpPr>
                  <p:nvPr/>
                </p:nvSpPr>
                <p:spPr bwMode="auto">
                  <a:xfrm>
                    <a:off x="2060355" y="3268595"/>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2" name="Rectangle 16">
                    <a:extLst>
                      <a:ext uri="{FF2B5EF4-FFF2-40B4-BE49-F238E27FC236}">
                        <a16:creationId xmlns:a16="http://schemas.microsoft.com/office/drawing/2014/main" id="{2AD97D65-2495-4CFF-9B34-AC91F3E01BF0}"/>
                      </a:ext>
                    </a:extLst>
                  </p:cNvPr>
                  <p:cNvSpPr>
                    <a:spLocks noChangeArrowheads="1"/>
                  </p:cNvSpPr>
                  <p:nvPr/>
                </p:nvSpPr>
                <p:spPr bwMode="auto">
                  <a:xfrm>
                    <a:off x="2030678" y="3347449"/>
                    <a:ext cx="39851" cy="3985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3" name="Rectangle 17">
                    <a:extLst>
                      <a:ext uri="{FF2B5EF4-FFF2-40B4-BE49-F238E27FC236}">
                        <a16:creationId xmlns:a16="http://schemas.microsoft.com/office/drawing/2014/main" id="{40E77BBE-F2A0-4619-8D3C-2539D23CFECE}"/>
                      </a:ext>
                    </a:extLst>
                  </p:cNvPr>
                  <p:cNvSpPr>
                    <a:spLocks noChangeArrowheads="1"/>
                  </p:cNvSpPr>
                  <p:nvPr/>
                </p:nvSpPr>
                <p:spPr bwMode="auto">
                  <a:xfrm>
                    <a:off x="2169733" y="3268595"/>
                    <a:ext cx="29676" cy="296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4" name="Rectangle 18">
                    <a:extLst>
                      <a:ext uri="{FF2B5EF4-FFF2-40B4-BE49-F238E27FC236}">
                        <a16:creationId xmlns:a16="http://schemas.microsoft.com/office/drawing/2014/main" id="{B27E6780-DC38-478E-AA9D-16D1BA8F5AD2}"/>
                      </a:ext>
                    </a:extLst>
                  </p:cNvPr>
                  <p:cNvSpPr>
                    <a:spLocks noChangeArrowheads="1"/>
                  </p:cNvSpPr>
                  <p:nvPr/>
                </p:nvSpPr>
                <p:spPr bwMode="auto">
                  <a:xfrm>
                    <a:off x="2218910" y="3268595"/>
                    <a:ext cx="29676" cy="296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5" name="Rectangle 19">
                    <a:extLst>
                      <a:ext uri="{FF2B5EF4-FFF2-40B4-BE49-F238E27FC236}">
                        <a16:creationId xmlns:a16="http://schemas.microsoft.com/office/drawing/2014/main" id="{ED3D8E06-313B-4B69-A4C0-1103995AEFA7}"/>
                      </a:ext>
                    </a:extLst>
                  </p:cNvPr>
                  <p:cNvSpPr>
                    <a:spLocks noChangeArrowheads="1"/>
                  </p:cNvSpPr>
                  <p:nvPr/>
                </p:nvSpPr>
                <p:spPr bwMode="auto">
                  <a:xfrm>
                    <a:off x="2189234" y="3347449"/>
                    <a:ext cx="39851" cy="3985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99" name="Group 98">
                    <a:extLst>
                      <a:ext uri="{FF2B5EF4-FFF2-40B4-BE49-F238E27FC236}">
                        <a16:creationId xmlns:a16="http://schemas.microsoft.com/office/drawing/2014/main" id="{559ECB0B-A30A-4A0C-B96A-493CF3EA4DD7}"/>
                      </a:ext>
                    </a:extLst>
                  </p:cNvPr>
                  <p:cNvGrpSpPr/>
                  <p:nvPr/>
                </p:nvGrpSpPr>
                <p:grpSpPr>
                  <a:xfrm>
                    <a:off x="2159558" y="3119366"/>
                    <a:ext cx="99204" cy="60201"/>
                    <a:chOff x="1133475" y="5391150"/>
                    <a:chExt cx="185738" cy="112713"/>
                  </a:xfrm>
                </p:grpSpPr>
                <p:sp>
                  <p:nvSpPr>
                    <p:cNvPr id="96" name="Oval 20">
                      <a:extLst>
                        <a:ext uri="{FF2B5EF4-FFF2-40B4-BE49-F238E27FC236}">
                          <a16:creationId xmlns:a16="http://schemas.microsoft.com/office/drawing/2014/main" id="{99F835C4-B9A1-4B0B-AB75-70A7E24D0210}"/>
                        </a:ext>
                      </a:extLst>
                    </p:cNvPr>
                    <p:cNvSpPr>
                      <a:spLocks noChangeArrowheads="1"/>
                    </p:cNvSpPr>
                    <p:nvPr/>
                  </p:nvSpPr>
                  <p:spPr bwMode="auto">
                    <a:xfrm>
                      <a:off x="1152525" y="5391150"/>
                      <a:ext cx="111125" cy="112713"/>
                    </a:xfrm>
                    <a:prstGeom prst="ellipse">
                      <a:avLst/>
                    </a:prstGeom>
                    <a:solidFill>
                      <a:srgbClr val="08ABE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7" name="Freeform 21">
                      <a:extLst>
                        <a:ext uri="{FF2B5EF4-FFF2-40B4-BE49-F238E27FC236}">
                          <a16:creationId xmlns:a16="http://schemas.microsoft.com/office/drawing/2014/main" id="{BBB59F55-6A55-4464-8C6B-38E691CF8002}"/>
                        </a:ext>
                      </a:extLst>
                    </p:cNvPr>
                    <p:cNvSpPr>
                      <a:spLocks/>
                    </p:cNvSpPr>
                    <p:nvPr/>
                  </p:nvSpPr>
                  <p:spPr bwMode="auto">
                    <a:xfrm>
                      <a:off x="1133475" y="5461000"/>
                      <a:ext cx="185738" cy="42863"/>
                    </a:xfrm>
                    <a:custGeom>
                      <a:avLst/>
                      <a:gdLst>
                        <a:gd name="T0" fmla="*/ 378 w 426"/>
                        <a:gd name="T1" fmla="*/ 96 h 96"/>
                        <a:gd name="T2" fmla="*/ 48 w 426"/>
                        <a:gd name="T3" fmla="*/ 96 h 96"/>
                        <a:gd name="T4" fmla="*/ 0 w 426"/>
                        <a:gd name="T5" fmla="*/ 48 h 96"/>
                        <a:gd name="T6" fmla="*/ 0 w 426"/>
                        <a:gd name="T7" fmla="*/ 48 h 96"/>
                        <a:gd name="T8" fmla="*/ 48 w 426"/>
                        <a:gd name="T9" fmla="*/ 0 h 96"/>
                        <a:gd name="T10" fmla="*/ 378 w 426"/>
                        <a:gd name="T11" fmla="*/ 0 h 96"/>
                        <a:gd name="T12" fmla="*/ 426 w 426"/>
                        <a:gd name="T13" fmla="*/ 48 h 96"/>
                        <a:gd name="T14" fmla="*/ 426 w 426"/>
                        <a:gd name="T15" fmla="*/ 48 h 96"/>
                        <a:gd name="T16" fmla="*/ 378 w 426"/>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96">
                          <a:moveTo>
                            <a:pt x="378" y="96"/>
                          </a:moveTo>
                          <a:cubicBezTo>
                            <a:pt x="48" y="96"/>
                            <a:pt x="48" y="96"/>
                            <a:pt x="48" y="96"/>
                          </a:cubicBezTo>
                          <a:cubicBezTo>
                            <a:pt x="21" y="96"/>
                            <a:pt x="0" y="75"/>
                            <a:pt x="0" y="48"/>
                          </a:cubicBezTo>
                          <a:cubicBezTo>
                            <a:pt x="0" y="48"/>
                            <a:pt x="0" y="48"/>
                            <a:pt x="0" y="48"/>
                          </a:cubicBezTo>
                          <a:cubicBezTo>
                            <a:pt x="0" y="21"/>
                            <a:pt x="21" y="0"/>
                            <a:pt x="48" y="0"/>
                          </a:cubicBezTo>
                          <a:cubicBezTo>
                            <a:pt x="378" y="0"/>
                            <a:pt x="378" y="0"/>
                            <a:pt x="378" y="0"/>
                          </a:cubicBezTo>
                          <a:cubicBezTo>
                            <a:pt x="405" y="0"/>
                            <a:pt x="426" y="21"/>
                            <a:pt x="426" y="48"/>
                          </a:cubicBezTo>
                          <a:cubicBezTo>
                            <a:pt x="426" y="48"/>
                            <a:pt x="426" y="48"/>
                            <a:pt x="426" y="48"/>
                          </a:cubicBezTo>
                          <a:cubicBezTo>
                            <a:pt x="426" y="75"/>
                            <a:pt x="405" y="96"/>
                            <a:pt x="378" y="96"/>
                          </a:cubicBezTo>
                          <a:close/>
                        </a:path>
                      </a:pathLst>
                    </a:custGeom>
                    <a:solidFill>
                      <a:srgbClr val="08ABE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8" name="Oval 22">
                      <a:extLst>
                        <a:ext uri="{FF2B5EF4-FFF2-40B4-BE49-F238E27FC236}">
                          <a16:creationId xmlns:a16="http://schemas.microsoft.com/office/drawing/2014/main" id="{76A8BA25-7A1C-4BF4-90EB-E63C85E07D13}"/>
                        </a:ext>
                      </a:extLst>
                    </p:cNvPr>
                    <p:cNvSpPr>
                      <a:spLocks noChangeArrowheads="1"/>
                    </p:cNvSpPr>
                    <p:nvPr/>
                  </p:nvSpPr>
                  <p:spPr bwMode="auto">
                    <a:xfrm>
                      <a:off x="1227138" y="5410200"/>
                      <a:ext cx="73025" cy="74613"/>
                    </a:xfrm>
                    <a:prstGeom prst="ellipse">
                      <a:avLst/>
                    </a:prstGeom>
                    <a:solidFill>
                      <a:srgbClr val="08ABE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50" name="Straight Connector 49">
                  <a:extLst>
                    <a:ext uri="{FF2B5EF4-FFF2-40B4-BE49-F238E27FC236}">
                      <a16:creationId xmlns:a16="http://schemas.microsoft.com/office/drawing/2014/main" id="{AFCEE6F0-10B1-4A78-BA91-4BBA5AEA98E1}"/>
                    </a:ext>
                  </a:extLst>
                </p:cNvPr>
                <p:cNvCxnSpPr>
                  <a:cxnSpLocks/>
                </p:cNvCxnSpPr>
                <p:nvPr/>
              </p:nvCxnSpPr>
              <p:spPr>
                <a:xfrm>
                  <a:off x="2210087" y="3460562"/>
                  <a:ext cx="755654"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9B18C43B-1F78-4BEF-B48A-3E289AED539D}"/>
                    </a:ext>
                  </a:extLst>
                </p:cNvPr>
                <p:cNvSpPr/>
                <p:nvPr/>
              </p:nvSpPr>
              <p:spPr bwMode="auto">
                <a:xfrm>
                  <a:off x="2207662" y="2968929"/>
                  <a:ext cx="754435" cy="495724"/>
                </a:xfrm>
                <a:prstGeom prst="rect">
                  <a:avLst/>
                </a:prstGeom>
                <a:solidFill>
                  <a:srgbClr val="50E6FF">
                    <a:alpha val="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52" name="Straight Connector 51">
                  <a:extLst>
                    <a:ext uri="{FF2B5EF4-FFF2-40B4-BE49-F238E27FC236}">
                      <a16:creationId xmlns:a16="http://schemas.microsoft.com/office/drawing/2014/main" id="{404339D0-3BAE-42C2-8519-84A1AFA42D59}"/>
                    </a:ext>
                  </a:extLst>
                </p:cNvPr>
                <p:cNvCxnSpPr>
                  <a:cxnSpLocks/>
                </p:cNvCxnSpPr>
                <p:nvPr/>
              </p:nvCxnSpPr>
              <p:spPr>
                <a:xfrm>
                  <a:off x="2208363" y="2968929"/>
                  <a:ext cx="754996"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7851D168-C5E1-4803-A3D9-814993FF1E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77472" y="2906981"/>
                  <a:ext cx="419838" cy="346091"/>
                </a:xfrm>
                <a:prstGeom prst="rect">
                  <a:avLst/>
                </a:prstGeom>
              </p:spPr>
            </p:pic>
            <p:pic>
              <p:nvPicPr>
                <p:cNvPr id="56" name="Graphic 55">
                  <a:extLst>
                    <a:ext uri="{FF2B5EF4-FFF2-40B4-BE49-F238E27FC236}">
                      <a16:creationId xmlns:a16="http://schemas.microsoft.com/office/drawing/2014/main" id="{91DD5C54-FF25-41ED-B6BB-C838871F33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02065" y="3116203"/>
                  <a:ext cx="390988" cy="374500"/>
                </a:xfrm>
                <a:prstGeom prst="rect">
                  <a:avLst/>
                </a:prstGeom>
              </p:spPr>
            </p:pic>
            <p:sp>
              <p:nvSpPr>
                <p:cNvPr id="58" name="Rectangle 57">
                  <a:extLst>
                    <a:ext uri="{FF2B5EF4-FFF2-40B4-BE49-F238E27FC236}">
                      <a16:creationId xmlns:a16="http://schemas.microsoft.com/office/drawing/2014/main" id="{A66E0532-6CBD-4CD3-9448-4CC161366F95}"/>
                    </a:ext>
                  </a:extLst>
                </p:cNvPr>
                <p:cNvSpPr/>
                <p:nvPr/>
              </p:nvSpPr>
              <p:spPr bwMode="auto">
                <a:xfrm>
                  <a:off x="2168449" y="2800467"/>
                  <a:ext cx="849624"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Data Loader</a:t>
                  </a:r>
                </a:p>
              </p:txBody>
            </p:sp>
            <p:sp>
              <p:nvSpPr>
                <p:cNvPr id="48" name="Rectangle 47">
                  <a:extLst>
                    <a:ext uri="{FF2B5EF4-FFF2-40B4-BE49-F238E27FC236}">
                      <a16:creationId xmlns:a16="http://schemas.microsoft.com/office/drawing/2014/main" id="{93E7DBBB-66F4-44AE-8798-CFDD36212032}"/>
                    </a:ext>
                  </a:extLst>
                </p:cNvPr>
                <p:cNvSpPr/>
                <p:nvPr/>
              </p:nvSpPr>
              <p:spPr bwMode="auto">
                <a:xfrm>
                  <a:off x="2393281" y="3092920"/>
                  <a:ext cx="794936"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VPN</a:t>
                  </a:r>
                </a:p>
              </p:txBody>
            </p:sp>
          </p:grpSp>
          <p:grpSp>
            <p:nvGrpSpPr>
              <p:cNvPr id="125" name="Group 124">
                <a:extLst>
                  <a:ext uri="{FF2B5EF4-FFF2-40B4-BE49-F238E27FC236}">
                    <a16:creationId xmlns:a16="http://schemas.microsoft.com/office/drawing/2014/main" id="{7F3AE403-DAEA-4A19-A8DC-7FE087D7DF51}"/>
                  </a:ext>
                </a:extLst>
              </p:cNvPr>
              <p:cNvGrpSpPr/>
              <p:nvPr/>
            </p:nvGrpSpPr>
            <p:grpSpPr>
              <a:xfrm>
                <a:off x="2121987" y="1846896"/>
                <a:ext cx="1108642" cy="787299"/>
                <a:chOff x="2121987" y="1846896"/>
                <a:chExt cx="1108642" cy="787299"/>
              </a:xfrm>
            </p:grpSpPr>
            <p:grpSp>
              <p:nvGrpSpPr>
                <p:cNvPr id="192" name="Group 191">
                  <a:extLst>
                    <a:ext uri="{FF2B5EF4-FFF2-40B4-BE49-F238E27FC236}">
                      <a16:creationId xmlns:a16="http://schemas.microsoft.com/office/drawing/2014/main" id="{51785A3C-8552-4F4A-8193-5D0BC8F24B6E}"/>
                    </a:ext>
                  </a:extLst>
                </p:cNvPr>
                <p:cNvGrpSpPr/>
                <p:nvPr/>
              </p:nvGrpSpPr>
              <p:grpSpPr>
                <a:xfrm>
                  <a:off x="2210861" y="1846896"/>
                  <a:ext cx="1019768" cy="731836"/>
                  <a:chOff x="2168449" y="2800467"/>
                  <a:chExt cx="1019768" cy="731836"/>
                </a:xfrm>
              </p:grpSpPr>
              <p:sp>
                <p:nvSpPr>
                  <p:cNvPr id="193" name="Rectangle: Rounded Corners 192">
                    <a:extLst>
                      <a:ext uri="{FF2B5EF4-FFF2-40B4-BE49-F238E27FC236}">
                        <a16:creationId xmlns:a16="http://schemas.microsoft.com/office/drawing/2014/main" id="{E2D3C0CA-28EB-411D-B117-8D6CEA3A4320}"/>
                      </a:ext>
                    </a:extLst>
                  </p:cNvPr>
                  <p:cNvSpPr/>
                  <p:nvPr/>
                </p:nvSpPr>
                <p:spPr bwMode="auto">
                  <a:xfrm>
                    <a:off x="2202993" y="2806267"/>
                    <a:ext cx="758710" cy="726036"/>
                  </a:xfrm>
                  <a:prstGeom prst="roundRect">
                    <a:avLst>
                      <a:gd name="adj" fmla="val 12080"/>
                    </a:avLst>
                  </a:prstGeom>
                  <a:solidFill>
                    <a:schemeClr val="bg1"/>
                  </a:solidFill>
                  <a:ln w="19050">
                    <a:solidFill>
                      <a:srgbClr val="0088EE"/>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4" name="Group 193">
                    <a:extLst>
                      <a:ext uri="{FF2B5EF4-FFF2-40B4-BE49-F238E27FC236}">
                        <a16:creationId xmlns:a16="http://schemas.microsoft.com/office/drawing/2014/main" id="{F1AFF96A-2995-40E0-8319-4D12D90269AF}"/>
                      </a:ext>
                    </a:extLst>
                  </p:cNvPr>
                  <p:cNvGrpSpPr/>
                  <p:nvPr/>
                </p:nvGrpSpPr>
                <p:grpSpPr>
                  <a:xfrm>
                    <a:off x="2299946" y="3067013"/>
                    <a:ext cx="317112" cy="317112"/>
                    <a:chOff x="1971326" y="3070188"/>
                    <a:chExt cx="317112" cy="317112"/>
                  </a:xfrm>
                </p:grpSpPr>
                <p:sp>
                  <p:nvSpPr>
                    <p:cNvPr id="212" name="AutoShape 3">
                      <a:extLst>
                        <a:ext uri="{FF2B5EF4-FFF2-40B4-BE49-F238E27FC236}">
                          <a16:creationId xmlns:a16="http://schemas.microsoft.com/office/drawing/2014/main" id="{751756DD-C29A-4A8C-B50F-FDD3C1D08698}"/>
                        </a:ext>
                      </a:extLst>
                    </p:cNvPr>
                    <p:cNvSpPr>
                      <a:spLocks noChangeAspect="1" noChangeArrowheads="1" noTextEdit="1"/>
                    </p:cNvSpPr>
                    <p:nvPr/>
                  </p:nvSpPr>
                  <p:spPr bwMode="auto">
                    <a:xfrm>
                      <a:off x="1971326" y="3070188"/>
                      <a:ext cx="317111" cy="31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3" name="Rectangle 6">
                      <a:extLst>
                        <a:ext uri="{FF2B5EF4-FFF2-40B4-BE49-F238E27FC236}">
                          <a16:creationId xmlns:a16="http://schemas.microsoft.com/office/drawing/2014/main" id="{844A050B-A7A4-4398-9FBD-9068AF425831}"/>
                        </a:ext>
                      </a:extLst>
                    </p:cNvPr>
                    <p:cNvSpPr>
                      <a:spLocks noChangeArrowheads="1"/>
                    </p:cNvSpPr>
                    <p:nvPr/>
                  </p:nvSpPr>
                  <p:spPr bwMode="auto">
                    <a:xfrm>
                      <a:off x="1971326" y="3070188"/>
                      <a:ext cx="158556" cy="317111"/>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4" name="Rectangle 7">
                      <a:extLst>
                        <a:ext uri="{FF2B5EF4-FFF2-40B4-BE49-F238E27FC236}">
                          <a16:creationId xmlns:a16="http://schemas.microsoft.com/office/drawing/2014/main" id="{88752C94-4C8A-48F5-A686-DFA2CC92F5A1}"/>
                        </a:ext>
                      </a:extLst>
                    </p:cNvPr>
                    <p:cNvSpPr>
                      <a:spLocks noChangeArrowheads="1"/>
                    </p:cNvSpPr>
                    <p:nvPr/>
                  </p:nvSpPr>
                  <p:spPr bwMode="auto">
                    <a:xfrm>
                      <a:off x="2129882" y="3228744"/>
                      <a:ext cx="158556" cy="15855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5" name="Rectangle 8">
                      <a:extLst>
                        <a:ext uri="{FF2B5EF4-FFF2-40B4-BE49-F238E27FC236}">
                          <a16:creationId xmlns:a16="http://schemas.microsoft.com/office/drawing/2014/main" id="{D729658C-E332-4026-8DFA-9E64AC8725D1}"/>
                        </a:ext>
                      </a:extLst>
                    </p:cNvPr>
                    <p:cNvSpPr>
                      <a:spLocks noChangeArrowheads="1"/>
                    </p:cNvSpPr>
                    <p:nvPr/>
                  </p:nvSpPr>
                  <p:spPr bwMode="auto">
                    <a:xfrm>
                      <a:off x="2011177" y="3119366"/>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6" name="Rectangle 9">
                      <a:extLst>
                        <a:ext uri="{FF2B5EF4-FFF2-40B4-BE49-F238E27FC236}">
                          <a16:creationId xmlns:a16="http://schemas.microsoft.com/office/drawing/2014/main" id="{CFD84357-986D-473E-BBEC-B21C09599CAB}"/>
                        </a:ext>
                      </a:extLst>
                    </p:cNvPr>
                    <p:cNvSpPr>
                      <a:spLocks noChangeArrowheads="1"/>
                    </p:cNvSpPr>
                    <p:nvPr/>
                  </p:nvSpPr>
                  <p:spPr bwMode="auto">
                    <a:xfrm>
                      <a:off x="2060355" y="3119366"/>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7" name="Rectangle 10">
                      <a:extLst>
                        <a:ext uri="{FF2B5EF4-FFF2-40B4-BE49-F238E27FC236}">
                          <a16:creationId xmlns:a16="http://schemas.microsoft.com/office/drawing/2014/main" id="{F6E73D62-E315-4E0A-BFA6-6B00ACA31113}"/>
                        </a:ext>
                      </a:extLst>
                    </p:cNvPr>
                    <p:cNvSpPr>
                      <a:spLocks noChangeArrowheads="1"/>
                    </p:cNvSpPr>
                    <p:nvPr/>
                  </p:nvSpPr>
                  <p:spPr bwMode="auto">
                    <a:xfrm>
                      <a:off x="2011177" y="3169392"/>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8" name="Rectangle 11">
                      <a:extLst>
                        <a:ext uri="{FF2B5EF4-FFF2-40B4-BE49-F238E27FC236}">
                          <a16:creationId xmlns:a16="http://schemas.microsoft.com/office/drawing/2014/main" id="{44CED4D9-C6F3-47FA-B8EF-CF43A0C9E99A}"/>
                        </a:ext>
                      </a:extLst>
                    </p:cNvPr>
                    <p:cNvSpPr>
                      <a:spLocks noChangeArrowheads="1"/>
                    </p:cNvSpPr>
                    <p:nvPr/>
                  </p:nvSpPr>
                  <p:spPr bwMode="auto">
                    <a:xfrm>
                      <a:off x="2060355" y="3169392"/>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9" name="Rectangle 12">
                      <a:extLst>
                        <a:ext uri="{FF2B5EF4-FFF2-40B4-BE49-F238E27FC236}">
                          <a16:creationId xmlns:a16="http://schemas.microsoft.com/office/drawing/2014/main" id="{A9B5054D-84B6-4271-BDA2-80134536A186}"/>
                        </a:ext>
                      </a:extLst>
                    </p:cNvPr>
                    <p:cNvSpPr>
                      <a:spLocks noChangeArrowheads="1"/>
                    </p:cNvSpPr>
                    <p:nvPr/>
                  </p:nvSpPr>
                  <p:spPr bwMode="auto">
                    <a:xfrm>
                      <a:off x="2011177" y="3218569"/>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0" name="Rectangle 13">
                      <a:extLst>
                        <a:ext uri="{FF2B5EF4-FFF2-40B4-BE49-F238E27FC236}">
                          <a16:creationId xmlns:a16="http://schemas.microsoft.com/office/drawing/2014/main" id="{FDF07226-37B7-44CB-A477-22EF2AAB3F42}"/>
                        </a:ext>
                      </a:extLst>
                    </p:cNvPr>
                    <p:cNvSpPr>
                      <a:spLocks noChangeArrowheads="1"/>
                    </p:cNvSpPr>
                    <p:nvPr/>
                  </p:nvSpPr>
                  <p:spPr bwMode="auto">
                    <a:xfrm>
                      <a:off x="2060355" y="3218569"/>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1" name="Rectangle 14">
                      <a:extLst>
                        <a:ext uri="{FF2B5EF4-FFF2-40B4-BE49-F238E27FC236}">
                          <a16:creationId xmlns:a16="http://schemas.microsoft.com/office/drawing/2014/main" id="{8C13788F-C272-46FD-BA62-F2E182283C73}"/>
                        </a:ext>
                      </a:extLst>
                    </p:cNvPr>
                    <p:cNvSpPr>
                      <a:spLocks noChangeArrowheads="1"/>
                    </p:cNvSpPr>
                    <p:nvPr/>
                  </p:nvSpPr>
                  <p:spPr bwMode="auto">
                    <a:xfrm>
                      <a:off x="2011177" y="3268595"/>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2" name="Rectangle 15">
                      <a:extLst>
                        <a:ext uri="{FF2B5EF4-FFF2-40B4-BE49-F238E27FC236}">
                          <a16:creationId xmlns:a16="http://schemas.microsoft.com/office/drawing/2014/main" id="{DC99AA60-882B-4C0D-A8BC-95C8F1C6C70E}"/>
                        </a:ext>
                      </a:extLst>
                    </p:cNvPr>
                    <p:cNvSpPr>
                      <a:spLocks noChangeArrowheads="1"/>
                    </p:cNvSpPr>
                    <p:nvPr/>
                  </p:nvSpPr>
                  <p:spPr bwMode="auto">
                    <a:xfrm>
                      <a:off x="2060355" y="3268595"/>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3" name="Rectangle 16">
                      <a:extLst>
                        <a:ext uri="{FF2B5EF4-FFF2-40B4-BE49-F238E27FC236}">
                          <a16:creationId xmlns:a16="http://schemas.microsoft.com/office/drawing/2014/main" id="{7C3B7F15-4A80-4952-A880-35E7108E591C}"/>
                        </a:ext>
                      </a:extLst>
                    </p:cNvPr>
                    <p:cNvSpPr>
                      <a:spLocks noChangeArrowheads="1"/>
                    </p:cNvSpPr>
                    <p:nvPr/>
                  </p:nvSpPr>
                  <p:spPr bwMode="auto">
                    <a:xfrm>
                      <a:off x="2030678" y="3347449"/>
                      <a:ext cx="39851" cy="3985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4" name="Rectangle 17">
                      <a:extLst>
                        <a:ext uri="{FF2B5EF4-FFF2-40B4-BE49-F238E27FC236}">
                          <a16:creationId xmlns:a16="http://schemas.microsoft.com/office/drawing/2014/main" id="{34B16C95-D393-4E62-9001-3B3C518AD93F}"/>
                        </a:ext>
                      </a:extLst>
                    </p:cNvPr>
                    <p:cNvSpPr>
                      <a:spLocks noChangeArrowheads="1"/>
                    </p:cNvSpPr>
                    <p:nvPr/>
                  </p:nvSpPr>
                  <p:spPr bwMode="auto">
                    <a:xfrm>
                      <a:off x="2169733" y="3268595"/>
                      <a:ext cx="29676" cy="296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5" name="Rectangle 18">
                      <a:extLst>
                        <a:ext uri="{FF2B5EF4-FFF2-40B4-BE49-F238E27FC236}">
                          <a16:creationId xmlns:a16="http://schemas.microsoft.com/office/drawing/2014/main" id="{54D71936-DBD0-4661-AC2E-539CE688ED55}"/>
                        </a:ext>
                      </a:extLst>
                    </p:cNvPr>
                    <p:cNvSpPr>
                      <a:spLocks noChangeArrowheads="1"/>
                    </p:cNvSpPr>
                    <p:nvPr/>
                  </p:nvSpPr>
                  <p:spPr bwMode="auto">
                    <a:xfrm>
                      <a:off x="2218910" y="3268595"/>
                      <a:ext cx="29676" cy="296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6" name="Rectangle 19">
                      <a:extLst>
                        <a:ext uri="{FF2B5EF4-FFF2-40B4-BE49-F238E27FC236}">
                          <a16:creationId xmlns:a16="http://schemas.microsoft.com/office/drawing/2014/main" id="{9EFB2CCD-F739-4108-B11E-F75833C4E4E1}"/>
                        </a:ext>
                      </a:extLst>
                    </p:cNvPr>
                    <p:cNvSpPr>
                      <a:spLocks noChangeArrowheads="1"/>
                    </p:cNvSpPr>
                    <p:nvPr/>
                  </p:nvSpPr>
                  <p:spPr bwMode="auto">
                    <a:xfrm>
                      <a:off x="2189234" y="3347449"/>
                      <a:ext cx="39851" cy="3985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227" name="Group 226">
                      <a:extLst>
                        <a:ext uri="{FF2B5EF4-FFF2-40B4-BE49-F238E27FC236}">
                          <a16:creationId xmlns:a16="http://schemas.microsoft.com/office/drawing/2014/main" id="{3BF53E50-823F-42D6-B72D-FC389E3CDE33}"/>
                        </a:ext>
                      </a:extLst>
                    </p:cNvPr>
                    <p:cNvGrpSpPr/>
                    <p:nvPr/>
                  </p:nvGrpSpPr>
                  <p:grpSpPr>
                    <a:xfrm>
                      <a:off x="2159558" y="3119366"/>
                      <a:ext cx="99204" cy="60201"/>
                      <a:chOff x="1133475" y="5391150"/>
                      <a:chExt cx="185738" cy="112713"/>
                    </a:xfrm>
                  </p:grpSpPr>
                  <p:sp>
                    <p:nvSpPr>
                      <p:cNvPr id="228" name="Oval 20">
                        <a:extLst>
                          <a:ext uri="{FF2B5EF4-FFF2-40B4-BE49-F238E27FC236}">
                            <a16:creationId xmlns:a16="http://schemas.microsoft.com/office/drawing/2014/main" id="{DC6D0982-F27A-4075-8D88-33F1572DEAA5}"/>
                          </a:ext>
                        </a:extLst>
                      </p:cNvPr>
                      <p:cNvSpPr>
                        <a:spLocks noChangeArrowheads="1"/>
                      </p:cNvSpPr>
                      <p:nvPr/>
                    </p:nvSpPr>
                    <p:spPr bwMode="auto">
                      <a:xfrm>
                        <a:off x="1152525" y="5391150"/>
                        <a:ext cx="111125" cy="112713"/>
                      </a:xfrm>
                      <a:prstGeom prst="ellipse">
                        <a:avLst/>
                      </a:prstGeom>
                      <a:solidFill>
                        <a:srgbClr val="08ABE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9" name="Freeform 21">
                        <a:extLst>
                          <a:ext uri="{FF2B5EF4-FFF2-40B4-BE49-F238E27FC236}">
                            <a16:creationId xmlns:a16="http://schemas.microsoft.com/office/drawing/2014/main" id="{483AB6A0-A53C-44B6-9889-62F55CBB2B38}"/>
                          </a:ext>
                        </a:extLst>
                      </p:cNvPr>
                      <p:cNvSpPr>
                        <a:spLocks/>
                      </p:cNvSpPr>
                      <p:nvPr/>
                    </p:nvSpPr>
                    <p:spPr bwMode="auto">
                      <a:xfrm>
                        <a:off x="1133475" y="5461000"/>
                        <a:ext cx="185738" cy="42863"/>
                      </a:xfrm>
                      <a:custGeom>
                        <a:avLst/>
                        <a:gdLst>
                          <a:gd name="T0" fmla="*/ 378 w 426"/>
                          <a:gd name="T1" fmla="*/ 96 h 96"/>
                          <a:gd name="T2" fmla="*/ 48 w 426"/>
                          <a:gd name="T3" fmla="*/ 96 h 96"/>
                          <a:gd name="T4" fmla="*/ 0 w 426"/>
                          <a:gd name="T5" fmla="*/ 48 h 96"/>
                          <a:gd name="T6" fmla="*/ 0 w 426"/>
                          <a:gd name="T7" fmla="*/ 48 h 96"/>
                          <a:gd name="T8" fmla="*/ 48 w 426"/>
                          <a:gd name="T9" fmla="*/ 0 h 96"/>
                          <a:gd name="T10" fmla="*/ 378 w 426"/>
                          <a:gd name="T11" fmla="*/ 0 h 96"/>
                          <a:gd name="T12" fmla="*/ 426 w 426"/>
                          <a:gd name="T13" fmla="*/ 48 h 96"/>
                          <a:gd name="T14" fmla="*/ 426 w 426"/>
                          <a:gd name="T15" fmla="*/ 48 h 96"/>
                          <a:gd name="T16" fmla="*/ 378 w 426"/>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96">
                            <a:moveTo>
                              <a:pt x="378" y="96"/>
                            </a:moveTo>
                            <a:cubicBezTo>
                              <a:pt x="48" y="96"/>
                              <a:pt x="48" y="96"/>
                              <a:pt x="48" y="96"/>
                            </a:cubicBezTo>
                            <a:cubicBezTo>
                              <a:pt x="21" y="96"/>
                              <a:pt x="0" y="75"/>
                              <a:pt x="0" y="48"/>
                            </a:cubicBezTo>
                            <a:cubicBezTo>
                              <a:pt x="0" y="48"/>
                              <a:pt x="0" y="48"/>
                              <a:pt x="0" y="48"/>
                            </a:cubicBezTo>
                            <a:cubicBezTo>
                              <a:pt x="0" y="21"/>
                              <a:pt x="21" y="0"/>
                              <a:pt x="48" y="0"/>
                            </a:cubicBezTo>
                            <a:cubicBezTo>
                              <a:pt x="378" y="0"/>
                              <a:pt x="378" y="0"/>
                              <a:pt x="378" y="0"/>
                            </a:cubicBezTo>
                            <a:cubicBezTo>
                              <a:pt x="405" y="0"/>
                              <a:pt x="426" y="21"/>
                              <a:pt x="426" y="48"/>
                            </a:cubicBezTo>
                            <a:cubicBezTo>
                              <a:pt x="426" y="48"/>
                              <a:pt x="426" y="48"/>
                              <a:pt x="426" y="48"/>
                            </a:cubicBezTo>
                            <a:cubicBezTo>
                              <a:pt x="426" y="75"/>
                              <a:pt x="405" y="96"/>
                              <a:pt x="378" y="96"/>
                            </a:cubicBezTo>
                            <a:close/>
                          </a:path>
                        </a:pathLst>
                      </a:custGeom>
                      <a:solidFill>
                        <a:srgbClr val="08ABE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0" name="Oval 22">
                        <a:extLst>
                          <a:ext uri="{FF2B5EF4-FFF2-40B4-BE49-F238E27FC236}">
                            <a16:creationId xmlns:a16="http://schemas.microsoft.com/office/drawing/2014/main" id="{18367433-1E86-4AA8-8D68-8BBA79DDE1DC}"/>
                          </a:ext>
                        </a:extLst>
                      </p:cNvPr>
                      <p:cNvSpPr>
                        <a:spLocks noChangeArrowheads="1"/>
                      </p:cNvSpPr>
                      <p:nvPr/>
                    </p:nvSpPr>
                    <p:spPr bwMode="auto">
                      <a:xfrm>
                        <a:off x="1227138" y="5410200"/>
                        <a:ext cx="73025" cy="74613"/>
                      </a:xfrm>
                      <a:prstGeom prst="ellipse">
                        <a:avLst/>
                      </a:prstGeom>
                      <a:solidFill>
                        <a:srgbClr val="08ABE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95" name="Straight Connector 194">
                    <a:extLst>
                      <a:ext uri="{FF2B5EF4-FFF2-40B4-BE49-F238E27FC236}">
                        <a16:creationId xmlns:a16="http://schemas.microsoft.com/office/drawing/2014/main" id="{2DB1EF8E-6266-4B09-BE97-E3159BAE503F}"/>
                      </a:ext>
                    </a:extLst>
                  </p:cNvPr>
                  <p:cNvCxnSpPr>
                    <a:cxnSpLocks/>
                  </p:cNvCxnSpPr>
                  <p:nvPr/>
                </p:nvCxnSpPr>
                <p:spPr>
                  <a:xfrm>
                    <a:off x="2210087" y="3460562"/>
                    <a:ext cx="755654"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8FDF4DA3-51F4-4D40-9B65-95FA39EA52D7}"/>
                      </a:ext>
                    </a:extLst>
                  </p:cNvPr>
                  <p:cNvSpPr/>
                  <p:nvPr/>
                </p:nvSpPr>
                <p:spPr bwMode="auto">
                  <a:xfrm>
                    <a:off x="2207662" y="2968929"/>
                    <a:ext cx="754435" cy="495724"/>
                  </a:xfrm>
                  <a:prstGeom prst="rect">
                    <a:avLst/>
                  </a:prstGeom>
                  <a:solidFill>
                    <a:srgbClr val="50E6FF">
                      <a:alpha val="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197" name="Straight Connector 196">
                    <a:extLst>
                      <a:ext uri="{FF2B5EF4-FFF2-40B4-BE49-F238E27FC236}">
                        <a16:creationId xmlns:a16="http://schemas.microsoft.com/office/drawing/2014/main" id="{9AF80F9E-FA4E-4B98-839A-0FC03E3C87F7}"/>
                      </a:ext>
                    </a:extLst>
                  </p:cNvPr>
                  <p:cNvCxnSpPr>
                    <a:cxnSpLocks/>
                  </p:cNvCxnSpPr>
                  <p:nvPr/>
                </p:nvCxnSpPr>
                <p:spPr>
                  <a:xfrm>
                    <a:off x="2208363" y="2968929"/>
                    <a:ext cx="754996"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8" name="Graphic 207">
                    <a:extLst>
                      <a:ext uri="{FF2B5EF4-FFF2-40B4-BE49-F238E27FC236}">
                        <a16:creationId xmlns:a16="http://schemas.microsoft.com/office/drawing/2014/main" id="{22134A66-F291-4982-859A-8AFFB4EE28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77472" y="2906981"/>
                    <a:ext cx="419838" cy="346091"/>
                  </a:xfrm>
                  <a:prstGeom prst="rect">
                    <a:avLst/>
                  </a:prstGeom>
                </p:spPr>
              </p:pic>
              <p:pic>
                <p:nvPicPr>
                  <p:cNvPr id="209" name="Graphic 208">
                    <a:extLst>
                      <a:ext uri="{FF2B5EF4-FFF2-40B4-BE49-F238E27FC236}">
                        <a16:creationId xmlns:a16="http://schemas.microsoft.com/office/drawing/2014/main" id="{5FC32A3A-2906-4A2B-80F4-128A3E55B1C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02065" y="3116203"/>
                    <a:ext cx="390988" cy="374500"/>
                  </a:xfrm>
                  <a:prstGeom prst="rect">
                    <a:avLst/>
                  </a:prstGeom>
                </p:spPr>
              </p:pic>
              <p:sp>
                <p:nvSpPr>
                  <p:cNvPr id="210" name="Rectangle 209">
                    <a:extLst>
                      <a:ext uri="{FF2B5EF4-FFF2-40B4-BE49-F238E27FC236}">
                        <a16:creationId xmlns:a16="http://schemas.microsoft.com/office/drawing/2014/main" id="{4E50E1BC-B8E7-48BF-9BA8-DBCCCC6AB1C8}"/>
                      </a:ext>
                    </a:extLst>
                  </p:cNvPr>
                  <p:cNvSpPr/>
                  <p:nvPr/>
                </p:nvSpPr>
                <p:spPr bwMode="auto">
                  <a:xfrm>
                    <a:off x="2168449" y="2800467"/>
                    <a:ext cx="849624"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Data Loader</a:t>
                    </a:r>
                  </a:p>
                </p:txBody>
              </p:sp>
              <p:sp>
                <p:nvSpPr>
                  <p:cNvPr id="211" name="Rectangle 210">
                    <a:extLst>
                      <a:ext uri="{FF2B5EF4-FFF2-40B4-BE49-F238E27FC236}">
                        <a16:creationId xmlns:a16="http://schemas.microsoft.com/office/drawing/2014/main" id="{F3350C6E-7220-4672-8812-B1B105606698}"/>
                      </a:ext>
                    </a:extLst>
                  </p:cNvPr>
                  <p:cNvSpPr/>
                  <p:nvPr/>
                </p:nvSpPr>
                <p:spPr bwMode="auto">
                  <a:xfrm>
                    <a:off x="2393281" y="3092920"/>
                    <a:ext cx="794936"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VPN</a:t>
                    </a:r>
                  </a:p>
                </p:txBody>
              </p:sp>
            </p:grpSp>
            <p:grpSp>
              <p:nvGrpSpPr>
                <p:cNvPr id="231" name="Group 230">
                  <a:extLst>
                    <a:ext uri="{FF2B5EF4-FFF2-40B4-BE49-F238E27FC236}">
                      <a16:creationId xmlns:a16="http://schemas.microsoft.com/office/drawing/2014/main" id="{5DD97835-00ED-47EB-BB89-4E677662F8C8}"/>
                    </a:ext>
                  </a:extLst>
                </p:cNvPr>
                <p:cNvGrpSpPr/>
                <p:nvPr/>
              </p:nvGrpSpPr>
              <p:grpSpPr>
                <a:xfrm>
                  <a:off x="2121987" y="1902359"/>
                  <a:ext cx="1019768" cy="731836"/>
                  <a:chOff x="2168449" y="2800467"/>
                  <a:chExt cx="1019768" cy="731836"/>
                </a:xfrm>
              </p:grpSpPr>
              <p:sp>
                <p:nvSpPr>
                  <p:cNvPr id="232" name="Rectangle: Rounded Corners 231">
                    <a:extLst>
                      <a:ext uri="{FF2B5EF4-FFF2-40B4-BE49-F238E27FC236}">
                        <a16:creationId xmlns:a16="http://schemas.microsoft.com/office/drawing/2014/main" id="{32921287-1188-4B19-909A-6D46BA5FCE86}"/>
                      </a:ext>
                    </a:extLst>
                  </p:cNvPr>
                  <p:cNvSpPr/>
                  <p:nvPr/>
                </p:nvSpPr>
                <p:spPr bwMode="auto">
                  <a:xfrm>
                    <a:off x="2202993" y="2806267"/>
                    <a:ext cx="758710" cy="726036"/>
                  </a:xfrm>
                  <a:prstGeom prst="roundRect">
                    <a:avLst>
                      <a:gd name="adj" fmla="val 12080"/>
                    </a:avLst>
                  </a:prstGeom>
                  <a:solidFill>
                    <a:schemeClr val="bg1"/>
                  </a:solidFill>
                  <a:ln w="19050">
                    <a:solidFill>
                      <a:srgbClr val="0088EE"/>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3" name="Group 232">
                    <a:extLst>
                      <a:ext uri="{FF2B5EF4-FFF2-40B4-BE49-F238E27FC236}">
                        <a16:creationId xmlns:a16="http://schemas.microsoft.com/office/drawing/2014/main" id="{82F093B7-BF99-4376-A4AA-C1F1B6BC0495}"/>
                      </a:ext>
                    </a:extLst>
                  </p:cNvPr>
                  <p:cNvGrpSpPr/>
                  <p:nvPr/>
                </p:nvGrpSpPr>
                <p:grpSpPr>
                  <a:xfrm>
                    <a:off x="2299946" y="3067013"/>
                    <a:ext cx="317112" cy="317112"/>
                    <a:chOff x="1971326" y="3070188"/>
                    <a:chExt cx="317112" cy="317112"/>
                  </a:xfrm>
                </p:grpSpPr>
                <p:sp>
                  <p:nvSpPr>
                    <p:cNvPr id="241" name="AutoShape 3">
                      <a:extLst>
                        <a:ext uri="{FF2B5EF4-FFF2-40B4-BE49-F238E27FC236}">
                          <a16:creationId xmlns:a16="http://schemas.microsoft.com/office/drawing/2014/main" id="{73542CBD-A8DA-47CD-A682-31E288776090}"/>
                        </a:ext>
                      </a:extLst>
                    </p:cNvPr>
                    <p:cNvSpPr>
                      <a:spLocks noChangeAspect="1" noChangeArrowheads="1" noTextEdit="1"/>
                    </p:cNvSpPr>
                    <p:nvPr/>
                  </p:nvSpPr>
                  <p:spPr bwMode="auto">
                    <a:xfrm>
                      <a:off x="1971326" y="3070188"/>
                      <a:ext cx="317111" cy="31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2" name="Rectangle 6">
                      <a:extLst>
                        <a:ext uri="{FF2B5EF4-FFF2-40B4-BE49-F238E27FC236}">
                          <a16:creationId xmlns:a16="http://schemas.microsoft.com/office/drawing/2014/main" id="{E1A5E625-8785-4B8D-B7F2-CC88162DD09F}"/>
                        </a:ext>
                      </a:extLst>
                    </p:cNvPr>
                    <p:cNvSpPr>
                      <a:spLocks noChangeArrowheads="1"/>
                    </p:cNvSpPr>
                    <p:nvPr/>
                  </p:nvSpPr>
                  <p:spPr bwMode="auto">
                    <a:xfrm>
                      <a:off x="1971326" y="3070188"/>
                      <a:ext cx="158556" cy="317111"/>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3" name="Rectangle 7">
                      <a:extLst>
                        <a:ext uri="{FF2B5EF4-FFF2-40B4-BE49-F238E27FC236}">
                          <a16:creationId xmlns:a16="http://schemas.microsoft.com/office/drawing/2014/main" id="{E0E19AA8-8239-4398-B485-AE8FEE2F7767}"/>
                        </a:ext>
                      </a:extLst>
                    </p:cNvPr>
                    <p:cNvSpPr>
                      <a:spLocks noChangeArrowheads="1"/>
                    </p:cNvSpPr>
                    <p:nvPr/>
                  </p:nvSpPr>
                  <p:spPr bwMode="auto">
                    <a:xfrm>
                      <a:off x="2129882" y="3228744"/>
                      <a:ext cx="158556" cy="15855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4" name="Rectangle 8">
                      <a:extLst>
                        <a:ext uri="{FF2B5EF4-FFF2-40B4-BE49-F238E27FC236}">
                          <a16:creationId xmlns:a16="http://schemas.microsoft.com/office/drawing/2014/main" id="{B43E72E4-3EE0-4FCF-BC11-775E28EAED8B}"/>
                        </a:ext>
                      </a:extLst>
                    </p:cNvPr>
                    <p:cNvSpPr>
                      <a:spLocks noChangeArrowheads="1"/>
                    </p:cNvSpPr>
                    <p:nvPr/>
                  </p:nvSpPr>
                  <p:spPr bwMode="auto">
                    <a:xfrm>
                      <a:off x="2011177" y="3119366"/>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5" name="Rectangle 9">
                      <a:extLst>
                        <a:ext uri="{FF2B5EF4-FFF2-40B4-BE49-F238E27FC236}">
                          <a16:creationId xmlns:a16="http://schemas.microsoft.com/office/drawing/2014/main" id="{1C3F0D4E-9159-46BF-8FAF-DEFBE9072CB6}"/>
                        </a:ext>
                      </a:extLst>
                    </p:cNvPr>
                    <p:cNvSpPr>
                      <a:spLocks noChangeArrowheads="1"/>
                    </p:cNvSpPr>
                    <p:nvPr/>
                  </p:nvSpPr>
                  <p:spPr bwMode="auto">
                    <a:xfrm>
                      <a:off x="2060355" y="3119366"/>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6" name="Rectangle 10">
                      <a:extLst>
                        <a:ext uri="{FF2B5EF4-FFF2-40B4-BE49-F238E27FC236}">
                          <a16:creationId xmlns:a16="http://schemas.microsoft.com/office/drawing/2014/main" id="{D7FB71F6-C6EA-4AC0-9754-59B643B4E747}"/>
                        </a:ext>
                      </a:extLst>
                    </p:cNvPr>
                    <p:cNvSpPr>
                      <a:spLocks noChangeArrowheads="1"/>
                    </p:cNvSpPr>
                    <p:nvPr/>
                  </p:nvSpPr>
                  <p:spPr bwMode="auto">
                    <a:xfrm>
                      <a:off x="2011177" y="3169392"/>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7" name="Rectangle 11">
                      <a:extLst>
                        <a:ext uri="{FF2B5EF4-FFF2-40B4-BE49-F238E27FC236}">
                          <a16:creationId xmlns:a16="http://schemas.microsoft.com/office/drawing/2014/main" id="{AB85F484-1679-429C-AE76-289ECCD4DAFE}"/>
                        </a:ext>
                      </a:extLst>
                    </p:cNvPr>
                    <p:cNvSpPr>
                      <a:spLocks noChangeArrowheads="1"/>
                    </p:cNvSpPr>
                    <p:nvPr/>
                  </p:nvSpPr>
                  <p:spPr bwMode="auto">
                    <a:xfrm>
                      <a:off x="2060355" y="3169392"/>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8" name="Rectangle 12">
                      <a:extLst>
                        <a:ext uri="{FF2B5EF4-FFF2-40B4-BE49-F238E27FC236}">
                          <a16:creationId xmlns:a16="http://schemas.microsoft.com/office/drawing/2014/main" id="{8D8BF291-B201-4EE0-B604-8F9A0134AC32}"/>
                        </a:ext>
                      </a:extLst>
                    </p:cNvPr>
                    <p:cNvSpPr>
                      <a:spLocks noChangeArrowheads="1"/>
                    </p:cNvSpPr>
                    <p:nvPr/>
                  </p:nvSpPr>
                  <p:spPr bwMode="auto">
                    <a:xfrm>
                      <a:off x="2011177" y="3218569"/>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9" name="Rectangle 13">
                      <a:extLst>
                        <a:ext uri="{FF2B5EF4-FFF2-40B4-BE49-F238E27FC236}">
                          <a16:creationId xmlns:a16="http://schemas.microsoft.com/office/drawing/2014/main" id="{FBC8E2FF-447B-4A3E-A437-D119D775FAE8}"/>
                        </a:ext>
                      </a:extLst>
                    </p:cNvPr>
                    <p:cNvSpPr>
                      <a:spLocks noChangeArrowheads="1"/>
                    </p:cNvSpPr>
                    <p:nvPr/>
                  </p:nvSpPr>
                  <p:spPr bwMode="auto">
                    <a:xfrm>
                      <a:off x="2060355" y="3218569"/>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0" name="Rectangle 14">
                      <a:extLst>
                        <a:ext uri="{FF2B5EF4-FFF2-40B4-BE49-F238E27FC236}">
                          <a16:creationId xmlns:a16="http://schemas.microsoft.com/office/drawing/2014/main" id="{4770A7B3-07D4-47A5-AB2D-901E90FA822A}"/>
                        </a:ext>
                      </a:extLst>
                    </p:cNvPr>
                    <p:cNvSpPr>
                      <a:spLocks noChangeArrowheads="1"/>
                    </p:cNvSpPr>
                    <p:nvPr/>
                  </p:nvSpPr>
                  <p:spPr bwMode="auto">
                    <a:xfrm>
                      <a:off x="2011177" y="3268595"/>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1" name="Rectangle 15">
                      <a:extLst>
                        <a:ext uri="{FF2B5EF4-FFF2-40B4-BE49-F238E27FC236}">
                          <a16:creationId xmlns:a16="http://schemas.microsoft.com/office/drawing/2014/main" id="{0BE634BB-007D-4CD0-A18A-88236702FA56}"/>
                        </a:ext>
                      </a:extLst>
                    </p:cNvPr>
                    <p:cNvSpPr>
                      <a:spLocks noChangeArrowheads="1"/>
                    </p:cNvSpPr>
                    <p:nvPr/>
                  </p:nvSpPr>
                  <p:spPr bwMode="auto">
                    <a:xfrm>
                      <a:off x="2060355" y="3268595"/>
                      <a:ext cx="29676" cy="2967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2" name="Rectangle 16">
                      <a:extLst>
                        <a:ext uri="{FF2B5EF4-FFF2-40B4-BE49-F238E27FC236}">
                          <a16:creationId xmlns:a16="http://schemas.microsoft.com/office/drawing/2014/main" id="{2F0C2BA1-915D-4FB2-8191-6098A0D7292F}"/>
                        </a:ext>
                      </a:extLst>
                    </p:cNvPr>
                    <p:cNvSpPr>
                      <a:spLocks noChangeArrowheads="1"/>
                    </p:cNvSpPr>
                    <p:nvPr/>
                  </p:nvSpPr>
                  <p:spPr bwMode="auto">
                    <a:xfrm>
                      <a:off x="2030678" y="3347449"/>
                      <a:ext cx="39851" cy="3985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3" name="Rectangle 17">
                      <a:extLst>
                        <a:ext uri="{FF2B5EF4-FFF2-40B4-BE49-F238E27FC236}">
                          <a16:creationId xmlns:a16="http://schemas.microsoft.com/office/drawing/2014/main" id="{140348C8-449D-43B7-9D18-74EA6F87065C}"/>
                        </a:ext>
                      </a:extLst>
                    </p:cNvPr>
                    <p:cNvSpPr>
                      <a:spLocks noChangeArrowheads="1"/>
                    </p:cNvSpPr>
                    <p:nvPr/>
                  </p:nvSpPr>
                  <p:spPr bwMode="auto">
                    <a:xfrm>
                      <a:off x="2169733" y="3268595"/>
                      <a:ext cx="29676" cy="296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4" name="Rectangle 18">
                      <a:extLst>
                        <a:ext uri="{FF2B5EF4-FFF2-40B4-BE49-F238E27FC236}">
                          <a16:creationId xmlns:a16="http://schemas.microsoft.com/office/drawing/2014/main" id="{48D80E71-C2B7-4582-8FAD-A81E854F356E}"/>
                        </a:ext>
                      </a:extLst>
                    </p:cNvPr>
                    <p:cNvSpPr>
                      <a:spLocks noChangeArrowheads="1"/>
                    </p:cNvSpPr>
                    <p:nvPr/>
                  </p:nvSpPr>
                  <p:spPr bwMode="auto">
                    <a:xfrm>
                      <a:off x="2218910" y="3268595"/>
                      <a:ext cx="29676" cy="2967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5" name="Rectangle 19">
                      <a:extLst>
                        <a:ext uri="{FF2B5EF4-FFF2-40B4-BE49-F238E27FC236}">
                          <a16:creationId xmlns:a16="http://schemas.microsoft.com/office/drawing/2014/main" id="{D0B04728-E496-4715-9152-6A3062CFCAC0}"/>
                        </a:ext>
                      </a:extLst>
                    </p:cNvPr>
                    <p:cNvSpPr>
                      <a:spLocks noChangeArrowheads="1"/>
                    </p:cNvSpPr>
                    <p:nvPr/>
                  </p:nvSpPr>
                  <p:spPr bwMode="auto">
                    <a:xfrm>
                      <a:off x="2189234" y="3347449"/>
                      <a:ext cx="39851" cy="3985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256" name="Group 255">
                      <a:extLst>
                        <a:ext uri="{FF2B5EF4-FFF2-40B4-BE49-F238E27FC236}">
                          <a16:creationId xmlns:a16="http://schemas.microsoft.com/office/drawing/2014/main" id="{B2D5C67D-4FA4-4CAA-BB15-965200A48943}"/>
                        </a:ext>
                      </a:extLst>
                    </p:cNvPr>
                    <p:cNvGrpSpPr/>
                    <p:nvPr/>
                  </p:nvGrpSpPr>
                  <p:grpSpPr>
                    <a:xfrm>
                      <a:off x="2159558" y="3119366"/>
                      <a:ext cx="99204" cy="60201"/>
                      <a:chOff x="1133475" y="5391150"/>
                      <a:chExt cx="185738" cy="112713"/>
                    </a:xfrm>
                  </p:grpSpPr>
                  <p:sp>
                    <p:nvSpPr>
                      <p:cNvPr id="257" name="Oval 20">
                        <a:extLst>
                          <a:ext uri="{FF2B5EF4-FFF2-40B4-BE49-F238E27FC236}">
                            <a16:creationId xmlns:a16="http://schemas.microsoft.com/office/drawing/2014/main" id="{B9B3271D-A804-4315-A5DA-77F5F750978C}"/>
                          </a:ext>
                        </a:extLst>
                      </p:cNvPr>
                      <p:cNvSpPr>
                        <a:spLocks noChangeArrowheads="1"/>
                      </p:cNvSpPr>
                      <p:nvPr/>
                    </p:nvSpPr>
                    <p:spPr bwMode="auto">
                      <a:xfrm>
                        <a:off x="1152525" y="5391150"/>
                        <a:ext cx="111125" cy="112713"/>
                      </a:xfrm>
                      <a:prstGeom prst="ellipse">
                        <a:avLst/>
                      </a:prstGeom>
                      <a:solidFill>
                        <a:srgbClr val="08ABE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8" name="Freeform 21">
                        <a:extLst>
                          <a:ext uri="{FF2B5EF4-FFF2-40B4-BE49-F238E27FC236}">
                            <a16:creationId xmlns:a16="http://schemas.microsoft.com/office/drawing/2014/main" id="{2B780885-8633-4540-A656-602EE35D8D8C}"/>
                          </a:ext>
                        </a:extLst>
                      </p:cNvPr>
                      <p:cNvSpPr>
                        <a:spLocks/>
                      </p:cNvSpPr>
                      <p:nvPr/>
                    </p:nvSpPr>
                    <p:spPr bwMode="auto">
                      <a:xfrm>
                        <a:off x="1133475" y="5461000"/>
                        <a:ext cx="185738" cy="42863"/>
                      </a:xfrm>
                      <a:custGeom>
                        <a:avLst/>
                        <a:gdLst>
                          <a:gd name="T0" fmla="*/ 378 w 426"/>
                          <a:gd name="T1" fmla="*/ 96 h 96"/>
                          <a:gd name="T2" fmla="*/ 48 w 426"/>
                          <a:gd name="T3" fmla="*/ 96 h 96"/>
                          <a:gd name="T4" fmla="*/ 0 w 426"/>
                          <a:gd name="T5" fmla="*/ 48 h 96"/>
                          <a:gd name="T6" fmla="*/ 0 w 426"/>
                          <a:gd name="T7" fmla="*/ 48 h 96"/>
                          <a:gd name="T8" fmla="*/ 48 w 426"/>
                          <a:gd name="T9" fmla="*/ 0 h 96"/>
                          <a:gd name="T10" fmla="*/ 378 w 426"/>
                          <a:gd name="T11" fmla="*/ 0 h 96"/>
                          <a:gd name="T12" fmla="*/ 426 w 426"/>
                          <a:gd name="T13" fmla="*/ 48 h 96"/>
                          <a:gd name="T14" fmla="*/ 426 w 426"/>
                          <a:gd name="T15" fmla="*/ 48 h 96"/>
                          <a:gd name="T16" fmla="*/ 378 w 426"/>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96">
                            <a:moveTo>
                              <a:pt x="378" y="96"/>
                            </a:moveTo>
                            <a:cubicBezTo>
                              <a:pt x="48" y="96"/>
                              <a:pt x="48" y="96"/>
                              <a:pt x="48" y="96"/>
                            </a:cubicBezTo>
                            <a:cubicBezTo>
                              <a:pt x="21" y="96"/>
                              <a:pt x="0" y="75"/>
                              <a:pt x="0" y="48"/>
                            </a:cubicBezTo>
                            <a:cubicBezTo>
                              <a:pt x="0" y="48"/>
                              <a:pt x="0" y="48"/>
                              <a:pt x="0" y="48"/>
                            </a:cubicBezTo>
                            <a:cubicBezTo>
                              <a:pt x="0" y="21"/>
                              <a:pt x="21" y="0"/>
                              <a:pt x="48" y="0"/>
                            </a:cubicBezTo>
                            <a:cubicBezTo>
                              <a:pt x="378" y="0"/>
                              <a:pt x="378" y="0"/>
                              <a:pt x="378" y="0"/>
                            </a:cubicBezTo>
                            <a:cubicBezTo>
                              <a:pt x="405" y="0"/>
                              <a:pt x="426" y="21"/>
                              <a:pt x="426" y="48"/>
                            </a:cubicBezTo>
                            <a:cubicBezTo>
                              <a:pt x="426" y="48"/>
                              <a:pt x="426" y="48"/>
                              <a:pt x="426" y="48"/>
                            </a:cubicBezTo>
                            <a:cubicBezTo>
                              <a:pt x="426" y="75"/>
                              <a:pt x="405" y="96"/>
                              <a:pt x="378" y="96"/>
                            </a:cubicBezTo>
                            <a:close/>
                          </a:path>
                        </a:pathLst>
                      </a:custGeom>
                      <a:solidFill>
                        <a:srgbClr val="08ABE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9" name="Oval 22">
                        <a:extLst>
                          <a:ext uri="{FF2B5EF4-FFF2-40B4-BE49-F238E27FC236}">
                            <a16:creationId xmlns:a16="http://schemas.microsoft.com/office/drawing/2014/main" id="{8B9AE2CA-3A96-4398-AC17-1506AF9E01CE}"/>
                          </a:ext>
                        </a:extLst>
                      </p:cNvPr>
                      <p:cNvSpPr>
                        <a:spLocks noChangeArrowheads="1"/>
                      </p:cNvSpPr>
                      <p:nvPr/>
                    </p:nvSpPr>
                    <p:spPr bwMode="auto">
                      <a:xfrm>
                        <a:off x="1227138" y="5410200"/>
                        <a:ext cx="73025" cy="74613"/>
                      </a:xfrm>
                      <a:prstGeom prst="ellipse">
                        <a:avLst/>
                      </a:prstGeom>
                      <a:solidFill>
                        <a:srgbClr val="08ABE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234" name="Straight Connector 233">
                    <a:extLst>
                      <a:ext uri="{FF2B5EF4-FFF2-40B4-BE49-F238E27FC236}">
                        <a16:creationId xmlns:a16="http://schemas.microsoft.com/office/drawing/2014/main" id="{092DBC5B-4C1C-4DF6-B4DF-88F3407C4581}"/>
                      </a:ext>
                    </a:extLst>
                  </p:cNvPr>
                  <p:cNvCxnSpPr>
                    <a:cxnSpLocks/>
                  </p:cNvCxnSpPr>
                  <p:nvPr/>
                </p:nvCxnSpPr>
                <p:spPr>
                  <a:xfrm>
                    <a:off x="2210087" y="3460562"/>
                    <a:ext cx="755654"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5" name="Rectangle 234">
                    <a:extLst>
                      <a:ext uri="{FF2B5EF4-FFF2-40B4-BE49-F238E27FC236}">
                        <a16:creationId xmlns:a16="http://schemas.microsoft.com/office/drawing/2014/main" id="{67049A10-2FAE-4E9D-91D1-F54B6DEF92DE}"/>
                      </a:ext>
                    </a:extLst>
                  </p:cNvPr>
                  <p:cNvSpPr/>
                  <p:nvPr/>
                </p:nvSpPr>
                <p:spPr bwMode="auto">
                  <a:xfrm>
                    <a:off x="2207662" y="2968929"/>
                    <a:ext cx="754435" cy="495724"/>
                  </a:xfrm>
                  <a:prstGeom prst="rect">
                    <a:avLst/>
                  </a:prstGeom>
                  <a:solidFill>
                    <a:srgbClr val="50E6FF">
                      <a:alpha val="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236" name="Straight Connector 235">
                    <a:extLst>
                      <a:ext uri="{FF2B5EF4-FFF2-40B4-BE49-F238E27FC236}">
                        <a16:creationId xmlns:a16="http://schemas.microsoft.com/office/drawing/2014/main" id="{2516566C-F29B-4DD0-B1A4-9FB66249C834}"/>
                      </a:ext>
                    </a:extLst>
                  </p:cNvPr>
                  <p:cNvCxnSpPr>
                    <a:cxnSpLocks/>
                  </p:cNvCxnSpPr>
                  <p:nvPr/>
                </p:nvCxnSpPr>
                <p:spPr>
                  <a:xfrm>
                    <a:off x="2208363" y="2968929"/>
                    <a:ext cx="754996"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7" name="Graphic 236">
                    <a:extLst>
                      <a:ext uri="{FF2B5EF4-FFF2-40B4-BE49-F238E27FC236}">
                        <a16:creationId xmlns:a16="http://schemas.microsoft.com/office/drawing/2014/main" id="{C4AF0583-268C-4D0B-899D-01AAE0F1EE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22344" y="2920602"/>
                    <a:ext cx="347593" cy="286537"/>
                  </a:xfrm>
                  <a:prstGeom prst="rect">
                    <a:avLst/>
                  </a:prstGeom>
                </p:spPr>
              </p:pic>
              <p:pic>
                <p:nvPicPr>
                  <p:cNvPr id="238" name="Graphic 237">
                    <a:extLst>
                      <a:ext uri="{FF2B5EF4-FFF2-40B4-BE49-F238E27FC236}">
                        <a16:creationId xmlns:a16="http://schemas.microsoft.com/office/drawing/2014/main" id="{088EDE0D-8CE1-4A27-8769-C6F6FBC945E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02065" y="3116203"/>
                    <a:ext cx="390988" cy="374500"/>
                  </a:xfrm>
                  <a:prstGeom prst="rect">
                    <a:avLst/>
                  </a:prstGeom>
                </p:spPr>
              </p:pic>
              <p:sp>
                <p:nvSpPr>
                  <p:cNvPr id="239" name="Rectangle 238">
                    <a:extLst>
                      <a:ext uri="{FF2B5EF4-FFF2-40B4-BE49-F238E27FC236}">
                        <a16:creationId xmlns:a16="http://schemas.microsoft.com/office/drawing/2014/main" id="{97F4C475-0E76-4A8E-80DA-D83B645B99B1}"/>
                      </a:ext>
                    </a:extLst>
                  </p:cNvPr>
                  <p:cNvSpPr/>
                  <p:nvPr/>
                </p:nvSpPr>
                <p:spPr bwMode="auto">
                  <a:xfrm>
                    <a:off x="2168449" y="2800467"/>
                    <a:ext cx="849624"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Data Loader</a:t>
                    </a:r>
                  </a:p>
                </p:txBody>
              </p:sp>
              <p:sp>
                <p:nvSpPr>
                  <p:cNvPr id="240" name="Rectangle 239">
                    <a:extLst>
                      <a:ext uri="{FF2B5EF4-FFF2-40B4-BE49-F238E27FC236}">
                        <a16:creationId xmlns:a16="http://schemas.microsoft.com/office/drawing/2014/main" id="{E7EB6DF8-4C21-4533-9E39-D5C0E5548159}"/>
                      </a:ext>
                    </a:extLst>
                  </p:cNvPr>
                  <p:cNvSpPr/>
                  <p:nvPr/>
                </p:nvSpPr>
                <p:spPr bwMode="auto">
                  <a:xfrm>
                    <a:off x="2393281" y="3092920"/>
                    <a:ext cx="794936"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VPN</a:t>
                    </a:r>
                  </a:p>
                </p:txBody>
              </p:sp>
            </p:grpSp>
          </p:grpSp>
        </p:grpSp>
        <p:cxnSp>
          <p:nvCxnSpPr>
            <p:cNvPr id="162" name="Connector: Elbow 161">
              <a:extLst>
                <a:ext uri="{FF2B5EF4-FFF2-40B4-BE49-F238E27FC236}">
                  <a16:creationId xmlns:a16="http://schemas.microsoft.com/office/drawing/2014/main" id="{CAA23D48-4341-43BF-9955-51121DF941BB}"/>
                </a:ext>
              </a:extLst>
            </p:cNvPr>
            <p:cNvCxnSpPr>
              <a:cxnSpLocks/>
              <a:stCxn id="56" idx="3"/>
              <a:endCxn id="26" idx="1"/>
            </p:cNvCxnSpPr>
            <p:nvPr/>
          </p:nvCxnSpPr>
          <p:spPr>
            <a:xfrm flipV="1">
              <a:off x="2988644" y="3766593"/>
              <a:ext cx="1370669" cy="1147"/>
            </a:xfrm>
            <a:prstGeom prst="bentConnector3">
              <a:avLst>
                <a:gd name="adj1" fmla="val 50000"/>
              </a:avLst>
            </a:prstGeom>
            <a:noFill/>
            <a:ln w="50800" cap="flat" cmpd="sng" algn="ctr">
              <a:solidFill>
                <a:srgbClr val="08ABE8">
                  <a:alpha val="70000"/>
                </a:srgbClr>
              </a:solidFill>
              <a:prstDash val="solid"/>
              <a:headEnd type="none" w="lg" len="med"/>
              <a:tailEnd type="triangle" w="med" len="med"/>
            </a:ln>
            <a:effectLst/>
          </p:spPr>
        </p:cxnSp>
        <p:pic>
          <p:nvPicPr>
            <p:cNvPr id="167" name="Graphic 166">
              <a:extLst>
                <a:ext uri="{FF2B5EF4-FFF2-40B4-BE49-F238E27FC236}">
                  <a16:creationId xmlns:a16="http://schemas.microsoft.com/office/drawing/2014/main" id="{5FDB804B-22B1-4D10-B62B-B22C08A2C45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86289" y="3523926"/>
              <a:ext cx="268381" cy="391835"/>
            </a:xfrm>
            <a:prstGeom prst="rect">
              <a:avLst/>
            </a:prstGeom>
          </p:spPr>
        </p:pic>
        <p:sp>
          <p:nvSpPr>
            <p:cNvPr id="8192" name="Rectangle 8191">
              <a:extLst>
                <a:ext uri="{FF2B5EF4-FFF2-40B4-BE49-F238E27FC236}">
                  <a16:creationId xmlns:a16="http://schemas.microsoft.com/office/drawing/2014/main" id="{0047E83E-1718-4FF0-9A3A-E3DD169CA91F}"/>
                </a:ext>
              </a:extLst>
            </p:cNvPr>
            <p:cNvSpPr/>
            <p:nvPr/>
          </p:nvSpPr>
          <p:spPr bwMode="auto">
            <a:xfrm>
              <a:off x="2861459" y="3850653"/>
              <a:ext cx="11190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Ciphertext</a:t>
              </a:r>
            </a:p>
          </p:txBody>
        </p:sp>
        <p:sp>
          <p:nvSpPr>
            <p:cNvPr id="32" name="Rectangle 31">
              <a:extLst>
                <a:ext uri="{FF2B5EF4-FFF2-40B4-BE49-F238E27FC236}">
                  <a16:creationId xmlns:a16="http://schemas.microsoft.com/office/drawing/2014/main" id="{5C262F5D-4A36-4D29-A851-AAE4CC03A571}"/>
                </a:ext>
              </a:extLst>
            </p:cNvPr>
            <p:cNvSpPr/>
            <p:nvPr/>
          </p:nvSpPr>
          <p:spPr bwMode="auto">
            <a:xfrm>
              <a:off x="4159126" y="3257160"/>
              <a:ext cx="11190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Azure SQL</a:t>
              </a:r>
            </a:p>
          </p:txBody>
        </p:sp>
        <p:pic>
          <p:nvPicPr>
            <p:cNvPr id="75" name="Graphic 74">
              <a:extLst>
                <a:ext uri="{FF2B5EF4-FFF2-40B4-BE49-F238E27FC236}">
                  <a16:creationId xmlns:a16="http://schemas.microsoft.com/office/drawing/2014/main" id="{266DD224-00C2-4CD1-8BD3-9B17F93BD6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10434" y="3163299"/>
              <a:ext cx="478271" cy="391836"/>
            </a:xfrm>
            <a:prstGeom prst="rect">
              <a:avLst/>
            </a:prstGeom>
          </p:spPr>
        </p:pic>
        <p:sp>
          <p:nvSpPr>
            <p:cNvPr id="156" name="Isosceles Triangle 155">
              <a:extLst>
                <a:ext uri="{FF2B5EF4-FFF2-40B4-BE49-F238E27FC236}">
                  <a16:creationId xmlns:a16="http://schemas.microsoft.com/office/drawing/2014/main" id="{A5F85989-2142-439A-BFAB-E22A7DE9C46B}"/>
                </a:ext>
              </a:extLst>
            </p:cNvPr>
            <p:cNvSpPr/>
            <p:nvPr/>
          </p:nvSpPr>
          <p:spPr bwMode="auto">
            <a:xfrm>
              <a:off x="4419507" y="3997852"/>
              <a:ext cx="542044" cy="260994"/>
            </a:xfrm>
            <a:prstGeom prst="triangle">
              <a:avLst>
                <a:gd name="adj" fmla="val 50000"/>
              </a:avLst>
            </a:prstGeom>
            <a:gradFill flip="none" rotWithShape="1">
              <a:gsLst>
                <a:gs pos="0">
                  <a:srgbClr val="F8FFFF"/>
                </a:gs>
                <a:gs pos="100000">
                  <a:srgbClr val="50E6FF"/>
                </a:gs>
              </a:gsLst>
              <a:lin ang="189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4" name="Rectangle 23">
              <a:extLst>
                <a:ext uri="{FF2B5EF4-FFF2-40B4-BE49-F238E27FC236}">
                  <a16:creationId xmlns:a16="http://schemas.microsoft.com/office/drawing/2014/main" id="{C9551C4B-0FEB-4CC6-BA11-0B5D0D8F0430}"/>
                </a:ext>
              </a:extLst>
            </p:cNvPr>
            <p:cNvSpPr/>
            <p:nvPr/>
          </p:nvSpPr>
          <p:spPr bwMode="auto">
            <a:xfrm>
              <a:off x="4069398" y="4252341"/>
              <a:ext cx="1304270" cy="785205"/>
            </a:xfrm>
            <a:prstGeom prst="rect">
              <a:avLst/>
            </a:prstGeom>
            <a:pattFill prst="wdUpDiag">
              <a:fgClr>
                <a:srgbClr val="029EE6"/>
              </a:fgClr>
              <a:bgClr>
                <a:srgbClr val="00B0F0"/>
              </a:bgClr>
            </a:pattFill>
            <a:ln w="6350">
              <a:solidFill>
                <a:schemeClr val="accent3"/>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57" name="Rectangle 156">
              <a:extLst>
                <a:ext uri="{FF2B5EF4-FFF2-40B4-BE49-F238E27FC236}">
                  <a16:creationId xmlns:a16="http://schemas.microsoft.com/office/drawing/2014/main" id="{4A5B3ED8-3111-4A74-8454-46448B25ADD3}"/>
                </a:ext>
              </a:extLst>
            </p:cNvPr>
            <p:cNvSpPr/>
            <p:nvPr/>
          </p:nvSpPr>
          <p:spPr bwMode="auto">
            <a:xfrm>
              <a:off x="4103867" y="4285522"/>
              <a:ext cx="1235331" cy="716732"/>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2" name="Picture 2">
              <a:extLst>
                <a:ext uri="{FF2B5EF4-FFF2-40B4-BE49-F238E27FC236}">
                  <a16:creationId xmlns:a16="http://schemas.microsoft.com/office/drawing/2014/main" id="{F1FBA0CA-2DDE-4E6C-A4A0-04C7B40FC317}"/>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72625" t="61200" r="9375" b="4406"/>
            <a:stretch/>
          </p:blipFill>
          <p:spPr bwMode="auto">
            <a:xfrm>
              <a:off x="4178749" y="4786620"/>
              <a:ext cx="190071" cy="188735"/>
            </a:xfrm>
            <a:prstGeom prst="rect">
              <a:avLst/>
            </a:prstGeom>
            <a:noFill/>
            <a:extLst>
              <a:ext uri="{909E8E84-426E-40DD-AFC4-6F175D3DCCD1}">
                <a14:hiddenFill xmlns:a14="http://schemas.microsoft.com/office/drawing/2010/main">
                  <a:solidFill>
                    <a:srgbClr val="FFFFFF"/>
                  </a:solidFill>
                </a14:hiddenFill>
              </a:ext>
            </a:extLst>
          </p:spPr>
        </p:pic>
        <p:sp>
          <p:nvSpPr>
            <p:cNvPr id="158" name="Rectangle 157">
              <a:extLst>
                <a:ext uri="{FF2B5EF4-FFF2-40B4-BE49-F238E27FC236}">
                  <a16:creationId xmlns:a16="http://schemas.microsoft.com/office/drawing/2014/main" id="{21522D1C-75C1-452A-89FB-F5CF474E8AAF}"/>
                </a:ext>
              </a:extLst>
            </p:cNvPr>
            <p:cNvSpPr/>
            <p:nvPr/>
          </p:nvSpPr>
          <p:spPr bwMode="auto">
            <a:xfrm>
              <a:off x="4095977" y="4750878"/>
              <a:ext cx="1428714" cy="251376"/>
            </a:xfrm>
            <a:prstGeom prst="rect">
              <a:avLst/>
            </a:prstGeom>
            <a:noFill/>
            <a:ln>
              <a:no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gradFill>
                    <a:gsLst>
                      <a:gs pos="0">
                        <a:srgbClr val="08ABE8"/>
                      </a:gs>
                      <a:gs pos="100000">
                        <a:srgbClr val="006CC3"/>
                      </a:gs>
                    </a:gsLst>
                    <a:lin ang="5400000" scaled="1"/>
                  </a:gradFill>
                  <a:effectLst>
                    <a:glow rad="63500">
                      <a:srgbClr val="50E6FF">
                        <a:satMod val="175000"/>
                        <a:alpha val="24000"/>
                      </a:srgbClr>
                    </a:glow>
                  </a:effectLst>
                  <a:uLnTx/>
                  <a:uFillTx/>
                  <a:latin typeface="Segoe UI Semibold"/>
                  <a:ea typeface="Segoe UI" pitchFamily="34" charset="0"/>
                  <a:cs typeface="Segoe UI Semibold" panose="020B0702040204020203" pitchFamily="34" charset="0"/>
                </a:rPr>
                <a:t>SGX Enclave</a:t>
              </a:r>
            </a:p>
          </p:txBody>
        </p:sp>
        <p:sp>
          <p:nvSpPr>
            <p:cNvPr id="379" name="Rectangle 378">
              <a:extLst>
                <a:ext uri="{FF2B5EF4-FFF2-40B4-BE49-F238E27FC236}">
                  <a16:creationId xmlns:a16="http://schemas.microsoft.com/office/drawing/2014/main" id="{4FA6F02E-2749-433C-A0C9-021967B1315E}"/>
                </a:ext>
              </a:extLst>
            </p:cNvPr>
            <p:cNvSpPr/>
            <p:nvPr/>
          </p:nvSpPr>
          <p:spPr bwMode="auto">
            <a:xfrm>
              <a:off x="4908345" y="4757383"/>
              <a:ext cx="425321" cy="239257"/>
            </a:xfrm>
            <a:prstGeom prst="rect">
              <a:avLst/>
            </a:prstGeom>
            <a:solidFill>
              <a:srgbClr val="50E6FF">
                <a:alpha val="5000"/>
              </a:srgbClr>
            </a:solidFill>
            <a:ln w="3175">
              <a:gradFill>
                <a:gsLst>
                  <a:gs pos="0">
                    <a:schemeClr val="accent1">
                      <a:lumMod val="5000"/>
                      <a:lumOff val="95000"/>
                    </a:schemeClr>
                  </a:gs>
                  <a:gs pos="100000">
                    <a:schemeClr val="accent1">
                      <a:lumMod val="30000"/>
                      <a:lumOff val="70000"/>
                    </a:schemeClr>
                  </a:gs>
                </a:gsLst>
                <a:lin ang="5400000" scaled="1"/>
              </a:gra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197" name="Rectangle 8196">
              <a:extLst>
                <a:ext uri="{FF2B5EF4-FFF2-40B4-BE49-F238E27FC236}">
                  <a16:creationId xmlns:a16="http://schemas.microsoft.com/office/drawing/2014/main" id="{E44F7C3C-3CA6-46CA-B702-F2CEFAF6C19A}"/>
                </a:ext>
              </a:extLst>
            </p:cNvPr>
            <p:cNvSpPr/>
            <p:nvPr/>
          </p:nvSpPr>
          <p:spPr bwMode="auto">
            <a:xfrm>
              <a:off x="3980468" y="4547326"/>
              <a:ext cx="8934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Plaintext</a:t>
              </a:r>
            </a:p>
          </p:txBody>
        </p:sp>
        <p:pic>
          <p:nvPicPr>
            <p:cNvPr id="8199" name="Graphic 8198">
              <a:extLst>
                <a:ext uri="{FF2B5EF4-FFF2-40B4-BE49-F238E27FC236}">
                  <a16:creationId xmlns:a16="http://schemas.microsoft.com/office/drawing/2014/main" id="{5B967F88-B433-4734-BC53-FB692AEA1EB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18119" y="4349514"/>
              <a:ext cx="202775" cy="248686"/>
            </a:xfrm>
            <a:prstGeom prst="rect">
              <a:avLst/>
            </a:prstGeom>
          </p:spPr>
        </p:pic>
        <p:grpSp>
          <p:nvGrpSpPr>
            <p:cNvPr id="10513" name="Group 10512">
              <a:extLst>
                <a:ext uri="{FF2B5EF4-FFF2-40B4-BE49-F238E27FC236}">
                  <a16:creationId xmlns:a16="http://schemas.microsoft.com/office/drawing/2014/main" id="{48B47B1E-5BB5-4608-8358-A6C29018D106}"/>
                </a:ext>
              </a:extLst>
            </p:cNvPr>
            <p:cNvGrpSpPr/>
            <p:nvPr/>
          </p:nvGrpSpPr>
          <p:grpSpPr>
            <a:xfrm>
              <a:off x="4901260" y="4336106"/>
              <a:ext cx="248474" cy="235660"/>
              <a:chOff x="5663438" y="2517518"/>
              <a:chExt cx="572075" cy="542571"/>
            </a:xfrm>
          </p:grpSpPr>
          <p:sp>
            <p:nvSpPr>
              <p:cNvPr id="8247" name="Graphic 8199">
                <a:extLst>
                  <a:ext uri="{FF2B5EF4-FFF2-40B4-BE49-F238E27FC236}">
                    <a16:creationId xmlns:a16="http://schemas.microsoft.com/office/drawing/2014/main" id="{C896A281-9FED-43E8-B0FC-52A03D1BA4FD}"/>
                  </a:ext>
                </a:extLst>
              </p:cNvPr>
              <p:cNvSpPr/>
              <p:nvPr/>
            </p:nvSpPr>
            <p:spPr>
              <a:xfrm>
                <a:off x="5663438" y="2852782"/>
                <a:ext cx="11180" cy="55903"/>
              </a:xfrm>
              <a:custGeom>
                <a:avLst/>
                <a:gdLst>
                  <a:gd name="connsiteX0" fmla="*/ 0 w 11180"/>
                  <a:gd name="connsiteY0" fmla="*/ 40374 h 55903"/>
                  <a:gd name="connsiteX1" fmla="*/ 0 w 11180"/>
                  <a:gd name="connsiteY1" fmla="*/ 0 h 55903"/>
                  <a:gd name="connsiteX2" fmla="*/ 11181 w 11180"/>
                  <a:gd name="connsiteY2" fmla="*/ 15529 h 55903"/>
                  <a:gd name="connsiteX3" fmla="*/ 11181 w 11180"/>
                  <a:gd name="connsiteY3" fmla="*/ 55903 h 55903"/>
                  <a:gd name="connsiteX4" fmla="*/ 0 w 11180"/>
                  <a:gd name="connsiteY4" fmla="*/ 40374 h 55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0" h="55903">
                    <a:moveTo>
                      <a:pt x="0" y="40374"/>
                    </a:moveTo>
                    <a:lnTo>
                      <a:pt x="0" y="0"/>
                    </a:lnTo>
                    <a:cubicBezTo>
                      <a:pt x="0" y="5590"/>
                      <a:pt x="3727" y="11181"/>
                      <a:pt x="11181" y="15529"/>
                    </a:cubicBezTo>
                    <a:lnTo>
                      <a:pt x="11181" y="55903"/>
                    </a:lnTo>
                    <a:cubicBezTo>
                      <a:pt x="3727" y="51555"/>
                      <a:pt x="0" y="45965"/>
                      <a:pt x="0" y="40374"/>
                    </a:cubicBezTo>
                    <a:close/>
                  </a:path>
                </a:pathLst>
              </a:custGeom>
              <a:solidFill>
                <a:srgbClr val="BCBCBC"/>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8248" name="Graphic 8199">
                <a:extLst>
                  <a:ext uri="{FF2B5EF4-FFF2-40B4-BE49-F238E27FC236}">
                    <a16:creationId xmlns:a16="http://schemas.microsoft.com/office/drawing/2014/main" id="{C896A281-9FED-43E8-B0FC-52A03D1BA4FD}"/>
                  </a:ext>
                </a:extLst>
              </p:cNvPr>
              <p:cNvSpPr/>
              <p:nvPr/>
            </p:nvSpPr>
            <p:spPr>
              <a:xfrm>
                <a:off x="6224954" y="2856509"/>
                <a:ext cx="10559" cy="55282"/>
              </a:xfrm>
              <a:custGeom>
                <a:avLst/>
                <a:gdLst>
                  <a:gd name="connsiteX0" fmla="*/ 10559 w 10559"/>
                  <a:gd name="connsiteY0" fmla="*/ 0 h 55282"/>
                  <a:gd name="connsiteX1" fmla="*/ 10559 w 10559"/>
                  <a:gd name="connsiteY1" fmla="*/ 40374 h 55282"/>
                  <a:gd name="connsiteX2" fmla="*/ 0 w 10559"/>
                  <a:gd name="connsiteY2" fmla="*/ 55282 h 55282"/>
                  <a:gd name="connsiteX3" fmla="*/ 0 w 10559"/>
                  <a:gd name="connsiteY3" fmla="*/ 14908 h 55282"/>
                  <a:gd name="connsiteX4" fmla="*/ 10559 w 10559"/>
                  <a:gd name="connsiteY4" fmla="*/ 0 h 55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9" h="55282">
                    <a:moveTo>
                      <a:pt x="10559" y="0"/>
                    </a:moveTo>
                    <a:lnTo>
                      <a:pt x="10559" y="40374"/>
                    </a:lnTo>
                    <a:cubicBezTo>
                      <a:pt x="10559" y="45965"/>
                      <a:pt x="6833" y="51555"/>
                      <a:pt x="0" y="55282"/>
                    </a:cubicBezTo>
                    <a:lnTo>
                      <a:pt x="0" y="14908"/>
                    </a:lnTo>
                    <a:cubicBezTo>
                      <a:pt x="6833" y="11181"/>
                      <a:pt x="10559" y="5590"/>
                      <a:pt x="10559" y="0"/>
                    </a:cubicBezTo>
                    <a:close/>
                  </a:path>
                </a:pathLst>
              </a:custGeom>
              <a:solidFill>
                <a:srgbClr val="9B9BA0"/>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8249" name="Graphic 8199">
                <a:extLst>
                  <a:ext uri="{FF2B5EF4-FFF2-40B4-BE49-F238E27FC236}">
                    <a16:creationId xmlns:a16="http://schemas.microsoft.com/office/drawing/2014/main" id="{C896A281-9FED-43E8-B0FC-52A03D1BA4FD}"/>
                  </a:ext>
                </a:extLst>
              </p:cNvPr>
              <p:cNvSpPr/>
              <p:nvPr/>
            </p:nvSpPr>
            <p:spPr>
              <a:xfrm>
                <a:off x="5979601" y="2871416"/>
                <a:ext cx="244731" cy="182616"/>
              </a:xfrm>
              <a:custGeom>
                <a:avLst/>
                <a:gdLst>
                  <a:gd name="connsiteX0" fmla="*/ 244732 w 244731"/>
                  <a:gd name="connsiteY0" fmla="*/ 0 h 182616"/>
                  <a:gd name="connsiteX1" fmla="*/ 244732 w 244731"/>
                  <a:gd name="connsiteY1" fmla="*/ 40995 h 182616"/>
                  <a:gd name="connsiteX2" fmla="*/ 0 w 244731"/>
                  <a:gd name="connsiteY2" fmla="*/ 182617 h 182616"/>
                  <a:gd name="connsiteX3" fmla="*/ 0 w 244731"/>
                  <a:gd name="connsiteY3" fmla="*/ 142242 h 182616"/>
                  <a:gd name="connsiteX4" fmla="*/ 244732 w 244731"/>
                  <a:gd name="connsiteY4" fmla="*/ 0 h 182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731" h="182616">
                    <a:moveTo>
                      <a:pt x="244732" y="0"/>
                    </a:moveTo>
                    <a:lnTo>
                      <a:pt x="244732" y="40995"/>
                    </a:lnTo>
                    <a:lnTo>
                      <a:pt x="0" y="182617"/>
                    </a:lnTo>
                    <a:lnTo>
                      <a:pt x="0" y="142242"/>
                    </a:lnTo>
                    <a:lnTo>
                      <a:pt x="244732" y="0"/>
                    </a:lnTo>
                    <a:close/>
                  </a:path>
                </a:pathLst>
              </a:custGeom>
              <a:solidFill>
                <a:srgbClr val="9B9BA0"/>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8250" name="Graphic 8199">
                <a:extLst>
                  <a:ext uri="{FF2B5EF4-FFF2-40B4-BE49-F238E27FC236}">
                    <a16:creationId xmlns:a16="http://schemas.microsoft.com/office/drawing/2014/main" id="{C896A281-9FED-43E8-B0FC-52A03D1BA4FD}"/>
                  </a:ext>
                </a:extLst>
              </p:cNvPr>
              <p:cNvSpPr/>
              <p:nvPr/>
            </p:nvSpPr>
            <p:spPr>
              <a:xfrm>
                <a:off x="5674619" y="2867689"/>
                <a:ext cx="252806" cy="186343"/>
              </a:xfrm>
              <a:custGeom>
                <a:avLst/>
                <a:gdLst>
                  <a:gd name="connsiteX0" fmla="*/ 252807 w 252806"/>
                  <a:gd name="connsiteY0" fmla="*/ 145969 h 186343"/>
                  <a:gd name="connsiteX1" fmla="*/ 252807 w 252806"/>
                  <a:gd name="connsiteY1" fmla="*/ 186344 h 186343"/>
                  <a:gd name="connsiteX2" fmla="*/ 0 w 252806"/>
                  <a:gd name="connsiteY2" fmla="*/ 40374 h 186343"/>
                  <a:gd name="connsiteX3" fmla="*/ 0 w 252806"/>
                  <a:gd name="connsiteY3" fmla="*/ 0 h 186343"/>
                  <a:gd name="connsiteX4" fmla="*/ 252807 w 252806"/>
                  <a:gd name="connsiteY4" fmla="*/ 145969 h 18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806" h="186343">
                    <a:moveTo>
                      <a:pt x="252807" y="145969"/>
                    </a:moveTo>
                    <a:lnTo>
                      <a:pt x="252807" y="186344"/>
                    </a:lnTo>
                    <a:lnTo>
                      <a:pt x="0" y="40374"/>
                    </a:lnTo>
                    <a:lnTo>
                      <a:pt x="0" y="0"/>
                    </a:lnTo>
                    <a:lnTo>
                      <a:pt x="252807" y="145969"/>
                    </a:lnTo>
                    <a:close/>
                  </a:path>
                </a:pathLst>
              </a:custGeom>
              <a:solidFill>
                <a:srgbClr val="BCBCBC"/>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8251" name="Graphic 8199">
                <a:extLst>
                  <a:ext uri="{FF2B5EF4-FFF2-40B4-BE49-F238E27FC236}">
                    <a16:creationId xmlns:a16="http://schemas.microsoft.com/office/drawing/2014/main" id="{C896A281-9FED-43E8-B0FC-52A03D1BA4FD}"/>
                  </a:ext>
                </a:extLst>
              </p:cNvPr>
              <p:cNvSpPr/>
              <p:nvPr/>
            </p:nvSpPr>
            <p:spPr>
              <a:xfrm>
                <a:off x="5663670" y="2688954"/>
                <a:ext cx="571378" cy="330760"/>
              </a:xfrm>
              <a:custGeom>
                <a:avLst/>
                <a:gdLst>
                  <a:gd name="connsiteX0" fmla="*/ 560664 w 571378"/>
                  <a:gd name="connsiteY0" fmla="*/ 152025 h 330760"/>
                  <a:gd name="connsiteX1" fmla="*/ 560664 w 571378"/>
                  <a:gd name="connsiteY1" fmla="*/ 182462 h 330760"/>
                  <a:gd name="connsiteX2" fmla="*/ 315932 w 571378"/>
                  <a:gd name="connsiteY2" fmla="*/ 324704 h 330760"/>
                  <a:gd name="connsiteX3" fmla="*/ 263756 w 571378"/>
                  <a:gd name="connsiteY3" fmla="*/ 324704 h 330760"/>
                  <a:gd name="connsiteX4" fmla="*/ 10949 w 571378"/>
                  <a:gd name="connsiteY4" fmla="*/ 178735 h 330760"/>
                  <a:gd name="connsiteX5" fmla="*/ 10949 w 571378"/>
                  <a:gd name="connsiteY5" fmla="*/ 148299 h 330760"/>
                  <a:gd name="connsiteX6" fmla="*/ 255681 w 571378"/>
                  <a:gd name="connsiteY6" fmla="*/ 6056 h 330760"/>
                  <a:gd name="connsiteX7" fmla="*/ 307857 w 571378"/>
                  <a:gd name="connsiteY7" fmla="*/ 6056 h 330760"/>
                  <a:gd name="connsiteX8" fmla="*/ 560664 w 571378"/>
                  <a:gd name="connsiteY8" fmla="*/ 152025 h 33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378" h="330760">
                    <a:moveTo>
                      <a:pt x="560664" y="152025"/>
                    </a:moveTo>
                    <a:cubicBezTo>
                      <a:pt x="574950" y="160100"/>
                      <a:pt x="574950" y="173766"/>
                      <a:pt x="560664" y="182462"/>
                    </a:cubicBezTo>
                    <a:lnTo>
                      <a:pt x="315932" y="324704"/>
                    </a:lnTo>
                    <a:cubicBezTo>
                      <a:pt x="301646" y="332779"/>
                      <a:pt x="278042" y="332779"/>
                      <a:pt x="263756" y="324704"/>
                    </a:cubicBezTo>
                    <a:lnTo>
                      <a:pt x="10949" y="178735"/>
                    </a:lnTo>
                    <a:cubicBezTo>
                      <a:pt x="-3337" y="170039"/>
                      <a:pt x="-3959" y="156995"/>
                      <a:pt x="10949" y="148299"/>
                    </a:cubicBezTo>
                    <a:lnTo>
                      <a:pt x="255681" y="6056"/>
                    </a:lnTo>
                    <a:cubicBezTo>
                      <a:pt x="269967" y="-2019"/>
                      <a:pt x="293571" y="-2019"/>
                      <a:pt x="307857" y="6056"/>
                    </a:cubicBezTo>
                    <a:lnTo>
                      <a:pt x="560664" y="152025"/>
                    </a:lnTo>
                    <a:close/>
                  </a:path>
                </a:pathLst>
              </a:custGeom>
              <a:solidFill>
                <a:srgbClr val="CDCDD0"/>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8252" name="Graphic 8199">
                <a:extLst>
                  <a:ext uri="{FF2B5EF4-FFF2-40B4-BE49-F238E27FC236}">
                    <a16:creationId xmlns:a16="http://schemas.microsoft.com/office/drawing/2014/main" id="{C896A281-9FED-43E8-B0FC-52A03D1BA4FD}"/>
                  </a:ext>
                </a:extLst>
              </p:cNvPr>
              <p:cNvSpPr/>
              <p:nvPr/>
            </p:nvSpPr>
            <p:spPr>
              <a:xfrm>
                <a:off x="5927425" y="3013659"/>
                <a:ext cx="52176" cy="46430"/>
              </a:xfrm>
              <a:custGeom>
                <a:avLst/>
                <a:gdLst>
                  <a:gd name="connsiteX0" fmla="*/ 52176 w 52176"/>
                  <a:gd name="connsiteY0" fmla="*/ 0 h 46430"/>
                  <a:gd name="connsiteX1" fmla="*/ 52176 w 52176"/>
                  <a:gd name="connsiteY1" fmla="*/ 40374 h 46430"/>
                  <a:gd name="connsiteX2" fmla="*/ 0 w 52176"/>
                  <a:gd name="connsiteY2" fmla="*/ 40374 h 46430"/>
                  <a:gd name="connsiteX3" fmla="*/ 0 w 52176"/>
                  <a:gd name="connsiteY3" fmla="*/ 0 h 46430"/>
                  <a:gd name="connsiteX4" fmla="*/ 52176 w 52176"/>
                  <a:gd name="connsiteY4" fmla="*/ 0 h 46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76" h="46430">
                    <a:moveTo>
                      <a:pt x="52176" y="0"/>
                    </a:moveTo>
                    <a:lnTo>
                      <a:pt x="52176" y="40374"/>
                    </a:lnTo>
                    <a:cubicBezTo>
                      <a:pt x="37890" y="48449"/>
                      <a:pt x="14286" y="48449"/>
                      <a:pt x="0" y="40374"/>
                    </a:cubicBezTo>
                    <a:lnTo>
                      <a:pt x="0" y="0"/>
                    </a:lnTo>
                    <a:cubicBezTo>
                      <a:pt x="14286" y="8696"/>
                      <a:pt x="37890" y="8696"/>
                      <a:pt x="52176" y="0"/>
                    </a:cubicBezTo>
                    <a:close/>
                  </a:path>
                </a:pathLst>
              </a:custGeom>
              <a:solidFill>
                <a:srgbClr val="AAAAAA"/>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8254" name="Graphic 8199">
                <a:extLst>
                  <a:ext uri="{FF2B5EF4-FFF2-40B4-BE49-F238E27FC236}">
                    <a16:creationId xmlns:a16="http://schemas.microsoft.com/office/drawing/2014/main" id="{C896A281-9FED-43E8-B0FC-52A03D1BA4FD}"/>
                  </a:ext>
                </a:extLst>
              </p:cNvPr>
              <p:cNvSpPr/>
              <p:nvPr/>
            </p:nvSpPr>
            <p:spPr>
              <a:xfrm>
                <a:off x="5827498" y="2748274"/>
                <a:ext cx="344581" cy="199698"/>
              </a:xfrm>
              <a:custGeom>
                <a:avLst/>
                <a:gdLst>
                  <a:gd name="connsiteX0" fmla="*/ 293725 w 344581"/>
                  <a:gd name="connsiteY0" fmla="*/ 29349 h 199698"/>
                  <a:gd name="connsiteX1" fmla="*/ 294346 w 344581"/>
                  <a:gd name="connsiteY1" fmla="*/ 170349 h 199698"/>
                  <a:gd name="connsiteX2" fmla="*/ 50857 w 344581"/>
                  <a:gd name="connsiteY2" fmla="*/ 170349 h 199698"/>
                  <a:gd name="connsiteX3" fmla="*/ 50235 w 344581"/>
                  <a:gd name="connsiteY3" fmla="*/ 29349 h 199698"/>
                  <a:gd name="connsiteX4" fmla="*/ 293725 w 344581"/>
                  <a:gd name="connsiteY4" fmla="*/ 29349 h 199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581" h="199698">
                    <a:moveTo>
                      <a:pt x="293725" y="29349"/>
                    </a:moveTo>
                    <a:cubicBezTo>
                      <a:pt x="361430" y="68481"/>
                      <a:pt x="361430" y="131217"/>
                      <a:pt x="294346" y="170349"/>
                    </a:cubicBezTo>
                    <a:cubicBezTo>
                      <a:pt x="227262" y="209482"/>
                      <a:pt x="118562" y="209482"/>
                      <a:pt x="50857" y="170349"/>
                    </a:cubicBezTo>
                    <a:cubicBezTo>
                      <a:pt x="-16848" y="131217"/>
                      <a:pt x="-16848" y="68481"/>
                      <a:pt x="50235" y="29349"/>
                    </a:cubicBezTo>
                    <a:cubicBezTo>
                      <a:pt x="117319" y="-9783"/>
                      <a:pt x="226641" y="-9783"/>
                      <a:pt x="293725" y="29349"/>
                    </a:cubicBezTo>
                    <a:close/>
                  </a:path>
                </a:pathLst>
              </a:custGeom>
              <a:solidFill>
                <a:srgbClr val="000000">
                  <a:alpha val="25000"/>
                </a:srgbClr>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232" name="Graphic 8199">
                <a:extLst>
                  <a:ext uri="{FF2B5EF4-FFF2-40B4-BE49-F238E27FC236}">
                    <a16:creationId xmlns:a16="http://schemas.microsoft.com/office/drawing/2014/main" id="{C896A281-9FED-43E8-B0FC-52A03D1BA4FD}"/>
                  </a:ext>
                </a:extLst>
              </p:cNvPr>
              <p:cNvSpPr/>
              <p:nvPr/>
            </p:nvSpPr>
            <p:spPr>
              <a:xfrm>
                <a:off x="5828663" y="2829799"/>
                <a:ext cx="256533" cy="98296"/>
              </a:xfrm>
              <a:custGeom>
                <a:avLst/>
                <a:gdLst>
                  <a:gd name="connsiteX0" fmla="*/ 256533 w 256533"/>
                  <a:gd name="connsiteY0" fmla="*/ 621 h 98296"/>
                  <a:gd name="connsiteX1" fmla="*/ 255912 w 256533"/>
                  <a:gd name="connsiteY1" fmla="*/ 24225 h 98296"/>
                  <a:gd name="connsiteX2" fmla="*/ 218643 w 256533"/>
                  <a:gd name="connsiteY2" fmla="*/ 76401 h 98296"/>
                  <a:gd name="connsiteX3" fmla="*/ 37890 w 256533"/>
                  <a:gd name="connsiteY3" fmla="*/ 76401 h 98296"/>
                  <a:gd name="connsiteX4" fmla="*/ 0 w 256533"/>
                  <a:gd name="connsiteY4" fmla="*/ 23603 h 98296"/>
                  <a:gd name="connsiteX5" fmla="*/ 621 w 256533"/>
                  <a:gd name="connsiteY5" fmla="*/ 0 h 98296"/>
                  <a:gd name="connsiteX6" fmla="*/ 38511 w 256533"/>
                  <a:gd name="connsiteY6" fmla="*/ 52797 h 98296"/>
                  <a:gd name="connsiteX7" fmla="*/ 219265 w 256533"/>
                  <a:gd name="connsiteY7" fmla="*/ 52797 h 98296"/>
                  <a:gd name="connsiteX8" fmla="*/ 256533 w 256533"/>
                  <a:gd name="connsiteY8" fmla="*/ 621 h 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33" h="98296">
                    <a:moveTo>
                      <a:pt x="256533" y="621"/>
                    </a:moveTo>
                    <a:lnTo>
                      <a:pt x="255912" y="24225"/>
                    </a:lnTo>
                    <a:cubicBezTo>
                      <a:pt x="255912" y="42859"/>
                      <a:pt x="243489" y="62115"/>
                      <a:pt x="218643" y="76401"/>
                    </a:cubicBezTo>
                    <a:cubicBezTo>
                      <a:pt x="168952" y="105595"/>
                      <a:pt x="88203" y="105595"/>
                      <a:pt x="37890" y="76401"/>
                    </a:cubicBezTo>
                    <a:cubicBezTo>
                      <a:pt x="12423" y="62115"/>
                      <a:pt x="0" y="42859"/>
                      <a:pt x="0" y="23603"/>
                    </a:cubicBezTo>
                    <a:lnTo>
                      <a:pt x="621" y="0"/>
                    </a:lnTo>
                    <a:cubicBezTo>
                      <a:pt x="621" y="19256"/>
                      <a:pt x="13044" y="37890"/>
                      <a:pt x="38511" y="52797"/>
                    </a:cubicBezTo>
                    <a:cubicBezTo>
                      <a:pt x="88824" y="81991"/>
                      <a:pt x="169573" y="81991"/>
                      <a:pt x="219265" y="52797"/>
                    </a:cubicBezTo>
                    <a:cubicBezTo>
                      <a:pt x="244110" y="38511"/>
                      <a:pt x="256533" y="19877"/>
                      <a:pt x="256533" y="621"/>
                    </a:cubicBezTo>
                    <a:close/>
                  </a:path>
                </a:pathLst>
              </a:custGeom>
              <a:solidFill>
                <a:srgbClr val="78787D"/>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233" name="Graphic 8199">
                <a:extLst>
                  <a:ext uri="{FF2B5EF4-FFF2-40B4-BE49-F238E27FC236}">
                    <a16:creationId xmlns:a16="http://schemas.microsoft.com/office/drawing/2014/main" id="{C896A281-9FED-43E8-B0FC-52A03D1BA4FD}"/>
                  </a:ext>
                </a:extLst>
              </p:cNvPr>
              <p:cNvSpPr/>
              <p:nvPr/>
            </p:nvSpPr>
            <p:spPr>
              <a:xfrm>
                <a:off x="5823694" y="2595006"/>
                <a:ext cx="266471" cy="325480"/>
              </a:xfrm>
              <a:custGeom>
                <a:avLst/>
                <a:gdLst>
                  <a:gd name="connsiteX0" fmla="*/ 266471 w 266471"/>
                  <a:gd name="connsiteY0" fmla="*/ 621 h 325480"/>
                  <a:gd name="connsiteX1" fmla="*/ 265850 w 266471"/>
                  <a:gd name="connsiteY1" fmla="*/ 249079 h 325480"/>
                  <a:gd name="connsiteX2" fmla="*/ 227340 w 266471"/>
                  <a:gd name="connsiteY2" fmla="*/ 303119 h 325480"/>
                  <a:gd name="connsiteX3" fmla="*/ 39132 w 266471"/>
                  <a:gd name="connsiteY3" fmla="*/ 303119 h 325480"/>
                  <a:gd name="connsiteX4" fmla="*/ 0 w 266471"/>
                  <a:gd name="connsiteY4" fmla="*/ 248458 h 325480"/>
                  <a:gd name="connsiteX5" fmla="*/ 621 w 266471"/>
                  <a:gd name="connsiteY5" fmla="*/ 0 h 325480"/>
                  <a:gd name="connsiteX6" fmla="*/ 39753 w 266471"/>
                  <a:gd name="connsiteY6" fmla="*/ 54661 h 325480"/>
                  <a:gd name="connsiteX7" fmla="*/ 227961 w 266471"/>
                  <a:gd name="connsiteY7" fmla="*/ 54661 h 325480"/>
                  <a:gd name="connsiteX8" fmla="*/ 266471 w 266471"/>
                  <a:gd name="connsiteY8" fmla="*/ 621 h 32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471" h="325480">
                    <a:moveTo>
                      <a:pt x="266471" y="621"/>
                    </a:moveTo>
                    <a:lnTo>
                      <a:pt x="265850" y="249079"/>
                    </a:lnTo>
                    <a:cubicBezTo>
                      <a:pt x="265850" y="268956"/>
                      <a:pt x="252807" y="288212"/>
                      <a:pt x="227340" y="303119"/>
                    </a:cubicBezTo>
                    <a:cubicBezTo>
                      <a:pt x="175784" y="332934"/>
                      <a:pt x="91308" y="332934"/>
                      <a:pt x="39132" y="303119"/>
                    </a:cubicBezTo>
                    <a:cubicBezTo>
                      <a:pt x="13043" y="288212"/>
                      <a:pt x="0" y="268335"/>
                      <a:pt x="0" y="248458"/>
                    </a:cubicBezTo>
                    <a:lnTo>
                      <a:pt x="621" y="0"/>
                    </a:lnTo>
                    <a:cubicBezTo>
                      <a:pt x="621" y="19877"/>
                      <a:pt x="13665" y="39753"/>
                      <a:pt x="39753" y="54661"/>
                    </a:cubicBezTo>
                    <a:cubicBezTo>
                      <a:pt x="91929" y="84476"/>
                      <a:pt x="176406" y="84476"/>
                      <a:pt x="227961" y="54661"/>
                    </a:cubicBezTo>
                    <a:cubicBezTo>
                      <a:pt x="253427" y="39753"/>
                      <a:pt x="266471" y="20498"/>
                      <a:pt x="266471" y="621"/>
                    </a:cubicBezTo>
                    <a:close/>
                  </a:path>
                </a:pathLst>
              </a:custGeom>
              <a:solidFill>
                <a:srgbClr val="4DC2EB"/>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234" name="Graphic 8199">
                <a:extLst>
                  <a:ext uri="{FF2B5EF4-FFF2-40B4-BE49-F238E27FC236}">
                    <a16:creationId xmlns:a16="http://schemas.microsoft.com/office/drawing/2014/main" id="{C896A281-9FED-43E8-B0FC-52A03D1BA4FD}"/>
                  </a:ext>
                </a:extLst>
              </p:cNvPr>
              <p:cNvSpPr/>
              <p:nvPr/>
            </p:nvSpPr>
            <p:spPr>
              <a:xfrm>
                <a:off x="5823673" y="2588795"/>
                <a:ext cx="267113" cy="102954"/>
              </a:xfrm>
              <a:custGeom>
                <a:avLst/>
                <a:gdLst>
                  <a:gd name="connsiteX0" fmla="*/ 267113 w 267113"/>
                  <a:gd name="connsiteY0" fmla="*/ 1242 h 102954"/>
                  <a:gd name="connsiteX1" fmla="*/ 266492 w 267113"/>
                  <a:gd name="connsiteY1" fmla="*/ 26088 h 102954"/>
                  <a:gd name="connsiteX2" fmla="*/ 227981 w 267113"/>
                  <a:gd name="connsiteY2" fmla="*/ 80128 h 102954"/>
                  <a:gd name="connsiteX3" fmla="*/ 39152 w 267113"/>
                  <a:gd name="connsiteY3" fmla="*/ 80128 h 102954"/>
                  <a:gd name="connsiteX4" fmla="*/ 20 w 267113"/>
                  <a:gd name="connsiteY4" fmla="*/ 24846 h 102954"/>
                  <a:gd name="connsiteX5" fmla="*/ 641 w 267113"/>
                  <a:gd name="connsiteY5" fmla="*/ 0 h 102954"/>
                  <a:gd name="connsiteX6" fmla="*/ 39774 w 267113"/>
                  <a:gd name="connsiteY6" fmla="*/ 55282 h 102954"/>
                  <a:gd name="connsiteX7" fmla="*/ 228602 w 267113"/>
                  <a:gd name="connsiteY7" fmla="*/ 55282 h 102954"/>
                  <a:gd name="connsiteX8" fmla="*/ 267113 w 267113"/>
                  <a:gd name="connsiteY8" fmla="*/ 1242 h 10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113" h="102954">
                    <a:moveTo>
                      <a:pt x="267113" y="1242"/>
                    </a:moveTo>
                    <a:lnTo>
                      <a:pt x="266492" y="26088"/>
                    </a:lnTo>
                    <a:cubicBezTo>
                      <a:pt x="266492" y="45965"/>
                      <a:pt x="253448" y="65220"/>
                      <a:pt x="227981" y="80128"/>
                    </a:cubicBezTo>
                    <a:cubicBezTo>
                      <a:pt x="175805" y="110564"/>
                      <a:pt x="91329" y="110564"/>
                      <a:pt x="39152" y="80128"/>
                    </a:cubicBezTo>
                    <a:cubicBezTo>
                      <a:pt x="13064" y="65220"/>
                      <a:pt x="-601" y="44722"/>
                      <a:pt x="20" y="24846"/>
                    </a:cubicBezTo>
                    <a:lnTo>
                      <a:pt x="641" y="0"/>
                    </a:lnTo>
                    <a:cubicBezTo>
                      <a:pt x="641" y="19877"/>
                      <a:pt x="13685" y="39753"/>
                      <a:pt x="39774" y="55282"/>
                    </a:cubicBezTo>
                    <a:cubicBezTo>
                      <a:pt x="91950" y="85718"/>
                      <a:pt x="176426" y="85718"/>
                      <a:pt x="228602" y="55282"/>
                    </a:cubicBezTo>
                    <a:cubicBezTo>
                      <a:pt x="254690" y="40374"/>
                      <a:pt x="267113" y="21119"/>
                      <a:pt x="267113" y="1242"/>
                    </a:cubicBezTo>
                    <a:close/>
                  </a:path>
                </a:pathLst>
              </a:custGeom>
              <a:solidFill>
                <a:srgbClr val="E6E6E6"/>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235" name="Graphic 8199">
                <a:extLst>
                  <a:ext uri="{FF2B5EF4-FFF2-40B4-BE49-F238E27FC236}">
                    <a16:creationId xmlns:a16="http://schemas.microsoft.com/office/drawing/2014/main" id="{C896A281-9FED-43E8-B0FC-52A03D1BA4FD}"/>
                  </a:ext>
                </a:extLst>
              </p:cNvPr>
              <p:cNvSpPr/>
              <p:nvPr/>
            </p:nvSpPr>
            <p:spPr>
              <a:xfrm>
                <a:off x="5824003" y="2517518"/>
                <a:ext cx="267095" cy="154975"/>
              </a:xfrm>
              <a:custGeom>
                <a:avLst/>
                <a:gdLst>
                  <a:gd name="connsiteX0" fmla="*/ 227651 w 267095"/>
                  <a:gd name="connsiteY0" fmla="*/ 22827 h 154975"/>
                  <a:gd name="connsiteX1" fmla="*/ 228273 w 267095"/>
                  <a:gd name="connsiteY1" fmla="*/ 132149 h 154975"/>
                  <a:gd name="connsiteX2" fmla="*/ 39444 w 267095"/>
                  <a:gd name="connsiteY2" fmla="*/ 132149 h 154975"/>
                  <a:gd name="connsiteX3" fmla="*/ 38823 w 267095"/>
                  <a:gd name="connsiteY3" fmla="*/ 22827 h 154975"/>
                  <a:gd name="connsiteX4" fmla="*/ 227651 w 267095"/>
                  <a:gd name="connsiteY4" fmla="*/ 22827 h 15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95" h="154975">
                    <a:moveTo>
                      <a:pt x="227651" y="22827"/>
                    </a:moveTo>
                    <a:cubicBezTo>
                      <a:pt x="279828" y="53263"/>
                      <a:pt x="280449" y="102334"/>
                      <a:pt x="228273" y="132149"/>
                    </a:cubicBezTo>
                    <a:cubicBezTo>
                      <a:pt x="176096" y="162585"/>
                      <a:pt x="91620" y="162585"/>
                      <a:pt x="39444" y="132149"/>
                    </a:cubicBezTo>
                    <a:cubicBezTo>
                      <a:pt x="-12732" y="101713"/>
                      <a:pt x="-13353" y="52642"/>
                      <a:pt x="38823" y="22827"/>
                    </a:cubicBezTo>
                    <a:cubicBezTo>
                      <a:pt x="90999" y="-7609"/>
                      <a:pt x="175475" y="-7609"/>
                      <a:pt x="227651" y="22827"/>
                    </a:cubicBezTo>
                    <a:close/>
                  </a:path>
                </a:pathLst>
              </a:custGeom>
              <a:solidFill>
                <a:srgbClr val="FFFFFF"/>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236" name="Graphic 8199">
                <a:extLst>
                  <a:ext uri="{FF2B5EF4-FFF2-40B4-BE49-F238E27FC236}">
                    <a16:creationId xmlns:a16="http://schemas.microsoft.com/office/drawing/2014/main" id="{C896A281-9FED-43E8-B0FC-52A03D1BA4FD}"/>
                  </a:ext>
                </a:extLst>
              </p:cNvPr>
              <p:cNvSpPr/>
              <p:nvPr/>
            </p:nvSpPr>
            <p:spPr>
              <a:xfrm>
                <a:off x="5856302" y="2536152"/>
                <a:ext cx="203739" cy="118328"/>
              </a:xfrm>
              <a:custGeom>
                <a:avLst/>
                <a:gdLst>
                  <a:gd name="connsiteX0" fmla="*/ 173612 w 203739"/>
                  <a:gd name="connsiteY0" fmla="*/ 17237 h 118328"/>
                  <a:gd name="connsiteX1" fmla="*/ 174233 w 203739"/>
                  <a:gd name="connsiteY1" fmla="*/ 101092 h 118328"/>
                  <a:gd name="connsiteX2" fmla="*/ 30127 w 203739"/>
                  <a:gd name="connsiteY2" fmla="*/ 101092 h 118328"/>
                  <a:gd name="connsiteX3" fmla="*/ 29506 w 203739"/>
                  <a:gd name="connsiteY3" fmla="*/ 17237 h 118328"/>
                  <a:gd name="connsiteX4" fmla="*/ 173612 w 203739"/>
                  <a:gd name="connsiteY4" fmla="*/ 17237 h 11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39" h="118328">
                    <a:moveTo>
                      <a:pt x="173612" y="17237"/>
                    </a:moveTo>
                    <a:cubicBezTo>
                      <a:pt x="213366" y="40219"/>
                      <a:pt x="213987" y="77488"/>
                      <a:pt x="174233" y="101092"/>
                    </a:cubicBezTo>
                    <a:cubicBezTo>
                      <a:pt x="134480" y="124074"/>
                      <a:pt x="69881" y="124074"/>
                      <a:pt x="30127" y="101092"/>
                    </a:cubicBezTo>
                    <a:cubicBezTo>
                      <a:pt x="-9626" y="78109"/>
                      <a:pt x="-10247" y="40840"/>
                      <a:pt x="29506" y="17237"/>
                    </a:cubicBezTo>
                    <a:cubicBezTo>
                      <a:pt x="68638" y="-5746"/>
                      <a:pt x="133238" y="-5746"/>
                      <a:pt x="173612" y="17237"/>
                    </a:cubicBezTo>
                    <a:close/>
                  </a:path>
                </a:pathLst>
              </a:custGeom>
              <a:solidFill>
                <a:srgbClr val="E6E6E6"/>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237" name="Graphic 8199">
                <a:extLst>
                  <a:ext uri="{FF2B5EF4-FFF2-40B4-BE49-F238E27FC236}">
                    <a16:creationId xmlns:a16="http://schemas.microsoft.com/office/drawing/2014/main" id="{C896A281-9FED-43E8-B0FC-52A03D1BA4FD}"/>
                  </a:ext>
                </a:extLst>
              </p:cNvPr>
              <p:cNvSpPr/>
              <p:nvPr/>
            </p:nvSpPr>
            <p:spPr>
              <a:xfrm>
                <a:off x="5855437" y="2536152"/>
                <a:ext cx="204225" cy="65065"/>
              </a:xfrm>
              <a:custGeom>
                <a:avLst/>
                <a:gdLst>
                  <a:gd name="connsiteX0" fmla="*/ 29749 w 204225"/>
                  <a:gd name="connsiteY0" fmla="*/ 29039 h 65065"/>
                  <a:gd name="connsiteX1" fmla="*/ 173855 w 204225"/>
                  <a:gd name="connsiteY1" fmla="*/ 29039 h 65065"/>
                  <a:gd name="connsiteX2" fmla="*/ 203670 w 204225"/>
                  <a:gd name="connsiteY2" fmla="*/ 65065 h 65065"/>
                  <a:gd name="connsiteX3" fmla="*/ 173855 w 204225"/>
                  <a:gd name="connsiteY3" fmla="*/ 17237 h 65065"/>
                  <a:gd name="connsiteX4" fmla="*/ 29749 w 204225"/>
                  <a:gd name="connsiteY4" fmla="*/ 17237 h 65065"/>
                  <a:gd name="connsiteX5" fmla="*/ 556 w 204225"/>
                  <a:gd name="connsiteY5" fmla="*/ 65065 h 65065"/>
                  <a:gd name="connsiteX6" fmla="*/ 29749 w 204225"/>
                  <a:gd name="connsiteY6" fmla="*/ 29039 h 6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225" h="65065">
                    <a:moveTo>
                      <a:pt x="29749" y="29039"/>
                    </a:moveTo>
                    <a:cubicBezTo>
                      <a:pt x="69503" y="6056"/>
                      <a:pt x="134102" y="6056"/>
                      <a:pt x="173855" y="29039"/>
                    </a:cubicBezTo>
                    <a:cubicBezTo>
                      <a:pt x="191248" y="38977"/>
                      <a:pt x="201186" y="52021"/>
                      <a:pt x="203670" y="65065"/>
                    </a:cubicBezTo>
                    <a:cubicBezTo>
                      <a:pt x="206776" y="47673"/>
                      <a:pt x="196838" y="30281"/>
                      <a:pt x="173855" y="17237"/>
                    </a:cubicBezTo>
                    <a:cubicBezTo>
                      <a:pt x="134102" y="-5746"/>
                      <a:pt x="69503" y="-5746"/>
                      <a:pt x="29749" y="17237"/>
                    </a:cubicBezTo>
                    <a:cubicBezTo>
                      <a:pt x="7388" y="30281"/>
                      <a:pt x="-2550" y="47673"/>
                      <a:pt x="556" y="65065"/>
                    </a:cubicBezTo>
                    <a:cubicBezTo>
                      <a:pt x="3040" y="52021"/>
                      <a:pt x="12979" y="38977"/>
                      <a:pt x="29749" y="29039"/>
                    </a:cubicBezTo>
                    <a:close/>
                  </a:path>
                </a:pathLst>
              </a:custGeom>
              <a:solidFill>
                <a:srgbClr val="CDCDD0"/>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238" name="Graphic 8199">
                <a:extLst>
                  <a:ext uri="{FF2B5EF4-FFF2-40B4-BE49-F238E27FC236}">
                    <a16:creationId xmlns:a16="http://schemas.microsoft.com/office/drawing/2014/main" id="{C896A281-9FED-43E8-B0FC-52A03D1BA4FD}"/>
                  </a:ext>
                </a:extLst>
              </p:cNvPr>
              <p:cNvSpPr/>
              <p:nvPr/>
            </p:nvSpPr>
            <p:spPr>
              <a:xfrm>
                <a:off x="5929044" y="2583981"/>
                <a:ext cx="71676" cy="33173"/>
              </a:xfrm>
              <a:custGeom>
                <a:avLst/>
                <a:gdLst>
                  <a:gd name="connsiteX0" fmla="*/ 50557 w 71676"/>
                  <a:gd name="connsiteY0" fmla="*/ 24069 h 33173"/>
                  <a:gd name="connsiteX1" fmla="*/ 71676 w 71676"/>
                  <a:gd name="connsiteY1" fmla="*/ 23448 h 33173"/>
                  <a:gd name="connsiteX2" fmla="*/ 61117 w 71676"/>
                  <a:gd name="connsiteY2" fmla="*/ 29660 h 33173"/>
                  <a:gd name="connsiteX3" fmla="*/ 44967 w 71676"/>
                  <a:gd name="connsiteY3" fmla="*/ 29039 h 33173"/>
                  <a:gd name="connsiteX4" fmla="*/ 33787 w 71676"/>
                  <a:gd name="connsiteY4" fmla="*/ 32766 h 33173"/>
                  <a:gd name="connsiteX5" fmla="*/ 21364 w 71676"/>
                  <a:gd name="connsiteY5" fmla="*/ 32144 h 33173"/>
                  <a:gd name="connsiteX6" fmla="*/ 9562 w 71676"/>
                  <a:gd name="connsiteY6" fmla="*/ 27796 h 33173"/>
                  <a:gd name="connsiteX7" fmla="*/ 1487 w 71676"/>
                  <a:gd name="connsiteY7" fmla="*/ 20343 h 33173"/>
                  <a:gd name="connsiteX8" fmla="*/ 866 w 71676"/>
                  <a:gd name="connsiteY8" fmla="*/ 12268 h 33173"/>
                  <a:gd name="connsiteX9" fmla="*/ 8320 w 71676"/>
                  <a:gd name="connsiteY9" fmla="*/ 4814 h 33173"/>
                  <a:gd name="connsiteX10" fmla="*/ 19500 w 71676"/>
                  <a:gd name="connsiteY10" fmla="*/ 466 h 33173"/>
                  <a:gd name="connsiteX11" fmla="*/ 32544 w 71676"/>
                  <a:gd name="connsiteY11" fmla="*/ 466 h 33173"/>
                  <a:gd name="connsiteX12" fmla="*/ 44967 w 71676"/>
                  <a:gd name="connsiteY12" fmla="*/ 5435 h 33173"/>
                  <a:gd name="connsiteX13" fmla="*/ 53663 w 71676"/>
                  <a:gd name="connsiteY13" fmla="*/ 13510 h 33173"/>
                  <a:gd name="connsiteX14" fmla="*/ 50557 w 71676"/>
                  <a:gd name="connsiteY14" fmla="*/ 24069 h 33173"/>
                  <a:gd name="connsiteX15" fmla="*/ 27575 w 71676"/>
                  <a:gd name="connsiteY15" fmla="*/ 27175 h 33173"/>
                  <a:gd name="connsiteX16" fmla="*/ 37513 w 71676"/>
                  <a:gd name="connsiteY16" fmla="*/ 24691 h 33173"/>
                  <a:gd name="connsiteX17" fmla="*/ 41240 w 71676"/>
                  <a:gd name="connsiteY17" fmla="*/ 18479 h 33173"/>
                  <a:gd name="connsiteX18" fmla="*/ 34408 w 71676"/>
                  <a:gd name="connsiteY18" fmla="*/ 12268 h 33173"/>
                  <a:gd name="connsiteX19" fmla="*/ 22606 w 71676"/>
                  <a:gd name="connsiteY19" fmla="*/ 8541 h 33173"/>
                  <a:gd name="connsiteX20" fmla="*/ 12668 w 71676"/>
                  <a:gd name="connsiteY20" fmla="*/ 10404 h 33173"/>
                  <a:gd name="connsiteX21" fmla="*/ 8941 w 71676"/>
                  <a:gd name="connsiteY21" fmla="*/ 15995 h 33173"/>
                  <a:gd name="connsiteX22" fmla="*/ 15152 w 71676"/>
                  <a:gd name="connsiteY22" fmla="*/ 22827 h 33173"/>
                  <a:gd name="connsiteX23" fmla="*/ 27575 w 71676"/>
                  <a:gd name="connsiteY23" fmla="*/ 27175 h 3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676" h="33173">
                    <a:moveTo>
                      <a:pt x="50557" y="24069"/>
                    </a:moveTo>
                    <a:lnTo>
                      <a:pt x="71676" y="23448"/>
                    </a:lnTo>
                    <a:lnTo>
                      <a:pt x="61117" y="29660"/>
                    </a:lnTo>
                    <a:lnTo>
                      <a:pt x="44967" y="29039"/>
                    </a:lnTo>
                    <a:cubicBezTo>
                      <a:pt x="41861" y="30902"/>
                      <a:pt x="37513" y="32144"/>
                      <a:pt x="33787" y="32766"/>
                    </a:cubicBezTo>
                    <a:cubicBezTo>
                      <a:pt x="29439" y="33387"/>
                      <a:pt x="25091" y="33387"/>
                      <a:pt x="21364" y="32144"/>
                    </a:cubicBezTo>
                    <a:cubicBezTo>
                      <a:pt x="17016" y="31523"/>
                      <a:pt x="13289" y="29660"/>
                      <a:pt x="9562" y="27796"/>
                    </a:cubicBezTo>
                    <a:cubicBezTo>
                      <a:pt x="5835" y="25312"/>
                      <a:pt x="2729" y="23448"/>
                      <a:pt x="1487" y="20343"/>
                    </a:cubicBezTo>
                    <a:cubicBezTo>
                      <a:pt x="-376" y="17858"/>
                      <a:pt x="-376" y="14752"/>
                      <a:pt x="866" y="12268"/>
                    </a:cubicBezTo>
                    <a:cubicBezTo>
                      <a:pt x="2108" y="9783"/>
                      <a:pt x="4593" y="7299"/>
                      <a:pt x="8320" y="4814"/>
                    </a:cubicBezTo>
                    <a:cubicBezTo>
                      <a:pt x="12046" y="2950"/>
                      <a:pt x="15773" y="1087"/>
                      <a:pt x="19500" y="466"/>
                    </a:cubicBezTo>
                    <a:cubicBezTo>
                      <a:pt x="23848" y="-155"/>
                      <a:pt x="28196" y="-155"/>
                      <a:pt x="32544" y="466"/>
                    </a:cubicBezTo>
                    <a:cubicBezTo>
                      <a:pt x="36892" y="1708"/>
                      <a:pt x="40619" y="2950"/>
                      <a:pt x="44967" y="5435"/>
                    </a:cubicBezTo>
                    <a:cubicBezTo>
                      <a:pt x="49315" y="7920"/>
                      <a:pt x="52421" y="11025"/>
                      <a:pt x="53663" y="13510"/>
                    </a:cubicBezTo>
                    <a:cubicBezTo>
                      <a:pt x="53663" y="18479"/>
                      <a:pt x="53042" y="20964"/>
                      <a:pt x="50557" y="24069"/>
                    </a:cubicBezTo>
                    <a:close/>
                    <a:moveTo>
                      <a:pt x="27575" y="27175"/>
                    </a:moveTo>
                    <a:cubicBezTo>
                      <a:pt x="31302" y="27796"/>
                      <a:pt x="35029" y="26554"/>
                      <a:pt x="37513" y="24691"/>
                    </a:cubicBezTo>
                    <a:cubicBezTo>
                      <a:pt x="40619" y="22827"/>
                      <a:pt x="41861" y="20964"/>
                      <a:pt x="41240" y="18479"/>
                    </a:cubicBezTo>
                    <a:cubicBezTo>
                      <a:pt x="39998" y="16616"/>
                      <a:pt x="38135" y="14131"/>
                      <a:pt x="34408" y="12268"/>
                    </a:cubicBezTo>
                    <a:cubicBezTo>
                      <a:pt x="30681" y="9783"/>
                      <a:pt x="26954" y="9162"/>
                      <a:pt x="22606" y="8541"/>
                    </a:cubicBezTo>
                    <a:cubicBezTo>
                      <a:pt x="18879" y="7920"/>
                      <a:pt x="15773" y="9162"/>
                      <a:pt x="12668" y="10404"/>
                    </a:cubicBezTo>
                    <a:cubicBezTo>
                      <a:pt x="9562" y="12268"/>
                      <a:pt x="8320" y="14131"/>
                      <a:pt x="8941" y="15995"/>
                    </a:cubicBezTo>
                    <a:cubicBezTo>
                      <a:pt x="9562" y="18479"/>
                      <a:pt x="11425" y="20343"/>
                      <a:pt x="15152" y="22827"/>
                    </a:cubicBezTo>
                    <a:cubicBezTo>
                      <a:pt x="20121" y="25312"/>
                      <a:pt x="23848" y="26554"/>
                      <a:pt x="27575" y="27175"/>
                    </a:cubicBezTo>
                    <a:close/>
                  </a:path>
                </a:pathLst>
              </a:custGeom>
              <a:solidFill>
                <a:srgbClr val="0078D4"/>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239" name="Graphic 8199">
                <a:extLst>
                  <a:ext uri="{FF2B5EF4-FFF2-40B4-BE49-F238E27FC236}">
                    <a16:creationId xmlns:a16="http://schemas.microsoft.com/office/drawing/2014/main" id="{C896A281-9FED-43E8-B0FC-52A03D1BA4FD}"/>
                  </a:ext>
                </a:extLst>
              </p:cNvPr>
              <p:cNvSpPr/>
              <p:nvPr/>
            </p:nvSpPr>
            <p:spPr>
              <a:xfrm>
                <a:off x="5894973" y="2604944"/>
                <a:ext cx="49996" cy="33542"/>
              </a:xfrm>
              <a:custGeom>
                <a:avLst/>
                <a:gdLst>
                  <a:gd name="connsiteX0" fmla="*/ 45496 w 49996"/>
                  <a:gd name="connsiteY0" fmla="*/ 14286 h 33542"/>
                  <a:gd name="connsiteX1" fmla="*/ 49844 w 49996"/>
                  <a:gd name="connsiteY1" fmla="*/ 21119 h 33542"/>
                  <a:gd name="connsiteX2" fmla="*/ 41769 w 49996"/>
                  <a:gd name="connsiteY2" fmla="*/ 29194 h 33542"/>
                  <a:gd name="connsiteX3" fmla="*/ 29968 w 49996"/>
                  <a:gd name="connsiteY3" fmla="*/ 33542 h 33542"/>
                  <a:gd name="connsiteX4" fmla="*/ 21893 w 49996"/>
                  <a:gd name="connsiteY4" fmla="*/ 28573 h 33542"/>
                  <a:gd name="connsiteX5" fmla="*/ 35558 w 49996"/>
                  <a:gd name="connsiteY5" fmla="*/ 24846 h 33542"/>
                  <a:gd name="connsiteX6" fmla="*/ 38664 w 49996"/>
                  <a:gd name="connsiteY6" fmla="*/ 21740 h 33542"/>
                  <a:gd name="connsiteX7" fmla="*/ 36800 w 49996"/>
                  <a:gd name="connsiteY7" fmla="*/ 19256 h 33542"/>
                  <a:gd name="connsiteX8" fmla="*/ 32452 w 49996"/>
                  <a:gd name="connsiteY8" fmla="*/ 18634 h 33542"/>
                  <a:gd name="connsiteX9" fmla="*/ 23756 w 49996"/>
                  <a:gd name="connsiteY9" fmla="*/ 19877 h 33542"/>
                  <a:gd name="connsiteX10" fmla="*/ 4501 w 49996"/>
                  <a:gd name="connsiteY10" fmla="*/ 18634 h 33542"/>
                  <a:gd name="connsiteX11" fmla="*/ 153 w 49996"/>
                  <a:gd name="connsiteY11" fmla="*/ 11802 h 33542"/>
                  <a:gd name="connsiteX12" fmla="*/ 6985 w 49996"/>
                  <a:gd name="connsiteY12" fmla="*/ 4348 h 33542"/>
                  <a:gd name="connsiteX13" fmla="*/ 17545 w 49996"/>
                  <a:gd name="connsiteY13" fmla="*/ 0 h 33542"/>
                  <a:gd name="connsiteX14" fmla="*/ 25620 w 49996"/>
                  <a:gd name="connsiteY14" fmla="*/ 4348 h 33542"/>
                  <a:gd name="connsiteX15" fmla="*/ 14439 w 49996"/>
                  <a:gd name="connsiteY15" fmla="*/ 8075 h 33542"/>
                  <a:gd name="connsiteX16" fmla="*/ 11333 w 49996"/>
                  <a:gd name="connsiteY16" fmla="*/ 10560 h 33542"/>
                  <a:gd name="connsiteX17" fmla="*/ 13197 w 49996"/>
                  <a:gd name="connsiteY17" fmla="*/ 13044 h 33542"/>
                  <a:gd name="connsiteX18" fmla="*/ 17545 w 49996"/>
                  <a:gd name="connsiteY18" fmla="*/ 14286 h 33542"/>
                  <a:gd name="connsiteX19" fmla="*/ 24998 w 49996"/>
                  <a:gd name="connsiteY19" fmla="*/ 13044 h 33542"/>
                  <a:gd name="connsiteX20" fmla="*/ 38042 w 49996"/>
                  <a:gd name="connsiteY20" fmla="*/ 11802 h 33542"/>
                  <a:gd name="connsiteX21" fmla="*/ 45496 w 49996"/>
                  <a:gd name="connsiteY21" fmla="*/ 14286 h 3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996" h="33542">
                    <a:moveTo>
                      <a:pt x="45496" y="14286"/>
                    </a:moveTo>
                    <a:cubicBezTo>
                      <a:pt x="49223" y="16150"/>
                      <a:pt x="50465" y="18634"/>
                      <a:pt x="49844" y="21119"/>
                    </a:cubicBezTo>
                    <a:cubicBezTo>
                      <a:pt x="49223" y="23604"/>
                      <a:pt x="46738" y="26088"/>
                      <a:pt x="41769" y="29194"/>
                    </a:cubicBezTo>
                    <a:cubicBezTo>
                      <a:pt x="38042" y="31678"/>
                      <a:pt x="34316" y="32921"/>
                      <a:pt x="29968" y="33542"/>
                    </a:cubicBezTo>
                    <a:lnTo>
                      <a:pt x="21893" y="28573"/>
                    </a:lnTo>
                    <a:cubicBezTo>
                      <a:pt x="27483" y="28573"/>
                      <a:pt x="31831" y="27331"/>
                      <a:pt x="35558" y="24846"/>
                    </a:cubicBezTo>
                    <a:cubicBezTo>
                      <a:pt x="37421" y="24225"/>
                      <a:pt x="38664" y="22982"/>
                      <a:pt x="38664" y="21740"/>
                    </a:cubicBezTo>
                    <a:cubicBezTo>
                      <a:pt x="39285" y="21119"/>
                      <a:pt x="38042" y="19877"/>
                      <a:pt x="36800" y="19256"/>
                    </a:cubicBezTo>
                    <a:cubicBezTo>
                      <a:pt x="35558" y="18634"/>
                      <a:pt x="34316" y="18013"/>
                      <a:pt x="32452" y="18634"/>
                    </a:cubicBezTo>
                    <a:cubicBezTo>
                      <a:pt x="30589" y="18634"/>
                      <a:pt x="27483" y="19256"/>
                      <a:pt x="23756" y="19877"/>
                    </a:cubicBezTo>
                    <a:cubicBezTo>
                      <a:pt x="15681" y="21740"/>
                      <a:pt x="8849" y="21119"/>
                      <a:pt x="4501" y="18634"/>
                    </a:cubicBezTo>
                    <a:cubicBezTo>
                      <a:pt x="774" y="16771"/>
                      <a:pt x="-469" y="14286"/>
                      <a:pt x="153" y="11802"/>
                    </a:cubicBezTo>
                    <a:cubicBezTo>
                      <a:pt x="774" y="9317"/>
                      <a:pt x="2637" y="6833"/>
                      <a:pt x="6985" y="4348"/>
                    </a:cubicBezTo>
                    <a:cubicBezTo>
                      <a:pt x="10712" y="2485"/>
                      <a:pt x="14439" y="621"/>
                      <a:pt x="17545" y="0"/>
                    </a:cubicBezTo>
                    <a:lnTo>
                      <a:pt x="25620" y="4348"/>
                    </a:lnTo>
                    <a:cubicBezTo>
                      <a:pt x="21272" y="4969"/>
                      <a:pt x="17545" y="6211"/>
                      <a:pt x="14439" y="8075"/>
                    </a:cubicBezTo>
                    <a:cubicBezTo>
                      <a:pt x="12575" y="9317"/>
                      <a:pt x="11954" y="9938"/>
                      <a:pt x="11333" y="10560"/>
                    </a:cubicBezTo>
                    <a:cubicBezTo>
                      <a:pt x="10712" y="11181"/>
                      <a:pt x="11954" y="12423"/>
                      <a:pt x="13197" y="13044"/>
                    </a:cubicBezTo>
                    <a:cubicBezTo>
                      <a:pt x="14439" y="13665"/>
                      <a:pt x="15681" y="14286"/>
                      <a:pt x="17545" y="14286"/>
                    </a:cubicBezTo>
                    <a:cubicBezTo>
                      <a:pt x="18787" y="14286"/>
                      <a:pt x="21272" y="13665"/>
                      <a:pt x="24998" y="13044"/>
                    </a:cubicBezTo>
                    <a:cubicBezTo>
                      <a:pt x="29968" y="11802"/>
                      <a:pt x="34316" y="11181"/>
                      <a:pt x="38042" y="11802"/>
                    </a:cubicBezTo>
                    <a:cubicBezTo>
                      <a:pt x="40527" y="11802"/>
                      <a:pt x="43012" y="13044"/>
                      <a:pt x="45496" y="14286"/>
                    </a:cubicBezTo>
                    <a:close/>
                  </a:path>
                </a:pathLst>
              </a:custGeom>
              <a:solidFill>
                <a:srgbClr val="0078D4"/>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9240" name="Graphic 8199">
                <a:extLst>
                  <a:ext uri="{FF2B5EF4-FFF2-40B4-BE49-F238E27FC236}">
                    <a16:creationId xmlns:a16="http://schemas.microsoft.com/office/drawing/2014/main" id="{C896A281-9FED-43E8-B0FC-52A03D1BA4FD}"/>
                  </a:ext>
                </a:extLst>
              </p:cNvPr>
              <p:cNvSpPr/>
              <p:nvPr/>
            </p:nvSpPr>
            <p:spPr>
              <a:xfrm>
                <a:off x="5960346" y="2572024"/>
                <a:ext cx="59629" cy="26088"/>
              </a:xfrm>
              <a:custGeom>
                <a:avLst/>
                <a:gdLst>
                  <a:gd name="connsiteX0" fmla="*/ 59629 w 59629"/>
                  <a:gd name="connsiteY0" fmla="*/ 13044 h 26088"/>
                  <a:gd name="connsiteX1" fmla="*/ 37269 w 59629"/>
                  <a:gd name="connsiteY1" fmla="*/ 26088 h 26088"/>
                  <a:gd name="connsiteX2" fmla="*/ 0 w 59629"/>
                  <a:gd name="connsiteY2" fmla="*/ 4969 h 26088"/>
                  <a:gd name="connsiteX3" fmla="*/ 8695 w 59629"/>
                  <a:gd name="connsiteY3" fmla="*/ 0 h 26088"/>
                  <a:gd name="connsiteX4" fmla="*/ 39132 w 59629"/>
                  <a:gd name="connsiteY4" fmla="*/ 17392 h 26088"/>
                  <a:gd name="connsiteX5" fmla="*/ 53418 w 59629"/>
                  <a:gd name="connsiteY5" fmla="*/ 9317 h 26088"/>
                  <a:gd name="connsiteX6" fmla="*/ 59629 w 59629"/>
                  <a:gd name="connsiteY6" fmla="*/ 13044 h 2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29" h="26088">
                    <a:moveTo>
                      <a:pt x="59629" y="13044"/>
                    </a:moveTo>
                    <a:lnTo>
                      <a:pt x="37269" y="26088"/>
                    </a:lnTo>
                    <a:lnTo>
                      <a:pt x="0" y="4969"/>
                    </a:lnTo>
                    <a:lnTo>
                      <a:pt x="8695" y="0"/>
                    </a:lnTo>
                    <a:lnTo>
                      <a:pt x="39132" y="17392"/>
                    </a:lnTo>
                    <a:lnTo>
                      <a:pt x="53418" y="9317"/>
                    </a:lnTo>
                    <a:lnTo>
                      <a:pt x="59629" y="13044"/>
                    </a:lnTo>
                    <a:close/>
                  </a:path>
                </a:pathLst>
              </a:custGeom>
              <a:solidFill>
                <a:srgbClr val="0078D4"/>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0514" name="Rectangle 10513">
              <a:extLst>
                <a:ext uri="{FF2B5EF4-FFF2-40B4-BE49-F238E27FC236}">
                  <a16:creationId xmlns:a16="http://schemas.microsoft.com/office/drawing/2014/main" id="{3620E43F-CE4A-4833-9409-0A5A28EE258B}"/>
                </a:ext>
              </a:extLst>
            </p:cNvPr>
            <p:cNvSpPr/>
            <p:nvPr/>
          </p:nvSpPr>
          <p:spPr bwMode="auto">
            <a:xfrm>
              <a:off x="4596623" y="4547326"/>
              <a:ext cx="8934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MSSQL</a:t>
              </a:r>
            </a:p>
          </p:txBody>
        </p:sp>
        <p:cxnSp>
          <p:nvCxnSpPr>
            <p:cNvPr id="10523" name="Straight Connector 10522">
              <a:extLst>
                <a:ext uri="{FF2B5EF4-FFF2-40B4-BE49-F238E27FC236}">
                  <a16:creationId xmlns:a16="http://schemas.microsoft.com/office/drawing/2014/main" id="{9815E4D8-D685-4640-BE09-617436AE7E74}"/>
                </a:ext>
              </a:extLst>
            </p:cNvPr>
            <p:cNvCxnSpPr>
              <a:stCxn id="8199" idx="3"/>
              <a:endCxn id="8251" idx="5"/>
            </p:cNvCxnSpPr>
            <p:nvPr/>
          </p:nvCxnSpPr>
          <p:spPr>
            <a:xfrm>
              <a:off x="4520895" y="4473858"/>
              <a:ext cx="385222" cy="1122"/>
            </a:xfrm>
            <a:prstGeom prst="line">
              <a:avLst/>
            </a:prstGeom>
            <a:ln>
              <a:solidFill>
                <a:srgbClr val="08ABE8"/>
              </a:solidFill>
              <a:headEnd type="none" w="lg" len="med"/>
              <a:tailEnd type="none" w="sm" len="sm"/>
            </a:ln>
          </p:spPr>
          <p:style>
            <a:lnRef idx="1">
              <a:schemeClr val="accent1"/>
            </a:lnRef>
            <a:fillRef idx="0">
              <a:schemeClr val="accent1"/>
            </a:fillRef>
            <a:effectRef idx="0">
              <a:schemeClr val="accent1"/>
            </a:effectRef>
            <a:fontRef idx="minor">
              <a:schemeClr val="tx1"/>
            </a:fontRef>
          </p:style>
        </p:cxnSp>
        <p:sp>
          <p:nvSpPr>
            <p:cNvPr id="870" name="Isosceles Triangle 869">
              <a:extLst>
                <a:ext uri="{FF2B5EF4-FFF2-40B4-BE49-F238E27FC236}">
                  <a16:creationId xmlns:a16="http://schemas.microsoft.com/office/drawing/2014/main" id="{BA01E856-6B0F-4029-AE91-37FDB1CD2538}"/>
                </a:ext>
              </a:extLst>
            </p:cNvPr>
            <p:cNvSpPr/>
            <p:nvPr/>
          </p:nvSpPr>
          <p:spPr bwMode="auto">
            <a:xfrm>
              <a:off x="4426062" y="1913247"/>
              <a:ext cx="542044" cy="260994"/>
            </a:xfrm>
            <a:prstGeom prst="triangle">
              <a:avLst>
                <a:gd name="adj" fmla="val 50000"/>
              </a:avLst>
            </a:prstGeom>
            <a:gradFill flip="none" rotWithShape="1">
              <a:gsLst>
                <a:gs pos="0">
                  <a:srgbClr val="F8FFFF"/>
                </a:gs>
                <a:gs pos="100000">
                  <a:srgbClr val="50E6FF"/>
                </a:gs>
              </a:gsLst>
              <a:lin ang="189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23" name="Graphic 22">
              <a:extLst>
                <a:ext uri="{FF2B5EF4-FFF2-40B4-BE49-F238E27FC236}">
                  <a16:creationId xmlns:a16="http://schemas.microsoft.com/office/drawing/2014/main" id="{FCAA1898-0012-4587-9DED-08D851B892B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101499" y="1101206"/>
              <a:ext cx="1191670" cy="1198764"/>
            </a:xfrm>
            <a:prstGeom prst="rect">
              <a:avLst/>
            </a:prstGeom>
          </p:spPr>
        </p:pic>
        <p:sp>
          <p:nvSpPr>
            <p:cNvPr id="899" name="Rectangle 898">
              <a:extLst>
                <a:ext uri="{FF2B5EF4-FFF2-40B4-BE49-F238E27FC236}">
                  <a16:creationId xmlns:a16="http://schemas.microsoft.com/office/drawing/2014/main" id="{6859042D-7238-4C81-B973-ABAF635DA507}"/>
                </a:ext>
              </a:extLst>
            </p:cNvPr>
            <p:cNvSpPr/>
            <p:nvPr/>
          </p:nvSpPr>
          <p:spPr bwMode="auto">
            <a:xfrm>
              <a:off x="3927197" y="1081416"/>
              <a:ext cx="1637021" cy="1953225"/>
            </a:xfrm>
            <a:prstGeom prst="rect">
              <a:avLst/>
            </a:prstGeom>
            <a:solidFill>
              <a:srgbClr val="50E6FF">
                <a:alpha val="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71" name="Rectangle 870">
              <a:extLst>
                <a:ext uri="{FF2B5EF4-FFF2-40B4-BE49-F238E27FC236}">
                  <a16:creationId xmlns:a16="http://schemas.microsoft.com/office/drawing/2014/main" id="{179EF99C-4752-4E0C-A619-A5E85F7009BA}"/>
                </a:ext>
              </a:extLst>
            </p:cNvPr>
            <p:cNvSpPr/>
            <p:nvPr/>
          </p:nvSpPr>
          <p:spPr bwMode="auto">
            <a:xfrm>
              <a:off x="4075952" y="2167736"/>
              <a:ext cx="1304270" cy="785205"/>
            </a:xfrm>
            <a:prstGeom prst="rect">
              <a:avLst/>
            </a:prstGeom>
            <a:pattFill prst="wdUpDiag">
              <a:fgClr>
                <a:srgbClr val="029EE6"/>
              </a:fgClr>
              <a:bgClr>
                <a:srgbClr val="00B0F0"/>
              </a:bgClr>
            </a:pattFill>
            <a:ln w="6350">
              <a:solidFill>
                <a:schemeClr val="accent3"/>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872" name="Rectangle 871">
              <a:extLst>
                <a:ext uri="{FF2B5EF4-FFF2-40B4-BE49-F238E27FC236}">
                  <a16:creationId xmlns:a16="http://schemas.microsoft.com/office/drawing/2014/main" id="{BCBDB6B2-64D9-4263-AA4D-028022090269}"/>
                </a:ext>
              </a:extLst>
            </p:cNvPr>
            <p:cNvSpPr/>
            <p:nvPr/>
          </p:nvSpPr>
          <p:spPr bwMode="auto">
            <a:xfrm>
              <a:off x="4110422" y="2200918"/>
              <a:ext cx="1235331" cy="716732"/>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897" name="Rectangle 896">
              <a:extLst>
                <a:ext uri="{FF2B5EF4-FFF2-40B4-BE49-F238E27FC236}">
                  <a16:creationId xmlns:a16="http://schemas.microsoft.com/office/drawing/2014/main" id="{602870A0-8668-433D-BF63-9AB339BC3761}"/>
                </a:ext>
              </a:extLst>
            </p:cNvPr>
            <p:cNvSpPr/>
            <p:nvPr/>
          </p:nvSpPr>
          <p:spPr bwMode="auto">
            <a:xfrm>
              <a:off x="4118657" y="2672778"/>
              <a:ext cx="1221564" cy="239258"/>
            </a:xfrm>
            <a:prstGeom prst="rect">
              <a:avLst/>
            </a:prstGeom>
            <a:solidFill>
              <a:srgbClr val="50E6FF">
                <a:alpha val="5000"/>
              </a:srgbClr>
            </a:solidFill>
            <a:ln w="3175">
              <a:gradFill>
                <a:gsLst>
                  <a:gs pos="0">
                    <a:schemeClr val="accent1">
                      <a:lumMod val="5000"/>
                      <a:lumOff val="95000"/>
                    </a:schemeClr>
                  </a:gs>
                  <a:gs pos="100000">
                    <a:schemeClr val="accent1">
                      <a:lumMod val="30000"/>
                      <a:lumOff val="70000"/>
                    </a:schemeClr>
                  </a:gs>
                </a:gsLst>
                <a:lin ang="5400000" scaled="1"/>
              </a:gra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11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pic>
          <p:nvPicPr>
            <p:cNvPr id="13" name="Graphic 12">
              <a:extLst>
                <a:ext uri="{FF2B5EF4-FFF2-40B4-BE49-F238E27FC236}">
                  <a16:creationId xmlns:a16="http://schemas.microsoft.com/office/drawing/2014/main" id="{B3EBA853-80FA-4749-B5C0-C1F9B0937CD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553431" y="2237668"/>
              <a:ext cx="273792" cy="334342"/>
            </a:xfrm>
            <a:prstGeom prst="rect">
              <a:avLst/>
            </a:prstGeom>
          </p:spPr>
        </p:pic>
        <p:sp>
          <p:nvSpPr>
            <p:cNvPr id="867" name="Rectangle 866">
              <a:extLst>
                <a:ext uri="{FF2B5EF4-FFF2-40B4-BE49-F238E27FC236}">
                  <a16:creationId xmlns:a16="http://schemas.microsoft.com/office/drawing/2014/main" id="{9C66871C-136A-4146-93C8-1234819841DE}"/>
                </a:ext>
              </a:extLst>
            </p:cNvPr>
            <p:cNvSpPr/>
            <p:nvPr/>
          </p:nvSpPr>
          <p:spPr bwMode="auto">
            <a:xfrm>
              <a:off x="4135286" y="1101046"/>
              <a:ext cx="11190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Key Vault</a:t>
              </a:r>
            </a:p>
          </p:txBody>
        </p:sp>
        <p:pic>
          <p:nvPicPr>
            <p:cNvPr id="868" name="Graphic 867">
              <a:extLst>
                <a:ext uri="{FF2B5EF4-FFF2-40B4-BE49-F238E27FC236}">
                  <a16:creationId xmlns:a16="http://schemas.microsoft.com/office/drawing/2014/main" id="{101E5FDB-B958-45B2-9659-90D065A757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16988" y="1007271"/>
              <a:ext cx="478271" cy="391836"/>
            </a:xfrm>
            <a:prstGeom prst="rect">
              <a:avLst/>
            </a:prstGeom>
          </p:spPr>
        </p:pic>
        <p:cxnSp>
          <p:nvCxnSpPr>
            <p:cNvPr id="898" name="Straight Connector 897">
              <a:extLst>
                <a:ext uri="{FF2B5EF4-FFF2-40B4-BE49-F238E27FC236}">
                  <a16:creationId xmlns:a16="http://schemas.microsoft.com/office/drawing/2014/main" id="{987624A9-8BEC-4E23-A171-87BFB8240BAB}"/>
                </a:ext>
              </a:extLst>
            </p:cNvPr>
            <p:cNvCxnSpPr>
              <a:cxnSpLocks/>
            </p:cNvCxnSpPr>
            <p:nvPr/>
          </p:nvCxnSpPr>
          <p:spPr>
            <a:xfrm>
              <a:off x="3904391" y="3029448"/>
              <a:ext cx="1650652"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0" name="Straight Connector 899">
              <a:extLst>
                <a:ext uri="{FF2B5EF4-FFF2-40B4-BE49-F238E27FC236}">
                  <a16:creationId xmlns:a16="http://schemas.microsoft.com/office/drawing/2014/main" id="{CC5F3446-30D0-495D-B597-E031851CE6DF}"/>
                </a:ext>
              </a:extLst>
            </p:cNvPr>
            <p:cNvCxnSpPr>
              <a:cxnSpLocks/>
            </p:cNvCxnSpPr>
            <p:nvPr/>
          </p:nvCxnSpPr>
          <p:spPr>
            <a:xfrm>
              <a:off x="3905650" y="1081421"/>
              <a:ext cx="1650652"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96" name="Rectangle 895">
              <a:extLst>
                <a:ext uri="{FF2B5EF4-FFF2-40B4-BE49-F238E27FC236}">
                  <a16:creationId xmlns:a16="http://schemas.microsoft.com/office/drawing/2014/main" id="{5D0040DC-273A-41F5-A984-136909DFEE3F}"/>
                </a:ext>
              </a:extLst>
            </p:cNvPr>
            <p:cNvSpPr/>
            <p:nvPr/>
          </p:nvSpPr>
          <p:spPr bwMode="auto">
            <a:xfrm>
              <a:off x="4113537" y="2666273"/>
              <a:ext cx="1226683" cy="251376"/>
            </a:xfrm>
            <a:prstGeom prst="rect">
              <a:avLst/>
            </a:prstGeom>
            <a:noFill/>
            <a:ln>
              <a:no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gradFill>
                    <a:gsLst>
                      <a:gs pos="0">
                        <a:srgbClr val="08ABE8"/>
                      </a:gs>
                      <a:gs pos="100000">
                        <a:srgbClr val="006CC3"/>
                      </a:gs>
                    </a:gsLst>
                    <a:lin ang="5400000" scaled="1"/>
                  </a:gradFill>
                  <a:effectLst>
                    <a:glow rad="63500">
                      <a:srgbClr val="50E6FF">
                        <a:satMod val="175000"/>
                        <a:alpha val="24000"/>
                      </a:srgbClr>
                    </a:glow>
                  </a:effectLst>
                  <a:uLnTx/>
                  <a:uFillTx/>
                  <a:latin typeface="Segoe UI Semibold"/>
                  <a:ea typeface="Segoe UI" pitchFamily="34" charset="0"/>
                  <a:cs typeface="Segoe UI Semibold" panose="020B0702040204020203" pitchFamily="34" charset="0"/>
                </a:rPr>
                <a:t>mHSM</a:t>
              </a:r>
              <a:endParaRPr kumimoji="0" lang="en-US" sz="1000" b="0" i="0" u="none" strike="noStrike" kern="1200" cap="none" spc="0" normalizeH="0" baseline="0" noProof="0" dirty="0">
                <a:ln>
                  <a:noFill/>
                </a:ln>
                <a:gradFill>
                  <a:gsLst>
                    <a:gs pos="0">
                      <a:srgbClr val="08ABE8"/>
                    </a:gs>
                    <a:gs pos="100000">
                      <a:srgbClr val="006CC3"/>
                    </a:gs>
                  </a:gsLst>
                  <a:lin ang="5400000" scaled="1"/>
                </a:gradFill>
                <a:effectLst>
                  <a:glow rad="63500">
                    <a:srgbClr val="50E6FF">
                      <a:satMod val="175000"/>
                      <a:alpha val="24000"/>
                    </a:srgbClr>
                  </a:glow>
                </a:effectLst>
                <a:uLnTx/>
                <a:uFillTx/>
                <a:latin typeface="Segoe UI Semibold"/>
                <a:ea typeface="Segoe UI" pitchFamily="34" charset="0"/>
                <a:cs typeface="Segoe UI Semibold" panose="020B0702040204020203" pitchFamily="34" charset="0"/>
              </a:endParaRPr>
            </a:p>
          </p:txBody>
        </p:sp>
        <p:sp>
          <p:nvSpPr>
            <p:cNvPr id="874" name="Rectangle 873">
              <a:extLst>
                <a:ext uri="{FF2B5EF4-FFF2-40B4-BE49-F238E27FC236}">
                  <a16:creationId xmlns:a16="http://schemas.microsoft.com/office/drawing/2014/main" id="{67356D79-97A1-410E-ACA0-1FB920B811D2}"/>
                </a:ext>
              </a:extLst>
            </p:cNvPr>
            <p:cNvSpPr/>
            <p:nvPr/>
          </p:nvSpPr>
          <p:spPr bwMode="auto">
            <a:xfrm>
              <a:off x="3919975" y="2422492"/>
              <a:ext cx="164246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Column Master Key</a:t>
              </a:r>
            </a:p>
          </p:txBody>
        </p:sp>
        <p:cxnSp>
          <p:nvCxnSpPr>
            <p:cNvPr id="72" name="Straight Connector 71">
              <a:extLst>
                <a:ext uri="{FF2B5EF4-FFF2-40B4-BE49-F238E27FC236}">
                  <a16:creationId xmlns:a16="http://schemas.microsoft.com/office/drawing/2014/main" id="{C694D67B-021F-44EE-A193-493AD31AF506}"/>
                </a:ext>
              </a:extLst>
            </p:cNvPr>
            <p:cNvCxnSpPr>
              <a:cxnSpLocks/>
            </p:cNvCxnSpPr>
            <p:nvPr/>
          </p:nvCxnSpPr>
          <p:spPr>
            <a:xfrm>
              <a:off x="3891325" y="5137126"/>
              <a:ext cx="1650652"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802E24-3758-4F3F-8DCD-E51BA395B52B}"/>
                </a:ext>
              </a:extLst>
            </p:cNvPr>
            <p:cNvCxnSpPr>
              <a:cxnSpLocks/>
            </p:cNvCxnSpPr>
            <p:nvPr/>
          </p:nvCxnSpPr>
          <p:spPr>
            <a:xfrm>
              <a:off x="3892583" y="3237537"/>
              <a:ext cx="1650652"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C748F882-C951-4F38-ADCB-2BC1E0C9BAC5}"/>
                </a:ext>
              </a:extLst>
            </p:cNvPr>
            <p:cNvGrpSpPr/>
            <p:nvPr/>
          </p:nvGrpSpPr>
          <p:grpSpPr>
            <a:xfrm>
              <a:off x="4359312" y="3450734"/>
              <a:ext cx="640290" cy="720527"/>
              <a:chOff x="8711708" y="2888501"/>
              <a:chExt cx="603816" cy="688704"/>
            </a:xfrm>
          </p:grpSpPr>
          <p:pic>
            <p:nvPicPr>
              <p:cNvPr id="26" name="Graphic 25">
                <a:extLst>
                  <a:ext uri="{FF2B5EF4-FFF2-40B4-BE49-F238E27FC236}">
                    <a16:creationId xmlns:a16="http://schemas.microsoft.com/office/drawing/2014/main" id="{2B3A1178-3EED-47B4-8D6B-4BCB8253E00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711708" y="2888501"/>
                <a:ext cx="603816" cy="603816"/>
              </a:xfrm>
              <a:prstGeom prst="rect">
                <a:avLst/>
              </a:prstGeom>
            </p:spPr>
          </p:pic>
          <p:pic>
            <p:nvPicPr>
              <p:cNvPr id="27" name="Graphic 26">
                <a:extLst>
                  <a:ext uri="{FF2B5EF4-FFF2-40B4-BE49-F238E27FC236}">
                    <a16:creationId xmlns:a16="http://schemas.microsoft.com/office/drawing/2014/main" id="{AB12FA29-E7DB-4477-BA1B-45530F45F7F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044756" y="3312905"/>
                <a:ext cx="264300" cy="264300"/>
              </a:xfrm>
              <a:prstGeom prst="rect">
                <a:avLst/>
              </a:prstGeom>
            </p:spPr>
          </p:pic>
        </p:grpSp>
        <p:cxnSp>
          <p:nvCxnSpPr>
            <p:cNvPr id="10551" name="Connector: Elbow 10550">
              <a:extLst>
                <a:ext uri="{FF2B5EF4-FFF2-40B4-BE49-F238E27FC236}">
                  <a16:creationId xmlns:a16="http://schemas.microsoft.com/office/drawing/2014/main" id="{F11E4262-093B-486A-9B5E-B97F123E72CE}"/>
                </a:ext>
              </a:extLst>
            </p:cNvPr>
            <p:cNvCxnSpPr>
              <a:cxnSpLocks/>
              <a:stCxn id="403" idx="1"/>
            </p:cNvCxnSpPr>
            <p:nvPr/>
          </p:nvCxnSpPr>
          <p:spPr>
            <a:xfrm rot="10800000">
              <a:off x="4935762" y="1711032"/>
              <a:ext cx="2590334" cy="167107"/>
            </a:xfrm>
            <a:prstGeom prst="bentConnector3">
              <a:avLst>
                <a:gd name="adj1" fmla="val 45342"/>
              </a:avLst>
            </a:prstGeom>
            <a:ln w="25400">
              <a:solidFill>
                <a:srgbClr val="006CC3"/>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2" name="Group 831">
              <a:extLst>
                <a:ext uri="{FF2B5EF4-FFF2-40B4-BE49-F238E27FC236}">
                  <a16:creationId xmlns:a16="http://schemas.microsoft.com/office/drawing/2014/main" id="{46740606-F606-4FC3-A62E-C478278CA32F}"/>
                </a:ext>
              </a:extLst>
            </p:cNvPr>
            <p:cNvGrpSpPr/>
            <p:nvPr/>
          </p:nvGrpSpPr>
          <p:grpSpPr>
            <a:xfrm>
              <a:off x="5922555" y="1525955"/>
              <a:ext cx="835351" cy="510185"/>
              <a:chOff x="5124558" y="2498530"/>
              <a:chExt cx="479908" cy="293101"/>
            </a:xfrm>
          </p:grpSpPr>
          <p:grpSp>
            <p:nvGrpSpPr>
              <p:cNvPr id="10559" name="Group 10558">
                <a:extLst>
                  <a:ext uri="{FF2B5EF4-FFF2-40B4-BE49-F238E27FC236}">
                    <a16:creationId xmlns:a16="http://schemas.microsoft.com/office/drawing/2014/main" id="{A6CA04CB-090C-4399-A186-060369F11F7F}"/>
                  </a:ext>
                </a:extLst>
              </p:cNvPr>
              <p:cNvGrpSpPr/>
              <p:nvPr/>
            </p:nvGrpSpPr>
            <p:grpSpPr>
              <a:xfrm>
                <a:off x="5270688" y="2498530"/>
                <a:ext cx="197635" cy="250836"/>
                <a:chOff x="5270688" y="2498530"/>
                <a:chExt cx="197635" cy="250836"/>
              </a:xfrm>
            </p:grpSpPr>
            <p:sp>
              <p:nvSpPr>
                <p:cNvPr id="10558" name="Rectangle 10557">
                  <a:extLst>
                    <a:ext uri="{FF2B5EF4-FFF2-40B4-BE49-F238E27FC236}">
                      <a16:creationId xmlns:a16="http://schemas.microsoft.com/office/drawing/2014/main" id="{817CEA21-13E3-4FCD-81B2-297E3D29C061}"/>
                    </a:ext>
                  </a:extLst>
                </p:cNvPr>
                <p:cNvSpPr/>
                <p:nvPr/>
              </p:nvSpPr>
              <p:spPr bwMode="auto">
                <a:xfrm>
                  <a:off x="5270688" y="2498530"/>
                  <a:ext cx="197635" cy="250836"/>
                </a:xfrm>
                <a:prstGeom prst="rect">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grpSp>
              <p:nvGrpSpPr>
                <p:cNvPr id="1026" name="Group 1025">
                  <a:extLst>
                    <a:ext uri="{FF2B5EF4-FFF2-40B4-BE49-F238E27FC236}">
                      <a16:creationId xmlns:a16="http://schemas.microsoft.com/office/drawing/2014/main" id="{BBE41868-8DE1-4718-A7DD-E5FCE4BDA291}"/>
                    </a:ext>
                  </a:extLst>
                </p:cNvPr>
                <p:cNvGrpSpPr/>
                <p:nvPr/>
              </p:nvGrpSpPr>
              <p:grpSpPr>
                <a:xfrm>
                  <a:off x="5301343" y="2521703"/>
                  <a:ext cx="138554" cy="146234"/>
                  <a:chOff x="696195" y="3464883"/>
                  <a:chExt cx="161370" cy="170315"/>
                </a:xfrm>
              </p:grpSpPr>
              <p:sp>
                <p:nvSpPr>
                  <p:cNvPr id="1027" name="Oval 1026">
                    <a:extLst>
                      <a:ext uri="{FF2B5EF4-FFF2-40B4-BE49-F238E27FC236}">
                        <a16:creationId xmlns:a16="http://schemas.microsoft.com/office/drawing/2014/main" id="{061A9EE9-8D96-4D76-BDB6-FD537509591B}"/>
                      </a:ext>
                    </a:extLst>
                  </p:cNvPr>
                  <p:cNvSpPr/>
                  <p:nvPr/>
                </p:nvSpPr>
                <p:spPr bwMode="auto">
                  <a:xfrm>
                    <a:off x="696195" y="3464883"/>
                    <a:ext cx="161370" cy="161371"/>
                  </a:xfrm>
                  <a:prstGeom prst="ellipse">
                    <a:avLst/>
                  </a:prstGeom>
                  <a:solidFill>
                    <a:schemeClr val="bg1"/>
                  </a:solidFill>
                  <a:ln>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28" name="Picture 1027">
                    <a:extLst>
                      <a:ext uri="{FF2B5EF4-FFF2-40B4-BE49-F238E27FC236}">
                        <a16:creationId xmlns:a16="http://schemas.microsoft.com/office/drawing/2014/main" id="{DA69A9AA-66F1-45C2-AC11-2839D7DE7D87}"/>
                      </a:ext>
                    </a:extLst>
                  </p:cNvPr>
                  <p:cNvPicPr>
                    <a:picLocks noChangeAspect="1"/>
                  </p:cNvPicPr>
                  <p:nvPr/>
                </p:nvPicPr>
                <p:blipFill>
                  <a:blip r:embed="rId25"/>
                  <a:stretch>
                    <a:fillRect/>
                  </a:stretch>
                </p:blipFill>
                <p:spPr>
                  <a:xfrm>
                    <a:off x="723315" y="3480848"/>
                    <a:ext cx="127889" cy="154350"/>
                  </a:xfrm>
                  <a:prstGeom prst="rect">
                    <a:avLst/>
                  </a:prstGeom>
                </p:spPr>
              </p:pic>
            </p:grpSp>
          </p:grpSp>
          <p:sp>
            <p:nvSpPr>
              <p:cNvPr id="10549" name="Rectangle 10548">
                <a:extLst>
                  <a:ext uri="{FF2B5EF4-FFF2-40B4-BE49-F238E27FC236}">
                    <a16:creationId xmlns:a16="http://schemas.microsoft.com/office/drawing/2014/main" id="{56C8D1E4-8FB1-473F-81FA-1BFF90B77BE6}"/>
                  </a:ext>
                </a:extLst>
              </p:cNvPr>
              <p:cNvSpPr/>
              <p:nvPr/>
            </p:nvSpPr>
            <p:spPr bwMode="auto">
              <a:xfrm>
                <a:off x="5124558" y="2613055"/>
                <a:ext cx="479908"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Read</a:t>
                </a:r>
              </a:p>
            </p:txBody>
          </p:sp>
        </p:grpSp>
        <p:cxnSp>
          <p:nvCxnSpPr>
            <p:cNvPr id="833" name="Connector: Elbow 832">
              <a:extLst>
                <a:ext uri="{FF2B5EF4-FFF2-40B4-BE49-F238E27FC236}">
                  <a16:creationId xmlns:a16="http://schemas.microsoft.com/office/drawing/2014/main" id="{FACAAB49-D793-4F16-A071-C5A883A172E4}"/>
                </a:ext>
              </a:extLst>
            </p:cNvPr>
            <p:cNvCxnSpPr>
              <a:cxnSpLocks/>
              <a:stCxn id="15" idx="1"/>
              <a:endCxn id="26" idx="3"/>
            </p:cNvCxnSpPr>
            <p:nvPr/>
          </p:nvCxnSpPr>
          <p:spPr>
            <a:xfrm rot="10800000" flipV="1">
              <a:off x="4999603" y="2360627"/>
              <a:ext cx="2354239" cy="1405966"/>
            </a:xfrm>
            <a:prstGeom prst="bentConnector3">
              <a:avLst>
                <a:gd name="adj1" fmla="val 30580"/>
              </a:avLst>
            </a:prstGeom>
            <a:ln w="50800">
              <a:solidFill>
                <a:srgbClr val="08ABE8">
                  <a:alpha val="70000"/>
                </a:srgbClr>
              </a:solidFill>
              <a:headEnd type="triangle" w="med" len="med"/>
              <a:tailEnd type="triangle" w="med" len="med"/>
            </a:ln>
            <a:effectLst>
              <a:glow rad="63500">
                <a:schemeClr val="accent3">
                  <a:satMod val="175000"/>
                  <a:alpha val="8000"/>
                </a:schemeClr>
              </a:glow>
            </a:effectLst>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A8A648D6-E725-414E-BA57-B11148261764}"/>
                </a:ext>
              </a:extLst>
            </p:cNvPr>
            <p:cNvGrpSpPr/>
            <p:nvPr/>
          </p:nvGrpSpPr>
          <p:grpSpPr>
            <a:xfrm>
              <a:off x="6068166" y="3505969"/>
              <a:ext cx="1119009" cy="551288"/>
              <a:chOff x="5666829" y="3132138"/>
              <a:chExt cx="794936" cy="391631"/>
            </a:xfrm>
          </p:grpSpPr>
          <p:sp>
            <p:nvSpPr>
              <p:cNvPr id="844" name="Rectangle 843">
                <a:extLst>
                  <a:ext uri="{FF2B5EF4-FFF2-40B4-BE49-F238E27FC236}">
                    <a16:creationId xmlns:a16="http://schemas.microsoft.com/office/drawing/2014/main" id="{761377F9-60DE-458F-8622-CF71354096F3}"/>
                  </a:ext>
                </a:extLst>
              </p:cNvPr>
              <p:cNvSpPr/>
              <p:nvPr/>
            </p:nvSpPr>
            <p:spPr bwMode="auto">
              <a:xfrm>
                <a:off x="5857212" y="3336431"/>
                <a:ext cx="413096" cy="160372"/>
              </a:xfrm>
              <a:prstGeom prst="rect">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843" name="Rectangle 842">
                <a:extLst>
                  <a:ext uri="{FF2B5EF4-FFF2-40B4-BE49-F238E27FC236}">
                    <a16:creationId xmlns:a16="http://schemas.microsoft.com/office/drawing/2014/main" id="{B6A97B6F-B67D-4A97-B508-E80BCDD9631D}"/>
                  </a:ext>
                </a:extLst>
              </p:cNvPr>
              <p:cNvSpPr/>
              <p:nvPr/>
            </p:nvSpPr>
            <p:spPr bwMode="auto">
              <a:xfrm>
                <a:off x="5666829" y="3345193"/>
                <a:ext cx="794936"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Ciphertext</a:t>
                </a:r>
              </a:p>
            </p:txBody>
          </p:sp>
          <p:pic>
            <p:nvPicPr>
              <p:cNvPr id="842" name="Graphic 841">
                <a:extLst>
                  <a:ext uri="{FF2B5EF4-FFF2-40B4-BE49-F238E27FC236}">
                    <a16:creationId xmlns:a16="http://schemas.microsoft.com/office/drawing/2014/main" id="{92BE4371-3437-4429-967F-79E127493C9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68625" y="3132138"/>
                <a:ext cx="190656" cy="278357"/>
              </a:xfrm>
              <a:prstGeom prst="rect">
                <a:avLst/>
              </a:prstGeom>
            </p:spPr>
          </p:pic>
        </p:grpSp>
        <p:pic>
          <p:nvPicPr>
            <p:cNvPr id="858" name="Graphic 857">
              <a:extLst>
                <a:ext uri="{FF2B5EF4-FFF2-40B4-BE49-F238E27FC236}">
                  <a16:creationId xmlns:a16="http://schemas.microsoft.com/office/drawing/2014/main" id="{52A499F8-62B2-4A43-B995-1881B1BFB40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5968280" y="5884169"/>
              <a:ext cx="262223" cy="324202"/>
            </a:xfrm>
            <a:prstGeom prst="rect">
              <a:avLst/>
            </a:prstGeom>
          </p:spPr>
        </p:pic>
        <p:sp>
          <p:nvSpPr>
            <p:cNvPr id="859" name="Rectangle 858">
              <a:extLst>
                <a:ext uri="{FF2B5EF4-FFF2-40B4-BE49-F238E27FC236}">
                  <a16:creationId xmlns:a16="http://schemas.microsoft.com/office/drawing/2014/main" id="{E23C4AA2-BD1F-4FD4-A67A-1FE36C866BC8}"/>
                </a:ext>
              </a:extLst>
            </p:cNvPr>
            <p:cNvSpPr/>
            <p:nvPr/>
          </p:nvSpPr>
          <p:spPr bwMode="auto">
            <a:xfrm>
              <a:off x="5532199" y="6146905"/>
              <a:ext cx="11190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Token</a:t>
              </a:r>
            </a:p>
          </p:txBody>
        </p:sp>
        <p:sp>
          <p:nvSpPr>
            <p:cNvPr id="15" name="Rectangle 14">
              <a:extLst>
                <a:ext uri="{FF2B5EF4-FFF2-40B4-BE49-F238E27FC236}">
                  <a16:creationId xmlns:a16="http://schemas.microsoft.com/office/drawing/2014/main" id="{4237AAE9-B1D1-4990-9B14-C2BAF6CFB4C9}"/>
                </a:ext>
              </a:extLst>
            </p:cNvPr>
            <p:cNvSpPr/>
            <p:nvPr/>
          </p:nvSpPr>
          <p:spPr bwMode="auto">
            <a:xfrm>
              <a:off x="7353841" y="1399188"/>
              <a:ext cx="1363252" cy="1922878"/>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9" name="Graphic 18">
              <a:extLst>
                <a:ext uri="{FF2B5EF4-FFF2-40B4-BE49-F238E27FC236}">
                  <a16:creationId xmlns:a16="http://schemas.microsoft.com/office/drawing/2014/main" id="{8D4251B2-1C52-4447-9137-06C8F1D4A9A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07067" y="1015920"/>
              <a:ext cx="499861" cy="478783"/>
            </a:xfrm>
            <a:prstGeom prst="rect">
              <a:avLst/>
            </a:prstGeom>
          </p:spPr>
        </p:pic>
        <p:sp>
          <p:nvSpPr>
            <p:cNvPr id="20" name="Rectangle 19">
              <a:extLst>
                <a:ext uri="{FF2B5EF4-FFF2-40B4-BE49-F238E27FC236}">
                  <a16:creationId xmlns:a16="http://schemas.microsoft.com/office/drawing/2014/main" id="{6F66BDF6-52AE-415C-80E8-C7FC15ACC2F9}"/>
                </a:ext>
              </a:extLst>
            </p:cNvPr>
            <p:cNvSpPr/>
            <p:nvPr/>
          </p:nvSpPr>
          <p:spPr bwMode="auto">
            <a:xfrm>
              <a:off x="7456997" y="1109696"/>
              <a:ext cx="1809575" cy="2753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Node: </a:t>
              </a:r>
              <a:r>
                <a:rPr kumimoji="0" lang="en-US" sz="1000" b="0" i="0" u="none" strike="noStrike" kern="1200" cap="none" spc="0" normalizeH="0" baseline="0" noProof="0" dirty="0">
                  <a:ln>
                    <a:noFill/>
                  </a:ln>
                  <a:solidFill>
                    <a:srgbClr val="08ABE8"/>
                  </a:solidFill>
                  <a:effectLst>
                    <a:glow rad="63500">
                      <a:srgbClr val="50E6FF">
                        <a:satMod val="175000"/>
                        <a:alpha val="40000"/>
                      </a:srgbClr>
                    </a:glow>
                  </a:effectLst>
                  <a:uLnTx/>
                  <a:uFillTx/>
                  <a:latin typeface="Segoe UI Semibold"/>
                  <a:ea typeface="Segoe UI" pitchFamily="34" charset="0"/>
                  <a:cs typeface="Segoe UI Semibold" panose="020B0702040204020203" pitchFamily="34" charset="0"/>
                </a:rPr>
                <a:t>SGX</a:t>
              </a:r>
              <a:r>
                <a:rPr kumimoji="0" lang="en-US" sz="1000" b="0" i="0" u="none" strike="noStrike" kern="1200" cap="none" spc="0" normalizeH="0" baseline="0" noProof="0" dirty="0">
                  <a:ln>
                    <a:noFill/>
                  </a:ln>
                  <a:solidFill>
                    <a:srgbClr val="000000"/>
                  </a:solidFill>
                  <a:effectLst>
                    <a:glow rad="63500">
                      <a:srgbClr val="50E6FF">
                        <a:satMod val="175000"/>
                        <a:alpha val="40000"/>
                      </a:srgbClr>
                    </a:glow>
                  </a:effectLst>
                  <a:uLnTx/>
                  <a:uFillTx/>
                  <a:latin typeface="Segoe UI Semibold"/>
                  <a:ea typeface="Segoe UI" pitchFamily="34" charset="0"/>
                  <a:cs typeface="Segoe UI Semibold" panose="020B0702040204020203" pitchFamily="34" charset="0"/>
                </a:rPr>
                <a:t> </a:t>
              </a:r>
              <a:r>
                <a:rPr kumimoji="0" lang="en-US" sz="1000" b="0" i="0" u="none" strike="noStrike" kern="1200" cap="none" spc="0" normalizeH="0" baseline="0" noProof="0" dirty="0">
                  <a:ln>
                    <a:noFill/>
                  </a:ln>
                  <a:solidFill>
                    <a:srgbClr val="08ABE8"/>
                  </a:solidFill>
                  <a:effectLst>
                    <a:glow rad="63500">
                      <a:srgbClr val="50E6FF">
                        <a:satMod val="175000"/>
                        <a:alpha val="40000"/>
                      </a:srgbClr>
                    </a:glow>
                  </a:effectLst>
                  <a:uLnTx/>
                  <a:uFillTx/>
                  <a:latin typeface="Segoe UI Semibold"/>
                  <a:ea typeface="Segoe UI" pitchFamily="34" charset="0"/>
                  <a:cs typeface="Segoe UI Semibold" panose="020B0702040204020203" pitchFamily="34" charset="0"/>
                </a:rPr>
                <a:t>enabled</a:t>
              </a:r>
            </a:p>
          </p:txBody>
        </p:sp>
        <p:grpSp>
          <p:nvGrpSpPr>
            <p:cNvPr id="400" name="Group 399">
              <a:extLst>
                <a:ext uri="{FF2B5EF4-FFF2-40B4-BE49-F238E27FC236}">
                  <a16:creationId xmlns:a16="http://schemas.microsoft.com/office/drawing/2014/main" id="{6531E33F-6636-4017-9B7F-38395318345C}"/>
                </a:ext>
              </a:extLst>
            </p:cNvPr>
            <p:cNvGrpSpPr/>
            <p:nvPr/>
          </p:nvGrpSpPr>
          <p:grpSpPr>
            <a:xfrm>
              <a:off x="7429871" y="1568635"/>
              <a:ext cx="1320450" cy="537349"/>
              <a:chOff x="6121725" y="2090142"/>
              <a:chExt cx="939653" cy="382386"/>
            </a:xfrm>
          </p:grpSpPr>
          <p:sp>
            <p:nvSpPr>
              <p:cNvPr id="401" name="Rectangle 400">
                <a:extLst>
                  <a:ext uri="{FF2B5EF4-FFF2-40B4-BE49-F238E27FC236}">
                    <a16:creationId xmlns:a16="http://schemas.microsoft.com/office/drawing/2014/main" id="{A613D0EC-328A-4E89-8350-9430915FA367}"/>
                  </a:ext>
                </a:extLst>
              </p:cNvPr>
              <p:cNvSpPr/>
              <p:nvPr/>
            </p:nvSpPr>
            <p:spPr bwMode="auto">
              <a:xfrm>
                <a:off x="6194277" y="2162024"/>
                <a:ext cx="769113"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02" name="Graphic 401" descr="Icon of a box with connected dots and lines">
                <a:extLst>
                  <a:ext uri="{FF2B5EF4-FFF2-40B4-BE49-F238E27FC236}">
                    <a16:creationId xmlns:a16="http://schemas.microsoft.com/office/drawing/2014/main" id="{AB7DA7D6-0569-4C88-B569-0331FFB79F56}"/>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121725" y="2090142"/>
                <a:ext cx="132788" cy="147015"/>
              </a:xfrm>
              <a:prstGeom prst="rect">
                <a:avLst/>
              </a:prstGeom>
            </p:spPr>
          </p:pic>
          <p:pic>
            <p:nvPicPr>
              <p:cNvPr id="403" name="Picture 2" descr="Graphics - Free Icon Library">
                <a:extLst>
                  <a:ext uri="{FF2B5EF4-FFF2-40B4-BE49-F238E27FC236}">
                    <a16:creationId xmlns:a16="http://schemas.microsoft.com/office/drawing/2014/main" id="{29557666-B119-47B6-A016-6D3ED61D9E3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90200" y="2231901"/>
                <a:ext cx="222021" cy="156976"/>
              </a:xfrm>
              <a:prstGeom prst="rect">
                <a:avLst/>
              </a:prstGeom>
              <a:noFill/>
              <a:extLst>
                <a:ext uri="{909E8E84-426E-40DD-AFC4-6F175D3DCCD1}">
                  <a14:hiddenFill xmlns:a14="http://schemas.microsoft.com/office/drawing/2010/main">
                    <a:solidFill>
                      <a:srgbClr val="FFFFFF"/>
                    </a:solidFill>
                  </a14:hiddenFill>
                </a:ext>
              </a:extLst>
            </p:spPr>
          </p:pic>
          <p:sp>
            <p:nvSpPr>
              <p:cNvPr id="404" name="Rectangle 403">
                <a:extLst>
                  <a:ext uri="{FF2B5EF4-FFF2-40B4-BE49-F238E27FC236}">
                    <a16:creationId xmlns:a16="http://schemas.microsoft.com/office/drawing/2014/main" id="{591E9F6D-6A29-423E-B45D-3E17FCF89635}"/>
                  </a:ext>
                </a:extLst>
              </p:cNvPr>
              <p:cNvSpPr/>
              <p:nvPr/>
            </p:nvSpPr>
            <p:spPr bwMode="auto">
              <a:xfrm>
                <a:off x="6224336" y="2221971"/>
                <a:ext cx="837042"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Spark Driver</a:t>
                </a:r>
              </a:p>
            </p:txBody>
          </p:sp>
        </p:grpSp>
        <p:grpSp>
          <p:nvGrpSpPr>
            <p:cNvPr id="30" name="Group 29">
              <a:extLst>
                <a:ext uri="{FF2B5EF4-FFF2-40B4-BE49-F238E27FC236}">
                  <a16:creationId xmlns:a16="http://schemas.microsoft.com/office/drawing/2014/main" id="{4905D0A7-F8C2-4569-902E-C13C6BB424EF}"/>
                </a:ext>
              </a:extLst>
            </p:cNvPr>
            <p:cNvGrpSpPr/>
            <p:nvPr/>
          </p:nvGrpSpPr>
          <p:grpSpPr>
            <a:xfrm>
              <a:off x="7954351" y="2011712"/>
              <a:ext cx="235745" cy="235779"/>
              <a:chOff x="8205788" y="1938462"/>
              <a:chExt cx="235745" cy="235779"/>
            </a:xfrm>
          </p:grpSpPr>
          <p:sp>
            <p:nvSpPr>
              <p:cNvPr id="28" name="Rectangle 27">
                <a:extLst>
                  <a:ext uri="{FF2B5EF4-FFF2-40B4-BE49-F238E27FC236}">
                    <a16:creationId xmlns:a16="http://schemas.microsoft.com/office/drawing/2014/main" id="{D1C2AECB-C615-40D0-9EF9-73CA6014DF01}"/>
                  </a:ext>
                </a:extLst>
              </p:cNvPr>
              <p:cNvSpPr/>
              <p:nvPr/>
            </p:nvSpPr>
            <p:spPr bwMode="auto">
              <a:xfrm>
                <a:off x="8205788" y="1938462"/>
                <a:ext cx="235745" cy="235779"/>
              </a:xfrm>
              <a:prstGeom prst="rect">
                <a:avLst/>
              </a:prstGeom>
              <a:pattFill prst="wdUpDiag">
                <a:fgClr>
                  <a:srgbClr val="029EE6"/>
                </a:fgClr>
                <a:bgClr>
                  <a:srgbClr val="00B0F0"/>
                </a:bgClr>
              </a:pattFill>
              <a:ln w="6350">
                <a:noFill/>
                <a:prstDash val="sysDot"/>
                <a:headEnd type="none" w="med" len="med"/>
                <a:tailEnd type="none" w="med" len="med"/>
              </a:ln>
              <a:effectLst>
                <a:glow rad="25400">
                  <a:schemeClr val="accent3">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29" name="Picture 2">
                <a:extLst>
                  <a:ext uri="{FF2B5EF4-FFF2-40B4-BE49-F238E27FC236}">
                    <a16:creationId xmlns:a16="http://schemas.microsoft.com/office/drawing/2014/main" id="{35D6305A-2952-4413-AACD-4186D91AA682}"/>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72625" t="61200" r="9375" b="4406"/>
              <a:stretch/>
            </p:blipFill>
            <p:spPr bwMode="auto">
              <a:xfrm>
                <a:off x="8228625" y="1961984"/>
                <a:ext cx="190071" cy="1887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oup 40">
              <a:extLst>
                <a:ext uri="{FF2B5EF4-FFF2-40B4-BE49-F238E27FC236}">
                  <a16:creationId xmlns:a16="http://schemas.microsoft.com/office/drawing/2014/main" id="{B65ECA5B-19C2-4F31-9F20-81AC024CAC6D}"/>
                </a:ext>
              </a:extLst>
            </p:cNvPr>
            <p:cNvGrpSpPr/>
            <p:nvPr/>
          </p:nvGrpSpPr>
          <p:grpSpPr>
            <a:xfrm>
              <a:off x="7546530" y="2293540"/>
              <a:ext cx="965106" cy="530335"/>
              <a:chOff x="7605568" y="2188686"/>
              <a:chExt cx="965106" cy="530335"/>
            </a:xfrm>
          </p:grpSpPr>
          <p:grpSp>
            <p:nvGrpSpPr>
              <p:cNvPr id="31" name="Group 30">
                <a:extLst>
                  <a:ext uri="{FF2B5EF4-FFF2-40B4-BE49-F238E27FC236}">
                    <a16:creationId xmlns:a16="http://schemas.microsoft.com/office/drawing/2014/main" id="{BE9F6C99-43A1-4013-AF33-8DFB69587532}"/>
                  </a:ext>
                </a:extLst>
              </p:cNvPr>
              <p:cNvGrpSpPr/>
              <p:nvPr/>
            </p:nvGrpSpPr>
            <p:grpSpPr>
              <a:xfrm>
                <a:off x="7605568" y="2194284"/>
                <a:ext cx="338224" cy="524737"/>
                <a:chOff x="7442252" y="2151271"/>
                <a:chExt cx="338224" cy="524737"/>
              </a:xfrm>
            </p:grpSpPr>
            <p:grpSp>
              <p:nvGrpSpPr>
                <p:cNvPr id="407" name="Group 406">
                  <a:extLst>
                    <a:ext uri="{FF2B5EF4-FFF2-40B4-BE49-F238E27FC236}">
                      <a16:creationId xmlns:a16="http://schemas.microsoft.com/office/drawing/2014/main" id="{B51914C9-5718-45E8-80C7-51C38FFFB723}"/>
                    </a:ext>
                  </a:extLst>
                </p:cNvPr>
                <p:cNvGrpSpPr/>
                <p:nvPr/>
              </p:nvGrpSpPr>
              <p:grpSpPr>
                <a:xfrm>
                  <a:off x="7442252" y="2151271"/>
                  <a:ext cx="338224" cy="434827"/>
                  <a:chOff x="6121725" y="2090142"/>
                  <a:chExt cx="297433" cy="382386"/>
                </a:xfrm>
              </p:grpSpPr>
              <p:sp>
                <p:nvSpPr>
                  <p:cNvPr id="408" name="Rectangle 407">
                    <a:extLst>
                      <a:ext uri="{FF2B5EF4-FFF2-40B4-BE49-F238E27FC236}">
                        <a16:creationId xmlns:a16="http://schemas.microsoft.com/office/drawing/2014/main" id="{D8C2DF98-06C6-4468-9C8D-5FA2EA05EF80}"/>
                      </a:ext>
                    </a:extLst>
                  </p:cNvPr>
                  <p:cNvSpPr/>
                  <p:nvPr/>
                </p:nvSpPr>
                <p:spPr bwMode="auto">
                  <a:xfrm>
                    <a:off x="6194277" y="2162024"/>
                    <a:ext cx="224881"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09" name="Graphic 408" descr="Icon of a box with connected dots and lines">
                    <a:extLst>
                      <a:ext uri="{FF2B5EF4-FFF2-40B4-BE49-F238E27FC236}">
                        <a16:creationId xmlns:a16="http://schemas.microsoft.com/office/drawing/2014/main" id="{6FDAA5D0-CCF0-41FF-8B65-21A77716B6B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121725" y="2090142"/>
                    <a:ext cx="132788" cy="147015"/>
                  </a:xfrm>
                  <a:prstGeom prst="rect">
                    <a:avLst/>
                  </a:prstGeom>
                </p:spPr>
              </p:pic>
              <p:pic>
                <p:nvPicPr>
                  <p:cNvPr id="410" name="Picture 2" descr="Graphics - Free Icon Library">
                    <a:extLst>
                      <a:ext uri="{FF2B5EF4-FFF2-40B4-BE49-F238E27FC236}">
                        <a16:creationId xmlns:a16="http://schemas.microsoft.com/office/drawing/2014/main" id="{A2E2DDBF-4E1D-45CB-86E9-69B0288AB79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90200" y="2231901"/>
                    <a:ext cx="222021" cy="156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2" name="Group 411">
                  <a:extLst>
                    <a:ext uri="{FF2B5EF4-FFF2-40B4-BE49-F238E27FC236}">
                      <a16:creationId xmlns:a16="http://schemas.microsoft.com/office/drawing/2014/main" id="{AB6FB5F1-D76D-48E6-BD51-854BF27F68C0}"/>
                    </a:ext>
                  </a:extLst>
                </p:cNvPr>
                <p:cNvGrpSpPr/>
                <p:nvPr/>
              </p:nvGrpSpPr>
              <p:grpSpPr>
                <a:xfrm>
                  <a:off x="7584054" y="2527721"/>
                  <a:ext cx="148265" cy="148287"/>
                  <a:chOff x="8205788" y="1938462"/>
                  <a:chExt cx="235745" cy="235779"/>
                </a:xfrm>
              </p:grpSpPr>
              <p:sp>
                <p:nvSpPr>
                  <p:cNvPr id="413" name="Rectangle 412">
                    <a:extLst>
                      <a:ext uri="{FF2B5EF4-FFF2-40B4-BE49-F238E27FC236}">
                        <a16:creationId xmlns:a16="http://schemas.microsoft.com/office/drawing/2014/main" id="{CDBFEEBA-B539-4F8D-87C5-B8C54AAD1315}"/>
                      </a:ext>
                    </a:extLst>
                  </p:cNvPr>
                  <p:cNvSpPr/>
                  <p:nvPr/>
                </p:nvSpPr>
                <p:spPr bwMode="auto">
                  <a:xfrm>
                    <a:off x="8205788" y="1938462"/>
                    <a:ext cx="235745" cy="235779"/>
                  </a:xfrm>
                  <a:prstGeom prst="rect">
                    <a:avLst/>
                  </a:prstGeom>
                  <a:pattFill prst="wdUpDiag">
                    <a:fgClr>
                      <a:srgbClr val="029EE6"/>
                    </a:fgClr>
                    <a:bgClr>
                      <a:srgbClr val="00B0F0"/>
                    </a:bgClr>
                  </a:pattFill>
                  <a:ln w="6350">
                    <a:noFill/>
                    <a:prstDash val="sysDot"/>
                    <a:headEnd type="none" w="med" len="med"/>
                    <a:tailEnd type="none" w="med" len="med"/>
                  </a:ln>
                  <a:effectLst>
                    <a:glow rad="25400">
                      <a:schemeClr val="accent3">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414" name="Picture 2">
                    <a:extLst>
                      <a:ext uri="{FF2B5EF4-FFF2-40B4-BE49-F238E27FC236}">
                        <a16:creationId xmlns:a16="http://schemas.microsoft.com/office/drawing/2014/main" id="{E9A398CA-6107-4654-9129-AE430931AF4A}"/>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72625" t="61200" r="9375" b="4406"/>
                  <a:stretch/>
                </p:blipFill>
                <p:spPr bwMode="auto">
                  <a:xfrm>
                    <a:off x="8228625" y="1961984"/>
                    <a:ext cx="190071" cy="18873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15" name="Group 414">
                <a:extLst>
                  <a:ext uri="{FF2B5EF4-FFF2-40B4-BE49-F238E27FC236}">
                    <a16:creationId xmlns:a16="http://schemas.microsoft.com/office/drawing/2014/main" id="{F6D7D49B-3C30-4910-A5E6-50DC6AA61CFD}"/>
                  </a:ext>
                </a:extLst>
              </p:cNvPr>
              <p:cNvGrpSpPr/>
              <p:nvPr/>
            </p:nvGrpSpPr>
            <p:grpSpPr>
              <a:xfrm>
                <a:off x="7930244" y="2190133"/>
                <a:ext cx="338224" cy="524737"/>
                <a:chOff x="7442252" y="2151271"/>
                <a:chExt cx="338224" cy="524737"/>
              </a:xfrm>
            </p:grpSpPr>
            <p:grpSp>
              <p:nvGrpSpPr>
                <p:cNvPr id="416" name="Group 415">
                  <a:extLst>
                    <a:ext uri="{FF2B5EF4-FFF2-40B4-BE49-F238E27FC236}">
                      <a16:creationId xmlns:a16="http://schemas.microsoft.com/office/drawing/2014/main" id="{8E352411-89DE-444E-908E-04CEADA20874}"/>
                    </a:ext>
                  </a:extLst>
                </p:cNvPr>
                <p:cNvGrpSpPr/>
                <p:nvPr/>
              </p:nvGrpSpPr>
              <p:grpSpPr>
                <a:xfrm>
                  <a:off x="7442252" y="2151271"/>
                  <a:ext cx="338224" cy="434827"/>
                  <a:chOff x="6121725" y="2090142"/>
                  <a:chExt cx="297433" cy="382386"/>
                </a:xfrm>
              </p:grpSpPr>
              <p:sp>
                <p:nvSpPr>
                  <p:cNvPr id="420" name="Rectangle 419">
                    <a:extLst>
                      <a:ext uri="{FF2B5EF4-FFF2-40B4-BE49-F238E27FC236}">
                        <a16:creationId xmlns:a16="http://schemas.microsoft.com/office/drawing/2014/main" id="{27C77B3A-E9A4-42CD-AF5A-68B02456CD83}"/>
                      </a:ext>
                    </a:extLst>
                  </p:cNvPr>
                  <p:cNvSpPr/>
                  <p:nvPr/>
                </p:nvSpPr>
                <p:spPr bwMode="auto">
                  <a:xfrm>
                    <a:off x="6194277" y="2162024"/>
                    <a:ext cx="224881"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21" name="Graphic 420" descr="Icon of a box with connected dots and lines">
                    <a:extLst>
                      <a:ext uri="{FF2B5EF4-FFF2-40B4-BE49-F238E27FC236}">
                        <a16:creationId xmlns:a16="http://schemas.microsoft.com/office/drawing/2014/main" id="{3E0E9958-FF08-4B4F-AF11-3BD43CB8B3A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121725" y="2090142"/>
                    <a:ext cx="132788" cy="147015"/>
                  </a:xfrm>
                  <a:prstGeom prst="rect">
                    <a:avLst/>
                  </a:prstGeom>
                </p:spPr>
              </p:pic>
              <p:pic>
                <p:nvPicPr>
                  <p:cNvPr id="422" name="Picture 2" descr="Graphics - Free Icon Library">
                    <a:extLst>
                      <a:ext uri="{FF2B5EF4-FFF2-40B4-BE49-F238E27FC236}">
                        <a16:creationId xmlns:a16="http://schemas.microsoft.com/office/drawing/2014/main" id="{511B0115-9B1F-43F1-B119-FA0628A1D0ED}"/>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90200" y="2231901"/>
                    <a:ext cx="222021" cy="156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7" name="Group 416">
                  <a:extLst>
                    <a:ext uri="{FF2B5EF4-FFF2-40B4-BE49-F238E27FC236}">
                      <a16:creationId xmlns:a16="http://schemas.microsoft.com/office/drawing/2014/main" id="{DA4BA455-BCB1-4777-ABFE-BD611A96B082}"/>
                    </a:ext>
                  </a:extLst>
                </p:cNvPr>
                <p:cNvGrpSpPr/>
                <p:nvPr/>
              </p:nvGrpSpPr>
              <p:grpSpPr>
                <a:xfrm>
                  <a:off x="7584054" y="2527721"/>
                  <a:ext cx="148265" cy="148287"/>
                  <a:chOff x="8205788" y="1938462"/>
                  <a:chExt cx="235745" cy="235779"/>
                </a:xfrm>
              </p:grpSpPr>
              <p:sp>
                <p:nvSpPr>
                  <p:cNvPr id="418" name="Rectangle 417">
                    <a:extLst>
                      <a:ext uri="{FF2B5EF4-FFF2-40B4-BE49-F238E27FC236}">
                        <a16:creationId xmlns:a16="http://schemas.microsoft.com/office/drawing/2014/main" id="{2F1C647F-273D-4D7D-8F3E-080997B9CDDA}"/>
                      </a:ext>
                    </a:extLst>
                  </p:cNvPr>
                  <p:cNvSpPr/>
                  <p:nvPr/>
                </p:nvSpPr>
                <p:spPr bwMode="auto">
                  <a:xfrm>
                    <a:off x="8205788" y="1938462"/>
                    <a:ext cx="235745" cy="235779"/>
                  </a:xfrm>
                  <a:prstGeom prst="rect">
                    <a:avLst/>
                  </a:prstGeom>
                  <a:pattFill prst="wdUpDiag">
                    <a:fgClr>
                      <a:srgbClr val="029EE6"/>
                    </a:fgClr>
                    <a:bgClr>
                      <a:srgbClr val="00B0F0"/>
                    </a:bgClr>
                  </a:pattFill>
                  <a:ln w="6350">
                    <a:noFill/>
                    <a:prstDash val="sysDot"/>
                    <a:headEnd type="none" w="med" len="med"/>
                    <a:tailEnd type="none" w="med" len="med"/>
                  </a:ln>
                  <a:effectLst>
                    <a:glow rad="25400">
                      <a:schemeClr val="accent3">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419" name="Picture 2">
                    <a:extLst>
                      <a:ext uri="{FF2B5EF4-FFF2-40B4-BE49-F238E27FC236}">
                        <a16:creationId xmlns:a16="http://schemas.microsoft.com/office/drawing/2014/main" id="{1D24E82A-FF78-4F3B-A954-66939E1037CF}"/>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72625" t="61200" r="9375" b="4406"/>
                  <a:stretch/>
                </p:blipFill>
                <p:spPr bwMode="auto">
                  <a:xfrm>
                    <a:off x="8228625" y="1961984"/>
                    <a:ext cx="190071" cy="18873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4" name="Group 423">
                <a:extLst>
                  <a:ext uri="{FF2B5EF4-FFF2-40B4-BE49-F238E27FC236}">
                    <a16:creationId xmlns:a16="http://schemas.microsoft.com/office/drawing/2014/main" id="{1CAB0BAC-8542-49C4-AA46-1FB5C7D28915}"/>
                  </a:ext>
                </a:extLst>
              </p:cNvPr>
              <p:cNvGrpSpPr/>
              <p:nvPr/>
            </p:nvGrpSpPr>
            <p:grpSpPr>
              <a:xfrm>
                <a:off x="8232450" y="2188686"/>
                <a:ext cx="338224" cy="524737"/>
                <a:chOff x="7442252" y="2151271"/>
                <a:chExt cx="338224" cy="524737"/>
              </a:xfrm>
            </p:grpSpPr>
            <p:grpSp>
              <p:nvGrpSpPr>
                <p:cNvPr id="425" name="Group 424">
                  <a:extLst>
                    <a:ext uri="{FF2B5EF4-FFF2-40B4-BE49-F238E27FC236}">
                      <a16:creationId xmlns:a16="http://schemas.microsoft.com/office/drawing/2014/main" id="{94F617EA-0027-45CC-8332-D1BACD5EF06A}"/>
                    </a:ext>
                  </a:extLst>
                </p:cNvPr>
                <p:cNvGrpSpPr/>
                <p:nvPr/>
              </p:nvGrpSpPr>
              <p:grpSpPr>
                <a:xfrm>
                  <a:off x="7442252" y="2151271"/>
                  <a:ext cx="338224" cy="434827"/>
                  <a:chOff x="6121725" y="2090142"/>
                  <a:chExt cx="297433" cy="382386"/>
                </a:xfrm>
              </p:grpSpPr>
              <p:sp>
                <p:nvSpPr>
                  <p:cNvPr id="429" name="Rectangle 428">
                    <a:extLst>
                      <a:ext uri="{FF2B5EF4-FFF2-40B4-BE49-F238E27FC236}">
                        <a16:creationId xmlns:a16="http://schemas.microsoft.com/office/drawing/2014/main" id="{BAAEB1F8-B37A-4E4B-8A15-45D49C7FF11B}"/>
                      </a:ext>
                    </a:extLst>
                  </p:cNvPr>
                  <p:cNvSpPr/>
                  <p:nvPr/>
                </p:nvSpPr>
                <p:spPr bwMode="auto">
                  <a:xfrm>
                    <a:off x="6194277" y="2162024"/>
                    <a:ext cx="224881"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30" name="Graphic 429" descr="Icon of a box with connected dots and lines">
                    <a:extLst>
                      <a:ext uri="{FF2B5EF4-FFF2-40B4-BE49-F238E27FC236}">
                        <a16:creationId xmlns:a16="http://schemas.microsoft.com/office/drawing/2014/main" id="{C05B1409-25D9-4C66-A269-C0165A74078B}"/>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121725" y="2090142"/>
                    <a:ext cx="132788" cy="147015"/>
                  </a:xfrm>
                  <a:prstGeom prst="rect">
                    <a:avLst/>
                  </a:prstGeom>
                </p:spPr>
              </p:pic>
              <p:pic>
                <p:nvPicPr>
                  <p:cNvPr id="431" name="Picture 2" descr="Graphics - Free Icon Library">
                    <a:extLst>
                      <a:ext uri="{FF2B5EF4-FFF2-40B4-BE49-F238E27FC236}">
                        <a16:creationId xmlns:a16="http://schemas.microsoft.com/office/drawing/2014/main" id="{5B1E1DFB-BF81-4D24-848E-F1D3E5063C74}"/>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90200" y="2231901"/>
                    <a:ext cx="222021" cy="156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6" name="Group 425">
                  <a:extLst>
                    <a:ext uri="{FF2B5EF4-FFF2-40B4-BE49-F238E27FC236}">
                      <a16:creationId xmlns:a16="http://schemas.microsoft.com/office/drawing/2014/main" id="{A247FD63-4A90-44A0-9749-804CC30B6AA3}"/>
                    </a:ext>
                  </a:extLst>
                </p:cNvPr>
                <p:cNvGrpSpPr/>
                <p:nvPr/>
              </p:nvGrpSpPr>
              <p:grpSpPr>
                <a:xfrm>
                  <a:off x="7584054" y="2527721"/>
                  <a:ext cx="148265" cy="148287"/>
                  <a:chOff x="8205788" y="1938462"/>
                  <a:chExt cx="235745" cy="235779"/>
                </a:xfrm>
              </p:grpSpPr>
              <p:sp>
                <p:nvSpPr>
                  <p:cNvPr id="427" name="Rectangle 426">
                    <a:extLst>
                      <a:ext uri="{FF2B5EF4-FFF2-40B4-BE49-F238E27FC236}">
                        <a16:creationId xmlns:a16="http://schemas.microsoft.com/office/drawing/2014/main" id="{E8A6D262-B59F-4E4F-A41C-BE5EBA3A7F42}"/>
                      </a:ext>
                    </a:extLst>
                  </p:cNvPr>
                  <p:cNvSpPr/>
                  <p:nvPr/>
                </p:nvSpPr>
                <p:spPr bwMode="auto">
                  <a:xfrm>
                    <a:off x="8205788" y="1938462"/>
                    <a:ext cx="235745" cy="235779"/>
                  </a:xfrm>
                  <a:prstGeom prst="rect">
                    <a:avLst/>
                  </a:prstGeom>
                  <a:pattFill prst="wdUpDiag">
                    <a:fgClr>
                      <a:srgbClr val="029EE6"/>
                    </a:fgClr>
                    <a:bgClr>
                      <a:srgbClr val="00B0F0"/>
                    </a:bgClr>
                  </a:pattFill>
                  <a:ln w="6350">
                    <a:noFill/>
                    <a:prstDash val="sysDot"/>
                    <a:headEnd type="none" w="med" len="med"/>
                    <a:tailEnd type="none" w="med" len="med"/>
                  </a:ln>
                  <a:effectLst>
                    <a:glow rad="25400">
                      <a:schemeClr val="accent3">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428" name="Picture 2">
                    <a:extLst>
                      <a:ext uri="{FF2B5EF4-FFF2-40B4-BE49-F238E27FC236}">
                        <a16:creationId xmlns:a16="http://schemas.microsoft.com/office/drawing/2014/main" id="{7832DC85-DCB7-4F67-B910-5093BA095B4B}"/>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72625" t="61200" r="9375" b="4406"/>
                  <a:stretch/>
                </p:blipFill>
                <p:spPr bwMode="auto">
                  <a:xfrm>
                    <a:off x="8228625" y="1961984"/>
                    <a:ext cx="190071" cy="188735"/>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42" name="Rectangle 41">
              <a:extLst>
                <a:ext uri="{FF2B5EF4-FFF2-40B4-BE49-F238E27FC236}">
                  <a16:creationId xmlns:a16="http://schemas.microsoft.com/office/drawing/2014/main" id="{AA46AE1F-388D-440F-8749-9B7A4A8050FC}"/>
                </a:ext>
              </a:extLst>
            </p:cNvPr>
            <p:cNvSpPr/>
            <p:nvPr/>
          </p:nvSpPr>
          <p:spPr bwMode="auto">
            <a:xfrm>
              <a:off x="7624396" y="2775896"/>
              <a:ext cx="887240" cy="250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Executors</a:t>
              </a:r>
            </a:p>
          </p:txBody>
        </p:sp>
        <p:grpSp>
          <p:nvGrpSpPr>
            <p:cNvPr id="49" name="Group 48">
              <a:extLst>
                <a:ext uri="{FF2B5EF4-FFF2-40B4-BE49-F238E27FC236}">
                  <a16:creationId xmlns:a16="http://schemas.microsoft.com/office/drawing/2014/main" id="{06932513-F3F0-460F-B531-8A932A45BE11}"/>
                </a:ext>
              </a:extLst>
            </p:cNvPr>
            <p:cNvGrpSpPr/>
            <p:nvPr/>
          </p:nvGrpSpPr>
          <p:grpSpPr>
            <a:xfrm>
              <a:off x="7225449" y="3174809"/>
              <a:ext cx="1491644" cy="261122"/>
              <a:chOff x="7286391" y="3203251"/>
              <a:chExt cx="1069226" cy="187175"/>
            </a:xfrm>
          </p:grpSpPr>
          <p:sp>
            <p:nvSpPr>
              <p:cNvPr id="434" name="Rectangle 433">
                <a:extLst>
                  <a:ext uri="{FF2B5EF4-FFF2-40B4-BE49-F238E27FC236}">
                    <a16:creationId xmlns:a16="http://schemas.microsoft.com/office/drawing/2014/main" id="{8EF10B74-3E8A-4C99-B4B0-91E6CDB88597}"/>
                  </a:ext>
                </a:extLst>
              </p:cNvPr>
              <p:cNvSpPr/>
              <p:nvPr/>
            </p:nvSpPr>
            <p:spPr bwMode="auto">
              <a:xfrm>
                <a:off x="7336191" y="3220949"/>
                <a:ext cx="1019426" cy="151781"/>
              </a:xfrm>
              <a:prstGeom prst="rect">
                <a:avLst/>
              </a:prstGeom>
              <a:solidFill>
                <a:schemeClr val="bg2">
                  <a:alpha val="65000"/>
                </a:scheme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435" name="Straight Connector 434">
                <a:extLst>
                  <a:ext uri="{FF2B5EF4-FFF2-40B4-BE49-F238E27FC236}">
                    <a16:creationId xmlns:a16="http://schemas.microsoft.com/office/drawing/2014/main" id="{0332D7E6-DEE6-4048-8D77-77BDA1258BC3}"/>
                  </a:ext>
                </a:extLst>
              </p:cNvPr>
              <p:cNvCxnSpPr>
                <a:cxnSpLocks/>
              </p:cNvCxnSpPr>
              <p:nvPr/>
            </p:nvCxnSpPr>
            <p:spPr>
              <a:xfrm>
                <a:off x="7371207" y="3221537"/>
                <a:ext cx="984410" cy="0"/>
              </a:xfrm>
              <a:prstGeom prst="line">
                <a:avLst/>
              </a:prstGeom>
              <a:noFill/>
              <a:ln w="6350" cap="flat" cmpd="sng" algn="ctr">
                <a:solidFill>
                  <a:schemeClr val="tx1"/>
                </a:solidFill>
                <a:prstDash val="dash"/>
                <a:headEnd type="none" w="lg" len="med"/>
                <a:tailEnd type="none" w="lg" len="med"/>
              </a:ln>
              <a:effectLst/>
            </p:spPr>
          </p:cxnSp>
          <p:cxnSp>
            <p:nvCxnSpPr>
              <p:cNvPr id="436" name="Straight Connector 435">
                <a:extLst>
                  <a:ext uri="{FF2B5EF4-FFF2-40B4-BE49-F238E27FC236}">
                    <a16:creationId xmlns:a16="http://schemas.microsoft.com/office/drawing/2014/main" id="{9E335254-DF06-47B3-9C94-68E29828B860}"/>
                  </a:ext>
                </a:extLst>
              </p:cNvPr>
              <p:cNvCxnSpPr>
                <a:cxnSpLocks/>
              </p:cNvCxnSpPr>
              <p:nvPr/>
            </p:nvCxnSpPr>
            <p:spPr>
              <a:xfrm>
                <a:off x="7336191" y="3372730"/>
                <a:ext cx="1019426" cy="0"/>
              </a:xfrm>
              <a:prstGeom prst="line">
                <a:avLst/>
              </a:prstGeom>
              <a:noFill/>
              <a:ln w="6350" cap="flat" cmpd="sng" algn="ctr">
                <a:solidFill>
                  <a:schemeClr val="tx1"/>
                </a:solidFill>
                <a:prstDash val="dash"/>
                <a:headEnd type="none" w="lg" len="med"/>
                <a:tailEnd type="none" w="lg" len="med"/>
              </a:ln>
              <a:effectLst/>
            </p:spPr>
          </p:cxnSp>
          <p:grpSp>
            <p:nvGrpSpPr>
              <p:cNvPr id="437" name="Group 436">
                <a:extLst>
                  <a:ext uri="{FF2B5EF4-FFF2-40B4-BE49-F238E27FC236}">
                    <a16:creationId xmlns:a16="http://schemas.microsoft.com/office/drawing/2014/main" id="{EEF40F86-F336-4769-B9BD-E890E339ECA4}"/>
                  </a:ext>
                </a:extLst>
              </p:cNvPr>
              <p:cNvGrpSpPr/>
              <p:nvPr/>
            </p:nvGrpSpPr>
            <p:grpSpPr>
              <a:xfrm>
                <a:off x="7286391" y="3203251"/>
                <a:ext cx="187175" cy="187175"/>
                <a:chOff x="6611999" y="3341138"/>
                <a:chExt cx="187175" cy="187175"/>
              </a:xfrm>
              <a:effectLst>
                <a:glow rad="25400">
                  <a:schemeClr val="tx1">
                    <a:lumMod val="50000"/>
                    <a:lumOff val="50000"/>
                    <a:alpha val="22000"/>
                  </a:schemeClr>
                </a:glow>
              </a:effectLst>
            </p:grpSpPr>
            <p:sp>
              <p:nvSpPr>
                <p:cNvPr id="438" name="Oval 437">
                  <a:extLst>
                    <a:ext uri="{FF2B5EF4-FFF2-40B4-BE49-F238E27FC236}">
                      <a16:creationId xmlns:a16="http://schemas.microsoft.com/office/drawing/2014/main" id="{E281D2F2-8687-414E-9A97-A10EE0D24DF4}"/>
                    </a:ext>
                  </a:extLst>
                </p:cNvPr>
                <p:cNvSpPr/>
                <p:nvPr/>
              </p:nvSpPr>
              <p:spPr bwMode="auto">
                <a:xfrm>
                  <a:off x="6611999" y="3341138"/>
                  <a:ext cx="187175" cy="187175"/>
                </a:xfrm>
                <a:prstGeom prst="ellipse">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439" name="Picture 2">
                  <a:extLst>
                    <a:ext uri="{FF2B5EF4-FFF2-40B4-BE49-F238E27FC236}">
                      <a16:creationId xmlns:a16="http://schemas.microsoft.com/office/drawing/2014/main" id="{2B53B709-8F50-49E6-84F2-E3BCE26D4FA2}"/>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72625" t="61200" r="9375" b="4406"/>
                <a:stretch/>
              </p:blipFill>
              <p:spPr bwMode="auto">
                <a:xfrm>
                  <a:off x="6632507" y="3357431"/>
                  <a:ext cx="155682" cy="154588"/>
                </a:xfrm>
                <a:prstGeom prst="ellipse">
                  <a:avLst/>
                </a:prstGeom>
                <a:noFill/>
                <a:extLst>
                  <a:ext uri="{909E8E84-426E-40DD-AFC4-6F175D3DCCD1}">
                    <a14:hiddenFill xmlns:a14="http://schemas.microsoft.com/office/drawing/2010/main">
                      <a:solidFill>
                        <a:srgbClr val="FFFFFF"/>
                      </a:solidFill>
                    </a14:hiddenFill>
                  </a:ext>
                </a:extLst>
              </p:spPr>
            </p:pic>
          </p:grpSp>
          <p:pic>
            <p:nvPicPr>
              <p:cNvPr id="440" name="Picture 2" descr="SCONE - A Secure Container Environment">
                <a:extLst>
                  <a:ext uri="{FF2B5EF4-FFF2-40B4-BE49-F238E27FC236}">
                    <a16:creationId xmlns:a16="http://schemas.microsoft.com/office/drawing/2014/main" id="{6CA6F407-D6CD-476B-89DD-E238E46EDDE4}"/>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650125" y="3243270"/>
                <a:ext cx="458309" cy="90287"/>
              </a:xfrm>
              <a:prstGeom prst="rect">
                <a:avLst/>
              </a:prstGeom>
              <a:noFill/>
              <a:extLst>
                <a:ext uri="{909E8E84-426E-40DD-AFC4-6F175D3DCCD1}">
                  <a14:hiddenFill xmlns:a14="http://schemas.microsoft.com/office/drawing/2010/main">
                    <a:solidFill>
                      <a:srgbClr val="FFFFFF"/>
                    </a:solidFill>
                  </a14:hiddenFill>
                </a:ext>
              </a:extLst>
            </p:spPr>
          </p:pic>
        </p:grpSp>
        <p:pic>
          <p:nvPicPr>
            <p:cNvPr id="53" name="Picture 2" descr="Computer RAM Icon – Free Download, PNG and Vector">
              <a:extLst>
                <a:ext uri="{FF2B5EF4-FFF2-40B4-BE49-F238E27FC236}">
                  <a16:creationId xmlns:a16="http://schemas.microsoft.com/office/drawing/2014/main" id="{1BB8256E-9295-40B0-8E0D-84854F0E04F6}"/>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rot="5400000">
              <a:off x="8578373" y="2041064"/>
              <a:ext cx="290481" cy="29048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indows 10 Terminal. First Impression | by Evan Lynch | Medium">
              <a:extLst>
                <a:ext uri="{FF2B5EF4-FFF2-40B4-BE49-F238E27FC236}">
                  <a16:creationId xmlns:a16="http://schemas.microsoft.com/office/drawing/2014/main" id="{BA8FD78B-9F2E-4377-B77C-7D0CBFE2018E}"/>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621320" y="2431296"/>
              <a:ext cx="203556" cy="20355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or: Elbow 2">
              <a:extLst>
                <a:ext uri="{FF2B5EF4-FFF2-40B4-BE49-F238E27FC236}">
                  <a16:creationId xmlns:a16="http://schemas.microsoft.com/office/drawing/2014/main" id="{62E07952-E1D8-4653-B02C-57E7CC1952C9}"/>
                </a:ext>
              </a:extLst>
            </p:cNvPr>
            <p:cNvCxnSpPr>
              <a:cxnSpLocks/>
              <a:stCxn id="4098" idx="0"/>
              <a:endCxn id="53" idx="3"/>
            </p:cNvCxnSpPr>
            <p:nvPr/>
          </p:nvCxnSpPr>
          <p:spPr>
            <a:xfrm rot="5400000" flipH="1" flipV="1">
              <a:off x="8673480" y="2381164"/>
              <a:ext cx="99751" cy="515"/>
            </a:xfrm>
            <a:prstGeom prst="bentConnector3">
              <a:avLst>
                <a:gd name="adj1" fmla="val 50000"/>
              </a:avLst>
            </a:prstGeom>
            <a:ln w="25400">
              <a:solidFill>
                <a:srgbClr val="FF9999"/>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406" name="Group 405">
              <a:extLst>
                <a:ext uri="{FF2B5EF4-FFF2-40B4-BE49-F238E27FC236}">
                  <a16:creationId xmlns:a16="http://schemas.microsoft.com/office/drawing/2014/main" id="{57891745-2591-4E55-81DB-8254A37E3966}"/>
                </a:ext>
              </a:extLst>
            </p:cNvPr>
            <p:cNvGrpSpPr/>
            <p:nvPr/>
          </p:nvGrpSpPr>
          <p:grpSpPr>
            <a:xfrm>
              <a:off x="8762082" y="2096250"/>
              <a:ext cx="339448" cy="180108"/>
              <a:chOff x="2367072" y="5251567"/>
              <a:chExt cx="1628916" cy="368351"/>
            </a:xfrm>
          </p:grpSpPr>
          <p:cxnSp>
            <p:nvCxnSpPr>
              <p:cNvPr id="411" name="Straight Connector 410">
                <a:extLst>
                  <a:ext uri="{FF2B5EF4-FFF2-40B4-BE49-F238E27FC236}">
                    <a16:creationId xmlns:a16="http://schemas.microsoft.com/office/drawing/2014/main" id="{0199B977-5951-47DB-A80C-C60A22412FFD}"/>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CF520AFE-4CEE-46BC-8CF6-82C1D085D47C}"/>
                  </a:ext>
                </a:extLst>
              </p:cNvPr>
              <p:cNvSpPr/>
              <p:nvPr/>
            </p:nvSpPr>
            <p:spPr bwMode="auto">
              <a:xfrm>
                <a:off x="2367072" y="5263959"/>
                <a:ext cx="1574753" cy="355959"/>
              </a:xfrm>
              <a:prstGeom prst="rect">
                <a:avLst/>
              </a:prstGeom>
              <a:solidFill>
                <a:schemeClr val="bg1">
                  <a:alpha val="54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432" name="Straight Connector 431">
                <a:extLst>
                  <a:ext uri="{FF2B5EF4-FFF2-40B4-BE49-F238E27FC236}">
                    <a16:creationId xmlns:a16="http://schemas.microsoft.com/office/drawing/2014/main" id="{F9F61D2C-FBC8-42ED-B285-50201402BFE7}"/>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8D9B2585-5F72-490A-9D6D-341E1DF20229}"/>
                </a:ext>
              </a:extLst>
            </p:cNvPr>
            <p:cNvSpPr/>
            <p:nvPr/>
          </p:nvSpPr>
          <p:spPr bwMode="auto">
            <a:xfrm>
              <a:off x="8482063" y="2065995"/>
              <a:ext cx="887240" cy="250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RAM</a:t>
              </a:r>
            </a:p>
          </p:txBody>
        </p:sp>
        <p:grpSp>
          <p:nvGrpSpPr>
            <p:cNvPr id="441" name="Group 440">
              <a:extLst>
                <a:ext uri="{FF2B5EF4-FFF2-40B4-BE49-F238E27FC236}">
                  <a16:creationId xmlns:a16="http://schemas.microsoft.com/office/drawing/2014/main" id="{0C4E377D-69D6-4CA1-B76E-C50A6BB56434}"/>
                </a:ext>
              </a:extLst>
            </p:cNvPr>
            <p:cNvGrpSpPr/>
            <p:nvPr/>
          </p:nvGrpSpPr>
          <p:grpSpPr>
            <a:xfrm>
              <a:off x="8821726" y="2453938"/>
              <a:ext cx="285163" cy="153727"/>
              <a:chOff x="2367072" y="5251567"/>
              <a:chExt cx="1628916" cy="368351"/>
            </a:xfrm>
          </p:grpSpPr>
          <p:cxnSp>
            <p:nvCxnSpPr>
              <p:cNvPr id="442" name="Straight Connector 441">
                <a:extLst>
                  <a:ext uri="{FF2B5EF4-FFF2-40B4-BE49-F238E27FC236}">
                    <a16:creationId xmlns:a16="http://schemas.microsoft.com/office/drawing/2014/main" id="{3BA3AD61-1124-43AD-849E-0BD00C8F225E}"/>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3" name="Rectangle 442">
                <a:extLst>
                  <a:ext uri="{FF2B5EF4-FFF2-40B4-BE49-F238E27FC236}">
                    <a16:creationId xmlns:a16="http://schemas.microsoft.com/office/drawing/2014/main" id="{8980F75D-0AE0-4075-9326-81EAF6872FC1}"/>
                  </a:ext>
                </a:extLst>
              </p:cNvPr>
              <p:cNvSpPr/>
              <p:nvPr/>
            </p:nvSpPr>
            <p:spPr bwMode="auto">
              <a:xfrm>
                <a:off x="2367072" y="5263959"/>
                <a:ext cx="1574753" cy="355959"/>
              </a:xfrm>
              <a:prstGeom prst="rect">
                <a:avLst/>
              </a:prstGeom>
              <a:solidFill>
                <a:schemeClr val="bg1">
                  <a:alpha val="54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444" name="Straight Connector 443">
                <a:extLst>
                  <a:ext uri="{FF2B5EF4-FFF2-40B4-BE49-F238E27FC236}">
                    <a16:creationId xmlns:a16="http://schemas.microsoft.com/office/drawing/2014/main" id="{507E554A-18D5-4376-96C7-9C53836044E2}"/>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0382D1E1-0DE7-47E4-8256-5ED6CBE50C1D}"/>
                </a:ext>
              </a:extLst>
            </p:cNvPr>
            <p:cNvSpPr/>
            <p:nvPr/>
          </p:nvSpPr>
          <p:spPr bwMode="auto">
            <a:xfrm>
              <a:off x="8515281" y="2405042"/>
              <a:ext cx="887240" cy="250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root</a:t>
              </a:r>
            </a:p>
          </p:txBody>
        </p:sp>
        <p:sp>
          <p:nvSpPr>
            <p:cNvPr id="39" name="Rectangle 38">
              <a:extLst>
                <a:ext uri="{FF2B5EF4-FFF2-40B4-BE49-F238E27FC236}">
                  <a16:creationId xmlns:a16="http://schemas.microsoft.com/office/drawing/2014/main" id="{BB32CC63-8A70-4C51-AB9C-7C82ACCA7EF2}"/>
                </a:ext>
              </a:extLst>
            </p:cNvPr>
            <p:cNvSpPr/>
            <p:nvPr/>
          </p:nvSpPr>
          <p:spPr bwMode="auto">
            <a:xfrm>
              <a:off x="7204150" y="3534602"/>
              <a:ext cx="1641386" cy="390001"/>
            </a:xfrm>
            <a:prstGeom prst="rect">
              <a:avLst/>
            </a:prstGeom>
            <a:solidFill>
              <a:srgbClr val="A27CB6">
                <a:alpha val="14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pic>
          <p:nvPicPr>
            <p:cNvPr id="40" name="Picture 2" descr="Azure Kubernetes Service - Reviews, Pros &amp; Cons | Companies using Azure  Kubernetes Service">
              <a:extLst>
                <a:ext uri="{FF2B5EF4-FFF2-40B4-BE49-F238E27FC236}">
                  <a16:creationId xmlns:a16="http://schemas.microsoft.com/office/drawing/2014/main" id="{ADED87D3-6AF0-4205-A825-2B6290FFFABF}"/>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317089" y="3585092"/>
              <a:ext cx="303729" cy="303729"/>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CD29C090-80C5-4F63-94BD-E74A6CB6E29F}"/>
                </a:ext>
              </a:extLst>
            </p:cNvPr>
            <p:cNvSpPr/>
            <p:nvPr/>
          </p:nvSpPr>
          <p:spPr bwMode="auto">
            <a:xfrm>
              <a:off x="7518297" y="3608147"/>
              <a:ext cx="1333884" cy="2538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Kubernetes Cluster</a:t>
              </a:r>
            </a:p>
          </p:txBody>
        </p:sp>
        <p:sp>
          <p:nvSpPr>
            <p:cNvPr id="506" name="Rectangle 505">
              <a:extLst>
                <a:ext uri="{FF2B5EF4-FFF2-40B4-BE49-F238E27FC236}">
                  <a16:creationId xmlns:a16="http://schemas.microsoft.com/office/drawing/2014/main" id="{54644613-D4FA-4477-A1E3-7FA7E913A989}"/>
                </a:ext>
              </a:extLst>
            </p:cNvPr>
            <p:cNvSpPr/>
            <p:nvPr/>
          </p:nvSpPr>
          <p:spPr bwMode="auto">
            <a:xfrm>
              <a:off x="7355598" y="4377164"/>
              <a:ext cx="1363252" cy="1922878"/>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507" name="Graphic 506">
              <a:extLst>
                <a:ext uri="{FF2B5EF4-FFF2-40B4-BE49-F238E27FC236}">
                  <a16:creationId xmlns:a16="http://schemas.microsoft.com/office/drawing/2014/main" id="{2E7A0002-C936-4F64-AFD6-6BCC19B541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08824" y="3993896"/>
              <a:ext cx="499861" cy="478783"/>
            </a:xfrm>
            <a:prstGeom prst="rect">
              <a:avLst/>
            </a:prstGeom>
          </p:spPr>
        </p:pic>
        <p:sp>
          <p:nvSpPr>
            <p:cNvPr id="508" name="Rectangle 507">
              <a:extLst>
                <a:ext uri="{FF2B5EF4-FFF2-40B4-BE49-F238E27FC236}">
                  <a16:creationId xmlns:a16="http://schemas.microsoft.com/office/drawing/2014/main" id="{4E5F7F54-04CB-4D07-BDF6-E9223B09B673}"/>
                </a:ext>
              </a:extLst>
            </p:cNvPr>
            <p:cNvSpPr/>
            <p:nvPr/>
          </p:nvSpPr>
          <p:spPr bwMode="auto">
            <a:xfrm>
              <a:off x="7458754" y="4087672"/>
              <a:ext cx="1809575" cy="2753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Node: Generic HW</a:t>
              </a:r>
            </a:p>
          </p:txBody>
        </p:sp>
        <p:grpSp>
          <p:nvGrpSpPr>
            <p:cNvPr id="509" name="Group 508">
              <a:extLst>
                <a:ext uri="{FF2B5EF4-FFF2-40B4-BE49-F238E27FC236}">
                  <a16:creationId xmlns:a16="http://schemas.microsoft.com/office/drawing/2014/main" id="{BB3FE648-C02E-40B3-810A-2BCA352DFCE2}"/>
                </a:ext>
              </a:extLst>
            </p:cNvPr>
            <p:cNvGrpSpPr/>
            <p:nvPr/>
          </p:nvGrpSpPr>
          <p:grpSpPr>
            <a:xfrm>
              <a:off x="7431627" y="4698320"/>
              <a:ext cx="1182752" cy="537349"/>
              <a:chOff x="6121725" y="2090142"/>
              <a:chExt cx="841665" cy="382386"/>
            </a:xfrm>
          </p:grpSpPr>
          <p:sp>
            <p:nvSpPr>
              <p:cNvPr id="510" name="Rectangle 509">
                <a:extLst>
                  <a:ext uri="{FF2B5EF4-FFF2-40B4-BE49-F238E27FC236}">
                    <a16:creationId xmlns:a16="http://schemas.microsoft.com/office/drawing/2014/main" id="{38CA54C1-C957-4604-8E85-C07639B1F5B3}"/>
                  </a:ext>
                </a:extLst>
              </p:cNvPr>
              <p:cNvSpPr/>
              <p:nvPr/>
            </p:nvSpPr>
            <p:spPr bwMode="auto">
              <a:xfrm>
                <a:off x="6194277" y="2162024"/>
                <a:ext cx="769113"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11" name="Graphic 510" descr="Icon of a box with connected dots and lines">
                <a:extLst>
                  <a:ext uri="{FF2B5EF4-FFF2-40B4-BE49-F238E27FC236}">
                    <a16:creationId xmlns:a16="http://schemas.microsoft.com/office/drawing/2014/main" id="{2503E706-29A2-4051-B4C2-9B870FE37AD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121725" y="2090142"/>
                <a:ext cx="132788" cy="147015"/>
              </a:xfrm>
              <a:prstGeom prst="rect">
                <a:avLst/>
              </a:prstGeom>
            </p:spPr>
          </p:pic>
          <p:pic>
            <p:nvPicPr>
              <p:cNvPr id="512" name="Picture 2" descr="Graphics - Free Icon Library">
                <a:extLst>
                  <a:ext uri="{FF2B5EF4-FFF2-40B4-BE49-F238E27FC236}">
                    <a16:creationId xmlns:a16="http://schemas.microsoft.com/office/drawing/2014/main" id="{CA5C4887-B6D0-45B5-96FE-77FC3A53165B}"/>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62079" y="2231901"/>
                <a:ext cx="222021" cy="156976"/>
              </a:xfrm>
              <a:prstGeom prst="rect">
                <a:avLst/>
              </a:prstGeom>
              <a:noFill/>
              <a:extLst>
                <a:ext uri="{909E8E84-426E-40DD-AFC4-6F175D3DCCD1}">
                  <a14:hiddenFill xmlns:a14="http://schemas.microsoft.com/office/drawing/2010/main">
                    <a:solidFill>
                      <a:srgbClr val="FFFFFF"/>
                    </a:solidFill>
                  </a14:hiddenFill>
                </a:ext>
              </a:extLst>
            </p:spPr>
          </p:pic>
        </p:grpSp>
        <p:sp>
          <p:nvSpPr>
            <p:cNvPr id="542" name="Rectangle 541">
              <a:extLst>
                <a:ext uri="{FF2B5EF4-FFF2-40B4-BE49-F238E27FC236}">
                  <a16:creationId xmlns:a16="http://schemas.microsoft.com/office/drawing/2014/main" id="{754C962A-D2A0-46B4-B85F-81BF5DAB3A99}"/>
                </a:ext>
              </a:extLst>
            </p:cNvPr>
            <p:cNvSpPr/>
            <p:nvPr/>
          </p:nvSpPr>
          <p:spPr bwMode="auto">
            <a:xfrm>
              <a:off x="7626153" y="5684418"/>
              <a:ext cx="887240" cy="250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Executors</a:t>
              </a:r>
            </a:p>
          </p:txBody>
        </p:sp>
        <p:grpSp>
          <p:nvGrpSpPr>
            <p:cNvPr id="59" name="Group 58">
              <a:extLst>
                <a:ext uri="{FF2B5EF4-FFF2-40B4-BE49-F238E27FC236}">
                  <a16:creationId xmlns:a16="http://schemas.microsoft.com/office/drawing/2014/main" id="{2A8C5470-670F-4778-8972-8341959D2B28}"/>
                </a:ext>
              </a:extLst>
            </p:cNvPr>
            <p:cNvGrpSpPr/>
            <p:nvPr/>
          </p:nvGrpSpPr>
          <p:grpSpPr>
            <a:xfrm>
              <a:off x="8580130" y="5134757"/>
              <a:ext cx="290481" cy="625749"/>
              <a:chOff x="8580130" y="5161742"/>
              <a:chExt cx="290481" cy="625749"/>
            </a:xfrm>
          </p:grpSpPr>
          <p:pic>
            <p:nvPicPr>
              <p:cNvPr id="551" name="Picture 2" descr="Computer RAM Icon – Free Download, PNG and Vector">
                <a:extLst>
                  <a:ext uri="{FF2B5EF4-FFF2-40B4-BE49-F238E27FC236}">
                    <a16:creationId xmlns:a16="http://schemas.microsoft.com/office/drawing/2014/main" id="{42512A2C-4111-4BEC-BC50-4AEDBFCC4AEE}"/>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rot="5400000">
                <a:off x="8580130" y="5497010"/>
                <a:ext cx="290481" cy="290481"/>
              </a:xfrm>
              <a:prstGeom prst="rect">
                <a:avLst/>
              </a:prstGeom>
              <a:noFill/>
              <a:extLst>
                <a:ext uri="{909E8E84-426E-40DD-AFC4-6F175D3DCCD1}">
                  <a14:hiddenFill xmlns:a14="http://schemas.microsoft.com/office/drawing/2010/main">
                    <a:solidFill>
                      <a:srgbClr val="FFFFFF"/>
                    </a:solidFill>
                  </a14:hiddenFill>
                </a:ext>
              </a:extLst>
            </p:spPr>
          </p:pic>
          <p:pic>
            <p:nvPicPr>
              <p:cNvPr id="552" name="Picture 2" descr="Windows 10 Terminal. First Impression | by Evan Lynch | Medium">
                <a:extLst>
                  <a:ext uri="{FF2B5EF4-FFF2-40B4-BE49-F238E27FC236}">
                    <a16:creationId xmlns:a16="http://schemas.microsoft.com/office/drawing/2014/main" id="{FD037FE8-10F8-4397-BF2D-FC6B8F219432}"/>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624215" y="5161742"/>
                <a:ext cx="203556" cy="20355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53" name="Connector: Elbow 552">
              <a:extLst>
                <a:ext uri="{FF2B5EF4-FFF2-40B4-BE49-F238E27FC236}">
                  <a16:creationId xmlns:a16="http://schemas.microsoft.com/office/drawing/2014/main" id="{8C1882CB-B9BA-4A82-A0A4-6A24D453B7CF}"/>
                </a:ext>
              </a:extLst>
            </p:cNvPr>
            <p:cNvCxnSpPr>
              <a:cxnSpLocks/>
              <a:stCxn id="552" idx="2"/>
              <a:endCxn id="551" idx="1"/>
            </p:cNvCxnSpPr>
            <p:nvPr/>
          </p:nvCxnSpPr>
          <p:spPr>
            <a:xfrm rot="5400000">
              <a:off x="8659826" y="5403858"/>
              <a:ext cx="131712" cy="623"/>
            </a:xfrm>
            <a:prstGeom prst="bentConnector3">
              <a:avLst>
                <a:gd name="adj1" fmla="val 50000"/>
              </a:avLst>
            </a:prstGeom>
            <a:ln w="25400">
              <a:solidFill>
                <a:srgbClr val="FF9999"/>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535" name="Group 534">
              <a:extLst>
                <a:ext uri="{FF2B5EF4-FFF2-40B4-BE49-F238E27FC236}">
                  <a16:creationId xmlns:a16="http://schemas.microsoft.com/office/drawing/2014/main" id="{0743D482-73B8-4481-B0FA-95DA0D121606}"/>
                </a:ext>
              </a:extLst>
            </p:cNvPr>
            <p:cNvGrpSpPr/>
            <p:nvPr/>
          </p:nvGrpSpPr>
          <p:grpSpPr>
            <a:xfrm>
              <a:off x="7548287" y="5277114"/>
              <a:ext cx="338224" cy="434827"/>
              <a:chOff x="6121725" y="2090142"/>
              <a:chExt cx="297433" cy="382386"/>
            </a:xfrm>
          </p:grpSpPr>
          <p:sp>
            <p:nvSpPr>
              <p:cNvPr id="539" name="Rectangle 538">
                <a:extLst>
                  <a:ext uri="{FF2B5EF4-FFF2-40B4-BE49-F238E27FC236}">
                    <a16:creationId xmlns:a16="http://schemas.microsoft.com/office/drawing/2014/main" id="{4757810D-344F-4C3E-A5F5-53238E43D1D2}"/>
                  </a:ext>
                </a:extLst>
              </p:cNvPr>
              <p:cNvSpPr/>
              <p:nvPr/>
            </p:nvSpPr>
            <p:spPr bwMode="auto">
              <a:xfrm>
                <a:off x="6194277" y="2162024"/>
                <a:ext cx="224881"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40" name="Graphic 539" descr="Icon of a box with connected dots and lines">
                <a:extLst>
                  <a:ext uri="{FF2B5EF4-FFF2-40B4-BE49-F238E27FC236}">
                    <a16:creationId xmlns:a16="http://schemas.microsoft.com/office/drawing/2014/main" id="{EA53B231-14E8-4A6A-8E30-C96DCD1FB13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121725" y="2090142"/>
                <a:ext cx="132788" cy="147015"/>
              </a:xfrm>
              <a:prstGeom prst="rect">
                <a:avLst/>
              </a:prstGeom>
            </p:spPr>
          </p:pic>
          <p:pic>
            <p:nvPicPr>
              <p:cNvPr id="541" name="Picture 2" descr="Graphics - Free Icon Library">
                <a:extLst>
                  <a:ext uri="{FF2B5EF4-FFF2-40B4-BE49-F238E27FC236}">
                    <a16:creationId xmlns:a16="http://schemas.microsoft.com/office/drawing/2014/main" id="{96904969-5BBC-45C7-A6B4-077BDFFBCE77}"/>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90200" y="2231901"/>
                <a:ext cx="222021" cy="156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8" name="Group 527">
              <a:extLst>
                <a:ext uri="{FF2B5EF4-FFF2-40B4-BE49-F238E27FC236}">
                  <a16:creationId xmlns:a16="http://schemas.microsoft.com/office/drawing/2014/main" id="{46152032-43EF-495C-B44A-5A92A1AE6C20}"/>
                </a:ext>
              </a:extLst>
            </p:cNvPr>
            <p:cNvGrpSpPr/>
            <p:nvPr/>
          </p:nvGrpSpPr>
          <p:grpSpPr>
            <a:xfrm>
              <a:off x="7872963" y="5272963"/>
              <a:ext cx="338224" cy="434827"/>
              <a:chOff x="6121725" y="2090142"/>
              <a:chExt cx="297433" cy="382386"/>
            </a:xfrm>
          </p:grpSpPr>
          <p:sp>
            <p:nvSpPr>
              <p:cNvPr id="532" name="Rectangle 531">
                <a:extLst>
                  <a:ext uri="{FF2B5EF4-FFF2-40B4-BE49-F238E27FC236}">
                    <a16:creationId xmlns:a16="http://schemas.microsoft.com/office/drawing/2014/main" id="{E6AC980E-97E2-4965-806B-D41CB0167386}"/>
                  </a:ext>
                </a:extLst>
              </p:cNvPr>
              <p:cNvSpPr/>
              <p:nvPr/>
            </p:nvSpPr>
            <p:spPr bwMode="auto">
              <a:xfrm>
                <a:off x="6194277" y="2162024"/>
                <a:ext cx="224881"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33" name="Graphic 532" descr="Icon of a box with connected dots and lines">
                <a:extLst>
                  <a:ext uri="{FF2B5EF4-FFF2-40B4-BE49-F238E27FC236}">
                    <a16:creationId xmlns:a16="http://schemas.microsoft.com/office/drawing/2014/main" id="{4A91239A-17F8-42DF-994D-E99171D8645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121725" y="2090142"/>
                <a:ext cx="132788" cy="147015"/>
              </a:xfrm>
              <a:prstGeom prst="rect">
                <a:avLst/>
              </a:prstGeom>
            </p:spPr>
          </p:pic>
          <p:pic>
            <p:nvPicPr>
              <p:cNvPr id="534" name="Picture 2" descr="Graphics - Free Icon Library">
                <a:extLst>
                  <a:ext uri="{FF2B5EF4-FFF2-40B4-BE49-F238E27FC236}">
                    <a16:creationId xmlns:a16="http://schemas.microsoft.com/office/drawing/2014/main" id="{4DD54282-127C-490B-A946-FE32D4F0907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90200" y="2231901"/>
                <a:ext cx="222021" cy="156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1" name="Group 520">
              <a:extLst>
                <a:ext uri="{FF2B5EF4-FFF2-40B4-BE49-F238E27FC236}">
                  <a16:creationId xmlns:a16="http://schemas.microsoft.com/office/drawing/2014/main" id="{0E6113A5-78EC-4004-8098-A74BE067EB2B}"/>
                </a:ext>
              </a:extLst>
            </p:cNvPr>
            <p:cNvGrpSpPr/>
            <p:nvPr/>
          </p:nvGrpSpPr>
          <p:grpSpPr>
            <a:xfrm>
              <a:off x="8175169" y="5271516"/>
              <a:ext cx="338224" cy="434827"/>
              <a:chOff x="6121725" y="2090142"/>
              <a:chExt cx="297433" cy="382386"/>
            </a:xfrm>
          </p:grpSpPr>
          <p:sp>
            <p:nvSpPr>
              <p:cNvPr id="525" name="Rectangle 524">
                <a:extLst>
                  <a:ext uri="{FF2B5EF4-FFF2-40B4-BE49-F238E27FC236}">
                    <a16:creationId xmlns:a16="http://schemas.microsoft.com/office/drawing/2014/main" id="{87AB2C15-644F-44C3-9BCC-0BE30680C180}"/>
                  </a:ext>
                </a:extLst>
              </p:cNvPr>
              <p:cNvSpPr/>
              <p:nvPr/>
            </p:nvSpPr>
            <p:spPr bwMode="auto">
              <a:xfrm>
                <a:off x="6194277" y="2162024"/>
                <a:ext cx="224881"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26" name="Graphic 525" descr="Icon of a box with connected dots and lines">
                <a:extLst>
                  <a:ext uri="{FF2B5EF4-FFF2-40B4-BE49-F238E27FC236}">
                    <a16:creationId xmlns:a16="http://schemas.microsoft.com/office/drawing/2014/main" id="{089D5645-3813-4724-ABB0-2F27E1C74B1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121725" y="2090142"/>
                <a:ext cx="132788" cy="147015"/>
              </a:xfrm>
              <a:prstGeom prst="rect">
                <a:avLst/>
              </a:prstGeom>
            </p:spPr>
          </p:pic>
          <p:pic>
            <p:nvPicPr>
              <p:cNvPr id="527" name="Picture 2" descr="Graphics - Free Icon Library">
                <a:extLst>
                  <a:ext uri="{FF2B5EF4-FFF2-40B4-BE49-F238E27FC236}">
                    <a16:creationId xmlns:a16="http://schemas.microsoft.com/office/drawing/2014/main" id="{D77531C8-B806-4A52-9181-189C14D751AB}"/>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90200" y="2231901"/>
                <a:ext cx="222021" cy="156976"/>
              </a:xfrm>
              <a:prstGeom prst="rect">
                <a:avLst/>
              </a:prstGeom>
              <a:noFill/>
              <a:extLst>
                <a:ext uri="{909E8E84-426E-40DD-AFC4-6F175D3DCCD1}">
                  <a14:hiddenFill xmlns:a14="http://schemas.microsoft.com/office/drawing/2010/main">
                    <a:solidFill>
                      <a:srgbClr val="FFFFFF"/>
                    </a:solidFill>
                  </a14:hiddenFill>
                </a:ext>
              </a:extLst>
            </p:spPr>
          </p:pic>
        </p:grpSp>
        <p:pic>
          <p:nvPicPr>
            <p:cNvPr id="60" name="Picture 2" descr="Hacker - Free computer icons">
              <a:extLst>
                <a:ext uri="{FF2B5EF4-FFF2-40B4-BE49-F238E27FC236}">
                  <a16:creationId xmlns:a16="http://schemas.microsoft.com/office/drawing/2014/main" id="{2759CAA4-7A2A-4F91-A62B-DB06E3D57259}"/>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861099" y="3637239"/>
              <a:ext cx="335647" cy="335647"/>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1AAB5048-18F3-4AA5-8E9B-5604E5E50769}"/>
                </a:ext>
              </a:extLst>
            </p:cNvPr>
            <p:cNvSpPr txBox="1"/>
            <p:nvPr/>
          </p:nvSpPr>
          <p:spPr>
            <a:xfrm>
              <a:off x="10116459" y="3612330"/>
              <a:ext cx="1429563"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Semibold"/>
                  <a:ea typeface="+mn-ea"/>
                  <a:cs typeface="Segoe UI Light" panose="020B0502040204020203" pitchFamily="34" charset="0"/>
                </a:rPr>
                <a:t>Malicious Admin</a:t>
              </a:r>
            </a:p>
          </p:txBody>
        </p:sp>
        <p:sp>
          <p:nvSpPr>
            <p:cNvPr id="62" name="TextBox 61">
              <a:extLst>
                <a:ext uri="{FF2B5EF4-FFF2-40B4-BE49-F238E27FC236}">
                  <a16:creationId xmlns:a16="http://schemas.microsoft.com/office/drawing/2014/main" id="{A42F4CB2-AE5F-46EC-855C-3B2AF02CC035}"/>
                </a:ext>
              </a:extLst>
            </p:cNvPr>
            <p:cNvSpPr txBox="1"/>
            <p:nvPr/>
          </p:nvSpPr>
          <p:spPr>
            <a:xfrm>
              <a:off x="10131199" y="3766402"/>
              <a:ext cx="142956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onsolas" panose="020B0609020204030204" pitchFamily="49" charset="0"/>
                  <a:ea typeface="+mn-ea"/>
                  <a:cs typeface="Segoe UI Light" panose="020B0502040204020203" pitchFamily="34" charset="0"/>
                </a:rPr>
                <a:t>root </a:t>
              </a:r>
              <a:r>
                <a:rPr kumimoji="0" lang="en-US" sz="900" b="0" i="0" u="none"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access</a:t>
              </a:r>
            </a:p>
          </p:txBody>
        </p:sp>
        <p:cxnSp>
          <p:nvCxnSpPr>
            <p:cNvPr id="63" name="Connector: Elbow 62">
              <a:extLst>
                <a:ext uri="{FF2B5EF4-FFF2-40B4-BE49-F238E27FC236}">
                  <a16:creationId xmlns:a16="http://schemas.microsoft.com/office/drawing/2014/main" id="{03E01F78-E869-42BD-B736-796D9D6792B0}"/>
                </a:ext>
              </a:extLst>
            </p:cNvPr>
            <p:cNvCxnSpPr>
              <a:cxnSpLocks/>
              <a:stCxn id="60" idx="1"/>
              <a:endCxn id="552" idx="3"/>
            </p:cNvCxnSpPr>
            <p:nvPr/>
          </p:nvCxnSpPr>
          <p:spPr>
            <a:xfrm rot="10800000" flipV="1">
              <a:off x="8827771" y="3805063"/>
              <a:ext cx="1033328" cy="1431472"/>
            </a:xfrm>
            <a:prstGeom prst="bentConnector3">
              <a:avLst>
                <a:gd name="adj1" fmla="val 36481"/>
              </a:avLst>
            </a:prstGeom>
            <a:ln w="25400">
              <a:solidFill>
                <a:srgbClr val="FF9999"/>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45728543-30AB-4555-8F06-653C38CFC789}"/>
                </a:ext>
              </a:extLst>
            </p:cNvPr>
            <p:cNvCxnSpPr>
              <a:cxnSpLocks/>
              <a:stCxn id="60" idx="1"/>
              <a:endCxn id="443" idx="3"/>
            </p:cNvCxnSpPr>
            <p:nvPr/>
          </p:nvCxnSpPr>
          <p:spPr>
            <a:xfrm rot="10800000">
              <a:off x="9097407" y="2533389"/>
              <a:ext cx="763692" cy="1271675"/>
            </a:xfrm>
            <a:prstGeom prst="bentConnector3">
              <a:avLst>
                <a:gd name="adj1" fmla="val 50000"/>
              </a:avLst>
            </a:prstGeom>
            <a:ln w="25400">
              <a:solidFill>
                <a:srgbClr val="FF9999"/>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46FA31DD-7274-4E71-AD6C-5A6B579748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93029" y="3414788"/>
              <a:ext cx="487815" cy="399655"/>
            </a:xfrm>
            <a:prstGeom prst="rect">
              <a:avLst/>
            </a:prstGeom>
          </p:spPr>
        </p:pic>
        <p:sp>
          <p:nvSpPr>
            <p:cNvPr id="9" name="Rectangle 8">
              <a:extLst>
                <a:ext uri="{FF2B5EF4-FFF2-40B4-BE49-F238E27FC236}">
                  <a16:creationId xmlns:a16="http://schemas.microsoft.com/office/drawing/2014/main" id="{44CC40D4-B3F4-4B56-95CC-712673A7E939}"/>
                </a:ext>
              </a:extLst>
            </p:cNvPr>
            <p:cNvSpPr/>
            <p:nvPr/>
          </p:nvSpPr>
          <p:spPr bwMode="auto">
            <a:xfrm>
              <a:off x="5413383" y="3823005"/>
              <a:ext cx="837042"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Segoe UI Semibold"/>
                  <a:ea typeface="Segoe UI" pitchFamily="34" charset="0"/>
                  <a:cs typeface="Segoe UI Semibold" panose="020B0702040204020203" pitchFamily="34" charset="0"/>
                </a:rPr>
                <a:t>JDBC</a:t>
              </a:r>
              <a:endParaRPr kumimoji="0" lang="en-US" sz="105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endParaRPr>
            </a:p>
          </p:txBody>
        </p:sp>
        <p:pic>
          <p:nvPicPr>
            <p:cNvPr id="11" name="Graphic 10">
              <a:extLst>
                <a:ext uri="{FF2B5EF4-FFF2-40B4-BE49-F238E27FC236}">
                  <a16:creationId xmlns:a16="http://schemas.microsoft.com/office/drawing/2014/main" id="{EF8B73FF-A6D2-4536-AF42-085AA48D43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76023" y="4182974"/>
              <a:ext cx="487815" cy="399655"/>
            </a:xfrm>
            <a:prstGeom prst="rect">
              <a:avLst/>
            </a:prstGeom>
          </p:spPr>
        </p:pic>
        <p:pic>
          <p:nvPicPr>
            <p:cNvPr id="12" name="Graphic 11">
              <a:extLst>
                <a:ext uri="{FF2B5EF4-FFF2-40B4-BE49-F238E27FC236}">
                  <a16:creationId xmlns:a16="http://schemas.microsoft.com/office/drawing/2014/main" id="{DFECA1E7-4BD3-4F5B-8748-2B1FBDA424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59648" y="1205052"/>
              <a:ext cx="487815" cy="399655"/>
            </a:xfrm>
            <a:prstGeom prst="rect">
              <a:avLst/>
            </a:prstGeom>
          </p:spPr>
        </p:pic>
      </p:grpSp>
    </p:spTree>
    <p:extLst>
      <p:ext uri="{BB962C8B-B14F-4D97-AF65-F5344CB8AC3E}">
        <p14:creationId xmlns:p14="http://schemas.microsoft.com/office/powerpoint/2010/main" val="20446049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62" name="Group 9261">
            <a:extLst>
              <a:ext uri="{FF2B5EF4-FFF2-40B4-BE49-F238E27FC236}">
                <a16:creationId xmlns:a16="http://schemas.microsoft.com/office/drawing/2014/main" id="{C5F2B2F2-FEE5-4FFB-9583-7EA9185CF207}"/>
              </a:ext>
            </a:extLst>
          </p:cNvPr>
          <p:cNvGrpSpPr/>
          <p:nvPr/>
        </p:nvGrpSpPr>
        <p:grpSpPr>
          <a:xfrm>
            <a:off x="492796" y="79783"/>
            <a:ext cx="10943553" cy="3010046"/>
            <a:chOff x="492796" y="79783"/>
            <a:chExt cx="10943553" cy="3010046"/>
          </a:xfrm>
        </p:grpSpPr>
        <p:sp>
          <p:nvSpPr>
            <p:cNvPr id="9260" name="Rectangle: Rounded Corners 9259">
              <a:extLst>
                <a:ext uri="{FF2B5EF4-FFF2-40B4-BE49-F238E27FC236}">
                  <a16:creationId xmlns:a16="http://schemas.microsoft.com/office/drawing/2014/main" id="{0573BD30-DDEB-4E55-AAC8-262CB37B133D}"/>
                </a:ext>
              </a:extLst>
            </p:cNvPr>
            <p:cNvSpPr/>
            <p:nvPr/>
          </p:nvSpPr>
          <p:spPr bwMode="auto">
            <a:xfrm>
              <a:off x="587343" y="141694"/>
              <a:ext cx="10849006" cy="2923230"/>
            </a:xfrm>
            <a:prstGeom prst="roundRect">
              <a:avLst>
                <a:gd name="adj" fmla="val 3427"/>
              </a:avLst>
            </a:prstGeom>
            <a:solidFill>
              <a:schemeClr val="bg1"/>
            </a:solidFill>
            <a:ln>
              <a:no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grpSp>
          <p:nvGrpSpPr>
            <p:cNvPr id="9256" name="Group 9255">
              <a:extLst>
                <a:ext uri="{FF2B5EF4-FFF2-40B4-BE49-F238E27FC236}">
                  <a16:creationId xmlns:a16="http://schemas.microsoft.com/office/drawing/2014/main" id="{FCDB7DCC-14C3-424B-A3F3-9BB809B2D889}"/>
                </a:ext>
              </a:extLst>
            </p:cNvPr>
            <p:cNvGrpSpPr/>
            <p:nvPr/>
          </p:nvGrpSpPr>
          <p:grpSpPr>
            <a:xfrm>
              <a:off x="492796" y="79783"/>
              <a:ext cx="10655264" cy="3010046"/>
              <a:chOff x="492796" y="79783"/>
              <a:chExt cx="10655264" cy="3010046"/>
            </a:xfrm>
          </p:grpSpPr>
          <p:cxnSp>
            <p:nvCxnSpPr>
              <p:cNvPr id="122" name="Straight Connector 121">
                <a:extLst>
                  <a:ext uri="{FF2B5EF4-FFF2-40B4-BE49-F238E27FC236}">
                    <a16:creationId xmlns:a16="http://schemas.microsoft.com/office/drawing/2014/main" id="{9EC67D84-EC6D-4584-B10B-DB14A10F5DA3}"/>
                  </a:ext>
                </a:extLst>
              </p:cNvPr>
              <p:cNvCxnSpPr>
                <a:cxnSpLocks/>
              </p:cNvCxnSpPr>
              <p:nvPr/>
            </p:nvCxnSpPr>
            <p:spPr>
              <a:xfrm>
                <a:off x="1479459" y="2283347"/>
                <a:ext cx="9668601"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218" name="Picture 2" descr="Add a row to a Spark DataFrame. Sounds simple doesn't it? Add a… | by  Sinister China Penguin | Medium">
                <a:extLst>
                  <a:ext uri="{FF2B5EF4-FFF2-40B4-BE49-F238E27FC236}">
                    <a16:creationId xmlns:a16="http://schemas.microsoft.com/office/drawing/2014/main" id="{3C21F47F-DC79-49B0-A491-AA80B5AD6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622" y="2426620"/>
                <a:ext cx="404708" cy="179044"/>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1">
                <a:extLst>
                  <a:ext uri="{FF2B5EF4-FFF2-40B4-BE49-F238E27FC236}">
                    <a16:creationId xmlns:a16="http://schemas.microsoft.com/office/drawing/2014/main" id="{5F24BAC2-72F4-407E-97EA-08720711D282}"/>
                  </a:ext>
                </a:extLst>
              </p:cNvPr>
              <p:cNvCxnSpPr>
                <a:cxnSpLocks/>
              </p:cNvCxnSpPr>
              <p:nvPr/>
            </p:nvCxnSpPr>
            <p:spPr>
              <a:xfrm>
                <a:off x="1479459" y="1661194"/>
                <a:ext cx="9668601"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012204D-A9F2-41D9-9E1A-BBE7CB9DA5A2}"/>
                  </a:ext>
                </a:extLst>
              </p:cNvPr>
              <p:cNvSpPr/>
              <p:nvPr/>
            </p:nvSpPr>
            <p:spPr bwMode="auto">
              <a:xfrm>
                <a:off x="1576646" y="2067562"/>
                <a:ext cx="421699" cy="436337"/>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6" name="Graphic 5" descr="Icon of a box with connected dots and lines">
                <a:extLst>
                  <a:ext uri="{FF2B5EF4-FFF2-40B4-BE49-F238E27FC236}">
                    <a16:creationId xmlns:a16="http://schemas.microsoft.com/office/drawing/2014/main" id="{18A76911-3187-4E27-8C99-D33E5498B1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4692" y="1966550"/>
                <a:ext cx="186601" cy="206593"/>
              </a:xfrm>
              <a:prstGeom prst="rect">
                <a:avLst/>
              </a:prstGeom>
            </p:spPr>
          </p:pic>
          <p:pic>
            <p:nvPicPr>
              <p:cNvPr id="8" name="Picture 2" descr="Graphics - Free Icon Library">
                <a:extLst>
                  <a:ext uri="{FF2B5EF4-FFF2-40B4-BE49-F238E27FC236}">
                    <a16:creationId xmlns:a16="http://schemas.microsoft.com/office/drawing/2014/main" id="{558E62F8-B4D2-4BEC-96B0-BD138F90F5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4819" y="2165757"/>
                <a:ext cx="311996" cy="22059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97539B66-80C7-48E4-919D-2318575BB4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651" y="1478727"/>
                <a:ext cx="359724" cy="35972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2CBEEF1-0F08-4085-9A39-F14CC0E61C5E}"/>
                  </a:ext>
                </a:extLst>
              </p:cNvPr>
              <p:cNvCxnSpPr>
                <a:cxnSpLocks/>
              </p:cNvCxnSpPr>
              <p:nvPr/>
            </p:nvCxnSpPr>
            <p:spPr>
              <a:xfrm>
                <a:off x="1479459" y="1073013"/>
                <a:ext cx="9668601"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92E852D-AFF3-4E47-B53B-270ADA66E7B5}"/>
                  </a:ext>
                </a:extLst>
              </p:cNvPr>
              <p:cNvGrpSpPr/>
              <p:nvPr/>
            </p:nvGrpSpPr>
            <p:grpSpPr>
              <a:xfrm>
                <a:off x="1576646" y="815198"/>
                <a:ext cx="421699" cy="474544"/>
                <a:chOff x="8711708" y="2888501"/>
                <a:chExt cx="603816" cy="688704"/>
              </a:xfrm>
            </p:grpSpPr>
            <p:pic>
              <p:nvPicPr>
                <p:cNvPr id="12" name="Graphic 11">
                  <a:extLst>
                    <a:ext uri="{FF2B5EF4-FFF2-40B4-BE49-F238E27FC236}">
                      <a16:creationId xmlns:a16="http://schemas.microsoft.com/office/drawing/2014/main" id="{BA94EA28-0AFE-444E-A86E-1A83E197D9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11708" y="2888501"/>
                  <a:ext cx="603816" cy="603816"/>
                </a:xfrm>
                <a:prstGeom prst="rect">
                  <a:avLst/>
                </a:prstGeom>
              </p:spPr>
            </p:pic>
            <p:pic>
              <p:nvPicPr>
                <p:cNvPr id="13" name="Graphic 12">
                  <a:extLst>
                    <a:ext uri="{FF2B5EF4-FFF2-40B4-BE49-F238E27FC236}">
                      <a16:creationId xmlns:a16="http://schemas.microsoft.com/office/drawing/2014/main" id="{1DDF946D-6EA9-4DD5-880C-3615F05FAC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44756" y="3312905"/>
                  <a:ext cx="264300" cy="264300"/>
                </a:xfrm>
                <a:prstGeom prst="rect">
                  <a:avLst/>
                </a:prstGeom>
              </p:spPr>
            </p:pic>
          </p:grpSp>
          <p:cxnSp>
            <p:nvCxnSpPr>
              <p:cNvPr id="10" name="Connector: Elbow 9">
                <a:extLst>
                  <a:ext uri="{FF2B5EF4-FFF2-40B4-BE49-F238E27FC236}">
                    <a16:creationId xmlns:a16="http://schemas.microsoft.com/office/drawing/2014/main" id="{747DE058-2755-49FE-B0F3-1419884079BE}"/>
                  </a:ext>
                </a:extLst>
              </p:cNvPr>
              <p:cNvCxnSpPr>
                <a:cxnSpLocks/>
              </p:cNvCxnSpPr>
              <p:nvPr/>
            </p:nvCxnSpPr>
            <p:spPr>
              <a:xfrm flipV="1">
                <a:off x="1993827" y="2286882"/>
                <a:ext cx="5263860" cy="1"/>
              </a:xfrm>
              <a:prstGeom prst="bentConnector3">
                <a:avLst>
                  <a:gd name="adj1" fmla="val 50000"/>
                </a:avLst>
              </a:prstGeom>
              <a:noFill/>
              <a:ln w="50800" cap="flat" cmpd="sng" algn="ctr">
                <a:solidFill>
                  <a:srgbClr val="08ABE8">
                    <a:alpha val="70000"/>
                  </a:srgbClr>
                </a:solidFill>
                <a:prstDash val="solid"/>
                <a:headEnd type="none" w="lg" len="med"/>
                <a:tailEnd type="none" w="med" len="med"/>
              </a:ln>
              <a:effectLst/>
            </p:spPr>
          </p:cxnSp>
          <p:sp>
            <p:nvSpPr>
              <p:cNvPr id="15" name="Rectangle 14">
                <a:extLst>
                  <a:ext uri="{FF2B5EF4-FFF2-40B4-BE49-F238E27FC236}">
                    <a16:creationId xmlns:a16="http://schemas.microsoft.com/office/drawing/2014/main" id="{CB07A755-2665-4AEA-9B22-68A62986D3F1}"/>
                  </a:ext>
                </a:extLst>
              </p:cNvPr>
              <p:cNvSpPr/>
              <p:nvPr/>
            </p:nvSpPr>
            <p:spPr bwMode="auto">
              <a:xfrm>
                <a:off x="495300" y="2088388"/>
                <a:ext cx="105225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Spark</a:t>
                </a:r>
              </a:p>
            </p:txBody>
          </p:sp>
          <p:sp>
            <p:nvSpPr>
              <p:cNvPr id="17" name="Rectangle 16">
                <a:extLst>
                  <a:ext uri="{FF2B5EF4-FFF2-40B4-BE49-F238E27FC236}">
                    <a16:creationId xmlns:a16="http://schemas.microsoft.com/office/drawing/2014/main" id="{F12C21DB-4ACB-459B-BCDF-BEDEE7FFB813}"/>
                  </a:ext>
                </a:extLst>
              </p:cNvPr>
              <p:cNvSpPr/>
              <p:nvPr/>
            </p:nvSpPr>
            <p:spPr bwMode="auto">
              <a:xfrm>
                <a:off x="495300" y="2252522"/>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Non-SGX</a:t>
                </a:r>
              </a:p>
            </p:txBody>
          </p:sp>
          <p:sp>
            <p:nvSpPr>
              <p:cNvPr id="27" name="Rectangle 26">
                <a:extLst>
                  <a:ext uri="{FF2B5EF4-FFF2-40B4-BE49-F238E27FC236}">
                    <a16:creationId xmlns:a16="http://schemas.microsoft.com/office/drawing/2014/main" id="{A0C08B7C-E04A-4608-85FB-E659AD602608}"/>
                  </a:ext>
                </a:extLst>
              </p:cNvPr>
              <p:cNvSpPr/>
              <p:nvPr/>
            </p:nvSpPr>
            <p:spPr bwMode="auto">
              <a:xfrm>
                <a:off x="492797" y="1446478"/>
                <a:ext cx="105225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Code</a:t>
                </a:r>
              </a:p>
            </p:txBody>
          </p:sp>
          <p:sp>
            <p:nvSpPr>
              <p:cNvPr id="29" name="Rectangle 28">
                <a:extLst>
                  <a:ext uri="{FF2B5EF4-FFF2-40B4-BE49-F238E27FC236}">
                    <a16:creationId xmlns:a16="http://schemas.microsoft.com/office/drawing/2014/main" id="{3914F51C-A190-40E8-B25E-BF5B1FF53246}"/>
                  </a:ext>
                </a:extLst>
              </p:cNvPr>
              <p:cNvSpPr/>
              <p:nvPr/>
            </p:nvSpPr>
            <p:spPr bwMode="auto">
              <a:xfrm>
                <a:off x="492797" y="1610612"/>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err="1">
                    <a:ln>
                      <a:noFill/>
                    </a:ln>
                    <a:solidFill>
                      <a:srgbClr val="000000"/>
                    </a:solidFill>
                    <a:effectLst/>
                    <a:uLnTx/>
                    <a:uFillTx/>
                    <a:latin typeface="Segoe UI"/>
                    <a:ea typeface="Segoe UI" pitchFamily="34" charset="0"/>
                    <a:cs typeface="Segoe UI Semibold" panose="020B0702040204020203" pitchFamily="34" charset="0"/>
                  </a:rPr>
                  <a:t>Github</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35" name="Rectangle 34">
                <a:extLst>
                  <a:ext uri="{FF2B5EF4-FFF2-40B4-BE49-F238E27FC236}">
                    <a16:creationId xmlns:a16="http://schemas.microsoft.com/office/drawing/2014/main" id="{806FA3C0-DDB3-4B2A-8141-ECB38FF2EB02}"/>
                  </a:ext>
                </a:extLst>
              </p:cNvPr>
              <p:cNvSpPr/>
              <p:nvPr/>
            </p:nvSpPr>
            <p:spPr bwMode="auto">
              <a:xfrm>
                <a:off x="492796" y="843856"/>
                <a:ext cx="105225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Data</a:t>
                </a:r>
              </a:p>
            </p:txBody>
          </p:sp>
          <p:sp>
            <p:nvSpPr>
              <p:cNvPr id="37" name="Rectangle 36">
                <a:extLst>
                  <a:ext uri="{FF2B5EF4-FFF2-40B4-BE49-F238E27FC236}">
                    <a16:creationId xmlns:a16="http://schemas.microsoft.com/office/drawing/2014/main" id="{0D2D7989-55F0-469D-82D0-78DAB0AA0864}"/>
                  </a:ext>
                </a:extLst>
              </p:cNvPr>
              <p:cNvSpPr/>
              <p:nvPr/>
            </p:nvSpPr>
            <p:spPr bwMode="auto">
              <a:xfrm>
                <a:off x="492796" y="1007990"/>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Azure SQL</a:t>
                </a:r>
              </a:p>
            </p:txBody>
          </p:sp>
          <p:cxnSp>
            <p:nvCxnSpPr>
              <p:cNvPr id="43" name="Straight Arrow Connector 42">
                <a:extLst>
                  <a:ext uri="{FF2B5EF4-FFF2-40B4-BE49-F238E27FC236}">
                    <a16:creationId xmlns:a16="http://schemas.microsoft.com/office/drawing/2014/main" id="{4BD22664-BE78-4ED4-99FB-AA905287A71D}"/>
                  </a:ext>
                </a:extLst>
              </p:cNvPr>
              <p:cNvCxnSpPr>
                <a:cxnSpLocks/>
                <a:endCxn id="46" idx="0"/>
              </p:cNvCxnSpPr>
              <p:nvPr/>
            </p:nvCxnSpPr>
            <p:spPr>
              <a:xfrm>
                <a:off x="2692423" y="1658589"/>
                <a:ext cx="0" cy="52343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FEA7781D-CB7B-4774-9F35-127AF51EBD11}"/>
                  </a:ext>
                </a:extLst>
              </p:cNvPr>
              <p:cNvSpPr/>
              <p:nvPr/>
            </p:nvSpPr>
            <p:spPr bwMode="auto">
              <a:xfrm>
                <a:off x="2247154" y="2182026"/>
                <a:ext cx="890537" cy="198592"/>
              </a:xfrm>
              <a:prstGeom prst="roundRect">
                <a:avLst>
                  <a:gd name="adj" fmla="val 12080"/>
                </a:avLst>
              </a:prstGeom>
              <a:solidFill>
                <a:schemeClr val="bg1"/>
              </a:solidFill>
              <a:ln w="19050">
                <a:solidFill>
                  <a:srgbClr val="08ABE8"/>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a:extLst>
                  <a:ext uri="{FF2B5EF4-FFF2-40B4-BE49-F238E27FC236}">
                    <a16:creationId xmlns:a16="http://schemas.microsoft.com/office/drawing/2014/main" id="{4B126752-0A22-4BDE-9605-36EB28B52A36}"/>
                  </a:ext>
                </a:extLst>
              </p:cNvPr>
              <p:cNvSpPr/>
              <p:nvPr/>
            </p:nvSpPr>
            <p:spPr bwMode="auto">
              <a:xfrm>
                <a:off x="2169203" y="2151308"/>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CA" sz="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entrypoint.sh</a:t>
                </a:r>
                <a:endPar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endParaRPr>
              </a:p>
            </p:txBody>
          </p:sp>
          <p:grpSp>
            <p:nvGrpSpPr>
              <p:cNvPr id="57" name="Group 56">
                <a:extLst>
                  <a:ext uri="{FF2B5EF4-FFF2-40B4-BE49-F238E27FC236}">
                    <a16:creationId xmlns:a16="http://schemas.microsoft.com/office/drawing/2014/main" id="{AB45934C-E7CF-4971-AAC3-77C8F2E93A64}"/>
                  </a:ext>
                </a:extLst>
              </p:cNvPr>
              <p:cNvGrpSpPr/>
              <p:nvPr/>
            </p:nvGrpSpPr>
            <p:grpSpPr>
              <a:xfrm>
                <a:off x="2189161" y="1786659"/>
                <a:ext cx="1052258" cy="251376"/>
                <a:chOff x="2158948" y="2247344"/>
                <a:chExt cx="1052258" cy="251376"/>
              </a:xfrm>
            </p:grpSpPr>
            <p:grpSp>
              <p:nvGrpSpPr>
                <p:cNvPr id="47" name="Group 46">
                  <a:extLst>
                    <a:ext uri="{FF2B5EF4-FFF2-40B4-BE49-F238E27FC236}">
                      <a16:creationId xmlns:a16="http://schemas.microsoft.com/office/drawing/2014/main" id="{C7C572AA-6D7A-4801-97F8-5F8FC79FDFEE}"/>
                    </a:ext>
                  </a:extLst>
                </p:cNvPr>
                <p:cNvGrpSpPr/>
                <p:nvPr/>
              </p:nvGrpSpPr>
              <p:grpSpPr>
                <a:xfrm>
                  <a:off x="2336697" y="2293017"/>
                  <a:ext cx="720725" cy="153727"/>
                  <a:chOff x="2367072" y="5251567"/>
                  <a:chExt cx="1628916" cy="368351"/>
                </a:xfrm>
              </p:grpSpPr>
              <p:cxnSp>
                <p:nvCxnSpPr>
                  <p:cNvPr id="48" name="Straight Connector 47">
                    <a:extLst>
                      <a:ext uri="{FF2B5EF4-FFF2-40B4-BE49-F238E27FC236}">
                        <a16:creationId xmlns:a16="http://schemas.microsoft.com/office/drawing/2014/main" id="{B9300893-8C0C-4FAD-96AE-5A9CDEEA249B}"/>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203718C-DFF3-4CDE-A169-C0C909E543CA}"/>
                      </a:ext>
                    </a:extLst>
                  </p:cNvPr>
                  <p:cNvSpPr/>
                  <p:nvPr/>
                </p:nvSpPr>
                <p:spPr bwMode="auto">
                  <a:xfrm>
                    <a:off x="2367072" y="5263959"/>
                    <a:ext cx="1574753" cy="355959"/>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50" name="Straight Connector 49">
                    <a:extLst>
                      <a:ext uri="{FF2B5EF4-FFF2-40B4-BE49-F238E27FC236}">
                        <a16:creationId xmlns:a16="http://schemas.microsoft.com/office/drawing/2014/main" id="{477EE1B0-F6C9-40F0-962C-9A1B4A1917D8}"/>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FD56DE7F-85F5-4E2E-B840-D5F1528EE6B4}"/>
                    </a:ext>
                  </a:extLst>
                </p:cNvPr>
                <p:cNvSpPr/>
                <p:nvPr/>
              </p:nvSpPr>
              <p:spPr bwMode="auto">
                <a:xfrm>
                  <a:off x="2158948" y="2247344"/>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git clone</a:t>
                  </a:r>
                </a:p>
              </p:txBody>
            </p:sp>
          </p:grpSp>
          <p:pic>
            <p:nvPicPr>
              <p:cNvPr id="61" name="Picture 2" descr="Windows 10 Terminal. First Impression | by Evan Lynch | Medium">
                <a:extLst>
                  <a:ext uri="{FF2B5EF4-FFF2-40B4-BE49-F238E27FC236}">
                    <a16:creationId xmlns:a16="http://schemas.microsoft.com/office/drawing/2014/main" id="{801C84A8-291E-457F-A039-7BEAF0F419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8872" y="2438824"/>
                <a:ext cx="152229" cy="152229"/>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Rounded Corners 63">
                <a:extLst>
                  <a:ext uri="{FF2B5EF4-FFF2-40B4-BE49-F238E27FC236}">
                    <a16:creationId xmlns:a16="http://schemas.microsoft.com/office/drawing/2014/main" id="{0BCB0506-4A07-4EE2-A2D4-29B7623C1859}"/>
                  </a:ext>
                </a:extLst>
              </p:cNvPr>
              <p:cNvSpPr/>
              <p:nvPr/>
            </p:nvSpPr>
            <p:spPr bwMode="auto">
              <a:xfrm>
                <a:off x="3508939" y="2182026"/>
                <a:ext cx="848813" cy="198592"/>
              </a:xfrm>
              <a:prstGeom prst="roundRect">
                <a:avLst>
                  <a:gd name="adj" fmla="val 12080"/>
                </a:avLst>
              </a:prstGeom>
              <a:solidFill>
                <a:schemeClr val="bg1"/>
              </a:solidFill>
              <a:ln w="19050">
                <a:solidFill>
                  <a:srgbClr val="08ABE8"/>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a:extLst>
                  <a:ext uri="{FF2B5EF4-FFF2-40B4-BE49-F238E27FC236}">
                    <a16:creationId xmlns:a16="http://schemas.microsoft.com/office/drawing/2014/main" id="{C243CB51-AC1F-4C79-AC25-78EA146D648A}"/>
                  </a:ext>
                </a:extLst>
              </p:cNvPr>
              <p:cNvSpPr/>
              <p:nvPr/>
            </p:nvSpPr>
            <p:spPr bwMode="auto">
              <a:xfrm>
                <a:off x="3413321" y="2151308"/>
                <a:ext cx="1007310"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Azure-sql.py</a:t>
                </a:r>
              </a:p>
            </p:txBody>
          </p:sp>
          <p:cxnSp>
            <p:nvCxnSpPr>
              <p:cNvPr id="68" name="Straight Arrow Connector 67">
                <a:extLst>
                  <a:ext uri="{FF2B5EF4-FFF2-40B4-BE49-F238E27FC236}">
                    <a16:creationId xmlns:a16="http://schemas.microsoft.com/office/drawing/2014/main" id="{F5F8B937-5791-441C-BD90-D5AC5B22DC24}"/>
                  </a:ext>
                </a:extLst>
              </p:cNvPr>
              <p:cNvCxnSpPr>
                <a:cxnSpLocks/>
              </p:cNvCxnSpPr>
              <p:nvPr/>
            </p:nvCxnSpPr>
            <p:spPr>
              <a:xfrm flipV="1">
                <a:off x="3925686" y="1073013"/>
                <a:ext cx="0" cy="110953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FF7B03AF-E53C-42CA-88DF-0BD82DF0D8AF}"/>
                  </a:ext>
                </a:extLst>
              </p:cNvPr>
              <p:cNvGrpSpPr/>
              <p:nvPr/>
            </p:nvGrpSpPr>
            <p:grpSpPr>
              <a:xfrm>
                <a:off x="3390847" y="1786659"/>
                <a:ext cx="1052258" cy="251376"/>
                <a:chOff x="2158948" y="2247344"/>
                <a:chExt cx="1052258" cy="251376"/>
              </a:xfrm>
            </p:grpSpPr>
            <p:grpSp>
              <p:nvGrpSpPr>
                <p:cNvPr id="73" name="Group 72">
                  <a:extLst>
                    <a:ext uri="{FF2B5EF4-FFF2-40B4-BE49-F238E27FC236}">
                      <a16:creationId xmlns:a16="http://schemas.microsoft.com/office/drawing/2014/main" id="{195AD40D-3ABB-4C3C-8BDE-4EC71ECFEE72}"/>
                    </a:ext>
                  </a:extLst>
                </p:cNvPr>
                <p:cNvGrpSpPr/>
                <p:nvPr/>
              </p:nvGrpSpPr>
              <p:grpSpPr>
                <a:xfrm>
                  <a:off x="2336697" y="2293017"/>
                  <a:ext cx="720725" cy="153727"/>
                  <a:chOff x="2367072" y="5251567"/>
                  <a:chExt cx="1628916" cy="368351"/>
                </a:xfrm>
              </p:grpSpPr>
              <p:cxnSp>
                <p:nvCxnSpPr>
                  <p:cNvPr id="75" name="Straight Connector 74">
                    <a:extLst>
                      <a:ext uri="{FF2B5EF4-FFF2-40B4-BE49-F238E27FC236}">
                        <a16:creationId xmlns:a16="http://schemas.microsoft.com/office/drawing/2014/main" id="{C0E06AFA-5D6E-4E44-9F90-8DC8A9488F6A}"/>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02FEB16-24C7-4BF3-B542-8CC7AF468DC8}"/>
                      </a:ext>
                    </a:extLst>
                  </p:cNvPr>
                  <p:cNvSpPr/>
                  <p:nvPr/>
                </p:nvSpPr>
                <p:spPr bwMode="auto">
                  <a:xfrm>
                    <a:off x="2367072" y="5263959"/>
                    <a:ext cx="1574753" cy="355959"/>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77" name="Straight Connector 76">
                    <a:extLst>
                      <a:ext uri="{FF2B5EF4-FFF2-40B4-BE49-F238E27FC236}">
                        <a16:creationId xmlns:a16="http://schemas.microsoft.com/office/drawing/2014/main" id="{63787189-B8D8-4296-A7FC-A720A4C6E799}"/>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Rectangle 73">
                  <a:extLst>
                    <a:ext uri="{FF2B5EF4-FFF2-40B4-BE49-F238E27FC236}">
                      <a16:creationId xmlns:a16="http://schemas.microsoft.com/office/drawing/2014/main" id="{F4BD5969-4CE7-42D2-A64C-6E02B880CA16}"/>
                    </a:ext>
                  </a:extLst>
                </p:cNvPr>
                <p:cNvSpPr/>
                <p:nvPr/>
              </p:nvSpPr>
              <p:spPr bwMode="auto">
                <a:xfrm>
                  <a:off x="2158948" y="2247344"/>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JDBC String</a:t>
                  </a:r>
                </a:p>
              </p:txBody>
            </p:sp>
          </p:grpSp>
          <p:sp>
            <p:nvSpPr>
              <p:cNvPr id="16" name="Rectangle 15">
                <a:extLst>
                  <a:ext uri="{FF2B5EF4-FFF2-40B4-BE49-F238E27FC236}">
                    <a16:creationId xmlns:a16="http://schemas.microsoft.com/office/drawing/2014/main" id="{33F14AF2-2D3A-4EC5-A9C6-A05AFA15F5C7}"/>
                  </a:ext>
                </a:extLst>
              </p:cNvPr>
              <p:cNvSpPr/>
              <p:nvPr/>
            </p:nvSpPr>
            <p:spPr bwMode="auto">
              <a:xfrm>
                <a:off x="2060000" y="2591440"/>
                <a:ext cx="1281244" cy="4898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Clone Git Repo</a:t>
                </a:r>
              </a:p>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Start Spark, log.io</a:t>
                </a:r>
              </a:p>
            </p:txBody>
          </p:sp>
          <p:sp>
            <p:nvSpPr>
              <p:cNvPr id="18" name="Rectangle 17">
                <a:extLst>
                  <a:ext uri="{FF2B5EF4-FFF2-40B4-BE49-F238E27FC236}">
                    <a16:creationId xmlns:a16="http://schemas.microsoft.com/office/drawing/2014/main" id="{08F4B13D-6E54-4436-B54D-4F9F4844A5A0}"/>
                  </a:ext>
                </a:extLst>
              </p:cNvPr>
              <p:cNvSpPr/>
              <p:nvPr/>
            </p:nvSpPr>
            <p:spPr bwMode="auto">
              <a:xfrm>
                <a:off x="3276354" y="2599934"/>
                <a:ext cx="1281244" cy="4898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Localize JDBC String</a:t>
                </a:r>
                <a:b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b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Plaintext code</a:t>
                </a:r>
              </a:p>
            </p:txBody>
          </p:sp>
          <p:sp>
            <p:nvSpPr>
              <p:cNvPr id="21" name="Rectangle: Rounded Corners 20">
                <a:extLst>
                  <a:ext uri="{FF2B5EF4-FFF2-40B4-BE49-F238E27FC236}">
                    <a16:creationId xmlns:a16="http://schemas.microsoft.com/office/drawing/2014/main" id="{166EE9E2-2633-41A1-A8B8-5488B2816D7A}"/>
                  </a:ext>
                </a:extLst>
              </p:cNvPr>
              <p:cNvSpPr/>
              <p:nvPr/>
            </p:nvSpPr>
            <p:spPr bwMode="auto">
              <a:xfrm>
                <a:off x="4786948" y="2182026"/>
                <a:ext cx="848813" cy="198592"/>
              </a:xfrm>
              <a:prstGeom prst="roundRect">
                <a:avLst>
                  <a:gd name="adj" fmla="val 12080"/>
                </a:avLst>
              </a:prstGeom>
              <a:solidFill>
                <a:schemeClr val="bg1"/>
              </a:solidFill>
              <a:ln w="19050">
                <a:solidFill>
                  <a:srgbClr val="08ABE8"/>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41E20DB-1441-4A28-A53C-DC114BE2D4C0}"/>
                  </a:ext>
                </a:extLst>
              </p:cNvPr>
              <p:cNvSpPr/>
              <p:nvPr/>
            </p:nvSpPr>
            <p:spPr bwMode="auto">
              <a:xfrm>
                <a:off x="4700040" y="2151308"/>
                <a:ext cx="1007310"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spark-submit</a:t>
                </a:r>
              </a:p>
            </p:txBody>
          </p:sp>
          <p:sp>
            <p:nvSpPr>
              <p:cNvPr id="23" name="Rectangle 22">
                <a:extLst>
                  <a:ext uri="{FF2B5EF4-FFF2-40B4-BE49-F238E27FC236}">
                    <a16:creationId xmlns:a16="http://schemas.microsoft.com/office/drawing/2014/main" id="{72A38AB1-A653-45AE-85C6-6357C9673B8F}"/>
                  </a:ext>
                </a:extLst>
              </p:cNvPr>
              <p:cNvSpPr/>
              <p:nvPr/>
            </p:nvSpPr>
            <p:spPr bwMode="auto">
              <a:xfrm>
                <a:off x="4554363" y="2599934"/>
                <a:ext cx="1281244" cy="4898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Submit Spark job</a:t>
                </a:r>
              </a:p>
            </p:txBody>
          </p:sp>
          <p:pic>
            <p:nvPicPr>
              <p:cNvPr id="24" name="Picture 2" descr="Graphics - Free Icon Library">
                <a:extLst>
                  <a:ext uri="{FF2B5EF4-FFF2-40B4-BE49-F238E27FC236}">
                    <a16:creationId xmlns:a16="http://schemas.microsoft.com/office/drawing/2014/main" id="{7277894D-FB70-494E-BBE7-B320A0EA7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8337" y="2432969"/>
                <a:ext cx="294112" cy="207946"/>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EEB76600-58CA-4AB3-B24E-3CF2E2806962}"/>
                  </a:ext>
                </a:extLst>
              </p:cNvPr>
              <p:cNvCxnSpPr>
                <a:cxnSpLocks/>
              </p:cNvCxnSpPr>
              <p:nvPr/>
            </p:nvCxnSpPr>
            <p:spPr>
              <a:xfrm>
                <a:off x="6108938" y="1073013"/>
                <a:ext cx="0" cy="1089805"/>
              </a:xfrm>
              <a:prstGeom prst="straightConnector1">
                <a:avLst/>
              </a:prstGeom>
              <a:ln w="38100">
                <a:solidFill>
                  <a:srgbClr val="006CC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E0DDA115-B72B-4979-B9EF-4CEE6537B79E}"/>
                  </a:ext>
                </a:extLst>
              </p:cNvPr>
              <p:cNvGrpSpPr/>
              <p:nvPr/>
            </p:nvGrpSpPr>
            <p:grpSpPr>
              <a:xfrm>
                <a:off x="5582809" y="1812580"/>
                <a:ext cx="1052258" cy="251376"/>
                <a:chOff x="2158948" y="2247344"/>
                <a:chExt cx="1052258" cy="251376"/>
              </a:xfrm>
            </p:grpSpPr>
            <p:grpSp>
              <p:nvGrpSpPr>
                <p:cNvPr id="63" name="Group 62">
                  <a:extLst>
                    <a:ext uri="{FF2B5EF4-FFF2-40B4-BE49-F238E27FC236}">
                      <a16:creationId xmlns:a16="http://schemas.microsoft.com/office/drawing/2014/main" id="{0E836990-A475-4F37-A4F8-B050CFB6C12E}"/>
                    </a:ext>
                  </a:extLst>
                </p:cNvPr>
                <p:cNvGrpSpPr/>
                <p:nvPr/>
              </p:nvGrpSpPr>
              <p:grpSpPr>
                <a:xfrm>
                  <a:off x="2336697" y="2293017"/>
                  <a:ext cx="720725" cy="153727"/>
                  <a:chOff x="2367072" y="5251567"/>
                  <a:chExt cx="1628916" cy="368351"/>
                </a:xfrm>
              </p:grpSpPr>
              <p:cxnSp>
                <p:nvCxnSpPr>
                  <p:cNvPr id="67" name="Straight Connector 66">
                    <a:extLst>
                      <a:ext uri="{FF2B5EF4-FFF2-40B4-BE49-F238E27FC236}">
                        <a16:creationId xmlns:a16="http://schemas.microsoft.com/office/drawing/2014/main" id="{C7C6CCE6-2798-44F5-8737-BBABB11C1509}"/>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FA893BF8-CCA3-431B-8CB9-B649EDC96F0B}"/>
                      </a:ext>
                    </a:extLst>
                  </p:cNvPr>
                  <p:cNvSpPr/>
                  <p:nvPr/>
                </p:nvSpPr>
                <p:spPr bwMode="auto">
                  <a:xfrm>
                    <a:off x="2367072" y="5263959"/>
                    <a:ext cx="1574753" cy="355959"/>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2027717C-F837-4433-8ED5-C1B1355B852F}"/>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5" name="Rectangle 64">
                  <a:extLst>
                    <a:ext uri="{FF2B5EF4-FFF2-40B4-BE49-F238E27FC236}">
                      <a16:creationId xmlns:a16="http://schemas.microsoft.com/office/drawing/2014/main" id="{AB2E92DD-F4F2-4D32-B506-5440384A3002}"/>
                    </a:ext>
                  </a:extLst>
                </p:cNvPr>
                <p:cNvSpPr/>
                <p:nvPr/>
              </p:nvSpPr>
              <p:spPr bwMode="auto">
                <a:xfrm>
                  <a:off x="2158948" y="2247344"/>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Pull data</a:t>
                  </a:r>
                </a:p>
              </p:txBody>
            </p:sp>
          </p:grpSp>
          <p:sp>
            <p:nvSpPr>
              <p:cNvPr id="30" name="Rectangle: Rounded Corners 29">
                <a:extLst>
                  <a:ext uri="{FF2B5EF4-FFF2-40B4-BE49-F238E27FC236}">
                    <a16:creationId xmlns:a16="http://schemas.microsoft.com/office/drawing/2014/main" id="{80F20CC5-71B7-47BE-8062-3AFA9BEDF878}"/>
                  </a:ext>
                </a:extLst>
              </p:cNvPr>
              <p:cNvSpPr/>
              <p:nvPr/>
            </p:nvSpPr>
            <p:spPr bwMode="auto">
              <a:xfrm>
                <a:off x="6051547" y="2162818"/>
                <a:ext cx="1007311" cy="241059"/>
              </a:xfrm>
              <a:prstGeom prst="roundRect">
                <a:avLst>
                  <a:gd name="adj" fmla="val 12080"/>
                </a:avLst>
              </a:prstGeom>
              <a:solidFill>
                <a:srgbClr val="006CC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1BC3A282-60D3-4859-8C8B-B6206C9374BF}"/>
                  </a:ext>
                </a:extLst>
              </p:cNvPr>
              <p:cNvSpPr/>
              <p:nvPr/>
            </p:nvSpPr>
            <p:spPr bwMode="auto">
              <a:xfrm>
                <a:off x="5584425" y="2591440"/>
                <a:ext cx="1944691" cy="4898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Data in memory</a:t>
                </a:r>
              </a:p>
            </p:txBody>
          </p:sp>
          <p:pic>
            <p:nvPicPr>
              <p:cNvPr id="36" name="Picture 2" descr="Computer RAM Icon – Free Download, PNG and Vector">
                <a:extLst>
                  <a:ext uri="{FF2B5EF4-FFF2-40B4-BE49-F238E27FC236}">
                    <a16:creationId xmlns:a16="http://schemas.microsoft.com/office/drawing/2014/main" id="{3917CA9B-1571-442A-8B49-BF4EDE867A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800000">
                <a:off x="6295041" y="2033372"/>
                <a:ext cx="491924" cy="49192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acker - Free computer icons">
                <a:extLst>
                  <a:ext uri="{FF2B5EF4-FFF2-40B4-BE49-F238E27FC236}">
                    <a16:creationId xmlns:a16="http://schemas.microsoft.com/office/drawing/2014/main" id="{E1B22457-A974-447B-98DD-6A39C584C5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3179" y="357654"/>
                <a:ext cx="335647" cy="335647"/>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219DE3CB-2ABF-4BAF-A49C-D1985606F093}"/>
                  </a:ext>
                </a:extLst>
              </p:cNvPr>
              <p:cNvSpPr/>
              <p:nvPr/>
            </p:nvSpPr>
            <p:spPr bwMode="auto">
              <a:xfrm rot="5400000">
                <a:off x="5818013" y="1463807"/>
                <a:ext cx="1438223" cy="62312"/>
              </a:xfrm>
              <a:prstGeom prst="rect">
                <a:avLst/>
              </a:prstGeom>
              <a:solidFill>
                <a:srgbClr val="FF9999">
                  <a:alpha val="15000"/>
                </a:srgbClr>
              </a:solidFill>
              <a:ln w="3175" cap="flat" cmpd="sng" algn="ctr">
                <a:solidFill>
                  <a:srgbClr val="FF9999"/>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85" name="Straight Arrow Connector 84">
                <a:extLst>
                  <a:ext uri="{FF2B5EF4-FFF2-40B4-BE49-F238E27FC236}">
                    <a16:creationId xmlns:a16="http://schemas.microsoft.com/office/drawing/2014/main" id="{F79C0595-CCB5-4E5C-923D-9927FAC522E2}"/>
                  </a:ext>
                </a:extLst>
              </p:cNvPr>
              <p:cNvCxnSpPr>
                <a:cxnSpLocks/>
              </p:cNvCxnSpPr>
              <p:nvPr/>
            </p:nvCxnSpPr>
            <p:spPr>
              <a:xfrm>
                <a:off x="6540738" y="750451"/>
                <a:ext cx="0" cy="1463625"/>
              </a:xfrm>
              <a:prstGeom prst="straightConnector1">
                <a:avLst/>
              </a:prstGeom>
              <a:ln w="19050">
                <a:solidFill>
                  <a:srgbClr val="FF99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903ECFA7-700E-402B-B139-CBC856100DD9}"/>
                  </a:ext>
                </a:extLst>
              </p:cNvPr>
              <p:cNvGrpSpPr/>
              <p:nvPr/>
            </p:nvGrpSpPr>
            <p:grpSpPr>
              <a:xfrm>
                <a:off x="6108939" y="766344"/>
                <a:ext cx="853836" cy="153727"/>
                <a:chOff x="2367072" y="5251567"/>
                <a:chExt cx="1628916" cy="368351"/>
              </a:xfrm>
            </p:grpSpPr>
            <p:cxnSp>
              <p:nvCxnSpPr>
                <p:cNvPr id="93" name="Straight Connector 92">
                  <a:extLst>
                    <a:ext uri="{FF2B5EF4-FFF2-40B4-BE49-F238E27FC236}">
                      <a16:creationId xmlns:a16="http://schemas.microsoft.com/office/drawing/2014/main" id="{480EAAFC-353C-4A44-936B-9516159021BF}"/>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67F4C7BD-CC2D-4829-BACE-600B7E9408DA}"/>
                    </a:ext>
                  </a:extLst>
                </p:cNvPr>
                <p:cNvSpPr/>
                <p:nvPr/>
              </p:nvSpPr>
              <p:spPr bwMode="auto">
                <a:xfrm>
                  <a:off x="2367072" y="5263960"/>
                  <a:ext cx="1574752" cy="355958"/>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95" name="Straight Connector 94">
                  <a:extLst>
                    <a:ext uri="{FF2B5EF4-FFF2-40B4-BE49-F238E27FC236}">
                      <a16:creationId xmlns:a16="http://schemas.microsoft.com/office/drawing/2014/main" id="{C765A0D9-2A00-478A-A3BD-63BE628BCF5E}"/>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92" name="Rectangle 91">
                <a:extLst>
                  <a:ext uri="{FF2B5EF4-FFF2-40B4-BE49-F238E27FC236}">
                    <a16:creationId xmlns:a16="http://schemas.microsoft.com/office/drawing/2014/main" id="{D12D6263-5638-4863-B702-191AA350CF60}"/>
                  </a:ext>
                </a:extLst>
              </p:cNvPr>
              <p:cNvSpPr/>
              <p:nvPr/>
            </p:nvSpPr>
            <p:spPr bwMode="auto">
              <a:xfrm>
                <a:off x="5930376" y="720671"/>
                <a:ext cx="1213497"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memory-dump.sh</a:t>
                </a:r>
              </a:p>
            </p:txBody>
          </p:sp>
          <p:sp>
            <p:nvSpPr>
              <p:cNvPr id="88" name="Right Brace 87">
                <a:extLst>
                  <a:ext uri="{FF2B5EF4-FFF2-40B4-BE49-F238E27FC236}">
                    <a16:creationId xmlns:a16="http://schemas.microsoft.com/office/drawing/2014/main" id="{FAC1D98B-8CBB-4817-8B51-6E11974BF1E5}"/>
                  </a:ext>
                </a:extLst>
              </p:cNvPr>
              <p:cNvSpPr/>
              <p:nvPr/>
            </p:nvSpPr>
            <p:spPr>
              <a:xfrm rot="5400000">
                <a:off x="6506281" y="1941720"/>
                <a:ext cx="107006" cy="998148"/>
              </a:xfrm>
              <a:prstGeom prst="rightBrace">
                <a:avLst>
                  <a:gd name="adj1" fmla="val 44540"/>
                  <a:gd name="adj2" fmla="val 49731"/>
                </a:avLst>
              </a:prstGeom>
              <a:noFill/>
              <a:ln w="15875" cap="flat" cmpd="sng" algn="ctr">
                <a:gradFill>
                  <a:gsLst>
                    <a:gs pos="0">
                      <a:srgbClr val="52C4EF"/>
                    </a:gs>
                    <a:gs pos="100000">
                      <a:srgbClr val="006CC3"/>
                    </a:gs>
                  </a:gsLst>
                  <a:lin ang="5400000" scaled="1"/>
                </a:gradFill>
                <a:prstDash val="solid"/>
                <a:miter lim="800000"/>
                <a:headEnd type="none" w="lg" len="med"/>
                <a:tailEnd type="none" w="lg"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7DD7"/>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064AA39F-27EA-4881-AA0C-14E13AEF1660}"/>
                  </a:ext>
                </a:extLst>
              </p:cNvPr>
              <p:cNvSpPr/>
              <p:nvPr/>
            </p:nvSpPr>
            <p:spPr bwMode="auto">
              <a:xfrm>
                <a:off x="6060710" y="2506197"/>
                <a:ext cx="1007310"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sleep(10)</a:t>
                </a:r>
              </a:p>
            </p:txBody>
          </p:sp>
          <p:cxnSp>
            <p:nvCxnSpPr>
              <p:cNvPr id="103" name="Connector: Elbow 102">
                <a:extLst>
                  <a:ext uri="{FF2B5EF4-FFF2-40B4-BE49-F238E27FC236}">
                    <a16:creationId xmlns:a16="http://schemas.microsoft.com/office/drawing/2014/main" id="{A3090332-9B56-4A2D-874B-FB543EB50FF5}"/>
                  </a:ext>
                </a:extLst>
              </p:cNvPr>
              <p:cNvCxnSpPr>
                <a:cxnSpLocks/>
                <a:stCxn id="30" idx="3"/>
                <a:endCxn id="38" idx="3"/>
              </p:cNvCxnSpPr>
              <p:nvPr/>
            </p:nvCxnSpPr>
            <p:spPr>
              <a:xfrm flipH="1" flipV="1">
                <a:off x="6708826" y="525478"/>
                <a:ext cx="350032" cy="1757870"/>
              </a:xfrm>
              <a:prstGeom prst="bentConnector3">
                <a:avLst>
                  <a:gd name="adj1" fmla="val -56237"/>
                </a:avLst>
              </a:prstGeom>
              <a:ln w="19050">
                <a:solidFill>
                  <a:srgbClr val="FF9999"/>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6BCC3147-801A-4BFC-A234-F54F11E99B62}"/>
                  </a:ext>
                </a:extLst>
              </p:cNvPr>
              <p:cNvGrpSpPr/>
              <p:nvPr/>
            </p:nvGrpSpPr>
            <p:grpSpPr>
              <a:xfrm>
                <a:off x="6894393" y="1807056"/>
                <a:ext cx="759375" cy="251376"/>
                <a:chOff x="6318678" y="2238856"/>
                <a:chExt cx="759375" cy="251376"/>
              </a:xfrm>
            </p:grpSpPr>
            <p:grpSp>
              <p:nvGrpSpPr>
                <p:cNvPr id="105" name="Group 104">
                  <a:extLst>
                    <a:ext uri="{FF2B5EF4-FFF2-40B4-BE49-F238E27FC236}">
                      <a16:creationId xmlns:a16="http://schemas.microsoft.com/office/drawing/2014/main" id="{0633AA77-2B8B-4E2D-92A1-85C27A03414B}"/>
                    </a:ext>
                  </a:extLst>
                </p:cNvPr>
                <p:cNvGrpSpPr/>
                <p:nvPr/>
              </p:nvGrpSpPr>
              <p:grpSpPr>
                <a:xfrm>
                  <a:off x="6414259" y="2284529"/>
                  <a:ext cx="531736" cy="153727"/>
                  <a:chOff x="2367072" y="5251567"/>
                  <a:chExt cx="1628916" cy="368351"/>
                </a:xfrm>
              </p:grpSpPr>
              <p:cxnSp>
                <p:nvCxnSpPr>
                  <p:cNvPr id="107" name="Straight Connector 106">
                    <a:extLst>
                      <a:ext uri="{FF2B5EF4-FFF2-40B4-BE49-F238E27FC236}">
                        <a16:creationId xmlns:a16="http://schemas.microsoft.com/office/drawing/2014/main" id="{D6DA5474-B371-4063-A083-445580A726F6}"/>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EDA2071E-575C-4A57-830D-7DBA1A147CE3}"/>
                      </a:ext>
                    </a:extLst>
                  </p:cNvPr>
                  <p:cNvSpPr/>
                  <p:nvPr/>
                </p:nvSpPr>
                <p:spPr bwMode="auto">
                  <a:xfrm>
                    <a:off x="2367072" y="5263960"/>
                    <a:ext cx="1574753" cy="355958"/>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109" name="Straight Connector 108">
                    <a:extLst>
                      <a:ext uri="{FF2B5EF4-FFF2-40B4-BE49-F238E27FC236}">
                        <a16:creationId xmlns:a16="http://schemas.microsoft.com/office/drawing/2014/main" id="{D37F9E34-8589-4A88-A056-969CF56E1F1C}"/>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06" name="Rectangle 105">
                  <a:extLst>
                    <a:ext uri="{FF2B5EF4-FFF2-40B4-BE49-F238E27FC236}">
                      <a16:creationId xmlns:a16="http://schemas.microsoft.com/office/drawing/2014/main" id="{AA0996FA-B055-4088-A078-432509EA5C11}"/>
                    </a:ext>
                  </a:extLst>
                </p:cNvPr>
                <p:cNvSpPr/>
                <p:nvPr/>
              </p:nvSpPr>
              <p:spPr bwMode="auto">
                <a:xfrm>
                  <a:off x="6318678" y="2238856"/>
                  <a:ext cx="759375"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Exfiltrate</a:t>
                  </a:r>
                </a:p>
              </p:txBody>
            </p:sp>
          </p:grpSp>
          <p:sp>
            <p:nvSpPr>
              <p:cNvPr id="9221" name="Rectangle 9220">
                <a:extLst>
                  <a:ext uri="{FF2B5EF4-FFF2-40B4-BE49-F238E27FC236}">
                    <a16:creationId xmlns:a16="http://schemas.microsoft.com/office/drawing/2014/main" id="{A45DD396-EA28-409E-9ADF-311C6F016F06}"/>
                  </a:ext>
                </a:extLst>
              </p:cNvPr>
              <p:cNvSpPr/>
              <p:nvPr/>
            </p:nvSpPr>
            <p:spPr bwMode="auto">
              <a:xfrm>
                <a:off x="587343" y="79783"/>
                <a:ext cx="5268236" cy="6487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1. </a:t>
                </a:r>
                <a:r>
                  <a:rPr kumimoji="0" lang="en-US" sz="12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Spark job running on </a:t>
                </a:r>
                <a:r>
                  <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non-SGX</a:t>
                </a:r>
                <a:r>
                  <a:rPr kumimoji="0" lang="en-US" sz="12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hardware</a:t>
                </a:r>
              </a:p>
            </p:txBody>
          </p:sp>
        </p:grpSp>
      </p:grpSp>
      <p:sp>
        <p:nvSpPr>
          <p:cNvPr id="9261" name="Rectangle: Rounded Corners 9260">
            <a:extLst>
              <a:ext uri="{FF2B5EF4-FFF2-40B4-BE49-F238E27FC236}">
                <a16:creationId xmlns:a16="http://schemas.microsoft.com/office/drawing/2014/main" id="{0C403C7E-04D5-430F-B715-90FA2D1B9217}"/>
              </a:ext>
            </a:extLst>
          </p:cNvPr>
          <p:cNvSpPr/>
          <p:nvPr/>
        </p:nvSpPr>
        <p:spPr bwMode="auto">
          <a:xfrm>
            <a:off x="587343" y="3509498"/>
            <a:ext cx="10849006" cy="2923230"/>
          </a:xfrm>
          <a:prstGeom prst="roundRect">
            <a:avLst>
              <a:gd name="adj" fmla="val 3427"/>
            </a:avLst>
          </a:prstGeom>
          <a:solidFill>
            <a:schemeClr val="bg1"/>
          </a:solidFill>
          <a:ln>
            <a:no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00" name="Right Brace 199">
            <a:extLst>
              <a:ext uri="{FF2B5EF4-FFF2-40B4-BE49-F238E27FC236}">
                <a16:creationId xmlns:a16="http://schemas.microsoft.com/office/drawing/2014/main" id="{20FBB915-DCB2-4731-ABB1-315B9853F78F}"/>
              </a:ext>
            </a:extLst>
          </p:cNvPr>
          <p:cNvSpPr/>
          <p:nvPr/>
        </p:nvSpPr>
        <p:spPr>
          <a:xfrm rot="5400000">
            <a:off x="6506281" y="5288939"/>
            <a:ext cx="107006" cy="998148"/>
          </a:xfrm>
          <a:prstGeom prst="rightBrace">
            <a:avLst>
              <a:gd name="adj1" fmla="val 44540"/>
              <a:gd name="adj2" fmla="val 49731"/>
            </a:avLst>
          </a:prstGeom>
          <a:noFill/>
          <a:ln w="15875" cap="flat" cmpd="sng" algn="ctr">
            <a:gradFill>
              <a:gsLst>
                <a:gs pos="0">
                  <a:srgbClr val="52C4EF"/>
                </a:gs>
                <a:gs pos="100000">
                  <a:srgbClr val="006CC3"/>
                </a:gs>
              </a:gsLst>
              <a:lin ang="5400000" scaled="1"/>
            </a:gradFill>
            <a:prstDash val="solid"/>
            <a:miter lim="800000"/>
            <a:headEnd type="none" w="lg" len="med"/>
            <a:tailEnd type="none" w="lg"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7DD7"/>
              </a:solidFill>
              <a:effectLst/>
              <a:uLnTx/>
              <a:uFillTx/>
              <a:latin typeface="Calibri" panose="020F0502020204030204"/>
              <a:ea typeface="+mn-ea"/>
              <a:cs typeface="+mn-cs"/>
            </a:endParaRPr>
          </a:p>
        </p:txBody>
      </p:sp>
      <p:sp>
        <p:nvSpPr>
          <p:cNvPr id="221" name="Rectangle 220">
            <a:extLst>
              <a:ext uri="{FF2B5EF4-FFF2-40B4-BE49-F238E27FC236}">
                <a16:creationId xmlns:a16="http://schemas.microsoft.com/office/drawing/2014/main" id="{C378BCD6-8A6C-48A3-B1B9-1DFC751210AE}"/>
              </a:ext>
            </a:extLst>
          </p:cNvPr>
          <p:cNvSpPr/>
          <p:nvPr/>
        </p:nvSpPr>
        <p:spPr bwMode="auto">
          <a:xfrm>
            <a:off x="6015037" y="5471764"/>
            <a:ext cx="1069183" cy="299474"/>
          </a:xfrm>
          <a:prstGeom prst="rect">
            <a:avLst/>
          </a:prstGeom>
          <a:pattFill prst="wdUpDiag">
            <a:fgClr>
              <a:srgbClr val="029EE6"/>
            </a:fgClr>
            <a:bgClr>
              <a:srgbClr val="00B0F0"/>
            </a:bgClr>
          </a:pattFill>
          <a:ln w="6350">
            <a:noFill/>
            <a:prstDash val="sysDot"/>
            <a:headEnd type="none" w="med" len="med"/>
            <a:tailEnd type="none" w="med" len="med"/>
          </a:ln>
          <a:effectLst>
            <a:glow rad="25400">
              <a:schemeClr val="accent3">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138" name="Straight Connector 137">
            <a:extLst>
              <a:ext uri="{FF2B5EF4-FFF2-40B4-BE49-F238E27FC236}">
                <a16:creationId xmlns:a16="http://schemas.microsoft.com/office/drawing/2014/main" id="{60C7660B-C27B-432D-BBF9-78C53C88B2BC}"/>
              </a:ext>
            </a:extLst>
          </p:cNvPr>
          <p:cNvCxnSpPr>
            <a:cxnSpLocks/>
          </p:cNvCxnSpPr>
          <p:nvPr/>
        </p:nvCxnSpPr>
        <p:spPr>
          <a:xfrm>
            <a:off x="1479459" y="5621616"/>
            <a:ext cx="9668601"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39" name="Picture 2" descr="Add a row to a Spark DataFrame. Sounds simple doesn't it? Add a… | by  Sinister China Penguin | Medium">
            <a:extLst>
              <a:ext uri="{FF2B5EF4-FFF2-40B4-BE49-F238E27FC236}">
                <a16:creationId xmlns:a16="http://schemas.microsoft.com/office/drawing/2014/main" id="{A4AB3B5A-44AD-4B6A-9D97-4242232AF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622" y="5764889"/>
            <a:ext cx="404708" cy="179044"/>
          </a:xfrm>
          <a:prstGeom prst="rect">
            <a:avLst/>
          </a:prstGeom>
          <a:noFill/>
          <a:extLst>
            <a:ext uri="{909E8E84-426E-40DD-AFC4-6F175D3DCCD1}">
              <a14:hiddenFill xmlns:a14="http://schemas.microsoft.com/office/drawing/2010/main">
                <a:solidFill>
                  <a:srgbClr val="FFFFFF"/>
                </a:solidFill>
              </a14:hiddenFill>
            </a:ext>
          </a:extLst>
        </p:spPr>
      </p:pic>
      <p:cxnSp>
        <p:nvCxnSpPr>
          <p:cNvPr id="140" name="Straight Connector 139">
            <a:extLst>
              <a:ext uri="{FF2B5EF4-FFF2-40B4-BE49-F238E27FC236}">
                <a16:creationId xmlns:a16="http://schemas.microsoft.com/office/drawing/2014/main" id="{4615CEA9-4582-4FF7-8890-ABD3B92678FD}"/>
              </a:ext>
            </a:extLst>
          </p:cNvPr>
          <p:cNvCxnSpPr>
            <a:cxnSpLocks/>
          </p:cNvCxnSpPr>
          <p:nvPr/>
        </p:nvCxnSpPr>
        <p:spPr>
          <a:xfrm>
            <a:off x="1479459" y="4999463"/>
            <a:ext cx="9668601"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8D7B5FB1-3EDC-4AD1-8656-205B3E1E4D8E}"/>
              </a:ext>
            </a:extLst>
          </p:cNvPr>
          <p:cNvSpPr/>
          <p:nvPr/>
        </p:nvSpPr>
        <p:spPr bwMode="auto">
          <a:xfrm>
            <a:off x="1576646" y="5405831"/>
            <a:ext cx="421699" cy="436337"/>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142" name="Graphic 141" descr="Icon of a box with connected dots and lines">
            <a:extLst>
              <a:ext uri="{FF2B5EF4-FFF2-40B4-BE49-F238E27FC236}">
                <a16:creationId xmlns:a16="http://schemas.microsoft.com/office/drawing/2014/main" id="{2DF19033-98DC-4FE1-874E-D22C19E034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4692" y="5304819"/>
            <a:ext cx="186601" cy="206593"/>
          </a:xfrm>
          <a:prstGeom prst="rect">
            <a:avLst/>
          </a:prstGeom>
        </p:spPr>
      </p:pic>
      <p:pic>
        <p:nvPicPr>
          <p:cNvPr id="143" name="Picture 2" descr="Graphics - Free Icon Library">
            <a:extLst>
              <a:ext uri="{FF2B5EF4-FFF2-40B4-BE49-F238E27FC236}">
                <a16:creationId xmlns:a16="http://schemas.microsoft.com/office/drawing/2014/main" id="{5148B293-A951-4210-A698-203344369D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4819" y="5504026"/>
            <a:ext cx="311996" cy="220591"/>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a:extLst>
              <a:ext uri="{FF2B5EF4-FFF2-40B4-BE49-F238E27FC236}">
                <a16:creationId xmlns:a16="http://schemas.microsoft.com/office/drawing/2014/main" id="{D1B79442-62A3-4DB2-BE6C-DC1B176E98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651" y="4816996"/>
            <a:ext cx="359724" cy="359724"/>
          </a:xfrm>
          <a:prstGeom prst="rect">
            <a:avLst/>
          </a:prstGeom>
          <a:noFill/>
          <a:extLst>
            <a:ext uri="{909E8E84-426E-40DD-AFC4-6F175D3DCCD1}">
              <a14:hiddenFill xmlns:a14="http://schemas.microsoft.com/office/drawing/2010/main">
                <a:solidFill>
                  <a:srgbClr val="FFFFFF"/>
                </a:solidFill>
              </a14:hiddenFill>
            </a:ext>
          </a:extLst>
        </p:spPr>
      </p:pic>
      <p:cxnSp>
        <p:nvCxnSpPr>
          <p:cNvPr id="145" name="Straight Connector 144">
            <a:extLst>
              <a:ext uri="{FF2B5EF4-FFF2-40B4-BE49-F238E27FC236}">
                <a16:creationId xmlns:a16="http://schemas.microsoft.com/office/drawing/2014/main" id="{10D4B3C1-0B26-41E2-BFBA-DCFAF0B1C16E}"/>
              </a:ext>
            </a:extLst>
          </p:cNvPr>
          <p:cNvCxnSpPr>
            <a:cxnSpLocks/>
          </p:cNvCxnSpPr>
          <p:nvPr/>
        </p:nvCxnSpPr>
        <p:spPr>
          <a:xfrm>
            <a:off x="1479459" y="4411282"/>
            <a:ext cx="9668601"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6BE721BA-8BF9-4876-9D78-D0D691FB78A4}"/>
              </a:ext>
            </a:extLst>
          </p:cNvPr>
          <p:cNvGrpSpPr/>
          <p:nvPr/>
        </p:nvGrpSpPr>
        <p:grpSpPr>
          <a:xfrm>
            <a:off x="1576646" y="4153467"/>
            <a:ext cx="421699" cy="474544"/>
            <a:chOff x="8711708" y="2888501"/>
            <a:chExt cx="603816" cy="688704"/>
          </a:xfrm>
        </p:grpSpPr>
        <p:pic>
          <p:nvPicPr>
            <p:cNvPr id="147" name="Graphic 146">
              <a:extLst>
                <a:ext uri="{FF2B5EF4-FFF2-40B4-BE49-F238E27FC236}">
                  <a16:creationId xmlns:a16="http://schemas.microsoft.com/office/drawing/2014/main" id="{808157B0-EF05-4DBD-84FB-397BA88678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11708" y="2888501"/>
              <a:ext cx="603816" cy="603816"/>
            </a:xfrm>
            <a:prstGeom prst="rect">
              <a:avLst/>
            </a:prstGeom>
          </p:spPr>
        </p:pic>
        <p:pic>
          <p:nvPicPr>
            <p:cNvPr id="148" name="Graphic 147">
              <a:extLst>
                <a:ext uri="{FF2B5EF4-FFF2-40B4-BE49-F238E27FC236}">
                  <a16:creationId xmlns:a16="http://schemas.microsoft.com/office/drawing/2014/main" id="{0CA87CBC-5DB1-40BE-A9D2-970370A81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44756" y="3312905"/>
              <a:ext cx="264300" cy="264300"/>
            </a:xfrm>
            <a:prstGeom prst="rect">
              <a:avLst/>
            </a:prstGeom>
          </p:spPr>
        </p:pic>
      </p:grpSp>
      <p:cxnSp>
        <p:nvCxnSpPr>
          <p:cNvPr id="149" name="Connector: Elbow 148">
            <a:extLst>
              <a:ext uri="{FF2B5EF4-FFF2-40B4-BE49-F238E27FC236}">
                <a16:creationId xmlns:a16="http://schemas.microsoft.com/office/drawing/2014/main" id="{A8C3F91D-72E5-4FD9-A6A8-B4EA9A563172}"/>
              </a:ext>
            </a:extLst>
          </p:cNvPr>
          <p:cNvCxnSpPr>
            <a:cxnSpLocks/>
          </p:cNvCxnSpPr>
          <p:nvPr/>
        </p:nvCxnSpPr>
        <p:spPr>
          <a:xfrm flipV="1">
            <a:off x="1993827" y="5625152"/>
            <a:ext cx="9183320" cy="1"/>
          </a:xfrm>
          <a:prstGeom prst="bentConnector3">
            <a:avLst>
              <a:gd name="adj1" fmla="val 50000"/>
            </a:avLst>
          </a:prstGeom>
          <a:noFill/>
          <a:ln w="50800" cap="flat" cmpd="sng" algn="ctr">
            <a:solidFill>
              <a:srgbClr val="08ABE8">
                <a:alpha val="70000"/>
              </a:srgbClr>
            </a:solidFill>
            <a:prstDash val="solid"/>
            <a:headEnd type="none" w="lg" len="med"/>
            <a:tailEnd type="triangle" w="med" len="med"/>
          </a:ln>
          <a:effectLst/>
        </p:spPr>
      </p:cxnSp>
      <p:sp>
        <p:nvSpPr>
          <p:cNvPr id="150" name="Rectangle 149">
            <a:extLst>
              <a:ext uri="{FF2B5EF4-FFF2-40B4-BE49-F238E27FC236}">
                <a16:creationId xmlns:a16="http://schemas.microsoft.com/office/drawing/2014/main" id="{09F5567C-B8FD-4E2A-9779-E9FB7E9C19B9}"/>
              </a:ext>
            </a:extLst>
          </p:cNvPr>
          <p:cNvSpPr/>
          <p:nvPr/>
        </p:nvSpPr>
        <p:spPr bwMode="auto">
          <a:xfrm>
            <a:off x="495300" y="5426657"/>
            <a:ext cx="105225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Spark</a:t>
            </a:r>
          </a:p>
        </p:txBody>
      </p:sp>
      <p:sp>
        <p:nvSpPr>
          <p:cNvPr id="151" name="Rectangle 150">
            <a:extLst>
              <a:ext uri="{FF2B5EF4-FFF2-40B4-BE49-F238E27FC236}">
                <a16:creationId xmlns:a16="http://schemas.microsoft.com/office/drawing/2014/main" id="{A14D9402-A92B-45F5-AB3C-777D09969B0D}"/>
              </a:ext>
            </a:extLst>
          </p:cNvPr>
          <p:cNvSpPr/>
          <p:nvPr/>
        </p:nvSpPr>
        <p:spPr bwMode="auto">
          <a:xfrm>
            <a:off x="495300" y="5590791"/>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Non-SGX</a:t>
            </a:r>
          </a:p>
        </p:txBody>
      </p:sp>
      <p:sp>
        <p:nvSpPr>
          <p:cNvPr id="152" name="Rectangle 151">
            <a:extLst>
              <a:ext uri="{FF2B5EF4-FFF2-40B4-BE49-F238E27FC236}">
                <a16:creationId xmlns:a16="http://schemas.microsoft.com/office/drawing/2014/main" id="{0B4E7A8E-1A1A-4484-AAC5-A7FCCDCF411E}"/>
              </a:ext>
            </a:extLst>
          </p:cNvPr>
          <p:cNvSpPr/>
          <p:nvPr/>
        </p:nvSpPr>
        <p:spPr bwMode="auto">
          <a:xfrm>
            <a:off x="492797" y="4784747"/>
            <a:ext cx="105225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Code</a:t>
            </a:r>
          </a:p>
        </p:txBody>
      </p:sp>
      <p:sp>
        <p:nvSpPr>
          <p:cNvPr id="153" name="Rectangle 152">
            <a:extLst>
              <a:ext uri="{FF2B5EF4-FFF2-40B4-BE49-F238E27FC236}">
                <a16:creationId xmlns:a16="http://schemas.microsoft.com/office/drawing/2014/main" id="{08A66C00-EB65-42A1-A645-E4C2C0699396}"/>
              </a:ext>
            </a:extLst>
          </p:cNvPr>
          <p:cNvSpPr/>
          <p:nvPr/>
        </p:nvSpPr>
        <p:spPr bwMode="auto">
          <a:xfrm>
            <a:off x="492797" y="4948881"/>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err="1">
                <a:ln>
                  <a:noFill/>
                </a:ln>
                <a:solidFill>
                  <a:srgbClr val="000000"/>
                </a:solidFill>
                <a:effectLst/>
                <a:uLnTx/>
                <a:uFillTx/>
                <a:latin typeface="Segoe UI"/>
                <a:ea typeface="Segoe UI" pitchFamily="34" charset="0"/>
                <a:cs typeface="Segoe UI Semibold" panose="020B0702040204020203" pitchFamily="34" charset="0"/>
              </a:rPr>
              <a:t>Github</a:t>
            </a:r>
            <a:endPar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endParaRPr>
          </a:p>
        </p:txBody>
      </p:sp>
      <p:sp>
        <p:nvSpPr>
          <p:cNvPr id="154" name="Rectangle 153">
            <a:extLst>
              <a:ext uri="{FF2B5EF4-FFF2-40B4-BE49-F238E27FC236}">
                <a16:creationId xmlns:a16="http://schemas.microsoft.com/office/drawing/2014/main" id="{C488258C-E443-4F52-8C9F-A7EB8602076C}"/>
              </a:ext>
            </a:extLst>
          </p:cNvPr>
          <p:cNvSpPr/>
          <p:nvPr/>
        </p:nvSpPr>
        <p:spPr bwMode="auto">
          <a:xfrm>
            <a:off x="492796" y="4182125"/>
            <a:ext cx="105225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Data</a:t>
            </a:r>
          </a:p>
        </p:txBody>
      </p:sp>
      <p:sp>
        <p:nvSpPr>
          <p:cNvPr id="155" name="Rectangle 154">
            <a:extLst>
              <a:ext uri="{FF2B5EF4-FFF2-40B4-BE49-F238E27FC236}">
                <a16:creationId xmlns:a16="http://schemas.microsoft.com/office/drawing/2014/main" id="{0E50558D-2329-4CF2-9546-13D0D18A7139}"/>
              </a:ext>
            </a:extLst>
          </p:cNvPr>
          <p:cNvSpPr/>
          <p:nvPr/>
        </p:nvSpPr>
        <p:spPr bwMode="auto">
          <a:xfrm>
            <a:off x="492796" y="4346259"/>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Azure SQL</a:t>
            </a:r>
          </a:p>
        </p:txBody>
      </p:sp>
      <p:cxnSp>
        <p:nvCxnSpPr>
          <p:cNvPr id="156" name="Straight Arrow Connector 155">
            <a:extLst>
              <a:ext uri="{FF2B5EF4-FFF2-40B4-BE49-F238E27FC236}">
                <a16:creationId xmlns:a16="http://schemas.microsoft.com/office/drawing/2014/main" id="{84D95CE9-3654-43C7-914F-BC1730A78D29}"/>
              </a:ext>
            </a:extLst>
          </p:cNvPr>
          <p:cNvCxnSpPr>
            <a:cxnSpLocks/>
            <a:endCxn id="157" idx="0"/>
          </p:cNvCxnSpPr>
          <p:nvPr/>
        </p:nvCxnSpPr>
        <p:spPr>
          <a:xfrm>
            <a:off x="2692423" y="4996858"/>
            <a:ext cx="0" cy="52343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7" name="Rectangle: Rounded Corners 156">
            <a:extLst>
              <a:ext uri="{FF2B5EF4-FFF2-40B4-BE49-F238E27FC236}">
                <a16:creationId xmlns:a16="http://schemas.microsoft.com/office/drawing/2014/main" id="{F7C70D6C-B8AC-4E6D-B1D6-607F0FC4DA5F}"/>
              </a:ext>
            </a:extLst>
          </p:cNvPr>
          <p:cNvSpPr/>
          <p:nvPr/>
        </p:nvSpPr>
        <p:spPr bwMode="auto">
          <a:xfrm>
            <a:off x="2247154" y="5520295"/>
            <a:ext cx="890537" cy="198592"/>
          </a:xfrm>
          <a:prstGeom prst="roundRect">
            <a:avLst>
              <a:gd name="adj" fmla="val 12080"/>
            </a:avLst>
          </a:prstGeom>
          <a:solidFill>
            <a:schemeClr val="bg1"/>
          </a:solidFill>
          <a:ln w="19050">
            <a:solidFill>
              <a:srgbClr val="08ABE8"/>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8" name="Rectangle 157">
            <a:extLst>
              <a:ext uri="{FF2B5EF4-FFF2-40B4-BE49-F238E27FC236}">
                <a16:creationId xmlns:a16="http://schemas.microsoft.com/office/drawing/2014/main" id="{26EA1161-6532-44E2-B6D4-C3FC9D4F1B49}"/>
              </a:ext>
            </a:extLst>
          </p:cNvPr>
          <p:cNvSpPr/>
          <p:nvPr/>
        </p:nvSpPr>
        <p:spPr bwMode="auto">
          <a:xfrm>
            <a:off x="2169203" y="5489577"/>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CA" sz="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entrypoint.sh</a:t>
            </a:r>
            <a:endPar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endParaRPr>
          </a:p>
        </p:txBody>
      </p:sp>
      <p:grpSp>
        <p:nvGrpSpPr>
          <p:cNvPr id="159" name="Group 158">
            <a:extLst>
              <a:ext uri="{FF2B5EF4-FFF2-40B4-BE49-F238E27FC236}">
                <a16:creationId xmlns:a16="http://schemas.microsoft.com/office/drawing/2014/main" id="{BF4A0BA1-5108-4B19-8C3E-BAC3AAC61DF1}"/>
              </a:ext>
            </a:extLst>
          </p:cNvPr>
          <p:cNvGrpSpPr/>
          <p:nvPr/>
        </p:nvGrpSpPr>
        <p:grpSpPr>
          <a:xfrm>
            <a:off x="2189161" y="5124928"/>
            <a:ext cx="1052258" cy="251376"/>
            <a:chOff x="2158948" y="2247344"/>
            <a:chExt cx="1052258" cy="251376"/>
          </a:xfrm>
        </p:grpSpPr>
        <p:grpSp>
          <p:nvGrpSpPr>
            <p:cNvPr id="160" name="Group 159">
              <a:extLst>
                <a:ext uri="{FF2B5EF4-FFF2-40B4-BE49-F238E27FC236}">
                  <a16:creationId xmlns:a16="http://schemas.microsoft.com/office/drawing/2014/main" id="{C5CD5D76-925F-49AD-B665-F0C479CBD799}"/>
                </a:ext>
              </a:extLst>
            </p:cNvPr>
            <p:cNvGrpSpPr/>
            <p:nvPr/>
          </p:nvGrpSpPr>
          <p:grpSpPr>
            <a:xfrm>
              <a:off x="2336697" y="2293017"/>
              <a:ext cx="720725" cy="153727"/>
              <a:chOff x="2367072" y="5251567"/>
              <a:chExt cx="1628916" cy="368351"/>
            </a:xfrm>
          </p:grpSpPr>
          <p:cxnSp>
            <p:nvCxnSpPr>
              <p:cNvPr id="162" name="Straight Connector 161">
                <a:extLst>
                  <a:ext uri="{FF2B5EF4-FFF2-40B4-BE49-F238E27FC236}">
                    <a16:creationId xmlns:a16="http://schemas.microsoft.com/office/drawing/2014/main" id="{03A31A09-0EAD-43A1-96CF-D6E8F26D0ED3}"/>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848382C2-16B1-4DB5-88FE-C241E56737E7}"/>
                  </a:ext>
                </a:extLst>
              </p:cNvPr>
              <p:cNvSpPr/>
              <p:nvPr/>
            </p:nvSpPr>
            <p:spPr bwMode="auto">
              <a:xfrm>
                <a:off x="2367072" y="5263959"/>
                <a:ext cx="1574753" cy="355959"/>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164" name="Straight Connector 163">
                <a:extLst>
                  <a:ext uri="{FF2B5EF4-FFF2-40B4-BE49-F238E27FC236}">
                    <a16:creationId xmlns:a16="http://schemas.microsoft.com/office/drawing/2014/main" id="{D8950215-D94A-4CAD-9737-34C226F4C44A}"/>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61" name="Rectangle 160">
              <a:extLst>
                <a:ext uri="{FF2B5EF4-FFF2-40B4-BE49-F238E27FC236}">
                  <a16:creationId xmlns:a16="http://schemas.microsoft.com/office/drawing/2014/main" id="{1D6C9F15-0DD2-4B2B-A23B-2514275BD138}"/>
                </a:ext>
              </a:extLst>
            </p:cNvPr>
            <p:cNvSpPr/>
            <p:nvPr/>
          </p:nvSpPr>
          <p:spPr bwMode="auto">
            <a:xfrm>
              <a:off x="2158948" y="2247344"/>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git clone</a:t>
              </a:r>
            </a:p>
          </p:txBody>
        </p:sp>
      </p:grpSp>
      <p:pic>
        <p:nvPicPr>
          <p:cNvPr id="165" name="Picture 2" descr="Windows 10 Terminal. First Impression | by Evan Lynch | Medium">
            <a:extLst>
              <a:ext uri="{FF2B5EF4-FFF2-40B4-BE49-F238E27FC236}">
                <a16:creationId xmlns:a16="http://schemas.microsoft.com/office/drawing/2014/main" id="{2E36F1DD-9307-4C05-B7B0-54C728DCE2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8872" y="5777093"/>
            <a:ext cx="152229" cy="152229"/>
          </a:xfrm>
          <a:prstGeom prst="rect">
            <a:avLst/>
          </a:prstGeom>
          <a:noFill/>
          <a:extLst>
            <a:ext uri="{909E8E84-426E-40DD-AFC4-6F175D3DCCD1}">
              <a14:hiddenFill xmlns:a14="http://schemas.microsoft.com/office/drawing/2010/main">
                <a:solidFill>
                  <a:srgbClr val="FFFFFF"/>
                </a:solidFill>
              </a14:hiddenFill>
            </a:ext>
          </a:extLst>
        </p:spPr>
      </p:pic>
      <p:sp>
        <p:nvSpPr>
          <p:cNvPr id="166" name="Rectangle: Rounded Corners 165">
            <a:extLst>
              <a:ext uri="{FF2B5EF4-FFF2-40B4-BE49-F238E27FC236}">
                <a16:creationId xmlns:a16="http://schemas.microsoft.com/office/drawing/2014/main" id="{1AD20A37-6253-417C-B5E0-4486D082D27F}"/>
              </a:ext>
            </a:extLst>
          </p:cNvPr>
          <p:cNvSpPr/>
          <p:nvPr/>
        </p:nvSpPr>
        <p:spPr bwMode="auto">
          <a:xfrm>
            <a:off x="3508939" y="5520295"/>
            <a:ext cx="848813" cy="198592"/>
          </a:xfrm>
          <a:prstGeom prst="roundRect">
            <a:avLst>
              <a:gd name="adj" fmla="val 12080"/>
            </a:avLst>
          </a:prstGeom>
          <a:solidFill>
            <a:schemeClr val="bg1"/>
          </a:solidFill>
          <a:ln w="19050">
            <a:solidFill>
              <a:srgbClr val="08ABE8"/>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ectangle 166">
            <a:extLst>
              <a:ext uri="{FF2B5EF4-FFF2-40B4-BE49-F238E27FC236}">
                <a16:creationId xmlns:a16="http://schemas.microsoft.com/office/drawing/2014/main" id="{B70B107C-7E30-44FE-8D0C-DD20774A70DD}"/>
              </a:ext>
            </a:extLst>
          </p:cNvPr>
          <p:cNvSpPr/>
          <p:nvPr/>
        </p:nvSpPr>
        <p:spPr bwMode="auto">
          <a:xfrm>
            <a:off x="3413321" y="5489577"/>
            <a:ext cx="1007310"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Azure-sql.py</a:t>
            </a:r>
          </a:p>
        </p:txBody>
      </p:sp>
      <p:cxnSp>
        <p:nvCxnSpPr>
          <p:cNvPr id="168" name="Straight Arrow Connector 167">
            <a:extLst>
              <a:ext uri="{FF2B5EF4-FFF2-40B4-BE49-F238E27FC236}">
                <a16:creationId xmlns:a16="http://schemas.microsoft.com/office/drawing/2014/main" id="{6C761E3C-EE1B-4D80-969F-D096BF7B1A17}"/>
              </a:ext>
            </a:extLst>
          </p:cNvPr>
          <p:cNvCxnSpPr>
            <a:cxnSpLocks/>
          </p:cNvCxnSpPr>
          <p:nvPr/>
        </p:nvCxnSpPr>
        <p:spPr>
          <a:xfrm flipV="1">
            <a:off x="3925686" y="4411282"/>
            <a:ext cx="0" cy="110953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7EEFCFB-2F45-4B95-B411-F46D99B28DBA}"/>
              </a:ext>
            </a:extLst>
          </p:cNvPr>
          <p:cNvGrpSpPr/>
          <p:nvPr/>
        </p:nvGrpSpPr>
        <p:grpSpPr>
          <a:xfrm>
            <a:off x="3390847" y="5124928"/>
            <a:ext cx="1052258" cy="251376"/>
            <a:chOff x="2158948" y="2247344"/>
            <a:chExt cx="1052258" cy="251376"/>
          </a:xfrm>
        </p:grpSpPr>
        <p:grpSp>
          <p:nvGrpSpPr>
            <p:cNvPr id="170" name="Group 169">
              <a:extLst>
                <a:ext uri="{FF2B5EF4-FFF2-40B4-BE49-F238E27FC236}">
                  <a16:creationId xmlns:a16="http://schemas.microsoft.com/office/drawing/2014/main" id="{9053C871-B71E-4954-B968-C9C0A227FB5E}"/>
                </a:ext>
              </a:extLst>
            </p:cNvPr>
            <p:cNvGrpSpPr/>
            <p:nvPr/>
          </p:nvGrpSpPr>
          <p:grpSpPr>
            <a:xfrm>
              <a:off x="2336697" y="2293017"/>
              <a:ext cx="720725" cy="153727"/>
              <a:chOff x="2367072" y="5251567"/>
              <a:chExt cx="1628916" cy="368351"/>
            </a:xfrm>
          </p:grpSpPr>
          <p:cxnSp>
            <p:nvCxnSpPr>
              <p:cNvPr id="172" name="Straight Connector 171">
                <a:extLst>
                  <a:ext uri="{FF2B5EF4-FFF2-40B4-BE49-F238E27FC236}">
                    <a16:creationId xmlns:a16="http://schemas.microsoft.com/office/drawing/2014/main" id="{1A5662CC-9770-4B56-9295-E17CC839D761}"/>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5520C7E5-ADAF-4DF3-A2FE-CE2141880F67}"/>
                  </a:ext>
                </a:extLst>
              </p:cNvPr>
              <p:cNvSpPr/>
              <p:nvPr/>
            </p:nvSpPr>
            <p:spPr bwMode="auto">
              <a:xfrm>
                <a:off x="2367072" y="5263959"/>
                <a:ext cx="1574753" cy="355959"/>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174" name="Straight Connector 173">
                <a:extLst>
                  <a:ext uri="{FF2B5EF4-FFF2-40B4-BE49-F238E27FC236}">
                    <a16:creationId xmlns:a16="http://schemas.microsoft.com/office/drawing/2014/main" id="{B1043F7C-A267-48CC-A02B-0245777C3761}"/>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71" name="Rectangle 170">
              <a:extLst>
                <a:ext uri="{FF2B5EF4-FFF2-40B4-BE49-F238E27FC236}">
                  <a16:creationId xmlns:a16="http://schemas.microsoft.com/office/drawing/2014/main" id="{E3DE9BFD-CF2C-445D-B60E-8C022FB69ACB}"/>
                </a:ext>
              </a:extLst>
            </p:cNvPr>
            <p:cNvSpPr/>
            <p:nvPr/>
          </p:nvSpPr>
          <p:spPr bwMode="auto">
            <a:xfrm>
              <a:off x="2158948" y="2247344"/>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JDBC String</a:t>
              </a:r>
            </a:p>
          </p:txBody>
        </p:sp>
      </p:grpSp>
      <p:sp>
        <p:nvSpPr>
          <p:cNvPr id="175" name="Rectangle 174">
            <a:extLst>
              <a:ext uri="{FF2B5EF4-FFF2-40B4-BE49-F238E27FC236}">
                <a16:creationId xmlns:a16="http://schemas.microsoft.com/office/drawing/2014/main" id="{D129E1E8-8297-41EA-B739-4A22F79BB865}"/>
              </a:ext>
            </a:extLst>
          </p:cNvPr>
          <p:cNvSpPr/>
          <p:nvPr/>
        </p:nvSpPr>
        <p:spPr bwMode="auto">
          <a:xfrm>
            <a:off x="2060000" y="5929709"/>
            <a:ext cx="1281244" cy="4898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Clone Git Repo</a:t>
            </a:r>
          </a:p>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Start Spark, log.io</a:t>
            </a:r>
          </a:p>
        </p:txBody>
      </p:sp>
      <p:sp>
        <p:nvSpPr>
          <p:cNvPr id="176" name="Rectangle 175">
            <a:extLst>
              <a:ext uri="{FF2B5EF4-FFF2-40B4-BE49-F238E27FC236}">
                <a16:creationId xmlns:a16="http://schemas.microsoft.com/office/drawing/2014/main" id="{0F6A962E-989F-4DB4-BAF4-88E5ABA50FCF}"/>
              </a:ext>
            </a:extLst>
          </p:cNvPr>
          <p:cNvSpPr/>
          <p:nvPr/>
        </p:nvSpPr>
        <p:spPr bwMode="auto">
          <a:xfrm>
            <a:off x="3276354" y="5938203"/>
            <a:ext cx="1281244" cy="4898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Localize JDBC String</a:t>
            </a:r>
            <a:b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b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Plaintext code</a:t>
            </a:r>
          </a:p>
        </p:txBody>
      </p:sp>
      <p:sp>
        <p:nvSpPr>
          <p:cNvPr id="177" name="Rectangle: Rounded Corners 176">
            <a:extLst>
              <a:ext uri="{FF2B5EF4-FFF2-40B4-BE49-F238E27FC236}">
                <a16:creationId xmlns:a16="http://schemas.microsoft.com/office/drawing/2014/main" id="{A0878010-1654-493F-BDB6-64F9646F541A}"/>
              </a:ext>
            </a:extLst>
          </p:cNvPr>
          <p:cNvSpPr/>
          <p:nvPr/>
        </p:nvSpPr>
        <p:spPr bwMode="auto">
          <a:xfrm>
            <a:off x="4786948" y="5520295"/>
            <a:ext cx="848813" cy="198592"/>
          </a:xfrm>
          <a:prstGeom prst="roundRect">
            <a:avLst>
              <a:gd name="adj" fmla="val 12080"/>
            </a:avLst>
          </a:prstGeom>
          <a:solidFill>
            <a:schemeClr val="bg1"/>
          </a:solidFill>
          <a:ln w="19050">
            <a:solidFill>
              <a:srgbClr val="08ABE8"/>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ectangle 177">
            <a:extLst>
              <a:ext uri="{FF2B5EF4-FFF2-40B4-BE49-F238E27FC236}">
                <a16:creationId xmlns:a16="http://schemas.microsoft.com/office/drawing/2014/main" id="{5C06CFF0-2801-4802-89B3-5CA5156AB12A}"/>
              </a:ext>
            </a:extLst>
          </p:cNvPr>
          <p:cNvSpPr/>
          <p:nvPr/>
        </p:nvSpPr>
        <p:spPr bwMode="auto">
          <a:xfrm>
            <a:off x="4700040" y="5489577"/>
            <a:ext cx="1007310"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spark-submit</a:t>
            </a:r>
          </a:p>
        </p:txBody>
      </p:sp>
      <p:sp>
        <p:nvSpPr>
          <p:cNvPr id="179" name="Rectangle 178">
            <a:extLst>
              <a:ext uri="{FF2B5EF4-FFF2-40B4-BE49-F238E27FC236}">
                <a16:creationId xmlns:a16="http://schemas.microsoft.com/office/drawing/2014/main" id="{16542744-FF01-4EA6-96CD-A99FFA89CAF4}"/>
              </a:ext>
            </a:extLst>
          </p:cNvPr>
          <p:cNvSpPr/>
          <p:nvPr/>
        </p:nvSpPr>
        <p:spPr bwMode="auto">
          <a:xfrm>
            <a:off x="4554363" y="5938203"/>
            <a:ext cx="1281244" cy="4898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Submit Spark job</a:t>
            </a:r>
          </a:p>
        </p:txBody>
      </p:sp>
      <p:pic>
        <p:nvPicPr>
          <p:cNvPr id="180" name="Picture 2" descr="Graphics - Free Icon Library">
            <a:extLst>
              <a:ext uri="{FF2B5EF4-FFF2-40B4-BE49-F238E27FC236}">
                <a16:creationId xmlns:a16="http://schemas.microsoft.com/office/drawing/2014/main" id="{D3B7849A-E201-4FD2-87C3-658CC1F06D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8337" y="5771238"/>
            <a:ext cx="294112" cy="207946"/>
          </a:xfrm>
          <a:prstGeom prst="rect">
            <a:avLst/>
          </a:prstGeom>
          <a:noFill/>
          <a:extLst>
            <a:ext uri="{909E8E84-426E-40DD-AFC4-6F175D3DCCD1}">
              <a14:hiddenFill xmlns:a14="http://schemas.microsoft.com/office/drawing/2010/main">
                <a:solidFill>
                  <a:srgbClr val="FFFFFF"/>
                </a:solidFill>
              </a14:hiddenFill>
            </a:ext>
          </a:extLst>
        </p:spPr>
      </p:pic>
      <p:cxnSp>
        <p:nvCxnSpPr>
          <p:cNvPr id="181" name="Straight Arrow Connector 180">
            <a:extLst>
              <a:ext uri="{FF2B5EF4-FFF2-40B4-BE49-F238E27FC236}">
                <a16:creationId xmlns:a16="http://schemas.microsoft.com/office/drawing/2014/main" id="{E97F3EFD-3901-4928-A1E4-60A5FD984C61}"/>
              </a:ext>
            </a:extLst>
          </p:cNvPr>
          <p:cNvCxnSpPr>
            <a:cxnSpLocks/>
          </p:cNvCxnSpPr>
          <p:nvPr/>
        </p:nvCxnSpPr>
        <p:spPr>
          <a:xfrm>
            <a:off x="6108938" y="4411282"/>
            <a:ext cx="0" cy="1089805"/>
          </a:xfrm>
          <a:prstGeom prst="straightConnector1">
            <a:avLst/>
          </a:prstGeom>
          <a:ln w="38100">
            <a:solidFill>
              <a:srgbClr val="006CC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641A68CB-EDB6-4948-A90F-06474BAD5A65}"/>
              </a:ext>
            </a:extLst>
          </p:cNvPr>
          <p:cNvGrpSpPr/>
          <p:nvPr/>
        </p:nvGrpSpPr>
        <p:grpSpPr>
          <a:xfrm>
            <a:off x="5582809" y="5150849"/>
            <a:ext cx="1052258" cy="251376"/>
            <a:chOff x="2158948" y="2247344"/>
            <a:chExt cx="1052258" cy="251376"/>
          </a:xfrm>
        </p:grpSpPr>
        <p:grpSp>
          <p:nvGrpSpPr>
            <p:cNvPr id="183" name="Group 182">
              <a:extLst>
                <a:ext uri="{FF2B5EF4-FFF2-40B4-BE49-F238E27FC236}">
                  <a16:creationId xmlns:a16="http://schemas.microsoft.com/office/drawing/2014/main" id="{D39D0563-7754-4D63-AF2A-B40873EA830B}"/>
                </a:ext>
              </a:extLst>
            </p:cNvPr>
            <p:cNvGrpSpPr/>
            <p:nvPr/>
          </p:nvGrpSpPr>
          <p:grpSpPr>
            <a:xfrm>
              <a:off x="2336697" y="2293017"/>
              <a:ext cx="720725" cy="153727"/>
              <a:chOff x="2367072" y="5251567"/>
              <a:chExt cx="1628916" cy="368351"/>
            </a:xfrm>
          </p:grpSpPr>
          <p:cxnSp>
            <p:nvCxnSpPr>
              <p:cNvPr id="185" name="Straight Connector 184">
                <a:extLst>
                  <a:ext uri="{FF2B5EF4-FFF2-40B4-BE49-F238E27FC236}">
                    <a16:creationId xmlns:a16="http://schemas.microsoft.com/office/drawing/2014/main" id="{B00EE985-5D71-45BE-8D69-013262935BC1}"/>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6" name="Rectangle 185">
                <a:extLst>
                  <a:ext uri="{FF2B5EF4-FFF2-40B4-BE49-F238E27FC236}">
                    <a16:creationId xmlns:a16="http://schemas.microsoft.com/office/drawing/2014/main" id="{7946EEDA-F537-4A85-A4CB-3C60903877BB}"/>
                  </a:ext>
                </a:extLst>
              </p:cNvPr>
              <p:cNvSpPr/>
              <p:nvPr/>
            </p:nvSpPr>
            <p:spPr bwMode="auto">
              <a:xfrm>
                <a:off x="2367072" y="5263959"/>
                <a:ext cx="1574753" cy="355959"/>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187" name="Straight Connector 186">
                <a:extLst>
                  <a:ext uri="{FF2B5EF4-FFF2-40B4-BE49-F238E27FC236}">
                    <a16:creationId xmlns:a16="http://schemas.microsoft.com/office/drawing/2014/main" id="{432FCFA4-39BD-44B5-B8C8-F3E072370080}"/>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84" name="Rectangle 183">
              <a:extLst>
                <a:ext uri="{FF2B5EF4-FFF2-40B4-BE49-F238E27FC236}">
                  <a16:creationId xmlns:a16="http://schemas.microsoft.com/office/drawing/2014/main" id="{E1A22A51-7124-45A6-8343-33DBA3FDC113}"/>
                </a:ext>
              </a:extLst>
            </p:cNvPr>
            <p:cNvSpPr/>
            <p:nvPr/>
          </p:nvSpPr>
          <p:spPr bwMode="auto">
            <a:xfrm>
              <a:off x="2158948" y="2247344"/>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Pull data</a:t>
              </a:r>
            </a:p>
          </p:txBody>
        </p:sp>
      </p:grpSp>
      <p:sp>
        <p:nvSpPr>
          <p:cNvPr id="188" name="Rectangle: Rounded Corners 187">
            <a:extLst>
              <a:ext uri="{FF2B5EF4-FFF2-40B4-BE49-F238E27FC236}">
                <a16:creationId xmlns:a16="http://schemas.microsoft.com/office/drawing/2014/main" id="{5A5757EB-5281-493C-9D9E-FD7BD1BC7DA2}"/>
              </a:ext>
            </a:extLst>
          </p:cNvPr>
          <p:cNvSpPr/>
          <p:nvPr/>
        </p:nvSpPr>
        <p:spPr bwMode="auto">
          <a:xfrm>
            <a:off x="6048372" y="5501087"/>
            <a:ext cx="1007311" cy="241059"/>
          </a:xfrm>
          <a:prstGeom prst="roundRect">
            <a:avLst>
              <a:gd name="adj" fmla="val 12080"/>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9" name="Rectangle 188">
            <a:extLst>
              <a:ext uri="{FF2B5EF4-FFF2-40B4-BE49-F238E27FC236}">
                <a16:creationId xmlns:a16="http://schemas.microsoft.com/office/drawing/2014/main" id="{E43682E2-C757-4AC3-8F83-20E039D70C48}"/>
              </a:ext>
            </a:extLst>
          </p:cNvPr>
          <p:cNvSpPr/>
          <p:nvPr/>
        </p:nvSpPr>
        <p:spPr bwMode="auto">
          <a:xfrm>
            <a:off x="5584425" y="5929709"/>
            <a:ext cx="1944691" cy="4898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Data in memory</a:t>
            </a:r>
          </a:p>
        </p:txBody>
      </p:sp>
      <p:pic>
        <p:nvPicPr>
          <p:cNvPr id="191" name="Picture 2" descr="Computer RAM Icon – Free Download, PNG and Vector">
            <a:extLst>
              <a:ext uri="{FF2B5EF4-FFF2-40B4-BE49-F238E27FC236}">
                <a16:creationId xmlns:a16="http://schemas.microsoft.com/office/drawing/2014/main" id="{11C602EC-0791-4A1D-A1A5-8037C32A54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800000">
            <a:off x="6291866" y="5371463"/>
            <a:ext cx="491924" cy="491924"/>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 descr="Hacker - Free computer icons">
            <a:extLst>
              <a:ext uri="{FF2B5EF4-FFF2-40B4-BE49-F238E27FC236}">
                <a16:creationId xmlns:a16="http://schemas.microsoft.com/office/drawing/2014/main" id="{89EB6F19-4C5B-4DB0-9D7C-7340D20A889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3179" y="3695923"/>
            <a:ext cx="335647" cy="335647"/>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71C61FBC-860C-4012-8FA3-21CEFABC4825}"/>
              </a:ext>
            </a:extLst>
          </p:cNvPr>
          <p:cNvSpPr/>
          <p:nvPr/>
        </p:nvSpPr>
        <p:spPr bwMode="auto">
          <a:xfrm rot="5400000">
            <a:off x="5862447" y="4757644"/>
            <a:ext cx="1349346" cy="62303"/>
          </a:xfrm>
          <a:prstGeom prst="rect">
            <a:avLst/>
          </a:prstGeom>
          <a:solidFill>
            <a:srgbClr val="FF9999">
              <a:alpha val="15000"/>
            </a:srgbClr>
          </a:solidFill>
          <a:ln w="3175" cap="flat" cmpd="sng" algn="ctr">
            <a:solidFill>
              <a:srgbClr val="FF9999"/>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194" name="Straight Arrow Connector 193">
            <a:extLst>
              <a:ext uri="{FF2B5EF4-FFF2-40B4-BE49-F238E27FC236}">
                <a16:creationId xmlns:a16="http://schemas.microsoft.com/office/drawing/2014/main" id="{2D31E208-F1D1-4A90-9ED9-E9476628DF3D}"/>
              </a:ext>
            </a:extLst>
          </p:cNvPr>
          <p:cNvCxnSpPr>
            <a:cxnSpLocks/>
          </p:cNvCxnSpPr>
          <p:nvPr/>
        </p:nvCxnSpPr>
        <p:spPr>
          <a:xfrm>
            <a:off x="6540138" y="4117706"/>
            <a:ext cx="265" cy="1282743"/>
          </a:xfrm>
          <a:prstGeom prst="straightConnector1">
            <a:avLst/>
          </a:prstGeom>
          <a:ln w="19050">
            <a:solidFill>
              <a:srgbClr val="FF99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5" name="Group 194">
            <a:extLst>
              <a:ext uri="{FF2B5EF4-FFF2-40B4-BE49-F238E27FC236}">
                <a16:creationId xmlns:a16="http://schemas.microsoft.com/office/drawing/2014/main" id="{EC063E19-A57C-4465-B982-32CECE2F8C8C}"/>
              </a:ext>
            </a:extLst>
          </p:cNvPr>
          <p:cNvGrpSpPr/>
          <p:nvPr/>
        </p:nvGrpSpPr>
        <p:grpSpPr>
          <a:xfrm>
            <a:off x="6108939" y="4104613"/>
            <a:ext cx="853836" cy="153727"/>
            <a:chOff x="2367072" y="5251567"/>
            <a:chExt cx="1628916" cy="368351"/>
          </a:xfrm>
        </p:grpSpPr>
        <p:cxnSp>
          <p:nvCxnSpPr>
            <p:cNvPr id="196" name="Straight Connector 195">
              <a:extLst>
                <a:ext uri="{FF2B5EF4-FFF2-40B4-BE49-F238E27FC236}">
                  <a16:creationId xmlns:a16="http://schemas.microsoft.com/office/drawing/2014/main" id="{5E7D27AA-D086-4C1F-AA8A-96FCE8508F53}"/>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3820538F-65C1-4E0D-B29F-8BDAF05746B6}"/>
                </a:ext>
              </a:extLst>
            </p:cNvPr>
            <p:cNvSpPr/>
            <p:nvPr/>
          </p:nvSpPr>
          <p:spPr bwMode="auto">
            <a:xfrm>
              <a:off x="2367072" y="5263960"/>
              <a:ext cx="1574752" cy="355958"/>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198" name="Straight Connector 197">
              <a:extLst>
                <a:ext uri="{FF2B5EF4-FFF2-40B4-BE49-F238E27FC236}">
                  <a16:creationId xmlns:a16="http://schemas.microsoft.com/office/drawing/2014/main" id="{90C3AE64-31DE-404F-AF15-A078B4A91F76}"/>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99" name="Rectangle 198">
            <a:extLst>
              <a:ext uri="{FF2B5EF4-FFF2-40B4-BE49-F238E27FC236}">
                <a16:creationId xmlns:a16="http://schemas.microsoft.com/office/drawing/2014/main" id="{33E40CB8-BFA5-4936-B666-B72EA07A7223}"/>
              </a:ext>
            </a:extLst>
          </p:cNvPr>
          <p:cNvSpPr/>
          <p:nvPr/>
        </p:nvSpPr>
        <p:spPr bwMode="auto">
          <a:xfrm>
            <a:off x="5930376" y="4058940"/>
            <a:ext cx="1213497"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memory-dump.sh</a:t>
            </a:r>
          </a:p>
        </p:txBody>
      </p:sp>
      <p:sp>
        <p:nvSpPr>
          <p:cNvPr id="201" name="Rectangle 200">
            <a:extLst>
              <a:ext uri="{FF2B5EF4-FFF2-40B4-BE49-F238E27FC236}">
                <a16:creationId xmlns:a16="http://schemas.microsoft.com/office/drawing/2014/main" id="{BCB6FD26-D5D7-490B-835F-936A702A3429}"/>
              </a:ext>
            </a:extLst>
          </p:cNvPr>
          <p:cNvSpPr/>
          <p:nvPr/>
        </p:nvSpPr>
        <p:spPr bwMode="auto">
          <a:xfrm>
            <a:off x="6060710" y="5844466"/>
            <a:ext cx="1007310"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sleep(10)</a:t>
            </a:r>
          </a:p>
        </p:txBody>
      </p:sp>
      <p:sp>
        <p:nvSpPr>
          <p:cNvPr id="209" name="Rectangle 208">
            <a:extLst>
              <a:ext uri="{FF2B5EF4-FFF2-40B4-BE49-F238E27FC236}">
                <a16:creationId xmlns:a16="http://schemas.microsoft.com/office/drawing/2014/main" id="{BD072DE5-56BC-4CE8-B391-C3564245650F}"/>
              </a:ext>
            </a:extLst>
          </p:cNvPr>
          <p:cNvSpPr/>
          <p:nvPr/>
        </p:nvSpPr>
        <p:spPr bwMode="auto">
          <a:xfrm>
            <a:off x="587343" y="3418052"/>
            <a:ext cx="5268236" cy="6487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2. </a:t>
            </a:r>
            <a:r>
              <a:rPr kumimoji="0" lang="en-US" sz="12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Spark with Scone running on </a:t>
            </a:r>
            <a:r>
              <a:rPr kumimoji="0" lang="en-US" sz="1200" b="0" i="0" u="none" strike="noStrike" kern="1200" cap="none" spc="0" normalizeH="0" baseline="0" noProof="0" dirty="0">
                <a:ln>
                  <a:noFill/>
                </a:ln>
                <a:solidFill>
                  <a:srgbClr val="08ABE8"/>
                </a:solidFill>
                <a:effectLst>
                  <a:glow rad="63500">
                    <a:srgbClr val="50E6FF">
                      <a:satMod val="175000"/>
                      <a:alpha val="40000"/>
                    </a:srgbClr>
                  </a:glow>
                </a:effectLst>
                <a:uLnTx/>
                <a:uFillTx/>
                <a:latin typeface="Segoe UI Semibold"/>
                <a:ea typeface="Segoe UI" pitchFamily="34" charset="0"/>
                <a:cs typeface="Segoe UI Semibold" panose="020B0702040204020203" pitchFamily="34" charset="0"/>
              </a:rPr>
              <a:t>SGX</a:t>
            </a:r>
            <a:r>
              <a:rPr kumimoji="0" lang="en-US" sz="12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 (</a:t>
            </a:r>
            <a:r>
              <a:rPr kumimoji="0" lang="en-US" sz="1200" b="0" i="1"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DC4s_v2</a:t>
            </a:r>
            <a:r>
              <a:rPr kumimoji="0" lang="en-US" sz="12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a:t>
            </a:r>
          </a:p>
        </p:txBody>
      </p:sp>
      <p:pic>
        <p:nvPicPr>
          <p:cNvPr id="9227" name="Picture 9226" descr="A picture containing text, clipart&#10;&#10;Description automatically generated">
            <a:extLst>
              <a:ext uri="{FF2B5EF4-FFF2-40B4-BE49-F238E27FC236}">
                <a16:creationId xmlns:a16="http://schemas.microsoft.com/office/drawing/2014/main" id="{757A92FC-4E8C-4795-8503-C2F8F8B32B5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68134" y="5318038"/>
            <a:ext cx="147878" cy="147878"/>
          </a:xfrm>
          <a:prstGeom prst="rect">
            <a:avLst/>
          </a:prstGeom>
        </p:spPr>
      </p:pic>
      <p:grpSp>
        <p:nvGrpSpPr>
          <p:cNvPr id="216" name="Group 215">
            <a:extLst>
              <a:ext uri="{FF2B5EF4-FFF2-40B4-BE49-F238E27FC236}">
                <a16:creationId xmlns:a16="http://schemas.microsoft.com/office/drawing/2014/main" id="{01413C3F-FD06-447E-BBA3-605E717BFAB6}"/>
              </a:ext>
            </a:extLst>
          </p:cNvPr>
          <p:cNvGrpSpPr/>
          <p:nvPr/>
        </p:nvGrpSpPr>
        <p:grpSpPr>
          <a:xfrm>
            <a:off x="1690151" y="5745498"/>
            <a:ext cx="235745" cy="235779"/>
            <a:chOff x="8205788" y="1938462"/>
            <a:chExt cx="235745" cy="235779"/>
          </a:xfrm>
        </p:grpSpPr>
        <p:sp>
          <p:nvSpPr>
            <p:cNvPr id="217" name="Rectangle 216">
              <a:extLst>
                <a:ext uri="{FF2B5EF4-FFF2-40B4-BE49-F238E27FC236}">
                  <a16:creationId xmlns:a16="http://schemas.microsoft.com/office/drawing/2014/main" id="{3027BC0B-5BC6-4815-AFB6-9BA04BDD1A21}"/>
                </a:ext>
              </a:extLst>
            </p:cNvPr>
            <p:cNvSpPr/>
            <p:nvPr/>
          </p:nvSpPr>
          <p:spPr bwMode="auto">
            <a:xfrm>
              <a:off x="8205788" y="1938462"/>
              <a:ext cx="235745" cy="235779"/>
            </a:xfrm>
            <a:prstGeom prst="rect">
              <a:avLst/>
            </a:prstGeom>
            <a:pattFill prst="wdUpDiag">
              <a:fgClr>
                <a:srgbClr val="029EE6"/>
              </a:fgClr>
              <a:bgClr>
                <a:srgbClr val="00B0F0"/>
              </a:bgClr>
            </a:pattFill>
            <a:ln w="6350">
              <a:noFill/>
              <a:prstDash val="sysDot"/>
              <a:headEnd type="none" w="med" len="med"/>
              <a:tailEnd type="none" w="med" len="med"/>
            </a:ln>
            <a:effectLst>
              <a:glow rad="25400">
                <a:schemeClr val="accent3">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218" name="Picture 2">
              <a:extLst>
                <a:ext uri="{FF2B5EF4-FFF2-40B4-BE49-F238E27FC236}">
                  <a16:creationId xmlns:a16="http://schemas.microsoft.com/office/drawing/2014/main" id="{4AAC7AE7-A567-4044-BBF2-B172C9693F6F}"/>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72625" t="61200" r="9375" b="4406"/>
            <a:stretch/>
          </p:blipFill>
          <p:spPr bwMode="auto">
            <a:xfrm>
              <a:off x="8228625" y="1961984"/>
              <a:ext cx="190071" cy="188735"/>
            </a:xfrm>
            <a:prstGeom prst="rect">
              <a:avLst/>
            </a:prstGeom>
            <a:noFill/>
            <a:extLst>
              <a:ext uri="{909E8E84-426E-40DD-AFC4-6F175D3DCCD1}">
                <a14:hiddenFill xmlns:a14="http://schemas.microsoft.com/office/drawing/2010/main">
                  <a:solidFill>
                    <a:srgbClr val="FFFFFF"/>
                  </a:solidFill>
                </a14:hiddenFill>
              </a:ext>
            </a:extLst>
          </p:spPr>
        </p:pic>
      </p:grpSp>
      <p:sp>
        <p:nvSpPr>
          <p:cNvPr id="9232" name="Freeform: Shape 9231">
            <a:extLst>
              <a:ext uri="{FF2B5EF4-FFF2-40B4-BE49-F238E27FC236}">
                <a16:creationId xmlns:a16="http://schemas.microsoft.com/office/drawing/2014/main" id="{812EE17F-37EF-4CE1-8050-F562BC46CAF5}"/>
              </a:ext>
            </a:extLst>
          </p:cNvPr>
          <p:cNvSpPr/>
          <p:nvPr/>
        </p:nvSpPr>
        <p:spPr bwMode="auto">
          <a:xfrm rot="6136914" flipV="1">
            <a:off x="7091561" y="5271153"/>
            <a:ext cx="231845" cy="240062"/>
          </a:xfrm>
          <a:custGeom>
            <a:avLst/>
            <a:gdLst>
              <a:gd name="connsiteX0" fmla="*/ 0 w 2796639"/>
              <a:gd name="connsiteY0" fmla="*/ 1033153 h 1250607"/>
              <a:gd name="connsiteX1" fmla="*/ 1763486 w 2796639"/>
              <a:gd name="connsiteY1" fmla="*/ 1175657 h 1250607"/>
              <a:gd name="connsiteX2" fmla="*/ 2796639 w 2796639"/>
              <a:gd name="connsiteY2" fmla="*/ 0 h 1250607"/>
            </a:gdLst>
            <a:ahLst/>
            <a:cxnLst>
              <a:cxn ang="0">
                <a:pos x="connsiteX0" y="connsiteY0"/>
              </a:cxn>
              <a:cxn ang="0">
                <a:pos x="connsiteX1" y="connsiteY1"/>
              </a:cxn>
              <a:cxn ang="0">
                <a:pos x="connsiteX2" y="connsiteY2"/>
              </a:cxn>
            </a:cxnLst>
            <a:rect l="l" t="t" r="r" b="b"/>
            <a:pathLst>
              <a:path w="2796639" h="1250607">
                <a:moveTo>
                  <a:pt x="0" y="1033153"/>
                </a:moveTo>
                <a:cubicBezTo>
                  <a:pt x="648690" y="1190501"/>
                  <a:pt x="1297380" y="1347849"/>
                  <a:pt x="1763486" y="1175657"/>
                </a:cubicBezTo>
                <a:cubicBezTo>
                  <a:pt x="2229592" y="1003465"/>
                  <a:pt x="2620488" y="165265"/>
                  <a:pt x="2796639" y="0"/>
                </a:cubicBezTo>
              </a:path>
            </a:pathLst>
          </a:custGeom>
          <a:noFill/>
          <a:ln w="9525">
            <a:solidFill>
              <a:srgbClr val="3BB1E6"/>
            </a:solidFill>
            <a:prstDash val="sysDash"/>
            <a:headEnd type="none" w="sm" len="sm"/>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234" name="Picture 2">
            <a:extLst>
              <a:ext uri="{FF2B5EF4-FFF2-40B4-BE49-F238E27FC236}">
                <a16:creationId xmlns:a16="http://schemas.microsoft.com/office/drawing/2014/main" id="{09C92C9D-32E6-475E-AE83-65785A0722ED}"/>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72625" t="61200" r="9375" b="4406"/>
          <a:stretch/>
        </p:blipFill>
        <p:spPr bwMode="auto">
          <a:xfrm>
            <a:off x="7209931" y="5164208"/>
            <a:ext cx="190071" cy="188735"/>
          </a:xfrm>
          <a:prstGeom prst="rect">
            <a:avLst/>
          </a:prstGeom>
          <a:noFill/>
          <a:extLst>
            <a:ext uri="{909E8E84-426E-40DD-AFC4-6F175D3DCCD1}">
              <a14:hiddenFill xmlns:a14="http://schemas.microsoft.com/office/drawing/2010/main">
                <a:solidFill>
                  <a:srgbClr val="FFFFFF"/>
                </a:solidFill>
              </a14:hiddenFill>
            </a:ext>
          </a:extLst>
        </p:spPr>
      </p:pic>
      <p:sp>
        <p:nvSpPr>
          <p:cNvPr id="9238" name="Freeform: Shape 9237">
            <a:extLst>
              <a:ext uri="{FF2B5EF4-FFF2-40B4-BE49-F238E27FC236}">
                <a16:creationId xmlns:a16="http://schemas.microsoft.com/office/drawing/2014/main" id="{CF7D245F-52F8-4776-8976-688835136789}"/>
              </a:ext>
            </a:extLst>
          </p:cNvPr>
          <p:cNvSpPr/>
          <p:nvPr/>
        </p:nvSpPr>
        <p:spPr bwMode="auto">
          <a:xfrm rot="17100000" flipV="1">
            <a:off x="1406221" y="5882047"/>
            <a:ext cx="231558" cy="315602"/>
          </a:xfrm>
          <a:custGeom>
            <a:avLst/>
            <a:gdLst>
              <a:gd name="connsiteX0" fmla="*/ 0 w 2796639"/>
              <a:gd name="connsiteY0" fmla="*/ 1033153 h 1250607"/>
              <a:gd name="connsiteX1" fmla="*/ 1763486 w 2796639"/>
              <a:gd name="connsiteY1" fmla="*/ 1175657 h 1250607"/>
              <a:gd name="connsiteX2" fmla="*/ 2796639 w 2796639"/>
              <a:gd name="connsiteY2" fmla="*/ 0 h 1250607"/>
            </a:gdLst>
            <a:ahLst/>
            <a:cxnLst>
              <a:cxn ang="0">
                <a:pos x="connsiteX0" y="connsiteY0"/>
              </a:cxn>
              <a:cxn ang="0">
                <a:pos x="connsiteX1" y="connsiteY1"/>
              </a:cxn>
              <a:cxn ang="0">
                <a:pos x="connsiteX2" y="connsiteY2"/>
              </a:cxn>
            </a:cxnLst>
            <a:rect l="l" t="t" r="r" b="b"/>
            <a:pathLst>
              <a:path w="2796639" h="1250607">
                <a:moveTo>
                  <a:pt x="0" y="1033153"/>
                </a:moveTo>
                <a:cubicBezTo>
                  <a:pt x="648690" y="1190501"/>
                  <a:pt x="1297380" y="1347849"/>
                  <a:pt x="1763486" y="1175657"/>
                </a:cubicBezTo>
                <a:cubicBezTo>
                  <a:pt x="2229592" y="1003465"/>
                  <a:pt x="2620488" y="165265"/>
                  <a:pt x="2796639" y="0"/>
                </a:cubicBezTo>
              </a:path>
            </a:pathLst>
          </a:custGeom>
          <a:noFill/>
          <a:ln w="9525">
            <a:solidFill>
              <a:srgbClr val="3BB1E6"/>
            </a:solidFill>
            <a:prstDash val="sysDash"/>
            <a:headEnd type="none" w="sm" len="sm"/>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239" name="Rectangle 9238">
            <a:extLst>
              <a:ext uri="{FF2B5EF4-FFF2-40B4-BE49-F238E27FC236}">
                <a16:creationId xmlns:a16="http://schemas.microsoft.com/office/drawing/2014/main" id="{3661C4A3-EDCE-4D7A-94E6-213BBF7D8567}"/>
              </a:ext>
            </a:extLst>
          </p:cNvPr>
          <p:cNvSpPr/>
          <p:nvPr/>
        </p:nvSpPr>
        <p:spPr bwMode="auto">
          <a:xfrm>
            <a:off x="855759" y="6062775"/>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OSS </a:t>
            </a: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Spark 3.1.1</a:t>
            </a:r>
          </a:p>
        </p:txBody>
      </p:sp>
      <p:pic>
        <p:nvPicPr>
          <p:cNvPr id="9241" name="Picture 2" descr="Add a row to a Spark DataFrame. Sounds simple doesn't it? Add a… | by  Sinister China Penguin | Medium">
            <a:extLst>
              <a:ext uri="{FF2B5EF4-FFF2-40B4-BE49-F238E27FC236}">
                <a16:creationId xmlns:a16="http://schemas.microsoft.com/office/drawing/2014/main" id="{A9EF145D-28C2-4123-A202-CD24CC0BD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130" y="5771240"/>
            <a:ext cx="404708" cy="179044"/>
          </a:xfrm>
          <a:prstGeom prst="rect">
            <a:avLst/>
          </a:prstGeom>
          <a:noFill/>
          <a:extLst>
            <a:ext uri="{909E8E84-426E-40DD-AFC4-6F175D3DCCD1}">
              <a14:hiddenFill xmlns:a14="http://schemas.microsoft.com/office/drawing/2010/main">
                <a:solidFill>
                  <a:srgbClr val="FFFFFF"/>
                </a:solidFill>
              </a14:hiddenFill>
            </a:ext>
          </a:extLst>
        </p:spPr>
      </p:pic>
      <p:sp>
        <p:nvSpPr>
          <p:cNvPr id="9242" name="Rectangle: Rounded Corners 9241">
            <a:extLst>
              <a:ext uri="{FF2B5EF4-FFF2-40B4-BE49-F238E27FC236}">
                <a16:creationId xmlns:a16="http://schemas.microsoft.com/office/drawing/2014/main" id="{6EB97BB4-C1A8-4277-8733-F1841D53DBCA}"/>
              </a:ext>
            </a:extLst>
          </p:cNvPr>
          <p:cNvSpPr/>
          <p:nvPr/>
        </p:nvSpPr>
        <p:spPr bwMode="auto">
          <a:xfrm>
            <a:off x="8581447" y="5526646"/>
            <a:ext cx="848813" cy="198592"/>
          </a:xfrm>
          <a:prstGeom prst="roundRect">
            <a:avLst>
              <a:gd name="adj" fmla="val 12080"/>
            </a:avLst>
          </a:prstGeom>
          <a:pattFill prst="wdUpDiag">
            <a:fgClr>
              <a:srgbClr val="029EE6"/>
            </a:fgClr>
            <a:bgClr>
              <a:srgbClr val="00B0F0"/>
            </a:bgClr>
          </a:pattFill>
          <a:ln w="19050">
            <a:solidFill>
              <a:srgbClr val="08ABE8"/>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43" name="Rectangle 9242">
            <a:extLst>
              <a:ext uri="{FF2B5EF4-FFF2-40B4-BE49-F238E27FC236}">
                <a16:creationId xmlns:a16="http://schemas.microsoft.com/office/drawing/2014/main" id="{DDBB4BC8-99A0-4D51-AD07-C6D5BC2F329A}"/>
              </a:ext>
            </a:extLst>
          </p:cNvPr>
          <p:cNvSpPr/>
          <p:nvPr/>
        </p:nvSpPr>
        <p:spPr bwMode="auto">
          <a:xfrm>
            <a:off x="8485829" y="5495928"/>
            <a:ext cx="1007310"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Consolas" panose="020B0609020204030204" pitchFamily="49" charset="0"/>
                <a:ea typeface="Segoe UI" pitchFamily="34" charset="0"/>
                <a:cs typeface="Segoe UI Semibold" panose="020B0702040204020203" pitchFamily="34" charset="0"/>
              </a:rPr>
              <a:t>Azure-sql.py</a:t>
            </a:r>
          </a:p>
        </p:txBody>
      </p:sp>
      <p:sp>
        <p:nvSpPr>
          <p:cNvPr id="9246" name="Rectangle: Rounded Corners 9245">
            <a:extLst>
              <a:ext uri="{FF2B5EF4-FFF2-40B4-BE49-F238E27FC236}">
                <a16:creationId xmlns:a16="http://schemas.microsoft.com/office/drawing/2014/main" id="{ED48B7B2-0126-4F23-B3D6-F6D1C3A4A006}"/>
              </a:ext>
            </a:extLst>
          </p:cNvPr>
          <p:cNvSpPr/>
          <p:nvPr/>
        </p:nvSpPr>
        <p:spPr bwMode="auto">
          <a:xfrm>
            <a:off x="7391097" y="5520295"/>
            <a:ext cx="890537" cy="198592"/>
          </a:xfrm>
          <a:prstGeom prst="roundRect">
            <a:avLst>
              <a:gd name="adj" fmla="val 12080"/>
            </a:avLst>
          </a:prstGeom>
          <a:solidFill>
            <a:schemeClr val="bg1"/>
          </a:solidFill>
          <a:ln w="19050">
            <a:solidFill>
              <a:srgbClr val="08ABE8"/>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47" name="Rectangle 9246">
            <a:extLst>
              <a:ext uri="{FF2B5EF4-FFF2-40B4-BE49-F238E27FC236}">
                <a16:creationId xmlns:a16="http://schemas.microsoft.com/office/drawing/2014/main" id="{172144D0-7316-4B07-B6FC-04733E0F0B54}"/>
              </a:ext>
            </a:extLst>
          </p:cNvPr>
          <p:cNvSpPr/>
          <p:nvPr/>
        </p:nvSpPr>
        <p:spPr bwMode="auto">
          <a:xfrm>
            <a:off x="7313146" y="5489577"/>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CA" sz="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fspf.sh</a:t>
            </a:r>
            <a:endPar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endParaRPr>
          </a:p>
        </p:txBody>
      </p:sp>
      <p:sp>
        <p:nvSpPr>
          <p:cNvPr id="9248" name="Rectangle 9247">
            <a:extLst>
              <a:ext uri="{FF2B5EF4-FFF2-40B4-BE49-F238E27FC236}">
                <a16:creationId xmlns:a16="http://schemas.microsoft.com/office/drawing/2014/main" id="{241C428F-447F-4D61-BFF5-F3567340C9F1}"/>
              </a:ext>
            </a:extLst>
          </p:cNvPr>
          <p:cNvSpPr/>
          <p:nvPr/>
        </p:nvSpPr>
        <p:spPr bwMode="auto">
          <a:xfrm>
            <a:off x="6862434" y="5936060"/>
            <a:ext cx="1944691" cy="4898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Scone File Protection</a:t>
            </a:r>
          </a:p>
        </p:txBody>
      </p:sp>
      <p:pic>
        <p:nvPicPr>
          <p:cNvPr id="9249" name="Picture 2" descr="SCONE - A Secure Container Environment">
            <a:extLst>
              <a:ext uri="{FF2B5EF4-FFF2-40B4-BE49-F238E27FC236}">
                <a16:creationId xmlns:a16="http://schemas.microsoft.com/office/drawing/2014/main" id="{BE41FA89-34AB-4E79-AF64-45D2C6618B1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29116" y="5904650"/>
            <a:ext cx="528807" cy="104175"/>
          </a:xfrm>
          <a:prstGeom prst="rect">
            <a:avLst/>
          </a:prstGeom>
          <a:noFill/>
          <a:extLst>
            <a:ext uri="{909E8E84-426E-40DD-AFC4-6F175D3DCCD1}">
              <a14:hiddenFill xmlns:a14="http://schemas.microsoft.com/office/drawing/2010/main">
                <a:solidFill>
                  <a:srgbClr val="FFFFFF"/>
                </a:solidFill>
              </a14:hiddenFill>
            </a:ext>
          </a:extLst>
        </p:spPr>
      </p:pic>
      <p:sp>
        <p:nvSpPr>
          <p:cNvPr id="9250" name="Rectangle 9249">
            <a:extLst>
              <a:ext uri="{FF2B5EF4-FFF2-40B4-BE49-F238E27FC236}">
                <a16:creationId xmlns:a16="http://schemas.microsoft.com/office/drawing/2014/main" id="{20AC282F-058D-4CE8-AC1C-255DB5D5BFB8}"/>
              </a:ext>
            </a:extLst>
          </p:cNvPr>
          <p:cNvSpPr/>
          <p:nvPr/>
        </p:nvSpPr>
        <p:spPr bwMode="auto">
          <a:xfrm>
            <a:off x="8046457" y="5929322"/>
            <a:ext cx="1944691" cy="4898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Encrypted code</a:t>
            </a:r>
          </a:p>
        </p:txBody>
      </p:sp>
      <p:sp>
        <p:nvSpPr>
          <p:cNvPr id="264" name="Rectangle 263">
            <a:extLst>
              <a:ext uri="{FF2B5EF4-FFF2-40B4-BE49-F238E27FC236}">
                <a16:creationId xmlns:a16="http://schemas.microsoft.com/office/drawing/2014/main" id="{48DDB81F-54D5-42AF-A86A-0A436B39A28D}"/>
              </a:ext>
            </a:extLst>
          </p:cNvPr>
          <p:cNvSpPr/>
          <p:nvPr/>
        </p:nvSpPr>
        <p:spPr bwMode="auto">
          <a:xfrm>
            <a:off x="9724530" y="5471764"/>
            <a:ext cx="1069183" cy="299474"/>
          </a:xfrm>
          <a:prstGeom prst="rect">
            <a:avLst/>
          </a:prstGeom>
          <a:pattFill prst="wdUpDiag">
            <a:fgClr>
              <a:srgbClr val="029EE6"/>
            </a:fgClr>
            <a:bgClr>
              <a:srgbClr val="00B0F0"/>
            </a:bgClr>
          </a:pattFill>
          <a:ln w="6350">
            <a:noFill/>
            <a:prstDash val="sysDot"/>
            <a:headEnd type="none" w="med" len="med"/>
            <a:tailEnd type="none" w="med" len="med"/>
          </a:ln>
          <a:effectLst>
            <a:glow rad="25400">
              <a:schemeClr val="accent3">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265" name="Straight Arrow Connector 264">
            <a:extLst>
              <a:ext uri="{FF2B5EF4-FFF2-40B4-BE49-F238E27FC236}">
                <a16:creationId xmlns:a16="http://schemas.microsoft.com/office/drawing/2014/main" id="{C4E24795-0689-4964-9BEA-D6196AAD4BCB}"/>
              </a:ext>
            </a:extLst>
          </p:cNvPr>
          <p:cNvCxnSpPr>
            <a:cxnSpLocks/>
          </p:cNvCxnSpPr>
          <p:nvPr/>
        </p:nvCxnSpPr>
        <p:spPr>
          <a:xfrm>
            <a:off x="9818431" y="4411282"/>
            <a:ext cx="0" cy="1089805"/>
          </a:xfrm>
          <a:prstGeom prst="straightConnector1">
            <a:avLst/>
          </a:prstGeom>
          <a:ln w="38100">
            <a:solidFill>
              <a:srgbClr val="006CC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6" name="Rectangle: Rounded Corners 265">
            <a:extLst>
              <a:ext uri="{FF2B5EF4-FFF2-40B4-BE49-F238E27FC236}">
                <a16:creationId xmlns:a16="http://schemas.microsoft.com/office/drawing/2014/main" id="{51463CA5-B31E-43E1-A8E3-E3040B3685A9}"/>
              </a:ext>
            </a:extLst>
          </p:cNvPr>
          <p:cNvSpPr/>
          <p:nvPr/>
        </p:nvSpPr>
        <p:spPr bwMode="auto">
          <a:xfrm>
            <a:off x="9757865" y="5501087"/>
            <a:ext cx="1007311" cy="241059"/>
          </a:xfrm>
          <a:prstGeom prst="roundRect">
            <a:avLst>
              <a:gd name="adj" fmla="val 12080"/>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CA"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7" name="Rectangle 266">
            <a:extLst>
              <a:ext uri="{FF2B5EF4-FFF2-40B4-BE49-F238E27FC236}">
                <a16:creationId xmlns:a16="http://schemas.microsoft.com/office/drawing/2014/main" id="{B046916D-0CED-4343-8889-A084B2201E8C}"/>
              </a:ext>
            </a:extLst>
          </p:cNvPr>
          <p:cNvSpPr/>
          <p:nvPr/>
        </p:nvSpPr>
        <p:spPr bwMode="auto">
          <a:xfrm>
            <a:off x="9293918" y="5929709"/>
            <a:ext cx="1944691" cy="4898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a:ea typeface="Segoe UI" pitchFamily="34" charset="0"/>
                <a:cs typeface="Segoe UI Semibold" panose="020B0702040204020203" pitchFamily="34" charset="0"/>
              </a:rPr>
              <a:t>Data in memory</a:t>
            </a:r>
          </a:p>
        </p:txBody>
      </p:sp>
      <p:pic>
        <p:nvPicPr>
          <p:cNvPr id="268" name="Picture 2" descr="Computer RAM Icon – Free Download, PNG and Vector">
            <a:extLst>
              <a:ext uri="{FF2B5EF4-FFF2-40B4-BE49-F238E27FC236}">
                <a16:creationId xmlns:a16="http://schemas.microsoft.com/office/drawing/2014/main" id="{C31D2BA6-E384-4281-81D7-17BA0B1F5CF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800000">
            <a:off x="10001359" y="5371463"/>
            <a:ext cx="491924" cy="49192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Hacker - Free computer icons">
            <a:extLst>
              <a:ext uri="{FF2B5EF4-FFF2-40B4-BE49-F238E27FC236}">
                <a16:creationId xmlns:a16="http://schemas.microsoft.com/office/drawing/2014/main" id="{F206D28E-053D-41AD-B3E5-7DF7C9F8FD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2672" y="3708623"/>
            <a:ext cx="335647" cy="335647"/>
          </a:xfrm>
          <a:prstGeom prst="rect">
            <a:avLst/>
          </a:prstGeom>
          <a:noFill/>
          <a:extLst>
            <a:ext uri="{909E8E84-426E-40DD-AFC4-6F175D3DCCD1}">
              <a14:hiddenFill xmlns:a14="http://schemas.microsoft.com/office/drawing/2010/main">
                <a:solidFill>
                  <a:srgbClr val="FFFFFF"/>
                </a:solidFill>
              </a14:hiddenFill>
            </a:ext>
          </a:extLst>
        </p:spPr>
      </p:pic>
      <p:sp>
        <p:nvSpPr>
          <p:cNvPr id="270" name="Rectangle 269">
            <a:extLst>
              <a:ext uri="{FF2B5EF4-FFF2-40B4-BE49-F238E27FC236}">
                <a16:creationId xmlns:a16="http://schemas.microsoft.com/office/drawing/2014/main" id="{6216C159-8246-47DF-9BFE-505299F95106}"/>
              </a:ext>
            </a:extLst>
          </p:cNvPr>
          <p:cNvSpPr/>
          <p:nvPr/>
        </p:nvSpPr>
        <p:spPr bwMode="auto">
          <a:xfrm rot="5400000">
            <a:off x="9571940" y="4757644"/>
            <a:ext cx="1349346" cy="62303"/>
          </a:xfrm>
          <a:prstGeom prst="rect">
            <a:avLst/>
          </a:prstGeom>
          <a:solidFill>
            <a:srgbClr val="FF9999">
              <a:alpha val="15000"/>
            </a:srgbClr>
          </a:solidFill>
          <a:ln w="3175" cap="flat" cmpd="sng" algn="ctr">
            <a:solidFill>
              <a:srgbClr val="FF9999"/>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271" name="Straight Arrow Connector 270">
            <a:extLst>
              <a:ext uri="{FF2B5EF4-FFF2-40B4-BE49-F238E27FC236}">
                <a16:creationId xmlns:a16="http://schemas.microsoft.com/office/drawing/2014/main" id="{86A97AD5-3B10-4D33-AAF8-6996B709EC4A}"/>
              </a:ext>
            </a:extLst>
          </p:cNvPr>
          <p:cNvCxnSpPr>
            <a:cxnSpLocks/>
          </p:cNvCxnSpPr>
          <p:nvPr/>
        </p:nvCxnSpPr>
        <p:spPr>
          <a:xfrm>
            <a:off x="10249631" y="4117706"/>
            <a:ext cx="265" cy="1282743"/>
          </a:xfrm>
          <a:prstGeom prst="straightConnector1">
            <a:avLst/>
          </a:prstGeom>
          <a:ln w="19050">
            <a:solidFill>
              <a:srgbClr val="FF99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2" name="Group 271">
            <a:extLst>
              <a:ext uri="{FF2B5EF4-FFF2-40B4-BE49-F238E27FC236}">
                <a16:creationId xmlns:a16="http://schemas.microsoft.com/office/drawing/2014/main" id="{78DC92B0-CF15-41A9-B045-FD7FDD3298E0}"/>
              </a:ext>
            </a:extLst>
          </p:cNvPr>
          <p:cNvGrpSpPr/>
          <p:nvPr/>
        </p:nvGrpSpPr>
        <p:grpSpPr>
          <a:xfrm>
            <a:off x="9818432" y="4117313"/>
            <a:ext cx="853836" cy="153727"/>
            <a:chOff x="2367072" y="5251567"/>
            <a:chExt cx="1628916" cy="368351"/>
          </a:xfrm>
        </p:grpSpPr>
        <p:cxnSp>
          <p:nvCxnSpPr>
            <p:cNvPr id="273" name="Straight Connector 272">
              <a:extLst>
                <a:ext uri="{FF2B5EF4-FFF2-40B4-BE49-F238E27FC236}">
                  <a16:creationId xmlns:a16="http://schemas.microsoft.com/office/drawing/2014/main" id="{F19A2408-5494-496A-9FED-38E399F4007B}"/>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4" name="Rectangle 273">
              <a:extLst>
                <a:ext uri="{FF2B5EF4-FFF2-40B4-BE49-F238E27FC236}">
                  <a16:creationId xmlns:a16="http://schemas.microsoft.com/office/drawing/2014/main" id="{B80BE61F-BC36-4B07-A59F-CBF621E87373}"/>
                </a:ext>
              </a:extLst>
            </p:cNvPr>
            <p:cNvSpPr/>
            <p:nvPr/>
          </p:nvSpPr>
          <p:spPr bwMode="auto">
            <a:xfrm>
              <a:off x="2367072" y="5263960"/>
              <a:ext cx="1574752" cy="355958"/>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275" name="Straight Connector 274">
              <a:extLst>
                <a:ext uri="{FF2B5EF4-FFF2-40B4-BE49-F238E27FC236}">
                  <a16:creationId xmlns:a16="http://schemas.microsoft.com/office/drawing/2014/main" id="{647381A1-E0A8-432C-A556-24AF1D80C637}"/>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76" name="Rectangle 275">
            <a:extLst>
              <a:ext uri="{FF2B5EF4-FFF2-40B4-BE49-F238E27FC236}">
                <a16:creationId xmlns:a16="http://schemas.microsoft.com/office/drawing/2014/main" id="{067978BD-8C63-4EEB-B460-2D5414B7F0FE}"/>
              </a:ext>
            </a:extLst>
          </p:cNvPr>
          <p:cNvSpPr/>
          <p:nvPr/>
        </p:nvSpPr>
        <p:spPr bwMode="auto">
          <a:xfrm>
            <a:off x="9639869" y="4071640"/>
            <a:ext cx="1213497"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memory-dump.sh</a:t>
            </a:r>
          </a:p>
        </p:txBody>
      </p:sp>
      <p:pic>
        <p:nvPicPr>
          <p:cNvPr id="278" name="Picture 277" descr="A picture containing text, clipart&#10;&#10;Description automatically generated">
            <a:extLst>
              <a:ext uri="{FF2B5EF4-FFF2-40B4-BE49-F238E27FC236}">
                <a16:creationId xmlns:a16="http://schemas.microsoft.com/office/drawing/2014/main" id="{81F185C1-3D6D-412D-99DE-9B4C8B8737A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77627" y="5318038"/>
            <a:ext cx="147878" cy="147878"/>
          </a:xfrm>
          <a:prstGeom prst="rect">
            <a:avLst/>
          </a:prstGeom>
        </p:spPr>
      </p:pic>
      <p:grpSp>
        <p:nvGrpSpPr>
          <p:cNvPr id="287" name="Group 286">
            <a:extLst>
              <a:ext uri="{FF2B5EF4-FFF2-40B4-BE49-F238E27FC236}">
                <a16:creationId xmlns:a16="http://schemas.microsoft.com/office/drawing/2014/main" id="{350F1F46-AB6A-4DA3-9D1F-58C01D83C0CF}"/>
              </a:ext>
            </a:extLst>
          </p:cNvPr>
          <p:cNvGrpSpPr/>
          <p:nvPr/>
        </p:nvGrpSpPr>
        <p:grpSpPr>
          <a:xfrm>
            <a:off x="9312893" y="5131360"/>
            <a:ext cx="1052258" cy="251376"/>
            <a:chOff x="2158948" y="2247344"/>
            <a:chExt cx="1052258" cy="251376"/>
          </a:xfrm>
        </p:grpSpPr>
        <p:grpSp>
          <p:nvGrpSpPr>
            <p:cNvPr id="288" name="Group 287">
              <a:extLst>
                <a:ext uri="{FF2B5EF4-FFF2-40B4-BE49-F238E27FC236}">
                  <a16:creationId xmlns:a16="http://schemas.microsoft.com/office/drawing/2014/main" id="{BD00DE29-E4A9-4D74-8B1D-50AD74F48B8A}"/>
                </a:ext>
              </a:extLst>
            </p:cNvPr>
            <p:cNvGrpSpPr/>
            <p:nvPr/>
          </p:nvGrpSpPr>
          <p:grpSpPr>
            <a:xfrm>
              <a:off x="2336697" y="2293017"/>
              <a:ext cx="720725" cy="153727"/>
              <a:chOff x="2367072" y="5251567"/>
              <a:chExt cx="1628916" cy="368351"/>
            </a:xfrm>
          </p:grpSpPr>
          <p:cxnSp>
            <p:nvCxnSpPr>
              <p:cNvPr id="290" name="Straight Connector 289">
                <a:extLst>
                  <a:ext uri="{FF2B5EF4-FFF2-40B4-BE49-F238E27FC236}">
                    <a16:creationId xmlns:a16="http://schemas.microsoft.com/office/drawing/2014/main" id="{495D63AF-EA05-46B6-ACE2-46598C4C23B9}"/>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0856EFCF-D09D-4778-9E81-36E8DBD68F68}"/>
                  </a:ext>
                </a:extLst>
              </p:cNvPr>
              <p:cNvSpPr/>
              <p:nvPr/>
            </p:nvSpPr>
            <p:spPr bwMode="auto">
              <a:xfrm>
                <a:off x="2367072" y="5263959"/>
                <a:ext cx="1574753" cy="355959"/>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292" name="Straight Connector 291">
                <a:extLst>
                  <a:ext uri="{FF2B5EF4-FFF2-40B4-BE49-F238E27FC236}">
                    <a16:creationId xmlns:a16="http://schemas.microsoft.com/office/drawing/2014/main" id="{8F501355-D97F-44DD-9A71-E2244A9B697F}"/>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89" name="Rectangle 288">
              <a:extLst>
                <a:ext uri="{FF2B5EF4-FFF2-40B4-BE49-F238E27FC236}">
                  <a16:creationId xmlns:a16="http://schemas.microsoft.com/office/drawing/2014/main" id="{3A1D9A65-EF62-4E33-8ADF-0EFC410EFBD6}"/>
                </a:ext>
              </a:extLst>
            </p:cNvPr>
            <p:cNvSpPr/>
            <p:nvPr/>
          </p:nvSpPr>
          <p:spPr bwMode="auto">
            <a:xfrm>
              <a:off x="2158948" y="2247344"/>
              <a:ext cx="105225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Pull data</a:t>
              </a:r>
            </a:p>
          </p:txBody>
        </p:sp>
      </p:grpSp>
      <p:pic>
        <p:nvPicPr>
          <p:cNvPr id="320" name="Picture 2" descr="Hacker - Free computer icons">
            <a:extLst>
              <a:ext uri="{FF2B5EF4-FFF2-40B4-BE49-F238E27FC236}">
                <a16:creationId xmlns:a16="http://schemas.microsoft.com/office/drawing/2014/main" id="{2299F341-67E5-4D09-9DDE-BB2667D7F96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12654" y="3707902"/>
            <a:ext cx="335647" cy="335647"/>
          </a:xfrm>
          <a:prstGeom prst="rect">
            <a:avLst/>
          </a:prstGeom>
          <a:noFill/>
          <a:extLst>
            <a:ext uri="{909E8E84-426E-40DD-AFC4-6F175D3DCCD1}">
              <a14:hiddenFill xmlns:a14="http://schemas.microsoft.com/office/drawing/2010/main">
                <a:solidFill>
                  <a:srgbClr val="FFFFFF"/>
                </a:solidFill>
              </a14:hiddenFill>
            </a:ext>
          </a:extLst>
        </p:spPr>
      </p:pic>
      <p:sp>
        <p:nvSpPr>
          <p:cNvPr id="321" name="Rectangle 320">
            <a:extLst>
              <a:ext uri="{FF2B5EF4-FFF2-40B4-BE49-F238E27FC236}">
                <a16:creationId xmlns:a16="http://schemas.microsoft.com/office/drawing/2014/main" id="{26AC7265-A925-4E36-B6C5-03B171AFA205}"/>
              </a:ext>
            </a:extLst>
          </p:cNvPr>
          <p:cNvSpPr/>
          <p:nvPr/>
        </p:nvSpPr>
        <p:spPr bwMode="auto">
          <a:xfrm rot="5400000">
            <a:off x="8301922" y="4769623"/>
            <a:ext cx="1349346" cy="62303"/>
          </a:xfrm>
          <a:prstGeom prst="rect">
            <a:avLst/>
          </a:prstGeom>
          <a:solidFill>
            <a:srgbClr val="FF9999">
              <a:alpha val="15000"/>
            </a:srgbClr>
          </a:solidFill>
          <a:ln w="3175" cap="flat" cmpd="sng" algn="ctr">
            <a:solidFill>
              <a:srgbClr val="FF9999"/>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322" name="Straight Arrow Connector 321">
            <a:extLst>
              <a:ext uri="{FF2B5EF4-FFF2-40B4-BE49-F238E27FC236}">
                <a16:creationId xmlns:a16="http://schemas.microsoft.com/office/drawing/2014/main" id="{AFC093E2-F208-4A81-B0D6-F37BF712BFD6}"/>
              </a:ext>
            </a:extLst>
          </p:cNvPr>
          <p:cNvCxnSpPr>
            <a:cxnSpLocks/>
          </p:cNvCxnSpPr>
          <p:nvPr/>
        </p:nvCxnSpPr>
        <p:spPr>
          <a:xfrm>
            <a:off x="8979613" y="4129685"/>
            <a:ext cx="265" cy="1282743"/>
          </a:xfrm>
          <a:prstGeom prst="straightConnector1">
            <a:avLst/>
          </a:prstGeom>
          <a:ln w="19050">
            <a:solidFill>
              <a:srgbClr val="FF99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23" name="Group 322">
            <a:extLst>
              <a:ext uri="{FF2B5EF4-FFF2-40B4-BE49-F238E27FC236}">
                <a16:creationId xmlns:a16="http://schemas.microsoft.com/office/drawing/2014/main" id="{F0921ED9-B35C-4DBA-81A4-33D42F2A18B7}"/>
              </a:ext>
            </a:extLst>
          </p:cNvPr>
          <p:cNvGrpSpPr/>
          <p:nvPr/>
        </p:nvGrpSpPr>
        <p:grpSpPr>
          <a:xfrm>
            <a:off x="8548414" y="4116592"/>
            <a:ext cx="853836" cy="153727"/>
            <a:chOff x="2367072" y="5251567"/>
            <a:chExt cx="1628916" cy="368351"/>
          </a:xfrm>
        </p:grpSpPr>
        <p:cxnSp>
          <p:nvCxnSpPr>
            <p:cNvPr id="324" name="Straight Connector 323">
              <a:extLst>
                <a:ext uri="{FF2B5EF4-FFF2-40B4-BE49-F238E27FC236}">
                  <a16:creationId xmlns:a16="http://schemas.microsoft.com/office/drawing/2014/main" id="{B2168FD8-0395-4B39-95C8-A4B7A8E9B930}"/>
                </a:ext>
              </a:extLst>
            </p:cNvPr>
            <p:cNvCxnSpPr>
              <a:cxnSpLocks/>
            </p:cNvCxnSpPr>
            <p:nvPr/>
          </p:nvCxnSpPr>
          <p:spPr>
            <a:xfrm>
              <a:off x="2379609" y="561991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5" name="Rectangle 324">
              <a:extLst>
                <a:ext uri="{FF2B5EF4-FFF2-40B4-BE49-F238E27FC236}">
                  <a16:creationId xmlns:a16="http://schemas.microsoft.com/office/drawing/2014/main" id="{935EFA0D-AAA3-4213-93D2-659B5D2AF447}"/>
                </a:ext>
              </a:extLst>
            </p:cNvPr>
            <p:cNvSpPr/>
            <p:nvPr/>
          </p:nvSpPr>
          <p:spPr bwMode="auto">
            <a:xfrm>
              <a:off x="2367072" y="5263960"/>
              <a:ext cx="1574752" cy="355958"/>
            </a:xfrm>
            <a:prstGeom prst="rect">
              <a:avLst/>
            </a:prstGeom>
            <a:solidFill>
              <a:schemeClr val="bg1">
                <a:alpha val="9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326" name="Straight Connector 325">
              <a:extLst>
                <a:ext uri="{FF2B5EF4-FFF2-40B4-BE49-F238E27FC236}">
                  <a16:creationId xmlns:a16="http://schemas.microsoft.com/office/drawing/2014/main" id="{0A8A5562-3675-42A1-998F-AFE895EA5671}"/>
                </a:ext>
              </a:extLst>
            </p:cNvPr>
            <p:cNvCxnSpPr>
              <a:cxnSpLocks/>
            </p:cNvCxnSpPr>
            <p:nvPr/>
          </p:nvCxnSpPr>
          <p:spPr>
            <a:xfrm>
              <a:off x="2380841" y="5251567"/>
              <a:ext cx="1615147" cy="0"/>
            </a:xfrm>
            <a:prstGeom prst="line">
              <a:avLst/>
            </a:prstGeom>
            <a:ln w="254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pic>
        <p:nvPicPr>
          <p:cNvPr id="327" name="Picture 326" descr="A picture containing text, clipart&#10;&#10;Description automatically generated">
            <a:extLst>
              <a:ext uri="{FF2B5EF4-FFF2-40B4-BE49-F238E27FC236}">
                <a16:creationId xmlns:a16="http://schemas.microsoft.com/office/drawing/2014/main" id="{EC787D4B-DA82-4CE9-9B08-72C55DD6A97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907609" y="5239706"/>
            <a:ext cx="147878" cy="147878"/>
          </a:xfrm>
          <a:prstGeom prst="rect">
            <a:avLst/>
          </a:prstGeom>
        </p:spPr>
      </p:pic>
      <p:sp>
        <p:nvSpPr>
          <p:cNvPr id="9251" name="Rectangle 9250">
            <a:extLst>
              <a:ext uri="{FF2B5EF4-FFF2-40B4-BE49-F238E27FC236}">
                <a16:creationId xmlns:a16="http://schemas.microsoft.com/office/drawing/2014/main" id="{46FB558E-7279-4989-B7A7-1042A1CD0A67}"/>
              </a:ext>
            </a:extLst>
          </p:cNvPr>
          <p:cNvSpPr/>
          <p:nvPr/>
        </p:nvSpPr>
        <p:spPr bwMode="auto">
          <a:xfrm>
            <a:off x="8386089" y="4058079"/>
            <a:ext cx="1213497"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onsolas" panose="020B0609020204030204" pitchFamily="49" charset="0"/>
                <a:ea typeface="Segoe UI" pitchFamily="34" charset="0"/>
                <a:cs typeface="Segoe UI Semibold" panose="020B0702040204020203" pitchFamily="34" charset="0"/>
              </a:rPr>
              <a:t>vi azure-sql.py</a:t>
            </a:r>
          </a:p>
        </p:txBody>
      </p:sp>
      <p:pic>
        <p:nvPicPr>
          <p:cNvPr id="9244" name="Graphic 9243">
            <a:extLst>
              <a:ext uri="{FF2B5EF4-FFF2-40B4-BE49-F238E27FC236}">
                <a16:creationId xmlns:a16="http://schemas.microsoft.com/office/drawing/2014/main" id="{CC399D8D-9BF1-461C-8DA9-66F6ABC0B1F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908331" y="5367928"/>
            <a:ext cx="161068" cy="235158"/>
          </a:xfrm>
          <a:prstGeom prst="rect">
            <a:avLst/>
          </a:prstGeom>
        </p:spPr>
      </p:pic>
    </p:spTree>
    <p:extLst>
      <p:ext uri="{BB962C8B-B14F-4D97-AF65-F5344CB8AC3E}">
        <p14:creationId xmlns:p14="http://schemas.microsoft.com/office/powerpoint/2010/main" val="22152387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AAB53F42-6677-4907-A189-47EF2F34A867}"/>
              </a:ext>
            </a:extLst>
          </p:cNvPr>
          <p:cNvGrpSpPr/>
          <p:nvPr/>
        </p:nvGrpSpPr>
        <p:grpSpPr>
          <a:xfrm>
            <a:off x="190067" y="189335"/>
            <a:ext cx="7053696" cy="6522615"/>
            <a:chOff x="190067" y="189335"/>
            <a:chExt cx="7053696" cy="6522615"/>
          </a:xfrm>
        </p:grpSpPr>
        <p:sp>
          <p:nvSpPr>
            <p:cNvPr id="66" name="Rectangle: Rounded Corners 65">
              <a:extLst>
                <a:ext uri="{FF2B5EF4-FFF2-40B4-BE49-F238E27FC236}">
                  <a16:creationId xmlns:a16="http://schemas.microsoft.com/office/drawing/2014/main" id="{72500B27-5762-4669-943E-F94889249C0A}"/>
                </a:ext>
              </a:extLst>
            </p:cNvPr>
            <p:cNvSpPr/>
            <p:nvPr/>
          </p:nvSpPr>
          <p:spPr bwMode="auto">
            <a:xfrm>
              <a:off x="190067" y="189335"/>
              <a:ext cx="7053696" cy="6522615"/>
            </a:xfrm>
            <a:prstGeom prst="roundRect">
              <a:avLst>
                <a:gd name="adj" fmla="val 234"/>
              </a:avLst>
            </a:prstGeom>
            <a:solidFill>
              <a:schemeClr val="bg1"/>
            </a:solidFill>
            <a:ln>
              <a:no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6C8BE37D-69A4-4852-B992-6371FF013524}"/>
                </a:ext>
              </a:extLst>
            </p:cNvPr>
            <p:cNvSpPr/>
            <p:nvPr/>
          </p:nvSpPr>
          <p:spPr bwMode="auto">
            <a:xfrm>
              <a:off x="283316" y="2579138"/>
              <a:ext cx="1789978" cy="2179067"/>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DD182606-6E9E-4A31-9C38-90014A4C1602}"/>
                </a:ext>
              </a:extLst>
            </p:cNvPr>
            <p:cNvSpPr/>
            <p:nvPr/>
          </p:nvSpPr>
          <p:spPr bwMode="auto">
            <a:xfrm>
              <a:off x="293590" y="4736738"/>
              <a:ext cx="1773687" cy="374994"/>
            </a:xfrm>
            <a:prstGeom prst="rect">
              <a:avLst/>
            </a:prstGeom>
            <a:gradFill flip="none" rotWithShape="1">
              <a:gsLst>
                <a:gs pos="0">
                  <a:srgbClr val="FFFF00">
                    <a:alpha val="15000"/>
                  </a:srgbClr>
                </a:gs>
                <a:gs pos="100000">
                  <a:srgbClr val="FFC000">
                    <a:alpha val="15000"/>
                  </a:srgbClr>
                </a:gs>
              </a:gsLst>
              <a:lin ang="2700000" scaled="1"/>
              <a:tileRect/>
            </a:gradFill>
            <a:ln w="6350" cap="flat" cmpd="sng" algn="ctr">
              <a:solidFill>
                <a:srgbClr val="FFC000"/>
              </a:solidFill>
              <a:prstDash val="dash"/>
              <a:headEnd type="none" w="med" len="med"/>
              <a:tailEnd type="none" w="med" len="med"/>
            </a:ln>
            <a:effectLst/>
          </p:spPr>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0532" name="Rectangle 10531">
              <a:extLst>
                <a:ext uri="{FF2B5EF4-FFF2-40B4-BE49-F238E27FC236}">
                  <a16:creationId xmlns:a16="http://schemas.microsoft.com/office/drawing/2014/main" id="{9655F150-7145-4999-B514-B940512AF489}"/>
                </a:ext>
              </a:extLst>
            </p:cNvPr>
            <p:cNvSpPr>
              <a:spLocks/>
            </p:cNvSpPr>
            <p:nvPr/>
          </p:nvSpPr>
          <p:spPr bwMode="auto">
            <a:xfrm>
              <a:off x="2605603" y="2253614"/>
              <a:ext cx="1789978" cy="3099548"/>
            </a:xfrm>
            <a:prstGeom prst="rect">
              <a:avLst/>
            </a:prstGeom>
            <a:solidFill>
              <a:schemeClr val="accent1">
                <a:alpha val="1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0533" name="Rectangle 10532">
              <a:extLst>
                <a:ext uri="{FF2B5EF4-FFF2-40B4-BE49-F238E27FC236}">
                  <a16:creationId xmlns:a16="http://schemas.microsoft.com/office/drawing/2014/main" id="{DF2E9BED-B722-4420-99A2-DB8A5ACAC1D1}"/>
                </a:ext>
              </a:extLst>
            </p:cNvPr>
            <p:cNvSpPr>
              <a:spLocks/>
            </p:cNvSpPr>
            <p:nvPr/>
          </p:nvSpPr>
          <p:spPr bwMode="auto">
            <a:xfrm>
              <a:off x="2668271" y="2314776"/>
              <a:ext cx="1651995" cy="2976403"/>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865D6B18-C338-42A1-BA3E-AD95C1799786}"/>
                </a:ext>
              </a:extLst>
            </p:cNvPr>
            <p:cNvSpPr/>
            <p:nvPr/>
          </p:nvSpPr>
          <p:spPr bwMode="auto">
            <a:xfrm>
              <a:off x="345984" y="2641236"/>
              <a:ext cx="1651995" cy="2034132"/>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EB7DC1E2-76EE-4013-BC9A-B791AA74B06F}"/>
                </a:ext>
              </a:extLst>
            </p:cNvPr>
            <p:cNvSpPr/>
            <p:nvPr/>
          </p:nvSpPr>
          <p:spPr bwMode="auto">
            <a:xfrm>
              <a:off x="344024" y="2703227"/>
              <a:ext cx="1637022" cy="1904659"/>
            </a:xfrm>
            <a:prstGeom prst="rect">
              <a:avLst/>
            </a:prstGeom>
            <a:solidFill>
              <a:srgbClr val="50E6FF">
                <a:alpha val="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44" name="Rectangle 143">
              <a:extLst>
                <a:ext uri="{FF2B5EF4-FFF2-40B4-BE49-F238E27FC236}">
                  <a16:creationId xmlns:a16="http://schemas.microsoft.com/office/drawing/2014/main" id="{1507315E-84EE-424E-AD81-35F56F1727EE}"/>
                </a:ext>
              </a:extLst>
            </p:cNvPr>
            <p:cNvSpPr/>
            <p:nvPr/>
          </p:nvSpPr>
          <p:spPr bwMode="auto">
            <a:xfrm>
              <a:off x="2053245" y="276817"/>
              <a:ext cx="2998815" cy="198000"/>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32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60" name="Rectangle 159">
              <a:extLst>
                <a:ext uri="{FF2B5EF4-FFF2-40B4-BE49-F238E27FC236}">
                  <a16:creationId xmlns:a16="http://schemas.microsoft.com/office/drawing/2014/main" id="{81377206-C60D-4735-A8EE-DB9BE762C077}"/>
                </a:ext>
              </a:extLst>
            </p:cNvPr>
            <p:cNvSpPr/>
            <p:nvPr/>
          </p:nvSpPr>
          <p:spPr bwMode="auto">
            <a:xfrm>
              <a:off x="266669" y="276410"/>
              <a:ext cx="1801992" cy="198407"/>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32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61" name="Rectangle 160">
              <a:extLst>
                <a:ext uri="{FF2B5EF4-FFF2-40B4-BE49-F238E27FC236}">
                  <a16:creationId xmlns:a16="http://schemas.microsoft.com/office/drawing/2014/main" id="{07292A88-2E1B-4D1F-B00C-813E3B26BE0C}"/>
                </a:ext>
              </a:extLst>
            </p:cNvPr>
            <p:cNvSpPr/>
            <p:nvPr/>
          </p:nvSpPr>
          <p:spPr bwMode="auto">
            <a:xfrm>
              <a:off x="265286" y="269567"/>
              <a:ext cx="1801992" cy="1984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Big Data Storage</a:t>
              </a:r>
            </a:p>
          </p:txBody>
        </p:sp>
        <p:grpSp>
          <p:nvGrpSpPr>
            <p:cNvPr id="10531" name="Group 10530">
              <a:extLst>
                <a:ext uri="{FF2B5EF4-FFF2-40B4-BE49-F238E27FC236}">
                  <a16:creationId xmlns:a16="http://schemas.microsoft.com/office/drawing/2014/main" id="{C983E1C6-C7C8-47B1-B216-0F9CAD0F545D}"/>
                </a:ext>
              </a:extLst>
            </p:cNvPr>
            <p:cNvGrpSpPr/>
            <p:nvPr/>
          </p:nvGrpSpPr>
          <p:grpSpPr>
            <a:xfrm>
              <a:off x="2077691" y="291419"/>
              <a:ext cx="2974369" cy="176596"/>
              <a:chOff x="4865147" y="1328418"/>
              <a:chExt cx="2358785" cy="125453"/>
            </a:xfrm>
          </p:grpSpPr>
          <p:sp>
            <p:nvSpPr>
              <p:cNvPr id="145" name="Rectangle 144">
                <a:extLst>
                  <a:ext uri="{FF2B5EF4-FFF2-40B4-BE49-F238E27FC236}">
                    <a16:creationId xmlns:a16="http://schemas.microsoft.com/office/drawing/2014/main" id="{6CEF7E4C-C2EF-46B7-BF70-191DCA3D9C1C}"/>
                  </a:ext>
                </a:extLst>
              </p:cNvPr>
              <p:cNvSpPr/>
              <p:nvPr/>
            </p:nvSpPr>
            <p:spPr bwMode="auto">
              <a:xfrm>
                <a:off x="4865147" y="1328418"/>
                <a:ext cx="2358785" cy="116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Big Data Analytics</a:t>
                </a:r>
              </a:p>
            </p:txBody>
          </p:sp>
          <p:pic>
            <p:nvPicPr>
              <p:cNvPr id="132" name="Graphic 131">
                <a:extLst>
                  <a:ext uri="{FF2B5EF4-FFF2-40B4-BE49-F238E27FC236}">
                    <a16:creationId xmlns:a16="http://schemas.microsoft.com/office/drawing/2014/main" id="{3A775BF2-C28C-4539-94AA-920D6A5379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3040" y="1354312"/>
                <a:ext cx="101140" cy="99559"/>
              </a:xfrm>
              <a:prstGeom prst="rect">
                <a:avLst/>
              </a:prstGeom>
            </p:spPr>
          </p:pic>
        </p:grpSp>
        <p:sp>
          <p:nvSpPr>
            <p:cNvPr id="32" name="Rectangle 31">
              <a:extLst>
                <a:ext uri="{FF2B5EF4-FFF2-40B4-BE49-F238E27FC236}">
                  <a16:creationId xmlns:a16="http://schemas.microsoft.com/office/drawing/2014/main" id="{5C262F5D-4A36-4D29-A851-AAE4CC03A571}"/>
                </a:ext>
              </a:extLst>
            </p:cNvPr>
            <p:cNvSpPr/>
            <p:nvPr/>
          </p:nvSpPr>
          <p:spPr bwMode="auto">
            <a:xfrm>
              <a:off x="471112" y="2844970"/>
              <a:ext cx="1396646"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Storage Account</a:t>
              </a:r>
            </a:p>
          </p:txBody>
        </p:sp>
        <p:sp>
          <p:nvSpPr>
            <p:cNvPr id="156" name="Isosceles Triangle 155">
              <a:extLst>
                <a:ext uri="{FF2B5EF4-FFF2-40B4-BE49-F238E27FC236}">
                  <a16:creationId xmlns:a16="http://schemas.microsoft.com/office/drawing/2014/main" id="{A5F85989-2142-439A-BFAB-E22A7DE9C46B}"/>
                </a:ext>
              </a:extLst>
            </p:cNvPr>
            <p:cNvSpPr/>
            <p:nvPr/>
          </p:nvSpPr>
          <p:spPr bwMode="auto">
            <a:xfrm>
              <a:off x="872291" y="3463547"/>
              <a:ext cx="542044" cy="260994"/>
            </a:xfrm>
            <a:prstGeom prst="triangle">
              <a:avLst>
                <a:gd name="adj" fmla="val 50000"/>
              </a:avLst>
            </a:prstGeom>
            <a:gradFill flip="none" rotWithShape="1">
              <a:gsLst>
                <a:gs pos="0">
                  <a:srgbClr val="F8FFFF"/>
                </a:gs>
                <a:gs pos="100000">
                  <a:srgbClr val="50E6FF"/>
                </a:gs>
              </a:gsLst>
              <a:lin ang="189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4" name="Rectangle 23">
              <a:extLst>
                <a:ext uri="{FF2B5EF4-FFF2-40B4-BE49-F238E27FC236}">
                  <a16:creationId xmlns:a16="http://schemas.microsoft.com/office/drawing/2014/main" id="{C9551C4B-0FEB-4CC6-BA11-0B5D0D8F0430}"/>
                </a:ext>
              </a:extLst>
            </p:cNvPr>
            <p:cNvSpPr/>
            <p:nvPr/>
          </p:nvSpPr>
          <p:spPr bwMode="auto">
            <a:xfrm>
              <a:off x="522182" y="3718036"/>
              <a:ext cx="1304270" cy="785205"/>
            </a:xfrm>
            <a:prstGeom prst="rect">
              <a:avLst/>
            </a:prstGeom>
            <a:pattFill prst="wdUpDiag">
              <a:fgClr>
                <a:srgbClr val="00B0F0"/>
              </a:fgClr>
              <a:bgClr>
                <a:srgbClr val="0070C0"/>
              </a:bgClr>
            </a:pattFill>
            <a:ln w="6350">
              <a:solidFill>
                <a:schemeClr val="accent3"/>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57" name="Rectangle 156">
              <a:extLst>
                <a:ext uri="{FF2B5EF4-FFF2-40B4-BE49-F238E27FC236}">
                  <a16:creationId xmlns:a16="http://schemas.microsoft.com/office/drawing/2014/main" id="{4A5B3ED8-3111-4A74-8454-46448B25ADD3}"/>
                </a:ext>
              </a:extLst>
            </p:cNvPr>
            <p:cNvSpPr/>
            <p:nvPr/>
          </p:nvSpPr>
          <p:spPr bwMode="auto">
            <a:xfrm>
              <a:off x="556651" y="3751217"/>
              <a:ext cx="1235331" cy="716732"/>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C694D67B-021F-44EE-A193-493AD31AF506}"/>
                </a:ext>
              </a:extLst>
            </p:cNvPr>
            <p:cNvCxnSpPr>
              <a:cxnSpLocks/>
            </p:cNvCxnSpPr>
            <p:nvPr/>
          </p:nvCxnSpPr>
          <p:spPr>
            <a:xfrm>
              <a:off x="344109" y="4602821"/>
              <a:ext cx="1650652"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802E24-3758-4F3F-8DCD-E51BA395B52B}"/>
                </a:ext>
              </a:extLst>
            </p:cNvPr>
            <p:cNvCxnSpPr>
              <a:cxnSpLocks/>
            </p:cNvCxnSpPr>
            <p:nvPr/>
          </p:nvCxnSpPr>
          <p:spPr>
            <a:xfrm>
              <a:off x="345367" y="2703232"/>
              <a:ext cx="1650652"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44" name="Rectangle 843">
              <a:extLst>
                <a:ext uri="{FF2B5EF4-FFF2-40B4-BE49-F238E27FC236}">
                  <a16:creationId xmlns:a16="http://schemas.microsoft.com/office/drawing/2014/main" id="{761377F9-60DE-458F-8622-CF71354096F3}"/>
                </a:ext>
              </a:extLst>
            </p:cNvPr>
            <p:cNvSpPr/>
            <p:nvPr/>
          </p:nvSpPr>
          <p:spPr bwMode="auto">
            <a:xfrm>
              <a:off x="2788953" y="3683113"/>
              <a:ext cx="581504" cy="225751"/>
            </a:xfrm>
            <a:prstGeom prst="rect">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4237AAE9-B1D1-4990-9B14-C2BAF6CFB4C9}"/>
                </a:ext>
              </a:extLst>
            </p:cNvPr>
            <p:cNvSpPr/>
            <p:nvPr/>
          </p:nvSpPr>
          <p:spPr bwMode="auto">
            <a:xfrm>
              <a:off x="2825350" y="2765764"/>
              <a:ext cx="1363252" cy="1922878"/>
            </a:xfrm>
            <a:prstGeom prst="rect">
              <a:avLst/>
            </a:prstGeom>
            <a:gradFill flip="none" rotWithShape="1">
              <a:gsLst>
                <a:gs pos="0">
                  <a:srgbClr val="C4DCF9">
                    <a:alpha val="20000"/>
                  </a:srgbClr>
                </a:gs>
                <a:gs pos="100000">
                  <a:srgbClr val="A4CFEF">
                    <a:alpha val="20000"/>
                  </a:srgbClr>
                </a:gs>
              </a:gsLst>
              <a:lin ang="2700000" scaled="1"/>
              <a:tileRect/>
            </a:gradFill>
            <a:ln w="6350" cap="flat" cmpd="sng" algn="ctr">
              <a:solidFill>
                <a:srgbClr val="50E6FF"/>
              </a:solidFill>
              <a:prstDash val="dash"/>
              <a:headEnd type="none" w="med" len="med"/>
              <a:tailEnd type="none" w="med" len="med"/>
            </a:ln>
            <a:effectLst/>
          </p:spPr>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9" name="Graphic 18">
              <a:extLst>
                <a:ext uri="{FF2B5EF4-FFF2-40B4-BE49-F238E27FC236}">
                  <a16:creationId xmlns:a16="http://schemas.microsoft.com/office/drawing/2014/main" id="{8D4251B2-1C52-4447-9137-06C8F1D4A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8576" y="2382496"/>
              <a:ext cx="499861" cy="478783"/>
            </a:xfrm>
            <a:prstGeom prst="rect">
              <a:avLst/>
            </a:prstGeom>
          </p:spPr>
        </p:pic>
        <p:sp>
          <p:nvSpPr>
            <p:cNvPr id="20" name="Rectangle 19">
              <a:extLst>
                <a:ext uri="{FF2B5EF4-FFF2-40B4-BE49-F238E27FC236}">
                  <a16:creationId xmlns:a16="http://schemas.microsoft.com/office/drawing/2014/main" id="{6F66BDF6-52AE-415C-80E8-C7FC15ACC2F9}"/>
                </a:ext>
              </a:extLst>
            </p:cNvPr>
            <p:cNvSpPr/>
            <p:nvPr/>
          </p:nvSpPr>
          <p:spPr bwMode="auto">
            <a:xfrm>
              <a:off x="2928506" y="2476272"/>
              <a:ext cx="1809575" cy="2753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Node: </a:t>
              </a:r>
              <a:r>
                <a:rPr kumimoji="0" lang="en-US" sz="1000" b="0" i="0" u="none" strike="noStrike" kern="1200" cap="none" spc="0" normalizeH="0" baseline="0" noProof="0" dirty="0">
                  <a:ln>
                    <a:noFill/>
                  </a:ln>
                  <a:solidFill>
                    <a:srgbClr val="08ABE8"/>
                  </a:solidFill>
                  <a:effectLst>
                    <a:glow rad="63500">
                      <a:srgbClr val="50E6FF">
                        <a:satMod val="175000"/>
                        <a:alpha val="40000"/>
                      </a:srgbClr>
                    </a:glow>
                  </a:effectLst>
                  <a:uLnTx/>
                  <a:uFillTx/>
                  <a:latin typeface="Segoe UI Semibold"/>
                  <a:ea typeface="Segoe UI" pitchFamily="34" charset="0"/>
                  <a:cs typeface="Segoe UI Semibold" panose="020B0702040204020203" pitchFamily="34" charset="0"/>
                </a:rPr>
                <a:t>SGX</a:t>
              </a:r>
              <a:r>
                <a:rPr kumimoji="0" lang="en-US" sz="1000" b="0" i="0" u="none" strike="noStrike" kern="1200" cap="none" spc="0" normalizeH="0" baseline="0" noProof="0" dirty="0">
                  <a:ln>
                    <a:noFill/>
                  </a:ln>
                  <a:solidFill>
                    <a:srgbClr val="000000"/>
                  </a:solidFill>
                  <a:effectLst>
                    <a:glow rad="63500">
                      <a:srgbClr val="50E6FF">
                        <a:satMod val="175000"/>
                        <a:alpha val="40000"/>
                      </a:srgbClr>
                    </a:glow>
                  </a:effectLst>
                  <a:uLnTx/>
                  <a:uFillTx/>
                  <a:latin typeface="Segoe UI Semibold"/>
                  <a:ea typeface="Segoe UI" pitchFamily="34" charset="0"/>
                  <a:cs typeface="Segoe UI Semibold" panose="020B0702040204020203" pitchFamily="34" charset="0"/>
                </a:rPr>
                <a:t> </a:t>
              </a:r>
              <a:r>
                <a:rPr kumimoji="0" lang="en-US" sz="1000" b="0" i="0" u="none" strike="noStrike" kern="1200" cap="none" spc="0" normalizeH="0" baseline="0" noProof="0" dirty="0">
                  <a:ln>
                    <a:noFill/>
                  </a:ln>
                  <a:solidFill>
                    <a:srgbClr val="08ABE8"/>
                  </a:solidFill>
                  <a:effectLst>
                    <a:glow rad="63500">
                      <a:srgbClr val="50E6FF">
                        <a:satMod val="175000"/>
                        <a:alpha val="40000"/>
                      </a:srgbClr>
                    </a:glow>
                  </a:effectLst>
                  <a:uLnTx/>
                  <a:uFillTx/>
                  <a:latin typeface="Segoe UI Semibold"/>
                  <a:ea typeface="Segoe UI" pitchFamily="34" charset="0"/>
                  <a:cs typeface="Segoe UI Semibold" panose="020B0702040204020203" pitchFamily="34" charset="0"/>
                </a:rPr>
                <a:t>enabled</a:t>
              </a:r>
            </a:p>
          </p:txBody>
        </p:sp>
        <p:grpSp>
          <p:nvGrpSpPr>
            <p:cNvPr id="400" name="Group 399">
              <a:extLst>
                <a:ext uri="{FF2B5EF4-FFF2-40B4-BE49-F238E27FC236}">
                  <a16:creationId xmlns:a16="http://schemas.microsoft.com/office/drawing/2014/main" id="{6531E33F-6636-4017-9B7F-38395318345C}"/>
                </a:ext>
              </a:extLst>
            </p:cNvPr>
            <p:cNvGrpSpPr/>
            <p:nvPr/>
          </p:nvGrpSpPr>
          <p:grpSpPr>
            <a:xfrm>
              <a:off x="2901380" y="2935211"/>
              <a:ext cx="1320450" cy="537349"/>
              <a:chOff x="6121725" y="2090142"/>
              <a:chExt cx="939653" cy="382386"/>
            </a:xfrm>
          </p:grpSpPr>
          <p:sp>
            <p:nvSpPr>
              <p:cNvPr id="401" name="Rectangle 400">
                <a:extLst>
                  <a:ext uri="{FF2B5EF4-FFF2-40B4-BE49-F238E27FC236}">
                    <a16:creationId xmlns:a16="http://schemas.microsoft.com/office/drawing/2014/main" id="{A613D0EC-328A-4E89-8350-9430915FA367}"/>
                  </a:ext>
                </a:extLst>
              </p:cNvPr>
              <p:cNvSpPr/>
              <p:nvPr/>
            </p:nvSpPr>
            <p:spPr bwMode="auto">
              <a:xfrm>
                <a:off x="6194277" y="2162024"/>
                <a:ext cx="769113"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02" name="Graphic 401" descr="Icon of a box with connected dots and lines">
                <a:extLst>
                  <a:ext uri="{FF2B5EF4-FFF2-40B4-BE49-F238E27FC236}">
                    <a16:creationId xmlns:a16="http://schemas.microsoft.com/office/drawing/2014/main" id="{AB7DA7D6-0569-4C88-B569-0331FFB79F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21725" y="2090142"/>
                <a:ext cx="132788" cy="147015"/>
              </a:xfrm>
              <a:prstGeom prst="rect">
                <a:avLst/>
              </a:prstGeom>
            </p:spPr>
          </p:pic>
          <p:pic>
            <p:nvPicPr>
              <p:cNvPr id="403" name="Picture 2" descr="Graphics - Free Icon Library">
                <a:extLst>
                  <a:ext uri="{FF2B5EF4-FFF2-40B4-BE49-F238E27FC236}">
                    <a16:creationId xmlns:a16="http://schemas.microsoft.com/office/drawing/2014/main" id="{29557666-B119-47B6-A016-6D3ED61D9E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0200" y="2231901"/>
                <a:ext cx="222021" cy="156976"/>
              </a:xfrm>
              <a:prstGeom prst="rect">
                <a:avLst/>
              </a:prstGeom>
              <a:noFill/>
              <a:extLst>
                <a:ext uri="{909E8E84-426E-40DD-AFC4-6F175D3DCCD1}">
                  <a14:hiddenFill xmlns:a14="http://schemas.microsoft.com/office/drawing/2010/main">
                    <a:solidFill>
                      <a:srgbClr val="FFFFFF"/>
                    </a:solidFill>
                  </a14:hiddenFill>
                </a:ext>
              </a:extLst>
            </p:spPr>
          </p:pic>
          <p:sp>
            <p:nvSpPr>
              <p:cNvPr id="404" name="Rectangle 403">
                <a:extLst>
                  <a:ext uri="{FF2B5EF4-FFF2-40B4-BE49-F238E27FC236}">
                    <a16:creationId xmlns:a16="http://schemas.microsoft.com/office/drawing/2014/main" id="{591E9F6D-6A29-423E-B45D-3E17FCF89635}"/>
                  </a:ext>
                </a:extLst>
              </p:cNvPr>
              <p:cNvSpPr/>
              <p:nvPr/>
            </p:nvSpPr>
            <p:spPr bwMode="auto">
              <a:xfrm>
                <a:off x="6224336" y="2221971"/>
                <a:ext cx="837042"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Spark Driver</a:t>
                </a:r>
              </a:p>
            </p:txBody>
          </p:sp>
        </p:grpSp>
        <p:grpSp>
          <p:nvGrpSpPr>
            <p:cNvPr id="30" name="Group 29">
              <a:extLst>
                <a:ext uri="{FF2B5EF4-FFF2-40B4-BE49-F238E27FC236}">
                  <a16:creationId xmlns:a16="http://schemas.microsoft.com/office/drawing/2014/main" id="{4905D0A7-F8C2-4569-902E-C13C6BB424EF}"/>
                </a:ext>
              </a:extLst>
            </p:cNvPr>
            <p:cNvGrpSpPr/>
            <p:nvPr/>
          </p:nvGrpSpPr>
          <p:grpSpPr>
            <a:xfrm>
              <a:off x="3425860" y="3378288"/>
              <a:ext cx="235745" cy="235779"/>
              <a:chOff x="8205788" y="1938462"/>
              <a:chExt cx="235745" cy="235779"/>
            </a:xfrm>
          </p:grpSpPr>
          <p:sp>
            <p:nvSpPr>
              <p:cNvPr id="28" name="Rectangle 27">
                <a:extLst>
                  <a:ext uri="{FF2B5EF4-FFF2-40B4-BE49-F238E27FC236}">
                    <a16:creationId xmlns:a16="http://schemas.microsoft.com/office/drawing/2014/main" id="{D1C2AECB-C615-40D0-9EF9-73CA6014DF01}"/>
                  </a:ext>
                </a:extLst>
              </p:cNvPr>
              <p:cNvSpPr/>
              <p:nvPr/>
            </p:nvSpPr>
            <p:spPr bwMode="auto">
              <a:xfrm>
                <a:off x="8205788" y="1938462"/>
                <a:ext cx="235745" cy="235779"/>
              </a:xfrm>
              <a:prstGeom prst="rect">
                <a:avLst/>
              </a:prstGeom>
              <a:pattFill prst="wdUpDiag">
                <a:fgClr>
                  <a:srgbClr val="029EE6"/>
                </a:fgClr>
                <a:bgClr>
                  <a:srgbClr val="00B0F0"/>
                </a:bgClr>
              </a:pattFill>
              <a:ln w="6350">
                <a:noFill/>
                <a:prstDash val="sysDot"/>
                <a:headEnd type="none" w="med" len="med"/>
                <a:tailEnd type="none" w="med" len="med"/>
              </a:ln>
              <a:effectLst>
                <a:glow rad="25400">
                  <a:schemeClr val="accent3">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29" name="Picture 2">
                <a:extLst>
                  <a:ext uri="{FF2B5EF4-FFF2-40B4-BE49-F238E27FC236}">
                    <a16:creationId xmlns:a16="http://schemas.microsoft.com/office/drawing/2014/main" id="{35D6305A-2952-4413-AACD-4186D91AA68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2625" t="61200" r="9375" b="4406"/>
              <a:stretch/>
            </p:blipFill>
            <p:spPr bwMode="auto">
              <a:xfrm>
                <a:off x="8228625" y="1961984"/>
                <a:ext cx="190071" cy="188735"/>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Rectangle 41">
              <a:extLst>
                <a:ext uri="{FF2B5EF4-FFF2-40B4-BE49-F238E27FC236}">
                  <a16:creationId xmlns:a16="http://schemas.microsoft.com/office/drawing/2014/main" id="{AA46AE1F-388D-440F-8749-9B7A4A8050FC}"/>
                </a:ext>
              </a:extLst>
            </p:cNvPr>
            <p:cNvSpPr/>
            <p:nvPr/>
          </p:nvSpPr>
          <p:spPr bwMode="auto">
            <a:xfrm>
              <a:off x="3095905" y="4142472"/>
              <a:ext cx="887240" cy="250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Executors</a:t>
              </a:r>
            </a:p>
          </p:txBody>
        </p:sp>
        <p:grpSp>
          <p:nvGrpSpPr>
            <p:cNvPr id="49" name="Group 48">
              <a:extLst>
                <a:ext uri="{FF2B5EF4-FFF2-40B4-BE49-F238E27FC236}">
                  <a16:creationId xmlns:a16="http://schemas.microsoft.com/office/drawing/2014/main" id="{06932513-F3F0-460F-B531-8A932A45BE11}"/>
                </a:ext>
              </a:extLst>
            </p:cNvPr>
            <p:cNvGrpSpPr/>
            <p:nvPr/>
          </p:nvGrpSpPr>
          <p:grpSpPr>
            <a:xfrm>
              <a:off x="2696958" y="4541385"/>
              <a:ext cx="1491644" cy="261122"/>
              <a:chOff x="7286391" y="3203251"/>
              <a:chExt cx="1069226" cy="187175"/>
            </a:xfrm>
          </p:grpSpPr>
          <p:sp>
            <p:nvSpPr>
              <p:cNvPr id="434" name="Rectangle 433">
                <a:extLst>
                  <a:ext uri="{FF2B5EF4-FFF2-40B4-BE49-F238E27FC236}">
                    <a16:creationId xmlns:a16="http://schemas.microsoft.com/office/drawing/2014/main" id="{8EF10B74-3E8A-4C99-B4B0-91E6CDB88597}"/>
                  </a:ext>
                </a:extLst>
              </p:cNvPr>
              <p:cNvSpPr/>
              <p:nvPr/>
            </p:nvSpPr>
            <p:spPr bwMode="auto">
              <a:xfrm>
                <a:off x="7336191" y="3220949"/>
                <a:ext cx="1019426" cy="151781"/>
              </a:xfrm>
              <a:prstGeom prst="rect">
                <a:avLst/>
              </a:prstGeom>
              <a:solidFill>
                <a:schemeClr val="bg2">
                  <a:alpha val="65000"/>
                </a:schemeClr>
              </a:solidFill>
              <a:ln w="3175" cap="flat" cmpd="sng" algn="ctr">
                <a:no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cxnSp>
            <p:nvCxnSpPr>
              <p:cNvPr id="435" name="Straight Connector 434">
                <a:extLst>
                  <a:ext uri="{FF2B5EF4-FFF2-40B4-BE49-F238E27FC236}">
                    <a16:creationId xmlns:a16="http://schemas.microsoft.com/office/drawing/2014/main" id="{0332D7E6-DEE6-4048-8D77-77BDA1258BC3}"/>
                  </a:ext>
                </a:extLst>
              </p:cNvPr>
              <p:cNvCxnSpPr>
                <a:cxnSpLocks/>
              </p:cNvCxnSpPr>
              <p:nvPr/>
            </p:nvCxnSpPr>
            <p:spPr>
              <a:xfrm>
                <a:off x="7371207" y="3221537"/>
                <a:ext cx="984410" cy="0"/>
              </a:xfrm>
              <a:prstGeom prst="line">
                <a:avLst/>
              </a:prstGeom>
              <a:noFill/>
              <a:ln w="6350" cap="flat" cmpd="sng" algn="ctr">
                <a:solidFill>
                  <a:schemeClr val="tx1"/>
                </a:solidFill>
                <a:prstDash val="dash"/>
                <a:headEnd type="none" w="lg" len="med"/>
                <a:tailEnd type="none" w="lg" len="med"/>
              </a:ln>
              <a:effectLst/>
            </p:spPr>
          </p:cxnSp>
          <p:cxnSp>
            <p:nvCxnSpPr>
              <p:cNvPr id="436" name="Straight Connector 435">
                <a:extLst>
                  <a:ext uri="{FF2B5EF4-FFF2-40B4-BE49-F238E27FC236}">
                    <a16:creationId xmlns:a16="http://schemas.microsoft.com/office/drawing/2014/main" id="{9E335254-DF06-47B3-9C94-68E29828B860}"/>
                  </a:ext>
                </a:extLst>
              </p:cNvPr>
              <p:cNvCxnSpPr>
                <a:cxnSpLocks/>
              </p:cNvCxnSpPr>
              <p:nvPr/>
            </p:nvCxnSpPr>
            <p:spPr>
              <a:xfrm>
                <a:off x="7336191" y="3372730"/>
                <a:ext cx="1019426" cy="0"/>
              </a:xfrm>
              <a:prstGeom prst="line">
                <a:avLst/>
              </a:prstGeom>
              <a:noFill/>
              <a:ln w="6350" cap="flat" cmpd="sng" algn="ctr">
                <a:solidFill>
                  <a:schemeClr val="tx1"/>
                </a:solidFill>
                <a:prstDash val="dash"/>
                <a:headEnd type="none" w="lg" len="med"/>
                <a:tailEnd type="none" w="lg" len="med"/>
              </a:ln>
              <a:effectLst/>
            </p:spPr>
          </p:cxnSp>
          <p:grpSp>
            <p:nvGrpSpPr>
              <p:cNvPr id="437" name="Group 436">
                <a:extLst>
                  <a:ext uri="{FF2B5EF4-FFF2-40B4-BE49-F238E27FC236}">
                    <a16:creationId xmlns:a16="http://schemas.microsoft.com/office/drawing/2014/main" id="{EEF40F86-F336-4769-B9BD-E890E339ECA4}"/>
                  </a:ext>
                </a:extLst>
              </p:cNvPr>
              <p:cNvGrpSpPr/>
              <p:nvPr/>
            </p:nvGrpSpPr>
            <p:grpSpPr>
              <a:xfrm>
                <a:off x="7286391" y="3203251"/>
                <a:ext cx="187175" cy="187175"/>
                <a:chOff x="6611999" y="3341138"/>
                <a:chExt cx="187175" cy="187175"/>
              </a:xfrm>
              <a:effectLst>
                <a:glow rad="25400">
                  <a:schemeClr val="tx1">
                    <a:lumMod val="50000"/>
                    <a:lumOff val="50000"/>
                    <a:alpha val="22000"/>
                  </a:schemeClr>
                </a:glow>
              </a:effectLst>
            </p:grpSpPr>
            <p:sp>
              <p:nvSpPr>
                <p:cNvPr id="438" name="Oval 437">
                  <a:extLst>
                    <a:ext uri="{FF2B5EF4-FFF2-40B4-BE49-F238E27FC236}">
                      <a16:creationId xmlns:a16="http://schemas.microsoft.com/office/drawing/2014/main" id="{E281D2F2-8687-414E-9A97-A10EE0D24DF4}"/>
                    </a:ext>
                  </a:extLst>
                </p:cNvPr>
                <p:cNvSpPr/>
                <p:nvPr/>
              </p:nvSpPr>
              <p:spPr bwMode="auto">
                <a:xfrm>
                  <a:off x="6611999" y="3341138"/>
                  <a:ext cx="187175" cy="187175"/>
                </a:xfrm>
                <a:prstGeom prst="ellipse">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439" name="Picture 2">
                  <a:extLst>
                    <a:ext uri="{FF2B5EF4-FFF2-40B4-BE49-F238E27FC236}">
                      <a16:creationId xmlns:a16="http://schemas.microsoft.com/office/drawing/2014/main" id="{2B53B709-8F50-49E6-84F2-E3BCE26D4FA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2625" t="61200" r="9375" b="4406"/>
                <a:stretch/>
              </p:blipFill>
              <p:spPr bwMode="auto">
                <a:xfrm>
                  <a:off x="6632507" y="3357431"/>
                  <a:ext cx="155682" cy="154588"/>
                </a:xfrm>
                <a:prstGeom prst="ellipse">
                  <a:avLst/>
                </a:prstGeom>
                <a:noFill/>
                <a:extLst>
                  <a:ext uri="{909E8E84-426E-40DD-AFC4-6F175D3DCCD1}">
                    <a14:hiddenFill xmlns:a14="http://schemas.microsoft.com/office/drawing/2010/main">
                      <a:solidFill>
                        <a:srgbClr val="FFFFFF"/>
                      </a:solidFill>
                    </a14:hiddenFill>
                  </a:ext>
                </a:extLst>
              </p:spPr>
            </p:pic>
          </p:grpSp>
          <p:pic>
            <p:nvPicPr>
              <p:cNvPr id="440" name="Picture 2" descr="SCONE - A Secure Container Environment">
                <a:extLst>
                  <a:ext uri="{FF2B5EF4-FFF2-40B4-BE49-F238E27FC236}">
                    <a16:creationId xmlns:a16="http://schemas.microsoft.com/office/drawing/2014/main" id="{6CA6F407-D6CD-476B-89DD-E238E46EDD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50125" y="3243270"/>
                <a:ext cx="458309" cy="90287"/>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ectangle 38">
              <a:extLst>
                <a:ext uri="{FF2B5EF4-FFF2-40B4-BE49-F238E27FC236}">
                  <a16:creationId xmlns:a16="http://schemas.microsoft.com/office/drawing/2014/main" id="{BB32CC63-8A70-4C51-AB9C-7C82ACCA7EF2}"/>
                </a:ext>
              </a:extLst>
            </p:cNvPr>
            <p:cNvSpPr/>
            <p:nvPr/>
          </p:nvSpPr>
          <p:spPr bwMode="auto">
            <a:xfrm>
              <a:off x="2675659" y="4901178"/>
              <a:ext cx="1641386" cy="390001"/>
            </a:xfrm>
            <a:prstGeom prst="rect">
              <a:avLst/>
            </a:prstGeom>
            <a:solidFill>
              <a:srgbClr val="A27CB6">
                <a:alpha val="14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pic>
          <p:nvPicPr>
            <p:cNvPr id="40" name="Picture 2" descr="Azure Kubernetes Service - Reviews, Pros &amp; Cons | Companies using Azure  Kubernetes Service">
              <a:extLst>
                <a:ext uri="{FF2B5EF4-FFF2-40B4-BE49-F238E27FC236}">
                  <a16:creationId xmlns:a16="http://schemas.microsoft.com/office/drawing/2014/main" id="{ADED87D3-6AF0-4205-A825-2B6290FFFAB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8598" y="4951668"/>
              <a:ext cx="303729" cy="303729"/>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CD29C090-80C5-4F63-94BD-E74A6CB6E29F}"/>
                </a:ext>
              </a:extLst>
            </p:cNvPr>
            <p:cNvSpPr/>
            <p:nvPr/>
          </p:nvSpPr>
          <p:spPr bwMode="auto">
            <a:xfrm>
              <a:off x="2989806" y="4974723"/>
              <a:ext cx="1333884" cy="2538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Kubernetes Cluster</a:t>
              </a:r>
            </a:p>
          </p:txBody>
        </p:sp>
        <p:pic>
          <p:nvPicPr>
            <p:cNvPr id="12" name="Graphic 11">
              <a:extLst>
                <a:ext uri="{FF2B5EF4-FFF2-40B4-BE49-F238E27FC236}">
                  <a16:creationId xmlns:a16="http://schemas.microsoft.com/office/drawing/2014/main" id="{DFECA1E7-4BD3-4F5B-8748-2B1FBDA4245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931157" y="2571628"/>
              <a:ext cx="487815" cy="399655"/>
            </a:xfrm>
            <a:prstGeom prst="rect">
              <a:avLst/>
            </a:prstGeom>
          </p:spPr>
        </p:pic>
        <p:pic>
          <p:nvPicPr>
            <p:cNvPr id="5" name="Graphic 4">
              <a:extLst>
                <a:ext uri="{FF2B5EF4-FFF2-40B4-BE49-F238E27FC236}">
                  <a16:creationId xmlns:a16="http://schemas.microsoft.com/office/drawing/2014/main" id="{20850516-2143-473D-A413-2FA0843B29B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79118" y="2200360"/>
              <a:ext cx="326276" cy="326276"/>
            </a:xfrm>
            <a:prstGeom prst="rect">
              <a:avLst/>
            </a:prstGeom>
          </p:spPr>
        </p:pic>
        <p:pic>
          <p:nvPicPr>
            <p:cNvPr id="8" name="Picture 2" descr="Icon&#10;&#10;Description automatically generated">
              <a:extLst>
                <a:ext uri="{FF2B5EF4-FFF2-40B4-BE49-F238E27FC236}">
                  <a16:creationId xmlns:a16="http://schemas.microsoft.com/office/drawing/2014/main" id="{FCB56B1E-7FD6-4ABB-BF17-A2F70BAD9BA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9769" y="4762515"/>
              <a:ext cx="306398" cy="306398"/>
            </a:xfrm>
            <a:prstGeom prst="rect">
              <a:avLst/>
            </a:prstGeom>
            <a:noFill/>
          </p:spPr>
        </p:pic>
        <p:sp>
          <p:nvSpPr>
            <p:cNvPr id="11" name="Rectangle 10">
              <a:extLst>
                <a:ext uri="{FF2B5EF4-FFF2-40B4-BE49-F238E27FC236}">
                  <a16:creationId xmlns:a16="http://schemas.microsoft.com/office/drawing/2014/main" id="{2D839AD9-3508-4537-8EAC-D02D1866066A}"/>
                </a:ext>
              </a:extLst>
            </p:cNvPr>
            <p:cNvSpPr/>
            <p:nvPr/>
          </p:nvSpPr>
          <p:spPr bwMode="auto">
            <a:xfrm>
              <a:off x="945679" y="4800108"/>
              <a:ext cx="99574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NYC Taxi dataset</a:t>
              </a:r>
            </a:p>
          </p:txBody>
        </p:sp>
        <p:sp>
          <p:nvSpPr>
            <p:cNvPr id="13" name="Rectangle 12">
              <a:extLst>
                <a:ext uri="{FF2B5EF4-FFF2-40B4-BE49-F238E27FC236}">
                  <a16:creationId xmlns:a16="http://schemas.microsoft.com/office/drawing/2014/main" id="{3FB04FA6-72EA-4B5F-B944-8DB0181FED3B}"/>
                </a:ext>
              </a:extLst>
            </p:cNvPr>
            <p:cNvSpPr/>
            <p:nvPr/>
          </p:nvSpPr>
          <p:spPr bwMode="auto">
            <a:xfrm>
              <a:off x="611910" y="4187474"/>
              <a:ext cx="11190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scadia Code" panose="020B0609020000020004" pitchFamily="49" charset="0"/>
                  <a:ea typeface="Segoe UI" pitchFamily="34" charset="0"/>
                  <a:cs typeface="Cascadia Code" panose="020B0609020000020004" pitchFamily="49" charset="0"/>
                </a:rPr>
                <a:t>Parquet</a:t>
              </a:r>
            </a:p>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78D4"/>
                  </a:solidFill>
                  <a:effectLst/>
                  <a:uLnTx/>
                  <a:uFillTx/>
                  <a:latin typeface="Segoe UI Semibold"/>
                  <a:ea typeface="Segoe UI" pitchFamily="34" charset="0"/>
                  <a:cs typeface="Cascadia Code" panose="020B0609020000020004" pitchFamily="49" charset="0"/>
                </a:rPr>
                <a:t>50 GB | 1.5 B rows</a:t>
              </a:r>
            </a:p>
          </p:txBody>
        </p:sp>
        <p:pic>
          <p:nvPicPr>
            <p:cNvPr id="18" name="Graphic 17">
              <a:extLst>
                <a:ext uri="{FF2B5EF4-FFF2-40B4-BE49-F238E27FC236}">
                  <a16:creationId xmlns:a16="http://schemas.microsoft.com/office/drawing/2014/main" id="{584BEF01-0062-400A-92AC-474FFCE66A9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67006" y="3543327"/>
              <a:ext cx="171450" cy="171450"/>
            </a:xfrm>
            <a:prstGeom prst="rect">
              <a:avLst/>
            </a:prstGeom>
          </p:spPr>
        </p:pic>
        <p:pic>
          <p:nvPicPr>
            <p:cNvPr id="21" name="Graphic 20">
              <a:extLst>
                <a:ext uri="{FF2B5EF4-FFF2-40B4-BE49-F238E27FC236}">
                  <a16:creationId xmlns:a16="http://schemas.microsoft.com/office/drawing/2014/main" id="{F2302AF4-F0AB-4CC9-AB50-8106C27CCF1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27140" y="3073811"/>
              <a:ext cx="425247" cy="425247"/>
            </a:xfrm>
            <a:prstGeom prst="rect">
              <a:avLst/>
            </a:prstGeom>
          </p:spPr>
        </p:pic>
        <p:sp>
          <p:nvSpPr>
            <p:cNvPr id="330" name="TextBox 329">
              <a:extLst>
                <a:ext uri="{FF2B5EF4-FFF2-40B4-BE49-F238E27FC236}">
                  <a16:creationId xmlns:a16="http://schemas.microsoft.com/office/drawing/2014/main" id="{269DB315-E891-4424-B651-DB1C7D020303}"/>
                </a:ext>
              </a:extLst>
            </p:cNvPr>
            <p:cNvSpPr txBox="1"/>
            <p:nvPr/>
          </p:nvSpPr>
          <p:spPr>
            <a:xfrm>
              <a:off x="1301296" y="3787899"/>
              <a:ext cx="1789978" cy="200055"/>
            </a:xfrm>
            <a:prstGeom prst="rect">
              <a:avLst/>
            </a:prstGeom>
            <a:solidFill>
              <a:srgbClr val="F7D7C1">
                <a:alpha val="64000"/>
              </a:srgb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err="1">
                  <a:ln>
                    <a:noFill/>
                  </a:ln>
                  <a:solidFill>
                    <a:srgbClr val="E27226"/>
                  </a:solidFill>
                  <a:effectLst/>
                  <a:uLnTx/>
                  <a:uFillTx/>
                  <a:latin typeface="Cascadia Code" panose="020B0609020000020004" pitchFamily="49" charset="0"/>
                  <a:ea typeface="+mn-ea"/>
                  <a:cs typeface="+mn-cs"/>
                </a:rPr>
                <a:t>spark.read.parquet</a:t>
              </a:r>
              <a:r>
                <a:rPr kumimoji="0" lang="en-US" sz="700" b="1" i="0" u="none" strike="noStrike" kern="1200" cap="none" spc="0" normalizeH="0" baseline="0" noProof="0" dirty="0">
                  <a:ln>
                    <a:noFill/>
                  </a:ln>
                  <a:solidFill>
                    <a:srgbClr val="E27226"/>
                  </a:solidFill>
                  <a:effectLst/>
                  <a:uLnTx/>
                  <a:uFillTx/>
                  <a:latin typeface="Cascadia Code" panose="020B0609020000020004" pitchFamily="49" charset="0"/>
                  <a:ea typeface="+mn-ea"/>
                  <a:cs typeface="+mn-cs"/>
                </a:rPr>
                <a:t>(…)</a:t>
              </a:r>
            </a:p>
          </p:txBody>
        </p:sp>
        <p:grpSp>
          <p:nvGrpSpPr>
            <p:cNvPr id="41" name="Group 40">
              <a:extLst>
                <a:ext uri="{FF2B5EF4-FFF2-40B4-BE49-F238E27FC236}">
                  <a16:creationId xmlns:a16="http://schemas.microsoft.com/office/drawing/2014/main" id="{B65ECA5B-19C2-4F31-9F20-81AC024CAC6D}"/>
                </a:ext>
              </a:extLst>
            </p:cNvPr>
            <p:cNvGrpSpPr/>
            <p:nvPr/>
          </p:nvGrpSpPr>
          <p:grpSpPr>
            <a:xfrm>
              <a:off x="3018039" y="3660116"/>
              <a:ext cx="965106" cy="530335"/>
              <a:chOff x="7605568" y="2188686"/>
              <a:chExt cx="965106" cy="530335"/>
            </a:xfrm>
          </p:grpSpPr>
          <p:grpSp>
            <p:nvGrpSpPr>
              <p:cNvPr id="31" name="Group 30">
                <a:extLst>
                  <a:ext uri="{FF2B5EF4-FFF2-40B4-BE49-F238E27FC236}">
                    <a16:creationId xmlns:a16="http://schemas.microsoft.com/office/drawing/2014/main" id="{BE9F6C99-43A1-4013-AF33-8DFB69587532}"/>
                  </a:ext>
                </a:extLst>
              </p:cNvPr>
              <p:cNvGrpSpPr/>
              <p:nvPr/>
            </p:nvGrpSpPr>
            <p:grpSpPr>
              <a:xfrm>
                <a:off x="7605568" y="2194284"/>
                <a:ext cx="338224" cy="524737"/>
                <a:chOff x="7442252" y="2151271"/>
                <a:chExt cx="338224" cy="524737"/>
              </a:xfrm>
            </p:grpSpPr>
            <p:grpSp>
              <p:nvGrpSpPr>
                <p:cNvPr id="407" name="Group 406">
                  <a:extLst>
                    <a:ext uri="{FF2B5EF4-FFF2-40B4-BE49-F238E27FC236}">
                      <a16:creationId xmlns:a16="http://schemas.microsoft.com/office/drawing/2014/main" id="{B51914C9-5718-45E8-80C7-51C38FFFB723}"/>
                    </a:ext>
                  </a:extLst>
                </p:cNvPr>
                <p:cNvGrpSpPr/>
                <p:nvPr/>
              </p:nvGrpSpPr>
              <p:grpSpPr>
                <a:xfrm>
                  <a:off x="7442252" y="2151271"/>
                  <a:ext cx="338224" cy="434827"/>
                  <a:chOff x="6121725" y="2090142"/>
                  <a:chExt cx="297433" cy="382386"/>
                </a:xfrm>
              </p:grpSpPr>
              <p:sp>
                <p:nvSpPr>
                  <p:cNvPr id="408" name="Rectangle 407">
                    <a:extLst>
                      <a:ext uri="{FF2B5EF4-FFF2-40B4-BE49-F238E27FC236}">
                        <a16:creationId xmlns:a16="http://schemas.microsoft.com/office/drawing/2014/main" id="{D8C2DF98-06C6-4468-9C8D-5FA2EA05EF80}"/>
                      </a:ext>
                    </a:extLst>
                  </p:cNvPr>
                  <p:cNvSpPr/>
                  <p:nvPr/>
                </p:nvSpPr>
                <p:spPr bwMode="auto">
                  <a:xfrm>
                    <a:off x="6194277" y="2162024"/>
                    <a:ext cx="224881"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09" name="Graphic 408" descr="Icon of a box with connected dots and lines">
                    <a:extLst>
                      <a:ext uri="{FF2B5EF4-FFF2-40B4-BE49-F238E27FC236}">
                        <a16:creationId xmlns:a16="http://schemas.microsoft.com/office/drawing/2014/main" id="{6FDAA5D0-CCF0-41FF-8B65-21A77716B6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21725" y="2090142"/>
                    <a:ext cx="132788" cy="147015"/>
                  </a:xfrm>
                  <a:prstGeom prst="rect">
                    <a:avLst/>
                  </a:prstGeom>
                </p:spPr>
              </p:pic>
              <p:pic>
                <p:nvPicPr>
                  <p:cNvPr id="410" name="Picture 2" descr="Graphics - Free Icon Library">
                    <a:extLst>
                      <a:ext uri="{FF2B5EF4-FFF2-40B4-BE49-F238E27FC236}">
                        <a16:creationId xmlns:a16="http://schemas.microsoft.com/office/drawing/2014/main" id="{A2E2DDBF-4E1D-45CB-86E9-69B0288AB7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0200" y="2231901"/>
                    <a:ext cx="222021" cy="156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2" name="Group 411">
                  <a:extLst>
                    <a:ext uri="{FF2B5EF4-FFF2-40B4-BE49-F238E27FC236}">
                      <a16:creationId xmlns:a16="http://schemas.microsoft.com/office/drawing/2014/main" id="{AB6FB5F1-D76D-48E6-BD51-854BF27F68C0}"/>
                    </a:ext>
                  </a:extLst>
                </p:cNvPr>
                <p:cNvGrpSpPr/>
                <p:nvPr/>
              </p:nvGrpSpPr>
              <p:grpSpPr>
                <a:xfrm>
                  <a:off x="7584054" y="2527721"/>
                  <a:ext cx="148265" cy="148287"/>
                  <a:chOff x="8205788" y="1938462"/>
                  <a:chExt cx="235745" cy="235779"/>
                </a:xfrm>
              </p:grpSpPr>
              <p:sp>
                <p:nvSpPr>
                  <p:cNvPr id="413" name="Rectangle 412">
                    <a:extLst>
                      <a:ext uri="{FF2B5EF4-FFF2-40B4-BE49-F238E27FC236}">
                        <a16:creationId xmlns:a16="http://schemas.microsoft.com/office/drawing/2014/main" id="{CDBFEEBA-B539-4F8D-87C5-B8C54AAD1315}"/>
                      </a:ext>
                    </a:extLst>
                  </p:cNvPr>
                  <p:cNvSpPr/>
                  <p:nvPr/>
                </p:nvSpPr>
                <p:spPr bwMode="auto">
                  <a:xfrm>
                    <a:off x="8205788" y="1938462"/>
                    <a:ext cx="235745" cy="235779"/>
                  </a:xfrm>
                  <a:prstGeom prst="rect">
                    <a:avLst/>
                  </a:prstGeom>
                  <a:pattFill prst="wdUpDiag">
                    <a:fgClr>
                      <a:srgbClr val="029EE6"/>
                    </a:fgClr>
                    <a:bgClr>
                      <a:srgbClr val="00B0F0"/>
                    </a:bgClr>
                  </a:pattFill>
                  <a:ln w="6350">
                    <a:noFill/>
                    <a:prstDash val="sysDot"/>
                    <a:headEnd type="none" w="med" len="med"/>
                    <a:tailEnd type="none" w="med" len="med"/>
                  </a:ln>
                  <a:effectLst>
                    <a:glow rad="25400">
                      <a:schemeClr val="accent3">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414" name="Picture 2">
                    <a:extLst>
                      <a:ext uri="{FF2B5EF4-FFF2-40B4-BE49-F238E27FC236}">
                        <a16:creationId xmlns:a16="http://schemas.microsoft.com/office/drawing/2014/main" id="{E9A398CA-6107-4654-9129-AE430931AF4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2625" t="61200" r="9375" b="4406"/>
                  <a:stretch/>
                </p:blipFill>
                <p:spPr bwMode="auto">
                  <a:xfrm>
                    <a:off x="8228625" y="1961984"/>
                    <a:ext cx="190071" cy="18873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15" name="Group 414">
                <a:extLst>
                  <a:ext uri="{FF2B5EF4-FFF2-40B4-BE49-F238E27FC236}">
                    <a16:creationId xmlns:a16="http://schemas.microsoft.com/office/drawing/2014/main" id="{F6D7D49B-3C30-4910-A5E6-50DC6AA61CFD}"/>
                  </a:ext>
                </a:extLst>
              </p:cNvPr>
              <p:cNvGrpSpPr/>
              <p:nvPr/>
            </p:nvGrpSpPr>
            <p:grpSpPr>
              <a:xfrm>
                <a:off x="7930244" y="2190133"/>
                <a:ext cx="338224" cy="524737"/>
                <a:chOff x="7442252" y="2151271"/>
                <a:chExt cx="338224" cy="524737"/>
              </a:xfrm>
            </p:grpSpPr>
            <p:grpSp>
              <p:nvGrpSpPr>
                <p:cNvPr id="416" name="Group 415">
                  <a:extLst>
                    <a:ext uri="{FF2B5EF4-FFF2-40B4-BE49-F238E27FC236}">
                      <a16:creationId xmlns:a16="http://schemas.microsoft.com/office/drawing/2014/main" id="{8E352411-89DE-444E-908E-04CEADA20874}"/>
                    </a:ext>
                  </a:extLst>
                </p:cNvPr>
                <p:cNvGrpSpPr/>
                <p:nvPr/>
              </p:nvGrpSpPr>
              <p:grpSpPr>
                <a:xfrm>
                  <a:off x="7442252" y="2151271"/>
                  <a:ext cx="338224" cy="434827"/>
                  <a:chOff x="6121725" y="2090142"/>
                  <a:chExt cx="297433" cy="382386"/>
                </a:xfrm>
              </p:grpSpPr>
              <p:sp>
                <p:nvSpPr>
                  <p:cNvPr id="420" name="Rectangle 419">
                    <a:extLst>
                      <a:ext uri="{FF2B5EF4-FFF2-40B4-BE49-F238E27FC236}">
                        <a16:creationId xmlns:a16="http://schemas.microsoft.com/office/drawing/2014/main" id="{27C77B3A-E9A4-42CD-AF5A-68B02456CD83}"/>
                      </a:ext>
                    </a:extLst>
                  </p:cNvPr>
                  <p:cNvSpPr/>
                  <p:nvPr/>
                </p:nvSpPr>
                <p:spPr bwMode="auto">
                  <a:xfrm>
                    <a:off x="6194277" y="2162024"/>
                    <a:ext cx="224881"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21" name="Graphic 420" descr="Icon of a box with connected dots and lines">
                    <a:extLst>
                      <a:ext uri="{FF2B5EF4-FFF2-40B4-BE49-F238E27FC236}">
                        <a16:creationId xmlns:a16="http://schemas.microsoft.com/office/drawing/2014/main" id="{3E0E9958-FF08-4B4F-AF11-3BD43CB8B3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21725" y="2090142"/>
                    <a:ext cx="132788" cy="147015"/>
                  </a:xfrm>
                  <a:prstGeom prst="rect">
                    <a:avLst/>
                  </a:prstGeom>
                </p:spPr>
              </p:pic>
              <p:pic>
                <p:nvPicPr>
                  <p:cNvPr id="422" name="Picture 2" descr="Graphics - Free Icon Library">
                    <a:extLst>
                      <a:ext uri="{FF2B5EF4-FFF2-40B4-BE49-F238E27FC236}">
                        <a16:creationId xmlns:a16="http://schemas.microsoft.com/office/drawing/2014/main" id="{511B0115-9B1F-43F1-B119-FA0628A1D0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0200" y="2231901"/>
                    <a:ext cx="222021" cy="156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7" name="Group 416">
                  <a:extLst>
                    <a:ext uri="{FF2B5EF4-FFF2-40B4-BE49-F238E27FC236}">
                      <a16:creationId xmlns:a16="http://schemas.microsoft.com/office/drawing/2014/main" id="{DA4BA455-BCB1-4777-ABFE-BD611A96B082}"/>
                    </a:ext>
                  </a:extLst>
                </p:cNvPr>
                <p:cNvGrpSpPr/>
                <p:nvPr/>
              </p:nvGrpSpPr>
              <p:grpSpPr>
                <a:xfrm>
                  <a:off x="7584054" y="2527721"/>
                  <a:ext cx="148265" cy="148287"/>
                  <a:chOff x="8205788" y="1938462"/>
                  <a:chExt cx="235745" cy="235779"/>
                </a:xfrm>
              </p:grpSpPr>
              <p:sp>
                <p:nvSpPr>
                  <p:cNvPr id="418" name="Rectangle 417">
                    <a:extLst>
                      <a:ext uri="{FF2B5EF4-FFF2-40B4-BE49-F238E27FC236}">
                        <a16:creationId xmlns:a16="http://schemas.microsoft.com/office/drawing/2014/main" id="{2F1C647F-273D-4D7D-8F3E-080997B9CDDA}"/>
                      </a:ext>
                    </a:extLst>
                  </p:cNvPr>
                  <p:cNvSpPr/>
                  <p:nvPr/>
                </p:nvSpPr>
                <p:spPr bwMode="auto">
                  <a:xfrm>
                    <a:off x="8205788" y="1938462"/>
                    <a:ext cx="235745" cy="235779"/>
                  </a:xfrm>
                  <a:prstGeom prst="rect">
                    <a:avLst/>
                  </a:prstGeom>
                  <a:pattFill prst="wdUpDiag">
                    <a:fgClr>
                      <a:srgbClr val="029EE6"/>
                    </a:fgClr>
                    <a:bgClr>
                      <a:srgbClr val="00B0F0"/>
                    </a:bgClr>
                  </a:pattFill>
                  <a:ln w="6350">
                    <a:noFill/>
                    <a:prstDash val="sysDot"/>
                    <a:headEnd type="none" w="med" len="med"/>
                    <a:tailEnd type="none" w="med" len="med"/>
                  </a:ln>
                  <a:effectLst>
                    <a:glow rad="25400">
                      <a:schemeClr val="accent3">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419" name="Picture 2">
                    <a:extLst>
                      <a:ext uri="{FF2B5EF4-FFF2-40B4-BE49-F238E27FC236}">
                        <a16:creationId xmlns:a16="http://schemas.microsoft.com/office/drawing/2014/main" id="{1D24E82A-FF78-4F3B-A954-66939E1037C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2625" t="61200" r="9375" b="4406"/>
                  <a:stretch/>
                </p:blipFill>
                <p:spPr bwMode="auto">
                  <a:xfrm>
                    <a:off x="8228625" y="1961984"/>
                    <a:ext cx="190071" cy="18873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4" name="Group 423">
                <a:extLst>
                  <a:ext uri="{FF2B5EF4-FFF2-40B4-BE49-F238E27FC236}">
                    <a16:creationId xmlns:a16="http://schemas.microsoft.com/office/drawing/2014/main" id="{1CAB0BAC-8542-49C4-AA46-1FB5C7D28915}"/>
                  </a:ext>
                </a:extLst>
              </p:cNvPr>
              <p:cNvGrpSpPr/>
              <p:nvPr/>
            </p:nvGrpSpPr>
            <p:grpSpPr>
              <a:xfrm>
                <a:off x="8232450" y="2188686"/>
                <a:ext cx="338224" cy="524737"/>
                <a:chOff x="7442252" y="2151271"/>
                <a:chExt cx="338224" cy="524737"/>
              </a:xfrm>
            </p:grpSpPr>
            <p:grpSp>
              <p:nvGrpSpPr>
                <p:cNvPr id="425" name="Group 424">
                  <a:extLst>
                    <a:ext uri="{FF2B5EF4-FFF2-40B4-BE49-F238E27FC236}">
                      <a16:creationId xmlns:a16="http://schemas.microsoft.com/office/drawing/2014/main" id="{94F617EA-0027-45CC-8332-D1BACD5EF06A}"/>
                    </a:ext>
                  </a:extLst>
                </p:cNvPr>
                <p:cNvGrpSpPr/>
                <p:nvPr/>
              </p:nvGrpSpPr>
              <p:grpSpPr>
                <a:xfrm>
                  <a:off x="7442252" y="2151271"/>
                  <a:ext cx="338224" cy="434827"/>
                  <a:chOff x="6121725" y="2090142"/>
                  <a:chExt cx="297433" cy="382386"/>
                </a:xfrm>
              </p:grpSpPr>
              <p:sp>
                <p:nvSpPr>
                  <p:cNvPr id="429" name="Rectangle 428">
                    <a:extLst>
                      <a:ext uri="{FF2B5EF4-FFF2-40B4-BE49-F238E27FC236}">
                        <a16:creationId xmlns:a16="http://schemas.microsoft.com/office/drawing/2014/main" id="{BAAEB1F8-B37A-4E4B-8A15-45D49C7FF11B}"/>
                      </a:ext>
                    </a:extLst>
                  </p:cNvPr>
                  <p:cNvSpPr/>
                  <p:nvPr/>
                </p:nvSpPr>
                <p:spPr bwMode="auto">
                  <a:xfrm>
                    <a:off x="6194277" y="2162024"/>
                    <a:ext cx="224881" cy="310504"/>
                  </a:xfrm>
                  <a:prstGeom prst="rect">
                    <a:avLst/>
                  </a:prstGeom>
                  <a:solidFill>
                    <a:srgbClr val="FFFFFF">
                      <a:lumMod val="95000"/>
                    </a:srgbClr>
                  </a:solidFill>
                  <a:ln w="9525" cap="flat" cmpd="sng" algn="ctr">
                    <a:gradFill>
                      <a:gsLst>
                        <a:gs pos="100000">
                          <a:schemeClr val="bg2">
                            <a:lumMod val="90000"/>
                            <a:alpha val="73000"/>
                          </a:schemeClr>
                        </a:gs>
                        <a:gs pos="0">
                          <a:schemeClr val="accent1">
                            <a:lumMod val="30000"/>
                            <a:lumOff val="70000"/>
                          </a:schemeClr>
                        </a:gs>
                      </a:gsLst>
                      <a:lin ang="16200000" scaled="0"/>
                    </a:gradFill>
                    <a:prstDash val="solid"/>
                    <a:headEnd type="none" w="med" len="med"/>
                    <a:tailEnd type="none" w="med" len="med"/>
                  </a:ln>
                  <a:effectLst>
                    <a:outerShdw blurRad="63500" algn="ctr" rotWithShape="0">
                      <a:prstClr val="black">
                        <a:alpha val="20000"/>
                      </a:prstClr>
                    </a:outerShdw>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30" name="Graphic 429" descr="Icon of a box with connected dots and lines">
                    <a:extLst>
                      <a:ext uri="{FF2B5EF4-FFF2-40B4-BE49-F238E27FC236}">
                        <a16:creationId xmlns:a16="http://schemas.microsoft.com/office/drawing/2014/main" id="{C05B1409-25D9-4C66-A269-C0165A74078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21725" y="2090142"/>
                    <a:ext cx="132788" cy="147015"/>
                  </a:xfrm>
                  <a:prstGeom prst="rect">
                    <a:avLst/>
                  </a:prstGeom>
                </p:spPr>
              </p:pic>
              <p:pic>
                <p:nvPicPr>
                  <p:cNvPr id="431" name="Picture 2" descr="Graphics - Free Icon Library">
                    <a:extLst>
                      <a:ext uri="{FF2B5EF4-FFF2-40B4-BE49-F238E27FC236}">
                        <a16:creationId xmlns:a16="http://schemas.microsoft.com/office/drawing/2014/main" id="{5B1E1DFB-BF81-4D24-848E-F1D3E5063C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0200" y="2231901"/>
                    <a:ext cx="222021" cy="156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6" name="Group 425">
                  <a:extLst>
                    <a:ext uri="{FF2B5EF4-FFF2-40B4-BE49-F238E27FC236}">
                      <a16:creationId xmlns:a16="http://schemas.microsoft.com/office/drawing/2014/main" id="{A247FD63-4A90-44A0-9749-804CC30B6AA3}"/>
                    </a:ext>
                  </a:extLst>
                </p:cNvPr>
                <p:cNvGrpSpPr/>
                <p:nvPr/>
              </p:nvGrpSpPr>
              <p:grpSpPr>
                <a:xfrm>
                  <a:off x="7584054" y="2527721"/>
                  <a:ext cx="148265" cy="148287"/>
                  <a:chOff x="8205788" y="1938462"/>
                  <a:chExt cx="235745" cy="235779"/>
                </a:xfrm>
              </p:grpSpPr>
              <p:sp>
                <p:nvSpPr>
                  <p:cNvPr id="427" name="Rectangle 426">
                    <a:extLst>
                      <a:ext uri="{FF2B5EF4-FFF2-40B4-BE49-F238E27FC236}">
                        <a16:creationId xmlns:a16="http://schemas.microsoft.com/office/drawing/2014/main" id="{E8A6D262-B59F-4E4F-A41C-BE5EBA3A7F42}"/>
                      </a:ext>
                    </a:extLst>
                  </p:cNvPr>
                  <p:cNvSpPr/>
                  <p:nvPr/>
                </p:nvSpPr>
                <p:spPr bwMode="auto">
                  <a:xfrm>
                    <a:off x="8205788" y="1938462"/>
                    <a:ext cx="235745" cy="235779"/>
                  </a:xfrm>
                  <a:prstGeom prst="rect">
                    <a:avLst/>
                  </a:prstGeom>
                  <a:pattFill prst="wdUpDiag">
                    <a:fgClr>
                      <a:srgbClr val="029EE6"/>
                    </a:fgClr>
                    <a:bgClr>
                      <a:srgbClr val="00B0F0"/>
                    </a:bgClr>
                  </a:pattFill>
                  <a:ln w="6350">
                    <a:noFill/>
                    <a:prstDash val="sysDot"/>
                    <a:headEnd type="none" w="med" len="med"/>
                    <a:tailEnd type="none" w="med" len="med"/>
                  </a:ln>
                  <a:effectLst>
                    <a:glow rad="25400">
                      <a:schemeClr val="accent3">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428" name="Picture 2">
                    <a:extLst>
                      <a:ext uri="{FF2B5EF4-FFF2-40B4-BE49-F238E27FC236}">
                        <a16:creationId xmlns:a16="http://schemas.microsoft.com/office/drawing/2014/main" id="{7832DC85-DCB7-4F67-B910-5093BA095B4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2625" t="61200" r="9375" b="4406"/>
                  <a:stretch/>
                </p:blipFill>
                <p:spPr bwMode="auto">
                  <a:xfrm>
                    <a:off x="8228625" y="1961984"/>
                    <a:ext cx="190071" cy="188735"/>
                  </a:xfrm>
                  <a:prstGeom prst="rect">
                    <a:avLst/>
                  </a:prstGeom>
                  <a:noFill/>
                  <a:extLst>
                    <a:ext uri="{909E8E84-426E-40DD-AFC4-6F175D3DCCD1}">
                      <a14:hiddenFill xmlns:a14="http://schemas.microsoft.com/office/drawing/2010/main">
                        <a:solidFill>
                          <a:srgbClr val="FFFFFF"/>
                        </a:solidFill>
                      </a14:hiddenFill>
                    </a:ext>
                  </a:extLst>
                </p:spPr>
              </p:pic>
            </p:grpSp>
          </p:grpSp>
        </p:grpSp>
        <p:pic>
          <p:nvPicPr>
            <p:cNvPr id="9" name="Graphic 8">
              <a:extLst>
                <a:ext uri="{FF2B5EF4-FFF2-40B4-BE49-F238E27FC236}">
                  <a16:creationId xmlns:a16="http://schemas.microsoft.com/office/drawing/2014/main" id="{F9693B85-9BD8-4A86-929A-1BDE313D197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75217" y="3802947"/>
              <a:ext cx="341986" cy="426080"/>
            </a:xfrm>
            <a:prstGeom prst="rect">
              <a:avLst/>
            </a:prstGeom>
          </p:spPr>
        </p:pic>
        <p:cxnSp>
          <p:nvCxnSpPr>
            <p:cNvPr id="833" name="Connector: Elbow 832">
              <a:extLst>
                <a:ext uri="{FF2B5EF4-FFF2-40B4-BE49-F238E27FC236}">
                  <a16:creationId xmlns:a16="http://schemas.microsoft.com/office/drawing/2014/main" id="{FACAAB49-D793-4F16-A071-C5A883A172E4}"/>
                </a:ext>
              </a:extLst>
            </p:cNvPr>
            <p:cNvCxnSpPr>
              <a:cxnSpLocks/>
            </p:cNvCxnSpPr>
            <p:nvPr/>
          </p:nvCxnSpPr>
          <p:spPr>
            <a:xfrm rot="10800000">
              <a:off x="1321839" y="3989843"/>
              <a:ext cx="1748278" cy="466"/>
            </a:xfrm>
            <a:prstGeom prst="bentConnector3">
              <a:avLst>
                <a:gd name="adj1" fmla="val 50000"/>
              </a:avLst>
            </a:prstGeom>
            <a:ln w="50800">
              <a:solidFill>
                <a:srgbClr val="E27226">
                  <a:alpha val="70000"/>
                </a:srgbClr>
              </a:solidFill>
              <a:headEnd type="triangle" w="med" len="med"/>
              <a:tailEnd type="triangle" w="med" len="med"/>
            </a:ln>
            <a:effectLst>
              <a:glow rad="63500">
                <a:srgbClr val="E27226">
                  <a:alpha val="8000"/>
                </a:srgbClr>
              </a:glow>
            </a:effectLst>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8BA7BE68-1439-497A-B852-9AB5C110D3BA}"/>
                </a:ext>
              </a:extLst>
            </p:cNvPr>
            <p:cNvSpPr/>
            <p:nvPr/>
          </p:nvSpPr>
          <p:spPr bwMode="auto">
            <a:xfrm>
              <a:off x="5339112" y="829079"/>
              <a:ext cx="1789978" cy="5769679"/>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14" name="Rectangle 113">
              <a:extLst>
                <a:ext uri="{FF2B5EF4-FFF2-40B4-BE49-F238E27FC236}">
                  <a16:creationId xmlns:a16="http://schemas.microsoft.com/office/drawing/2014/main" id="{E0612729-0223-4FBE-913C-3A8DE87B9808}"/>
                </a:ext>
              </a:extLst>
            </p:cNvPr>
            <p:cNvSpPr/>
            <p:nvPr/>
          </p:nvSpPr>
          <p:spPr bwMode="auto">
            <a:xfrm>
              <a:off x="5401780" y="890241"/>
              <a:ext cx="1651995" cy="5648177"/>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15" name="Rectangle 114">
              <a:extLst>
                <a:ext uri="{FF2B5EF4-FFF2-40B4-BE49-F238E27FC236}">
                  <a16:creationId xmlns:a16="http://schemas.microsoft.com/office/drawing/2014/main" id="{9D6630F6-5E7B-4A36-8416-D33BD30CB55C}"/>
                </a:ext>
              </a:extLst>
            </p:cNvPr>
            <p:cNvSpPr/>
            <p:nvPr/>
          </p:nvSpPr>
          <p:spPr bwMode="auto">
            <a:xfrm>
              <a:off x="5399820" y="3168791"/>
              <a:ext cx="1637022" cy="1904659"/>
            </a:xfrm>
            <a:prstGeom prst="rect">
              <a:avLst/>
            </a:prstGeom>
            <a:solidFill>
              <a:srgbClr val="50E6FF">
                <a:alpha val="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117" name="Connector: Elbow 116">
              <a:extLst>
                <a:ext uri="{FF2B5EF4-FFF2-40B4-BE49-F238E27FC236}">
                  <a16:creationId xmlns:a16="http://schemas.microsoft.com/office/drawing/2014/main" id="{C450BF20-7BFF-457F-950B-EBA578D8B34D}"/>
                </a:ext>
              </a:extLst>
            </p:cNvPr>
            <p:cNvCxnSpPr>
              <a:cxnSpLocks/>
              <a:stCxn id="459" idx="1"/>
              <a:endCxn id="401" idx="3"/>
            </p:cNvCxnSpPr>
            <p:nvPr/>
          </p:nvCxnSpPr>
          <p:spPr>
            <a:xfrm rot="10800000">
              <a:off x="4084132" y="3254393"/>
              <a:ext cx="1894422" cy="2765071"/>
            </a:xfrm>
            <a:prstGeom prst="bentConnector3">
              <a:avLst>
                <a:gd name="adj1" fmla="val 50402"/>
              </a:avLst>
            </a:prstGeom>
            <a:ln w="25400">
              <a:solidFill>
                <a:srgbClr val="156AB3"/>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66DE2A79-AF71-4143-B627-D070D8756DFC}"/>
                </a:ext>
              </a:extLst>
            </p:cNvPr>
            <p:cNvGrpSpPr/>
            <p:nvPr/>
          </p:nvGrpSpPr>
          <p:grpSpPr>
            <a:xfrm>
              <a:off x="5404046" y="5391174"/>
              <a:ext cx="1651995" cy="1066698"/>
              <a:chOff x="3630681" y="4258543"/>
              <a:chExt cx="1173565" cy="757775"/>
            </a:xfrm>
          </p:grpSpPr>
          <p:pic>
            <p:nvPicPr>
              <p:cNvPr id="459" name="Graphic 458">
                <a:extLst>
                  <a:ext uri="{FF2B5EF4-FFF2-40B4-BE49-F238E27FC236}">
                    <a16:creationId xmlns:a16="http://schemas.microsoft.com/office/drawing/2014/main" id="{A2224D3A-1072-4B7F-8D5B-C8E7624E487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038807" y="4393432"/>
                <a:ext cx="357315" cy="622886"/>
              </a:xfrm>
              <a:prstGeom prst="rect">
                <a:avLst/>
              </a:prstGeom>
            </p:spPr>
          </p:pic>
          <p:sp>
            <p:nvSpPr>
              <p:cNvPr id="460" name="Rectangle 459">
                <a:extLst>
                  <a:ext uri="{FF2B5EF4-FFF2-40B4-BE49-F238E27FC236}">
                    <a16:creationId xmlns:a16="http://schemas.microsoft.com/office/drawing/2014/main" id="{F2FF5362-D1B2-4DC6-A84B-5466C7D5BABE}"/>
                  </a:ext>
                </a:extLst>
              </p:cNvPr>
              <p:cNvSpPr/>
              <p:nvPr/>
            </p:nvSpPr>
            <p:spPr bwMode="auto">
              <a:xfrm>
                <a:off x="3630681" y="4258543"/>
                <a:ext cx="1173565"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Azure Attestation</a:t>
                </a:r>
              </a:p>
            </p:txBody>
          </p:sp>
        </p:grpSp>
        <p:sp>
          <p:nvSpPr>
            <p:cNvPr id="133" name="Rectangle 132">
              <a:extLst>
                <a:ext uri="{FF2B5EF4-FFF2-40B4-BE49-F238E27FC236}">
                  <a16:creationId xmlns:a16="http://schemas.microsoft.com/office/drawing/2014/main" id="{DC7F5158-E808-4042-B96A-ABF4082983C4}"/>
                </a:ext>
              </a:extLst>
            </p:cNvPr>
            <p:cNvSpPr/>
            <p:nvPr/>
          </p:nvSpPr>
          <p:spPr bwMode="auto">
            <a:xfrm>
              <a:off x="5667706" y="3188419"/>
              <a:ext cx="11190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Azure SQL</a:t>
              </a:r>
            </a:p>
          </p:txBody>
        </p:sp>
        <p:sp>
          <p:nvSpPr>
            <p:cNvPr id="135" name="Isosceles Triangle 134">
              <a:extLst>
                <a:ext uri="{FF2B5EF4-FFF2-40B4-BE49-F238E27FC236}">
                  <a16:creationId xmlns:a16="http://schemas.microsoft.com/office/drawing/2014/main" id="{BE4B3EE5-54E4-48EB-9741-5218BFED42D5}"/>
                </a:ext>
              </a:extLst>
            </p:cNvPr>
            <p:cNvSpPr/>
            <p:nvPr/>
          </p:nvSpPr>
          <p:spPr bwMode="auto">
            <a:xfrm>
              <a:off x="5928087" y="3929111"/>
              <a:ext cx="542044" cy="260994"/>
            </a:xfrm>
            <a:prstGeom prst="triangle">
              <a:avLst>
                <a:gd name="adj" fmla="val 50000"/>
              </a:avLst>
            </a:prstGeom>
            <a:gradFill flip="none" rotWithShape="1">
              <a:gsLst>
                <a:gs pos="0">
                  <a:srgbClr val="F8FFFF"/>
                </a:gs>
                <a:gs pos="100000">
                  <a:srgbClr val="50E6FF"/>
                </a:gs>
              </a:gsLst>
              <a:lin ang="189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36" name="Rectangle 135">
              <a:extLst>
                <a:ext uri="{FF2B5EF4-FFF2-40B4-BE49-F238E27FC236}">
                  <a16:creationId xmlns:a16="http://schemas.microsoft.com/office/drawing/2014/main" id="{73CFDEF6-71BD-433F-B6B8-E6D860421934}"/>
                </a:ext>
              </a:extLst>
            </p:cNvPr>
            <p:cNvSpPr/>
            <p:nvPr/>
          </p:nvSpPr>
          <p:spPr bwMode="auto">
            <a:xfrm>
              <a:off x="5577978" y="4183600"/>
              <a:ext cx="1304270" cy="785205"/>
            </a:xfrm>
            <a:prstGeom prst="rect">
              <a:avLst/>
            </a:prstGeom>
            <a:pattFill prst="wdUpDiag">
              <a:fgClr>
                <a:srgbClr val="029EE6"/>
              </a:fgClr>
              <a:bgClr>
                <a:srgbClr val="00B0F0"/>
              </a:bgClr>
            </a:pattFill>
            <a:ln w="6350">
              <a:solidFill>
                <a:schemeClr val="accent3"/>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37" name="Rectangle 136">
              <a:extLst>
                <a:ext uri="{FF2B5EF4-FFF2-40B4-BE49-F238E27FC236}">
                  <a16:creationId xmlns:a16="http://schemas.microsoft.com/office/drawing/2014/main" id="{19134E16-80B3-4032-BCF8-9213C71A6884}"/>
                </a:ext>
              </a:extLst>
            </p:cNvPr>
            <p:cNvSpPr/>
            <p:nvPr/>
          </p:nvSpPr>
          <p:spPr bwMode="auto">
            <a:xfrm>
              <a:off x="5612447" y="4216781"/>
              <a:ext cx="1235331" cy="716732"/>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38" name="Picture 2">
              <a:extLst>
                <a:ext uri="{FF2B5EF4-FFF2-40B4-BE49-F238E27FC236}">
                  <a16:creationId xmlns:a16="http://schemas.microsoft.com/office/drawing/2014/main" id="{FB205182-C311-4AF5-B082-68A5F4F81E6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2625" t="61200" r="9375" b="4406"/>
            <a:stretch/>
          </p:blipFill>
          <p:spPr bwMode="auto">
            <a:xfrm>
              <a:off x="5687329" y="4717879"/>
              <a:ext cx="190071" cy="188735"/>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ABAB8DF7-0475-453F-8F82-AFEC763077EA}"/>
                </a:ext>
              </a:extLst>
            </p:cNvPr>
            <p:cNvSpPr/>
            <p:nvPr/>
          </p:nvSpPr>
          <p:spPr bwMode="auto">
            <a:xfrm>
              <a:off x="5604557" y="4682137"/>
              <a:ext cx="1428714" cy="251376"/>
            </a:xfrm>
            <a:prstGeom prst="rect">
              <a:avLst/>
            </a:prstGeom>
            <a:noFill/>
            <a:ln>
              <a:no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gradFill>
                    <a:gsLst>
                      <a:gs pos="0">
                        <a:srgbClr val="08ABE8"/>
                      </a:gs>
                      <a:gs pos="100000">
                        <a:srgbClr val="006CC3"/>
                      </a:gs>
                    </a:gsLst>
                    <a:lin ang="5400000" scaled="1"/>
                  </a:gradFill>
                  <a:effectLst>
                    <a:glow rad="63500">
                      <a:srgbClr val="50E6FF">
                        <a:satMod val="175000"/>
                        <a:alpha val="24000"/>
                      </a:srgbClr>
                    </a:glow>
                  </a:effectLst>
                  <a:uLnTx/>
                  <a:uFillTx/>
                  <a:latin typeface="Segoe UI Semibold"/>
                  <a:ea typeface="Segoe UI" pitchFamily="34" charset="0"/>
                  <a:cs typeface="Segoe UI Semibold" panose="020B0702040204020203" pitchFamily="34" charset="0"/>
                </a:rPr>
                <a:t>SGX Enclave</a:t>
              </a:r>
            </a:p>
          </p:txBody>
        </p:sp>
        <p:sp>
          <p:nvSpPr>
            <p:cNvPr id="140" name="Rectangle 139">
              <a:extLst>
                <a:ext uri="{FF2B5EF4-FFF2-40B4-BE49-F238E27FC236}">
                  <a16:creationId xmlns:a16="http://schemas.microsoft.com/office/drawing/2014/main" id="{F0A9EF99-746C-49B3-BAD8-E7AB5DFC31D3}"/>
                </a:ext>
              </a:extLst>
            </p:cNvPr>
            <p:cNvSpPr/>
            <p:nvPr/>
          </p:nvSpPr>
          <p:spPr bwMode="auto">
            <a:xfrm>
              <a:off x="6416925" y="4688642"/>
              <a:ext cx="425321" cy="239257"/>
            </a:xfrm>
            <a:prstGeom prst="rect">
              <a:avLst/>
            </a:prstGeom>
            <a:solidFill>
              <a:srgbClr val="50E6FF">
                <a:alpha val="5000"/>
              </a:srgbClr>
            </a:solidFill>
            <a:ln w="3175">
              <a:gradFill>
                <a:gsLst>
                  <a:gs pos="0">
                    <a:schemeClr val="accent1">
                      <a:lumMod val="5000"/>
                      <a:lumOff val="95000"/>
                    </a:schemeClr>
                  </a:gs>
                  <a:gs pos="100000">
                    <a:schemeClr val="accent1">
                      <a:lumMod val="30000"/>
                      <a:lumOff val="70000"/>
                    </a:schemeClr>
                  </a:gs>
                </a:gsLst>
                <a:lin ang="5400000" scaled="1"/>
              </a:gra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41" name="Rectangle 140">
              <a:extLst>
                <a:ext uri="{FF2B5EF4-FFF2-40B4-BE49-F238E27FC236}">
                  <a16:creationId xmlns:a16="http://schemas.microsoft.com/office/drawing/2014/main" id="{9D705AEB-5B63-46BE-AD6E-450E2FB2A525}"/>
                </a:ext>
              </a:extLst>
            </p:cNvPr>
            <p:cNvSpPr/>
            <p:nvPr/>
          </p:nvSpPr>
          <p:spPr bwMode="auto">
            <a:xfrm>
              <a:off x="5489048" y="4478585"/>
              <a:ext cx="8934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Plaintext</a:t>
              </a:r>
            </a:p>
          </p:txBody>
        </p:sp>
        <p:pic>
          <p:nvPicPr>
            <p:cNvPr id="142" name="Graphic 141">
              <a:extLst>
                <a:ext uri="{FF2B5EF4-FFF2-40B4-BE49-F238E27FC236}">
                  <a16:creationId xmlns:a16="http://schemas.microsoft.com/office/drawing/2014/main" id="{EE653836-398D-4D15-BAF5-F65747407DB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5826699" y="4280773"/>
              <a:ext cx="202775" cy="248686"/>
            </a:xfrm>
            <a:prstGeom prst="rect">
              <a:avLst/>
            </a:prstGeom>
          </p:spPr>
        </p:pic>
        <p:grpSp>
          <p:nvGrpSpPr>
            <p:cNvPr id="143" name="Group 142">
              <a:extLst>
                <a:ext uri="{FF2B5EF4-FFF2-40B4-BE49-F238E27FC236}">
                  <a16:creationId xmlns:a16="http://schemas.microsoft.com/office/drawing/2014/main" id="{F7FC7FBA-008C-491E-B51A-2D68F227043F}"/>
                </a:ext>
              </a:extLst>
            </p:cNvPr>
            <p:cNvGrpSpPr/>
            <p:nvPr/>
          </p:nvGrpSpPr>
          <p:grpSpPr>
            <a:xfrm>
              <a:off x="6409840" y="4267365"/>
              <a:ext cx="248474" cy="235660"/>
              <a:chOff x="5663438" y="2517518"/>
              <a:chExt cx="572075" cy="542571"/>
            </a:xfrm>
          </p:grpSpPr>
          <p:sp>
            <p:nvSpPr>
              <p:cNvPr id="290" name="Graphic 8199">
                <a:extLst>
                  <a:ext uri="{FF2B5EF4-FFF2-40B4-BE49-F238E27FC236}">
                    <a16:creationId xmlns:a16="http://schemas.microsoft.com/office/drawing/2014/main" id="{31A7F829-E457-4920-AAAD-1BE8C3745CD1}"/>
                  </a:ext>
                </a:extLst>
              </p:cNvPr>
              <p:cNvSpPr/>
              <p:nvPr/>
            </p:nvSpPr>
            <p:spPr>
              <a:xfrm>
                <a:off x="5663438" y="2852782"/>
                <a:ext cx="11180" cy="55903"/>
              </a:xfrm>
              <a:custGeom>
                <a:avLst/>
                <a:gdLst>
                  <a:gd name="connsiteX0" fmla="*/ 0 w 11180"/>
                  <a:gd name="connsiteY0" fmla="*/ 40374 h 55903"/>
                  <a:gd name="connsiteX1" fmla="*/ 0 w 11180"/>
                  <a:gd name="connsiteY1" fmla="*/ 0 h 55903"/>
                  <a:gd name="connsiteX2" fmla="*/ 11181 w 11180"/>
                  <a:gd name="connsiteY2" fmla="*/ 15529 h 55903"/>
                  <a:gd name="connsiteX3" fmla="*/ 11181 w 11180"/>
                  <a:gd name="connsiteY3" fmla="*/ 55903 h 55903"/>
                  <a:gd name="connsiteX4" fmla="*/ 0 w 11180"/>
                  <a:gd name="connsiteY4" fmla="*/ 40374 h 55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0" h="55903">
                    <a:moveTo>
                      <a:pt x="0" y="40374"/>
                    </a:moveTo>
                    <a:lnTo>
                      <a:pt x="0" y="0"/>
                    </a:lnTo>
                    <a:cubicBezTo>
                      <a:pt x="0" y="5590"/>
                      <a:pt x="3727" y="11181"/>
                      <a:pt x="11181" y="15529"/>
                    </a:cubicBezTo>
                    <a:lnTo>
                      <a:pt x="11181" y="55903"/>
                    </a:lnTo>
                    <a:cubicBezTo>
                      <a:pt x="3727" y="51555"/>
                      <a:pt x="0" y="45965"/>
                      <a:pt x="0" y="40374"/>
                    </a:cubicBezTo>
                    <a:close/>
                  </a:path>
                </a:pathLst>
              </a:custGeom>
              <a:solidFill>
                <a:srgbClr val="BCBCBC"/>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1" name="Graphic 8199">
                <a:extLst>
                  <a:ext uri="{FF2B5EF4-FFF2-40B4-BE49-F238E27FC236}">
                    <a16:creationId xmlns:a16="http://schemas.microsoft.com/office/drawing/2014/main" id="{B0D6D496-744D-4556-BCB9-B1002B203097}"/>
                  </a:ext>
                </a:extLst>
              </p:cNvPr>
              <p:cNvSpPr/>
              <p:nvPr/>
            </p:nvSpPr>
            <p:spPr>
              <a:xfrm>
                <a:off x="6224954" y="2856509"/>
                <a:ext cx="10559" cy="55282"/>
              </a:xfrm>
              <a:custGeom>
                <a:avLst/>
                <a:gdLst>
                  <a:gd name="connsiteX0" fmla="*/ 10559 w 10559"/>
                  <a:gd name="connsiteY0" fmla="*/ 0 h 55282"/>
                  <a:gd name="connsiteX1" fmla="*/ 10559 w 10559"/>
                  <a:gd name="connsiteY1" fmla="*/ 40374 h 55282"/>
                  <a:gd name="connsiteX2" fmla="*/ 0 w 10559"/>
                  <a:gd name="connsiteY2" fmla="*/ 55282 h 55282"/>
                  <a:gd name="connsiteX3" fmla="*/ 0 w 10559"/>
                  <a:gd name="connsiteY3" fmla="*/ 14908 h 55282"/>
                  <a:gd name="connsiteX4" fmla="*/ 10559 w 10559"/>
                  <a:gd name="connsiteY4" fmla="*/ 0 h 55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9" h="55282">
                    <a:moveTo>
                      <a:pt x="10559" y="0"/>
                    </a:moveTo>
                    <a:lnTo>
                      <a:pt x="10559" y="40374"/>
                    </a:lnTo>
                    <a:cubicBezTo>
                      <a:pt x="10559" y="45965"/>
                      <a:pt x="6833" y="51555"/>
                      <a:pt x="0" y="55282"/>
                    </a:cubicBezTo>
                    <a:lnTo>
                      <a:pt x="0" y="14908"/>
                    </a:lnTo>
                    <a:cubicBezTo>
                      <a:pt x="6833" y="11181"/>
                      <a:pt x="10559" y="5590"/>
                      <a:pt x="10559" y="0"/>
                    </a:cubicBezTo>
                    <a:close/>
                  </a:path>
                </a:pathLst>
              </a:custGeom>
              <a:solidFill>
                <a:srgbClr val="9B9BA0"/>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2" name="Graphic 8199">
                <a:extLst>
                  <a:ext uri="{FF2B5EF4-FFF2-40B4-BE49-F238E27FC236}">
                    <a16:creationId xmlns:a16="http://schemas.microsoft.com/office/drawing/2014/main" id="{54A6709A-4641-4735-BD3D-ACB92E9BA39C}"/>
                  </a:ext>
                </a:extLst>
              </p:cNvPr>
              <p:cNvSpPr/>
              <p:nvPr/>
            </p:nvSpPr>
            <p:spPr>
              <a:xfrm>
                <a:off x="5979601" y="2871416"/>
                <a:ext cx="244731" cy="182616"/>
              </a:xfrm>
              <a:custGeom>
                <a:avLst/>
                <a:gdLst>
                  <a:gd name="connsiteX0" fmla="*/ 244732 w 244731"/>
                  <a:gd name="connsiteY0" fmla="*/ 0 h 182616"/>
                  <a:gd name="connsiteX1" fmla="*/ 244732 w 244731"/>
                  <a:gd name="connsiteY1" fmla="*/ 40995 h 182616"/>
                  <a:gd name="connsiteX2" fmla="*/ 0 w 244731"/>
                  <a:gd name="connsiteY2" fmla="*/ 182617 h 182616"/>
                  <a:gd name="connsiteX3" fmla="*/ 0 w 244731"/>
                  <a:gd name="connsiteY3" fmla="*/ 142242 h 182616"/>
                  <a:gd name="connsiteX4" fmla="*/ 244732 w 244731"/>
                  <a:gd name="connsiteY4" fmla="*/ 0 h 182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731" h="182616">
                    <a:moveTo>
                      <a:pt x="244732" y="0"/>
                    </a:moveTo>
                    <a:lnTo>
                      <a:pt x="244732" y="40995"/>
                    </a:lnTo>
                    <a:lnTo>
                      <a:pt x="0" y="182617"/>
                    </a:lnTo>
                    <a:lnTo>
                      <a:pt x="0" y="142242"/>
                    </a:lnTo>
                    <a:lnTo>
                      <a:pt x="244732" y="0"/>
                    </a:lnTo>
                    <a:close/>
                  </a:path>
                </a:pathLst>
              </a:custGeom>
              <a:solidFill>
                <a:srgbClr val="9B9BA0"/>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3" name="Graphic 8199">
                <a:extLst>
                  <a:ext uri="{FF2B5EF4-FFF2-40B4-BE49-F238E27FC236}">
                    <a16:creationId xmlns:a16="http://schemas.microsoft.com/office/drawing/2014/main" id="{CE8A9AA4-D5C1-4DC4-B166-F79EB2E04DF4}"/>
                  </a:ext>
                </a:extLst>
              </p:cNvPr>
              <p:cNvSpPr/>
              <p:nvPr/>
            </p:nvSpPr>
            <p:spPr>
              <a:xfrm>
                <a:off x="5674619" y="2867689"/>
                <a:ext cx="252806" cy="186343"/>
              </a:xfrm>
              <a:custGeom>
                <a:avLst/>
                <a:gdLst>
                  <a:gd name="connsiteX0" fmla="*/ 252807 w 252806"/>
                  <a:gd name="connsiteY0" fmla="*/ 145969 h 186343"/>
                  <a:gd name="connsiteX1" fmla="*/ 252807 w 252806"/>
                  <a:gd name="connsiteY1" fmla="*/ 186344 h 186343"/>
                  <a:gd name="connsiteX2" fmla="*/ 0 w 252806"/>
                  <a:gd name="connsiteY2" fmla="*/ 40374 h 186343"/>
                  <a:gd name="connsiteX3" fmla="*/ 0 w 252806"/>
                  <a:gd name="connsiteY3" fmla="*/ 0 h 186343"/>
                  <a:gd name="connsiteX4" fmla="*/ 252807 w 252806"/>
                  <a:gd name="connsiteY4" fmla="*/ 145969 h 18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806" h="186343">
                    <a:moveTo>
                      <a:pt x="252807" y="145969"/>
                    </a:moveTo>
                    <a:lnTo>
                      <a:pt x="252807" y="186344"/>
                    </a:lnTo>
                    <a:lnTo>
                      <a:pt x="0" y="40374"/>
                    </a:lnTo>
                    <a:lnTo>
                      <a:pt x="0" y="0"/>
                    </a:lnTo>
                    <a:lnTo>
                      <a:pt x="252807" y="145969"/>
                    </a:lnTo>
                    <a:close/>
                  </a:path>
                </a:pathLst>
              </a:custGeom>
              <a:solidFill>
                <a:srgbClr val="BCBCBC"/>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4" name="Graphic 8199">
                <a:extLst>
                  <a:ext uri="{FF2B5EF4-FFF2-40B4-BE49-F238E27FC236}">
                    <a16:creationId xmlns:a16="http://schemas.microsoft.com/office/drawing/2014/main" id="{F96F024B-267D-4711-9A3C-27D56A262298}"/>
                  </a:ext>
                </a:extLst>
              </p:cNvPr>
              <p:cNvSpPr/>
              <p:nvPr/>
            </p:nvSpPr>
            <p:spPr>
              <a:xfrm>
                <a:off x="5663670" y="2688954"/>
                <a:ext cx="571378" cy="330760"/>
              </a:xfrm>
              <a:custGeom>
                <a:avLst/>
                <a:gdLst>
                  <a:gd name="connsiteX0" fmla="*/ 560664 w 571378"/>
                  <a:gd name="connsiteY0" fmla="*/ 152025 h 330760"/>
                  <a:gd name="connsiteX1" fmla="*/ 560664 w 571378"/>
                  <a:gd name="connsiteY1" fmla="*/ 182462 h 330760"/>
                  <a:gd name="connsiteX2" fmla="*/ 315932 w 571378"/>
                  <a:gd name="connsiteY2" fmla="*/ 324704 h 330760"/>
                  <a:gd name="connsiteX3" fmla="*/ 263756 w 571378"/>
                  <a:gd name="connsiteY3" fmla="*/ 324704 h 330760"/>
                  <a:gd name="connsiteX4" fmla="*/ 10949 w 571378"/>
                  <a:gd name="connsiteY4" fmla="*/ 178735 h 330760"/>
                  <a:gd name="connsiteX5" fmla="*/ 10949 w 571378"/>
                  <a:gd name="connsiteY5" fmla="*/ 148299 h 330760"/>
                  <a:gd name="connsiteX6" fmla="*/ 255681 w 571378"/>
                  <a:gd name="connsiteY6" fmla="*/ 6056 h 330760"/>
                  <a:gd name="connsiteX7" fmla="*/ 307857 w 571378"/>
                  <a:gd name="connsiteY7" fmla="*/ 6056 h 330760"/>
                  <a:gd name="connsiteX8" fmla="*/ 560664 w 571378"/>
                  <a:gd name="connsiteY8" fmla="*/ 152025 h 33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378" h="330760">
                    <a:moveTo>
                      <a:pt x="560664" y="152025"/>
                    </a:moveTo>
                    <a:cubicBezTo>
                      <a:pt x="574950" y="160100"/>
                      <a:pt x="574950" y="173766"/>
                      <a:pt x="560664" y="182462"/>
                    </a:cubicBezTo>
                    <a:lnTo>
                      <a:pt x="315932" y="324704"/>
                    </a:lnTo>
                    <a:cubicBezTo>
                      <a:pt x="301646" y="332779"/>
                      <a:pt x="278042" y="332779"/>
                      <a:pt x="263756" y="324704"/>
                    </a:cubicBezTo>
                    <a:lnTo>
                      <a:pt x="10949" y="178735"/>
                    </a:lnTo>
                    <a:cubicBezTo>
                      <a:pt x="-3337" y="170039"/>
                      <a:pt x="-3959" y="156995"/>
                      <a:pt x="10949" y="148299"/>
                    </a:cubicBezTo>
                    <a:lnTo>
                      <a:pt x="255681" y="6056"/>
                    </a:lnTo>
                    <a:cubicBezTo>
                      <a:pt x="269967" y="-2019"/>
                      <a:pt x="293571" y="-2019"/>
                      <a:pt x="307857" y="6056"/>
                    </a:cubicBezTo>
                    <a:lnTo>
                      <a:pt x="560664" y="152025"/>
                    </a:lnTo>
                    <a:close/>
                  </a:path>
                </a:pathLst>
              </a:custGeom>
              <a:solidFill>
                <a:srgbClr val="CDCDD0"/>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5" name="Graphic 8199">
                <a:extLst>
                  <a:ext uri="{FF2B5EF4-FFF2-40B4-BE49-F238E27FC236}">
                    <a16:creationId xmlns:a16="http://schemas.microsoft.com/office/drawing/2014/main" id="{DC160D30-890C-4439-867E-48E2E575D4AA}"/>
                  </a:ext>
                </a:extLst>
              </p:cNvPr>
              <p:cNvSpPr/>
              <p:nvPr/>
            </p:nvSpPr>
            <p:spPr>
              <a:xfrm>
                <a:off x="5927425" y="3013659"/>
                <a:ext cx="52176" cy="46430"/>
              </a:xfrm>
              <a:custGeom>
                <a:avLst/>
                <a:gdLst>
                  <a:gd name="connsiteX0" fmla="*/ 52176 w 52176"/>
                  <a:gd name="connsiteY0" fmla="*/ 0 h 46430"/>
                  <a:gd name="connsiteX1" fmla="*/ 52176 w 52176"/>
                  <a:gd name="connsiteY1" fmla="*/ 40374 h 46430"/>
                  <a:gd name="connsiteX2" fmla="*/ 0 w 52176"/>
                  <a:gd name="connsiteY2" fmla="*/ 40374 h 46430"/>
                  <a:gd name="connsiteX3" fmla="*/ 0 w 52176"/>
                  <a:gd name="connsiteY3" fmla="*/ 0 h 46430"/>
                  <a:gd name="connsiteX4" fmla="*/ 52176 w 52176"/>
                  <a:gd name="connsiteY4" fmla="*/ 0 h 46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76" h="46430">
                    <a:moveTo>
                      <a:pt x="52176" y="0"/>
                    </a:moveTo>
                    <a:lnTo>
                      <a:pt x="52176" y="40374"/>
                    </a:lnTo>
                    <a:cubicBezTo>
                      <a:pt x="37890" y="48449"/>
                      <a:pt x="14286" y="48449"/>
                      <a:pt x="0" y="40374"/>
                    </a:cubicBezTo>
                    <a:lnTo>
                      <a:pt x="0" y="0"/>
                    </a:lnTo>
                    <a:cubicBezTo>
                      <a:pt x="14286" y="8696"/>
                      <a:pt x="37890" y="8696"/>
                      <a:pt x="52176" y="0"/>
                    </a:cubicBezTo>
                    <a:close/>
                  </a:path>
                </a:pathLst>
              </a:custGeom>
              <a:solidFill>
                <a:srgbClr val="AAAAAA"/>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6" name="Graphic 8199">
                <a:extLst>
                  <a:ext uri="{FF2B5EF4-FFF2-40B4-BE49-F238E27FC236}">
                    <a16:creationId xmlns:a16="http://schemas.microsoft.com/office/drawing/2014/main" id="{A2C29D92-BD04-406F-B6F1-C4FAA87CC32F}"/>
                  </a:ext>
                </a:extLst>
              </p:cNvPr>
              <p:cNvSpPr/>
              <p:nvPr/>
            </p:nvSpPr>
            <p:spPr>
              <a:xfrm>
                <a:off x="5827498" y="2748274"/>
                <a:ext cx="344581" cy="199698"/>
              </a:xfrm>
              <a:custGeom>
                <a:avLst/>
                <a:gdLst>
                  <a:gd name="connsiteX0" fmla="*/ 293725 w 344581"/>
                  <a:gd name="connsiteY0" fmla="*/ 29349 h 199698"/>
                  <a:gd name="connsiteX1" fmla="*/ 294346 w 344581"/>
                  <a:gd name="connsiteY1" fmla="*/ 170349 h 199698"/>
                  <a:gd name="connsiteX2" fmla="*/ 50857 w 344581"/>
                  <a:gd name="connsiteY2" fmla="*/ 170349 h 199698"/>
                  <a:gd name="connsiteX3" fmla="*/ 50235 w 344581"/>
                  <a:gd name="connsiteY3" fmla="*/ 29349 h 199698"/>
                  <a:gd name="connsiteX4" fmla="*/ 293725 w 344581"/>
                  <a:gd name="connsiteY4" fmla="*/ 29349 h 199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581" h="199698">
                    <a:moveTo>
                      <a:pt x="293725" y="29349"/>
                    </a:moveTo>
                    <a:cubicBezTo>
                      <a:pt x="361430" y="68481"/>
                      <a:pt x="361430" y="131217"/>
                      <a:pt x="294346" y="170349"/>
                    </a:cubicBezTo>
                    <a:cubicBezTo>
                      <a:pt x="227262" y="209482"/>
                      <a:pt x="118562" y="209482"/>
                      <a:pt x="50857" y="170349"/>
                    </a:cubicBezTo>
                    <a:cubicBezTo>
                      <a:pt x="-16848" y="131217"/>
                      <a:pt x="-16848" y="68481"/>
                      <a:pt x="50235" y="29349"/>
                    </a:cubicBezTo>
                    <a:cubicBezTo>
                      <a:pt x="117319" y="-9783"/>
                      <a:pt x="226641" y="-9783"/>
                      <a:pt x="293725" y="29349"/>
                    </a:cubicBezTo>
                    <a:close/>
                  </a:path>
                </a:pathLst>
              </a:custGeom>
              <a:solidFill>
                <a:srgbClr val="000000">
                  <a:alpha val="25000"/>
                </a:srgbClr>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7" name="Graphic 8199">
                <a:extLst>
                  <a:ext uri="{FF2B5EF4-FFF2-40B4-BE49-F238E27FC236}">
                    <a16:creationId xmlns:a16="http://schemas.microsoft.com/office/drawing/2014/main" id="{E17A60FE-0E2F-49EE-9E42-200C93990619}"/>
                  </a:ext>
                </a:extLst>
              </p:cNvPr>
              <p:cNvSpPr/>
              <p:nvPr/>
            </p:nvSpPr>
            <p:spPr>
              <a:xfrm>
                <a:off x="5828663" y="2829799"/>
                <a:ext cx="256533" cy="98296"/>
              </a:xfrm>
              <a:custGeom>
                <a:avLst/>
                <a:gdLst>
                  <a:gd name="connsiteX0" fmla="*/ 256533 w 256533"/>
                  <a:gd name="connsiteY0" fmla="*/ 621 h 98296"/>
                  <a:gd name="connsiteX1" fmla="*/ 255912 w 256533"/>
                  <a:gd name="connsiteY1" fmla="*/ 24225 h 98296"/>
                  <a:gd name="connsiteX2" fmla="*/ 218643 w 256533"/>
                  <a:gd name="connsiteY2" fmla="*/ 76401 h 98296"/>
                  <a:gd name="connsiteX3" fmla="*/ 37890 w 256533"/>
                  <a:gd name="connsiteY3" fmla="*/ 76401 h 98296"/>
                  <a:gd name="connsiteX4" fmla="*/ 0 w 256533"/>
                  <a:gd name="connsiteY4" fmla="*/ 23603 h 98296"/>
                  <a:gd name="connsiteX5" fmla="*/ 621 w 256533"/>
                  <a:gd name="connsiteY5" fmla="*/ 0 h 98296"/>
                  <a:gd name="connsiteX6" fmla="*/ 38511 w 256533"/>
                  <a:gd name="connsiteY6" fmla="*/ 52797 h 98296"/>
                  <a:gd name="connsiteX7" fmla="*/ 219265 w 256533"/>
                  <a:gd name="connsiteY7" fmla="*/ 52797 h 98296"/>
                  <a:gd name="connsiteX8" fmla="*/ 256533 w 256533"/>
                  <a:gd name="connsiteY8" fmla="*/ 621 h 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33" h="98296">
                    <a:moveTo>
                      <a:pt x="256533" y="621"/>
                    </a:moveTo>
                    <a:lnTo>
                      <a:pt x="255912" y="24225"/>
                    </a:lnTo>
                    <a:cubicBezTo>
                      <a:pt x="255912" y="42859"/>
                      <a:pt x="243489" y="62115"/>
                      <a:pt x="218643" y="76401"/>
                    </a:cubicBezTo>
                    <a:cubicBezTo>
                      <a:pt x="168952" y="105595"/>
                      <a:pt x="88203" y="105595"/>
                      <a:pt x="37890" y="76401"/>
                    </a:cubicBezTo>
                    <a:cubicBezTo>
                      <a:pt x="12423" y="62115"/>
                      <a:pt x="0" y="42859"/>
                      <a:pt x="0" y="23603"/>
                    </a:cubicBezTo>
                    <a:lnTo>
                      <a:pt x="621" y="0"/>
                    </a:lnTo>
                    <a:cubicBezTo>
                      <a:pt x="621" y="19256"/>
                      <a:pt x="13044" y="37890"/>
                      <a:pt x="38511" y="52797"/>
                    </a:cubicBezTo>
                    <a:cubicBezTo>
                      <a:pt x="88824" y="81991"/>
                      <a:pt x="169573" y="81991"/>
                      <a:pt x="219265" y="52797"/>
                    </a:cubicBezTo>
                    <a:cubicBezTo>
                      <a:pt x="244110" y="38511"/>
                      <a:pt x="256533" y="19877"/>
                      <a:pt x="256533" y="621"/>
                    </a:cubicBezTo>
                    <a:close/>
                  </a:path>
                </a:pathLst>
              </a:custGeom>
              <a:solidFill>
                <a:srgbClr val="78787D"/>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8" name="Graphic 8199">
                <a:extLst>
                  <a:ext uri="{FF2B5EF4-FFF2-40B4-BE49-F238E27FC236}">
                    <a16:creationId xmlns:a16="http://schemas.microsoft.com/office/drawing/2014/main" id="{CE7CA840-5480-4F10-B17E-78485A393DCC}"/>
                  </a:ext>
                </a:extLst>
              </p:cNvPr>
              <p:cNvSpPr/>
              <p:nvPr/>
            </p:nvSpPr>
            <p:spPr>
              <a:xfrm>
                <a:off x="5823694" y="2595006"/>
                <a:ext cx="266471" cy="325480"/>
              </a:xfrm>
              <a:custGeom>
                <a:avLst/>
                <a:gdLst>
                  <a:gd name="connsiteX0" fmla="*/ 266471 w 266471"/>
                  <a:gd name="connsiteY0" fmla="*/ 621 h 325480"/>
                  <a:gd name="connsiteX1" fmla="*/ 265850 w 266471"/>
                  <a:gd name="connsiteY1" fmla="*/ 249079 h 325480"/>
                  <a:gd name="connsiteX2" fmla="*/ 227340 w 266471"/>
                  <a:gd name="connsiteY2" fmla="*/ 303119 h 325480"/>
                  <a:gd name="connsiteX3" fmla="*/ 39132 w 266471"/>
                  <a:gd name="connsiteY3" fmla="*/ 303119 h 325480"/>
                  <a:gd name="connsiteX4" fmla="*/ 0 w 266471"/>
                  <a:gd name="connsiteY4" fmla="*/ 248458 h 325480"/>
                  <a:gd name="connsiteX5" fmla="*/ 621 w 266471"/>
                  <a:gd name="connsiteY5" fmla="*/ 0 h 325480"/>
                  <a:gd name="connsiteX6" fmla="*/ 39753 w 266471"/>
                  <a:gd name="connsiteY6" fmla="*/ 54661 h 325480"/>
                  <a:gd name="connsiteX7" fmla="*/ 227961 w 266471"/>
                  <a:gd name="connsiteY7" fmla="*/ 54661 h 325480"/>
                  <a:gd name="connsiteX8" fmla="*/ 266471 w 266471"/>
                  <a:gd name="connsiteY8" fmla="*/ 621 h 32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471" h="325480">
                    <a:moveTo>
                      <a:pt x="266471" y="621"/>
                    </a:moveTo>
                    <a:lnTo>
                      <a:pt x="265850" y="249079"/>
                    </a:lnTo>
                    <a:cubicBezTo>
                      <a:pt x="265850" y="268956"/>
                      <a:pt x="252807" y="288212"/>
                      <a:pt x="227340" y="303119"/>
                    </a:cubicBezTo>
                    <a:cubicBezTo>
                      <a:pt x="175784" y="332934"/>
                      <a:pt x="91308" y="332934"/>
                      <a:pt x="39132" y="303119"/>
                    </a:cubicBezTo>
                    <a:cubicBezTo>
                      <a:pt x="13043" y="288212"/>
                      <a:pt x="0" y="268335"/>
                      <a:pt x="0" y="248458"/>
                    </a:cubicBezTo>
                    <a:lnTo>
                      <a:pt x="621" y="0"/>
                    </a:lnTo>
                    <a:cubicBezTo>
                      <a:pt x="621" y="19877"/>
                      <a:pt x="13665" y="39753"/>
                      <a:pt x="39753" y="54661"/>
                    </a:cubicBezTo>
                    <a:cubicBezTo>
                      <a:pt x="91929" y="84476"/>
                      <a:pt x="176406" y="84476"/>
                      <a:pt x="227961" y="54661"/>
                    </a:cubicBezTo>
                    <a:cubicBezTo>
                      <a:pt x="253427" y="39753"/>
                      <a:pt x="266471" y="20498"/>
                      <a:pt x="266471" y="621"/>
                    </a:cubicBezTo>
                    <a:close/>
                  </a:path>
                </a:pathLst>
              </a:custGeom>
              <a:solidFill>
                <a:srgbClr val="4DC2EB"/>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9" name="Graphic 8199">
                <a:extLst>
                  <a:ext uri="{FF2B5EF4-FFF2-40B4-BE49-F238E27FC236}">
                    <a16:creationId xmlns:a16="http://schemas.microsoft.com/office/drawing/2014/main" id="{D9B9E9C5-77E8-4E87-8D35-EA7F4C6F7AB4}"/>
                  </a:ext>
                </a:extLst>
              </p:cNvPr>
              <p:cNvSpPr/>
              <p:nvPr/>
            </p:nvSpPr>
            <p:spPr>
              <a:xfrm>
                <a:off x="5823673" y="2588795"/>
                <a:ext cx="267113" cy="102954"/>
              </a:xfrm>
              <a:custGeom>
                <a:avLst/>
                <a:gdLst>
                  <a:gd name="connsiteX0" fmla="*/ 267113 w 267113"/>
                  <a:gd name="connsiteY0" fmla="*/ 1242 h 102954"/>
                  <a:gd name="connsiteX1" fmla="*/ 266492 w 267113"/>
                  <a:gd name="connsiteY1" fmla="*/ 26088 h 102954"/>
                  <a:gd name="connsiteX2" fmla="*/ 227981 w 267113"/>
                  <a:gd name="connsiteY2" fmla="*/ 80128 h 102954"/>
                  <a:gd name="connsiteX3" fmla="*/ 39152 w 267113"/>
                  <a:gd name="connsiteY3" fmla="*/ 80128 h 102954"/>
                  <a:gd name="connsiteX4" fmla="*/ 20 w 267113"/>
                  <a:gd name="connsiteY4" fmla="*/ 24846 h 102954"/>
                  <a:gd name="connsiteX5" fmla="*/ 641 w 267113"/>
                  <a:gd name="connsiteY5" fmla="*/ 0 h 102954"/>
                  <a:gd name="connsiteX6" fmla="*/ 39774 w 267113"/>
                  <a:gd name="connsiteY6" fmla="*/ 55282 h 102954"/>
                  <a:gd name="connsiteX7" fmla="*/ 228602 w 267113"/>
                  <a:gd name="connsiteY7" fmla="*/ 55282 h 102954"/>
                  <a:gd name="connsiteX8" fmla="*/ 267113 w 267113"/>
                  <a:gd name="connsiteY8" fmla="*/ 1242 h 10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113" h="102954">
                    <a:moveTo>
                      <a:pt x="267113" y="1242"/>
                    </a:moveTo>
                    <a:lnTo>
                      <a:pt x="266492" y="26088"/>
                    </a:lnTo>
                    <a:cubicBezTo>
                      <a:pt x="266492" y="45965"/>
                      <a:pt x="253448" y="65220"/>
                      <a:pt x="227981" y="80128"/>
                    </a:cubicBezTo>
                    <a:cubicBezTo>
                      <a:pt x="175805" y="110564"/>
                      <a:pt x="91329" y="110564"/>
                      <a:pt x="39152" y="80128"/>
                    </a:cubicBezTo>
                    <a:cubicBezTo>
                      <a:pt x="13064" y="65220"/>
                      <a:pt x="-601" y="44722"/>
                      <a:pt x="20" y="24846"/>
                    </a:cubicBezTo>
                    <a:lnTo>
                      <a:pt x="641" y="0"/>
                    </a:lnTo>
                    <a:cubicBezTo>
                      <a:pt x="641" y="19877"/>
                      <a:pt x="13685" y="39753"/>
                      <a:pt x="39774" y="55282"/>
                    </a:cubicBezTo>
                    <a:cubicBezTo>
                      <a:pt x="91950" y="85718"/>
                      <a:pt x="176426" y="85718"/>
                      <a:pt x="228602" y="55282"/>
                    </a:cubicBezTo>
                    <a:cubicBezTo>
                      <a:pt x="254690" y="40374"/>
                      <a:pt x="267113" y="21119"/>
                      <a:pt x="267113" y="1242"/>
                    </a:cubicBezTo>
                    <a:close/>
                  </a:path>
                </a:pathLst>
              </a:custGeom>
              <a:solidFill>
                <a:srgbClr val="E6E6E6"/>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0" name="Graphic 8199">
                <a:extLst>
                  <a:ext uri="{FF2B5EF4-FFF2-40B4-BE49-F238E27FC236}">
                    <a16:creationId xmlns:a16="http://schemas.microsoft.com/office/drawing/2014/main" id="{5444E0CF-5F66-428D-B75A-D2EC1230FA89}"/>
                  </a:ext>
                </a:extLst>
              </p:cNvPr>
              <p:cNvSpPr/>
              <p:nvPr/>
            </p:nvSpPr>
            <p:spPr>
              <a:xfrm>
                <a:off x="5824003" y="2517518"/>
                <a:ext cx="267095" cy="154975"/>
              </a:xfrm>
              <a:custGeom>
                <a:avLst/>
                <a:gdLst>
                  <a:gd name="connsiteX0" fmla="*/ 227651 w 267095"/>
                  <a:gd name="connsiteY0" fmla="*/ 22827 h 154975"/>
                  <a:gd name="connsiteX1" fmla="*/ 228273 w 267095"/>
                  <a:gd name="connsiteY1" fmla="*/ 132149 h 154975"/>
                  <a:gd name="connsiteX2" fmla="*/ 39444 w 267095"/>
                  <a:gd name="connsiteY2" fmla="*/ 132149 h 154975"/>
                  <a:gd name="connsiteX3" fmla="*/ 38823 w 267095"/>
                  <a:gd name="connsiteY3" fmla="*/ 22827 h 154975"/>
                  <a:gd name="connsiteX4" fmla="*/ 227651 w 267095"/>
                  <a:gd name="connsiteY4" fmla="*/ 22827 h 15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95" h="154975">
                    <a:moveTo>
                      <a:pt x="227651" y="22827"/>
                    </a:moveTo>
                    <a:cubicBezTo>
                      <a:pt x="279828" y="53263"/>
                      <a:pt x="280449" y="102334"/>
                      <a:pt x="228273" y="132149"/>
                    </a:cubicBezTo>
                    <a:cubicBezTo>
                      <a:pt x="176096" y="162585"/>
                      <a:pt x="91620" y="162585"/>
                      <a:pt x="39444" y="132149"/>
                    </a:cubicBezTo>
                    <a:cubicBezTo>
                      <a:pt x="-12732" y="101713"/>
                      <a:pt x="-13353" y="52642"/>
                      <a:pt x="38823" y="22827"/>
                    </a:cubicBezTo>
                    <a:cubicBezTo>
                      <a:pt x="90999" y="-7609"/>
                      <a:pt x="175475" y="-7609"/>
                      <a:pt x="227651" y="22827"/>
                    </a:cubicBezTo>
                    <a:close/>
                  </a:path>
                </a:pathLst>
              </a:custGeom>
              <a:solidFill>
                <a:srgbClr val="FFFFFF"/>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1" name="Graphic 8199">
                <a:extLst>
                  <a:ext uri="{FF2B5EF4-FFF2-40B4-BE49-F238E27FC236}">
                    <a16:creationId xmlns:a16="http://schemas.microsoft.com/office/drawing/2014/main" id="{CF75C2A2-F4FB-4905-8ACD-3312FA05FA01}"/>
                  </a:ext>
                </a:extLst>
              </p:cNvPr>
              <p:cNvSpPr/>
              <p:nvPr/>
            </p:nvSpPr>
            <p:spPr>
              <a:xfrm>
                <a:off x="5856302" y="2536152"/>
                <a:ext cx="203739" cy="118328"/>
              </a:xfrm>
              <a:custGeom>
                <a:avLst/>
                <a:gdLst>
                  <a:gd name="connsiteX0" fmla="*/ 173612 w 203739"/>
                  <a:gd name="connsiteY0" fmla="*/ 17237 h 118328"/>
                  <a:gd name="connsiteX1" fmla="*/ 174233 w 203739"/>
                  <a:gd name="connsiteY1" fmla="*/ 101092 h 118328"/>
                  <a:gd name="connsiteX2" fmla="*/ 30127 w 203739"/>
                  <a:gd name="connsiteY2" fmla="*/ 101092 h 118328"/>
                  <a:gd name="connsiteX3" fmla="*/ 29506 w 203739"/>
                  <a:gd name="connsiteY3" fmla="*/ 17237 h 118328"/>
                  <a:gd name="connsiteX4" fmla="*/ 173612 w 203739"/>
                  <a:gd name="connsiteY4" fmla="*/ 17237 h 11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39" h="118328">
                    <a:moveTo>
                      <a:pt x="173612" y="17237"/>
                    </a:moveTo>
                    <a:cubicBezTo>
                      <a:pt x="213366" y="40219"/>
                      <a:pt x="213987" y="77488"/>
                      <a:pt x="174233" y="101092"/>
                    </a:cubicBezTo>
                    <a:cubicBezTo>
                      <a:pt x="134480" y="124074"/>
                      <a:pt x="69881" y="124074"/>
                      <a:pt x="30127" y="101092"/>
                    </a:cubicBezTo>
                    <a:cubicBezTo>
                      <a:pt x="-9626" y="78109"/>
                      <a:pt x="-10247" y="40840"/>
                      <a:pt x="29506" y="17237"/>
                    </a:cubicBezTo>
                    <a:cubicBezTo>
                      <a:pt x="68638" y="-5746"/>
                      <a:pt x="133238" y="-5746"/>
                      <a:pt x="173612" y="17237"/>
                    </a:cubicBezTo>
                    <a:close/>
                  </a:path>
                </a:pathLst>
              </a:custGeom>
              <a:solidFill>
                <a:srgbClr val="E6E6E6"/>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2" name="Graphic 8199">
                <a:extLst>
                  <a:ext uri="{FF2B5EF4-FFF2-40B4-BE49-F238E27FC236}">
                    <a16:creationId xmlns:a16="http://schemas.microsoft.com/office/drawing/2014/main" id="{E03D1C21-972C-4285-B4C5-4E4EEBD5F099}"/>
                  </a:ext>
                </a:extLst>
              </p:cNvPr>
              <p:cNvSpPr/>
              <p:nvPr/>
            </p:nvSpPr>
            <p:spPr>
              <a:xfrm>
                <a:off x="5855437" y="2536152"/>
                <a:ext cx="204225" cy="65065"/>
              </a:xfrm>
              <a:custGeom>
                <a:avLst/>
                <a:gdLst>
                  <a:gd name="connsiteX0" fmla="*/ 29749 w 204225"/>
                  <a:gd name="connsiteY0" fmla="*/ 29039 h 65065"/>
                  <a:gd name="connsiteX1" fmla="*/ 173855 w 204225"/>
                  <a:gd name="connsiteY1" fmla="*/ 29039 h 65065"/>
                  <a:gd name="connsiteX2" fmla="*/ 203670 w 204225"/>
                  <a:gd name="connsiteY2" fmla="*/ 65065 h 65065"/>
                  <a:gd name="connsiteX3" fmla="*/ 173855 w 204225"/>
                  <a:gd name="connsiteY3" fmla="*/ 17237 h 65065"/>
                  <a:gd name="connsiteX4" fmla="*/ 29749 w 204225"/>
                  <a:gd name="connsiteY4" fmla="*/ 17237 h 65065"/>
                  <a:gd name="connsiteX5" fmla="*/ 556 w 204225"/>
                  <a:gd name="connsiteY5" fmla="*/ 65065 h 65065"/>
                  <a:gd name="connsiteX6" fmla="*/ 29749 w 204225"/>
                  <a:gd name="connsiteY6" fmla="*/ 29039 h 6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225" h="65065">
                    <a:moveTo>
                      <a:pt x="29749" y="29039"/>
                    </a:moveTo>
                    <a:cubicBezTo>
                      <a:pt x="69503" y="6056"/>
                      <a:pt x="134102" y="6056"/>
                      <a:pt x="173855" y="29039"/>
                    </a:cubicBezTo>
                    <a:cubicBezTo>
                      <a:pt x="191248" y="38977"/>
                      <a:pt x="201186" y="52021"/>
                      <a:pt x="203670" y="65065"/>
                    </a:cubicBezTo>
                    <a:cubicBezTo>
                      <a:pt x="206776" y="47673"/>
                      <a:pt x="196838" y="30281"/>
                      <a:pt x="173855" y="17237"/>
                    </a:cubicBezTo>
                    <a:cubicBezTo>
                      <a:pt x="134102" y="-5746"/>
                      <a:pt x="69503" y="-5746"/>
                      <a:pt x="29749" y="17237"/>
                    </a:cubicBezTo>
                    <a:cubicBezTo>
                      <a:pt x="7388" y="30281"/>
                      <a:pt x="-2550" y="47673"/>
                      <a:pt x="556" y="65065"/>
                    </a:cubicBezTo>
                    <a:cubicBezTo>
                      <a:pt x="3040" y="52021"/>
                      <a:pt x="12979" y="38977"/>
                      <a:pt x="29749" y="29039"/>
                    </a:cubicBezTo>
                    <a:close/>
                  </a:path>
                </a:pathLst>
              </a:custGeom>
              <a:solidFill>
                <a:srgbClr val="CDCDD0"/>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3" name="Graphic 8199">
                <a:extLst>
                  <a:ext uri="{FF2B5EF4-FFF2-40B4-BE49-F238E27FC236}">
                    <a16:creationId xmlns:a16="http://schemas.microsoft.com/office/drawing/2014/main" id="{5DE15DAA-D0C3-416F-9F52-3425A7084012}"/>
                  </a:ext>
                </a:extLst>
              </p:cNvPr>
              <p:cNvSpPr/>
              <p:nvPr/>
            </p:nvSpPr>
            <p:spPr>
              <a:xfrm>
                <a:off x="5929044" y="2583981"/>
                <a:ext cx="71676" cy="33173"/>
              </a:xfrm>
              <a:custGeom>
                <a:avLst/>
                <a:gdLst>
                  <a:gd name="connsiteX0" fmla="*/ 50557 w 71676"/>
                  <a:gd name="connsiteY0" fmla="*/ 24069 h 33173"/>
                  <a:gd name="connsiteX1" fmla="*/ 71676 w 71676"/>
                  <a:gd name="connsiteY1" fmla="*/ 23448 h 33173"/>
                  <a:gd name="connsiteX2" fmla="*/ 61117 w 71676"/>
                  <a:gd name="connsiteY2" fmla="*/ 29660 h 33173"/>
                  <a:gd name="connsiteX3" fmla="*/ 44967 w 71676"/>
                  <a:gd name="connsiteY3" fmla="*/ 29039 h 33173"/>
                  <a:gd name="connsiteX4" fmla="*/ 33787 w 71676"/>
                  <a:gd name="connsiteY4" fmla="*/ 32766 h 33173"/>
                  <a:gd name="connsiteX5" fmla="*/ 21364 w 71676"/>
                  <a:gd name="connsiteY5" fmla="*/ 32144 h 33173"/>
                  <a:gd name="connsiteX6" fmla="*/ 9562 w 71676"/>
                  <a:gd name="connsiteY6" fmla="*/ 27796 h 33173"/>
                  <a:gd name="connsiteX7" fmla="*/ 1487 w 71676"/>
                  <a:gd name="connsiteY7" fmla="*/ 20343 h 33173"/>
                  <a:gd name="connsiteX8" fmla="*/ 866 w 71676"/>
                  <a:gd name="connsiteY8" fmla="*/ 12268 h 33173"/>
                  <a:gd name="connsiteX9" fmla="*/ 8320 w 71676"/>
                  <a:gd name="connsiteY9" fmla="*/ 4814 h 33173"/>
                  <a:gd name="connsiteX10" fmla="*/ 19500 w 71676"/>
                  <a:gd name="connsiteY10" fmla="*/ 466 h 33173"/>
                  <a:gd name="connsiteX11" fmla="*/ 32544 w 71676"/>
                  <a:gd name="connsiteY11" fmla="*/ 466 h 33173"/>
                  <a:gd name="connsiteX12" fmla="*/ 44967 w 71676"/>
                  <a:gd name="connsiteY12" fmla="*/ 5435 h 33173"/>
                  <a:gd name="connsiteX13" fmla="*/ 53663 w 71676"/>
                  <a:gd name="connsiteY13" fmla="*/ 13510 h 33173"/>
                  <a:gd name="connsiteX14" fmla="*/ 50557 w 71676"/>
                  <a:gd name="connsiteY14" fmla="*/ 24069 h 33173"/>
                  <a:gd name="connsiteX15" fmla="*/ 27575 w 71676"/>
                  <a:gd name="connsiteY15" fmla="*/ 27175 h 33173"/>
                  <a:gd name="connsiteX16" fmla="*/ 37513 w 71676"/>
                  <a:gd name="connsiteY16" fmla="*/ 24691 h 33173"/>
                  <a:gd name="connsiteX17" fmla="*/ 41240 w 71676"/>
                  <a:gd name="connsiteY17" fmla="*/ 18479 h 33173"/>
                  <a:gd name="connsiteX18" fmla="*/ 34408 w 71676"/>
                  <a:gd name="connsiteY18" fmla="*/ 12268 h 33173"/>
                  <a:gd name="connsiteX19" fmla="*/ 22606 w 71676"/>
                  <a:gd name="connsiteY19" fmla="*/ 8541 h 33173"/>
                  <a:gd name="connsiteX20" fmla="*/ 12668 w 71676"/>
                  <a:gd name="connsiteY20" fmla="*/ 10404 h 33173"/>
                  <a:gd name="connsiteX21" fmla="*/ 8941 w 71676"/>
                  <a:gd name="connsiteY21" fmla="*/ 15995 h 33173"/>
                  <a:gd name="connsiteX22" fmla="*/ 15152 w 71676"/>
                  <a:gd name="connsiteY22" fmla="*/ 22827 h 33173"/>
                  <a:gd name="connsiteX23" fmla="*/ 27575 w 71676"/>
                  <a:gd name="connsiteY23" fmla="*/ 27175 h 3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676" h="33173">
                    <a:moveTo>
                      <a:pt x="50557" y="24069"/>
                    </a:moveTo>
                    <a:lnTo>
                      <a:pt x="71676" y="23448"/>
                    </a:lnTo>
                    <a:lnTo>
                      <a:pt x="61117" y="29660"/>
                    </a:lnTo>
                    <a:lnTo>
                      <a:pt x="44967" y="29039"/>
                    </a:lnTo>
                    <a:cubicBezTo>
                      <a:pt x="41861" y="30902"/>
                      <a:pt x="37513" y="32144"/>
                      <a:pt x="33787" y="32766"/>
                    </a:cubicBezTo>
                    <a:cubicBezTo>
                      <a:pt x="29439" y="33387"/>
                      <a:pt x="25091" y="33387"/>
                      <a:pt x="21364" y="32144"/>
                    </a:cubicBezTo>
                    <a:cubicBezTo>
                      <a:pt x="17016" y="31523"/>
                      <a:pt x="13289" y="29660"/>
                      <a:pt x="9562" y="27796"/>
                    </a:cubicBezTo>
                    <a:cubicBezTo>
                      <a:pt x="5835" y="25312"/>
                      <a:pt x="2729" y="23448"/>
                      <a:pt x="1487" y="20343"/>
                    </a:cubicBezTo>
                    <a:cubicBezTo>
                      <a:pt x="-376" y="17858"/>
                      <a:pt x="-376" y="14752"/>
                      <a:pt x="866" y="12268"/>
                    </a:cubicBezTo>
                    <a:cubicBezTo>
                      <a:pt x="2108" y="9783"/>
                      <a:pt x="4593" y="7299"/>
                      <a:pt x="8320" y="4814"/>
                    </a:cubicBezTo>
                    <a:cubicBezTo>
                      <a:pt x="12046" y="2950"/>
                      <a:pt x="15773" y="1087"/>
                      <a:pt x="19500" y="466"/>
                    </a:cubicBezTo>
                    <a:cubicBezTo>
                      <a:pt x="23848" y="-155"/>
                      <a:pt x="28196" y="-155"/>
                      <a:pt x="32544" y="466"/>
                    </a:cubicBezTo>
                    <a:cubicBezTo>
                      <a:pt x="36892" y="1708"/>
                      <a:pt x="40619" y="2950"/>
                      <a:pt x="44967" y="5435"/>
                    </a:cubicBezTo>
                    <a:cubicBezTo>
                      <a:pt x="49315" y="7920"/>
                      <a:pt x="52421" y="11025"/>
                      <a:pt x="53663" y="13510"/>
                    </a:cubicBezTo>
                    <a:cubicBezTo>
                      <a:pt x="53663" y="18479"/>
                      <a:pt x="53042" y="20964"/>
                      <a:pt x="50557" y="24069"/>
                    </a:cubicBezTo>
                    <a:close/>
                    <a:moveTo>
                      <a:pt x="27575" y="27175"/>
                    </a:moveTo>
                    <a:cubicBezTo>
                      <a:pt x="31302" y="27796"/>
                      <a:pt x="35029" y="26554"/>
                      <a:pt x="37513" y="24691"/>
                    </a:cubicBezTo>
                    <a:cubicBezTo>
                      <a:pt x="40619" y="22827"/>
                      <a:pt x="41861" y="20964"/>
                      <a:pt x="41240" y="18479"/>
                    </a:cubicBezTo>
                    <a:cubicBezTo>
                      <a:pt x="39998" y="16616"/>
                      <a:pt x="38135" y="14131"/>
                      <a:pt x="34408" y="12268"/>
                    </a:cubicBezTo>
                    <a:cubicBezTo>
                      <a:pt x="30681" y="9783"/>
                      <a:pt x="26954" y="9162"/>
                      <a:pt x="22606" y="8541"/>
                    </a:cubicBezTo>
                    <a:cubicBezTo>
                      <a:pt x="18879" y="7920"/>
                      <a:pt x="15773" y="9162"/>
                      <a:pt x="12668" y="10404"/>
                    </a:cubicBezTo>
                    <a:cubicBezTo>
                      <a:pt x="9562" y="12268"/>
                      <a:pt x="8320" y="14131"/>
                      <a:pt x="8941" y="15995"/>
                    </a:cubicBezTo>
                    <a:cubicBezTo>
                      <a:pt x="9562" y="18479"/>
                      <a:pt x="11425" y="20343"/>
                      <a:pt x="15152" y="22827"/>
                    </a:cubicBezTo>
                    <a:cubicBezTo>
                      <a:pt x="20121" y="25312"/>
                      <a:pt x="23848" y="26554"/>
                      <a:pt x="27575" y="27175"/>
                    </a:cubicBezTo>
                    <a:close/>
                  </a:path>
                </a:pathLst>
              </a:custGeom>
              <a:solidFill>
                <a:srgbClr val="0078D4"/>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4" name="Graphic 8199">
                <a:extLst>
                  <a:ext uri="{FF2B5EF4-FFF2-40B4-BE49-F238E27FC236}">
                    <a16:creationId xmlns:a16="http://schemas.microsoft.com/office/drawing/2014/main" id="{93EB77D7-4D3C-4BA2-883D-7382B9D069CF}"/>
                  </a:ext>
                </a:extLst>
              </p:cNvPr>
              <p:cNvSpPr/>
              <p:nvPr/>
            </p:nvSpPr>
            <p:spPr>
              <a:xfrm>
                <a:off x="5894973" y="2604944"/>
                <a:ext cx="49996" cy="33542"/>
              </a:xfrm>
              <a:custGeom>
                <a:avLst/>
                <a:gdLst>
                  <a:gd name="connsiteX0" fmla="*/ 45496 w 49996"/>
                  <a:gd name="connsiteY0" fmla="*/ 14286 h 33542"/>
                  <a:gd name="connsiteX1" fmla="*/ 49844 w 49996"/>
                  <a:gd name="connsiteY1" fmla="*/ 21119 h 33542"/>
                  <a:gd name="connsiteX2" fmla="*/ 41769 w 49996"/>
                  <a:gd name="connsiteY2" fmla="*/ 29194 h 33542"/>
                  <a:gd name="connsiteX3" fmla="*/ 29968 w 49996"/>
                  <a:gd name="connsiteY3" fmla="*/ 33542 h 33542"/>
                  <a:gd name="connsiteX4" fmla="*/ 21893 w 49996"/>
                  <a:gd name="connsiteY4" fmla="*/ 28573 h 33542"/>
                  <a:gd name="connsiteX5" fmla="*/ 35558 w 49996"/>
                  <a:gd name="connsiteY5" fmla="*/ 24846 h 33542"/>
                  <a:gd name="connsiteX6" fmla="*/ 38664 w 49996"/>
                  <a:gd name="connsiteY6" fmla="*/ 21740 h 33542"/>
                  <a:gd name="connsiteX7" fmla="*/ 36800 w 49996"/>
                  <a:gd name="connsiteY7" fmla="*/ 19256 h 33542"/>
                  <a:gd name="connsiteX8" fmla="*/ 32452 w 49996"/>
                  <a:gd name="connsiteY8" fmla="*/ 18634 h 33542"/>
                  <a:gd name="connsiteX9" fmla="*/ 23756 w 49996"/>
                  <a:gd name="connsiteY9" fmla="*/ 19877 h 33542"/>
                  <a:gd name="connsiteX10" fmla="*/ 4501 w 49996"/>
                  <a:gd name="connsiteY10" fmla="*/ 18634 h 33542"/>
                  <a:gd name="connsiteX11" fmla="*/ 153 w 49996"/>
                  <a:gd name="connsiteY11" fmla="*/ 11802 h 33542"/>
                  <a:gd name="connsiteX12" fmla="*/ 6985 w 49996"/>
                  <a:gd name="connsiteY12" fmla="*/ 4348 h 33542"/>
                  <a:gd name="connsiteX13" fmla="*/ 17545 w 49996"/>
                  <a:gd name="connsiteY13" fmla="*/ 0 h 33542"/>
                  <a:gd name="connsiteX14" fmla="*/ 25620 w 49996"/>
                  <a:gd name="connsiteY14" fmla="*/ 4348 h 33542"/>
                  <a:gd name="connsiteX15" fmla="*/ 14439 w 49996"/>
                  <a:gd name="connsiteY15" fmla="*/ 8075 h 33542"/>
                  <a:gd name="connsiteX16" fmla="*/ 11333 w 49996"/>
                  <a:gd name="connsiteY16" fmla="*/ 10560 h 33542"/>
                  <a:gd name="connsiteX17" fmla="*/ 13197 w 49996"/>
                  <a:gd name="connsiteY17" fmla="*/ 13044 h 33542"/>
                  <a:gd name="connsiteX18" fmla="*/ 17545 w 49996"/>
                  <a:gd name="connsiteY18" fmla="*/ 14286 h 33542"/>
                  <a:gd name="connsiteX19" fmla="*/ 24998 w 49996"/>
                  <a:gd name="connsiteY19" fmla="*/ 13044 h 33542"/>
                  <a:gd name="connsiteX20" fmla="*/ 38042 w 49996"/>
                  <a:gd name="connsiteY20" fmla="*/ 11802 h 33542"/>
                  <a:gd name="connsiteX21" fmla="*/ 45496 w 49996"/>
                  <a:gd name="connsiteY21" fmla="*/ 14286 h 3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996" h="33542">
                    <a:moveTo>
                      <a:pt x="45496" y="14286"/>
                    </a:moveTo>
                    <a:cubicBezTo>
                      <a:pt x="49223" y="16150"/>
                      <a:pt x="50465" y="18634"/>
                      <a:pt x="49844" y="21119"/>
                    </a:cubicBezTo>
                    <a:cubicBezTo>
                      <a:pt x="49223" y="23604"/>
                      <a:pt x="46738" y="26088"/>
                      <a:pt x="41769" y="29194"/>
                    </a:cubicBezTo>
                    <a:cubicBezTo>
                      <a:pt x="38042" y="31678"/>
                      <a:pt x="34316" y="32921"/>
                      <a:pt x="29968" y="33542"/>
                    </a:cubicBezTo>
                    <a:lnTo>
                      <a:pt x="21893" y="28573"/>
                    </a:lnTo>
                    <a:cubicBezTo>
                      <a:pt x="27483" y="28573"/>
                      <a:pt x="31831" y="27331"/>
                      <a:pt x="35558" y="24846"/>
                    </a:cubicBezTo>
                    <a:cubicBezTo>
                      <a:pt x="37421" y="24225"/>
                      <a:pt x="38664" y="22982"/>
                      <a:pt x="38664" y="21740"/>
                    </a:cubicBezTo>
                    <a:cubicBezTo>
                      <a:pt x="39285" y="21119"/>
                      <a:pt x="38042" y="19877"/>
                      <a:pt x="36800" y="19256"/>
                    </a:cubicBezTo>
                    <a:cubicBezTo>
                      <a:pt x="35558" y="18634"/>
                      <a:pt x="34316" y="18013"/>
                      <a:pt x="32452" y="18634"/>
                    </a:cubicBezTo>
                    <a:cubicBezTo>
                      <a:pt x="30589" y="18634"/>
                      <a:pt x="27483" y="19256"/>
                      <a:pt x="23756" y="19877"/>
                    </a:cubicBezTo>
                    <a:cubicBezTo>
                      <a:pt x="15681" y="21740"/>
                      <a:pt x="8849" y="21119"/>
                      <a:pt x="4501" y="18634"/>
                    </a:cubicBezTo>
                    <a:cubicBezTo>
                      <a:pt x="774" y="16771"/>
                      <a:pt x="-469" y="14286"/>
                      <a:pt x="153" y="11802"/>
                    </a:cubicBezTo>
                    <a:cubicBezTo>
                      <a:pt x="774" y="9317"/>
                      <a:pt x="2637" y="6833"/>
                      <a:pt x="6985" y="4348"/>
                    </a:cubicBezTo>
                    <a:cubicBezTo>
                      <a:pt x="10712" y="2485"/>
                      <a:pt x="14439" y="621"/>
                      <a:pt x="17545" y="0"/>
                    </a:cubicBezTo>
                    <a:lnTo>
                      <a:pt x="25620" y="4348"/>
                    </a:lnTo>
                    <a:cubicBezTo>
                      <a:pt x="21272" y="4969"/>
                      <a:pt x="17545" y="6211"/>
                      <a:pt x="14439" y="8075"/>
                    </a:cubicBezTo>
                    <a:cubicBezTo>
                      <a:pt x="12575" y="9317"/>
                      <a:pt x="11954" y="9938"/>
                      <a:pt x="11333" y="10560"/>
                    </a:cubicBezTo>
                    <a:cubicBezTo>
                      <a:pt x="10712" y="11181"/>
                      <a:pt x="11954" y="12423"/>
                      <a:pt x="13197" y="13044"/>
                    </a:cubicBezTo>
                    <a:cubicBezTo>
                      <a:pt x="14439" y="13665"/>
                      <a:pt x="15681" y="14286"/>
                      <a:pt x="17545" y="14286"/>
                    </a:cubicBezTo>
                    <a:cubicBezTo>
                      <a:pt x="18787" y="14286"/>
                      <a:pt x="21272" y="13665"/>
                      <a:pt x="24998" y="13044"/>
                    </a:cubicBezTo>
                    <a:cubicBezTo>
                      <a:pt x="29968" y="11802"/>
                      <a:pt x="34316" y="11181"/>
                      <a:pt x="38042" y="11802"/>
                    </a:cubicBezTo>
                    <a:cubicBezTo>
                      <a:pt x="40527" y="11802"/>
                      <a:pt x="43012" y="13044"/>
                      <a:pt x="45496" y="14286"/>
                    </a:cubicBezTo>
                    <a:close/>
                  </a:path>
                </a:pathLst>
              </a:custGeom>
              <a:solidFill>
                <a:srgbClr val="0078D4"/>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5" name="Graphic 8199">
                <a:extLst>
                  <a:ext uri="{FF2B5EF4-FFF2-40B4-BE49-F238E27FC236}">
                    <a16:creationId xmlns:a16="http://schemas.microsoft.com/office/drawing/2014/main" id="{3794D559-3120-4390-B282-7BA485CA50CE}"/>
                  </a:ext>
                </a:extLst>
              </p:cNvPr>
              <p:cNvSpPr/>
              <p:nvPr/>
            </p:nvSpPr>
            <p:spPr>
              <a:xfrm>
                <a:off x="5960346" y="2572024"/>
                <a:ext cx="59629" cy="26088"/>
              </a:xfrm>
              <a:custGeom>
                <a:avLst/>
                <a:gdLst>
                  <a:gd name="connsiteX0" fmla="*/ 59629 w 59629"/>
                  <a:gd name="connsiteY0" fmla="*/ 13044 h 26088"/>
                  <a:gd name="connsiteX1" fmla="*/ 37269 w 59629"/>
                  <a:gd name="connsiteY1" fmla="*/ 26088 h 26088"/>
                  <a:gd name="connsiteX2" fmla="*/ 0 w 59629"/>
                  <a:gd name="connsiteY2" fmla="*/ 4969 h 26088"/>
                  <a:gd name="connsiteX3" fmla="*/ 8695 w 59629"/>
                  <a:gd name="connsiteY3" fmla="*/ 0 h 26088"/>
                  <a:gd name="connsiteX4" fmla="*/ 39132 w 59629"/>
                  <a:gd name="connsiteY4" fmla="*/ 17392 h 26088"/>
                  <a:gd name="connsiteX5" fmla="*/ 53418 w 59629"/>
                  <a:gd name="connsiteY5" fmla="*/ 9317 h 26088"/>
                  <a:gd name="connsiteX6" fmla="*/ 59629 w 59629"/>
                  <a:gd name="connsiteY6" fmla="*/ 13044 h 2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29" h="26088">
                    <a:moveTo>
                      <a:pt x="59629" y="13044"/>
                    </a:moveTo>
                    <a:lnTo>
                      <a:pt x="37269" y="26088"/>
                    </a:lnTo>
                    <a:lnTo>
                      <a:pt x="0" y="4969"/>
                    </a:lnTo>
                    <a:lnTo>
                      <a:pt x="8695" y="0"/>
                    </a:lnTo>
                    <a:lnTo>
                      <a:pt x="39132" y="17392"/>
                    </a:lnTo>
                    <a:lnTo>
                      <a:pt x="53418" y="9317"/>
                    </a:lnTo>
                    <a:lnTo>
                      <a:pt x="59629" y="13044"/>
                    </a:lnTo>
                    <a:close/>
                  </a:path>
                </a:pathLst>
              </a:custGeom>
              <a:solidFill>
                <a:srgbClr val="0078D4"/>
              </a:solidFill>
              <a:ln w="6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6" name="Rectangle 145">
              <a:extLst>
                <a:ext uri="{FF2B5EF4-FFF2-40B4-BE49-F238E27FC236}">
                  <a16:creationId xmlns:a16="http://schemas.microsoft.com/office/drawing/2014/main" id="{F99ED8EB-4A1C-43BA-A4F2-E9C04D921821}"/>
                </a:ext>
              </a:extLst>
            </p:cNvPr>
            <p:cNvSpPr/>
            <p:nvPr/>
          </p:nvSpPr>
          <p:spPr bwMode="auto">
            <a:xfrm>
              <a:off x="6105203" y="4478585"/>
              <a:ext cx="8934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MSSQL</a:t>
              </a:r>
            </a:p>
          </p:txBody>
        </p:sp>
        <p:cxnSp>
          <p:nvCxnSpPr>
            <p:cNvPr id="147" name="Straight Connector 146">
              <a:extLst>
                <a:ext uri="{FF2B5EF4-FFF2-40B4-BE49-F238E27FC236}">
                  <a16:creationId xmlns:a16="http://schemas.microsoft.com/office/drawing/2014/main" id="{C14A7430-C2AD-4889-83A7-B0000FAACE87}"/>
                </a:ext>
              </a:extLst>
            </p:cNvPr>
            <p:cNvCxnSpPr>
              <a:stCxn id="142" idx="3"/>
              <a:endCxn id="294" idx="5"/>
            </p:cNvCxnSpPr>
            <p:nvPr/>
          </p:nvCxnSpPr>
          <p:spPr>
            <a:xfrm>
              <a:off x="6029475" y="4405117"/>
              <a:ext cx="385222" cy="1122"/>
            </a:xfrm>
            <a:prstGeom prst="line">
              <a:avLst/>
            </a:prstGeom>
            <a:ln>
              <a:solidFill>
                <a:srgbClr val="08ABE8"/>
              </a:solidFill>
              <a:headEnd type="none" w="lg" len="med"/>
              <a:tailEnd type="none" w="sm" len="sm"/>
            </a:ln>
          </p:spPr>
          <p:style>
            <a:lnRef idx="1">
              <a:schemeClr val="accent1"/>
            </a:lnRef>
            <a:fillRef idx="0">
              <a:schemeClr val="accent1"/>
            </a:fillRef>
            <a:effectRef idx="0">
              <a:schemeClr val="accent1"/>
            </a:effectRef>
            <a:fontRef idx="minor">
              <a:schemeClr val="tx1"/>
            </a:fontRef>
          </p:style>
        </p:cxnSp>
        <p:sp>
          <p:nvSpPr>
            <p:cNvPr id="148" name="Isosceles Triangle 147">
              <a:extLst>
                <a:ext uri="{FF2B5EF4-FFF2-40B4-BE49-F238E27FC236}">
                  <a16:creationId xmlns:a16="http://schemas.microsoft.com/office/drawing/2014/main" id="{50FCC841-F188-4A7F-BE0B-4F62C374B046}"/>
                </a:ext>
              </a:extLst>
            </p:cNvPr>
            <p:cNvSpPr/>
            <p:nvPr/>
          </p:nvSpPr>
          <p:spPr bwMode="auto">
            <a:xfrm>
              <a:off x="5934642" y="1844506"/>
              <a:ext cx="542044" cy="260994"/>
            </a:xfrm>
            <a:prstGeom prst="triangle">
              <a:avLst>
                <a:gd name="adj" fmla="val 50000"/>
              </a:avLst>
            </a:prstGeom>
            <a:gradFill flip="none" rotWithShape="1">
              <a:gsLst>
                <a:gs pos="0">
                  <a:srgbClr val="F8FFFF"/>
                </a:gs>
                <a:gs pos="100000">
                  <a:srgbClr val="50E6FF"/>
                </a:gs>
              </a:gsLst>
              <a:lin ang="189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49" name="Graphic 148">
              <a:extLst>
                <a:ext uri="{FF2B5EF4-FFF2-40B4-BE49-F238E27FC236}">
                  <a16:creationId xmlns:a16="http://schemas.microsoft.com/office/drawing/2014/main" id="{1B596F48-C709-4DDE-A3BA-0669F2BD49A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5610079" y="1032465"/>
              <a:ext cx="1191670" cy="1198764"/>
            </a:xfrm>
            <a:prstGeom prst="rect">
              <a:avLst/>
            </a:prstGeom>
          </p:spPr>
        </p:pic>
        <p:sp>
          <p:nvSpPr>
            <p:cNvPr id="150" name="Rectangle 149">
              <a:extLst>
                <a:ext uri="{FF2B5EF4-FFF2-40B4-BE49-F238E27FC236}">
                  <a16:creationId xmlns:a16="http://schemas.microsoft.com/office/drawing/2014/main" id="{6ABC2A7E-DAC3-4736-9F91-8374693ADFD0}"/>
                </a:ext>
              </a:extLst>
            </p:cNvPr>
            <p:cNvSpPr/>
            <p:nvPr/>
          </p:nvSpPr>
          <p:spPr bwMode="auto">
            <a:xfrm>
              <a:off x="5435777" y="1012675"/>
              <a:ext cx="1637021" cy="1953225"/>
            </a:xfrm>
            <a:prstGeom prst="rect">
              <a:avLst/>
            </a:prstGeom>
            <a:solidFill>
              <a:srgbClr val="50E6FF">
                <a:alpha val="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51" name="Rectangle 150">
              <a:extLst>
                <a:ext uri="{FF2B5EF4-FFF2-40B4-BE49-F238E27FC236}">
                  <a16:creationId xmlns:a16="http://schemas.microsoft.com/office/drawing/2014/main" id="{4FA78797-EE7A-4399-961C-C71A849B702D}"/>
                </a:ext>
              </a:extLst>
            </p:cNvPr>
            <p:cNvSpPr/>
            <p:nvPr/>
          </p:nvSpPr>
          <p:spPr bwMode="auto">
            <a:xfrm>
              <a:off x="5584532" y="2098995"/>
              <a:ext cx="1304270" cy="785205"/>
            </a:xfrm>
            <a:prstGeom prst="rect">
              <a:avLst/>
            </a:prstGeom>
            <a:pattFill prst="wdUpDiag">
              <a:fgClr>
                <a:srgbClr val="029EE6"/>
              </a:fgClr>
              <a:bgClr>
                <a:srgbClr val="00B0F0"/>
              </a:bgClr>
            </a:pattFill>
            <a:ln w="6350">
              <a:solidFill>
                <a:schemeClr val="accent3"/>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52" name="Rectangle 151">
              <a:extLst>
                <a:ext uri="{FF2B5EF4-FFF2-40B4-BE49-F238E27FC236}">
                  <a16:creationId xmlns:a16="http://schemas.microsoft.com/office/drawing/2014/main" id="{9FF9C9D2-1801-4F20-A521-5A48190A9325}"/>
                </a:ext>
              </a:extLst>
            </p:cNvPr>
            <p:cNvSpPr/>
            <p:nvPr/>
          </p:nvSpPr>
          <p:spPr bwMode="auto">
            <a:xfrm>
              <a:off x="5619002" y="2132177"/>
              <a:ext cx="1235331" cy="716732"/>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53" name="Rectangle 152">
              <a:extLst>
                <a:ext uri="{FF2B5EF4-FFF2-40B4-BE49-F238E27FC236}">
                  <a16:creationId xmlns:a16="http://schemas.microsoft.com/office/drawing/2014/main" id="{7D7F9ACF-803C-4F05-B5A2-B4B72CF8DE75}"/>
                </a:ext>
              </a:extLst>
            </p:cNvPr>
            <p:cNvSpPr/>
            <p:nvPr/>
          </p:nvSpPr>
          <p:spPr bwMode="auto">
            <a:xfrm>
              <a:off x="5627237" y="2604037"/>
              <a:ext cx="1221564" cy="239258"/>
            </a:xfrm>
            <a:prstGeom prst="rect">
              <a:avLst/>
            </a:prstGeom>
            <a:solidFill>
              <a:srgbClr val="50E6FF">
                <a:alpha val="5000"/>
              </a:srgbClr>
            </a:solidFill>
            <a:ln w="3175">
              <a:gradFill>
                <a:gsLst>
                  <a:gs pos="0">
                    <a:schemeClr val="accent1">
                      <a:lumMod val="5000"/>
                      <a:lumOff val="95000"/>
                    </a:schemeClr>
                  </a:gs>
                  <a:gs pos="100000">
                    <a:schemeClr val="accent1">
                      <a:lumMod val="30000"/>
                      <a:lumOff val="70000"/>
                    </a:schemeClr>
                  </a:gs>
                </a:gsLst>
                <a:lin ang="5400000" scaled="1"/>
              </a:gra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11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pic>
          <p:nvPicPr>
            <p:cNvPr id="154" name="Graphic 153">
              <a:extLst>
                <a:ext uri="{FF2B5EF4-FFF2-40B4-BE49-F238E27FC236}">
                  <a16:creationId xmlns:a16="http://schemas.microsoft.com/office/drawing/2014/main" id="{FA3B77B3-70A8-4B0B-86F7-D3793EC70C2B}"/>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6062011" y="2168927"/>
              <a:ext cx="273792" cy="334342"/>
            </a:xfrm>
            <a:prstGeom prst="rect">
              <a:avLst/>
            </a:prstGeom>
          </p:spPr>
        </p:pic>
        <p:sp>
          <p:nvSpPr>
            <p:cNvPr id="155" name="Rectangle 154">
              <a:extLst>
                <a:ext uri="{FF2B5EF4-FFF2-40B4-BE49-F238E27FC236}">
                  <a16:creationId xmlns:a16="http://schemas.microsoft.com/office/drawing/2014/main" id="{80105D09-88F0-42FA-9000-A5E1EFB3A816}"/>
                </a:ext>
              </a:extLst>
            </p:cNvPr>
            <p:cNvSpPr/>
            <p:nvPr/>
          </p:nvSpPr>
          <p:spPr bwMode="auto">
            <a:xfrm>
              <a:off x="5643866" y="1032305"/>
              <a:ext cx="11190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Key Vault</a:t>
              </a:r>
            </a:p>
          </p:txBody>
        </p:sp>
        <p:pic>
          <p:nvPicPr>
            <p:cNvPr id="158" name="Graphic 157">
              <a:extLst>
                <a:ext uri="{FF2B5EF4-FFF2-40B4-BE49-F238E27FC236}">
                  <a16:creationId xmlns:a16="http://schemas.microsoft.com/office/drawing/2014/main" id="{D85A17A1-78AF-4F6D-B971-5190CF861E7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25568" y="938530"/>
              <a:ext cx="478271" cy="391836"/>
            </a:xfrm>
            <a:prstGeom prst="rect">
              <a:avLst/>
            </a:prstGeom>
          </p:spPr>
        </p:pic>
        <p:cxnSp>
          <p:nvCxnSpPr>
            <p:cNvPr id="159" name="Straight Connector 158">
              <a:extLst>
                <a:ext uri="{FF2B5EF4-FFF2-40B4-BE49-F238E27FC236}">
                  <a16:creationId xmlns:a16="http://schemas.microsoft.com/office/drawing/2014/main" id="{E98CA14E-4D72-41D4-A396-18E9046FDCF3}"/>
                </a:ext>
              </a:extLst>
            </p:cNvPr>
            <p:cNvCxnSpPr>
              <a:cxnSpLocks/>
            </p:cNvCxnSpPr>
            <p:nvPr/>
          </p:nvCxnSpPr>
          <p:spPr>
            <a:xfrm>
              <a:off x="5412971" y="2960707"/>
              <a:ext cx="1650652"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BA38DC5D-74EA-4284-9D41-EF03D1A7AE7C}"/>
                </a:ext>
              </a:extLst>
            </p:cNvPr>
            <p:cNvCxnSpPr>
              <a:cxnSpLocks/>
            </p:cNvCxnSpPr>
            <p:nvPr/>
          </p:nvCxnSpPr>
          <p:spPr>
            <a:xfrm>
              <a:off x="5414230" y="1012680"/>
              <a:ext cx="1650652"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5E28D70F-84F4-4B78-93D2-B35153354BA8}"/>
                </a:ext>
              </a:extLst>
            </p:cNvPr>
            <p:cNvSpPr/>
            <p:nvPr/>
          </p:nvSpPr>
          <p:spPr bwMode="auto">
            <a:xfrm>
              <a:off x="5622117" y="2597532"/>
              <a:ext cx="1226683" cy="251376"/>
            </a:xfrm>
            <a:prstGeom prst="rect">
              <a:avLst/>
            </a:prstGeom>
            <a:noFill/>
            <a:ln>
              <a:no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gradFill>
                    <a:gsLst>
                      <a:gs pos="0">
                        <a:srgbClr val="08ABE8"/>
                      </a:gs>
                      <a:gs pos="100000">
                        <a:srgbClr val="006CC3"/>
                      </a:gs>
                    </a:gsLst>
                    <a:lin ang="5400000" scaled="1"/>
                  </a:gradFill>
                  <a:effectLst>
                    <a:glow rad="63500">
                      <a:srgbClr val="50E6FF">
                        <a:satMod val="175000"/>
                        <a:alpha val="24000"/>
                      </a:srgbClr>
                    </a:glow>
                  </a:effectLst>
                  <a:uLnTx/>
                  <a:uFillTx/>
                  <a:latin typeface="Segoe UI Semibold"/>
                  <a:ea typeface="Segoe UI" pitchFamily="34" charset="0"/>
                  <a:cs typeface="Segoe UI Semibold" panose="020B0702040204020203" pitchFamily="34" charset="0"/>
                </a:rPr>
                <a:t>mHSM</a:t>
              </a:r>
              <a:endParaRPr kumimoji="0" lang="en-US" sz="1000" b="0" i="0" u="none" strike="noStrike" kern="1200" cap="none" spc="0" normalizeH="0" baseline="0" noProof="0" dirty="0">
                <a:ln>
                  <a:noFill/>
                </a:ln>
                <a:gradFill>
                  <a:gsLst>
                    <a:gs pos="0">
                      <a:srgbClr val="08ABE8"/>
                    </a:gs>
                    <a:gs pos="100000">
                      <a:srgbClr val="006CC3"/>
                    </a:gs>
                  </a:gsLst>
                  <a:lin ang="5400000" scaled="1"/>
                </a:gradFill>
                <a:effectLst>
                  <a:glow rad="63500">
                    <a:srgbClr val="50E6FF">
                      <a:satMod val="175000"/>
                      <a:alpha val="24000"/>
                    </a:srgbClr>
                  </a:glow>
                </a:effectLst>
                <a:uLnTx/>
                <a:uFillTx/>
                <a:latin typeface="Segoe UI Semibold"/>
                <a:ea typeface="Segoe UI" pitchFamily="34" charset="0"/>
                <a:cs typeface="Segoe UI Semibold" panose="020B0702040204020203" pitchFamily="34" charset="0"/>
              </a:endParaRPr>
            </a:p>
          </p:txBody>
        </p:sp>
        <p:sp>
          <p:nvSpPr>
            <p:cNvPr id="164" name="Rectangle 163">
              <a:extLst>
                <a:ext uri="{FF2B5EF4-FFF2-40B4-BE49-F238E27FC236}">
                  <a16:creationId xmlns:a16="http://schemas.microsoft.com/office/drawing/2014/main" id="{0FDA5D8F-30AE-462F-ADB0-1A34ADB76336}"/>
                </a:ext>
              </a:extLst>
            </p:cNvPr>
            <p:cNvSpPr/>
            <p:nvPr/>
          </p:nvSpPr>
          <p:spPr bwMode="auto">
            <a:xfrm>
              <a:off x="5428555" y="2353751"/>
              <a:ext cx="164246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Column Master Key</a:t>
              </a:r>
            </a:p>
          </p:txBody>
        </p:sp>
        <p:cxnSp>
          <p:nvCxnSpPr>
            <p:cNvPr id="165" name="Straight Connector 164">
              <a:extLst>
                <a:ext uri="{FF2B5EF4-FFF2-40B4-BE49-F238E27FC236}">
                  <a16:creationId xmlns:a16="http://schemas.microsoft.com/office/drawing/2014/main" id="{B1888367-D559-4FAB-8D4A-FEDE07815DE2}"/>
                </a:ext>
              </a:extLst>
            </p:cNvPr>
            <p:cNvCxnSpPr>
              <a:cxnSpLocks/>
            </p:cNvCxnSpPr>
            <p:nvPr/>
          </p:nvCxnSpPr>
          <p:spPr>
            <a:xfrm>
              <a:off x="5399905" y="5068385"/>
              <a:ext cx="1650652"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978B692-0C29-4BF6-8381-7BA8D832409A}"/>
                </a:ext>
              </a:extLst>
            </p:cNvPr>
            <p:cNvCxnSpPr>
              <a:cxnSpLocks/>
            </p:cNvCxnSpPr>
            <p:nvPr/>
          </p:nvCxnSpPr>
          <p:spPr>
            <a:xfrm>
              <a:off x="5401163" y="3168796"/>
              <a:ext cx="1650652"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7E788463-6930-4DDE-9F96-D9E6AB8F2127}"/>
                </a:ext>
              </a:extLst>
            </p:cNvPr>
            <p:cNvCxnSpPr>
              <a:cxnSpLocks/>
            </p:cNvCxnSpPr>
            <p:nvPr/>
          </p:nvCxnSpPr>
          <p:spPr>
            <a:xfrm rot="10800000" flipV="1">
              <a:off x="4082719" y="1590693"/>
              <a:ext cx="1873744" cy="1659559"/>
            </a:xfrm>
            <a:prstGeom prst="bentConnector3">
              <a:avLst>
                <a:gd name="adj1" fmla="val 50000"/>
              </a:avLst>
            </a:prstGeom>
            <a:ln w="25400">
              <a:solidFill>
                <a:srgbClr val="006CC3"/>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F1385789-A0EC-4040-BD53-2EBD43316A5E}"/>
                </a:ext>
              </a:extLst>
            </p:cNvPr>
            <p:cNvGrpSpPr/>
            <p:nvPr/>
          </p:nvGrpSpPr>
          <p:grpSpPr>
            <a:xfrm>
              <a:off x="4581403" y="2152413"/>
              <a:ext cx="835351" cy="510185"/>
              <a:chOff x="5124558" y="2498530"/>
              <a:chExt cx="479908" cy="293101"/>
            </a:xfrm>
          </p:grpSpPr>
          <p:grpSp>
            <p:nvGrpSpPr>
              <p:cNvPr id="282" name="Group 281">
                <a:extLst>
                  <a:ext uri="{FF2B5EF4-FFF2-40B4-BE49-F238E27FC236}">
                    <a16:creationId xmlns:a16="http://schemas.microsoft.com/office/drawing/2014/main" id="{2DEE65E7-F2FA-463F-83DA-0CA6742A48AF}"/>
                  </a:ext>
                </a:extLst>
              </p:cNvPr>
              <p:cNvGrpSpPr/>
              <p:nvPr/>
            </p:nvGrpSpPr>
            <p:grpSpPr>
              <a:xfrm>
                <a:off x="5270688" y="2498530"/>
                <a:ext cx="197635" cy="250836"/>
                <a:chOff x="5270688" y="2498530"/>
                <a:chExt cx="197635" cy="250836"/>
              </a:xfrm>
            </p:grpSpPr>
            <p:sp>
              <p:nvSpPr>
                <p:cNvPr id="284" name="Rectangle 283">
                  <a:extLst>
                    <a:ext uri="{FF2B5EF4-FFF2-40B4-BE49-F238E27FC236}">
                      <a16:creationId xmlns:a16="http://schemas.microsoft.com/office/drawing/2014/main" id="{92192255-ED83-4B2B-87BD-1C2C16612302}"/>
                    </a:ext>
                  </a:extLst>
                </p:cNvPr>
                <p:cNvSpPr/>
                <p:nvPr/>
              </p:nvSpPr>
              <p:spPr bwMode="auto">
                <a:xfrm>
                  <a:off x="5270688" y="2498530"/>
                  <a:ext cx="197635" cy="250836"/>
                </a:xfrm>
                <a:prstGeom prst="rect">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grpSp>
              <p:nvGrpSpPr>
                <p:cNvPr id="285" name="Group 284">
                  <a:extLst>
                    <a:ext uri="{FF2B5EF4-FFF2-40B4-BE49-F238E27FC236}">
                      <a16:creationId xmlns:a16="http://schemas.microsoft.com/office/drawing/2014/main" id="{42FDA589-22A7-4503-961A-E27A1819FD12}"/>
                    </a:ext>
                  </a:extLst>
                </p:cNvPr>
                <p:cNvGrpSpPr/>
                <p:nvPr/>
              </p:nvGrpSpPr>
              <p:grpSpPr>
                <a:xfrm>
                  <a:off x="5301343" y="2521703"/>
                  <a:ext cx="138554" cy="146234"/>
                  <a:chOff x="696195" y="3464883"/>
                  <a:chExt cx="161370" cy="170315"/>
                </a:xfrm>
              </p:grpSpPr>
              <p:sp>
                <p:nvSpPr>
                  <p:cNvPr id="286" name="Oval 285">
                    <a:extLst>
                      <a:ext uri="{FF2B5EF4-FFF2-40B4-BE49-F238E27FC236}">
                        <a16:creationId xmlns:a16="http://schemas.microsoft.com/office/drawing/2014/main" id="{8DB17AD3-7A8D-4B33-B322-5E8207BF2771}"/>
                      </a:ext>
                    </a:extLst>
                  </p:cNvPr>
                  <p:cNvSpPr/>
                  <p:nvPr/>
                </p:nvSpPr>
                <p:spPr bwMode="auto">
                  <a:xfrm>
                    <a:off x="696195" y="3464883"/>
                    <a:ext cx="161370" cy="161371"/>
                  </a:xfrm>
                  <a:prstGeom prst="ellipse">
                    <a:avLst/>
                  </a:prstGeom>
                  <a:solidFill>
                    <a:schemeClr val="bg1"/>
                  </a:solidFill>
                  <a:ln>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87" name="Picture 286">
                    <a:extLst>
                      <a:ext uri="{FF2B5EF4-FFF2-40B4-BE49-F238E27FC236}">
                        <a16:creationId xmlns:a16="http://schemas.microsoft.com/office/drawing/2014/main" id="{AECBBB9D-C7C8-42F3-A431-9648F477A53F}"/>
                      </a:ext>
                    </a:extLst>
                  </p:cNvPr>
                  <p:cNvPicPr>
                    <a:picLocks noChangeAspect="1"/>
                  </p:cNvPicPr>
                  <p:nvPr/>
                </p:nvPicPr>
                <p:blipFill>
                  <a:blip r:embed="rId32"/>
                  <a:stretch>
                    <a:fillRect/>
                  </a:stretch>
                </p:blipFill>
                <p:spPr>
                  <a:xfrm>
                    <a:off x="723315" y="3480848"/>
                    <a:ext cx="127889" cy="154350"/>
                  </a:xfrm>
                  <a:prstGeom prst="rect">
                    <a:avLst/>
                  </a:prstGeom>
                </p:spPr>
              </p:pic>
            </p:grpSp>
          </p:grpSp>
          <p:sp>
            <p:nvSpPr>
              <p:cNvPr id="283" name="Rectangle 282">
                <a:extLst>
                  <a:ext uri="{FF2B5EF4-FFF2-40B4-BE49-F238E27FC236}">
                    <a16:creationId xmlns:a16="http://schemas.microsoft.com/office/drawing/2014/main" id="{AEE3CDEB-3B7B-4FB4-8B27-29F16C7A08C6}"/>
                  </a:ext>
                </a:extLst>
              </p:cNvPr>
              <p:cNvSpPr/>
              <p:nvPr/>
            </p:nvSpPr>
            <p:spPr bwMode="auto">
              <a:xfrm>
                <a:off x="5124558" y="2613055"/>
                <a:ext cx="479908" cy="1785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Read</a:t>
                </a:r>
              </a:p>
            </p:txBody>
          </p:sp>
        </p:grpSp>
        <p:grpSp>
          <p:nvGrpSpPr>
            <p:cNvPr id="16" name="Group 15">
              <a:extLst>
                <a:ext uri="{FF2B5EF4-FFF2-40B4-BE49-F238E27FC236}">
                  <a16:creationId xmlns:a16="http://schemas.microsoft.com/office/drawing/2014/main" id="{1FA80E43-4947-4426-9056-22B4D2BC3C63}"/>
                </a:ext>
              </a:extLst>
            </p:cNvPr>
            <p:cNvGrpSpPr/>
            <p:nvPr/>
          </p:nvGrpSpPr>
          <p:grpSpPr>
            <a:xfrm>
              <a:off x="4458969" y="5838365"/>
              <a:ext cx="1119009" cy="514112"/>
              <a:chOff x="7040779" y="5815428"/>
              <a:chExt cx="1119009" cy="514112"/>
            </a:xfrm>
          </p:grpSpPr>
          <p:pic>
            <p:nvPicPr>
              <p:cNvPr id="183" name="Graphic 182">
                <a:extLst>
                  <a:ext uri="{FF2B5EF4-FFF2-40B4-BE49-F238E27FC236}">
                    <a16:creationId xmlns:a16="http://schemas.microsoft.com/office/drawing/2014/main" id="{28365F09-42E3-42FE-8BE7-0BF35F4FDC2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7476860" y="5815428"/>
                <a:ext cx="262223" cy="324202"/>
              </a:xfrm>
              <a:prstGeom prst="rect">
                <a:avLst/>
              </a:prstGeom>
            </p:spPr>
          </p:pic>
          <p:sp>
            <p:nvSpPr>
              <p:cNvPr id="184" name="Rectangle 183">
                <a:extLst>
                  <a:ext uri="{FF2B5EF4-FFF2-40B4-BE49-F238E27FC236}">
                    <a16:creationId xmlns:a16="http://schemas.microsoft.com/office/drawing/2014/main" id="{B2BBA974-CC52-4DA2-9696-AD1FF08777EB}"/>
                  </a:ext>
                </a:extLst>
              </p:cNvPr>
              <p:cNvSpPr/>
              <p:nvPr/>
            </p:nvSpPr>
            <p:spPr bwMode="auto">
              <a:xfrm>
                <a:off x="7040779" y="6078164"/>
                <a:ext cx="1119009"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ctr" defTabSz="807757"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Semibold"/>
                    <a:ea typeface="Segoe UI" pitchFamily="34" charset="0"/>
                    <a:cs typeface="Segoe UI Semibold" panose="020B0702040204020203" pitchFamily="34" charset="0"/>
                  </a:rPr>
                  <a:t>Token</a:t>
                </a:r>
              </a:p>
            </p:txBody>
          </p:sp>
        </p:grpSp>
        <p:sp>
          <p:nvSpPr>
            <p:cNvPr id="23" name="TextBox 22">
              <a:extLst>
                <a:ext uri="{FF2B5EF4-FFF2-40B4-BE49-F238E27FC236}">
                  <a16:creationId xmlns:a16="http://schemas.microsoft.com/office/drawing/2014/main" id="{7C65C359-8AAB-42FF-937D-722B6A48C3F0}"/>
                </a:ext>
              </a:extLst>
            </p:cNvPr>
            <p:cNvSpPr txBox="1"/>
            <p:nvPr/>
          </p:nvSpPr>
          <p:spPr>
            <a:xfrm>
              <a:off x="3999478" y="3798471"/>
              <a:ext cx="2219314" cy="200055"/>
            </a:xfrm>
            <a:prstGeom prst="rect">
              <a:avLst/>
            </a:prstGeom>
            <a:solidFill>
              <a:srgbClr val="F7D7C1">
                <a:alpha val="64000"/>
              </a:srgb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err="1">
                  <a:ln>
                    <a:noFill/>
                  </a:ln>
                  <a:solidFill>
                    <a:srgbClr val="E27226"/>
                  </a:solidFill>
                  <a:effectLst/>
                  <a:uLnTx/>
                  <a:uFillTx/>
                  <a:latin typeface="Cascadia Code" panose="020B0609020000020004" pitchFamily="49" charset="0"/>
                  <a:ea typeface="+mn-ea"/>
                  <a:cs typeface="+mn-cs"/>
                </a:rPr>
                <a:t>spark.read.format</a:t>
              </a:r>
              <a:r>
                <a:rPr kumimoji="0" lang="en-US" sz="700" b="1" i="0" u="none" strike="noStrike" kern="1200" cap="none" spc="0" normalizeH="0" baseline="0" noProof="0" dirty="0">
                  <a:ln>
                    <a:noFill/>
                  </a:ln>
                  <a:solidFill>
                    <a:srgbClr val="E27226"/>
                  </a:solidFill>
                  <a:effectLst/>
                  <a:uLnTx/>
                  <a:uFillTx/>
                  <a:latin typeface="Cascadia Code" panose="020B0609020000020004" pitchFamily="49" charset="0"/>
                  <a:ea typeface="+mn-ea"/>
                  <a:cs typeface="+mn-cs"/>
                </a:rPr>
                <a:t>(“</a:t>
              </a:r>
              <a:r>
                <a:rPr kumimoji="0" lang="en-US" sz="700" b="1" i="0" u="none" strike="noStrike" kern="1200" cap="none" spc="0" normalizeH="0" baseline="0" noProof="0" dirty="0" err="1">
                  <a:ln>
                    <a:noFill/>
                  </a:ln>
                  <a:solidFill>
                    <a:srgbClr val="E27226"/>
                  </a:solidFill>
                  <a:effectLst/>
                  <a:uLnTx/>
                  <a:uFillTx/>
                  <a:latin typeface="Cascadia Code" panose="020B0609020000020004" pitchFamily="49" charset="0"/>
                  <a:ea typeface="+mn-ea"/>
                  <a:cs typeface="+mn-cs"/>
                </a:rPr>
                <a:t>jdbc</a:t>
              </a:r>
              <a:r>
                <a:rPr kumimoji="0" lang="en-US" sz="700" b="1" i="0" u="none" strike="noStrike" kern="1200" cap="none" spc="0" normalizeH="0" baseline="0" noProof="0" dirty="0">
                  <a:ln>
                    <a:noFill/>
                  </a:ln>
                  <a:solidFill>
                    <a:srgbClr val="E27226"/>
                  </a:solidFill>
                  <a:effectLst/>
                  <a:uLnTx/>
                  <a:uFillTx/>
                  <a:latin typeface="Cascadia Code" panose="020B0609020000020004" pitchFamily="49" charset="0"/>
                  <a:ea typeface="+mn-ea"/>
                  <a:cs typeface="+mn-cs"/>
                </a:rPr>
                <a:t>”)</a:t>
              </a:r>
            </a:p>
          </p:txBody>
        </p:sp>
        <p:pic>
          <p:nvPicPr>
            <p:cNvPr id="27" name="Graphic 26">
              <a:extLst>
                <a:ext uri="{FF2B5EF4-FFF2-40B4-BE49-F238E27FC236}">
                  <a16:creationId xmlns:a16="http://schemas.microsoft.com/office/drawing/2014/main" id="{74905347-E5B9-4C98-93B7-4FE409BF938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03132" y="290179"/>
              <a:ext cx="171450" cy="171450"/>
            </a:xfrm>
            <a:prstGeom prst="rect">
              <a:avLst/>
            </a:prstGeom>
          </p:spPr>
        </p:pic>
        <p:sp>
          <p:nvSpPr>
            <p:cNvPr id="502" name="Rectangle 501">
              <a:extLst>
                <a:ext uri="{FF2B5EF4-FFF2-40B4-BE49-F238E27FC236}">
                  <a16:creationId xmlns:a16="http://schemas.microsoft.com/office/drawing/2014/main" id="{46523771-D22E-43A7-9FEC-4F24CDFDA169}"/>
                </a:ext>
              </a:extLst>
            </p:cNvPr>
            <p:cNvSpPr/>
            <p:nvPr/>
          </p:nvSpPr>
          <p:spPr bwMode="auto">
            <a:xfrm>
              <a:off x="5052341" y="277353"/>
              <a:ext cx="2076750" cy="198407"/>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32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503" name="Rectangle 502">
              <a:extLst>
                <a:ext uri="{FF2B5EF4-FFF2-40B4-BE49-F238E27FC236}">
                  <a16:creationId xmlns:a16="http://schemas.microsoft.com/office/drawing/2014/main" id="{5A3FED94-CED6-40C5-8B6F-E875DF29F75C}"/>
                </a:ext>
              </a:extLst>
            </p:cNvPr>
            <p:cNvSpPr/>
            <p:nvPr/>
          </p:nvSpPr>
          <p:spPr bwMode="auto">
            <a:xfrm>
              <a:off x="5050958" y="275273"/>
              <a:ext cx="2088984" cy="1984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Segoe UI"/>
                  <a:ea typeface="Segoe UI" pitchFamily="34" charset="0"/>
                  <a:cs typeface="Cascadia Code" panose="020B0609020000020004" pitchFamily="49" charset="0"/>
                </a:rPr>
                <a:t>Database Engine</a:t>
              </a:r>
            </a:p>
          </p:txBody>
        </p:sp>
        <p:grpSp>
          <p:nvGrpSpPr>
            <p:cNvPr id="504" name="Group 503">
              <a:extLst>
                <a:ext uri="{FF2B5EF4-FFF2-40B4-BE49-F238E27FC236}">
                  <a16:creationId xmlns:a16="http://schemas.microsoft.com/office/drawing/2014/main" id="{E5051E3D-718C-4F22-843B-A3C306DD8EC2}"/>
                </a:ext>
              </a:extLst>
            </p:cNvPr>
            <p:cNvGrpSpPr/>
            <p:nvPr/>
          </p:nvGrpSpPr>
          <p:grpSpPr>
            <a:xfrm>
              <a:off x="5500007" y="302167"/>
              <a:ext cx="91951" cy="143965"/>
              <a:chOff x="5153435" y="4291994"/>
              <a:chExt cx="83486" cy="130711"/>
            </a:xfrm>
          </p:grpSpPr>
          <p:sp>
            <p:nvSpPr>
              <p:cNvPr id="505" name="Freeform: Shape 504">
                <a:extLst>
                  <a:ext uri="{FF2B5EF4-FFF2-40B4-BE49-F238E27FC236}">
                    <a16:creationId xmlns:a16="http://schemas.microsoft.com/office/drawing/2014/main" id="{75D5EE8D-8D98-4CFA-B591-3790A8C9B52A}"/>
                  </a:ext>
                </a:extLst>
              </p:cNvPr>
              <p:cNvSpPr/>
              <p:nvPr/>
            </p:nvSpPr>
            <p:spPr>
              <a:xfrm>
                <a:off x="5153519" y="4374876"/>
                <a:ext cx="83402" cy="47829"/>
              </a:xfrm>
              <a:custGeom>
                <a:avLst/>
                <a:gdLst>
                  <a:gd name="connsiteX0" fmla="*/ 71055 w 83402"/>
                  <a:gd name="connsiteY0" fmla="*/ 6993 h 47829"/>
                  <a:gd name="connsiteX1" fmla="*/ 71400 w 83402"/>
                  <a:gd name="connsiteY1" fmla="*/ 40836 h 47829"/>
                  <a:gd name="connsiteX2" fmla="*/ 12347 w 83402"/>
                  <a:gd name="connsiteY2" fmla="*/ 40836 h 47829"/>
                  <a:gd name="connsiteX3" fmla="*/ 12002 w 83402"/>
                  <a:gd name="connsiteY3" fmla="*/ 6993 h 47829"/>
                  <a:gd name="connsiteX4" fmla="*/ 71055 w 83402"/>
                  <a:gd name="connsiteY4" fmla="*/ 6993 h 4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02" h="47829">
                    <a:moveTo>
                      <a:pt x="71055" y="6993"/>
                    </a:moveTo>
                    <a:cubicBezTo>
                      <a:pt x="87286" y="16317"/>
                      <a:pt x="87631" y="31512"/>
                      <a:pt x="71400" y="40836"/>
                    </a:cubicBezTo>
                    <a:cubicBezTo>
                      <a:pt x="55170" y="50161"/>
                      <a:pt x="28578" y="50161"/>
                      <a:pt x="12347" y="40836"/>
                    </a:cubicBezTo>
                    <a:cubicBezTo>
                      <a:pt x="-3884" y="31512"/>
                      <a:pt x="-4229" y="16317"/>
                      <a:pt x="12002" y="6993"/>
                    </a:cubicBezTo>
                    <a:cubicBezTo>
                      <a:pt x="28233" y="-2331"/>
                      <a:pt x="54479" y="-2331"/>
                      <a:pt x="71055" y="6993"/>
                    </a:cubicBezTo>
                    <a:close/>
                  </a:path>
                </a:pathLst>
              </a:custGeom>
              <a:solidFill>
                <a:srgbClr val="1F1D21">
                  <a:alpha val="20000"/>
                </a:srgbClr>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506" name="Freeform: Shape 505">
                <a:extLst>
                  <a:ext uri="{FF2B5EF4-FFF2-40B4-BE49-F238E27FC236}">
                    <a16:creationId xmlns:a16="http://schemas.microsoft.com/office/drawing/2014/main" id="{CE96EAF6-3183-4442-8D9F-C69069E567F8}"/>
                  </a:ext>
                </a:extLst>
              </p:cNvPr>
              <p:cNvSpPr/>
              <p:nvPr/>
            </p:nvSpPr>
            <p:spPr>
              <a:xfrm>
                <a:off x="5155161" y="4387394"/>
                <a:ext cx="79428" cy="30217"/>
              </a:xfrm>
              <a:custGeom>
                <a:avLst/>
                <a:gdLst>
                  <a:gd name="connsiteX0" fmla="*/ 79429 w 79428"/>
                  <a:gd name="connsiteY0" fmla="*/ 345 h 30217"/>
                  <a:gd name="connsiteX1" fmla="*/ 79083 w 79428"/>
                  <a:gd name="connsiteY1" fmla="*/ 7598 h 30217"/>
                  <a:gd name="connsiteX2" fmla="*/ 67687 w 79428"/>
                  <a:gd name="connsiteY2" fmla="*/ 23483 h 30217"/>
                  <a:gd name="connsiteX3" fmla="*/ 11742 w 79428"/>
                  <a:gd name="connsiteY3" fmla="*/ 23483 h 30217"/>
                  <a:gd name="connsiteX4" fmla="*/ 0 w 79428"/>
                  <a:gd name="connsiteY4" fmla="*/ 7252 h 30217"/>
                  <a:gd name="connsiteX5" fmla="*/ 345 w 79428"/>
                  <a:gd name="connsiteY5" fmla="*/ 0 h 30217"/>
                  <a:gd name="connsiteX6" fmla="*/ 12087 w 79428"/>
                  <a:gd name="connsiteY6" fmla="*/ 16231 h 30217"/>
                  <a:gd name="connsiteX7" fmla="*/ 68032 w 79428"/>
                  <a:gd name="connsiteY7" fmla="*/ 16231 h 30217"/>
                  <a:gd name="connsiteX8" fmla="*/ 79429 w 79428"/>
                  <a:gd name="connsiteY8" fmla="*/ 345 h 30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28" h="30217">
                    <a:moveTo>
                      <a:pt x="79429" y="345"/>
                    </a:moveTo>
                    <a:lnTo>
                      <a:pt x="79083" y="7598"/>
                    </a:lnTo>
                    <a:cubicBezTo>
                      <a:pt x="79083" y="13468"/>
                      <a:pt x="75284" y="18994"/>
                      <a:pt x="67687" y="23483"/>
                    </a:cubicBezTo>
                    <a:cubicBezTo>
                      <a:pt x="52146" y="32462"/>
                      <a:pt x="27282" y="32462"/>
                      <a:pt x="11742" y="23483"/>
                    </a:cubicBezTo>
                    <a:cubicBezTo>
                      <a:pt x="3799" y="18994"/>
                      <a:pt x="0" y="13123"/>
                      <a:pt x="0" y="7252"/>
                    </a:cubicBezTo>
                    <a:lnTo>
                      <a:pt x="345" y="0"/>
                    </a:lnTo>
                    <a:cubicBezTo>
                      <a:pt x="345" y="5871"/>
                      <a:pt x="4144" y="11742"/>
                      <a:pt x="12087" y="16231"/>
                    </a:cubicBezTo>
                    <a:cubicBezTo>
                      <a:pt x="27628" y="25210"/>
                      <a:pt x="52837" y="25210"/>
                      <a:pt x="68032" y="16231"/>
                    </a:cubicBezTo>
                    <a:cubicBezTo>
                      <a:pt x="75630" y="11742"/>
                      <a:pt x="79429" y="5871"/>
                      <a:pt x="79429" y="345"/>
                    </a:cubicBezTo>
                    <a:close/>
                  </a:path>
                </a:pathLst>
              </a:custGeom>
              <a:solidFill>
                <a:srgbClr val="E5E5E5"/>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507" name="Freeform: Shape 506">
                <a:extLst>
                  <a:ext uri="{FF2B5EF4-FFF2-40B4-BE49-F238E27FC236}">
                    <a16:creationId xmlns:a16="http://schemas.microsoft.com/office/drawing/2014/main" id="{0589A653-5DDF-4973-933D-9BA47AC511DC}"/>
                  </a:ext>
                </a:extLst>
              </p:cNvPr>
              <p:cNvSpPr/>
              <p:nvPr/>
            </p:nvSpPr>
            <p:spPr>
              <a:xfrm>
                <a:off x="5153435" y="4311765"/>
                <a:ext cx="82881" cy="99889"/>
              </a:xfrm>
              <a:custGeom>
                <a:avLst/>
                <a:gdLst>
                  <a:gd name="connsiteX0" fmla="*/ 82881 w 82881"/>
                  <a:gd name="connsiteY0" fmla="*/ 345 h 99889"/>
                  <a:gd name="connsiteX1" fmla="*/ 82536 w 82881"/>
                  <a:gd name="connsiteY1" fmla="*/ 76320 h 99889"/>
                  <a:gd name="connsiteX2" fmla="*/ 70449 w 82881"/>
                  <a:gd name="connsiteY2" fmla="*/ 92896 h 99889"/>
                  <a:gd name="connsiteX3" fmla="*/ 12087 w 82881"/>
                  <a:gd name="connsiteY3" fmla="*/ 92896 h 99889"/>
                  <a:gd name="connsiteX4" fmla="*/ 0 w 82881"/>
                  <a:gd name="connsiteY4" fmla="*/ 75975 h 99889"/>
                  <a:gd name="connsiteX5" fmla="*/ 345 w 82881"/>
                  <a:gd name="connsiteY5" fmla="*/ 0 h 99889"/>
                  <a:gd name="connsiteX6" fmla="*/ 12432 w 82881"/>
                  <a:gd name="connsiteY6" fmla="*/ 16922 h 99889"/>
                  <a:gd name="connsiteX7" fmla="*/ 70795 w 82881"/>
                  <a:gd name="connsiteY7" fmla="*/ 16922 h 99889"/>
                  <a:gd name="connsiteX8" fmla="*/ 82881 w 82881"/>
                  <a:gd name="connsiteY8" fmla="*/ 345 h 9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81" h="99889">
                    <a:moveTo>
                      <a:pt x="82881" y="345"/>
                    </a:moveTo>
                    <a:lnTo>
                      <a:pt x="82536" y="76320"/>
                    </a:lnTo>
                    <a:cubicBezTo>
                      <a:pt x="82536" y="82191"/>
                      <a:pt x="78392" y="88407"/>
                      <a:pt x="70449" y="92896"/>
                    </a:cubicBezTo>
                    <a:cubicBezTo>
                      <a:pt x="54563" y="102221"/>
                      <a:pt x="28318" y="102221"/>
                      <a:pt x="12087" y="92896"/>
                    </a:cubicBezTo>
                    <a:cubicBezTo>
                      <a:pt x="3799" y="88407"/>
                      <a:pt x="0" y="82191"/>
                      <a:pt x="0" y="75975"/>
                    </a:cubicBezTo>
                    <a:lnTo>
                      <a:pt x="345" y="0"/>
                    </a:lnTo>
                    <a:cubicBezTo>
                      <a:pt x="345" y="6216"/>
                      <a:pt x="4489" y="12087"/>
                      <a:pt x="12432" y="16922"/>
                    </a:cubicBezTo>
                    <a:cubicBezTo>
                      <a:pt x="28663" y="26246"/>
                      <a:pt x="54563" y="26246"/>
                      <a:pt x="70795" y="16922"/>
                    </a:cubicBezTo>
                    <a:cubicBezTo>
                      <a:pt x="78737" y="12433"/>
                      <a:pt x="82881" y="6216"/>
                      <a:pt x="82881" y="345"/>
                    </a:cubicBezTo>
                    <a:close/>
                  </a:path>
                </a:pathLst>
              </a:custGeom>
              <a:solidFill>
                <a:srgbClr val="4DC1EA"/>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508" name="Freeform: Shape 507">
                <a:extLst>
                  <a:ext uri="{FF2B5EF4-FFF2-40B4-BE49-F238E27FC236}">
                    <a16:creationId xmlns:a16="http://schemas.microsoft.com/office/drawing/2014/main" id="{171C987E-A8BE-4DEB-A1B6-FBFEE7EE67EB}"/>
                  </a:ext>
                </a:extLst>
              </p:cNvPr>
              <p:cNvSpPr/>
              <p:nvPr/>
            </p:nvSpPr>
            <p:spPr>
              <a:xfrm>
                <a:off x="5153435" y="4313837"/>
                <a:ext cx="82881" cy="31512"/>
              </a:xfrm>
              <a:custGeom>
                <a:avLst/>
                <a:gdLst>
                  <a:gd name="connsiteX0" fmla="*/ 82881 w 82881"/>
                  <a:gd name="connsiteY0" fmla="*/ 345 h 31512"/>
                  <a:gd name="connsiteX1" fmla="*/ 82536 w 82881"/>
                  <a:gd name="connsiteY1" fmla="*/ 7943 h 31512"/>
                  <a:gd name="connsiteX2" fmla="*/ 70449 w 82881"/>
                  <a:gd name="connsiteY2" fmla="*/ 24519 h 31512"/>
                  <a:gd name="connsiteX3" fmla="*/ 12087 w 82881"/>
                  <a:gd name="connsiteY3" fmla="*/ 24519 h 31512"/>
                  <a:gd name="connsiteX4" fmla="*/ 0 w 82881"/>
                  <a:gd name="connsiteY4" fmla="*/ 7598 h 31512"/>
                  <a:gd name="connsiteX5" fmla="*/ 345 w 82881"/>
                  <a:gd name="connsiteY5" fmla="*/ 0 h 31512"/>
                  <a:gd name="connsiteX6" fmla="*/ 12432 w 82881"/>
                  <a:gd name="connsiteY6" fmla="*/ 16922 h 31512"/>
                  <a:gd name="connsiteX7" fmla="*/ 70795 w 82881"/>
                  <a:gd name="connsiteY7" fmla="*/ 16922 h 31512"/>
                  <a:gd name="connsiteX8" fmla="*/ 82881 w 82881"/>
                  <a:gd name="connsiteY8" fmla="*/ 345 h 31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81" h="31512">
                    <a:moveTo>
                      <a:pt x="82881" y="345"/>
                    </a:moveTo>
                    <a:lnTo>
                      <a:pt x="82536" y="7943"/>
                    </a:lnTo>
                    <a:cubicBezTo>
                      <a:pt x="82536" y="13813"/>
                      <a:pt x="78392" y="20030"/>
                      <a:pt x="70449" y="24519"/>
                    </a:cubicBezTo>
                    <a:cubicBezTo>
                      <a:pt x="54563" y="33843"/>
                      <a:pt x="28318" y="33843"/>
                      <a:pt x="12087" y="24519"/>
                    </a:cubicBezTo>
                    <a:cubicBezTo>
                      <a:pt x="3799" y="20030"/>
                      <a:pt x="0" y="13813"/>
                      <a:pt x="0" y="7598"/>
                    </a:cubicBezTo>
                    <a:lnTo>
                      <a:pt x="345" y="0"/>
                    </a:lnTo>
                    <a:cubicBezTo>
                      <a:pt x="345" y="6216"/>
                      <a:pt x="4489" y="12087"/>
                      <a:pt x="12432" y="16922"/>
                    </a:cubicBezTo>
                    <a:cubicBezTo>
                      <a:pt x="28663" y="26246"/>
                      <a:pt x="54563" y="26246"/>
                      <a:pt x="70795" y="16922"/>
                    </a:cubicBezTo>
                    <a:cubicBezTo>
                      <a:pt x="78737" y="12087"/>
                      <a:pt x="82881" y="6216"/>
                      <a:pt x="82881" y="345"/>
                    </a:cubicBezTo>
                    <a:close/>
                  </a:path>
                </a:pathLst>
              </a:custGeom>
              <a:solidFill>
                <a:srgbClr val="E5E5E5"/>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509" name="Freeform: Shape 508">
                <a:extLst>
                  <a:ext uri="{FF2B5EF4-FFF2-40B4-BE49-F238E27FC236}">
                    <a16:creationId xmlns:a16="http://schemas.microsoft.com/office/drawing/2014/main" id="{21B4B2CB-E79C-4747-A62D-4CB389850B79}"/>
                  </a:ext>
                </a:extLst>
              </p:cNvPr>
              <p:cNvSpPr/>
              <p:nvPr/>
            </p:nvSpPr>
            <p:spPr>
              <a:xfrm>
                <a:off x="5153995" y="4291994"/>
                <a:ext cx="82450" cy="47484"/>
              </a:xfrm>
              <a:custGeom>
                <a:avLst/>
                <a:gdLst>
                  <a:gd name="connsiteX0" fmla="*/ 70234 w 82450"/>
                  <a:gd name="connsiteY0" fmla="*/ 6993 h 47484"/>
                  <a:gd name="connsiteX1" fmla="*/ 70579 w 82450"/>
                  <a:gd name="connsiteY1" fmla="*/ 40491 h 47484"/>
                  <a:gd name="connsiteX2" fmla="*/ 12217 w 82450"/>
                  <a:gd name="connsiteY2" fmla="*/ 40491 h 47484"/>
                  <a:gd name="connsiteX3" fmla="*/ 11872 w 82450"/>
                  <a:gd name="connsiteY3" fmla="*/ 6993 h 47484"/>
                  <a:gd name="connsiteX4" fmla="*/ 70234 w 82450"/>
                  <a:gd name="connsiteY4" fmla="*/ 6993 h 47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50" h="47484">
                    <a:moveTo>
                      <a:pt x="70234" y="6993"/>
                    </a:moveTo>
                    <a:cubicBezTo>
                      <a:pt x="86465" y="16317"/>
                      <a:pt x="86465" y="31167"/>
                      <a:pt x="70579" y="40491"/>
                    </a:cubicBezTo>
                    <a:cubicBezTo>
                      <a:pt x="54694" y="49815"/>
                      <a:pt x="28448" y="49815"/>
                      <a:pt x="12217" y="40491"/>
                    </a:cubicBezTo>
                    <a:cubicBezTo>
                      <a:pt x="-4014" y="31167"/>
                      <a:pt x="-4014" y="16317"/>
                      <a:pt x="11872" y="6993"/>
                    </a:cubicBezTo>
                    <a:cubicBezTo>
                      <a:pt x="27757" y="-2331"/>
                      <a:pt x="54003" y="-2331"/>
                      <a:pt x="70234" y="6993"/>
                    </a:cubicBezTo>
                    <a:close/>
                  </a:path>
                </a:pathLst>
              </a:custGeom>
              <a:solidFill>
                <a:srgbClr val="FFFFFF"/>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510" name="Freeform: Shape 509">
                <a:extLst>
                  <a:ext uri="{FF2B5EF4-FFF2-40B4-BE49-F238E27FC236}">
                    <a16:creationId xmlns:a16="http://schemas.microsoft.com/office/drawing/2014/main" id="{6AF35DE6-3CED-400B-BA77-551641B01927}"/>
                  </a:ext>
                </a:extLst>
              </p:cNvPr>
              <p:cNvSpPr/>
              <p:nvPr/>
            </p:nvSpPr>
            <p:spPr>
              <a:xfrm>
                <a:off x="5163449" y="4297606"/>
                <a:ext cx="63197" cy="35915"/>
              </a:xfrm>
              <a:custGeom>
                <a:avLst/>
                <a:gdLst>
                  <a:gd name="connsiteX0" fmla="*/ 53873 w 63197"/>
                  <a:gd name="connsiteY0" fmla="*/ 5180 h 35915"/>
                  <a:gd name="connsiteX1" fmla="*/ 53873 w 63197"/>
                  <a:gd name="connsiteY1" fmla="*/ 30735 h 35915"/>
                  <a:gd name="connsiteX2" fmla="*/ 9324 w 63197"/>
                  <a:gd name="connsiteY2" fmla="*/ 30735 h 35915"/>
                  <a:gd name="connsiteX3" fmla="*/ 9324 w 63197"/>
                  <a:gd name="connsiteY3" fmla="*/ 5180 h 35915"/>
                  <a:gd name="connsiteX4" fmla="*/ 53873 w 63197"/>
                  <a:gd name="connsiteY4" fmla="*/ 5180 h 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97" h="35915">
                    <a:moveTo>
                      <a:pt x="53873" y="5180"/>
                    </a:moveTo>
                    <a:cubicBezTo>
                      <a:pt x="66305" y="12087"/>
                      <a:pt x="66305" y="23483"/>
                      <a:pt x="53873" y="30735"/>
                    </a:cubicBezTo>
                    <a:cubicBezTo>
                      <a:pt x="41441" y="37642"/>
                      <a:pt x="21757" y="37642"/>
                      <a:pt x="9324" y="30735"/>
                    </a:cubicBezTo>
                    <a:cubicBezTo>
                      <a:pt x="-3108" y="23828"/>
                      <a:pt x="-3108" y="12432"/>
                      <a:pt x="9324" y="5180"/>
                    </a:cubicBezTo>
                    <a:cubicBezTo>
                      <a:pt x="21411" y="-1727"/>
                      <a:pt x="41441" y="-1727"/>
                      <a:pt x="53873" y="5180"/>
                    </a:cubicBezTo>
                    <a:close/>
                  </a:path>
                </a:pathLst>
              </a:custGeom>
              <a:solidFill>
                <a:srgbClr val="E5E5E5"/>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511" name="Freeform: Shape 510">
                <a:extLst>
                  <a:ext uri="{FF2B5EF4-FFF2-40B4-BE49-F238E27FC236}">
                    <a16:creationId xmlns:a16="http://schemas.microsoft.com/office/drawing/2014/main" id="{3FF222A3-74B8-4C1B-961E-4BADFA5C6713}"/>
                  </a:ext>
                </a:extLst>
              </p:cNvPr>
              <p:cNvSpPr/>
              <p:nvPr/>
            </p:nvSpPr>
            <p:spPr>
              <a:xfrm>
                <a:off x="5163599" y="4297606"/>
                <a:ext cx="62896" cy="19684"/>
              </a:xfrm>
              <a:custGeom>
                <a:avLst/>
                <a:gdLst>
                  <a:gd name="connsiteX0" fmla="*/ 9174 w 62896"/>
                  <a:gd name="connsiteY0" fmla="*/ 8633 h 19684"/>
                  <a:gd name="connsiteX1" fmla="*/ 53723 w 62896"/>
                  <a:gd name="connsiteY1" fmla="*/ 8633 h 19684"/>
                  <a:gd name="connsiteX2" fmla="*/ 62702 w 62896"/>
                  <a:gd name="connsiteY2" fmla="*/ 19684 h 19684"/>
                  <a:gd name="connsiteX3" fmla="*/ 53723 w 62896"/>
                  <a:gd name="connsiteY3" fmla="*/ 5180 h 19684"/>
                  <a:gd name="connsiteX4" fmla="*/ 9174 w 62896"/>
                  <a:gd name="connsiteY4" fmla="*/ 5180 h 19684"/>
                  <a:gd name="connsiteX5" fmla="*/ 195 w 62896"/>
                  <a:gd name="connsiteY5" fmla="*/ 19684 h 19684"/>
                  <a:gd name="connsiteX6" fmla="*/ 9174 w 62896"/>
                  <a:gd name="connsiteY6" fmla="*/ 8633 h 1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96" h="19684">
                    <a:moveTo>
                      <a:pt x="9174" y="8633"/>
                    </a:moveTo>
                    <a:cubicBezTo>
                      <a:pt x="21261" y="1727"/>
                      <a:pt x="41290" y="1727"/>
                      <a:pt x="53723" y="8633"/>
                    </a:cubicBezTo>
                    <a:cubicBezTo>
                      <a:pt x="59248" y="11741"/>
                      <a:pt x="62356" y="15540"/>
                      <a:pt x="62702" y="19684"/>
                    </a:cubicBezTo>
                    <a:cubicBezTo>
                      <a:pt x="63738" y="14504"/>
                      <a:pt x="60630" y="8979"/>
                      <a:pt x="53723" y="5180"/>
                    </a:cubicBezTo>
                    <a:cubicBezTo>
                      <a:pt x="41290" y="-1727"/>
                      <a:pt x="21606" y="-1727"/>
                      <a:pt x="9174" y="5180"/>
                    </a:cubicBezTo>
                    <a:cubicBezTo>
                      <a:pt x="2267" y="8979"/>
                      <a:pt x="-841" y="14504"/>
                      <a:pt x="195" y="19684"/>
                    </a:cubicBezTo>
                    <a:cubicBezTo>
                      <a:pt x="886" y="15540"/>
                      <a:pt x="3648" y="11741"/>
                      <a:pt x="9174" y="8633"/>
                    </a:cubicBezTo>
                    <a:close/>
                  </a:path>
                </a:pathLst>
              </a:custGeom>
              <a:solidFill>
                <a:srgbClr val="CECECE"/>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512" name="Freeform: Shape 511">
                <a:extLst>
                  <a:ext uri="{FF2B5EF4-FFF2-40B4-BE49-F238E27FC236}">
                    <a16:creationId xmlns:a16="http://schemas.microsoft.com/office/drawing/2014/main" id="{B8122799-7481-447B-8CCA-E804F6A0BD04}"/>
                  </a:ext>
                </a:extLst>
              </p:cNvPr>
              <p:cNvSpPr/>
              <p:nvPr/>
            </p:nvSpPr>
            <p:spPr>
              <a:xfrm>
                <a:off x="5153780" y="4355968"/>
                <a:ext cx="82191" cy="23483"/>
              </a:xfrm>
              <a:custGeom>
                <a:avLst/>
                <a:gdLst>
                  <a:gd name="connsiteX0" fmla="*/ 70449 w 82191"/>
                  <a:gd name="connsiteY0" fmla="*/ 14505 h 23483"/>
                  <a:gd name="connsiteX1" fmla="*/ 11742 w 82191"/>
                  <a:gd name="connsiteY1" fmla="*/ 14505 h 23483"/>
                  <a:gd name="connsiteX2" fmla="*/ 0 w 82191"/>
                  <a:gd name="connsiteY2" fmla="*/ 345 h 23483"/>
                  <a:gd name="connsiteX3" fmla="*/ 0 w 82191"/>
                  <a:gd name="connsiteY3" fmla="*/ 0 h 23483"/>
                  <a:gd name="connsiteX4" fmla="*/ 0 w 82191"/>
                  <a:gd name="connsiteY4" fmla="*/ 5180 h 23483"/>
                  <a:gd name="connsiteX5" fmla="*/ 11051 w 82191"/>
                  <a:gd name="connsiteY5" fmla="*/ 16231 h 23483"/>
                  <a:gd name="connsiteX6" fmla="*/ 41096 w 82191"/>
                  <a:gd name="connsiteY6" fmla="*/ 23483 h 23483"/>
                  <a:gd name="connsiteX7" fmla="*/ 71140 w 82191"/>
                  <a:gd name="connsiteY7" fmla="*/ 16231 h 23483"/>
                  <a:gd name="connsiteX8" fmla="*/ 82191 w 82191"/>
                  <a:gd name="connsiteY8" fmla="*/ 5526 h 23483"/>
                  <a:gd name="connsiteX9" fmla="*/ 82191 w 82191"/>
                  <a:gd name="connsiteY9" fmla="*/ 2072 h 23483"/>
                  <a:gd name="connsiteX10" fmla="*/ 70449 w 82191"/>
                  <a:gd name="connsiteY10" fmla="*/ 14505 h 2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191" h="23483">
                    <a:moveTo>
                      <a:pt x="70449" y="14505"/>
                    </a:moveTo>
                    <a:cubicBezTo>
                      <a:pt x="54218" y="23829"/>
                      <a:pt x="27973" y="23829"/>
                      <a:pt x="11742" y="14505"/>
                    </a:cubicBezTo>
                    <a:cubicBezTo>
                      <a:pt x="4490" y="10360"/>
                      <a:pt x="345" y="5871"/>
                      <a:pt x="0" y="345"/>
                    </a:cubicBezTo>
                    <a:cubicBezTo>
                      <a:pt x="0" y="0"/>
                      <a:pt x="0" y="0"/>
                      <a:pt x="0" y="0"/>
                    </a:cubicBezTo>
                    <a:lnTo>
                      <a:pt x="0" y="5180"/>
                    </a:lnTo>
                    <a:cubicBezTo>
                      <a:pt x="2072" y="9324"/>
                      <a:pt x="5525" y="13123"/>
                      <a:pt x="11051" y="16231"/>
                    </a:cubicBezTo>
                    <a:cubicBezTo>
                      <a:pt x="19339" y="21066"/>
                      <a:pt x="30390" y="23483"/>
                      <a:pt x="41096" y="23483"/>
                    </a:cubicBezTo>
                    <a:cubicBezTo>
                      <a:pt x="52146" y="23483"/>
                      <a:pt x="62852" y="21066"/>
                      <a:pt x="71140" y="16231"/>
                    </a:cubicBezTo>
                    <a:cubicBezTo>
                      <a:pt x="76320" y="13468"/>
                      <a:pt x="80119" y="9324"/>
                      <a:pt x="82191" y="5526"/>
                    </a:cubicBezTo>
                    <a:lnTo>
                      <a:pt x="82191" y="2072"/>
                    </a:lnTo>
                    <a:cubicBezTo>
                      <a:pt x="81155" y="5526"/>
                      <a:pt x="77356" y="10360"/>
                      <a:pt x="70449" y="14505"/>
                    </a:cubicBezTo>
                    <a:close/>
                  </a:path>
                </a:pathLst>
              </a:custGeom>
              <a:solidFill>
                <a:srgbClr val="FFFFFF"/>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513" name="Freeform: Shape 512">
                <a:extLst>
                  <a:ext uri="{FF2B5EF4-FFF2-40B4-BE49-F238E27FC236}">
                    <a16:creationId xmlns:a16="http://schemas.microsoft.com/office/drawing/2014/main" id="{FEE1AE22-43E3-40EF-8DB9-3ED9417DF556}"/>
                  </a:ext>
                </a:extLst>
              </p:cNvPr>
              <p:cNvSpPr/>
              <p:nvPr/>
            </p:nvSpPr>
            <p:spPr>
              <a:xfrm>
                <a:off x="5153780" y="4376343"/>
                <a:ext cx="82191" cy="22447"/>
              </a:xfrm>
              <a:custGeom>
                <a:avLst/>
                <a:gdLst>
                  <a:gd name="connsiteX0" fmla="*/ 70449 w 82191"/>
                  <a:gd name="connsiteY0" fmla="*/ 13814 h 22447"/>
                  <a:gd name="connsiteX1" fmla="*/ 11742 w 82191"/>
                  <a:gd name="connsiteY1" fmla="*/ 13814 h 22447"/>
                  <a:gd name="connsiteX2" fmla="*/ 0 w 82191"/>
                  <a:gd name="connsiteY2" fmla="*/ 691 h 22447"/>
                  <a:gd name="connsiteX3" fmla="*/ 0 w 82191"/>
                  <a:gd name="connsiteY3" fmla="*/ 0 h 22447"/>
                  <a:gd name="connsiteX4" fmla="*/ 0 w 82191"/>
                  <a:gd name="connsiteY4" fmla="*/ 4144 h 22447"/>
                  <a:gd name="connsiteX5" fmla="*/ 11051 w 82191"/>
                  <a:gd name="connsiteY5" fmla="*/ 15195 h 22447"/>
                  <a:gd name="connsiteX6" fmla="*/ 41096 w 82191"/>
                  <a:gd name="connsiteY6" fmla="*/ 22447 h 22447"/>
                  <a:gd name="connsiteX7" fmla="*/ 71140 w 82191"/>
                  <a:gd name="connsiteY7" fmla="*/ 15195 h 22447"/>
                  <a:gd name="connsiteX8" fmla="*/ 82191 w 82191"/>
                  <a:gd name="connsiteY8" fmla="*/ 4490 h 22447"/>
                  <a:gd name="connsiteX9" fmla="*/ 82191 w 82191"/>
                  <a:gd name="connsiteY9" fmla="*/ 691 h 22447"/>
                  <a:gd name="connsiteX10" fmla="*/ 80119 w 82191"/>
                  <a:gd name="connsiteY10" fmla="*/ 4490 h 22447"/>
                  <a:gd name="connsiteX11" fmla="*/ 70449 w 82191"/>
                  <a:gd name="connsiteY11" fmla="*/ 13814 h 2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191" h="22447">
                    <a:moveTo>
                      <a:pt x="70449" y="13814"/>
                    </a:moveTo>
                    <a:cubicBezTo>
                      <a:pt x="54218" y="23138"/>
                      <a:pt x="27973" y="23138"/>
                      <a:pt x="11742" y="13814"/>
                    </a:cubicBezTo>
                    <a:cubicBezTo>
                      <a:pt x="5525" y="10360"/>
                      <a:pt x="1036" y="5525"/>
                      <a:pt x="0" y="691"/>
                    </a:cubicBezTo>
                    <a:cubicBezTo>
                      <a:pt x="0" y="345"/>
                      <a:pt x="0" y="0"/>
                      <a:pt x="0" y="0"/>
                    </a:cubicBezTo>
                    <a:cubicBezTo>
                      <a:pt x="0" y="691"/>
                      <a:pt x="0" y="4144"/>
                      <a:pt x="0" y="4144"/>
                    </a:cubicBezTo>
                    <a:cubicBezTo>
                      <a:pt x="2072" y="8288"/>
                      <a:pt x="5871" y="12087"/>
                      <a:pt x="11051" y="15195"/>
                    </a:cubicBezTo>
                    <a:cubicBezTo>
                      <a:pt x="19339" y="20030"/>
                      <a:pt x="30390" y="22447"/>
                      <a:pt x="41096" y="22447"/>
                    </a:cubicBezTo>
                    <a:cubicBezTo>
                      <a:pt x="52146" y="22447"/>
                      <a:pt x="62852" y="20030"/>
                      <a:pt x="71140" y="15195"/>
                    </a:cubicBezTo>
                    <a:cubicBezTo>
                      <a:pt x="76320" y="12433"/>
                      <a:pt x="79774" y="8634"/>
                      <a:pt x="82191" y="4490"/>
                    </a:cubicBezTo>
                    <a:lnTo>
                      <a:pt x="82191" y="691"/>
                    </a:lnTo>
                    <a:cubicBezTo>
                      <a:pt x="81500" y="2418"/>
                      <a:pt x="81155" y="3108"/>
                      <a:pt x="80119" y="4490"/>
                    </a:cubicBezTo>
                    <a:cubicBezTo>
                      <a:pt x="79083" y="6907"/>
                      <a:pt x="75284" y="11051"/>
                      <a:pt x="70449" y="13814"/>
                    </a:cubicBezTo>
                    <a:close/>
                  </a:path>
                </a:pathLst>
              </a:custGeom>
              <a:solidFill>
                <a:srgbClr val="FFFFFF"/>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sp>
            <p:nvSpPr>
              <p:cNvPr id="514" name="Freeform: Shape 513">
                <a:extLst>
                  <a:ext uri="{FF2B5EF4-FFF2-40B4-BE49-F238E27FC236}">
                    <a16:creationId xmlns:a16="http://schemas.microsoft.com/office/drawing/2014/main" id="{02A0E4AB-CDC4-47D0-9DBA-8F7CD4CA0C1D}"/>
                  </a:ext>
                </a:extLst>
              </p:cNvPr>
              <p:cNvSpPr/>
              <p:nvPr/>
            </p:nvSpPr>
            <p:spPr>
              <a:xfrm>
                <a:off x="5153435" y="4335885"/>
                <a:ext cx="82881" cy="23191"/>
              </a:xfrm>
              <a:custGeom>
                <a:avLst/>
                <a:gdLst>
                  <a:gd name="connsiteX0" fmla="*/ 11396 w 82881"/>
                  <a:gd name="connsiteY0" fmla="*/ 15939 h 23191"/>
                  <a:gd name="connsiteX1" fmla="*/ 41786 w 82881"/>
                  <a:gd name="connsiteY1" fmla="*/ 23192 h 23191"/>
                  <a:gd name="connsiteX2" fmla="*/ 72176 w 82881"/>
                  <a:gd name="connsiteY2" fmla="*/ 15939 h 23191"/>
                  <a:gd name="connsiteX3" fmla="*/ 82881 w 82881"/>
                  <a:gd name="connsiteY3" fmla="*/ 5924 h 23191"/>
                  <a:gd name="connsiteX4" fmla="*/ 82881 w 82881"/>
                  <a:gd name="connsiteY4" fmla="*/ 2126 h 23191"/>
                  <a:gd name="connsiteX5" fmla="*/ 71140 w 82881"/>
                  <a:gd name="connsiteY5" fmla="*/ 14558 h 23191"/>
                  <a:gd name="connsiteX6" fmla="*/ 12087 w 82881"/>
                  <a:gd name="connsiteY6" fmla="*/ 14558 h 23191"/>
                  <a:gd name="connsiteX7" fmla="*/ 0 w 82881"/>
                  <a:gd name="connsiteY7" fmla="*/ 54 h 23191"/>
                  <a:gd name="connsiteX8" fmla="*/ 0 w 82881"/>
                  <a:gd name="connsiteY8" fmla="*/ 5579 h 23191"/>
                  <a:gd name="connsiteX9" fmla="*/ 11396 w 82881"/>
                  <a:gd name="connsiteY9" fmla="*/ 15939 h 2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81" h="23191">
                    <a:moveTo>
                      <a:pt x="11396" y="15939"/>
                    </a:moveTo>
                    <a:cubicBezTo>
                      <a:pt x="19684" y="20774"/>
                      <a:pt x="30735" y="23192"/>
                      <a:pt x="41786" y="23192"/>
                    </a:cubicBezTo>
                    <a:cubicBezTo>
                      <a:pt x="52837" y="23192"/>
                      <a:pt x="63888" y="20774"/>
                      <a:pt x="72176" y="15939"/>
                    </a:cubicBezTo>
                    <a:cubicBezTo>
                      <a:pt x="77011" y="13177"/>
                      <a:pt x="80809" y="9723"/>
                      <a:pt x="82881" y="5924"/>
                    </a:cubicBezTo>
                    <a:lnTo>
                      <a:pt x="82881" y="2126"/>
                    </a:lnTo>
                    <a:cubicBezTo>
                      <a:pt x="81500" y="6615"/>
                      <a:pt x="77356" y="11104"/>
                      <a:pt x="71140" y="14558"/>
                    </a:cubicBezTo>
                    <a:cubicBezTo>
                      <a:pt x="54909" y="23882"/>
                      <a:pt x="28318" y="23882"/>
                      <a:pt x="12087" y="14558"/>
                    </a:cubicBezTo>
                    <a:cubicBezTo>
                      <a:pt x="5180" y="10414"/>
                      <a:pt x="1036" y="5579"/>
                      <a:pt x="0" y="54"/>
                    </a:cubicBezTo>
                    <a:cubicBezTo>
                      <a:pt x="0" y="-637"/>
                      <a:pt x="0" y="5579"/>
                      <a:pt x="0" y="5579"/>
                    </a:cubicBezTo>
                    <a:cubicBezTo>
                      <a:pt x="2417" y="9723"/>
                      <a:pt x="5871" y="13177"/>
                      <a:pt x="11396" y="15939"/>
                    </a:cubicBezTo>
                    <a:close/>
                  </a:path>
                </a:pathLst>
              </a:custGeom>
              <a:solidFill>
                <a:srgbClr val="FFFFFF"/>
              </a:solidFill>
              <a:ln w="39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67" name="Group 166">
              <a:extLst>
                <a:ext uri="{FF2B5EF4-FFF2-40B4-BE49-F238E27FC236}">
                  <a16:creationId xmlns:a16="http://schemas.microsoft.com/office/drawing/2014/main" id="{DC9A8698-BFE7-4960-896E-9696F23D4D22}"/>
                </a:ext>
              </a:extLst>
            </p:cNvPr>
            <p:cNvGrpSpPr/>
            <p:nvPr/>
          </p:nvGrpSpPr>
          <p:grpSpPr>
            <a:xfrm>
              <a:off x="5867892" y="3381993"/>
              <a:ext cx="640290" cy="720527"/>
              <a:chOff x="8711708" y="2888501"/>
              <a:chExt cx="603816" cy="688704"/>
            </a:xfrm>
          </p:grpSpPr>
          <p:pic>
            <p:nvPicPr>
              <p:cNvPr id="288" name="Graphic 287">
                <a:extLst>
                  <a:ext uri="{FF2B5EF4-FFF2-40B4-BE49-F238E27FC236}">
                    <a16:creationId xmlns:a16="http://schemas.microsoft.com/office/drawing/2014/main" id="{AC71431A-E890-479E-904C-3EBA5108DF5D}"/>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8711708" y="2888501"/>
                <a:ext cx="603816" cy="603816"/>
              </a:xfrm>
              <a:prstGeom prst="rect">
                <a:avLst/>
              </a:prstGeom>
            </p:spPr>
          </p:pic>
          <p:pic>
            <p:nvPicPr>
              <p:cNvPr id="289" name="Graphic 288">
                <a:extLst>
                  <a:ext uri="{FF2B5EF4-FFF2-40B4-BE49-F238E27FC236}">
                    <a16:creationId xmlns:a16="http://schemas.microsoft.com/office/drawing/2014/main" id="{E9B0DD23-7444-43FC-BF43-52206B4349B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044756" y="3312905"/>
                <a:ext cx="264300" cy="264300"/>
              </a:xfrm>
              <a:prstGeom prst="rect">
                <a:avLst/>
              </a:prstGeom>
            </p:spPr>
          </p:pic>
        </p:grpSp>
        <p:cxnSp>
          <p:nvCxnSpPr>
            <p:cNvPr id="25" name="Connector: Elbow 24">
              <a:extLst>
                <a:ext uri="{FF2B5EF4-FFF2-40B4-BE49-F238E27FC236}">
                  <a16:creationId xmlns:a16="http://schemas.microsoft.com/office/drawing/2014/main" id="{FE9CFD41-1D5D-4125-ABA4-BCB1A2E325A0}"/>
                </a:ext>
              </a:extLst>
            </p:cNvPr>
            <p:cNvCxnSpPr>
              <a:cxnSpLocks/>
            </p:cNvCxnSpPr>
            <p:nvPr/>
          </p:nvCxnSpPr>
          <p:spPr>
            <a:xfrm rot="10800000">
              <a:off x="4024948" y="4000415"/>
              <a:ext cx="2167612" cy="466"/>
            </a:xfrm>
            <a:prstGeom prst="bentConnector3">
              <a:avLst>
                <a:gd name="adj1" fmla="val 50000"/>
              </a:avLst>
            </a:prstGeom>
            <a:ln w="50800">
              <a:solidFill>
                <a:srgbClr val="E27226">
                  <a:alpha val="70000"/>
                </a:srgbClr>
              </a:solidFill>
              <a:headEnd type="triangle" w="med" len="med"/>
              <a:tailEnd type="triangle" w="med" len="med"/>
            </a:ln>
            <a:effectLst>
              <a:glow rad="63500">
                <a:srgbClr val="E27226">
                  <a:alpha val="8000"/>
                </a:srgbClr>
              </a:glow>
            </a:effectLst>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FFF3C9F-CDE9-4FC5-9568-9F642885E9BD}"/>
                </a:ext>
              </a:extLst>
            </p:cNvPr>
            <p:cNvSpPr/>
            <p:nvPr/>
          </p:nvSpPr>
          <p:spPr bwMode="auto">
            <a:xfrm>
              <a:off x="5339113" y="4970376"/>
              <a:ext cx="1791100" cy="374994"/>
            </a:xfrm>
            <a:prstGeom prst="rect">
              <a:avLst/>
            </a:prstGeom>
            <a:solidFill>
              <a:srgbClr val="EBFAFF"/>
            </a:solid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8406" tIns="126725" rIns="158406" bIns="126725" numCol="1" spcCol="0" rtlCol="0" fromWordArt="0" anchor="t"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endParaRPr kumimoji="0" lang="en-CA" sz="1732"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93E685AC-24BE-46A6-85AB-FBD0FDAD7F0A}"/>
                </a:ext>
              </a:extLst>
            </p:cNvPr>
            <p:cNvSpPr/>
            <p:nvPr/>
          </p:nvSpPr>
          <p:spPr bwMode="auto">
            <a:xfrm>
              <a:off x="6008614" y="5033746"/>
              <a:ext cx="995748" cy="251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406" tIns="126725" rIns="158406" bIns="126725" numCol="1" spcCol="0" rtlCol="0" fromWordArt="0" anchor="ctr" anchorCtr="0" forceAA="0" compatLnSpc="1">
              <a:prstTxWarp prst="textNoShape">
                <a:avLst/>
              </a:prstTxWarp>
              <a:noAutofit/>
            </a:bodyPr>
            <a:lstStyle/>
            <a:p>
              <a:pPr marL="0" marR="0" lvl="0" indent="0" algn="l" defTabSz="807757"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Contoso HR</a:t>
              </a:r>
              <a:b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br>
              <a:r>
                <a:rPr kumimoji="0" lang="en-US" sz="800" b="1" i="0" u="none" strike="noStrike" kern="1200" cap="none" spc="0" normalizeH="0" baseline="0" noProof="0" dirty="0">
                  <a:ln>
                    <a:noFill/>
                  </a:ln>
                  <a:solidFill>
                    <a:srgbClr val="000000"/>
                  </a:solidFill>
                  <a:effectLst/>
                  <a:uLnTx/>
                  <a:uFillTx/>
                  <a:latin typeface="Segoe UI"/>
                  <a:ea typeface="Segoe UI" pitchFamily="34" charset="0"/>
                  <a:cs typeface="Segoe UI Semibold" panose="020B0702040204020203" pitchFamily="34" charset="0"/>
                </a:rPr>
                <a:t>dataset</a:t>
              </a:r>
            </a:p>
          </p:txBody>
        </p:sp>
        <p:pic>
          <p:nvPicPr>
            <p:cNvPr id="47" name="Graphic 46">
              <a:extLst>
                <a:ext uri="{FF2B5EF4-FFF2-40B4-BE49-F238E27FC236}">
                  <a16:creationId xmlns:a16="http://schemas.microsoft.com/office/drawing/2014/main" id="{B3C92BCF-7FF8-44F7-80CE-2FF5E5FDBE8E}"/>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5808583" y="5002976"/>
              <a:ext cx="285640" cy="285640"/>
            </a:xfrm>
            <a:prstGeom prst="rect">
              <a:avLst/>
            </a:prstGeom>
          </p:spPr>
        </p:pic>
        <p:grpSp>
          <p:nvGrpSpPr>
            <p:cNvPr id="51" name="Group 50">
              <a:extLst>
                <a:ext uri="{FF2B5EF4-FFF2-40B4-BE49-F238E27FC236}">
                  <a16:creationId xmlns:a16="http://schemas.microsoft.com/office/drawing/2014/main" id="{6B1E76F7-594E-4728-8FA0-17DDFB62CBD1}"/>
                </a:ext>
              </a:extLst>
            </p:cNvPr>
            <p:cNvGrpSpPr/>
            <p:nvPr/>
          </p:nvGrpSpPr>
          <p:grpSpPr>
            <a:xfrm>
              <a:off x="2214875" y="4092740"/>
              <a:ext cx="230866" cy="230864"/>
              <a:chOff x="2171958" y="3409947"/>
              <a:chExt cx="230866" cy="230864"/>
            </a:xfrm>
          </p:grpSpPr>
          <p:sp>
            <p:nvSpPr>
              <p:cNvPr id="48" name="Oval 47">
                <a:extLst>
                  <a:ext uri="{FF2B5EF4-FFF2-40B4-BE49-F238E27FC236}">
                    <a16:creationId xmlns:a16="http://schemas.microsoft.com/office/drawing/2014/main" id="{716819A9-1E86-440C-8349-FA8547623F8C}"/>
                  </a:ext>
                </a:extLst>
              </p:cNvPr>
              <p:cNvSpPr/>
              <p:nvPr/>
            </p:nvSpPr>
            <p:spPr bwMode="auto">
              <a:xfrm>
                <a:off x="2171958" y="3409947"/>
                <a:ext cx="230866" cy="230864"/>
              </a:xfrm>
              <a:prstGeom prst="ellipse">
                <a:avLst/>
              </a:prstGeom>
              <a:solidFill>
                <a:srgbClr val="00B0F0"/>
              </a:solidFill>
              <a:ln w="38100" cap="flat" cmpd="sng" algn="ctr">
                <a:solidFill>
                  <a:srgbClr val="0078D4"/>
                </a:solidFill>
                <a:prstDash val="solid"/>
                <a:headEnd type="none" w="med" len="med"/>
                <a:tailEnd type="none" w="med" len="med"/>
              </a:ln>
              <a:effectLst>
                <a:glow rad="63500">
                  <a:srgbClr val="50E6FF">
                    <a:satMod val="175000"/>
                    <a:alpha val="40000"/>
                  </a:srgbClr>
                </a:glo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CA" sz="100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26A121F1-A685-45C6-AC33-A5494C3E9925}"/>
                  </a:ext>
                </a:extLst>
              </p:cNvPr>
              <p:cNvSpPr/>
              <p:nvPr/>
            </p:nvSpPr>
            <p:spPr>
              <a:xfrm>
                <a:off x="2233843" y="3438768"/>
                <a:ext cx="102712" cy="193899"/>
              </a:xfrm>
              <a:prstGeom prst="rect">
                <a:avLst/>
              </a:prstGeom>
            </p:spPr>
            <p:txBody>
              <a:bodyPr wrap="square" lIns="0" tIns="0" rIns="0" bIns="0" anchor="b" anchorCtr="0">
                <a:spAutoFit/>
              </a:bodyPr>
              <a:lstStyle/>
              <a:p>
                <a:pPr marL="0" marR="0" lvl="0" indent="-399944" algn="ctr" defTabSz="79991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Segoe UI Semibold"/>
                    <a:ea typeface="+mn-ea"/>
                    <a:cs typeface="+mn-cs"/>
                  </a:rPr>
                  <a:t>1</a:t>
                </a:r>
              </a:p>
            </p:txBody>
          </p:sp>
        </p:grpSp>
        <p:grpSp>
          <p:nvGrpSpPr>
            <p:cNvPr id="521" name="Group 520">
              <a:extLst>
                <a:ext uri="{FF2B5EF4-FFF2-40B4-BE49-F238E27FC236}">
                  <a16:creationId xmlns:a16="http://schemas.microsoft.com/office/drawing/2014/main" id="{84148D3C-EE94-40E4-BBF0-A9257D1CEA43}"/>
                </a:ext>
              </a:extLst>
            </p:cNvPr>
            <p:cNvGrpSpPr/>
            <p:nvPr/>
          </p:nvGrpSpPr>
          <p:grpSpPr>
            <a:xfrm>
              <a:off x="4910203" y="4082444"/>
              <a:ext cx="230866" cy="230864"/>
              <a:chOff x="2171958" y="3409947"/>
              <a:chExt cx="230866" cy="230864"/>
            </a:xfrm>
          </p:grpSpPr>
          <p:sp>
            <p:nvSpPr>
              <p:cNvPr id="522" name="Oval 521">
                <a:extLst>
                  <a:ext uri="{FF2B5EF4-FFF2-40B4-BE49-F238E27FC236}">
                    <a16:creationId xmlns:a16="http://schemas.microsoft.com/office/drawing/2014/main" id="{1B2C5269-998C-4B20-867B-B6B9013625D0}"/>
                  </a:ext>
                </a:extLst>
              </p:cNvPr>
              <p:cNvSpPr/>
              <p:nvPr/>
            </p:nvSpPr>
            <p:spPr bwMode="auto">
              <a:xfrm>
                <a:off x="2171958" y="3409947"/>
                <a:ext cx="230866" cy="230864"/>
              </a:xfrm>
              <a:prstGeom prst="ellipse">
                <a:avLst/>
              </a:prstGeom>
              <a:solidFill>
                <a:srgbClr val="00B0F0"/>
              </a:solidFill>
              <a:ln w="38100" cap="flat" cmpd="sng" algn="ctr">
                <a:solidFill>
                  <a:srgbClr val="0078D4"/>
                </a:solidFill>
                <a:prstDash val="solid"/>
                <a:headEnd type="none" w="med" len="med"/>
                <a:tailEnd type="none" w="med" len="med"/>
              </a:ln>
              <a:effectLst>
                <a:glow rad="63500">
                  <a:srgbClr val="50E6FF">
                    <a:satMod val="175000"/>
                    <a:alpha val="40000"/>
                  </a:srgbClr>
                </a:glo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CA" sz="100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523" name="Rectangle 522">
                <a:extLst>
                  <a:ext uri="{FF2B5EF4-FFF2-40B4-BE49-F238E27FC236}">
                    <a16:creationId xmlns:a16="http://schemas.microsoft.com/office/drawing/2014/main" id="{18FE4458-9874-49F8-BDA0-3B275971A5D5}"/>
                  </a:ext>
                </a:extLst>
              </p:cNvPr>
              <p:cNvSpPr/>
              <p:nvPr/>
            </p:nvSpPr>
            <p:spPr>
              <a:xfrm>
                <a:off x="2233843" y="3438768"/>
                <a:ext cx="102712" cy="193899"/>
              </a:xfrm>
              <a:prstGeom prst="rect">
                <a:avLst/>
              </a:prstGeom>
            </p:spPr>
            <p:txBody>
              <a:bodyPr wrap="square" lIns="0" tIns="0" rIns="0" bIns="0" anchor="b" anchorCtr="0">
                <a:spAutoFit/>
              </a:bodyPr>
              <a:lstStyle/>
              <a:p>
                <a:pPr marL="0" marR="0" lvl="0" indent="-399944" algn="ctr" defTabSz="79991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Segoe UI Semibold"/>
                    <a:ea typeface="+mn-ea"/>
                    <a:cs typeface="+mn-cs"/>
                  </a:rPr>
                  <a:t>2</a:t>
                </a:r>
              </a:p>
            </p:txBody>
          </p:sp>
        </p:grpSp>
      </p:grpSp>
    </p:spTree>
    <p:extLst>
      <p:ext uri="{BB962C8B-B14F-4D97-AF65-F5344CB8AC3E}">
        <p14:creationId xmlns:p14="http://schemas.microsoft.com/office/powerpoint/2010/main" val="645590821"/>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103</TotalTime>
  <Words>323</Words>
  <Application>Microsoft Office PowerPoint</Application>
  <PresentationFormat>Widescreen</PresentationFormat>
  <Paragraphs>116</Paragraphs>
  <Slides>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Cascadia Code</vt:lpstr>
      <vt:lpstr>Consolas</vt:lpstr>
      <vt:lpstr>Segoe UI</vt:lpstr>
      <vt:lpstr>Segoe UI Semibold</vt:lpstr>
      <vt:lpstr>Wingdings</vt:lpstr>
      <vt:lpstr>White Template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Raki Rahman</dc:creator>
  <cp:lastModifiedBy>Raki Rahman</cp:lastModifiedBy>
  <cp:revision>18</cp:revision>
  <dcterms:created xsi:type="dcterms:W3CDTF">2022-01-07T21:35:46Z</dcterms:created>
  <dcterms:modified xsi:type="dcterms:W3CDTF">2022-01-09T00:10:12Z</dcterms:modified>
</cp:coreProperties>
</file>