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7386-26BD-7D0C-25E1-46DB4E96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9704-25B6-8AAE-27D2-F33ED86B8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A9E5-3DD4-ECD7-4D3B-77BB7068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413E-3D80-A446-E9B8-0F826F25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3514-894F-7B7D-DE7F-21542532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B1D6-D725-6C52-2C7E-5F67CF4B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18E1D-DD01-1DA9-1F88-B9D871C5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6885-A38F-24C2-9E52-85B86D41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BCD9-CFB8-6BEA-63F0-0D0525E9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A7C25-2897-D3D8-FB9A-32F54C06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E2341-77CD-1C46-235F-2B812F4E1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00F8-F0C7-6ACA-6BBC-6FB32B08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1689-86DE-ADE0-A676-D50AEBC4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0AA5-288D-0D66-57FE-FF35017B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9726-134D-DBB5-C7AA-626744F9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2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9962-6516-A5E7-7C0A-4C368114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402B-6D59-B07B-D60E-21E06E7B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0954-447C-5D07-991A-F6FC833A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38EA-BBC8-427E-E78B-D7A4AAD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1B73-ABA2-AF67-A256-36A99CE0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8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187-4882-6AAD-FB25-BE603B2D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8CD6-ED66-ADD7-A755-CD8C9F009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4544-2BAE-0F13-5C7B-E596C42B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AA0A-A2C8-9512-A33B-F7F14232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DE6D-3450-BBFB-C165-F220F005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4BFF-58DF-0C6D-8B00-619E1079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0E3C-9BBF-CC04-6745-B2A1C0EB6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14C5B-335C-C872-3CA4-EE0BE86F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A99B7-0C07-6B9A-30B2-74F94896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F662-35EA-7234-01BC-5F3C06A4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4A45E-E380-853B-797F-16B1B6E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0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92B7-C279-4F95-41E5-33A2B63F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C34AA-2FC1-0760-CEAB-E16E0DCD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0F11-06C0-CBC2-4BEF-E357F62B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4B966-CE0B-F5D3-EDCF-E103837FF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D87F3-2461-BD6B-CC9E-F7266335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D5538-036C-7767-FE1D-06C787DA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F309F-9A92-6B77-E474-9E713423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CE000-38D5-FFA5-D18E-749B88C2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3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94E8-A301-2BDA-DB5F-A7645AAD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0963C-C0B7-3B84-F007-A265033F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E87D3-B68E-4442-9D0E-A58EC91C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435E1-CFC8-F395-6E90-9F031D1F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C96A-53B2-B874-6418-8688618C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A4C88-CAD5-127B-0662-B2B9962D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69182-75EB-C4C2-144D-5A05453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692D-9725-975E-AB80-23C203D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B519-B880-81A0-976B-A76515CB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EC788-A3D0-525B-17D9-26315D20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58828-72D8-F04E-1334-FCF14D5D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85EE5-6B8F-7F33-8333-372B3170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2755B-9CCD-906C-8772-36C3903E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AA01-3E42-79AB-B219-DB323E1C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6077D-9D6D-0C21-7CE3-1ACFCC7D3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E330D-9D97-7576-8937-E6738D7BF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8A1D-885D-E7BA-2CDA-AC68865C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DC7F-BEA0-680E-D124-CDBA400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97C3C-1F40-BAD3-A442-F70C15AF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9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5A489-7613-5835-BA4B-D08F884F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45710-790B-4A10-5F7A-6F572130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0517-177A-F5BE-80E5-7636B3950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CF6D-8F46-4732-9715-F86224F5D29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20EE-7D55-8F41-85E8-4093F8412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14EA-4D20-90BD-52C5-EFA58F862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D410-28E2-41A1-93B9-759CFB7CD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C3D294E-2D89-4FA5-1009-AB5613A6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485775"/>
            <a:ext cx="13335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2DFDB-DBE9-EA66-BF0E-426D4418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894" y="1445207"/>
            <a:ext cx="1219370" cy="153373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A22ADD-84BC-30B5-DC2C-EAA366C24094}"/>
              </a:ext>
            </a:extLst>
          </p:cNvPr>
          <p:cNvSpPr/>
          <p:nvPr/>
        </p:nvSpPr>
        <p:spPr>
          <a:xfrm>
            <a:off x="1057275" y="266701"/>
            <a:ext cx="3667125" cy="40588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1CB409-88C9-B7DC-6D49-15940EA92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315" y="3080175"/>
            <a:ext cx="1247949" cy="112410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F735E1-DCA1-7B0D-A9C4-28E84E461629}"/>
              </a:ext>
            </a:extLst>
          </p:cNvPr>
          <p:cNvSpPr/>
          <p:nvPr/>
        </p:nvSpPr>
        <p:spPr>
          <a:xfrm>
            <a:off x="1558456" y="2279231"/>
            <a:ext cx="2878372" cy="686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sz="1400" dirty="0"/>
              <a:t>Partition Key: /CustomerId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3F3CD8-1866-B685-B8C9-31722DA18C9C}"/>
              </a:ext>
            </a:extLst>
          </p:cNvPr>
          <p:cNvSpPr/>
          <p:nvPr/>
        </p:nvSpPr>
        <p:spPr>
          <a:xfrm>
            <a:off x="1558456" y="3298926"/>
            <a:ext cx="2878372" cy="686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SalesByProduct</a:t>
            </a:r>
          </a:p>
          <a:p>
            <a:pPr algn="ctr"/>
            <a:r>
              <a:rPr lang="en-US" sz="1400" dirty="0"/>
              <a:t>Partition Key: /Product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F8292-1E10-BD25-7BAD-ACFD295F7B09}"/>
              </a:ext>
            </a:extLst>
          </p:cNvPr>
          <p:cNvCxnSpPr>
            <a:stCxn id="11" idx="3"/>
          </p:cNvCxnSpPr>
          <p:nvPr/>
        </p:nvCxnSpPr>
        <p:spPr>
          <a:xfrm>
            <a:off x="4436828" y="2622534"/>
            <a:ext cx="14180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B10B8B-90FD-EB8D-9460-005D178D326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436828" y="3642229"/>
            <a:ext cx="13894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9AF8DF-FFAA-026B-6685-E405053E30E7}"/>
              </a:ext>
            </a:extLst>
          </p:cNvPr>
          <p:cNvSpPr txBox="1"/>
          <p:nvPr/>
        </p:nvSpPr>
        <p:spPr>
          <a:xfrm>
            <a:off x="2723363" y="642439"/>
            <a:ext cx="1710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Database</a:t>
            </a:r>
          </a:p>
          <a:p>
            <a:r>
              <a:rPr lang="en-US" dirty="0"/>
              <a:t>----</a:t>
            </a:r>
          </a:p>
          <a:p>
            <a:r>
              <a:rPr lang="en-US" dirty="0"/>
              <a:t>Azure Cosmos DB for NoSQL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179F1D-3DE1-BFB2-198C-9D6B48410302}"/>
              </a:ext>
            </a:extLst>
          </p:cNvPr>
          <p:cNvSpPr/>
          <p:nvPr/>
        </p:nvSpPr>
        <p:spPr>
          <a:xfrm>
            <a:off x="5724939" y="266701"/>
            <a:ext cx="1877833" cy="5146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86A1D-713C-6230-825B-5D9138C5068B}"/>
              </a:ext>
            </a:extLst>
          </p:cNvPr>
          <p:cNvSpPr txBox="1"/>
          <p:nvPr/>
        </p:nvSpPr>
        <p:spPr>
          <a:xfrm>
            <a:off x="5939624" y="509268"/>
            <a:ext cx="1455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Cosmos DB</a:t>
            </a:r>
            <a:br>
              <a:rPr lang="en-US" dirty="0"/>
            </a:br>
            <a:r>
              <a:rPr lang="en-US" dirty="0"/>
              <a:t>Change Feed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8FDF24-3DE1-2BF5-5F15-27339236FE12}"/>
              </a:ext>
            </a:extLst>
          </p:cNvPr>
          <p:cNvSpPr txBox="1"/>
          <p:nvPr/>
        </p:nvSpPr>
        <p:spPr>
          <a:xfrm>
            <a:off x="5927691" y="4325511"/>
            <a:ext cx="146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 by Azure Function</a:t>
            </a:r>
          </a:p>
        </p:txBody>
      </p:sp>
    </p:spTree>
    <p:extLst>
      <p:ext uri="{BB962C8B-B14F-4D97-AF65-F5344CB8AC3E}">
        <p14:creationId xmlns:p14="http://schemas.microsoft.com/office/powerpoint/2010/main" val="300460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90E80-5D44-5FF9-ABF2-EF50123722A6}"/>
              </a:ext>
            </a:extLst>
          </p:cNvPr>
          <p:cNvSpPr txBox="1"/>
          <p:nvPr/>
        </p:nvSpPr>
        <p:spPr>
          <a:xfrm>
            <a:off x="155400" y="1237987"/>
            <a:ext cx="151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Sales Data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143724-CF4B-9A04-81BA-F018C4987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381" y="342659"/>
            <a:ext cx="1333500" cy="13335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A0954C-37FD-540D-2A10-A751724F6424}"/>
              </a:ext>
            </a:extLst>
          </p:cNvPr>
          <p:cNvSpPr/>
          <p:nvPr/>
        </p:nvSpPr>
        <p:spPr>
          <a:xfrm>
            <a:off x="2719056" y="123585"/>
            <a:ext cx="3667125" cy="40588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BF3A2F-70B9-75F8-39BA-4FEE5BD65454}"/>
              </a:ext>
            </a:extLst>
          </p:cNvPr>
          <p:cNvSpPr/>
          <p:nvPr/>
        </p:nvSpPr>
        <p:spPr>
          <a:xfrm>
            <a:off x="3220237" y="2136115"/>
            <a:ext cx="2878372" cy="686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sz="1400" dirty="0"/>
              <a:t>Partition Key: /CustomerId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C13E3-6A2A-31B2-6647-CF8E297814C9}"/>
              </a:ext>
            </a:extLst>
          </p:cNvPr>
          <p:cNvSpPr txBox="1"/>
          <p:nvPr/>
        </p:nvSpPr>
        <p:spPr>
          <a:xfrm>
            <a:off x="4385144" y="499323"/>
            <a:ext cx="1710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Database</a:t>
            </a:r>
          </a:p>
          <a:p>
            <a:r>
              <a:rPr lang="en-US" dirty="0"/>
              <a:t>----</a:t>
            </a:r>
          </a:p>
          <a:p>
            <a:r>
              <a:rPr lang="en-US" dirty="0"/>
              <a:t>Azure Cosmos DB for NoSQL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50A918-800C-B6E8-AFDF-D14BE959358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674101" y="1468820"/>
            <a:ext cx="1546136" cy="101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0A0B6E-C4EE-50CA-9AF8-D4C206CAB16B}"/>
              </a:ext>
            </a:extLst>
          </p:cNvPr>
          <p:cNvSpPr txBox="1"/>
          <p:nvPr/>
        </p:nvSpPr>
        <p:spPr>
          <a:xfrm>
            <a:off x="7870756" y="226945"/>
            <a:ext cx="3204376" cy="37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Materialized 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533ED-28C0-EBC3-0B33-111D1141342C}"/>
              </a:ext>
            </a:extLst>
          </p:cNvPr>
          <p:cNvSpPr txBox="1"/>
          <p:nvPr/>
        </p:nvSpPr>
        <p:spPr>
          <a:xfrm>
            <a:off x="6780908" y="1113183"/>
            <a:ext cx="12713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Product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/Product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AED505-770F-F074-304C-3633769F2AA9}"/>
              </a:ext>
            </a:extLst>
          </p:cNvPr>
          <p:cNvSpPr txBox="1"/>
          <p:nvPr/>
        </p:nvSpPr>
        <p:spPr>
          <a:xfrm>
            <a:off x="6759456" y="3060100"/>
            <a:ext cx="14086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CustomerId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/CustomerId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799858-DCB3-40F2-4F96-12E9210BCCA2}"/>
              </a:ext>
            </a:extLst>
          </p:cNvPr>
          <p:cNvSpPr txBox="1"/>
          <p:nvPr/>
        </p:nvSpPr>
        <p:spPr>
          <a:xfrm>
            <a:off x="6780908" y="4883426"/>
            <a:ext cx="140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Quarter</a:t>
            </a:r>
          </a:p>
          <a:p>
            <a:r>
              <a:rPr lang="en-US" dirty="0">
                <a:latin typeface="Consolas" panose="020B0609020204030204" pitchFamily="49" charset="0"/>
              </a:rPr>
              <a:t>/Qtr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E4000-A317-E063-2070-8CB544E6CD0D}"/>
              </a:ext>
            </a:extLst>
          </p:cNvPr>
          <p:cNvSpPr txBox="1"/>
          <p:nvPr/>
        </p:nvSpPr>
        <p:spPr>
          <a:xfrm>
            <a:off x="55659" y="2939374"/>
            <a:ext cx="4921858" cy="3816429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{ "OrderId": 11, "CustomerId": 51, "OrderDate": "2023-01-05", "Product": "Widget", "Qty": 7, "Total": 42.00 },</a:t>
            </a:r>
          </a:p>
          <a:p>
            <a:endParaRPr lang="en-US" sz="1600" dirty="0"/>
          </a:p>
          <a:p>
            <a:r>
              <a:rPr lang="en-US" sz="1600" dirty="0"/>
              <a:t>{ "OrderId": 12, "CustomerId": 51, "OrderDate": "2023-01-05", "Product": "Gizmo", "Qty": 1, "Total": 5.00 },</a:t>
            </a:r>
          </a:p>
          <a:p>
            <a:endParaRPr lang="en-US" sz="1600" dirty="0"/>
          </a:p>
          <a:p>
            <a:r>
              <a:rPr lang="en-US" sz="1600" dirty="0"/>
              <a:t>{ "OrderId": 13, "CustomerId": 31, "OrderDate": "2023-01-05", "Product": "Thing", "Qty": 10, "Total": 30.00 },</a:t>
            </a:r>
          </a:p>
          <a:p>
            <a:endParaRPr lang="en-US" sz="1600" dirty="0"/>
          </a:p>
          <a:p>
            <a:r>
              <a:rPr lang="en-US" sz="1600" dirty="0"/>
              <a:t>{ "OrderId": 2028, "CustomerId": 42, "OrderDate": "2023-05-05", "Product": "Widget", "Qty": 5, "Total": 30.00 },</a:t>
            </a:r>
          </a:p>
          <a:p>
            <a:endParaRPr lang="en-US" sz="1600" dirty="0"/>
          </a:p>
          <a:p>
            <a:r>
              <a:rPr lang="en-US" sz="1600" dirty="0"/>
              <a:t>{ "OrderId": 5128, "CustomerId": 51, "OrderDate": "2023-11-20", "Product": "Widget", "Qty": 3, "Total": 18.00 },</a:t>
            </a:r>
          </a:p>
          <a:p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3EB5D5-CF98-68A3-9477-D308D957A555}"/>
              </a:ext>
            </a:extLst>
          </p:cNvPr>
          <p:cNvSpPr txBox="1"/>
          <p:nvPr/>
        </p:nvSpPr>
        <p:spPr>
          <a:xfrm>
            <a:off x="8168120" y="954149"/>
            <a:ext cx="3868479" cy="138499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{"Product": "Widget", "Qty": 15, "Total": 90.00 },</a:t>
            </a:r>
          </a:p>
          <a:p>
            <a:endParaRPr lang="en-US" sz="1400" dirty="0"/>
          </a:p>
          <a:p>
            <a:r>
              <a:rPr lang="en-US" sz="1400" dirty="0"/>
              <a:t>{"Product": "Gizmo", "Qty": 1, "Total": 5.00 },</a:t>
            </a:r>
          </a:p>
          <a:p>
            <a:endParaRPr lang="en-US" sz="1400" dirty="0"/>
          </a:p>
          <a:p>
            <a:r>
              <a:rPr lang="en-US" sz="1400" dirty="0"/>
              <a:t>{"Product": "Thing", "Qty": 10, "Total": 30.00 },</a:t>
            </a:r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38464F-B744-4C27-E515-6D7339494B1D}"/>
              </a:ext>
            </a:extLst>
          </p:cNvPr>
          <p:cNvSpPr txBox="1"/>
          <p:nvPr/>
        </p:nvSpPr>
        <p:spPr>
          <a:xfrm>
            <a:off x="8168120" y="2846569"/>
            <a:ext cx="3868479" cy="138499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{"CustomerId": 31, "Total": 30.00 },</a:t>
            </a:r>
          </a:p>
          <a:p>
            <a:endParaRPr lang="en-US" sz="1400" dirty="0"/>
          </a:p>
          <a:p>
            <a:r>
              <a:rPr lang="en-US" sz="1400" dirty="0"/>
              <a:t>{"CustomerId": 42, "Total": 30.00 },</a:t>
            </a:r>
          </a:p>
          <a:p>
            <a:endParaRPr lang="en-US" sz="1400" dirty="0"/>
          </a:p>
          <a:p>
            <a:r>
              <a:rPr lang="en-US" sz="1400" dirty="0"/>
              <a:t>{"CustomerId": 51, "Total": 65.00 },</a:t>
            </a:r>
          </a:p>
          <a:p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C4415-81E8-CC3B-3EA0-83C97F299873}"/>
              </a:ext>
            </a:extLst>
          </p:cNvPr>
          <p:cNvSpPr txBox="1"/>
          <p:nvPr/>
        </p:nvSpPr>
        <p:spPr>
          <a:xfrm>
            <a:off x="8168119" y="4608452"/>
            <a:ext cx="3868479" cy="2031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{"CustomerId": 51, "qtr": "2023-Q1", "Total": 149999.25 },</a:t>
            </a:r>
          </a:p>
          <a:p>
            <a:r>
              <a:rPr lang="en-US" sz="1400" dirty="0"/>
              <a:t>{"CustomerId": 31, "qtr": "2023-Q1", "Total": 158124.53},</a:t>
            </a:r>
          </a:p>
          <a:p>
            <a:r>
              <a:rPr lang="en-US" sz="1400" dirty="0"/>
              <a:t>{"CustomerId": 42, "qtr": "2023-Q2", "Total": 134256.89},</a:t>
            </a:r>
          </a:p>
          <a:p>
            <a:r>
              <a:rPr lang="en-US" sz="1400" dirty="0"/>
              <a:t>{"CustomerId": 51, "qtr": "2023-Q4", "Total": 169589.25},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92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09F43-92BC-6799-DD52-6FA56534E8FC}"/>
              </a:ext>
            </a:extLst>
          </p:cNvPr>
          <p:cNvSpPr/>
          <p:nvPr/>
        </p:nvSpPr>
        <p:spPr>
          <a:xfrm>
            <a:off x="1657190" y="2505399"/>
            <a:ext cx="8925180" cy="3821068"/>
          </a:xfrm>
          <a:prstGeom prst="rect">
            <a:avLst/>
          </a:prstGeom>
          <a:solidFill>
            <a:srgbClr val="8A001E">
              <a:alpha val="16863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5F982-44BA-C207-E69A-6DC83A3B2E19}"/>
              </a:ext>
            </a:extLst>
          </p:cNvPr>
          <p:cNvSpPr txBox="1"/>
          <p:nvPr/>
        </p:nvSpPr>
        <p:spPr>
          <a:xfrm>
            <a:off x="1516394" y="451228"/>
            <a:ext cx="257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Cosmos 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96A0F-7DF2-8780-645F-685336771EC3}"/>
              </a:ext>
            </a:extLst>
          </p:cNvPr>
          <p:cNvCxnSpPr>
            <a:cxnSpLocks/>
          </p:cNvCxnSpPr>
          <p:nvPr/>
        </p:nvCxnSpPr>
        <p:spPr>
          <a:xfrm>
            <a:off x="6293044" y="1920844"/>
            <a:ext cx="0" cy="6463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EDC42D-447E-E866-AC77-2B574C16011A}"/>
              </a:ext>
            </a:extLst>
          </p:cNvPr>
          <p:cNvSpPr/>
          <p:nvPr/>
        </p:nvSpPr>
        <p:spPr>
          <a:xfrm>
            <a:off x="3992636" y="488248"/>
            <a:ext cx="6589734" cy="1506602"/>
          </a:xfrm>
          <a:prstGeom prst="rect">
            <a:avLst/>
          </a:prstGeom>
          <a:solidFill>
            <a:srgbClr val="A4D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 c.Product, SUM(c.Qty) as NumberSold </a:t>
            </a:r>
            <a:b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c </a:t>
            </a:r>
            <a:b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WHERE c.Product = "Widget"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GROUP BY c.Product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BADB384-8473-94E4-A99C-AAF5A33B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176" y="827764"/>
            <a:ext cx="1199578" cy="11995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9B7201-76AC-F8BA-1C02-C822EA8E4B8A}"/>
              </a:ext>
            </a:extLst>
          </p:cNvPr>
          <p:cNvSpPr txBox="1"/>
          <p:nvPr/>
        </p:nvSpPr>
        <p:spPr>
          <a:xfrm>
            <a:off x="4999593" y="2694412"/>
            <a:ext cx="257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container</a:t>
            </a:r>
            <a:b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PartitionKey: /CustomerId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665173-599C-99EB-580E-1D1269D6DC88}"/>
              </a:ext>
            </a:extLst>
          </p:cNvPr>
          <p:cNvGrpSpPr/>
          <p:nvPr/>
        </p:nvGrpSpPr>
        <p:grpSpPr>
          <a:xfrm>
            <a:off x="3485369" y="4268790"/>
            <a:ext cx="1741759" cy="1707718"/>
            <a:chOff x="2914934" y="3868730"/>
            <a:chExt cx="1741759" cy="17077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1B19DC-28EA-DFD4-4229-82B6089336BE}"/>
                </a:ext>
              </a:extLst>
            </p:cNvPr>
            <p:cNvSpPr txBox="1"/>
            <p:nvPr/>
          </p:nvSpPr>
          <p:spPr>
            <a:xfrm>
              <a:off x="2914934" y="5176338"/>
              <a:ext cx="162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E50BCE-8E7C-41C1-EA59-44672D216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4934" y="3912983"/>
              <a:ext cx="1638300" cy="1295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C4BA5D-3C2F-6F88-FEEC-5072D9A30224}"/>
                </a:ext>
              </a:extLst>
            </p:cNvPr>
            <p:cNvSpPr txBox="1"/>
            <p:nvPr/>
          </p:nvSpPr>
          <p:spPr>
            <a:xfrm>
              <a:off x="4183136" y="3868730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47E07C-C403-1794-83E3-565BA858C5AB}"/>
                </a:ext>
              </a:extLst>
            </p:cNvPr>
            <p:cNvSpPr txBox="1"/>
            <p:nvPr/>
          </p:nvSpPr>
          <p:spPr>
            <a:xfrm>
              <a:off x="3937501" y="4088000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5B9049-57DE-D149-9DAA-BD944DDC8EC8}"/>
                </a:ext>
              </a:extLst>
            </p:cNvPr>
            <p:cNvSpPr txBox="1"/>
            <p:nvPr/>
          </p:nvSpPr>
          <p:spPr>
            <a:xfrm>
              <a:off x="3667720" y="4368028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19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E60AA8-ED47-0023-4B69-0690EC42D44C}"/>
              </a:ext>
            </a:extLst>
          </p:cNvPr>
          <p:cNvGrpSpPr/>
          <p:nvPr/>
        </p:nvGrpSpPr>
        <p:grpSpPr>
          <a:xfrm>
            <a:off x="1750617" y="4268790"/>
            <a:ext cx="1733905" cy="1697037"/>
            <a:chOff x="6841429" y="3879411"/>
            <a:chExt cx="1733905" cy="16970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B56C34-7C87-2079-E1BC-EA0F0E711C76}"/>
                </a:ext>
              </a:extLst>
            </p:cNvPr>
            <p:cNvSpPr txBox="1"/>
            <p:nvPr/>
          </p:nvSpPr>
          <p:spPr>
            <a:xfrm>
              <a:off x="6841429" y="5176338"/>
              <a:ext cx="162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Partition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C0C5E2-5CC8-24A4-3196-C725428A4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429" y="3912983"/>
              <a:ext cx="1638300" cy="1295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D7416E-5D59-BD2B-3CBF-37821BAC2137}"/>
                </a:ext>
              </a:extLst>
            </p:cNvPr>
            <p:cNvSpPr txBox="1"/>
            <p:nvPr/>
          </p:nvSpPr>
          <p:spPr>
            <a:xfrm>
              <a:off x="8101777" y="3879411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1DD9B-74BA-768A-047B-FE644614B260}"/>
                </a:ext>
              </a:extLst>
            </p:cNvPr>
            <p:cNvSpPr txBox="1"/>
            <p:nvPr/>
          </p:nvSpPr>
          <p:spPr>
            <a:xfrm>
              <a:off x="7817509" y="4112626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7EC4FF-06AB-502C-D7A4-04305CFD39FE}"/>
                </a:ext>
              </a:extLst>
            </p:cNvPr>
            <p:cNvSpPr txBox="1"/>
            <p:nvPr/>
          </p:nvSpPr>
          <p:spPr>
            <a:xfrm>
              <a:off x="7628846" y="4358598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3A6056-92C6-8B23-525F-DABD02E52A95}"/>
              </a:ext>
            </a:extLst>
          </p:cNvPr>
          <p:cNvGrpSpPr/>
          <p:nvPr/>
        </p:nvGrpSpPr>
        <p:grpSpPr>
          <a:xfrm>
            <a:off x="5227975" y="4268790"/>
            <a:ext cx="1733905" cy="1697037"/>
            <a:chOff x="6841429" y="3879411"/>
            <a:chExt cx="1733905" cy="169703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D3FE98-F2BE-D976-62E8-6DED09502AF7}"/>
                </a:ext>
              </a:extLst>
            </p:cNvPr>
            <p:cNvSpPr txBox="1"/>
            <p:nvPr/>
          </p:nvSpPr>
          <p:spPr>
            <a:xfrm>
              <a:off x="6841429" y="5176338"/>
              <a:ext cx="162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D20DA37-7A41-7DD6-418C-C258A28A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429" y="3912983"/>
              <a:ext cx="1638300" cy="1295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E73328-33DE-968A-D291-D4C1970B8CDB}"/>
                </a:ext>
              </a:extLst>
            </p:cNvPr>
            <p:cNvSpPr txBox="1"/>
            <p:nvPr/>
          </p:nvSpPr>
          <p:spPr>
            <a:xfrm>
              <a:off x="8101777" y="3879411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662E54-036E-6D40-A712-3EDBEAE0013B}"/>
                </a:ext>
              </a:extLst>
            </p:cNvPr>
            <p:cNvSpPr txBox="1"/>
            <p:nvPr/>
          </p:nvSpPr>
          <p:spPr>
            <a:xfrm>
              <a:off x="7817509" y="4112626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ED5E3F-D3AA-12B1-8315-3AE627E282B6}"/>
                </a:ext>
              </a:extLst>
            </p:cNvPr>
            <p:cNvSpPr txBox="1"/>
            <p:nvPr/>
          </p:nvSpPr>
          <p:spPr>
            <a:xfrm>
              <a:off x="7628846" y="4358598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5228A7-9013-7DFD-A48C-71F3C558E321}"/>
              </a:ext>
            </a:extLst>
          </p:cNvPr>
          <p:cNvGrpSpPr/>
          <p:nvPr/>
        </p:nvGrpSpPr>
        <p:grpSpPr>
          <a:xfrm>
            <a:off x="6962727" y="4268790"/>
            <a:ext cx="1733905" cy="1697037"/>
            <a:chOff x="6841429" y="3879411"/>
            <a:chExt cx="1733905" cy="169703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3CC420-BF37-D875-6C68-A4508ABA64E3}"/>
                </a:ext>
              </a:extLst>
            </p:cNvPr>
            <p:cNvSpPr txBox="1"/>
            <p:nvPr/>
          </p:nvSpPr>
          <p:spPr>
            <a:xfrm>
              <a:off x="6841429" y="5176338"/>
              <a:ext cx="162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Partition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10FC7A1-CE37-EA4B-D059-333A4C49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429" y="3912983"/>
              <a:ext cx="1638300" cy="1295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397DC8-1CE7-B150-D5A0-B439231D9B29}"/>
                </a:ext>
              </a:extLst>
            </p:cNvPr>
            <p:cNvSpPr txBox="1"/>
            <p:nvPr/>
          </p:nvSpPr>
          <p:spPr>
            <a:xfrm>
              <a:off x="8101777" y="3879411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440ADF-9B72-EA12-11FD-619661D81754}"/>
                </a:ext>
              </a:extLst>
            </p:cNvPr>
            <p:cNvSpPr txBox="1"/>
            <p:nvPr/>
          </p:nvSpPr>
          <p:spPr>
            <a:xfrm>
              <a:off x="7817509" y="4112626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14ACE4-2C14-44C0-2180-62D863B2CD36}"/>
                </a:ext>
              </a:extLst>
            </p:cNvPr>
            <p:cNvSpPr txBox="1"/>
            <p:nvPr/>
          </p:nvSpPr>
          <p:spPr>
            <a:xfrm>
              <a:off x="7628846" y="4358598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349198-C7D4-987C-5668-E070B625CFF6}"/>
              </a:ext>
            </a:extLst>
          </p:cNvPr>
          <p:cNvGrpSpPr/>
          <p:nvPr/>
        </p:nvGrpSpPr>
        <p:grpSpPr>
          <a:xfrm>
            <a:off x="8697479" y="4268790"/>
            <a:ext cx="1733905" cy="1697037"/>
            <a:chOff x="6841429" y="3879411"/>
            <a:chExt cx="1733905" cy="169703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9BCCA5-8404-6EED-F3BE-F3C63C5500EA}"/>
                </a:ext>
              </a:extLst>
            </p:cNvPr>
            <p:cNvSpPr txBox="1"/>
            <p:nvPr/>
          </p:nvSpPr>
          <p:spPr>
            <a:xfrm>
              <a:off x="6841429" y="5176338"/>
              <a:ext cx="162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Partition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1BA307C-B134-2A21-428C-A3434815C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429" y="3912983"/>
              <a:ext cx="1638300" cy="1295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61DDD-DDDB-524C-E37D-FB72E96813DA}"/>
                </a:ext>
              </a:extLst>
            </p:cNvPr>
            <p:cNvSpPr txBox="1"/>
            <p:nvPr/>
          </p:nvSpPr>
          <p:spPr>
            <a:xfrm>
              <a:off x="8101777" y="3879411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EF5319-9A8B-7337-62EA-86FBC39FA5D0}"/>
                </a:ext>
              </a:extLst>
            </p:cNvPr>
            <p:cNvSpPr txBox="1"/>
            <p:nvPr/>
          </p:nvSpPr>
          <p:spPr>
            <a:xfrm>
              <a:off x="7817509" y="4112626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81A4F5-BCE1-1E85-F7F2-2300D6DF5AC6}"/>
                </a:ext>
              </a:extLst>
            </p:cNvPr>
            <p:cNvSpPr txBox="1"/>
            <p:nvPr/>
          </p:nvSpPr>
          <p:spPr>
            <a:xfrm>
              <a:off x="7628846" y="4358598"/>
              <a:ext cx="47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22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605A3E-F779-C659-BA06-7795B9069B36}"/>
              </a:ext>
            </a:extLst>
          </p:cNvPr>
          <p:cNvCxnSpPr>
            <a:cxnSpLocks/>
          </p:cNvCxnSpPr>
          <p:nvPr/>
        </p:nvCxnSpPr>
        <p:spPr>
          <a:xfrm>
            <a:off x="6204055" y="3340743"/>
            <a:ext cx="0" cy="9280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3A8B0E-81D4-0A77-3E5B-0E6C664C9187}"/>
              </a:ext>
            </a:extLst>
          </p:cNvPr>
          <p:cNvCxnSpPr>
            <a:cxnSpLocks/>
          </p:cNvCxnSpPr>
          <p:nvPr/>
        </p:nvCxnSpPr>
        <p:spPr>
          <a:xfrm>
            <a:off x="2889250" y="3628809"/>
            <a:ext cx="6977585" cy="16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CC4B53-13BA-D1B5-75B3-8C5D7B5ECAF8}"/>
              </a:ext>
            </a:extLst>
          </p:cNvPr>
          <p:cNvCxnSpPr>
            <a:cxnSpLocks/>
          </p:cNvCxnSpPr>
          <p:nvPr/>
        </p:nvCxnSpPr>
        <p:spPr>
          <a:xfrm>
            <a:off x="2918662" y="3619540"/>
            <a:ext cx="0" cy="6463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B1B315-5114-5A16-1A20-56963FE64691}"/>
              </a:ext>
            </a:extLst>
          </p:cNvPr>
          <p:cNvCxnSpPr>
            <a:cxnSpLocks/>
          </p:cNvCxnSpPr>
          <p:nvPr/>
        </p:nvCxnSpPr>
        <p:spPr>
          <a:xfrm>
            <a:off x="4685599" y="3628809"/>
            <a:ext cx="0" cy="6463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1F504-67B8-6127-AEF7-255BFE8507D6}"/>
              </a:ext>
            </a:extLst>
          </p:cNvPr>
          <p:cNvCxnSpPr>
            <a:cxnSpLocks/>
          </p:cNvCxnSpPr>
          <p:nvPr/>
        </p:nvCxnSpPr>
        <p:spPr>
          <a:xfrm>
            <a:off x="8175585" y="3638550"/>
            <a:ext cx="0" cy="6463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AB55-6311-9C07-8EC9-D4041FEAAB76}"/>
              </a:ext>
            </a:extLst>
          </p:cNvPr>
          <p:cNvCxnSpPr>
            <a:cxnSpLocks/>
          </p:cNvCxnSpPr>
          <p:nvPr/>
        </p:nvCxnSpPr>
        <p:spPr>
          <a:xfrm>
            <a:off x="9835880" y="3628808"/>
            <a:ext cx="0" cy="6463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4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09F43-92BC-6799-DD52-6FA56534E8FC}"/>
              </a:ext>
            </a:extLst>
          </p:cNvPr>
          <p:cNvSpPr/>
          <p:nvPr/>
        </p:nvSpPr>
        <p:spPr>
          <a:xfrm>
            <a:off x="3755572" y="2572525"/>
            <a:ext cx="5812971" cy="3821068"/>
          </a:xfrm>
          <a:prstGeom prst="rect">
            <a:avLst/>
          </a:prstGeom>
          <a:solidFill>
            <a:schemeClr val="accent5">
              <a:lumMod val="75000"/>
              <a:alpha val="12941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5F982-44BA-C207-E69A-6DC83A3B2E19}"/>
              </a:ext>
            </a:extLst>
          </p:cNvPr>
          <p:cNvSpPr txBox="1"/>
          <p:nvPr/>
        </p:nvSpPr>
        <p:spPr>
          <a:xfrm>
            <a:off x="1173494" y="518354"/>
            <a:ext cx="257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Cosmos 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96A0F-7DF2-8780-645F-685336771EC3}"/>
              </a:ext>
            </a:extLst>
          </p:cNvPr>
          <p:cNvCxnSpPr>
            <a:cxnSpLocks/>
          </p:cNvCxnSpPr>
          <p:nvPr/>
        </p:nvCxnSpPr>
        <p:spPr>
          <a:xfrm>
            <a:off x="6842774" y="1987970"/>
            <a:ext cx="0" cy="6463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EDC42D-447E-E866-AC77-2B574C16011A}"/>
              </a:ext>
            </a:extLst>
          </p:cNvPr>
          <p:cNvSpPr/>
          <p:nvPr/>
        </p:nvSpPr>
        <p:spPr>
          <a:xfrm>
            <a:off x="3649736" y="555374"/>
            <a:ext cx="6180064" cy="1506602"/>
          </a:xfrm>
          <a:prstGeom prst="rect">
            <a:avLst/>
          </a:prstGeom>
          <a:solidFill>
            <a:srgbClr val="A4D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 c.Product, sum(c.Qty) as NumberSold </a:t>
            </a:r>
            <a:b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c </a:t>
            </a:r>
            <a:b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WHERE c.Product = "Widget"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GROUP BY c.Product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BADB384-8473-94E4-A99C-AAF5A33B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76" y="894890"/>
            <a:ext cx="1199578" cy="11995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9B7201-76AC-F8BA-1C02-C822EA8E4B8A}"/>
              </a:ext>
            </a:extLst>
          </p:cNvPr>
          <p:cNvSpPr txBox="1"/>
          <p:nvPr/>
        </p:nvSpPr>
        <p:spPr>
          <a:xfrm>
            <a:off x="5220393" y="2740499"/>
            <a:ext cx="323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SalesByProduct container</a:t>
            </a:r>
            <a:b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PartitionKey: /Product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B19DC-28EA-DFD4-4229-82B6089336BE}"/>
              </a:ext>
            </a:extLst>
          </p:cNvPr>
          <p:cNvSpPr txBox="1"/>
          <p:nvPr/>
        </p:nvSpPr>
        <p:spPr>
          <a:xfrm>
            <a:off x="3893582" y="5643524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E50BCE-8E7C-41C1-EA59-44672D216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82" y="4380169"/>
            <a:ext cx="1638300" cy="1295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1D3FE98-F2BE-D976-62E8-6DED09502AF7}"/>
              </a:ext>
            </a:extLst>
          </p:cNvPr>
          <p:cNvSpPr txBox="1"/>
          <p:nvPr/>
        </p:nvSpPr>
        <p:spPr>
          <a:xfrm>
            <a:off x="5636188" y="563284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A37-7A41-7DD6-418C-C258A28A0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188" y="4369488"/>
            <a:ext cx="1638300" cy="1295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53CC420-BF37-D875-6C68-A4508ABA64E3}"/>
              </a:ext>
            </a:extLst>
          </p:cNvPr>
          <p:cNvSpPr txBox="1"/>
          <p:nvPr/>
        </p:nvSpPr>
        <p:spPr>
          <a:xfrm>
            <a:off x="7370940" y="563284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0FC7A1-CE37-EA4B-D059-333A4C493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940" y="4369488"/>
            <a:ext cx="1638300" cy="1295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0FEC7C-BD55-B01A-2A7E-00673DA78F42}"/>
              </a:ext>
            </a:extLst>
          </p:cNvPr>
          <p:cNvSpPr txBox="1"/>
          <p:nvPr/>
        </p:nvSpPr>
        <p:spPr>
          <a:xfrm>
            <a:off x="4431371" y="4335916"/>
            <a:ext cx="107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Thing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F8CAA6-7A79-D4B9-933B-A4B1FEC87EA0}"/>
              </a:ext>
            </a:extLst>
          </p:cNvPr>
          <p:cNvSpPr txBox="1"/>
          <p:nvPr/>
        </p:nvSpPr>
        <p:spPr>
          <a:xfrm>
            <a:off x="4212397" y="4575510"/>
            <a:ext cx="107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Thing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C4A0B7-9DBD-5FD5-ECCE-1922844CF138}"/>
              </a:ext>
            </a:extLst>
          </p:cNvPr>
          <p:cNvSpPr txBox="1"/>
          <p:nvPr/>
        </p:nvSpPr>
        <p:spPr>
          <a:xfrm>
            <a:off x="3972013" y="4822204"/>
            <a:ext cx="107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Thing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A4B4AA-3DE7-1C78-5F79-BA3D0626F87F}"/>
              </a:ext>
            </a:extLst>
          </p:cNvPr>
          <p:cNvSpPr txBox="1"/>
          <p:nvPr/>
        </p:nvSpPr>
        <p:spPr>
          <a:xfrm>
            <a:off x="6216389" y="4335916"/>
            <a:ext cx="107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Widget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993F75-97D0-A33B-9DD4-601A12EFEA99}"/>
              </a:ext>
            </a:extLst>
          </p:cNvPr>
          <p:cNvSpPr txBox="1"/>
          <p:nvPr/>
        </p:nvSpPr>
        <p:spPr>
          <a:xfrm>
            <a:off x="5987668" y="4575510"/>
            <a:ext cx="107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Widget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DB0DF-67BC-35E8-0F77-55E0E5844077}"/>
              </a:ext>
            </a:extLst>
          </p:cNvPr>
          <p:cNvSpPr txBox="1"/>
          <p:nvPr/>
        </p:nvSpPr>
        <p:spPr>
          <a:xfrm>
            <a:off x="5751325" y="4822204"/>
            <a:ext cx="107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Widget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90F73D-4E65-F6CB-23C3-B486752333BB}"/>
              </a:ext>
            </a:extLst>
          </p:cNvPr>
          <p:cNvSpPr txBox="1"/>
          <p:nvPr/>
        </p:nvSpPr>
        <p:spPr>
          <a:xfrm>
            <a:off x="7928210" y="4335916"/>
            <a:ext cx="107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Gizmo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94E08C-5654-8088-41A2-69A171EECA64}"/>
              </a:ext>
            </a:extLst>
          </p:cNvPr>
          <p:cNvSpPr txBox="1"/>
          <p:nvPr/>
        </p:nvSpPr>
        <p:spPr>
          <a:xfrm>
            <a:off x="7675432" y="4575510"/>
            <a:ext cx="107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Gizmo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D9281D-0E08-B22A-1D39-750593041FF0}"/>
              </a:ext>
            </a:extLst>
          </p:cNvPr>
          <p:cNvSpPr txBox="1"/>
          <p:nvPr/>
        </p:nvSpPr>
        <p:spPr>
          <a:xfrm>
            <a:off x="7456038" y="4822204"/>
            <a:ext cx="107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Gizmo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D06209-2DAB-9596-08C6-BC2EAF0B7C78}"/>
              </a:ext>
            </a:extLst>
          </p:cNvPr>
          <p:cNvCxnSpPr>
            <a:cxnSpLocks/>
          </p:cNvCxnSpPr>
          <p:nvPr/>
        </p:nvCxnSpPr>
        <p:spPr>
          <a:xfrm>
            <a:off x="6900873" y="3886746"/>
            <a:ext cx="0" cy="47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1B2CD5-6C8E-7BF5-EE91-DFD7DEC252A6}"/>
              </a:ext>
            </a:extLst>
          </p:cNvPr>
          <p:cNvCxnSpPr/>
          <p:nvPr/>
        </p:nvCxnSpPr>
        <p:spPr>
          <a:xfrm flipV="1">
            <a:off x="6900873" y="3407869"/>
            <a:ext cx="0" cy="4776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8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480</Words>
  <Application>Microsoft Office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Dutkiewicz</dc:creator>
  <cp:lastModifiedBy>Sarah Dutkiewicz</cp:lastModifiedBy>
  <cp:revision>37</cp:revision>
  <dcterms:created xsi:type="dcterms:W3CDTF">2022-12-26T19:08:45Z</dcterms:created>
  <dcterms:modified xsi:type="dcterms:W3CDTF">2022-12-29T14:54:36Z</dcterms:modified>
</cp:coreProperties>
</file>