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481161" r:id="rId2"/>
    <p:sldId id="256" r:id="rId3"/>
    <p:sldId id="257" r:id="rId4"/>
    <p:sldId id="258" r:id="rId5"/>
    <p:sldId id="2147481162" r:id="rId6"/>
    <p:sldId id="2147481166" r:id="rId7"/>
    <p:sldId id="2147481169" r:id="rId8"/>
    <p:sldId id="2147481170" r:id="rId9"/>
    <p:sldId id="2147481164" r:id="rId10"/>
    <p:sldId id="2147481168" r:id="rId11"/>
    <p:sldId id="214748116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16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DC9AF8-5CD0-46EC-52C1-43390CCF1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A55D217-6854-D36E-8241-B40406672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D456F-3175-2C72-FD4C-5588FDC9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DA8F-AECA-40E6-8621-96B191A5368E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27ECEF-68A3-76C6-8AD9-EFA03F15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DA6E2E-DB7C-CEC8-C9E8-2CCA1BF6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BD6-968B-4805-949E-03DA99B80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982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826D9D-7344-6C56-A304-88CC34FB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407CE2-4CFA-AAE5-E927-19E837C8C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488CA4-2B40-E8E0-6FB5-27197929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DA8F-AECA-40E6-8621-96B191A5368E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9C8005-F021-2F16-C1F2-8CC6D908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4D427C-E9A1-B011-E2E0-DE3FE879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BD6-968B-4805-949E-03DA99B80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36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4379B50-2B23-D16D-AD1C-02C5ED802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241CEB-F345-C398-8495-01EF444CE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3C6CD8-767F-9D1C-68DF-4132DC35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DA8F-AECA-40E6-8621-96B191A5368E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639F4D-468D-6C4D-B898-72252C850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CB1D70-35DF-6B4B-CD3B-DAAB81D4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BD6-968B-4805-949E-03DA99B80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788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6727697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81D604-1058-596B-B4BF-AB75CE10B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07A1D1-E637-C2B5-4B59-B1343364E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74ADAD-A1B8-9D19-B3A9-0F787854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DA8F-AECA-40E6-8621-96B191A5368E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34BF50-80BA-89A1-BCAB-CFE922DE0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A7E56-9AA6-AA18-1AFA-5991F252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BD6-968B-4805-949E-03DA99B80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30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C9B70D-C753-D373-485B-46F86C59B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A5EA3A-B26F-9D94-1F81-9F8BA2EBB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BDA21C-1341-EC9B-BC88-610B8C64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DA8F-AECA-40E6-8621-96B191A5368E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2D0A99-41C5-785A-9E9B-046D77B24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6B7430-4CBA-D5F3-FBF6-B0C767B0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BD6-968B-4805-949E-03DA99B80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96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A126D5-5AA1-1045-5652-8BA62B17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5AE84B-6A0A-C0E4-E2CB-F0E21FE6DF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559458-7BFA-D2CF-8447-862A67969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03D260-4928-30D5-EBD8-762B83B1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DA8F-AECA-40E6-8621-96B191A5368E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20307A-6D85-F76D-8A3E-5F4E2CD9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C7DABC-B188-17BE-C864-0B352C03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BD6-968B-4805-949E-03DA99B80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41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29B69-6FC3-0881-090E-950345111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3AF6E7-A46A-8AA1-1863-954E4BC0B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17D242-174C-077C-24C3-41FD5E9AE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8F8628B-F295-625B-0BA5-104601C09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98C352E-C7B1-B493-4885-38BDEE585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B24095D-31AD-9D67-7515-B666AE18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DA8F-AECA-40E6-8621-96B191A5368E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934590C-ABEF-8FF7-9BE2-81538AE0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4EDCAF-5826-2366-7670-254D7FD9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BD6-968B-4805-949E-03DA99B80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69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7A17EF-A8C8-3327-D6DA-F0AEC0F2F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D697995-83D0-D595-56B6-24219BF6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DA8F-AECA-40E6-8621-96B191A5368E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6B19D72-30EE-994F-97E2-BBF8369BA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5F3366-93A0-CB33-42E6-F88D1E65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BD6-968B-4805-949E-03DA99B80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32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FC5886F-110A-48A1-FC56-2BC61CF6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DA8F-AECA-40E6-8621-96B191A5368E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E1CF419-BBD6-8A56-474B-206188C2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57CAAF-7C4F-4BE1-5EBB-6910FA94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BD6-968B-4805-949E-03DA99B80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29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62D3AA-989B-EB69-6881-DED090173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E6FBE8-7EA6-12D7-EEA6-0F129BEAD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8CB0D4-3C97-BA68-36A9-2176D4351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87D8DA-A281-B6F7-0D71-D6A58A2F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DA8F-AECA-40E6-8621-96B191A5368E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F1716F-71D3-4658-E404-E8F046E7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5B6BA4-F7C3-3DC2-627B-4E0B6582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BD6-968B-4805-949E-03DA99B80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0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BAAB0-E776-87F9-4199-E6A0AE394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AA933FE-1229-CA89-A042-9F9E06467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8FD3DE-E870-39CD-1F2B-D2A8D9BCC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C0CE2C-FC95-CE00-5843-7E6C0DC6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6DA8F-AECA-40E6-8621-96B191A5368E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9C66EC-4C48-FAEE-4988-8E103DF6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71072B-F798-844B-7CFF-B8C7A2D5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ADBD6-968B-4805-949E-03DA99B80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43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844C1DB-B802-D310-F0F6-0C860AC8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047F79-FF09-42FD-2C97-7B2C75E16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E8582A-3A7F-67E1-409B-2D6CE6B96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B6DA8F-AECA-40E6-8621-96B191A5368E}" type="datetimeFigureOut">
              <a:rPr kumimoji="1" lang="ja-JP" altLang="en-US" smtClean="0"/>
              <a:t>2023/8/16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10CF1B-4123-00B6-AD52-54E19CF9C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CD828C-A2FF-7AB7-FAE0-2E9F325FE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5ADBD6-968B-4805-949E-03DA99B808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01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78D9470-2F0C-5640-FAB3-6FA4B2FF05ED}"/>
              </a:ext>
            </a:extLst>
          </p:cNvPr>
          <p:cNvSpPr/>
          <p:nvPr/>
        </p:nvSpPr>
        <p:spPr>
          <a:xfrm>
            <a:off x="204952" y="942621"/>
            <a:ext cx="11782095" cy="5756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16BCE8D2-D962-F8DA-BB33-7CC808B13389}"/>
              </a:ext>
            </a:extLst>
          </p:cNvPr>
          <p:cNvSpPr/>
          <p:nvPr/>
        </p:nvSpPr>
        <p:spPr bwMode="auto">
          <a:xfrm>
            <a:off x="3880203" y="2697478"/>
            <a:ext cx="235880" cy="22970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kumimoji="1" lang="ja-JP" altLang="en-US" sz="2000" err="1">
              <a:solidFill>
                <a:srgbClr val="FFFFFF"/>
              </a:solidFill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8AE84DD-DC83-6C26-139B-0F7644DF7CC6}"/>
              </a:ext>
            </a:extLst>
          </p:cNvPr>
          <p:cNvSpPr/>
          <p:nvPr/>
        </p:nvSpPr>
        <p:spPr bwMode="auto">
          <a:xfrm>
            <a:off x="3761090" y="1502373"/>
            <a:ext cx="2337238" cy="1536075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78" b="0" i="0" u="none" strike="noStrike" kern="1200" cap="none" spc="0" normalizeH="0" baseline="0" noProof="0">
              <a:ln>
                <a:noFill/>
              </a:ln>
              <a:solidFill>
                <a:srgbClr val="0072C6"/>
              </a:soli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BA1EA60A-278C-1A42-7914-8717D7624468}"/>
              </a:ext>
            </a:extLst>
          </p:cNvPr>
          <p:cNvSpPr/>
          <p:nvPr/>
        </p:nvSpPr>
        <p:spPr bwMode="auto">
          <a:xfrm>
            <a:off x="2084331" y="2409231"/>
            <a:ext cx="454402" cy="568002"/>
          </a:xfrm>
          <a:prstGeom prst="foldedCorner">
            <a:avLst/>
          </a:prstGeom>
          <a:solidFill>
            <a:schemeClr val="bg1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sp>
        <p:nvSpPr>
          <p:cNvPr id="8" name="テキスト ボックス 9">
            <a:extLst>
              <a:ext uri="{FF2B5EF4-FFF2-40B4-BE49-F238E27FC236}">
                <a16:creationId xmlns:a16="http://schemas.microsoft.com/office/drawing/2014/main" id="{AC9D34B1-041A-4162-11DA-3431200F8152}"/>
              </a:ext>
            </a:extLst>
          </p:cNvPr>
          <p:cNvSpPr txBox="1"/>
          <p:nvPr/>
        </p:nvSpPr>
        <p:spPr>
          <a:xfrm>
            <a:off x="3542354" y="1157655"/>
            <a:ext cx="2337238" cy="538956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Blob Storage</a:t>
            </a:r>
            <a:b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srgbClr val="0072C6"/>
              </a:soli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" name="正方形/長方形 13">
            <a:extLst>
              <a:ext uri="{FF2B5EF4-FFF2-40B4-BE49-F238E27FC236}">
                <a16:creationId xmlns:a16="http://schemas.microsoft.com/office/drawing/2014/main" id="{27CBFA70-932A-5A56-4D2D-9A15F3FE3B83}"/>
              </a:ext>
            </a:extLst>
          </p:cNvPr>
          <p:cNvSpPr/>
          <p:nvPr/>
        </p:nvSpPr>
        <p:spPr bwMode="auto">
          <a:xfrm>
            <a:off x="252236" y="2000562"/>
            <a:ext cx="1125005" cy="1115425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78" b="0" i="0" u="none" strike="noStrike" kern="1200" cap="none" spc="0" normalizeH="0" baseline="0" noProof="0">
              <a:ln>
                <a:noFill/>
              </a:ln>
              <a:solidFill>
                <a:srgbClr val="0072C6"/>
              </a:soli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sp>
        <p:nvSpPr>
          <p:cNvPr id="10" name="正方形/長方形 16">
            <a:extLst>
              <a:ext uri="{FF2B5EF4-FFF2-40B4-BE49-F238E27FC236}">
                <a16:creationId xmlns:a16="http://schemas.microsoft.com/office/drawing/2014/main" id="{91D0F16C-9A9B-22F2-0A7F-823C8EC81EAF}"/>
              </a:ext>
            </a:extLst>
          </p:cNvPr>
          <p:cNvSpPr/>
          <p:nvPr/>
        </p:nvSpPr>
        <p:spPr bwMode="auto">
          <a:xfrm>
            <a:off x="3881976" y="1663278"/>
            <a:ext cx="2095466" cy="1257717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Segoe UI" pitchFamily="34" charset="0"/>
              </a:rPr>
              <a:t>参照用文書</a:t>
            </a:r>
          </a:p>
        </p:txBody>
      </p:sp>
      <p:pic>
        <p:nvPicPr>
          <p:cNvPr id="19" name="グラフィックス 30">
            <a:extLst>
              <a:ext uri="{FF2B5EF4-FFF2-40B4-BE49-F238E27FC236}">
                <a16:creationId xmlns:a16="http://schemas.microsoft.com/office/drawing/2014/main" id="{3595C418-53CA-4742-5300-6FABB97F3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9705" y="2732857"/>
            <a:ext cx="512708" cy="512708"/>
          </a:xfrm>
          <a:prstGeom prst="rect">
            <a:avLst/>
          </a:prstGeom>
        </p:spPr>
      </p:pic>
      <p:sp>
        <p:nvSpPr>
          <p:cNvPr id="20" name="テキスト ボックス 31">
            <a:extLst>
              <a:ext uri="{FF2B5EF4-FFF2-40B4-BE49-F238E27FC236}">
                <a16:creationId xmlns:a16="http://schemas.microsoft.com/office/drawing/2014/main" id="{7F83C6A2-6F50-1091-81FE-FF4B8B3551DD}"/>
              </a:ext>
            </a:extLst>
          </p:cNvPr>
          <p:cNvSpPr txBox="1"/>
          <p:nvPr/>
        </p:nvSpPr>
        <p:spPr>
          <a:xfrm>
            <a:off x="8298153" y="3127942"/>
            <a:ext cx="1815812" cy="542419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Azure </a:t>
            </a:r>
            <a:b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App Services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srgbClr val="0072C6"/>
              </a:soli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21" name="正方形/長方形 32">
            <a:extLst>
              <a:ext uri="{FF2B5EF4-FFF2-40B4-BE49-F238E27FC236}">
                <a16:creationId xmlns:a16="http://schemas.microsoft.com/office/drawing/2014/main" id="{D929A4B5-77ED-5D05-20C4-8BDF1F689920}"/>
              </a:ext>
            </a:extLst>
          </p:cNvPr>
          <p:cNvSpPr/>
          <p:nvPr/>
        </p:nvSpPr>
        <p:spPr bwMode="auto">
          <a:xfrm>
            <a:off x="10817767" y="2000562"/>
            <a:ext cx="914351" cy="1273959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Segoe UI" pitchFamily="34" charset="0"/>
              </a:rPr>
              <a:t>Web </a:t>
            </a:r>
            <a:b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Segoe UI" pitchFamily="34" charset="0"/>
              </a:rPr>
            </a:b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Segoe UI" pitchFamily="34" charset="0"/>
              </a:rPr>
              <a:t>Browser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srgbClr val="0072C6"/>
              </a:soli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cxnSp>
        <p:nvCxnSpPr>
          <p:cNvPr id="23" name="直線矢印コネクタ 37">
            <a:extLst>
              <a:ext uri="{FF2B5EF4-FFF2-40B4-BE49-F238E27FC236}">
                <a16:creationId xmlns:a16="http://schemas.microsoft.com/office/drawing/2014/main" id="{8D7034FA-0F7C-6656-5220-494053E6E692}"/>
              </a:ext>
            </a:extLst>
          </p:cNvPr>
          <p:cNvCxnSpPr>
            <a:cxnSpLocks/>
            <a:stCxn id="41" idx="1"/>
            <a:endCxn id="26" idx="3"/>
          </p:cNvCxnSpPr>
          <p:nvPr/>
        </p:nvCxnSpPr>
        <p:spPr>
          <a:xfrm flipH="1">
            <a:off x="9527346" y="3045137"/>
            <a:ext cx="1288539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43">
            <a:extLst>
              <a:ext uri="{FF2B5EF4-FFF2-40B4-BE49-F238E27FC236}">
                <a16:creationId xmlns:a16="http://schemas.microsoft.com/office/drawing/2014/main" id="{655B9F13-4FAF-E6E1-434A-D025F056FEAC}"/>
              </a:ext>
            </a:extLst>
          </p:cNvPr>
          <p:cNvCxnSpPr>
            <a:cxnSpLocks/>
            <a:stCxn id="21" idx="2"/>
          </p:cNvCxnSpPr>
          <p:nvPr/>
        </p:nvCxnSpPr>
        <p:spPr>
          <a:xfrm rot="5400000">
            <a:off x="7078747" y="1490065"/>
            <a:ext cx="2411740" cy="5980652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49">
            <a:extLst>
              <a:ext uri="{FF2B5EF4-FFF2-40B4-BE49-F238E27FC236}">
                <a16:creationId xmlns:a16="http://schemas.microsoft.com/office/drawing/2014/main" id="{82041E2D-FC28-5567-A734-F94861A21EFF}"/>
              </a:ext>
            </a:extLst>
          </p:cNvPr>
          <p:cNvCxnSpPr>
            <a:cxnSpLocks/>
            <a:stCxn id="27" idx="1"/>
            <a:endCxn id="10" idx="3"/>
          </p:cNvCxnSpPr>
          <p:nvPr/>
        </p:nvCxnSpPr>
        <p:spPr>
          <a:xfrm rot="10800000">
            <a:off x="5977443" y="2292137"/>
            <a:ext cx="2915097" cy="7530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55">
            <a:extLst>
              <a:ext uri="{FF2B5EF4-FFF2-40B4-BE49-F238E27FC236}">
                <a16:creationId xmlns:a16="http://schemas.microsoft.com/office/drawing/2014/main" id="{29AACE20-63C9-5D34-0C29-D5EA943BE575}"/>
              </a:ext>
            </a:extLst>
          </p:cNvPr>
          <p:cNvSpPr/>
          <p:nvPr/>
        </p:nvSpPr>
        <p:spPr bwMode="auto">
          <a:xfrm>
            <a:off x="9302687" y="2870358"/>
            <a:ext cx="224659" cy="34955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sp>
        <p:nvSpPr>
          <p:cNvPr id="27" name="正方形/長方形 56">
            <a:extLst>
              <a:ext uri="{FF2B5EF4-FFF2-40B4-BE49-F238E27FC236}">
                <a16:creationId xmlns:a16="http://schemas.microsoft.com/office/drawing/2014/main" id="{9A5680E9-78E4-6FF8-D023-CB4E2E2ED545}"/>
              </a:ext>
            </a:extLst>
          </p:cNvPr>
          <p:cNvSpPr/>
          <p:nvPr/>
        </p:nvSpPr>
        <p:spPr bwMode="auto">
          <a:xfrm>
            <a:off x="8892539" y="2870358"/>
            <a:ext cx="224659" cy="34955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sp>
        <p:nvSpPr>
          <p:cNvPr id="29" name="正方形/長方形 64">
            <a:extLst>
              <a:ext uri="{FF2B5EF4-FFF2-40B4-BE49-F238E27FC236}">
                <a16:creationId xmlns:a16="http://schemas.microsoft.com/office/drawing/2014/main" id="{2067D727-757F-7E22-83A2-A860E31E236F}"/>
              </a:ext>
            </a:extLst>
          </p:cNvPr>
          <p:cNvSpPr/>
          <p:nvPr/>
        </p:nvSpPr>
        <p:spPr bwMode="auto">
          <a:xfrm>
            <a:off x="10810712" y="1988067"/>
            <a:ext cx="224659" cy="34955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sp>
        <p:nvSpPr>
          <p:cNvPr id="30" name="正方形/長方形 66">
            <a:extLst>
              <a:ext uri="{FF2B5EF4-FFF2-40B4-BE49-F238E27FC236}">
                <a16:creationId xmlns:a16="http://schemas.microsoft.com/office/drawing/2014/main" id="{475C2AA1-D61C-59C2-A827-B96F672498C9}"/>
              </a:ext>
            </a:extLst>
          </p:cNvPr>
          <p:cNvSpPr/>
          <p:nvPr/>
        </p:nvSpPr>
        <p:spPr bwMode="auto">
          <a:xfrm>
            <a:off x="9300078" y="1988067"/>
            <a:ext cx="224659" cy="34955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cxnSp>
        <p:nvCxnSpPr>
          <p:cNvPr id="31" name="直線矢印コネクタ 68">
            <a:extLst>
              <a:ext uri="{FF2B5EF4-FFF2-40B4-BE49-F238E27FC236}">
                <a16:creationId xmlns:a16="http://schemas.microsoft.com/office/drawing/2014/main" id="{22B708A7-26C5-317D-B309-54338FF92D58}"/>
              </a:ext>
            </a:extLst>
          </p:cNvPr>
          <p:cNvCxnSpPr>
            <a:cxnSpLocks/>
          </p:cNvCxnSpPr>
          <p:nvPr/>
        </p:nvCxnSpPr>
        <p:spPr>
          <a:xfrm>
            <a:off x="9524737" y="2835238"/>
            <a:ext cx="128597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71">
            <a:extLst>
              <a:ext uri="{FF2B5EF4-FFF2-40B4-BE49-F238E27FC236}">
                <a16:creationId xmlns:a16="http://schemas.microsoft.com/office/drawing/2014/main" id="{D5DF3DF5-861E-4ECE-9B03-7DC75CD25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0544" y="1604161"/>
            <a:ext cx="613055" cy="613055"/>
          </a:xfrm>
          <a:prstGeom prst="rect">
            <a:avLst/>
          </a:prstGeom>
        </p:spPr>
      </p:pic>
      <p:sp>
        <p:nvSpPr>
          <p:cNvPr id="33" name="テキスト ボックス 72">
            <a:extLst>
              <a:ext uri="{FF2B5EF4-FFF2-40B4-BE49-F238E27FC236}">
                <a16:creationId xmlns:a16="http://schemas.microsoft.com/office/drawing/2014/main" id="{A3DC0D00-D4CB-D023-CE68-F31585900ECE}"/>
              </a:ext>
            </a:extLst>
          </p:cNvPr>
          <p:cNvSpPr txBox="1"/>
          <p:nvPr/>
        </p:nvSpPr>
        <p:spPr>
          <a:xfrm>
            <a:off x="8298153" y="2051039"/>
            <a:ext cx="1815812" cy="667068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Azure </a:t>
            </a:r>
            <a:b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Active </a:t>
            </a:r>
            <a:b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Directory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srgbClr val="0072C6"/>
              </a:soli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35" name="正方形/長方形 78">
            <a:extLst>
              <a:ext uri="{FF2B5EF4-FFF2-40B4-BE49-F238E27FC236}">
                <a16:creationId xmlns:a16="http://schemas.microsoft.com/office/drawing/2014/main" id="{8B474D6D-0F51-B76A-A888-6078F57C918A}"/>
              </a:ext>
            </a:extLst>
          </p:cNvPr>
          <p:cNvSpPr/>
          <p:nvPr/>
        </p:nvSpPr>
        <p:spPr bwMode="auto">
          <a:xfrm>
            <a:off x="2777277" y="2537791"/>
            <a:ext cx="224659" cy="34955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sp>
        <p:nvSpPr>
          <p:cNvPr id="38" name="正方形/長方形 84">
            <a:extLst>
              <a:ext uri="{FF2B5EF4-FFF2-40B4-BE49-F238E27FC236}">
                <a16:creationId xmlns:a16="http://schemas.microsoft.com/office/drawing/2014/main" id="{9597399F-63C6-AA35-2F0C-60C5F18366EF}"/>
              </a:ext>
            </a:extLst>
          </p:cNvPr>
          <p:cNvSpPr/>
          <p:nvPr/>
        </p:nvSpPr>
        <p:spPr bwMode="auto">
          <a:xfrm>
            <a:off x="2318861" y="2452034"/>
            <a:ext cx="224659" cy="34955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sp>
        <p:nvSpPr>
          <p:cNvPr id="39" name="正方形/長方形 85">
            <a:extLst>
              <a:ext uri="{FF2B5EF4-FFF2-40B4-BE49-F238E27FC236}">
                <a16:creationId xmlns:a16="http://schemas.microsoft.com/office/drawing/2014/main" id="{92635D05-E9F1-B32A-9E28-B056F145444C}"/>
              </a:ext>
            </a:extLst>
          </p:cNvPr>
          <p:cNvSpPr/>
          <p:nvPr/>
        </p:nvSpPr>
        <p:spPr bwMode="auto">
          <a:xfrm>
            <a:off x="3200412" y="2452034"/>
            <a:ext cx="224659" cy="34955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cxnSp>
        <p:nvCxnSpPr>
          <p:cNvPr id="40" name="直線矢印コネクタ 86">
            <a:extLst>
              <a:ext uri="{FF2B5EF4-FFF2-40B4-BE49-F238E27FC236}">
                <a16:creationId xmlns:a16="http://schemas.microsoft.com/office/drawing/2014/main" id="{7297D682-3873-7DFE-10FE-7ECC015C2966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2543520" y="2626813"/>
            <a:ext cx="133668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93">
            <a:extLst>
              <a:ext uri="{FF2B5EF4-FFF2-40B4-BE49-F238E27FC236}">
                <a16:creationId xmlns:a16="http://schemas.microsoft.com/office/drawing/2014/main" id="{97B925D9-8BD9-00A0-6351-0ACDAB52BD67}"/>
              </a:ext>
            </a:extLst>
          </p:cNvPr>
          <p:cNvSpPr/>
          <p:nvPr/>
        </p:nvSpPr>
        <p:spPr bwMode="auto">
          <a:xfrm>
            <a:off x="10815885" y="2870358"/>
            <a:ext cx="224659" cy="34955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sp>
        <p:nvSpPr>
          <p:cNvPr id="42" name="正方形/長方形 97">
            <a:extLst>
              <a:ext uri="{FF2B5EF4-FFF2-40B4-BE49-F238E27FC236}">
                <a16:creationId xmlns:a16="http://schemas.microsoft.com/office/drawing/2014/main" id="{BF081252-E289-A5CF-3BD9-2FF9479ACE86}"/>
              </a:ext>
            </a:extLst>
          </p:cNvPr>
          <p:cNvSpPr/>
          <p:nvPr/>
        </p:nvSpPr>
        <p:spPr bwMode="auto">
          <a:xfrm>
            <a:off x="2082013" y="2452034"/>
            <a:ext cx="224659" cy="34955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sp>
        <p:nvSpPr>
          <p:cNvPr id="43" name="正方形/長方形 98">
            <a:extLst>
              <a:ext uri="{FF2B5EF4-FFF2-40B4-BE49-F238E27FC236}">
                <a16:creationId xmlns:a16="http://schemas.microsoft.com/office/drawing/2014/main" id="{D8FBC664-93A2-16E6-8A80-39D069262FEF}"/>
              </a:ext>
            </a:extLst>
          </p:cNvPr>
          <p:cNvSpPr/>
          <p:nvPr/>
        </p:nvSpPr>
        <p:spPr bwMode="auto">
          <a:xfrm>
            <a:off x="1317694" y="2452034"/>
            <a:ext cx="224659" cy="34955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cxnSp>
        <p:nvCxnSpPr>
          <p:cNvPr id="44" name="直線矢印コネクタ 99">
            <a:extLst>
              <a:ext uri="{FF2B5EF4-FFF2-40B4-BE49-F238E27FC236}">
                <a16:creationId xmlns:a16="http://schemas.microsoft.com/office/drawing/2014/main" id="{4ECDB50B-6682-91C7-6340-B7B8CBB80287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>
            <a:off x="1542353" y="2626813"/>
            <a:ext cx="53966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102">
            <a:extLst>
              <a:ext uri="{FF2B5EF4-FFF2-40B4-BE49-F238E27FC236}">
                <a16:creationId xmlns:a16="http://schemas.microsoft.com/office/drawing/2014/main" id="{51B73E13-ADB2-0C2B-4206-13118B079BB2}"/>
              </a:ext>
            </a:extLst>
          </p:cNvPr>
          <p:cNvSpPr/>
          <p:nvPr/>
        </p:nvSpPr>
        <p:spPr bwMode="auto">
          <a:xfrm>
            <a:off x="1471391" y="1771606"/>
            <a:ext cx="305777" cy="338959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Segoe UI" pitchFamily="34" charset="0"/>
              </a:rPr>
              <a:t>1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sp>
        <p:nvSpPr>
          <p:cNvPr id="46" name="テキスト ボックス 103">
            <a:extLst>
              <a:ext uri="{FF2B5EF4-FFF2-40B4-BE49-F238E27FC236}">
                <a16:creationId xmlns:a16="http://schemas.microsoft.com/office/drawing/2014/main" id="{DA6284C9-1B7B-2C24-E87D-6506A1F512F5}"/>
              </a:ext>
            </a:extLst>
          </p:cNvPr>
          <p:cNvSpPr txBox="1"/>
          <p:nvPr/>
        </p:nvSpPr>
        <p:spPr>
          <a:xfrm>
            <a:off x="1689204" y="1651865"/>
            <a:ext cx="3192965" cy="865200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データソースとなる</a:t>
            </a: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PDF</a:t>
            </a: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を分割し、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srgbClr val="0072C6"/>
              </a:soli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Blob</a:t>
            </a:r>
            <a:r>
              <a:rPr kumimoji="1" lang="ja-JP" altLang="en-US" sz="900" dirty="0">
                <a:solidFill>
                  <a:srgbClr val="0072C6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kumimoji="1" lang="en-US" altLang="ja-JP" sz="900" dirty="0">
                <a:solidFill>
                  <a:srgbClr val="0072C6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Storage</a:t>
            </a: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にアップロード</a:t>
            </a:r>
            <a:b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b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srgbClr val="0072C6"/>
              </a:soli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7" name="正方形/長方形 104">
            <a:extLst>
              <a:ext uri="{FF2B5EF4-FFF2-40B4-BE49-F238E27FC236}">
                <a16:creationId xmlns:a16="http://schemas.microsoft.com/office/drawing/2014/main" id="{4319E6C4-08BE-3997-C78A-B6F16A7F67E2}"/>
              </a:ext>
            </a:extLst>
          </p:cNvPr>
          <p:cNvSpPr/>
          <p:nvPr/>
        </p:nvSpPr>
        <p:spPr bwMode="auto">
          <a:xfrm>
            <a:off x="766912" y="3878277"/>
            <a:ext cx="305777" cy="338959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Segoe UI" pitchFamily="34" charset="0"/>
              </a:rPr>
              <a:t>2</a:t>
            </a:r>
            <a:endParaRPr kumimoji="1" lang="ja-JP" altLang="en-US" sz="1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sp>
        <p:nvSpPr>
          <p:cNvPr id="48" name="テキスト ボックス 105">
            <a:extLst>
              <a:ext uri="{FF2B5EF4-FFF2-40B4-BE49-F238E27FC236}">
                <a16:creationId xmlns:a16="http://schemas.microsoft.com/office/drawing/2014/main" id="{55FA20D0-5AAB-8B19-3E23-F0F296CADF57}"/>
              </a:ext>
            </a:extLst>
          </p:cNvPr>
          <p:cNvSpPr txBox="1"/>
          <p:nvPr/>
        </p:nvSpPr>
        <p:spPr>
          <a:xfrm>
            <a:off x="996512" y="3739957"/>
            <a:ext cx="2942425" cy="619363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>
                <a:solidFill>
                  <a:srgbClr val="0072C6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分割した</a:t>
            </a:r>
            <a:r>
              <a:rPr kumimoji="1" lang="en-US" altLang="ja-JP" sz="900">
                <a:solidFill>
                  <a:srgbClr val="0072C6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PDF</a:t>
            </a:r>
            <a:r>
              <a:rPr kumimoji="1" lang="ja-JP" altLang="en-US" sz="900">
                <a:solidFill>
                  <a:srgbClr val="0072C6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から</a:t>
            </a:r>
            <a:r>
              <a:rPr kumimoji="1" lang="en-US" altLang="ja-JP" sz="900">
                <a:solidFill>
                  <a:srgbClr val="0072C6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Cognitive</a:t>
            </a:r>
            <a:r>
              <a:rPr kumimoji="1" lang="ja-JP" altLang="en-US" sz="900">
                <a:solidFill>
                  <a:srgbClr val="0072C6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kumimoji="1" lang="en-US" altLang="ja-JP" sz="900">
                <a:solidFill>
                  <a:srgbClr val="0072C6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Search</a:t>
            </a:r>
            <a:r>
              <a:rPr kumimoji="1" lang="ja-JP" altLang="en-US" sz="900">
                <a:solidFill>
                  <a:srgbClr val="0072C6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の</a:t>
            </a:r>
            <a:endParaRPr kumimoji="1" lang="en-US" altLang="ja-JP" sz="900">
              <a:solidFill>
                <a:srgbClr val="0072C6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>
                <a:solidFill>
                  <a:srgbClr val="0072C6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インデックスを作成</a:t>
            </a: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rgbClr val="0072C6"/>
              </a:soli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1" name="正方形/長方形 108">
            <a:extLst>
              <a:ext uri="{FF2B5EF4-FFF2-40B4-BE49-F238E27FC236}">
                <a16:creationId xmlns:a16="http://schemas.microsoft.com/office/drawing/2014/main" id="{FF9E4274-051E-B7B7-FB20-8B46932ED7AC}"/>
              </a:ext>
            </a:extLst>
          </p:cNvPr>
          <p:cNvSpPr/>
          <p:nvPr/>
        </p:nvSpPr>
        <p:spPr bwMode="auto">
          <a:xfrm>
            <a:off x="9604306" y="2396696"/>
            <a:ext cx="305777" cy="338959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Segoe UI" pitchFamily="34" charset="0"/>
              </a:rPr>
              <a:t>1</a:t>
            </a:r>
            <a:endParaRPr kumimoji="1" lang="ja-JP" altLang="en-US" sz="1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sp>
        <p:nvSpPr>
          <p:cNvPr id="52" name="テキスト ボックス 109">
            <a:extLst>
              <a:ext uri="{FF2B5EF4-FFF2-40B4-BE49-F238E27FC236}">
                <a16:creationId xmlns:a16="http://schemas.microsoft.com/office/drawing/2014/main" id="{84774C02-7839-27BA-31CE-0E0D631EA4E8}"/>
              </a:ext>
            </a:extLst>
          </p:cNvPr>
          <p:cNvSpPr txBox="1"/>
          <p:nvPr/>
        </p:nvSpPr>
        <p:spPr>
          <a:xfrm>
            <a:off x="9783670" y="2386033"/>
            <a:ext cx="1223489" cy="417769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URL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を開く</a:t>
            </a: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rgbClr val="0072C6"/>
              </a:soli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3" name="テキスト ボックス 110">
            <a:extLst>
              <a:ext uri="{FF2B5EF4-FFF2-40B4-BE49-F238E27FC236}">
                <a16:creationId xmlns:a16="http://schemas.microsoft.com/office/drawing/2014/main" id="{57A6657B-77B0-F23F-E11F-EEE10DC05468}"/>
              </a:ext>
            </a:extLst>
          </p:cNvPr>
          <p:cNvSpPr txBox="1"/>
          <p:nvPr/>
        </p:nvSpPr>
        <p:spPr>
          <a:xfrm>
            <a:off x="9786668" y="3244575"/>
            <a:ext cx="1846630" cy="417769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>
                <a:solidFill>
                  <a:srgbClr val="0072C6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問い合わせ</a:t>
            </a: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rgbClr val="0072C6"/>
              </a:soli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4" name="正方形/長方形 111">
            <a:extLst>
              <a:ext uri="{FF2B5EF4-FFF2-40B4-BE49-F238E27FC236}">
                <a16:creationId xmlns:a16="http://schemas.microsoft.com/office/drawing/2014/main" id="{890F6B85-4262-658C-F65F-707C2928428D}"/>
              </a:ext>
            </a:extLst>
          </p:cNvPr>
          <p:cNvSpPr/>
          <p:nvPr/>
        </p:nvSpPr>
        <p:spPr bwMode="auto">
          <a:xfrm>
            <a:off x="9607883" y="3261053"/>
            <a:ext cx="305777" cy="338959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Segoe UI" pitchFamily="34" charset="0"/>
              </a:rPr>
              <a:t>3</a:t>
            </a:r>
            <a:endParaRPr kumimoji="1" lang="ja-JP" altLang="en-US" sz="1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cxnSp>
        <p:nvCxnSpPr>
          <p:cNvPr id="55" name="コネクタ: カギ線 112">
            <a:extLst>
              <a:ext uri="{FF2B5EF4-FFF2-40B4-BE49-F238E27FC236}">
                <a16:creationId xmlns:a16="http://schemas.microsoft.com/office/drawing/2014/main" id="{3340217C-1C89-4F35-6E06-05A632508FB0}"/>
              </a:ext>
            </a:extLst>
          </p:cNvPr>
          <p:cNvCxnSpPr>
            <a:cxnSpLocks/>
            <a:stCxn id="57" idx="2"/>
          </p:cNvCxnSpPr>
          <p:nvPr/>
        </p:nvCxnSpPr>
        <p:spPr>
          <a:xfrm rot="5400000">
            <a:off x="6267514" y="2626790"/>
            <a:ext cx="1962561" cy="3909005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114">
            <a:extLst>
              <a:ext uri="{FF2B5EF4-FFF2-40B4-BE49-F238E27FC236}">
                <a16:creationId xmlns:a16="http://schemas.microsoft.com/office/drawing/2014/main" id="{2D7A54DC-60A5-D440-B04E-ED45754CD84A}"/>
              </a:ext>
            </a:extLst>
          </p:cNvPr>
          <p:cNvSpPr/>
          <p:nvPr/>
        </p:nvSpPr>
        <p:spPr bwMode="auto">
          <a:xfrm>
            <a:off x="6179257" y="4923946"/>
            <a:ext cx="224659" cy="34955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sp>
        <p:nvSpPr>
          <p:cNvPr id="57" name="正方形/長方形 117">
            <a:extLst>
              <a:ext uri="{FF2B5EF4-FFF2-40B4-BE49-F238E27FC236}">
                <a16:creationId xmlns:a16="http://schemas.microsoft.com/office/drawing/2014/main" id="{E88D7A68-8055-8F2D-D082-3CF37C595AEE}"/>
              </a:ext>
            </a:extLst>
          </p:cNvPr>
          <p:cNvSpPr/>
          <p:nvPr/>
        </p:nvSpPr>
        <p:spPr bwMode="auto">
          <a:xfrm>
            <a:off x="9090966" y="3250455"/>
            <a:ext cx="224659" cy="34955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sp>
        <p:nvSpPr>
          <p:cNvPr id="58" name="正方形/長方形 119">
            <a:extLst>
              <a:ext uri="{FF2B5EF4-FFF2-40B4-BE49-F238E27FC236}">
                <a16:creationId xmlns:a16="http://schemas.microsoft.com/office/drawing/2014/main" id="{58E66E88-9BC0-2E72-E176-675391EB97AD}"/>
              </a:ext>
            </a:extLst>
          </p:cNvPr>
          <p:cNvSpPr/>
          <p:nvPr/>
        </p:nvSpPr>
        <p:spPr bwMode="auto">
          <a:xfrm>
            <a:off x="9237822" y="5104023"/>
            <a:ext cx="305777" cy="338959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Segoe UI" pitchFamily="34" charset="0"/>
              </a:rPr>
              <a:t>4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sp>
        <p:nvSpPr>
          <p:cNvPr id="59" name="テキスト ボックス 120">
            <a:extLst>
              <a:ext uri="{FF2B5EF4-FFF2-40B4-BE49-F238E27FC236}">
                <a16:creationId xmlns:a16="http://schemas.microsoft.com/office/drawing/2014/main" id="{AD11CE34-7381-092A-EE5A-8C23901F0D23}"/>
              </a:ext>
            </a:extLst>
          </p:cNvPr>
          <p:cNvSpPr txBox="1"/>
          <p:nvPr/>
        </p:nvSpPr>
        <p:spPr>
          <a:xfrm>
            <a:off x="9423574" y="4951978"/>
            <a:ext cx="1996613" cy="667068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問い合わせから</a:t>
            </a: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Cognitive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Search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 の検索クエリを生成</a:t>
            </a:r>
            <a:r>
              <a:rPr kumimoji="1" lang="ja-JP" altLang="en-US" sz="900">
                <a:solidFill>
                  <a:srgbClr val="0072C6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（</a:t>
            </a:r>
            <a:r>
              <a:rPr kumimoji="1" lang="en-US" altLang="ja-JP" sz="900">
                <a:solidFill>
                  <a:srgbClr val="0072C6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Davinci</a:t>
            </a:r>
            <a:r>
              <a:rPr kumimoji="1" lang="ja-JP" altLang="en-US" sz="900">
                <a:solidFill>
                  <a:srgbClr val="0072C6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モデルを使用）</a:t>
            </a: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rgbClr val="0072C6"/>
              </a:soli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1" name="正方形/長方形 123">
            <a:extLst>
              <a:ext uri="{FF2B5EF4-FFF2-40B4-BE49-F238E27FC236}">
                <a16:creationId xmlns:a16="http://schemas.microsoft.com/office/drawing/2014/main" id="{319BE8A2-6F71-657A-BA29-3586CDB7BC36}"/>
              </a:ext>
            </a:extLst>
          </p:cNvPr>
          <p:cNvSpPr/>
          <p:nvPr/>
        </p:nvSpPr>
        <p:spPr bwMode="auto">
          <a:xfrm>
            <a:off x="6489110" y="3257989"/>
            <a:ext cx="305777" cy="338959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Segoe UI" pitchFamily="34" charset="0"/>
              </a:rPr>
              <a:t>5</a:t>
            </a:r>
            <a:endParaRPr kumimoji="1" lang="ja-JP" altLang="en-US" sz="1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sp>
        <p:nvSpPr>
          <p:cNvPr id="62" name="正方形/長方形 124">
            <a:extLst>
              <a:ext uri="{FF2B5EF4-FFF2-40B4-BE49-F238E27FC236}">
                <a16:creationId xmlns:a16="http://schemas.microsoft.com/office/drawing/2014/main" id="{A2228D93-4752-2DF8-7ADD-F5E7B7B69F42}"/>
              </a:ext>
            </a:extLst>
          </p:cNvPr>
          <p:cNvSpPr/>
          <p:nvPr/>
        </p:nvSpPr>
        <p:spPr bwMode="auto">
          <a:xfrm>
            <a:off x="9711687" y="1560178"/>
            <a:ext cx="305777" cy="338959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Segoe UI" pitchFamily="34" charset="0"/>
              </a:rPr>
              <a:t>2</a:t>
            </a:r>
            <a:endParaRPr kumimoji="1" lang="ja-JP" altLang="en-US" sz="1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sp>
        <p:nvSpPr>
          <p:cNvPr id="63" name="テキスト ボックス 125">
            <a:extLst>
              <a:ext uri="{FF2B5EF4-FFF2-40B4-BE49-F238E27FC236}">
                <a16:creationId xmlns:a16="http://schemas.microsoft.com/office/drawing/2014/main" id="{B6F98D5D-36A5-721F-250B-CD0116D26C6E}"/>
              </a:ext>
            </a:extLst>
          </p:cNvPr>
          <p:cNvSpPr txBox="1"/>
          <p:nvPr/>
        </p:nvSpPr>
        <p:spPr>
          <a:xfrm>
            <a:off x="9891051" y="1549515"/>
            <a:ext cx="1223489" cy="417769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認証</a:t>
            </a: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rgbClr val="0072C6"/>
              </a:soli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4" name="正方形/長方形 126">
            <a:extLst>
              <a:ext uri="{FF2B5EF4-FFF2-40B4-BE49-F238E27FC236}">
                <a16:creationId xmlns:a16="http://schemas.microsoft.com/office/drawing/2014/main" id="{1DAAA454-7775-9A8A-1475-7C0DFE3EB864}"/>
              </a:ext>
            </a:extLst>
          </p:cNvPr>
          <p:cNvSpPr/>
          <p:nvPr/>
        </p:nvSpPr>
        <p:spPr bwMode="auto">
          <a:xfrm>
            <a:off x="6216620" y="5831789"/>
            <a:ext cx="305777" cy="338959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Segoe UI" pitchFamily="34" charset="0"/>
              </a:rPr>
              <a:t>7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sp>
        <p:nvSpPr>
          <p:cNvPr id="65" name="テキスト ボックス 127">
            <a:extLst>
              <a:ext uri="{FF2B5EF4-FFF2-40B4-BE49-F238E27FC236}">
                <a16:creationId xmlns:a16="http://schemas.microsoft.com/office/drawing/2014/main" id="{4A68E741-437D-9316-C2E4-2A7BE10F88DA}"/>
              </a:ext>
            </a:extLst>
          </p:cNvPr>
          <p:cNvSpPr txBox="1"/>
          <p:nvPr/>
        </p:nvSpPr>
        <p:spPr>
          <a:xfrm>
            <a:off x="6402371" y="5785434"/>
            <a:ext cx="2106629" cy="542419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Azure OpenAI 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で回答生成</a:t>
            </a:r>
            <a:b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ja-JP" altLang="en-US" sz="900">
                <a:solidFill>
                  <a:srgbClr val="0072C6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（</a:t>
            </a:r>
            <a:r>
              <a:rPr kumimoji="1" lang="en-US" altLang="ja-JP" sz="900">
                <a:solidFill>
                  <a:srgbClr val="0072C6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GPT-35-Turbo</a:t>
            </a:r>
            <a:r>
              <a:rPr kumimoji="1" lang="ja-JP" altLang="en-US" sz="900">
                <a:solidFill>
                  <a:srgbClr val="0072C6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モデルを使用）</a:t>
            </a: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rgbClr val="0072C6"/>
              </a:soli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6" name="正方形/長方形 128">
            <a:extLst>
              <a:ext uri="{FF2B5EF4-FFF2-40B4-BE49-F238E27FC236}">
                <a16:creationId xmlns:a16="http://schemas.microsoft.com/office/drawing/2014/main" id="{5E0FD269-B30C-450F-AE4A-E5207BEB156E}"/>
              </a:ext>
            </a:extLst>
          </p:cNvPr>
          <p:cNvSpPr/>
          <p:nvPr/>
        </p:nvSpPr>
        <p:spPr bwMode="auto">
          <a:xfrm>
            <a:off x="333637" y="2064005"/>
            <a:ext cx="1125005" cy="1115425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078" b="0" i="0" u="none" strike="noStrike" kern="1200" cap="none" spc="0" normalizeH="0" baseline="0" noProof="0">
              <a:ln>
                <a:noFill/>
              </a:ln>
              <a:solidFill>
                <a:srgbClr val="0072C6"/>
              </a:soli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sp>
        <p:nvSpPr>
          <p:cNvPr id="67" name="正方形/長方形 129">
            <a:extLst>
              <a:ext uri="{FF2B5EF4-FFF2-40B4-BE49-F238E27FC236}">
                <a16:creationId xmlns:a16="http://schemas.microsoft.com/office/drawing/2014/main" id="{425B4E7D-7F04-47F5-F24C-F14112F54EEA}"/>
              </a:ext>
            </a:extLst>
          </p:cNvPr>
          <p:cNvSpPr/>
          <p:nvPr/>
        </p:nvSpPr>
        <p:spPr bwMode="auto">
          <a:xfrm>
            <a:off x="405159" y="2126252"/>
            <a:ext cx="1125005" cy="1115425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Segoe UI" pitchFamily="34" charset="0"/>
              </a:rPr>
              <a:t>PDF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srgbClr val="0072C6"/>
              </a:soli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sp>
        <p:nvSpPr>
          <p:cNvPr id="68" name="矢印: 左右 130">
            <a:extLst>
              <a:ext uri="{FF2B5EF4-FFF2-40B4-BE49-F238E27FC236}">
                <a16:creationId xmlns:a16="http://schemas.microsoft.com/office/drawing/2014/main" id="{7F3C3135-BA23-E7B7-BE11-C8F5574D44B6}"/>
              </a:ext>
            </a:extLst>
          </p:cNvPr>
          <p:cNvSpPr/>
          <p:nvPr/>
        </p:nvSpPr>
        <p:spPr bwMode="auto">
          <a:xfrm>
            <a:off x="204953" y="6282449"/>
            <a:ext cx="3282528" cy="227920"/>
          </a:xfrm>
          <a:prstGeom prst="leftRightArrow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sp>
        <p:nvSpPr>
          <p:cNvPr id="69" name="矢印: 左右 131">
            <a:extLst>
              <a:ext uri="{FF2B5EF4-FFF2-40B4-BE49-F238E27FC236}">
                <a16:creationId xmlns:a16="http://schemas.microsoft.com/office/drawing/2014/main" id="{C8DBB018-432B-4339-24C8-61798EC953A3}"/>
              </a:ext>
            </a:extLst>
          </p:cNvPr>
          <p:cNvSpPr/>
          <p:nvPr/>
        </p:nvSpPr>
        <p:spPr bwMode="auto">
          <a:xfrm>
            <a:off x="7161574" y="6282449"/>
            <a:ext cx="4722429" cy="227920"/>
          </a:xfrm>
          <a:prstGeom prst="leftRightArrow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sp>
        <p:nvSpPr>
          <p:cNvPr id="70" name="テキスト ボックス 132">
            <a:extLst>
              <a:ext uri="{FF2B5EF4-FFF2-40B4-BE49-F238E27FC236}">
                <a16:creationId xmlns:a16="http://schemas.microsoft.com/office/drawing/2014/main" id="{F6F55B98-7D08-D982-AE62-7B787CD50746}"/>
              </a:ext>
            </a:extLst>
          </p:cNvPr>
          <p:cNvSpPr txBox="1"/>
          <p:nvPr/>
        </p:nvSpPr>
        <p:spPr>
          <a:xfrm>
            <a:off x="588275" y="6353543"/>
            <a:ext cx="2337238" cy="414307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>
                <a:solidFill>
                  <a:srgbClr val="0072C6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文書検索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の準備</a:t>
            </a:r>
          </a:p>
        </p:txBody>
      </p:sp>
      <p:sp>
        <p:nvSpPr>
          <p:cNvPr id="71" name="テキスト ボックス 133">
            <a:extLst>
              <a:ext uri="{FF2B5EF4-FFF2-40B4-BE49-F238E27FC236}">
                <a16:creationId xmlns:a16="http://schemas.microsoft.com/office/drawing/2014/main" id="{CFD6FAD9-E2DF-F7CD-5DB5-27C065D13B96}"/>
              </a:ext>
            </a:extLst>
          </p:cNvPr>
          <p:cNvSpPr txBox="1"/>
          <p:nvPr/>
        </p:nvSpPr>
        <p:spPr>
          <a:xfrm>
            <a:off x="7161574" y="6351813"/>
            <a:ext cx="4722429" cy="417769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Azure OpenAI 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と ナレッジベースによる アプリケーション</a:t>
            </a:r>
          </a:p>
        </p:txBody>
      </p:sp>
      <p:sp>
        <p:nvSpPr>
          <p:cNvPr id="72" name="正方形/長方形 138">
            <a:extLst>
              <a:ext uri="{FF2B5EF4-FFF2-40B4-BE49-F238E27FC236}">
                <a16:creationId xmlns:a16="http://schemas.microsoft.com/office/drawing/2014/main" id="{5AF9DD98-666F-D705-3E8F-312901CE42D3}"/>
              </a:ext>
            </a:extLst>
          </p:cNvPr>
          <p:cNvSpPr/>
          <p:nvPr/>
        </p:nvSpPr>
        <p:spPr bwMode="auto">
          <a:xfrm>
            <a:off x="7579" y="2406662"/>
            <a:ext cx="224659" cy="34955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sp>
        <p:nvSpPr>
          <p:cNvPr id="74" name="正方形/長方形 140">
            <a:extLst>
              <a:ext uri="{FF2B5EF4-FFF2-40B4-BE49-F238E27FC236}">
                <a16:creationId xmlns:a16="http://schemas.microsoft.com/office/drawing/2014/main" id="{FC248E9F-CF78-41F1-D540-99EF29CFCF99}"/>
              </a:ext>
            </a:extLst>
          </p:cNvPr>
          <p:cNvSpPr/>
          <p:nvPr/>
        </p:nvSpPr>
        <p:spPr bwMode="auto">
          <a:xfrm>
            <a:off x="6177712" y="5245182"/>
            <a:ext cx="224659" cy="349557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sp>
        <p:nvSpPr>
          <p:cNvPr id="76" name="テキスト ボックス 1">
            <a:extLst>
              <a:ext uri="{FF2B5EF4-FFF2-40B4-BE49-F238E27FC236}">
                <a16:creationId xmlns:a16="http://schemas.microsoft.com/office/drawing/2014/main" id="{415F5B6C-71CD-6608-FBFC-4C2CC7CFD3BE}"/>
              </a:ext>
            </a:extLst>
          </p:cNvPr>
          <p:cNvSpPr txBox="1"/>
          <p:nvPr/>
        </p:nvSpPr>
        <p:spPr>
          <a:xfrm>
            <a:off x="3861808" y="5699173"/>
            <a:ext cx="2337238" cy="663606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Azure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OpenAI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Service</a:t>
            </a:r>
            <a:br>
              <a:rPr lang="en-US" altLang="ja-JP" sz="9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br>
              <a:rPr lang="en-US" altLang="ja-JP" sz="9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en-US" altLang="ja-JP" sz="9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Davinci/GPT-35-Turbo/(GPT-4)</a:t>
            </a:r>
          </a:p>
        </p:txBody>
      </p:sp>
      <p:pic>
        <p:nvPicPr>
          <p:cNvPr id="77" name="グラフィックス 3">
            <a:extLst>
              <a:ext uri="{FF2B5EF4-FFF2-40B4-BE49-F238E27FC236}">
                <a16:creationId xmlns:a16="http://schemas.microsoft.com/office/drawing/2014/main" id="{3AC455D5-8525-0CC1-BA7E-00ACF9D5DB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6514" y="5287147"/>
            <a:ext cx="556217" cy="556217"/>
          </a:xfrm>
          <a:prstGeom prst="rect">
            <a:avLst/>
          </a:prstGeom>
        </p:spPr>
      </p:pic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AA338626-38FB-FC10-E568-9AD6211085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38017" y="1076924"/>
            <a:ext cx="584564" cy="584564"/>
          </a:xfrm>
          <a:prstGeom prst="rect">
            <a:avLst/>
          </a:prstGeom>
        </p:spPr>
      </p:pic>
      <p:sp>
        <p:nvSpPr>
          <p:cNvPr id="80" name="四角形: メモ 79">
            <a:extLst>
              <a:ext uri="{FF2B5EF4-FFF2-40B4-BE49-F238E27FC236}">
                <a16:creationId xmlns:a16="http://schemas.microsoft.com/office/drawing/2014/main" id="{018FC141-97EC-7378-B167-77B9637B648E}"/>
              </a:ext>
            </a:extLst>
          </p:cNvPr>
          <p:cNvSpPr/>
          <p:nvPr/>
        </p:nvSpPr>
        <p:spPr bwMode="auto">
          <a:xfrm>
            <a:off x="4673185" y="2024277"/>
            <a:ext cx="341383" cy="427351"/>
          </a:xfrm>
          <a:prstGeom prst="foldedCorner">
            <a:avLst/>
          </a:prstGeom>
          <a:solidFill>
            <a:schemeClr val="bg1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sp>
        <p:nvSpPr>
          <p:cNvPr id="84" name="四角形: メモ 83">
            <a:extLst>
              <a:ext uri="{FF2B5EF4-FFF2-40B4-BE49-F238E27FC236}">
                <a16:creationId xmlns:a16="http://schemas.microsoft.com/office/drawing/2014/main" id="{ADB696CF-1758-0C5F-EC54-43551B900F61}"/>
              </a:ext>
            </a:extLst>
          </p:cNvPr>
          <p:cNvSpPr/>
          <p:nvPr/>
        </p:nvSpPr>
        <p:spPr bwMode="auto">
          <a:xfrm>
            <a:off x="4714791" y="2084977"/>
            <a:ext cx="341383" cy="427351"/>
          </a:xfrm>
          <a:prstGeom prst="foldedCorner">
            <a:avLst/>
          </a:prstGeom>
          <a:solidFill>
            <a:schemeClr val="bg1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sp>
        <p:nvSpPr>
          <p:cNvPr id="85" name="四角形: メモ 84">
            <a:extLst>
              <a:ext uri="{FF2B5EF4-FFF2-40B4-BE49-F238E27FC236}">
                <a16:creationId xmlns:a16="http://schemas.microsoft.com/office/drawing/2014/main" id="{21F88D09-3E06-16E7-398E-10582D8BA6B7}"/>
              </a:ext>
            </a:extLst>
          </p:cNvPr>
          <p:cNvSpPr/>
          <p:nvPr/>
        </p:nvSpPr>
        <p:spPr bwMode="auto">
          <a:xfrm>
            <a:off x="4759017" y="2144920"/>
            <a:ext cx="341383" cy="427351"/>
          </a:xfrm>
          <a:prstGeom prst="foldedCorner">
            <a:avLst/>
          </a:prstGeom>
          <a:solidFill>
            <a:schemeClr val="bg1"/>
          </a:solidFill>
          <a:ln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58EDDEE-8979-2568-0F8F-D143EBB71411}"/>
              </a:ext>
            </a:extLst>
          </p:cNvPr>
          <p:cNvSpPr txBox="1"/>
          <p:nvPr/>
        </p:nvSpPr>
        <p:spPr>
          <a:xfrm>
            <a:off x="4159944" y="2609629"/>
            <a:ext cx="1627817" cy="417769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pdf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srgbClr val="0072C6"/>
              </a:soli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F0386B50-B589-263C-87F0-53F97CFE4111}"/>
              </a:ext>
            </a:extLst>
          </p:cNvPr>
          <p:cNvSpPr/>
          <p:nvPr/>
        </p:nvSpPr>
        <p:spPr bwMode="auto">
          <a:xfrm>
            <a:off x="3738291" y="3452015"/>
            <a:ext cx="2432665" cy="800328"/>
          </a:xfrm>
          <a:prstGeom prst="rect">
            <a:avLst/>
          </a:prstGeom>
          <a:ln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1078" err="1">
              <a:solidFill>
                <a:srgbClr val="0072C6"/>
              </a:solidFill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pic>
        <p:nvPicPr>
          <p:cNvPr id="95" name="グラフィックス 94">
            <a:extLst>
              <a:ext uri="{FF2B5EF4-FFF2-40B4-BE49-F238E27FC236}">
                <a16:creationId xmlns:a16="http://schemas.microsoft.com/office/drawing/2014/main" id="{C650E03C-9E77-4355-8B27-0EA563B05E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19997" y="3024121"/>
            <a:ext cx="671347" cy="671347"/>
          </a:xfrm>
          <a:prstGeom prst="rect">
            <a:avLst/>
          </a:prstGeom>
        </p:spPr>
      </p:pic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DE16F03-C23A-8958-AE83-4BE184845411}"/>
              </a:ext>
            </a:extLst>
          </p:cNvPr>
          <p:cNvSpPr txBox="1"/>
          <p:nvPr/>
        </p:nvSpPr>
        <p:spPr>
          <a:xfrm>
            <a:off x="4081482" y="3167950"/>
            <a:ext cx="1859877" cy="417769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Azure Cognitive Search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srgbClr val="0072C6"/>
              </a:soli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1E3AC12-74D6-9383-16FD-B60A3980EB5A}"/>
              </a:ext>
            </a:extLst>
          </p:cNvPr>
          <p:cNvSpPr/>
          <p:nvPr/>
        </p:nvSpPr>
        <p:spPr bwMode="auto">
          <a:xfrm>
            <a:off x="4192380" y="3646168"/>
            <a:ext cx="1732243" cy="451953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900">
                <a:solidFill>
                  <a:srgbClr val="0072C6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itchFamily="34" charset="0"/>
              </a:rPr>
              <a:t>Index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sz="900">
                <a:solidFill>
                  <a:srgbClr val="0072C6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itchFamily="34" charset="0"/>
              </a:rPr>
              <a:t>(gptkbindex)</a:t>
            </a:r>
            <a:endParaRPr kumimoji="1" lang="ja-JP" altLang="en-US" sz="900">
              <a:solidFill>
                <a:srgbClr val="0072C6"/>
              </a:solidFill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cxnSp>
        <p:nvCxnSpPr>
          <p:cNvPr id="117" name="直線矢印コネクタ 49">
            <a:extLst>
              <a:ext uri="{FF2B5EF4-FFF2-40B4-BE49-F238E27FC236}">
                <a16:creationId xmlns:a16="http://schemas.microsoft.com/office/drawing/2014/main" id="{4B0076BE-5862-F690-E613-B2E5AF0F42CA}"/>
              </a:ext>
            </a:extLst>
          </p:cNvPr>
          <p:cNvCxnSpPr>
            <a:cxnSpLocks/>
            <a:endCxn id="97" idx="3"/>
          </p:cNvCxnSpPr>
          <p:nvPr/>
        </p:nvCxnSpPr>
        <p:spPr>
          <a:xfrm rot="10800000" flipV="1">
            <a:off x="5924624" y="3188829"/>
            <a:ext cx="2988111" cy="683316"/>
          </a:xfrm>
          <a:prstGeom prst="bentConnector3">
            <a:avLst>
              <a:gd name="adj1" fmla="val 86127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0D94D22C-AC97-F257-A414-7A170B92E5F9}"/>
              </a:ext>
            </a:extLst>
          </p:cNvPr>
          <p:cNvSpPr txBox="1"/>
          <p:nvPr/>
        </p:nvSpPr>
        <p:spPr>
          <a:xfrm>
            <a:off x="6664036" y="3244575"/>
            <a:ext cx="1996613" cy="417769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Cognitive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 </a:t>
            </a: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Search</a:t>
            </a:r>
            <a:r>
              <a:rPr kumimoji="1" lang="ja-JP" altLang="en-US" sz="900">
                <a:solidFill>
                  <a:srgbClr val="0072C6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で文書を検索</a:t>
            </a: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rgbClr val="0072C6"/>
              </a:soli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22" name="正方形/長方形 126">
            <a:extLst>
              <a:ext uri="{FF2B5EF4-FFF2-40B4-BE49-F238E27FC236}">
                <a16:creationId xmlns:a16="http://schemas.microsoft.com/office/drawing/2014/main" id="{3DECBB51-5D1E-6870-AFC8-DD8D9C88C0B4}"/>
              </a:ext>
            </a:extLst>
          </p:cNvPr>
          <p:cNvSpPr/>
          <p:nvPr/>
        </p:nvSpPr>
        <p:spPr bwMode="auto">
          <a:xfrm>
            <a:off x="5869356" y="1859839"/>
            <a:ext cx="305777" cy="338959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Segoe UI" pitchFamily="34" charset="0"/>
              </a:rPr>
              <a:t>7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5EE0C225-9E09-393E-0D6D-718A242D37F8}"/>
              </a:ext>
            </a:extLst>
          </p:cNvPr>
          <p:cNvSpPr txBox="1"/>
          <p:nvPr/>
        </p:nvSpPr>
        <p:spPr>
          <a:xfrm>
            <a:off x="6077455" y="1765651"/>
            <a:ext cx="1996613" cy="542419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>
                <a:solidFill>
                  <a:srgbClr val="0072C6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必要に応じて引用元文書をプレビュー</a:t>
            </a:r>
            <a:r>
              <a:rPr kumimoji="1" lang="en-US" altLang="ja-JP" sz="900">
                <a:solidFill>
                  <a:srgbClr val="0072C6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/</a:t>
            </a:r>
            <a:r>
              <a:rPr kumimoji="1" lang="ja-JP" altLang="en-US" sz="900">
                <a:solidFill>
                  <a:srgbClr val="0072C6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ダウンロード</a:t>
            </a:r>
            <a:endParaRPr kumimoji="1" lang="en-US" altLang="ja-JP" sz="900">
              <a:solidFill>
                <a:srgbClr val="0072C6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11" name="直線矢印コネクタ 86">
            <a:extLst>
              <a:ext uri="{FF2B5EF4-FFF2-40B4-BE49-F238E27FC236}">
                <a16:creationId xmlns:a16="http://schemas.microsoft.com/office/drawing/2014/main" id="{AC1E7633-2176-CDB8-E328-3B2564AEBF4F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2538733" y="2801591"/>
            <a:ext cx="1653647" cy="10705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5EE931DD-14AD-954F-EB47-74D72344B14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00611" y="4312792"/>
            <a:ext cx="548300" cy="548300"/>
          </a:xfrm>
          <a:prstGeom prst="rect">
            <a:avLst/>
          </a:prstGeom>
        </p:spPr>
      </p:pic>
      <p:cxnSp>
        <p:nvCxnSpPr>
          <p:cNvPr id="18" name="コネクタ: カギ線 112">
            <a:extLst>
              <a:ext uri="{FF2B5EF4-FFF2-40B4-BE49-F238E27FC236}">
                <a16:creationId xmlns:a16="http://schemas.microsoft.com/office/drawing/2014/main" id="{BED0311C-DF6C-EEBF-39A3-78F52A08B5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91939" y="3612397"/>
            <a:ext cx="3673281" cy="984358"/>
          </a:xfrm>
          <a:prstGeom prst="bentConnector3">
            <a:avLst>
              <a:gd name="adj1" fmla="val -248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126">
            <a:extLst>
              <a:ext uri="{FF2B5EF4-FFF2-40B4-BE49-F238E27FC236}">
                <a16:creationId xmlns:a16="http://schemas.microsoft.com/office/drawing/2014/main" id="{63F23AB1-55C4-4880-5CB2-65C999470B38}"/>
              </a:ext>
            </a:extLst>
          </p:cNvPr>
          <p:cNvSpPr/>
          <p:nvPr/>
        </p:nvSpPr>
        <p:spPr bwMode="auto">
          <a:xfrm>
            <a:off x="6199046" y="4657596"/>
            <a:ext cx="305777" cy="338959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  <a:cs typeface="Segoe UI" pitchFamily="34" charset="0"/>
              </a:rPr>
              <a:t>6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  <a:cs typeface="Segoe UI" pitchFamily="34" charset="0"/>
            </a:endParaRPr>
          </a:p>
        </p:txBody>
      </p:sp>
      <p:sp>
        <p:nvSpPr>
          <p:cNvPr id="37" name="テキスト ボックス 127">
            <a:extLst>
              <a:ext uri="{FF2B5EF4-FFF2-40B4-BE49-F238E27FC236}">
                <a16:creationId xmlns:a16="http://schemas.microsoft.com/office/drawing/2014/main" id="{CCDD9996-7311-8E33-5E77-304420E387F0}"/>
              </a:ext>
            </a:extLst>
          </p:cNvPr>
          <p:cNvSpPr txBox="1"/>
          <p:nvPr/>
        </p:nvSpPr>
        <p:spPr>
          <a:xfrm>
            <a:off x="6369508" y="4638998"/>
            <a:ext cx="2106629" cy="417769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プロンプトを</a:t>
            </a: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Cosmos DB</a:t>
            </a:r>
            <a:r>
              <a:rPr kumimoji="1" lang="ja-JP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に保存</a:t>
            </a: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rgbClr val="0072C6"/>
              </a:soli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49" name="直線矢印コネクタ 68">
            <a:extLst>
              <a:ext uri="{FF2B5EF4-FFF2-40B4-BE49-F238E27FC236}">
                <a16:creationId xmlns:a16="http://schemas.microsoft.com/office/drawing/2014/main" id="{1B907E86-EB41-36F8-A82A-DB08FF37361F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9202810" y="2558274"/>
            <a:ext cx="3249" cy="17458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31">
            <a:extLst>
              <a:ext uri="{FF2B5EF4-FFF2-40B4-BE49-F238E27FC236}">
                <a16:creationId xmlns:a16="http://schemas.microsoft.com/office/drawing/2014/main" id="{90DB7E53-F510-0DF7-1500-174EFDA75397}"/>
              </a:ext>
            </a:extLst>
          </p:cNvPr>
          <p:cNvSpPr txBox="1"/>
          <p:nvPr/>
        </p:nvSpPr>
        <p:spPr>
          <a:xfrm>
            <a:off x="4081482" y="4743334"/>
            <a:ext cx="1815812" cy="414307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srgbClr val="0072C6"/>
                </a:solidFill>
                <a:effectLst/>
                <a:uLnTx/>
                <a:uFillTx/>
                <a:latin typeface="Yu Gothic UI" panose="020B0500000000000000" pitchFamily="50" charset="-128"/>
                <a:ea typeface="Yu Gothic UI" panose="020B0500000000000000" pitchFamily="50" charset="-128"/>
              </a:rPr>
              <a:t>Azure </a:t>
            </a:r>
            <a:r>
              <a:rPr kumimoji="1" lang="en-US" altLang="ja-JP" sz="900">
                <a:solidFill>
                  <a:srgbClr val="0072C6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Cosmos DB</a:t>
            </a:r>
            <a:endParaRPr kumimoji="1" lang="ja-JP" altLang="en-US" sz="900" b="0" i="0" u="none" strike="noStrike" kern="1200" cap="none" spc="0" normalizeH="0" baseline="0" noProof="0">
              <a:ln>
                <a:noFill/>
              </a:ln>
              <a:solidFill>
                <a:srgbClr val="0072C6"/>
              </a:solidFill>
              <a:effectLst/>
              <a:uLnTx/>
              <a:uFillTx/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cxnSp>
        <p:nvCxnSpPr>
          <p:cNvPr id="4" name="直線矢印コネクタ 68">
            <a:extLst>
              <a:ext uri="{FF2B5EF4-FFF2-40B4-BE49-F238E27FC236}">
                <a16:creationId xmlns:a16="http://schemas.microsoft.com/office/drawing/2014/main" id="{16A7259B-296F-1C95-B062-7F5146EC535D}"/>
              </a:ext>
            </a:extLst>
          </p:cNvPr>
          <p:cNvCxnSpPr>
            <a:cxnSpLocks/>
          </p:cNvCxnSpPr>
          <p:nvPr/>
        </p:nvCxnSpPr>
        <p:spPr>
          <a:xfrm>
            <a:off x="9543599" y="1908941"/>
            <a:ext cx="1267113" cy="4977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919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40C65849-1549-38EE-1C69-819371E1E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583" y="1013022"/>
            <a:ext cx="6164417" cy="387116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F1B07D8-A9FE-EFBA-02C9-7BD0DE683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06" y="1013022"/>
            <a:ext cx="5283691" cy="335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34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86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6892AAA-6D73-3044-FF42-6AB60E5AC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48" y="1879244"/>
            <a:ext cx="5670940" cy="351923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CA77289-3897-E421-9781-8BB253EDA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21" y="1879243"/>
            <a:ext cx="5704930" cy="3519237"/>
          </a:xfrm>
          <a:prstGeom prst="rect">
            <a:avLst/>
          </a:prstGeom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53E9B57B-C4B8-5344-5C1E-43B7385FE7C2}"/>
              </a:ext>
            </a:extLst>
          </p:cNvPr>
          <p:cNvSpPr/>
          <p:nvPr/>
        </p:nvSpPr>
        <p:spPr>
          <a:xfrm>
            <a:off x="3049549" y="1862291"/>
            <a:ext cx="912249" cy="445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911F246-7CE4-281A-289F-6185B44172ED}"/>
              </a:ext>
            </a:extLst>
          </p:cNvPr>
          <p:cNvSpPr/>
          <p:nvPr/>
        </p:nvSpPr>
        <p:spPr>
          <a:xfrm>
            <a:off x="9676890" y="1816982"/>
            <a:ext cx="912249" cy="445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66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336D6EDE-1927-333D-19AD-3AE997BF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5" y="179480"/>
            <a:ext cx="8330578" cy="5667768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7820DE17-342E-7338-0738-967741F97418}"/>
              </a:ext>
            </a:extLst>
          </p:cNvPr>
          <p:cNvSpPr/>
          <p:nvPr/>
        </p:nvSpPr>
        <p:spPr>
          <a:xfrm>
            <a:off x="2756773" y="1373739"/>
            <a:ext cx="753925" cy="3680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6FD808E-41E3-5A22-1891-5A4B43E43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923" y="1129833"/>
            <a:ext cx="4359522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1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D4FA9B5-35DB-761A-5D3B-56C03215E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583980"/>
            <a:ext cx="11083636" cy="569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1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2D79F81-FCC4-9EA9-CFFF-974E7AA25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9" y="139139"/>
            <a:ext cx="4313363" cy="1152402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F211CFE5-26AA-F362-C588-E25B91255280}"/>
              </a:ext>
            </a:extLst>
          </p:cNvPr>
          <p:cNvSpPr/>
          <p:nvPr/>
        </p:nvSpPr>
        <p:spPr>
          <a:xfrm>
            <a:off x="1531460" y="790002"/>
            <a:ext cx="1577159" cy="3680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05853E3-375C-3B8D-313E-618B321BC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150" y="608908"/>
            <a:ext cx="8327300" cy="304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7848BF7-E609-14FA-616A-1052546E2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719" y="595116"/>
            <a:ext cx="9748562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8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9F5A511-7D0E-4EDE-4908-5FDBDC06F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615" y="311728"/>
            <a:ext cx="7256768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8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903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A80981D-629C-863D-A4A0-D2D02F45D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5" y="369554"/>
            <a:ext cx="4259327" cy="290225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31EE4DD-5713-918F-A292-929CB85507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605"/>
          <a:stretch/>
        </p:blipFill>
        <p:spPr>
          <a:xfrm>
            <a:off x="4472444" y="369553"/>
            <a:ext cx="3060787" cy="290225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7B63A46-EB65-D1D9-F393-4F4288F1F4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165"/>
          <a:stretch/>
        </p:blipFill>
        <p:spPr>
          <a:xfrm>
            <a:off x="7670999" y="369553"/>
            <a:ext cx="4405589" cy="2902256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25A0BE7B-5D25-DFB6-D96C-518DDC31F5B1}"/>
              </a:ext>
            </a:extLst>
          </p:cNvPr>
          <p:cNvSpPr/>
          <p:nvPr/>
        </p:nvSpPr>
        <p:spPr>
          <a:xfrm>
            <a:off x="1700272" y="1399602"/>
            <a:ext cx="1577159" cy="3680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829D4CF-D22F-6FB8-3B36-669A96E3B2A5}"/>
              </a:ext>
            </a:extLst>
          </p:cNvPr>
          <p:cNvSpPr/>
          <p:nvPr/>
        </p:nvSpPr>
        <p:spPr>
          <a:xfrm>
            <a:off x="4382732" y="722008"/>
            <a:ext cx="1577159" cy="3680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49ABC6F-5FD9-F25E-43EB-780659269DC0}"/>
              </a:ext>
            </a:extLst>
          </p:cNvPr>
          <p:cNvSpPr/>
          <p:nvPr/>
        </p:nvSpPr>
        <p:spPr>
          <a:xfrm>
            <a:off x="7479969" y="2454679"/>
            <a:ext cx="1577159" cy="3680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425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138</Words>
  <Application>Microsoft Office PowerPoint</Application>
  <PresentationFormat>ワイド画面</PresentationFormat>
  <Paragraphs>36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Yu Gothic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9</cp:revision>
  <dcterms:created xsi:type="dcterms:W3CDTF">2023-08-16T01:17:50Z</dcterms:created>
  <dcterms:modified xsi:type="dcterms:W3CDTF">2023-08-16T04:02:47Z</dcterms:modified>
</cp:coreProperties>
</file>