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19" r:id="rId5"/>
    <p:sldMasterId id="2147484427" r:id="rId6"/>
    <p:sldMasterId id="2147484434" r:id="rId7"/>
    <p:sldMasterId id="2147484502" r:id="rId8"/>
    <p:sldMasterId id="2147484522" r:id="rId9"/>
    <p:sldMasterId id="2147484552" r:id="rId10"/>
  </p:sldMasterIdLst>
  <p:notesMasterIdLst>
    <p:notesMasterId r:id="rId20"/>
  </p:notesMasterIdLst>
  <p:handoutMasterIdLst>
    <p:handoutMasterId r:id="rId21"/>
  </p:handoutMasterIdLst>
  <p:sldIdLst>
    <p:sldId id="1676" r:id="rId11"/>
    <p:sldId id="1668" r:id="rId12"/>
    <p:sldId id="1669" r:id="rId13"/>
    <p:sldId id="1671" r:id="rId14"/>
    <p:sldId id="1672" r:id="rId15"/>
    <p:sldId id="1673" r:id="rId16"/>
    <p:sldId id="1670" r:id="rId17"/>
    <p:sldId id="1674" r:id="rId18"/>
    <p:sldId id="1675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B2E2"/>
    <a:srgbClr val="00BCF2"/>
    <a:srgbClr val="FF9900"/>
    <a:srgbClr val="FFCC00"/>
    <a:srgbClr val="3558C9"/>
    <a:srgbClr val="005AA1"/>
    <a:srgbClr val="FCB713"/>
    <a:srgbClr val="002864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619" autoAdjust="0"/>
  </p:normalViewPr>
  <p:slideViewPr>
    <p:cSldViewPr snapToGrid="0">
      <p:cViewPr varScale="1">
        <p:scale>
          <a:sx n="70" d="100"/>
          <a:sy n="70" d="100"/>
        </p:scale>
        <p:origin x="27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11/18/2017 11:12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381000" y="4321432"/>
            <a:ext cx="6096000" cy="41367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552"/>
            <a:ext cx="1926660" cy="243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6930" y="202169"/>
            <a:ext cx="3910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Cortana Intelligence Suite Workshop Class Notebook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3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11/18/2017 11:12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165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7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1125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646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17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80296" y="233151"/>
            <a:ext cx="1986146" cy="730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5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35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8" y="1632056"/>
            <a:ext cx="12128721" cy="466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1943199" y="6606832"/>
            <a:ext cx="8550077" cy="387694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49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267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3878" y="1632056"/>
            <a:ext cx="12128721" cy="458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727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600187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8746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27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03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70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6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54464"/>
            <a:ext cx="10262765" cy="18743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38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5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63564"/>
            <a:ext cx="10262764" cy="18652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815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6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48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7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" y="2959722"/>
            <a:ext cx="2902056" cy="1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4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046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576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787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35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384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06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6091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383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57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01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8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0290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5518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872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5674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7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51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524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6400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49637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2298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29169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66146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606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31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5507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8361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07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8915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57108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3375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0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72395"/>
            <a:ext cx="10726460" cy="13519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FCBA4302-AB3A-4B30-AA1E-4FC776169C46}" type="datetimeFigureOut">
              <a:rPr lang="en-US" smtClean="0">
                <a:solidFill>
                  <a:srgbClr val="FFFFFF"/>
                </a:solidFill>
              </a:rPr>
              <a:pPr defTabSz="932418"/>
              <a:t>11/18/2017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41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238D2EFD-9BE3-4DA5-8511-61AA80F92140}" type="slidenum">
              <a:rPr lang="en-US" smtClean="0">
                <a:solidFill>
                  <a:srgbClr val="FFFFFF"/>
                </a:solidFill>
              </a:rPr>
              <a:pPr defTabSz="932418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0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ud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6"/>
            <a:ext cx="4358791" cy="4949771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1199"/>
              </a:spcAft>
              <a:buNone/>
              <a:defRPr sz="1960">
                <a:solidFill>
                  <a:schemeClr val="tx1"/>
                </a:solidFill>
              </a:defRPr>
            </a:lvl2pPr>
            <a:lvl3pPr marL="227165" indent="0">
              <a:lnSpc>
                <a:spcPct val="100000"/>
              </a:lnSpc>
              <a:spcAft>
                <a:spcPts val="1199"/>
              </a:spcAft>
              <a:buNone/>
              <a:tabLst/>
              <a:defRPr sz="1960">
                <a:solidFill>
                  <a:schemeClr val="tx1"/>
                </a:solidFill>
              </a:defRPr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2"/>
          <p:cNvGrpSpPr/>
          <p:nvPr userDrawn="1"/>
        </p:nvGrpSpPr>
        <p:grpSpPr>
          <a:xfrm>
            <a:off x="-1200" y="6642289"/>
            <a:ext cx="12436794" cy="360996"/>
            <a:chOff x="2577137" y="4571778"/>
            <a:chExt cx="9101124" cy="1390560"/>
          </a:xfrm>
        </p:grpSpPr>
        <p:sp>
          <p:nvSpPr>
            <p:cNvPr id="12" name="TextBox 11"/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lIns="457135" tIns="137141" rIns="639989" rtlCol="0">
              <a:noAutofit/>
            </a:bodyPr>
            <a:lstStyle/>
            <a:p>
              <a:pPr defTabSz="931877">
                <a:lnSpc>
                  <a:spcPts val="3001"/>
                </a:lnSpc>
                <a:defRPr/>
              </a:pPr>
              <a:endParaRPr lang="en-US" sz="2856" kern="0" dirty="0">
                <a:solidFill>
                  <a:srgbClr val="FFFFFF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93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078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76" y="1377435"/>
            <a:ext cx="6886900" cy="4923061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72967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36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72967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45933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18901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91868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3" name="TextBox 12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64439" y="1350964"/>
            <a:ext cx="4598987" cy="110794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2400" kern="1200" dirty="0" smtClean="0">
                <a:solidFill>
                  <a:schemeClr val="accent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1959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Segoe UI Semibold" panose="020B0702040204020203" pitchFamily="34" charset="0"/>
              </a:defRPr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marL="0" lvl="0" indent="0" algn="l" defTabSz="931684" rtl="0" fontAlgn="base">
              <a:lnSpc>
                <a:spcPct val="100000"/>
              </a:lnSpc>
              <a:spcBef>
                <a:spcPts val="1224"/>
              </a:spcBef>
              <a:spcAft>
                <a:spcPts val="1199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31684" rtl="0" fontAlgn="base">
              <a:lnSpc>
                <a:spcPct val="100000"/>
              </a:lnSpc>
              <a:spcBef>
                <a:spcPts val="612"/>
              </a:spcBef>
              <a:spcAft>
                <a:spcPts val="1199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9241" y="428194"/>
            <a:ext cx="11649456" cy="742187"/>
          </a:xfrm>
        </p:spPr>
        <p:txBody>
          <a:bodyPr lIns="146304" tIns="91440" rIns="146304" bIns="91440" anchor="ctr" anchorCtr="0"/>
          <a:lstStyle>
            <a:lvl1pPr marL="0" indent="0">
              <a:buNone/>
              <a:defRPr sz="39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5pPr marL="102850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76771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 dolor sit.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2" name="TextBox 11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64439" y="1350963"/>
            <a:ext cx="4598987" cy="35735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sz="3199">
                <a:solidFill>
                  <a:srgbClr val="C00000"/>
                </a:solidFill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8276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5"/>
          </a:xfrm>
        </p:spPr>
        <p:txBody>
          <a:bodyPr/>
          <a:lstStyle>
            <a:lvl1pPr marL="0" indent="0">
              <a:buNone/>
              <a:defRPr/>
            </a:lvl1pPr>
            <a:lvl2pPr marL="28569" indent="0">
              <a:buNone/>
              <a:defRPr sz="2000"/>
            </a:lvl2pPr>
            <a:lvl3pPr marL="223795" indent="0">
              <a:buNone/>
              <a:defRPr sz="2000"/>
            </a:lvl3pPr>
            <a:lvl4pPr marL="476159" indent="0">
              <a:buNone/>
              <a:defRPr sz="1800"/>
            </a:lvl4pPr>
            <a:lvl5pPr marL="739632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6348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26263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32563"/>
            <a:r>
              <a:rPr lang="en-US"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32563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32563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2" y="3954457"/>
            <a:ext cx="5197379" cy="1018969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7"/>
            <a:ext cx="5187450" cy="1828800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C:\Users\petern\AppData\Local\Temp\vmware-petern\VMwareDnD\8013908a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/24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64964"/>
            <a:ext cx="9143999" cy="1097302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599">
                <a:solidFill>
                  <a:srgbClr val="BA141A"/>
                </a:solidFill>
              </a:defRPr>
            </a:lvl1pPr>
          </a:lstStyle>
          <a:p>
            <a:pPr marL="0" lvl="0">
              <a:lnSpc>
                <a:spcPts val="3599"/>
              </a:lnSpc>
              <a:spcBef>
                <a:spcPts val="864"/>
              </a:spcBef>
            </a:pPr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/>
          <a:p>
            <a:pPr defTabSz="932563"/>
            <a:r>
              <a:rPr lang="en-US" dirty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932563"/>
            <a:fld id="{27258FFF-F925-446B-8502-81C93398170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32563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8" y="2125664"/>
            <a:ext cx="9144000" cy="2450084"/>
          </a:xfrm>
        </p:spPr>
        <p:txBody>
          <a:bodyPr/>
          <a:lstStyle>
            <a:lvl1pPr marL="233318" indent="-233318">
              <a:spcBef>
                <a:spcPts val="1199"/>
              </a:spcBef>
              <a:defRPr sz="2400">
                <a:latin typeface="+mn-lt"/>
              </a:defRPr>
            </a:lvl1pPr>
            <a:lvl2pPr marL="690430" indent="-233318">
              <a:spcBef>
                <a:spcPts val="1199"/>
              </a:spcBef>
              <a:buSzPct val="100000"/>
              <a:buFont typeface="Segoe UI" pitchFamily="34" charset="0"/>
              <a:buChar char="‐"/>
              <a:defRPr sz="2000"/>
            </a:lvl2pPr>
            <a:lvl3pPr marL="1147543" indent="-233318">
              <a:spcBef>
                <a:spcPts val="1199"/>
              </a:spcBef>
              <a:buFont typeface="Wingdings" pitchFamily="2" charset="2"/>
              <a:buChar char="§"/>
              <a:defRPr sz="1800"/>
            </a:lvl3pPr>
            <a:lvl4pPr marL="1599893" indent="-342834">
              <a:spcBef>
                <a:spcPts val="1199"/>
              </a:spcBef>
              <a:buFont typeface="+mj-lt"/>
              <a:buAutoNum type="arabicPeriod"/>
              <a:defRPr sz="1599"/>
            </a:lvl4pPr>
            <a:lvl5pPr marL="1945901" indent="-342834">
              <a:spcBef>
                <a:spcPts val="1199"/>
              </a:spcBef>
              <a:buFont typeface="+mj-lt"/>
              <a:buAutoNum type="alphaLcParenR"/>
              <a:defRPr sz="1599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7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932563"/>
            <a:r>
              <a:rPr lang="en-US" dirty="0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defTabSz="932563"/>
            <a:fld id="{27258FFF-F925-446B-8502-81C933981705}" type="slidenum">
              <a:rPr lang="en-US" smtClean="0"/>
              <a:pPr defTabSz="932563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42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9717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660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132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1299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1" r:id="rId1"/>
    <p:sldLayoutId id="2147484247" r:id="rId2"/>
    <p:sldLayoutId id="2147484256" r:id="rId3"/>
    <p:sldLayoutId id="2147484268" r:id="rId4"/>
    <p:sldLayoutId id="2147484416" r:id="rId5"/>
    <p:sldLayoutId id="2147484417" r:id="rId6"/>
    <p:sldLayoutId id="2147484418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3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436475" cy="658903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943199" y="6606832"/>
            <a:ext cx="8550077" cy="387694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3878" y="1632058"/>
            <a:ext cx="12128721" cy="4650299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9937" y="6606832"/>
            <a:ext cx="777278" cy="387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</p:sldLayoutIdLst>
  <p:transition>
    <p:fade/>
  </p:transition>
  <p:hf hdr="0" ftr="0" dt="0"/>
  <p:txStyles>
    <p:titleStyle>
      <a:lvl1pPr marL="0" algn="l" defTabSz="1109758" rtl="0" eaLnBrk="1" latinLnBrk="0" hangingPunct="1">
        <a:lnSpc>
          <a:spcPct val="90000"/>
        </a:lnSpc>
        <a:spcBef>
          <a:spcPct val="0"/>
        </a:spcBef>
        <a:buNone/>
        <a:defRPr lang="en-US" sz="4080" kern="1200" spc="-59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109758" rtl="0" eaLnBrk="1" latinLnBrk="0" hangingPunct="1">
        <a:spcBef>
          <a:spcPts val="1836"/>
        </a:spcBef>
        <a:buClr>
          <a:srgbClr val="0072C6"/>
        </a:buClr>
        <a:buSzPct val="100000"/>
        <a:buFont typeface="Wingdings" pitchFamily="2" charset="2"/>
        <a:buNone/>
        <a:defRPr sz="2448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85544" indent="-198264" algn="l" defTabSz="1109758" rtl="0" eaLnBrk="1" latinLnBrk="0" hangingPunct="1">
        <a:spcBef>
          <a:spcPct val="20000"/>
        </a:spcBef>
        <a:buFont typeface="Arial" pitchFamily="34" charset="0"/>
        <a:buChar char="•"/>
        <a:defRPr sz="1836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76870" indent="-176683" algn="l" defTabSz="1109758" rtl="0" eaLnBrk="1" latinLnBrk="0" hangingPunct="1">
        <a:spcBef>
          <a:spcPct val="20000"/>
        </a:spcBef>
        <a:buFont typeface="Arial" pitchFamily="34" charset="0"/>
        <a:buChar char="•"/>
        <a:defRPr sz="1632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68196" indent="-180730" algn="l" defTabSz="1109758" rtl="0" eaLnBrk="1" latinLnBrk="0" hangingPunct="1">
        <a:spcBef>
          <a:spcPct val="20000"/>
        </a:spcBef>
        <a:buFont typeface="Arial" pitchFamily="34" charset="0"/>
        <a:buChar char="–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10968" indent="-183428" algn="l" defTabSz="1109758" rtl="0" eaLnBrk="1" latinLnBrk="0" hangingPunct="1">
        <a:spcBef>
          <a:spcPct val="20000"/>
        </a:spcBef>
        <a:buFont typeface="Arial" pitchFamily="34" charset="0"/>
        <a:buChar char="»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51837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60671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161596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71647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5488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2pPr>
      <a:lvl3pPr marL="110975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664639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4pPr>
      <a:lvl5pPr marL="221951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5pPr>
      <a:lvl6pPr marL="2774397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6pPr>
      <a:lvl7pPr marL="332927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7pPr>
      <a:lvl8pPr marL="388415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8pPr>
      <a:lvl9pPr marL="4439035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5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  <p:sldLayoutId id="2147484516" r:id="rId14"/>
    <p:sldLayoutId id="2147484517" r:id="rId15"/>
    <p:sldLayoutId id="2147484518" r:id="rId16"/>
    <p:sldLayoutId id="2147484519" r:id="rId17"/>
    <p:sldLayoutId id="2147484520" r:id="rId18"/>
    <p:sldLayoutId id="2147484521" r:id="rId1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732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547" r:id="rId25"/>
    <p:sldLayoutId id="2147484548" r:id="rId26"/>
    <p:sldLayoutId id="2147484549" r:id="rId27"/>
    <p:sldLayoutId id="2147484550" r:id="rId28"/>
    <p:sldLayoutId id="2147484551" r:id="rId2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84738" y="15560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1"/>
          <a:stretch/>
        </p:blipFill>
        <p:spPr>
          <a:xfrm>
            <a:off x="128671" y="5986914"/>
            <a:ext cx="1032802" cy="93485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27254" y="1228790"/>
            <a:ext cx="11200265" cy="19844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000" b="1" dirty="0">
                <a:solidFill>
                  <a:schemeClr val="bg1"/>
                </a:solidFill>
              </a:rPr>
              <a:t>SoftMax</a:t>
            </a:r>
            <a:endParaRPr lang="en-US" sz="55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FB3FE-7463-4E34-89BD-64A000DA1B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24"/>
          <a:stretch/>
        </p:blipFill>
        <p:spPr>
          <a:xfrm>
            <a:off x="8263543" y="3213198"/>
            <a:ext cx="4172932" cy="37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6025028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1469" y="1323772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+mj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1469" y="1323772"/>
                <a:ext cx="11277600" cy="489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+mj-lt"/>
                  </a:rPr>
                  <a:t>dimensional vector of arbitrary real values is converted to another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+mj-lt"/>
                  </a:rPr>
                  <a:t>dimensional vector with real values in the range (0, 1) that add up to 1.0.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Maps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b="0" dirty="0">
                  <a:latin typeface="+mj-lt"/>
                  <a:ea typeface="Cambria Math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Per-element formula is: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∈1…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277600" cy="4899418"/>
              </a:xfrm>
              <a:prstGeom prst="rect">
                <a:avLst/>
              </a:prstGeom>
              <a:blipFill>
                <a:blip r:embed="rId4"/>
                <a:stretch>
                  <a:fillRect l="-703" t="-871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6025028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Properties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91469" y="1323772"/>
                <a:ext cx="11548949" cy="347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is always positive (because of the exponents).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The numerator appears in the denominator summed up with some other positive numbers,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&lt;1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In the range (0, 1)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For example, the 3-element vector [1.0, 2.0, 3.0] gets transformed into [0.09, 0.24, 0.67], which still preserves the properties.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548949" cy="3475823"/>
              </a:xfrm>
              <a:prstGeom prst="rect">
                <a:avLst/>
              </a:prstGeom>
              <a:blipFill>
                <a:blip r:embed="rId4"/>
                <a:stretch>
                  <a:fillRect l="-686" t="-1404" r="-792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6025028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1469" y="1323772"/>
                <a:ext cx="11548949" cy="492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The properties of softmax make it suitable for a probabilistic interpretation.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Very useful in machine learning. 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In multiclass classification tasks, we often want to assign probabilities that our input belongs to one of many output classes. 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If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+mj-lt"/>
                  </a:rPr>
                  <a:t> output classes, we're looking for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+mj-lt"/>
                  </a:rPr>
                  <a:t>vector of probabilities that sum up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+mj-lt"/>
                  </a:rPr>
                  <a:t>; sounds familiar?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We can interpret softmax as follows: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548949" cy="4923399"/>
              </a:xfrm>
              <a:prstGeom prst="rect">
                <a:avLst/>
              </a:prstGeom>
              <a:blipFill rotWithShape="1">
                <a:blip r:embed="rId4"/>
                <a:stretch>
                  <a:fillRect l="-686" t="-866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5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6025028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200" b="1" dirty="0">
                <a:solidFill>
                  <a:schemeClr val="tx1"/>
                </a:solidFill>
              </a:rPr>
              <a:t>Probabilistic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91469" y="1323772"/>
                <a:ext cx="11548949" cy="529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We can interpret softmax as follows: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4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>
                    <a:latin typeface="+mj-lt"/>
                  </a:rPr>
                  <a:t> is the output class numbered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1…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latin typeface="+mj-lt"/>
                  </a:rPr>
                  <a:t> is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>
                    <a:latin typeface="+mj-lt"/>
                  </a:rPr>
                  <a:t>-vector.</a:t>
                </a: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Often, in multiclass logistic regression, an input vector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>
                    <a:latin typeface="+mj-lt"/>
                  </a:rPr>
                  <a:t> is multiplied by a weight matrix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400" dirty="0">
                    <a:latin typeface="+mj-lt"/>
                  </a:rPr>
                  <a:t>, and the result of this dot product is fed into a softmax function to produce probabilities.</a:t>
                </a:r>
              </a:p>
              <a:p>
                <a:pPr algn="just"/>
                <a:endParaRPr lang="en-US" sz="24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400" dirty="0">
                    <a:latin typeface="+mj-lt"/>
                  </a:rPr>
                  <a:t>From a probabilistic point of view, softmax is optimal for maximum-likelihood estimation of the model's parameters.</a:t>
                </a:r>
              </a:p>
              <a:p>
                <a:pPr algn="just"/>
                <a:br>
                  <a:rPr lang="en-US" sz="2400" dirty="0">
                    <a:latin typeface="+mj-lt"/>
                  </a:rPr>
                </a:br>
                <a:endParaRPr lang="en-US" sz="240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548949" cy="5297989"/>
              </a:xfrm>
              <a:prstGeom prst="rect">
                <a:avLst/>
              </a:prstGeom>
              <a:blipFill>
                <a:blip r:embed="rId4"/>
                <a:stretch>
                  <a:fillRect l="-686" t="-806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45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18" y="6350090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504717" y="246351"/>
            <a:ext cx="11969337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Computing Softmax and Numerical Stability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469" y="1323772"/>
            <a:ext cx="115489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 simple way of computing the softmax function on a given vector in Python is: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Let's try it with the sample 3-element vector we've used as an example earlier: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However, if we run this function with larger numbers (or large negative </a:t>
            </a:r>
            <a:r>
              <a:rPr lang="en-US" sz="2000">
                <a:latin typeface="+mj-lt"/>
              </a:rPr>
              <a:t>numbers), we </a:t>
            </a:r>
            <a:r>
              <a:rPr lang="en-US" sz="2000" dirty="0">
                <a:latin typeface="+mj-lt"/>
              </a:rPr>
              <a:t>have a problem: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algn="just"/>
            <a:endParaRPr lang="en-US" sz="2000" dirty="0">
              <a:latin typeface="+mj-lt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6" y="3958743"/>
            <a:ext cx="10263952" cy="81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6" y="5349177"/>
            <a:ext cx="10263952" cy="85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6" y="1855502"/>
            <a:ext cx="10263952" cy="148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6025028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04717" y="246351"/>
            <a:ext cx="11969337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Numerical Range 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1469" y="1323772"/>
                <a:ext cx="11514095" cy="4932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The numerical range of the floating-point numbers used by </a:t>
                </a:r>
                <a:r>
                  <a:rPr lang="en-US" sz="2000" i="1" dirty="0">
                    <a:latin typeface="+mj-lt"/>
                  </a:rPr>
                  <a:t>Numpy</a:t>
                </a:r>
                <a:r>
                  <a:rPr lang="en-US" sz="2000" dirty="0">
                    <a:latin typeface="+mj-lt"/>
                  </a:rPr>
                  <a:t> is limited.</a:t>
                </a:r>
              </a:p>
              <a:p>
                <a:pPr algn="just"/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For float64, the maximal representable number is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308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. Exponentiation in the softmax function makes it possible to easily overshoot this number, even for fairly modest-sized inputs.</a:t>
                </a:r>
              </a:p>
              <a:p>
                <a:pPr algn="just"/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Avoid this problem by normalizing the inputs to be not too large or too small, by observing that we can use an arbitrary constant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>
                    <a:latin typeface="+mj-lt"/>
                  </a:rPr>
                  <a:t> as follows: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just"/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And then pushing the constant into the exponent, we get: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514095" cy="4932119"/>
              </a:xfrm>
              <a:prstGeom prst="rect">
                <a:avLst/>
              </a:prstGeom>
              <a:blipFill>
                <a:blip r:embed="rId4"/>
                <a:stretch>
                  <a:fillRect l="-476" t="-494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1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71" y="6232042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04717" y="246351"/>
            <a:ext cx="11969337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Numerical Range 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1469" y="1323772"/>
                <a:ext cx="11486800" cy="486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Since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is just an arbitrary constant, we can instead write:</a:t>
                </a:r>
              </a:p>
              <a:p>
                <a:pPr algn="just"/>
                <a:endParaRPr lang="en-US" sz="2000" i="1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just"/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>
                    <a:latin typeface="+mj-lt"/>
                  </a:rPr>
                  <a:t> is also an arbitrary constant. This formula is equivalent to the original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for any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>
                    <a:latin typeface="+mj-lt"/>
                  </a:rPr>
                  <a:t>, so we're free to choose a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>
                    <a:latin typeface="+mj-lt"/>
                  </a:rPr>
                  <a:t> that will make our computation better numerically. A good choice is the maximum between all  inputs, negated: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𝐷</m:t>
                      </m:r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+mj-lt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algn="just"/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Shifts the inputs to a range close to zero, assuming the inputs themselves are not too far from each other. Specifically, it shifts them all to be negative (except the maximal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 which turns into a zero).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Negatives with large exponents "saturate" to zero rather than infinity, so we have a better chance of avoiding </a:t>
                </a:r>
                <a:r>
                  <a:rPr lang="en-US" sz="2000" dirty="0" err="1">
                    <a:latin typeface="+mj-lt"/>
                  </a:rPr>
                  <a:t>NaNs</a:t>
                </a:r>
                <a:r>
                  <a:rPr lang="en-US" sz="20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486800" cy="4861459"/>
              </a:xfrm>
              <a:prstGeom prst="rect">
                <a:avLst/>
              </a:prstGeom>
              <a:blipFill>
                <a:blip r:embed="rId4"/>
                <a:stretch>
                  <a:fillRect l="-478" t="-501" r="-584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253" y="6259902"/>
            <a:ext cx="1676400" cy="5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04717" y="246351"/>
            <a:ext cx="11969337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sz="5200" b="1" dirty="0">
                <a:solidFill>
                  <a:schemeClr val="tx1"/>
                </a:solidFill>
              </a:rPr>
              <a:t>Numerical Range Limitations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" y="1200901"/>
            <a:ext cx="10400755" cy="149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468" y="2865907"/>
            <a:ext cx="115489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And now: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  <a:p>
            <a:pPr algn="just"/>
            <a:endParaRPr lang="en-US" sz="20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>
                <a:latin typeface="+mj-lt"/>
              </a:rPr>
              <a:t>Note</a:t>
            </a:r>
            <a:r>
              <a:rPr lang="en-US" sz="2000" dirty="0">
                <a:latin typeface="+mj-lt"/>
              </a:rPr>
              <a:t>: </a:t>
            </a:r>
          </a:p>
          <a:p>
            <a:pPr marL="809271" lvl="1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That this is still imperfect. </a:t>
            </a:r>
          </a:p>
          <a:p>
            <a:pPr marL="809271" lvl="1" indent="-342900" algn="just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Since mathematically softmax would never really produce a zero, but this is much better than NaNs, and since the distance between the inputs is very large it's expected to get a result extremely close to zero anyway.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3" y="3378461"/>
            <a:ext cx="10462297" cy="93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1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3.xml><?xml version="1.0" encoding="utf-8"?>
<a:theme xmlns:a="http://schemas.openxmlformats.org/drawingml/2006/main" name="2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4.xml><?xml version="1.0" encoding="utf-8"?>
<a:theme xmlns:a="http://schemas.openxmlformats.org/drawingml/2006/main" name="FY15 Enterprise identity theme">
  <a:themeElements>
    <a:clrScheme name="Custom 30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505050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1_Windows Server">
  <a:themeElements>
    <a:clrScheme name="SQL Server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6.xml><?xml version="1.0" encoding="utf-8"?>
<a:theme xmlns:a="http://schemas.openxmlformats.org/drawingml/2006/main" name="2_Windows Server">
  <a:themeElements>
    <a:clrScheme name="Custom 1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72C6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7.xml><?xml version="1.0" encoding="utf-8"?>
<a:theme xmlns:a="http://schemas.openxmlformats.org/drawingml/2006/main" name="3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9205F35F1AF40BCD07C4F58D4AC80" ma:contentTypeVersion="6" ma:contentTypeDescription="Create a new document." ma:contentTypeScope="" ma:versionID="a386001cfb475e71d9c289d83f4224ff">
  <xsd:schema xmlns:xsd="http://www.w3.org/2001/XMLSchema" xmlns:xs="http://www.w3.org/2001/XMLSchema" xmlns:p="http://schemas.microsoft.com/office/2006/metadata/properties" xmlns:ns1="http://schemas.microsoft.com/sharepoint/v3" xmlns:ns2="9bc6b55d-a734-43bd-8eab-fb065c703cf5" targetNamespace="http://schemas.microsoft.com/office/2006/metadata/properties" ma:root="true" ma:fieldsID="56d52bee22a2d005e8866caae1afc15c" ns1:_="" ns2:_="">
    <xsd:import namespace="http://schemas.microsoft.com/sharepoint/v3"/>
    <xsd:import namespace="9bc6b55d-a734-43bd-8eab-fb065c703c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6b55d-a734-43bd-8eab-fb065c703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C990B1-552C-4BC2-8F55-9992DEBD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c6b55d-a734-43bd-8eab-fb065c703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3C830-5CE3-494B-8273-D209C7DDB282}">
  <ds:schemaRefs>
    <ds:schemaRef ds:uri="http://schemas.microsoft.com/sharepoint/v3"/>
    <ds:schemaRef ds:uri="9bc6b55d-a734-43bd-8eab-fb065c703cf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CB9E75-A460-42D0-BC11-EC531E59A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Cortana%20Analytics_v1</Template>
  <TotalTime>0</TotalTime>
  <Words>639</Words>
  <Application>Microsoft Office PowerPoint</Application>
  <PresentationFormat>Custom</PresentationFormat>
  <Paragraphs>125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9" baseType="lpstr">
      <vt:lpstr>MS PGothic</vt:lpstr>
      <vt:lpstr>SimSun</vt:lpstr>
      <vt:lpstr>Arial</vt:lpstr>
      <vt:lpstr>Calibri</vt:lpstr>
      <vt:lpstr>Cambria Math</vt:lpstr>
      <vt:lpstr>Consolas</vt:lpstr>
      <vt:lpstr>Courier New</vt:lpstr>
      <vt:lpstr>Segoe Pro</vt:lpstr>
      <vt:lpstr>Segoe UI</vt:lpstr>
      <vt:lpstr>Segoe UI Light</vt:lpstr>
      <vt:lpstr>Segoe UI Semibold</vt:lpstr>
      <vt:lpstr>Wingdings</vt:lpstr>
      <vt:lpstr>COLOR TEMPLATE</vt:lpstr>
      <vt:lpstr>1_WHITE TEMPLATE</vt:lpstr>
      <vt:lpstr>2_WHITE TEMPLATE</vt:lpstr>
      <vt:lpstr>FY15 Enterprise identity theme</vt:lpstr>
      <vt:lpstr>1_Windows Server</vt:lpstr>
      <vt:lpstr>2_Windows Server</vt:lpstr>
      <vt:lpstr>3_WHITE TEMPLATE</vt:lpstr>
      <vt:lpstr>think-cell Slide</vt:lpstr>
      <vt:lpstr>SoftMax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2016-06-29T18:21:09Z</dcterms:created>
  <dcterms:modified xsi:type="dcterms:W3CDTF">2017-11-18T05:49:48Z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0x0101009D79205F35F1AF40BCD07C4F58D4AC80</vt:lpwstr>
  </property>
  <property fmtid="{D5CDD505-2E9C-101B-9397-08002B2CF9AE}" pid="3" name="Tfs.IsStoryboard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miprasad@microsoft.com</vt:lpwstr>
  </property>
  <property fmtid="{D5CDD505-2E9C-101B-9397-08002B2CF9AE}" pid="7" name="MSIP_Label_f42aa342-8706-4288-bd11-ebb85995028c_SetDate">
    <vt:lpwstr>2017-11-18T05:43:32.3406517Z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