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70" r:id="rId5"/>
    <p:sldId id="272" r:id="rId6"/>
    <p:sldId id="271" r:id="rId7"/>
    <p:sldId id="274" r:id="rId8"/>
    <p:sldId id="275" r:id="rId9"/>
    <p:sldId id="276" r:id="rId10"/>
    <p:sldId id="277" r:id="rId11"/>
    <p:sldId id="278" r:id="rId12"/>
    <p:sldId id="279" r:id="rId13"/>
    <p:sldId id="264" r:id="rId14"/>
    <p:sldId id="263" r:id="rId15"/>
    <p:sldId id="261" r:id="rId16"/>
    <p:sldId id="269" r:id="rId17"/>
    <p:sldId id="273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DB630C-D6AC-4CD7-8EF3-E15B9A959DCE}">
          <p14:sldIdLst>
            <p14:sldId id="258"/>
            <p14:sldId id="260"/>
            <p14:sldId id="262"/>
            <p14:sldId id="270"/>
            <p14:sldId id="272"/>
            <p14:sldId id="271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Appendix" id="{B08A253E-2C81-4A4A-AC72-B09AC1D71320}">
          <p14:sldIdLst>
            <p14:sldId id="264"/>
            <p14:sldId id="263"/>
            <p14:sldId id="261"/>
            <p14:sldId id="269"/>
            <p14:sldId id="273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738"/>
    <a:srgbClr val="E43226"/>
    <a:srgbClr val="ADB8BE"/>
    <a:srgbClr val="E43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3476EA-6BA7-4C4E-A2FE-6FDDACE47A01}" v="245" dt="2021-01-28T00:45:36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59" d="100"/>
          <a:sy n="59" d="100"/>
        </p:scale>
        <p:origin x="1800" y="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7CA6C-9988-45B4-9A94-89E283CA14F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9774F8F-A1A3-4931-B20F-B462731998EE}">
      <dgm:prSet/>
      <dgm:spPr/>
      <dgm:t>
        <a:bodyPr/>
        <a:lstStyle/>
        <a:p>
          <a:r>
            <a:rPr lang="en-AU" dirty="0"/>
            <a:t>Cost optimization</a:t>
          </a:r>
          <a:endParaRPr lang="en-US" dirty="0"/>
        </a:p>
      </dgm:t>
    </dgm:pt>
    <dgm:pt modelId="{6D972E21-4C04-4E4D-845C-869C4B4F5DC6}" type="parTrans" cxnId="{6676F0EF-A5C9-4B2B-B0FE-28855E210654}">
      <dgm:prSet/>
      <dgm:spPr/>
      <dgm:t>
        <a:bodyPr/>
        <a:lstStyle/>
        <a:p>
          <a:endParaRPr lang="en-US"/>
        </a:p>
      </dgm:t>
    </dgm:pt>
    <dgm:pt modelId="{30FB4D23-B5B8-4ED0-B3AF-63C5C48AB705}" type="sibTrans" cxnId="{6676F0EF-A5C9-4B2B-B0FE-28855E210654}">
      <dgm:prSet/>
      <dgm:spPr/>
      <dgm:t>
        <a:bodyPr/>
        <a:lstStyle/>
        <a:p>
          <a:endParaRPr lang="en-US"/>
        </a:p>
      </dgm:t>
    </dgm:pt>
    <dgm:pt modelId="{49AD8DAB-9892-4EDC-8E1E-E6641DA36649}">
      <dgm:prSet/>
      <dgm:spPr/>
      <dgm:t>
        <a:bodyPr/>
        <a:lstStyle/>
        <a:p>
          <a:r>
            <a:rPr lang="en-AU"/>
            <a:t>Resilience</a:t>
          </a:r>
          <a:endParaRPr lang="en-US"/>
        </a:p>
      </dgm:t>
    </dgm:pt>
    <dgm:pt modelId="{2E1F5D75-C9C3-42E9-BC8D-ECAB0E573210}" type="parTrans" cxnId="{586E323C-D25B-42FB-945F-E94504D22633}">
      <dgm:prSet/>
      <dgm:spPr/>
      <dgm:t>
        <a:bodyPr/>
        <a:lstStyle/>
        <a:p>
          <a:endParaRPr lang="en-US"/>
        </a:p>
      </dgm:t>
    </dgm:pt>
    <dgm:pt modelId="{2E93C4D1-3F5D-48DC-B4A7-96F2236B9A5E}" type="sibTrans" cxnId="{586E323C-D25B-42FB-945F-E94504D22633}">
      <dgm:prSet/>
      <dgm:spPr/>
      <dgm:t>
        <a:bodyPr/>
        <a:lstStyle/>
        <a:p>
          <a:endParaRPr lang="en-US"/>
        </a:p>
      </dgm:t>
    </dgm:pt>
    <dgm:pt modelId="{B1305C72-B44D-48ED-B813-4B51F02976F8}">
      <dgm:prSet/>
      <dgm:spPr/>
      <dgm:t>
        <a:bodyPr/>
        <a:lstStyle/>
        <a:p>
          <a:r>
            <a:rPr lang="en-AU"/>
            <a:t>Scalability </a:t>
          </a:r>
          <a:endParaRPr lang="en-US"/>
        </a:p>
      </dgm:t>
    </dgm:pt>
    <dgm:pt modelId="{FDD7AC38-B814-4A0C-B358-68157CE7F9D3}" type="parTrans" cxnId="{614B2B20-A364-4740-8FD7-3B0545860968}">
      <dgm:prSet/>
      <dgm:spPr/>
      <dgm:t>
        <a:bodyPr/>
        <a:lstStyle/>
        <a:p>
          <a:endParaRPr lang="en-US"/>
        </a:p>
      </dgm:t>
    </dgm:pt>
    <dgm:pt modelId="{70F39A2C-9FA4-4D2D-99F6-DBF23782058B}" type="sibTrans" cxnId="{614B2B20-A364-4740-8FD7-3B0545860968}">
      <dgm:prSet/>
      <dgm:spPr/>
      <dgm:t>
        <a:bodyPr/>
        <a:lstStyle/>
        <a:p>
          <a:endParaRPr lang="en-US"/>
        </a:p>
      </dgm:t>
    </dgm:pt>
    <dgm:pt modelId="{F616B7F7-56F5-4192-9575-91543F21DF4A}" type="pres">
      <dgm:prSet presAssocID="{F437CA6C-9988-45B4-9A94-89E283CA14F5}" presName="linear" presStyleCnt="0">
        <dgm:presLayoutVars>
          <dgm:animLvl val="lvl"/>
          <dgm:resizeHandles val="exact"/>
        </dgm:presLayoutVars>
      </dgm:prSet>
      <dgm:spPr/>
    </dgm:pt>
    <dgm:pt modelId="{3215E827-244F-4FE8-8B19-26D12A084672}" type="pres">
      <dgm:prSet presAssocID="{39774F8F-A1A3-4931-B20F-B462731998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82C048-D3DE-422C-8A73-D8E7360BDFC1}" type="pres">
      <dgm:prSet presAssocID="{30FB4D23-B5B8-4ED0-B3AF-63C5C48AB705}" presName="spacer" presStyleCnt="0"/>
      <dgm:spPr/>
    </dgm:pt>
    <dgm:pt modelId="{7645573F-2823-48AD-AFB5-07EFE2CE3A9F}" type="pres">
      <dgm:prSet presAssocID="{49AD8DAB-9892-4EDC-8E1E-E6641DA366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8F26C4B-1C79-4E28-8DF7-CED8EFCB3F60}" type="pres">
      <dgm:prSet presAssocID="{2E93C4D1-3F5D-48DC-B4A7-96F2236B9A5E}" presName="spacer" presStyleCnt="0"/>
      <dgm:spPr/>
    </dgm:pt>
    <dgm:pt modelId="{A723A96F-0AAF-4238-B779-416383D849BB}" type="pres">
      <dgm:prSet presAssocID="{B1305C72-B44D-48ED-B813-4B51F02976F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4B2B20-A364-4740-8FD7-3B0545860968}" srcId="{F437CA6C-9988-45B4-9A94-89E283CA14F5}" destId="{B1305C72-B44D-48ED-B813-4B51F02976F8}" srcOrd="2" destOrd="0" parTransId="{FDD7AC38-B814-4A0C-B358-68157CE7F9D3}" sibTransId="{70F39A2C-9FA4-4D2D-99F6-DBF23782058B}"/>
    <dgm:cxn modelId="{314C9132-FA74-4321-95B1-57DB4B52200B}" type="presOf" srcId="{F437CA6C-9988-45B4-9A94-89E283CA14F5}" destId="{F616B7F7-56F5-4192-9575-91543F21DF4A}" srcOrd="0" destOrd="0" presId="urn:microsoft.com/office/officeart/2005/8/layout/vList2"/>
    <dgm:cxn modelId="{FE43FF3A-40BA-48B5-B196-583D9D4E08B8}" type="presOf" srcId="{39774F8F-A1A3-4931-B20F-B462731998EE}" destId="{3215E827-244F-4FE8-8B19-26D12A084672}" srcOrd="0" destOrd="0" presId="urn:microsoft.com/office/officeart/2005/8/layout/vList2"/>
    <dgm:cxn modelId="{586E323C-D25B-42FB-945F-E94504D22633}" srcId="{F437CA6C-9988-45B4-9A94-89E283CA14F5}" destId="{49AD8DAB-9892-4EDC-8E1E-E6641DA36649}" srcOrd="1" destOrd="0" parTransId="{2E1F5D75-C9C3-42E9-BC8D-ECAB0E573210}" sibTransId="{2E93C4D1-3F5D-48DC-B4A7-96F2236B9A5E}"/>
    <dgm:cxn modelId="{BDE6795D-6A47-4B5B-B944-00E0E8EF7A8F}" type="presOf" srcId="{B1305C72-B44D-48ED-B813-4B51F02976F8}" destId="{A723A96F-0AAF-4238-B779-416383D849BB}" srcOrd="0" destOrd="0" presId="urn:microsoft.com/office/officeart/2005/8/layout/vList2"/>
    <dgm:cxn modelId="{61313ADA-5991-4606-B5BA-A8BF9E2DF005}" type="presOf" srcId="{49AD8DAB-9892-4EDC-8E1E-E6641DA36649}" destId="{7645573F-2823-48AD-AFB5-07EFE2CE3A9F}" srcOrd="0" destOrd="0" presId="urn:microsoft.com/office/officeart/2005/8/layout/vList2"/>
    <dgm:cxn modelId="{6676F0EF-A5C9-4B2B-B0FE-28855E210654}" srcId="{F437CA6C-9988-45B4-9A94-89E283CA14F5}" destId="{39774F8F-A1A3-4931-B20F-B462731998EE}" srcOrd="0" destOrd="0" parTransId="{6D972E21-4C04-4E4D-845C-869C4B4F5DC6}" sibTransId="{30FB4D23-B5B8-4ED0-B3AF-63C5C48AB705}"/>
    <dgm:cxn modelId="{84187B8C-D919-4B19-B62C-8DB2C3799834}" type="presParOf" srcId="{F616B7F7-56F5-4192-9575-91543F21DF4A}" destId="{3215E827-244F-4FE8-8B19-26D12A084672}" srcOrd="0" destOrd="0" presId="urn:microsoft.com/office/officeart/2005/8/layout/vList2"/>
    <dgm:cxn modelId="{863AD3AC-3954-4285-B39F-2B27721FBFE4}" type="presParOf" srcId="{F616B7F7-56F5-4192-9575-91543F21DF4A}" destId="{2282C048-D3DE-422C-8A73-D8E7360BDFC1}" srcOrd="1" destOrd="0" presId="urn:microsoft.com/office/officeart/2005/8/layout/vList2"/>
    <dgm:cxn modelId="{23764E66-EA9F-4787-AE02-98FAE3E6A22E}" type="presParOf" srcId="{F616B7F7-56F5-4192-9575-91543F21DF4A}" destId="{7645573F-2823-48AD-AFB5-07EFE2CE3A9F}" srcOrd="2" destOrd="0" presId="urn:microsoft.com/office/officeart/2005/8/layout/vList2"/>
    <dgm:cxn modelId="{3B8D272D-65B8-4A4E-A90B-3A8FACBA29CC}" type="presParOf" srcId="{F616B7F7-56F5-4192-9575-91543F21DF4A}" destId="{68F26C4B-1C79-4E28-8DF7-CED8EFCB3F60}" srcOrd="3" destOrd="0" presId="urn:microsoft.com/office/officeart/2005/8/layout/vList2"/>
    <dgm:cxn modelId="{E8A7BF50-8113-4CA7-AEDD-7543D83BE79C}" type="presParOf" srcId="{F616B7F7-56F5-4192-9575-91543F21DF4A}" destId="{A723A96F-0AAF-4238-B779-416383D849B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166219-F152-4303-9968-10617AAFC37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2" csCatId="colorful" phldr="1"/>
      <dgm:spPr/>
      <dgm:t>
        <a:bodyPr/>
        <a:lstStyle/>
        <a:p>
          <a:endParaRPr lang="en-US"/>
        </a:p>
      </dgm:t>
    </dgm:pt>
    <dgm:pt modelId="{020A174C-ECDF-49F9-BF5D-63B906018897}">
      <dgm:prSet/>
      <dgm:spPr/>
      <dgm:t>
        <a:bodyPr/>
        <a:lstStyle/>
        <a:p>
          <a:r>
            <a:rPr lang="en-GB" b="0" i="0" dirty="0"/>
            <a:t>Generalisation across savings levels to handle new and unseen promotions </a:t>
          </a:r>
          <a:endParaRPr lang="en-US" dirty="0"/>
        </a:p>
      </dgm:t>
    </dgm:pt>
    <dgm:pt modelId="{35EEEDDD-264D-4929-A25F-28B3201382FA}" type="parTrans" cxnId="{4D7F4E41-C9AA-4A27-815B-3348FF707BB4}">
      <dgm:prSet/>
      <dgm:spPr/>
      <dgm:t>
        <a:bodyPr/>
        <a:lstStyle/>
        <a:p>
          <a:endParaRPr lang="en-US"/>
        </a:p>
      </dgm:t>
    </dgm:pt>
    <dgm:pt modelId="{12820B15-F11A-4D8C-B208-566199FB5A1E}" type="sibTrans" cxnId="{4D7F4E41-C9AA-4A27-815B-3348FF707BB4}">
      <dgm:prSet/>
      <dgm:spPr/>
      <dgm:t>
        <a:bodyPr/>
        <a:lstStyle/>
        <a:p>
          <a:endParaRPr lang="en-US"/>
        </a:p>
      </dgm:t>
    </dgm:pt>
    <dgm:pt modelId="{740DB5DA-D3A1-41BC-828B-851A69FDF141}">
      <dgm:prSet/>
      <dgm:spPr/>
      <dgm:t>
        <a:bodyPr/>
        <a:lstStyle/>
        <a:p>
          <a:r>
            <a:rPr lang="en-GB" b="0" i="0" dirty="0"/>
            <a:t>Extension to Down Down/EDV, multi buy and normal price changes </a:t>
          </a:r>
          <a:endParaRPr lang="en-US" dirty="0"/>
        </a:p>
      </dgm:t>
    </dgm:pt>
    <dgm:pt modelId="{FC05CA55-6221-4FB9-B7E8-7E1CC809ECC2}" type="parTrans" cxnId="{9F5657C5-F049-4385-AE99-4E057026200D}">
      <dgm:prSet/>
      <dgm:spPr/>
      <dgm:t>
        <a:bodyPr/>
        <a:lstStyle/>
        <a:p>
          <a:endParaRPr lang="en-US"/>
        </a:p>
      </dgm:t>
    </dgm:pt>
    <dgm:pt modelId="{34893C1B-3D19-4678-BB3A-43C57E2CA031}" type="sibTrans" cxnId="{9F5657C5-F049-4385-AE99-4E057026200D}">
      <dgm:prSet/>
      <dgm:spPr/>
      <dgm:t>
        <a:bodyPr/>
        <a:lstStyle/>
        <a:p>
          <a:endParaRPr lang="en-US"/>
        </a:p>
      </dgm:t>
    </dgm:pt>
    <dgm:pt modelId="{02C8637F-6681-4F25-9E8D-E100DBF0D74A}">
      <dgm:prSet/>
      <dgm:spPr/>
      <dgm:t>
        <a:bodyPr/>
        <a:lstStyle/>
        <a:p>
          <a:r>
            <a:rPr lang="en-GB" b="0" i="0" dirty="0"/>
            <a:t>Weekly/Yearly Seasonality (prophet) and Non-Standard learners </a:t>
          </a:r>
          <a:endParaRPr lang="en-US" dirty="0"/>
        </a:p>
      </dgm:t>
    </dgm:pt>
    <dgm:pt modelId="{6C87F2C6-A8E6-4CD2-AE43-A1CD9932F446}" type="parTrans" cxnId="{EFA0B690-A7B4-4433-BB98-4375301417A8}">
      <dgm:prSet/>
      <dgm:spPr/>
      <dgm:t>
        <a:bodyPr/>
        <a:lstStyle/>
        <a:p>
          <a:endParaRPr lang="en-US"/>
        </a:p>
      </dgm:t>
    </dgm:pt>
    <dgm:pt modelId="{FDD241E0-8986-459D-9085-DB6C292659B2}" type="sibTrans" cxnId="{EFA0B690-A7B4-4433-BB98-4375301417A8}">
      <dgm:prSet/>
      <dgm:spPr/>
      <dgm:t>
        <a:bodyPr/>
        <a:lstStyle/>
        <a:p>
          <a:endParaRPr lang="en-US"/>
        </a:p>
      </dgm:t>
    </dgm:pt>
    <dgm:pt modelId="{90A9E3C3-76CE-4D66-9BD9-D260892617EF}">
      <dgm:prSet/>
      <dgm:spPr/>
      <dgm:t>
        <a:bodyPr/>
        <a:lstStyle/>
        <a:p>
          <a:r>
            <a:rPr lang="en-GB" b="0" i="0" dirty="0"/>
            <a:t>Capturing of holiday events </a:t>
          </a:r>
          <a:endParaRPr lang="en-US" dirty="0"/>
        </a:p>
      </dgm:t>
    </dgm:pt>
    <dgm:pt modelId="{3697472D-AB91-42D6-BD30-2FF899AAF6E9}" type="parTrans" cxnId="{DE30F5CF-5B31-41C6-9426-B83171CC6DB1}">
      <dgm:prSet/>
      <dgm:spPr/>
      <dgm:t>
        <a:bodyPr/>
        <a:lstStyle/>
        <a:p>
          <a:endParaRPr lang="en-US"/>
        </a:p>
      </dgm:t>
    </dgm:pt>
    <dgm:pt modelId="{FD994BDA-C6C1-4446-A8BF-939291C12C10}" type="sibTrans" cxnId="{DE30F5CF-5B31-41C6-9426-B83171CC6DB1}">
      <dgm:prSet/>
      <dgm:spPr/>
      <dgm:t>
        <a:bodyPr/>
        <a:lstStyle/>
        <a:p>
          <a:endParaRPr lang="en-US"/>
        </a:p>
      </dgm:t>
    </dgm:pt>
    <dgm:pt modelId="{E725338F-4A07-4AED-8D0F-8D37E4F94EB6}">
      <dgm:prSet/>
      <dgm:spPr/>
      <dgm:t>
        <a:bodyPr/>
        <a:lstStyle/>
        <a:p>
          <a:r>
            <a:rPr lang="en-GB" b="0" i="0" dirty="0"/>
            <a:t>Substitutes and complements </a:t>
          </a:r>
          <a:endParaRPr lang="en-US" dirty="0"/>
        </a:p>
      </dgm:t>
    </dgm:pt>
    <dgm:pt modelId="{E105B323-F1DF-4F5F-8277-DFD41625E5D8}" type="parTrans" cxnId="{28471018-050C-4B1F-B4F7-1EA4C8BAABCB}">
      <dgm:prSet/>
      <dgm:spPr/>
      <dgm:t>
        <a:bodyPr/>
        <a:lstStyle/>
        <a:p>
          <a:endParaRPr lang="en-US"/>
        </a:p>
      </dgm:t>
    </dgm:pt>
    <dgm:pt modelId="{18599C79-3654-4358-B4D8-0C356CEED34C}" type="sibTrans" cxnId="{28471018-050C-4B1F-B4F7-1EA4C8BAABCB}">
      <dgm:prSet/>
      <dgm:spPr/>
      <dgm:t>
        <a:bodyPr/>
        <a:lstStyle/>
        <a:p>
          <a:endParaRPr lang="en-US"/>
        </a:p>
      </dgm:t>
    </dgm:pt>
    <dgm:pt modelId="{A42DBDBE-0A8B-40B8-96EE-FF3C61F98721}">
      <dgm:prSet/>
      <dgm:spPr/>
      <dgm:t>
        <a:bodyPr/>
        <a:lstStyle/>
        <a:p>
          <a:r>
            <a:rPr lang="en-GB" b="0" i="0"/>
            <a:t>Capture level shifts via time series models and features</a:t>
          </a:r>
          <a:endParaRPr lang="en-US"/>
        </a:p>
      </dgm:t>
    </dgm:pt>
    <dgm:pt modelId="{9FE2A302-C740-42AA-BB92-6E68FCD943C6}" type="parTrans" cxnId="{26845AA3-C481-4B6C-8663-169A5774A160}">
      <dgm:prSet/>
      <dgm:spPr/>
      <dgm:t>
        <a:bodyPr/>
        <a:lstStyle/>
        <a:p>
          <a:endParaRPr lang="en-US"/>
        </a:p>
      </dgm:t>
    </dgm:pt>
    <dgm:pt modelId="{0C999F44-77F1-4067-BDA7-2F842CA3BD78}" type="sibTrans" cxnId="{26845AA3-C481-4B6C-8663-169A5774A160}">
      <dgm:prSet/>
      <dgm:spPr/>
      <dgm:t>
        <a:bodyPr/>
        <a:lstStyle/>
        <a:p>
          <a:endParaRPr lang="en-US"/>
        </a:p>
      </dgm:t>
    </dgm:pt>
    <dgm:pt modelId="{31EB14F1-6899-43EE-9CA3-87E0BBFC2E4D}">
      <dgm:prSet/>
      <dgm:spPr/>
      <dgm:t>
        <a:bodyPr/>
        <a:lstStyle/>
        <a:p>
          <a:r>
            <a:rPr lang="en-GB" b="0" i="0" dirty="0"/>
            <a:t>Best practice view of ranging data via </a:t>
          </a:r>
          <a:r>
            <a:rPr lang="en-GB" b="0" i="0" dirty="0" err="1"/>
            <a:t>active_status_cde</a:t>
          </a:r>
          <a:r>
            <a:rPr lang="en-GB" b="0" i="0" dirty="0"/>
            <a:t>, pending range, on/off supply dates and sales driving sets</a:t>
          </a:r>
          <a:endParaRPr lang="en-US" dirty="0"/>
        </a:p>
      </dgm:t>
    </dgm:pt>
    <dgm:pt modelId="{19A837CB-93B7-4E0C-982B-E8D2A3C269B8}" type="parTrans" cxnId="{36B37C17-F9B4-487D-BB11-D1850AB0AF41}">
      <dgm:prSet/>
      <dgm:spPr/>
      <dgm:t>
        <a:bodyPr/>
        <a:lstStyle/>
        <a:p>
          <a:endParaRPr lang="en-US"/>
        </a:p>
      </dgm:t>
    </dgm:pt>
    <dgm:pt modelId="{33D1444F-19D1-4B7F-B798-ADC5E4F7EAF8}" type="sibTrans" cxnId="{36B37C17-F9B4-487D-BB11-D1850AB0AF41}">
      <dgm:prSet/>
      <dgm:spPr/>
      <dgm:t>
        <a:bodyPr/>
        <a:lstStyle/>
        <a:p>
          <a:endParaRPr lang="en-US"/>
        </a:p>
      </dgm:t>
    </dgm:pt>
    <dgm:pt modelId="{7E456CCB-2DBB-4F22-B6F0-A59D2E0EBC28}" type="pres">
      <dgm:prSet presAssocID="{1A166219-F152-4303-9968-10617AAFC373}" presName="root" presStyleCnt="0">
        <dgm:presLayoutVars>
          <dgm:dir/>
          <dgm:resizeHandles val="exact"/>
        </dgm:presLayoutVars>
      </dgm:prSet>
      <dgm:spPr/>
    </dgm:pt>
    <dgm:pt modelId="{7202D14C-7459-4BA6-9E6B-5C5D8310D0DE}" type="pres">
      <dgm:prSet presAssocID="{020A174C-ECDF-49F9-BF5D-63B906018897}" presName="compNode" presStyleCnt="0"/>
      <dgm:spPr/>
    </dgm:pt>
    <dgm:pt modelId="{06551A21-9948-4FCC-B801-3216A09E7F06}" type="pres">
      <dgm:prSet presAssocID="{020A174C-ECDF-49F9-BF5D-63B906018897}" presName="bgRect" presStyleLbl="bgShp" presStyleIdx="0" presStyleCnt="7"/>
      <dgm:spPr/>
    </dgm:pt>
    <dgm:pt modelId="{F96700A1-16BC-4D0F-A64D-AC117EEC246E}" type="pres">
      <dgm:prSet presAssocID="{020A174C-ECDF-49F9-BF5D-63B90601889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4F85C852-E108-414A-BD26-3D0FA188FAE4}" type="pres">
      <dgm:prSet presAssocID="{020A174C-ECDF-49F9-BF5D-63B906018897}" presName="spaceRect" presStyleCnt="0"/>
      <dgm:spPr/>
    </dgm:pt>
    <dgm:pt modelId="{FC633CB0-9305-4C04-99C7-9BD67BC371A5}" type="pres">
      <dgm:prSet presAssocID="{020A174C-ECDF-49F9-BF5D-63B906018897}" presName="parTx" presStyleLbl="revTx" presStyleIdx="0" presStyleCnt="7">
        <dgm:presLayoutVars>
          <dgm:chMax val="0"/>
          <dgm:chPref val="0"/>
        </dgm:presLayoutVars>
      </dgm:prSet>
      <dgm:spPr/>
    </dgm:pt>
    <dgm:pt modelId="{652D58E5-3A4D-44DF-A1B3-32231652D299}" type="pres">
      <dgm:prSet presAssocID="{12820B15-F11A-4D8C-B208-566199FB5A1E}" presName="sibTrans" presStyleCnt="0"/>
      <dgm:spPr/>
    </dgm:pt>
    <dgm:pt modelId="{78EEB53A-3ED4-4C8E-8971-8BFE54A3C44E}" type="pres">
      <dgm:prSet presAssocID="{740DB5DA-D3A1-41BC-828B-851A69FDF141}" presName="compNode" presStyleCnt="0"/>
      <dgm:spPr/>
    </dgm:pt>
    <dgm:pt modelId="{00E6C704-BAC8-4BE0-AD08-28A8EC4A9777}" type="pres">
      <dgm:prSet presAssocID="{740DB5DA-D3A1-41BC-828B-851A69FDF141}" presName="bgRect" presStyleLbl="bgShp" presStyleIdx="1" presStyleCnt="7"/>
      <dgm:spPr/>
    </dgm:pt>
    <dgm:pt modelId="{B22D6126-87CC-4331-B17D-CF78C5569D07}" type="pres">
      <dgm:prSet presAssocID="{740DB5DA-D3A1-41BC-828B-851A69FDF14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pee"/>
        </a:ext>
      </dgm:extLst>
    </dgm:pt>
    <dgm:pt modelId="{38263599-1199-46B8-BDF5-B3E3CFC6747B}" type="pres">
      <dgm:prSet presAssocID="{740DB5DA-D3A1-41BC-828B-851A69FDF141}" presName="spaceRect" presStyleCnt="0"/>
      <dgm:spPr/>
    </dgm:pt>
    <dgm:pt modelId="{C3368760-082E-4A67-93EC-E6BCD1A58E90}" type="pres">
      <dgm:prSet presAssocID="{740DB5DA-D3A1-41BC-828B-851A69FDF141}" presName="parTx" presStyleLbl="revTx" presStyleIdx="1" presStyleCnt="7">
        <dgm:presLayoutVars>
          <dgm:chMax val="0"/>
          <dgm:chPref val="0"/>
        </dgm:presLayoutVars>
      </dgm:prSet>
      <dgm:spPr/>
    </dgm:pt>
    <dgm:pt modelId="{05009A68-EB56-491D-8963-D14DAF3F5B5C}" type="pres">
      <dgm:prSet presAssocID="{34893C1B-3D19-4678-BB3A-43C57E2CA031}" presName="sibTrans" presStyleCnt="0"/>
      <dgm:spPr/>
    </dgm:pt>
    <dgm:pt modelId="{B5EF9A2C-6722-40F3-9C62-71FCFBFDA913}" type="pres">
      <dgm:prSet presAssocID="{02C8637F-6681-4F25-9E8D-E100DBF0D74A}" presName="compNode" presStyleCnt="0"/>
      <dgm:spPr/>
    </dgm:pt>
    <dgm:pt modelId="{6DC5E349-D93D-49A8-95D1-B0338D804AD3}" type="pres">
      <dgm:prSet presAssocID="{02C8637F-6681-4F25-9E8D-E100DBF0D74A}" presName="bgRect" presStyleLbl="bgShp" presStyleIdx="2" presStyleCnt="7"/>
      <dgm:spPr/>
    </dgm:pt>
    <dgm:pt modelId="{871F8FA6-730B-4C86-82C3-3A4C6E7A652D}" type="pres">
      <dgm:prSet presAssocID="{02C8637F-6681-4F25-9E8D-E100DBF0D74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gloo"/>
        </a:ext>
      </dgm:extLst>
    </dgm:pt>
    <dgm:pt modelId="{D64CBFC5-E60A-45E9-BDBA-7FF961797E18}" type="pres">
      <dgm:prSet presAssocID="{02C8637F-6681-4F25-9E8D-E100DBF0D74A}" presName="spaceRect" presStyleCnt="0"/>
      <dgm:spPr/>
    </dgm:pt>
    <dgm:pt modelId="{4E5B0885-591B-4F6D-867C-B59D88E51AD7}" type="pres">
      <dgm:prSet presAssocID="{02C8637F-6681-4F25-9E8D-E100DBF0D74A}" presName="parTx" presStyleLbl="revTx" presStyleIdx="2" presStyleCnt="7">
        <dgm:presLayoutVars>
          <dgm:chMax val="0"/>
          <dgm:chPref val="0"/>
        </dgm:presLayoutVars>
      </dgm:prSet>
      <dgm:spPr/>
    </dgm:pt>
    <dgm:pt modelId="{35ED656C-419D-4BCA-8EE2-463C508D18A4}" type="pres">
      <dgm:prSet presAssocID="{FDD241E0-8986-459D-9085-DB6C292659B2}" presName="sibTrans" presStyleCnt="0"/>
      <dgm:spPr/>
    </dgm:pt>
    <dgm:pt modelId="{BCEA897B-9B69-4C35-91F5-7DD53914CC2B}" type="pres">
      <dgm:prSet presAssocID="{90A9E3C3-76CE-4D66-9BD9-D260892617EF}" presName="compNode" presStyleCnt="0"/>
      <dgm:spPr/>
    </dgm:pt>
    <dgm:pt modelId="{B233014B-672E-4970-8D0E-D886259FD4B2}" type="pres">
      <dgm:prSet presAssocID="{90A9E3C3-76CE-4D66-9BD9-D260892617EF}" presName="bgRect" presStyleLbl="bgShp" presStyleIdx="3" presStyleCnt="7"/>
      <dgm:spPr/>
    </dgm:pt>
    <dgm:pt modelId="{E88CED6F-BF29-4E89-9EBD-28B8DCFA3B17}" type="pres">
      <dgm:prSet presAssocID="{90A9E3C3-76CE-4D66-9BD9-D260892617EF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1FD3C759-EDAD-4DDA-9F76-EC7700C4DDE1}" type="pres">
      <dgm:prSet presAssocID="{90A9E3C3-76CE-4D66-9BD9-D260892617EF}" presName="spaceRect" presStyleCnt="0"/>
      <dgm:spPr/>
    </dgm:pt>
    <dgm:pt modelId="{9BD4F3C7-8754-4DF7-8748-3AE82AEE4A1E}" type="pres">
      <dgm:prSet presAssocID="{90A9E3C3-76CE-4D66-9BD9-D260892617EF}" presName="parTx" presStyleLbl="revTx" presStyleIdx="3" presStyleCnt="7">
        <dgm:presLayoutVars>
          <dgm:chMax val="0"/>
          <dgm:chPref val="0"/>
        </dgm:presLayoutVars>
      </dgm:prSet>
      <dgm:spPr/>
    </dgm:pt>
    <dgm:pt modelId="{F6A7F113-25B0-415B-B6FA-CA5EB7708878}" type="pres">
      <dgm:prSet presAssocID="{FD994BDA-C6C1-4446-A8BF-939291C12C10}" presName="sibTrans" presStyleCnt="0"/>
      <dgm:spPr/>
    </dgm:pt>
    <dgm:pt modelId="{AAFD3EEB-010E-4624-829C-F39101E8CEFF}" type="pres">
      <dgm:prSet presAssocID="{E725338F-4A07-4AED-8D0F-8D37E4F94EB6}" presName="compNode" presStyleCnt="0"/>
      <dgm:spPr/>
    </dgm:pt>
    <dgm:pt modelId="{707A46BB-9276-4204-B468-8159303BCA66}" type="pres">
      <dgm:prSet presAssocID="{E725338F-4A07-4AED-8D0F-8D37E4F94EB6}" presName="bgRect" presStyleLbl="bgShp" presStyleIdx="4" presStyleCnt="7"/>
      <dgm:spPr/>
    </dgm:pt>
    <dgm:pt modelId="{20EE36BC-D31E-41EE-AEDA-26EC8D248D19}" type="pres">
      <dgm:prSet presAssocID="{E725338F-4A07-4AED-8D0F-8D37E4F94EB6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ssors"/>
        </a:ext>
      </dgm:extLst>
    </dgm:pt>
    <dgm:pt modelId="{1D517817-F49B-46BD-B9B9-41918AA8F6F6}" type="pres">
      <dgm:prSet presAssocID="{E725338F-4A07-4AED-8D0F-8D37E4F94EB6}" presName="spaceRect" presStyleCnt="0"/>
      <dgm:spPr/>
    </dgm:pt>
    <dgm:pt modelId="{2DB9EDB7-F0C9-4521-A41B-396B30D325DB}" type="pres">
      <dgm:prSet presAssocID="{E725338F-4A07-4AED-8D0F-8D37E4F94EB6}" presName="parTx" presStyleLbl="revTx" presStyleIdx="4" presStyleCnt="7">
        <dgm:presLayoutVars>
          <dgm:chMax val="0"/>
          <dgm:chPref val="0"/>
        </dgm:presLayoutVars>
      </dgm:prSet>
      <dgm:spPr/>
    </dgm:pt>
    <dgm:pt modelId="{042C47BC-F11C-4679-9C79-5C2543A61B47}" type="pres">
      <dgm:prSet presAssocID="{18599C79-3654-4358-B4D8-0C356CEED34C}" presName="sibTrans" presStyleCnt="0"/>
      <dgm:spPr/>
    </dgm:pt>
    <dgm:pt modelId="{2F91ABBC-473C-45B3-A67B-508BB0E79CA4}" type="pres">
      <dgm:prSet presAssocID="{A42DBDBE-0A8B-40B8-96EE-FF3C61F98721}" presName="compNode" presStyleCnt="0"/>
      <dgm:spPr/>
    </dgm:pt>
    <dgm:pt modelId="{4BE34053-27EC-47D9-A63D-7F2E8BFB7AA4}" type="pres">
      <dgm:prSet presAssocID="{A42DBDBE-0A8B-40B8-96EE-FF3C61F98721}" presName="bgRect" presStyleLbl="bgShp" presStyleIdx="5" presStyleCnt="7"/>
      <dgm:spPr/>
    </dgm:pt>
    <dgm:pt modelId="{440EF6AD-7AE9-4F60-82F8-5DD1E44067D0}" type="pres">
      <dgm:prSet presAssocID="{A42DBDBE-0A8B-40B8-96EE-FF3C61F9872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CB21043-D5AB-4BE0-BC54-4F5CE3D959BB}" type="pres">
      <dgm:prSet presAssocID="{A42DBDBE-0A8B-40B8-96EE-FF3C61F98721}" presName="spaceRect" presStyleCnt="0"/>
      <dgm:spPr/>
    </dgm:pt>
    <dgm:pt modelId="{92ACD76A-BD58-4AAF-B75E-D8D9BDC72579}" type="pres">
      <dgm:prSet presAssocID="{A42DBDBE-0A8B-40B8-96EE-FF3C61F98721}" presName="parTx" presStyleLbl="revTx" presStyleIdx="5" presStyleCnt="7">
        <dgm:presLayoutVars>
          <dgm:chMax val="0"/>
          <dgm:chPref val="0"/>
        </dgm:presLayoutVars>
      </dgm:prSet>
      <dgm:spPr/>
    </dgm:pt>
    <dgm:pt modelId="{C43D7C0E-6903-4D59-BB0C-FB3772124BB5}" type="pres">
      <dgm:prSet presAssocID="{0C999F44-77F1-4067-BDA7-2F842CA3BD78}" presName="sibTrans" presStyleCnt="0"/>
      <dgm:spPr/>
    </dgm:pt>
    <dgm:pt modelId="{C28577AE-62C5-489F-92E5-A33F49D06DA8}" type="pres">
      <dgm:prSet presAssocID="{31EB14F1-6899-43EE-9CA3-87E0BBFC2E4D}" presName="compNode" presStyleCnt="0"/>
      <dgm:spPr/>
    </dgm:pt>
    <dgm:pt modelId="{FDB8AEBA-8AA1-4ACE-8086-77ECC2952D90}" type="pres">
      <dgm:prSet presAssocID="{31EB14F1-6899-43EE-9CA3-87E0BBFC2E4D}" presName="bgRect" presStyleLbl="bgShp" presStyleIdx="6" presStyleCnt="7"/>
      <dgm:spPr/>
    </dgm:pt>
    <dgm:pt modelId="{7E34BA09-E605-4254-8D3F-14EA0C2B82F1}" type="pres">
      <dgm:prSet presAssocID="{31EB14F1-6899-43EE-9CA3-87E0BBFC2E4D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047DBC47-4308-4ACE-8038-C9D2A630D490}" type="pres">
      <dgm:prSet presAssocID="{31EB14F1-6899-43EE-9CA3-87E0BBFC2E4D}" presName="spaceRect" presStyleCnt="0"/>
      <dgm:spPr/>
    </dgm:pt>
    <dgm:pt modelId="{C135CC7A-CDB0-48D0-8A61-AE866DCC7F9F}" type="pres">
      <dgm:prSet presAssocID="{31EB14F1-6899-43EE-9CA3-87E0BBFC2E4D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E5847A0D-5FBD-4CA1-AB4A-06A1DB8D05DC}" type="presOf" srcId="{31EB14F1-6899-43EE-9CA3-87E0BBFC2E4D}" destId="{C135CC7A-CDB0-48D0-8A61-AE866DCC7F9F}" srcOrd="0" destOrd="0" presId="urn:microsoft.com/office/officeart/2018/2/layout/IconVerticalSolidList"/>
    <dgm:cxn modelId="{36B37C17-F9B4-487D-BB11-D1850AB0AF41}" srcId="{1A166219-F152-4303-9968-10617AAFC373}" destId="{31EB14F1-6899-43EE-9CA3-87E0BBFC2E4D}" srcOrd="6" destOrd="0" parTransId="{19A837CB-93B7-4E0C-982B-E8D2A3C269B8}" sibTransId="{33D1444F-19D1-4B7F-B798-ADC5E4F7EAF8}"/>
    <dgm:cxn modelId="{28471018-050C-4B1F-B4F7-1EA4C8BAABCB}" srcId="{1A166219-F152-4303-9968-10617AAFC373}" destId="{E725338F-4A07-4AED-8D0F-8D37E4F94EB6}" srcOrd="4" destOrd="0" parTransId="{E105B323-F1DF-4F5F-8277-DFD41625E5D8}" sibTransId="{18599C79-3654-4358-B4D8-0C356CEED34C}"/>
    <dgm:cxn modelId="{4D7F4E41-C9AA-4A27-815B-3348FF707BB4}" srcId="{1A166219-F152-4303-9968-10617AAFC373}" destId="{020A174C-ECDF-49F9-BF5D-63B906018897}" srcOrd="0" destOrd="0" parTransId="{35EEEDDD-264D-4929-A25F-28B3201382FA}" sibTransId="{12820B15-F11A-4D8C-B208-566199FB5A1E}"/>
    <dgm:cxn modelId="{DC9D0477-0BCE-4E7A-8552-66E885386F41}" type="presOf" srcId="{A42DBDBE-0A8B-40B8-96EE-FF3C61F98721}" destId="{92ACD76A-BD58-4AAF-B75E-D8D9BDC72579}" srcOrd="0" destOrd="0" presId="urn:microsoft.com/office/officeart/2018/2/layout/IconVerticalSolidList"/>
    <dgm:cxn modelId="{AC073B87-F563-437D-A9FE-5DE6C7FD92CD}" type="presOf" srcId="{1A166219-F152-4303-9968-10617AAFC373}" destId="{7E456CCB-2DBB-4F22-B6F0-A59D2E0EBC28}" srcOrd="0" destOrd="0" presId="urn:microsoft.com/office/officeart/2018/2/layout/IconVerticalSolidList"/>
    <dgm:cxn modelId="{EFA0B690-A7B4-4433-BB98-4375301417A8}" srcId="{1A166219-F152-4303-9968-10617AAFC373}" destId="{02C8637F-6681-4F25-9E8D-E100DBF0D74A}" srcOrd="2" destOrd="0" parTransId="{6C87F2C6-A8E6-4CD2-AE43-A1CD9932F446}" sibTransId="{FDD241E0-8986-459D-9085-DB6C292659B2}"/>
    <dgm:cxn modelId="{2B914D92-E758-475B-8F26-1A131E679511}" type="presOf" srcId="{02C8637F-6681-4F25-9E8D-E100DBF0D74A}" destId="{4E5B0885-591B-4F6D-867C-B59D88E51AD7}" srcOrd="0" destOrd="0" presId="urn:microsoft.com/office/officeart/2018/2/layout/IconVerticalSolidList"/>
    <dgm:cxn modelId="{F08ED193-983B-463C-BB6D-43D93C454E9D}" type="presOf" srcId="{020A174C-ECDF-49F9-BF5D-63B906018897}" destId="{FC633CB0-9305-4C04-99C7-9BD67BC371A5}" srcOrd="0" destOrd="0" presId="urn:microsoft.com/office/officeart/2018/2/layout/IconVerticalSolidList"/>
    <dgm:cxn modelId="{E5AA989D-E50E-466C-8DF8-16E4570AC299}" type="presOf" srcId="{E725338F-4A07-4AED-8D0F-8D37E4F94EB6}" destId="{2DB9EDB7-F0C9-4521-A41B-396B30D325DB}" srcOrd="0" destOrd="0" presId="urn:microsoft.com/office/officeart/2018/2/layout/IconVerticalSolidList"/>
    <dgm:cxn modelId="{26845AA3-C481-4B6C-8663-169A5774A160}" srcId="{1A166219-F152-4303-9968-10617AAFC373}" destId="{A42DBDBE-0A8B-40B8-96EE-FF3C61F98721}" srcOrd="5" destOrd="0" parTransId="{9FE2A302-C740-42AA-BB92-6E68FCD943C6}" sibTransId="{0C999F44-77F1-4067-BDA7-2F842CA3BD78}"/>
    <dgm:cxn modelId="{9F5657C5-F049-4385-AE99-4E057026200D}" srcId="{1A166219-F152-4303-9968-10617AAFC373}" destId="{740DB5DA-D3A1-41BC-828B-851A69FDF141}" srcOrd="1" destOrd="0" parTransId="{FC05CA55-6221-4FB9-B7E8-7E1CC809ECC2}" sibTransId="{34893C1B-3D19-4678-BB3A-43C57E2CA031}"/>
    <dgm:cxn modelId="{DE30F5CF-5B31-41C6-9426-B83171CC6DB1}" srcId="{1A166219-F152-4303-9968-10617AAFC373}" destId="{90A9E3C3-76CE-4D66-9BD9-D260892617EF}" srcOrd="3" destOrd="0" parTransId="{3697472D-AB91-42D6-BD30-2FF899AAF6E9}" sibTransId="{FD994BDA-C6C1-4446-A8BF-939291C12C10}"/>
    <dgm:cxn modelId="{93D9CFE9-0572-4C02-AEFC-AF56EF91164F}" type="presOf" srcId="{90A9E3C3-76CE-4D66-9BD9-D260892617EF}" destId="{9BD4F3C7-8754-4DF7-8748-3AE82AEE4A1E}" srcOrd="0" destOrd="0" presId="urn:microsoft.com/office/officeart/2018/2/layout/IconVerticalSolidList"/>
    <dgm:cxn modelId="{0688C4F7-36AD-4856-A15C-73493CFF1848}" type="presOf" srcId="{740DB5DA-D3A1-41BC-828B-851A69FDF141}" destId="{C3368760-082E-4A67-93EC-E6BCD1A58E90}" srcOrd="0" destOrd="0" presId="urn:microsoft.com/office/officeart/2018/2/layout/IconVerticalSolidList"/>
    <dgm:cxn modelId="{F0291BEE-42E6-44BB-BD7C-7929A5EF8268}" type="presParOf" srcId="{7E456CCB-2DBB-4F22-B6F0-A59D2E0EBC28}" destId="{7202D14C-7459-4BA6-9E6B-5C5D8310D0DE}" srcOrd="0" destOrd="0" presId="urn:microsoft.com/office/officeart/2018/2/layout/IconVerticalSolidList"/>
    <dgm:cxn modelId="{50C4B414-E332-410F-9AE0-DB2E7C6CC39D}" type="presParOf" srcId="{7202D14C-7459-4BA6-9E6B-5C5D8310D0DE}" destId="{06551A21-9948-4FCC-B801-3216A09E7F06}" srcOrd="0" destOrd="0" presId="urn:microsoft.com/office/officeart/2018/2/layout/IconVerticalSolidList"/>
    <dgm:cxn modelId="{D245E51F-6922-4831-B74E-7E5A15C14FF0}" type="presParOf" srcId="{7202D14C-7459-4BA6-9E6B-5C5D8310D0DE}" destId="{F96700A1-16BC-4D0F-A64D-AC117EEC246E}" srcOrd="1" destOrd="0" presId="urn:microsoft.com/office/officeart/2018/2/layout/IconVerticalSolidList"/>
    <dgm:cxn modelId="{583A65E5-69D6-4DAD-A0AD-EB25C1A99189}" type="presParOf" srcId="{7202D14C-7459-4BA6-9E6B-5C5D8310D0DE}" destId="{4F85C852-E108-414A-BD26-3D0FA188FAE4}" srcOrd="2" destOrd="0" presId="urn:microsoft.com/office/officeart/2018/2/layout/IconVerticalSolidList"/>
    <dgm:cxn modelId="{6E7B8D51-DE46-4F33-A631-E66CF68A3E7B}" type="presParOf" srcId="{7202D14C-7459-4BA6-9E6B-5C5D8310D0DE}" destId="{FC633CB0-9305-4C04-99C7-9BD67BC371A5}" srcOrd="3" destOrd="0" presId="urn:microsoft.com/office/officeart/2018/2/layout/IconVerticalSolidList"/>
    <dgm:cxn modelId="{C1A767B4-35B0-4A1C-AA8B-819F1EDDE9A9}" type="presParOf" srcId="{7E456CCB-2DBB-4F22-B6F0-A59D2E0EBC28}" destId="{652D58E5-3A4D-44DF-A1B3-32231652D299}" srcOrd="1" destOrd="0" presId="urn:microsoft.com/office/officeart/2018/2/layout/IconVerticalSolidList"/>
    <dgm:cxn modelId="{72F2811D-23BB-4BF0-B3CD-F7959922F509}" type="presParOf" srcId="{7E456CCB-2DBB-4F22-B6F0-A59D2E0EBC28}" destId="{78EEB53A-3ED4-4C8E-8971-8BFE54A3C44E}" srcOrd="2" destOrd="0" presId="urn:microsoft.com/office/officeart/2018/2/layout/IconVerticalSolidList"/>
    <dgm:cxn modelId="{C806B258-087A-44D3-8710-ABB48CAF5544}" type="presParOf" srcId="{78EEB53A-3ED4-4C8E-8971-8BFE54A3C44E}" destId="{00E6C704-BAC8-4BE0-AD08-28A8EC4A9777}" srcOrd="0" destOrd="0" presId="urn:microsoft.com/office/officeart/2018/2/layout/IconVerticalSolidList"/>
    <dgm:cxn modelId="{204FCADD-57A6-478D-9A90-F93E594D33FB}" type="presParOf" srcId="{78EEB53A-3ED4-4C8E-8971-8BFE54A3C44E}" destId="{B22D6126-87CC-4331-B17D-CF78C5569D07}" srcOrd="1" destOrd="0" presId="urn:microsoft.com/office/officeart/2018/2/layout/IconVerticalSolidList"/>
    <dgm:cxn modelId="{A5AE72B4-3D74-440E-A6F7-257ADA267413}" type="presParOf" srcId="{78EEB53A-3ED4-4C8E-8971-8BFE54A3C44E}" destId="{38263599-1199-46B8-BDF5-B3E3CFC6747B}" srcOrd="2" destOrd="0" presId="urn:microsoft.com/office/officeart/2018/2/layout/IconVerticalSolidList"/>
    <dgm:cxn modelId="{53D2B2FD-392B-48CE-803F-C094BE36BAD9}" type="presParOf" srcId="{78EEB53A-3ED4-4C8E-8971-8BFE54A3C44E}" destId="{C3368760-082E-4A67-93EC-E6BCD1A58E90}" srcOrd="3" destOrd="0" presId="urn:microsoft.com/office/officeart/2018/2/layout/IconVerticalSolidList"/>
    <dgm:cxn modelId="{D900B90B-DCC7-40D6-AE74-7DC1FCE199B6}" type="presParOf" srcId="{7E456CCB-2DBB-4F22-B6F0-A59D2E0EBC28}" destId="{05009A68-EB56-491D-8963-D14DAF3F5B5C}" srcOrd="3" destOrd="0" presId="urn:microsoft.com/office/officeart/2018/2/layout/IconVerticalSolidList"/>
    <dgm:cxn modelId="{7A022832-2DBB-4780-B9BF-C459E895CC72}" type="presParOf" srcId="{7E456CCB-2DBB-4F22-B6F0-A59D2E0EBC28}" destId="{B5EF9A2C-6722-40F3-9C62-71FCFBFDA913}" srcOrd="4" destOrd="0" presId="urn:microsoft.com/office/officeart/2018/2/layout/IconVerticalSolidList"/>
    <dgm:cxn modelId="{29288A66-927E-4D87-9ABE-E6476836AAE7}" type="presParOf" srcId="{B5EF9A2C-6722-40F3-9C62-71FCFBFDA913}" destId="{6DC5E349-D93D-49A8-95D1-B0338D804AD3}" srcOrd="0" destOrd="0" presId="urn:microsoft.com/office/officeart/2018/2/layout/IconVerticalSolidList"/>
    <dgm:cxn modelId="{C5BC3DB7-AC0C-4A62-AAC4-4FD68D669A40}" type="presParOf" srcId="{B5EF9A2C-6722-40F3-9C62-71FCFBFDA913}" destId="{871F8FA6-730B-4C86-82C3-3A4C6E7A652D}" srcOrd="1" destOrd="0" presId="urn:microsoft.com/office/officeart/2018/2/layout/IconVerticalSolidList"/>
    <dgm:cxn modelId="{123CBEF7-439B-4320-87DC-436E7A0F929C}" type="presParOf" srcId="{B5EF9A2C-6722-40F3-9C62-71FCFBFDA913}" destId="{D64CBFC5-E60A-45E9-BDBA-7FF961797E18}" srcOrd="2" destOrd="0" presId="urn:microsoft.com/office/officeart/2018/2/layout/IconVerticalSolidList"/>
    <dgm:cxn modelId="{DA81A469-4837-49E2-8AC9-D6486E571547}" type="presParOf" srcId="{B5EF9A2C-6722-40F3-9C62-71FCFBFDA913}" destId="{4E5B0885-591B-4F6D-867C-B59D88E51AD7}" srcOrd="3" destOrd="0" presId="urn:microsoft.com/office/officeart/2018/2/layout/IconVerticalSolidList"/>
    <dgm:cxn modelId="{12CE221C-8616-46F7-96AA-42CBCFA7B227}" type="presParOf" srcId="{7E456CCB-2DBB-4F22-B6F0-A59D2E0EBC28}" destId="{35ED656C-419D-4BCA-8EE2-463C508D18A4}" srcOrd="5" destOrd="0" presId="urn:microsoft.com/office/officeart/2018/2/layout/IconVerticalSolidList"/>
    <dgm:cxn modelId="{1520447C-84EA-4C32-94F9-05ADDA1722FB}" type="presParOf" srcId="{7E456CCB-2DBB-4F22-B6F0-A59D2E0EBC28}" destId="{BCEA897B-9B69-4C35-91F5-7DD53914CC2B}" srcOrd="6" destOrd="0" presId="urn:microsoft.com/office/officeart/2018/2/layout/IconVerticalSolidList"/>
    <dgm:cxn modelId="{B4E6E780-0590-4197-AE1A-76048B71C1F9}" type="presParOf" srcId="{BCEA897B-9B69-4C35-91F5-7DD53914CC2B}" destId="{B233014B-672E-4970-8D0E-D886259FD4B2}" srcOrd="0" destOrd="0" presId="urn:microsoft.com/office/officeart/2018/2/layout/IconVerticalSolidList"/>
    <dgm:cxn modelId="{CA678C0A-68C3-4E85-8867-1B7A207E512B}" type="presParOf" srcId="{BCEA897B-9B69-4C35-91F5-7DD53914CC2B}" destId="{E88CED6F-BF29-4E89-9EBD-28B8DCFA3B17}" srcOrd="1" destOrd="0" presId="urn:microsoft.com/office/officeart/2018/2/layout/IconVerticalSolidList"/>
    <dgm:cxn modelId="{64766AAB-B240-42B7-9A1B-6B8E37250893}" type="presParOf" srcId="{BCEA897B-9B69-4C35-91F5-7DD53914CC2B}" destId="{1FD3C759-EDAD-4DDA-9F76-EC7700C4DDE1}" srcOrd="2" destOrd="0" presId="urn:microsoft.com/office/officeart/2018/2/layout/IconVerticalSolidList"/>
    <dgm:cxn modelId="{AD7D81A4-4D0C-4617-941A-AF7B6E4A2DB2}" type="presParOf" srcId="{BCEA897B-9B69-4C35-91F5-7DD53914CC2B}" destId="{9BD4F3C7-8754-4DF7-8748-3AE82AEE4A1E}" srcOrd="3" destOrd="0" presId="urn:microsoft.com/office/officeart/2018/2/layout/IconVerticalSolidList"/>
    <dgm:cxn modelId="{669C7D15-FBFB-423C-B5FB-D1E33AE3D883}" type="presParOf" srcId="{7E456CCB-2DBB-4F22-B6F0-A59D2E0EBC28}" destId="{F6A7F113-25B0-415B-B6FA-CA5EB7708878}" srcOrd="7" destOrd="0" presId="urn:microsoft.com/office/officeart/2018/2/layout/IconVerticalSolidList"/>
    <dgm:cxn modelId="{DF817326-5111-4F6D-8918-4A035C6264E9}" type="presParOf" srcId="{7E456CCB-2DBB-4F22-B6F0-A59D2E0EBC28}" destId="{AAFD3EEB-010E-4624-829C-F39101E8CEFF}" srcOrd="8" destOrd="0" presId="urn:microsoft.com/office/officeart/2018/2/layout/IconVerticalSolidList"/>
    <dgm:cxn modelId="{8798493F-7A3C-4FE8-924A-FFDA1616D4A9}" type="presParOf" srcId="{AAFD3EEB-010E-4624-829C-F39101E8CEFF}" destId="{707A46BB-9276-4204-B468-8159303BCA66}" srcOrd="0" destOrd="0" presId="urn:microsoft.com/office/officeart/2018/2/layout/IconVerticalSolidList"/>
    <dgm:cxn modelId="{1039EEE3-B193-4C3C-8F73-E104036713B7}" type="presParOf" srcId="{AAFD3EEB-010E-4624-829C-F39101E8CEFF}" destId="{20EE36BC-D31E-41EE-AEDA-26EC8D248D19}" srcOrd="1" destOrd="0" presId="urn:microsoft.com/office/officeart/2018/2/layout/IconVerticalSolidList"/>
    <dgm:cxn modelId="{685F5BAF-626E-4B75-905D-51C229FA3D73}" type="presParOf" srcId="{AAFD3EEB-010E-4624-829C-F39101E8CEFF}" destId="{1D517817-F49B-46BD-B9B9-41918AA8F6F6}" srcOrd="2" destOrd="0" presId="urn:microsoft.com/office/officeart/2018/2/layout/IconVerticalSolidList"/>
    <dgm:cxn modelId="{D53D6BA3-0B34-4E10-A4E9-7EC5970EF34B}" type="presParOf" srcId="{AAFD3EEB-010E-4624-829C-F39101E8CEFF}" destId="{2DB9EDB7-F0C9-4521-A41B-396B30D325DB}" srcOrd="3" destOrd="0" presId="urn:microsoft.com/office/officeart/2018/2/layout/IconVerticalSolidList"/>
    <dgm:cxn modelId="{D4AD66B4-580E-44E7-B6F6-65DBC86D773B}" type="presParOf" srcId="{7E456CCB-2DBB-4F22-B6F0-A59D2E0EBC28}" destId="{042C47BC-F11C-4679-9C79-5C2543A61B47}" srcOrd="9" destOrd="0" presId="urn:microsoft.com/office/officeart/2018/2/layout/IconVerticalSolidList"/>
    <dgm:cxn modelId="{75870647-5064-4053-ADAE-2BB6DEF9D3D0}" type="presParOf" srcId="{7E456CCB-2DBB-4F22-B6F0-A59D2E0EBC28}" destId="{2F91ABBC-473C-45B3-A67B-508BB0E79CA4}" srcOrd="10" destOrd="0" presId="urn:microsoft.com/office/officeart/2018/2/layout/IconVerticalSolidList"/>
    <dgm:cxn modelId="{00A76568-E7CA-431B-9719-9D4ECA6F693A}" type="presParOf" srcId="{2F91ABBC-473C-45B3-A67B-508BB0E79CA4}" destId="{4BE34053-27EC-47D9-A63D-7F2E8BFB7AA4}" srcOrd="0" destOrd="0" presId="urn:microsoft.com/office/officeart/2018/2/layout/IconVerticalSolidList"/>
    <dgm:cxn modelId="{6577B38C-9598-4888-B1AF-8A0F429F9817}" type="presParOf" srcId="{2F91ABBC-473C-45B3-A67B-508BB0E79CA4}" destId="{440EF6AD-7AE9-4F60-82F8-5DD1E44067D0}" srcOrd="1" destOrd="0" presId="urn:microsoft.com/office/officeart/2018/2/layout/IconVerticalSolidList"/>
    <dgm:cxn modelId="{32B5142C-0626-454F-AA6D-E0056A044248}" type="presParOf" srcId="{2F91ABBC-473C-45B3-A67B-508BB0E79CA4}" destId="{9CB21043-D5AB-4BE0-BC54-4F5CE3D959BB}" srcOrd="2" destOrd="0" presId="urn:microsoft.com/office/officeart/2018/2/layout/IconVerticalSolidList"/>
    <dgm:cxn modelId="{D41B67A3-3A06-424F-A485-84316C968EBC}" type="presParOf" srcId="{2F91ABBC-473C-45B3-A67B-508BB0E79CA4}" destId="{92ACD76A-BD58-4AAF-B75E-D8D9BDC72579}" srcOrd="3" destOrd="0" presId="urn:microsoft.com/office/officeart/2018/2/layout/IconVerticalSolidList"/>
    <dgm:cxn modelId="{97EFE29C-F1E0-42C6-8F91-3461B5CA0AC1}" type="presParOf" srcId="{7E456CCB-2DBB-4F22-B6F0-A59D2E0EBC28}" destId="{C43D7C0E-6903-4D59-BB0C-FB3772124BB5}" srcOrd="11" destOrd="0" presId="urn:microsoft.com/office/officeart/2018/2/layout/IconVerticalSolidList"/>
    <dgm:cxn modelId="{56C4C2EE-8CB8-42B8-990E-EF8260E80D2D}" type="presParOf" srcId="{7E456CCB-2DBB-4F22-B6F0-A59D2E0EBC28}" destId="{C28577AE-62C5-489F-92E5-A33F49D06DA8}" srcOrd="12" destOrd="0" presId="urn:microsoft.com/office/officeart/2018/2/layout/IconVerticalSolidList"/>
    <dgm:cxn modelId="{86370BC7-362F-4D69-A65E-26EA2D99C2D1}" type="presParOf" srcId="{C28577AE-62C5-489F-92E5-A33F49D06DA8}" destId="{FDB8AEBA-8AA1-4ACE-8086-77ECC2952D90}" srcOrd="0" destOrd="0" presId="urn:microsoft.com/office/officeart/2018/2/layout/IconVerticalSolidList"/>
    <dgm:cxn modelId="{60F280EF-ACC0-4FB7-9E4D-8BF9880E1733}" type="presParOf" srcId="{C28577AE-62C5-489F-92E5-A33F49D06DA8}" destId="{7E34BA09-E605-4254-8D3F-14EA0C2B82F1}" srcOrd="1" destOrd="0" presId="urn:microsoft.com/office/officeart/2018/2/layout/IconVerticalSolidList"/>
    <dgm:cxn modelId="{53D2326E-9D84-425E-95E8-49E4E939718A}" type="presParOf" srcId="{C28577AE-62C5-489F-92E5-A33F49D06DA8}" destId="{047DBC47-4308-4ACE-8038-C9D2A630D490}" srcOrd="2" destOrd="0" presId="urn:microsoft.com/office/officeart/2018/2/layout/IconVerticalSolidList"/>
    <dgm:cxn modelId="{C123B831-F8C5-4AB0-A3E9-4F0B9C909D5B}" type="presParOf" srcId="{C28577AE-62C5-489F-92E5-A33F49D06DA8}" destId="{C135CC7A-CDB0-48D0-8A61-AE866DCC7F9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15E827-244F-4FE8-8B19-26D12A084672}">
      <dsp:nvSpPr>
        <dsp:cNvPr id="0" name=""/>
        <dsp:cNvSpPr/>
      </dsp:nvSpPr>
      <dsp:spPr>
        <a:xfrm>
          <a:off x="0" y="382036"/>
          <a:ext cx="6263640" cy="14630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100" kern="1200" dirty="0"/>
            <a:t>Cost optimization</a:t>
          </a:r>
          <a:endParaRPr lang="en-US" sz="6100" kern="1200" dirty="0"/>
        </a:p>
      </dsp:txBody>
      <dsp:txXfrm>
        <a:off x="71422" y="453458"/>
        <a:ext cx="6120796" cy="1320241"/>
      </dsp:txXfrm>
    </dsp:sp>
    <dsp:sp modelId="{7645573F-2823-48AD-AFB5-07EFE2CE3A9F}">
      <dsp:nvSpPr>
        <dsp:cNvPr id="0" name=""/>
        <dsp:cNvSpPr/>
      </dsp:nvSpPr>
      <dsp:spPr>
        <a:xfrm>
          <a:off x="0" y="2020801"/>
          <a:ext cx="6263640" cy="14630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100" kern="1200"/>
            <a:t>Resilience</a:t>
          </a:r>
          <a:endParaRPr lang="en-US" sz="6100" kern="1200"/>
        </a:p>
      </dsp:txBody>
      <dsp:txXfrm>
        <a:off x="71422" y="2092223"/>
        <a:ext cx="6120796" cy="1320241"/>
      </dsp:txXfrm>
    </dsp:sp>
    <dsp:sp modelId="{A723A96F-0AAF-4238-B779-416383D849BB}">
      <dsp:nvSpPr>
        <dsp:cNvPr id="0" name=""/>
        <dsp:cNvSpPr/>
      </dsp:nvSpPr>
      <dsp:spPr>
        <a:xfrm>
          <a:off x="0" y="3659566"/>
          <a:ext cx="6263640" cy="14630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2410" tIns="232410" rIns="232410" bIns="232410" numCol="1" spcCol="1270" anchor="ctr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6100" kern="1200"/>
            <a:t>Scalability </a:t>
          </a:r>
          <a:endParaRPr lang="en-US" sz="6100" kern="1200"/>
        </a:p>
      </dsp:txBody>
      <dsp:txXfrm>
        <a:off x="71422" y="3730988"/>
        <a:ext cx="6120796" cy="1320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51A21-9948-4FCC-B801-3216A09E7F06}">
      <dsp:nvSpPr>
        <dsp:cNvPr id="0" name=""/>
        <dsp:cNvSpPr/>
      </dsp:nvSpPr>
      <dsp:spPr>
        <a:xfrm>
          <a:off x="0" y="470"/>
          <a:ext cx="6263640" cy="6474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700A1-16BC-4D0F-A64D-AC117EEC246E}">
      <dsp:nvSpPr>
        <dsp:cNvPr id="0" name=""/>
        <dsp:cNvSpPr/>
      </dsp:nvSpPr>
      <dsp:spPr>
        <a:xfrm>
          <a:off x="195868" y="146157"/>
          <a:ext cx="356124" cy="356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33CB0-9305-4C04-99C7-9BD67BC371A5}">
      <dsp:nvSpPr>
        <dsp:cNvPr id="0" name=""/>
        <dsp:cNvSpPr/>
      </dsp:nvSpPr>
      <dsp:spPr>
        <a:xfrm>
          <a:off x="747862" y="470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Generalisation across savings levels to handle new and unseen promotions </a:t>
          </a:r>
          <a:endParaRPr lang="en-US" sz="1600" kern="1200" dirty="0"/>
        </a:p>
      </dsp:txBody>
      <dsp:txXfrm>
        <a:off x="747862" y="470"/>
        <a:ext cx="5515777" cy="647499"/>
      </dsp:txXfrm>
    </dsp:sp>
    <dsp:sp modelId="{00E6C704-BAC8-4BE0-AD08-28A8EC4A9777}">
      <dsp:nvSpPr>
        <dsp:cNvPr id="0" name=""/>
        <dsp:cNvSpPr/>
      </dsp:nvSpPr>
      <dsp:spPr>
        <a:xfrm>
          <a:off x="0" y="809844"/>
          <a:ext cx="6263640" cy="647499"/>
        </a:xfrm>
        <a:prstGeom prst="roundRect">
          <a:avLst>
            <a:gd name="adj" fmla="val 10000"/>
          </a:avLst>
        </a:prstGeom>
        <a:solidFill>
          <a:schemeClr val="accent2">
            <a:hueOff val="-242561"/>
            <a:satOff val="-13988"/>
            <a:lumOff val="143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2D6126-87CC-4331-B17D-CF78C5569D07}">
      <dsp:nvSpPr>
        <dsp:cNvPr id="0" name=""/>
        <dsp:cNvSpPr/>
      </dsp:nvSpPr>
      <dsp:spPr>
        <a:xfrm>
          <a:off x="195868" y="955532"/>
          <a:ext cx="356124" cy="356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68760-082E-4A67-93EC-E6BCD1A58E90}">
      <dsp:nvSpPr>
        <dsp:cNvPr id="0" name=""/>
        <dsp:cNvSpPr/>
      </dsp:nvSpPr>
      <dsp:spPr>
        <a:xfrm>
          <a:off x="747862" y="809844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Extension to Down Down/EDV, multi buy and normal price changes </a:t>
          </a:r>
          <a:endParaRPr lang="en-US" sz="1600" kern="1200" dirty="0"/>
        </a:p>
      </dsp:txBody>
      <dsp:txXfrm>
        <a:off x="747862" y="809844"/>
        <a:ext cx="5515777" cy="647499"/>
      </dsp:txXfrm>
    </dsp:sp>
    <dsp:sp modelId="{6DC5E349-D93D-49A8-95D1-B0338D804AD3}">
      <dsp:nvSpPr>
        <dsp:cNvPr id="0" name=""/>
        <dsp:cNvSpPr/>
      </dsp:nvSpPr>
      <dsp:spPr>
        <a:xfrm>
          <a:off x="0" y="1619219"/>
          <a:ext cx="6263640" cy="647499"/>
        </a:xfrm>
        <a:prstGeom prst="roundRect">
          <a:avLst>
            <a:gd name="adj" fmla="val 10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F8FA6-730B-4C86-82C3-3A4C6E7A652D}">
      <dsp:nvSpPr>
        <dsp:cNvPr id="0" name=""/>
        <dsp:cNvSpPr/>
      </dsp:nvSpPr>
      <dsp:spPr>
        <a:xfrm>
          <a:off x="195868" y="1764906"/>
          <a:ext cx="356124" cy="356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B0885-591B-4F6D-867C-B59D88E51AD7}">
      <dsp:nvSpPr>
        <dsp:cNvPr id="0" name=""/>
        <dsp:cNvSpPr/>
      </dsp:nvSpPr>
      <dsp:spPr>
        <a:xfrm>
          <a:off x="747862" y="1619219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Weekly/Yearly Seasonality (prophet) and Non-Standard learners </a:t>
          </a:r>
          <a:endParaRPr lang="en-US" sz="1600" kern="1200" dirty="0"/>
        </a:p>
      </dsp:txBody>
      <dsp:txXfrm>
        <a:off x="747862" y="1619219"/>
        <a:ext cx="5515777" cy="647499"/>
      </dsp:txXfrm>
    </dsp:sp>
    <dsp:sp modelId="{B233014B-672E-4970-8D0E-D886259FD4B2}">
      <dsp:nvSpPr>
        <dsp:cNvPr id="0" name=""/>
        <dsp:cNvSpPr/>
      </dsp:nvSpPr>
      <dsp:spPr>
        <a:xfrm>
          <a:off x="0" y="2428594"/>
          <a:ext cx="6263640" cy="647499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8CED6F-BF29-4E89-9EBD-28B8DCFA3B17}">
      <dsp:nvSpPr>
        <dsp:cNvPr id="0" name=""/>
        <dsp:cNvSpPr/>
      </dsp:nvSpPr>
      <dsp:spPr>
        <a:xfrm>
          <a:off x="195868" y="2574281"/>
          <a:ext cx="356124" cy="356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4F3C7-8754-4DF7-8748-3AE82AEE4A1E}">
      <dsp:nvSpPr>
        <dsp:cNvPr id="0" name=""/>
        <dsp:cNvSpPr/>
      </dsp:nvSpPr>
      <dsp:spPr>
        <a:xfrm>
          <a:off x="747862" y="2428594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Capturing of holiday events </a:t>
          </a:r>
          <a:endParaRPr lang="en-US" sz="1600" kern="1200" dirty="0"/>
        </a:p>
      </dsp:txBody>
      <dsp:txXfrm>
        <a:off x="747862" y="2428594"/>
        <a:ext cx="5515777" cy="647499"/>
      </dsp:txXfrm>
    </dsp:sp>
    <dsp:sp modelId="{707A46BB-9276-4204-B468-8159303BCA66}">
      <dsp:nvSpPr>
        <dsp:cNvPr id="0" name=""/>
        <dsp:cNvSpPr/>
      </dsp:nvSpPr>
      <dsp:spPr>
        <a:xfrm>
          <a:off x="0" y="3237968"/>
          <a:ext cx="6263640" cy="647499"/>
        </a:xfrm>
        <a:prstGeom prst="roundRect">
          <a:avLst>
            <a:gd name="adj" fmla="val 10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EE36BC-D31E-41EE-AEDA-26EC8D248D19}">
      <dsp:nvSpPr>
        <dsp:cNvPr id="0" name=""/>
        <dsp:cNvSpPr/>
      </dsp:nvSpPr>
      <dsp:spPr>
        <a:xfrm>
          <a:off x="195868" y="3383656"/>
          <a:ext cx="356124" cy="356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B9EDB7-F0C9-4521-A41B-396B30D325DB}">
      <dsp:nvSpPr>
        <dsp:cNvPr id="0" name=""/>
        <dsp:cNvSpPr/>
      </dsp:nvSpPr>
      <dsp:spPr>
        <a:xfrm>
          <a:off x="747862" y="3237968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Substitutes and complements </a:t>
          </a:r>
          <a:endParaRPr lang="en-US" sz="1600" kern="1200" dirty="0"/>
        </a:p>
      </dsp:txBody>
      <dsp:txXfrm>
        <a:off x="747862" y="3237968"/>
        <a:ext cx="5515777" cy="647499"/>
      </dsp:txXfrm>
    </dsp:sp>
    <dsp:sp modelId="{4BE34053-27EC-47D9-A63D-7F2E8BFB7AA4}">
      <dsp:nvSpPr>
        <dsp:cNvPr id="0" name=""/>
        <dsp:cNvSpPr/>
      </dsp:nvSpPr>
      <dsp:spPr>
        <a:xfrm>
          <a:off x="0" y="4047343"/>
          <a:ext cx="6263640" cy="647499"/>
        </a:xfrm>
        <a:prstGeom prst="roundRect">
          <a:avLst>
            <a:gd name="adj" fmla="val 10000"/>
          </a:avLst>
        </a:prstGeom>
        <a:solidFill>
          <a:schemeClr val="accent2">
            <a:hueOff val="-1212803"/>
            <a:satOff val="-69940"/>
            <a:lumOff val="719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0EF6AD-7AE9-4F60-82F8-5DD1E44067D0}">
      <dsp:nvSpPr>
        <dsp:cNvPr id="0" name=""/>
        <dsp:cNvSpPr/>
      </dsp:nvSpPr>
      <dsp:spPr>
        <a:xfrm>
          <a:off x="195868" y="4193030"/>
          <a:ext cx="356124" cy="3561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CD76A-BD58-4AAF-B75E-D8D9BDC72579}">
      <dsp:nvSpPr>
        <dsp:cNvPr id="0" name=""/>
        <dsp:cNvSpPr/>
      </dsp:nvSpPr>
      <dsp:spPr>
        <a:xfrm>
          <a:off x="747862" y="4047343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/>
            <a:t>Capture level shifts via time series models and features</a:t>
          </a:r>
          <a:endParaRPr lang="en-US" sz="1600" kern="1200"/>
        </a:p>
      </dsp:txBody>
      <dsp:txXfrm>
        <a:off x="747862" y="4047343"/>
        <a:ext cx="5515777" cy="647499"/>
      </dsp:txXfrm>
    </dsp:sp>
    <dsp:sp modelId="{FDB8AEBA-8AA1-4ACE-8086-77ECC2952D90}">
      <dsp:nvSpPr>
        <dsp:cNvPr id="0" name=""/>
        <dsp:cNvSpPr/>
      </dsp:nvSpPr>
      <dsp:spPr>
        <a:xfrm>
          <a:off x="0" y="4856717"/>
          <a:ext cx="6263640" cy="647499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4BA09-E605-4254-8D3F-14EA0C2B82F1}">
      <dsp:nvSpPr>
        <dsp:cNvPr id="0" name=""/>
        <dsp:cNvSpPr/>
      </dsp:nvSpPr>
      <dsp:spPr>
        <a:xfrm>
          <a:off x="195868" y="5002405"/>
          <a:ext cx="356124" cy="3561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5CC7A-CDB0-48D0-8A61-AE866DCC7F9F}">
      <dsp:nvSpPr>
        <dsp:cNvPr id="0" name=""/>
        <dsp:cNvSpPr/>
      </dsp:nvSpPr>
      <dsp:spPr>
        <a:xfrm>
          <a:off x="747862" y="4856717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0" i="0" kern="1200" dirty="0"/>
            <a:t>Best practice view of ranging data via </a:t>
          </a:r>
          <a:r>
            <a:rPr lang="en-GB" sz="1600" b="0" i="0" kern="1200" dirty="0" err="1"/>
            <a:t>active_status_cde</a:t>
          </a:r>
          <a:r>
            <a:rPr lang="en-GB" sz="1600" b="0" i="0" kern="1200" dirty="0"/>
            <a:t>, pending range, on/off supply dates and sales driving sets</a:t>
          </a:r>
          <a:endParaRPr lang="en-US" sz="1600" kern="1200" dirty="0"/>
        </a:p>
      </dsp:txBody>
      <dsp:txXfrm>
        <a:off x="747862" y="4856717"/>
        <a:ext cx="5515777" cy="64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C213-E812-4072-B4D7-579084335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0E7719-8406-4440-9906-881634C65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50631-551B-4E45-AFD0-B63C56FF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0B57-A7DB-4183-839B-684B36B61893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DCA37-A748-448E-8813-8D2020D2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E7A42-05A3-4BC2-90C6-F62983211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6267-B618-4008-87F0-63EB857C6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420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35D1-33B3-431B-9527-E9A9E78DC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56459-F74A-42D8-B5A4-028BA4CC61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84C0-C111-4565-88EC-A189983E2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0B57-A7DB-4183-839B-684B36B61893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C7B16-7F1A-4974-80D7-1F6F196AB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43016-9E2D-4695-8A22-55303ED2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6267-B618-4008-87F0-63EB857C6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711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7B988-C33D-4C8B-AC56-846FE7E74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B96292-42D0-45ED-BD63-743231A5C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F3EC-C624-46FF-B849-E44B0E3B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0B57-A7DB-4183-839B-684B36B61893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F4B87-E257-4EDA-9B2F-27DC47B8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1A6A-D8A8-4CFA-8EE6-E0FB8B4E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6267-B618-4008-87F0-63EB857C6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2950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073FD-1E34-476B-A1CA-99E4C19F1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D712C-3539-422C-8B88-29E4C4D03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42A0D-6A8B-4AC1-AEB2-00FF5F46C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0B57-A7DB-4183-839B-684B36B61893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43243-8B1F-42BD-B7B6-D9C240AA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7B084-93B0-47BC-B4A3-00720E328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6267-B618-4008-87F0-63EB857C6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728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0FAF-47C0-4934-B2F3-D2B2EB973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144A9-A74C-42FD-A757-1C5289732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E63EF-E398-4FD8-9AFC-A4B5ECEC1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0B57-A7DB-4183-839B-684B36B61893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116B-D873-4E5D-9C85-407227A3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FD38A-67EA-43C8-B8AE-88D808B24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6267-B618-4008-87F0-63EB857C6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0105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7B2C-5555-4723-B979-23904D126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6BD61-1954-450B-B510-8723EF873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501791-60C2-4361-8F19-CA95280C0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9511A-3DAA-448B-A568-E09EB18B0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0B57-A7DB-4183-839B-684B36B61893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66CA9-7248-4560-8AB4-D0481A3FD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FABFB-1D05-4A9A-B114-974CE9719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6267-B618-4008-87F0-63EB857C6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84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67DC-29E7-44DE-91EA-84E4FBDA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499E2-58DF-413E-9761-8B47E67E2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5A708-2E6C-4678-A40A-17DD70EBC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2F406-D3D1-4CCF-9A52-6C9C48B80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3DEA6F-1705-42A3-AB90-7B391C612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DACA5-EFA1-468D-84AF-2DA298B8E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0B57-A7DB-4183-839B-684B36B61893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51FFDD-C7CC-4216-9E62-713C60113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791611-8083-4EA9-AD2B-AD98D691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6267-B618-4008-87F0-63EB857C6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52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69B9-2BDC-4E86-BC76-8C507D8D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947016-410A-4AEC-9B5A-1680292C2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0B57-A7DB-4183-839B-684B36B61893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FCB66-2A46-44F4-A32A-09052EAD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EFC08-0D76-440F-A8DA-2124B73A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6267-B618-4008-87F0-63EB857C6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3206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599EDE-215D-47C7-A860-ECF1439A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0B57-A7DB-4183-839B-684B36B61893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0FDC3A-7196-4DE0-9FA3-C40445DA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00C58-E31F-49ED-B5F0-C17E6680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6267-B618-4008-87F0-63EB857C6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883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706E8-CB7E-44B1-B4E4-D3DC098D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AE243-C852-41F4-9CFE-D786F5699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C519F-AD7C-41A1-AB02-3C989F900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49E44-35F2-468A-B56F-0693868F1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0B57-A7DB-4183-839B-684B36B61893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707EB-BB8F-46C0-839A-F3FD36E05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31FC8-B961-4451-B883-6436EFBE5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6267-B618-4008-87F0-63EB857C6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065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85B5-3683-4CDA-BCCD-EFF318AE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909A29-9CFD-4D15-939B-45F9D23DE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56278-EC8D-48F0-A6DA-2F15C67F2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4988AC-EB42-4729-8A85-2A5805F76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0B57-A7DB-4183-839B-684B36B61893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B1283-6791-4869-899A-B19CA795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B70BC-E3E4-4EE9-A5FD-20D196AF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6267-B618-4008-87F0-63EB857C6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542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D3908E-B7BB-4A4A-B3AA-D7836476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EA3C-1BE8-4580-ACC4-B7EB9462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1B974-A134-4383-983C-29AE9164EF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20B57-A7DB-4183-839B-684B36B61893}" type="datetimeFigureOut">
              <a:rPr lang="en-AU" smtClean="0"/>
              <a:t>27/01/2021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070E3-5C35-4869-B54F-A990681D1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23A17-610E-46ED-86C5-6C00FEE0B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96267-B618-4008-87F0-63EB857C68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82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www.zdnet.com/article/will-databricks-support-for-r-studio-open-the-door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7.svg"/><Relationship Id="rId10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hyperlink" Target="https://icons8.com/icon/tag/git-hu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databricks/dev-tools/ci-cd/ci-cd-azure-devops" TargetMode="External"/><Relationship Id="rId2" Type="http://schemas.openxmlformats.org/officeDocument/2006/relationships/hyperlink" Target="https://docs.microsoft.com/en-us/azure/databricks/dev-tools/ci-cd/ci-cd-jenki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icons8.com/icon/tag/git-hub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www.zdnet.com/article/will-databricks-support-for-r-studio-open-the-door/" TargetMode="External"/><Relationship Id="rId4" Type="http://schemas.openxmlformats.org/officeDocument/2006/relationships/image" Target="../media/image8.jpg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dnet.com/article/will-databricks-support-for-r-studio-open-the-door/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icons8.com/icon/tag/git-hub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zdnet.com/article/will-databricks-support-for-r-studio-open-the-door/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icons8.com/icon/tag/git-hub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hyperlink" Target="https://www.zdnet.com/article/will-databricks-support-for-r-studio-open-the-door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12.png"/><Relationship Id="rId4" Type="http://schemas.openxmlformats.org/officeDocument/2006/relationships/hyperlink" Target="https://icons8.com/icon/tag/git-hub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E2open 2019 Forecasting and Inventory Benchmark Study Highlights the  Importance of Real-Time Data to Achieve Agile, Digitally-Enabled Supply  Chains | Supply and Demand Chain Executive">
            <a:extLst>
              <a:ext uri="{FF2B5EF4-FFF2-40B4-BE49-F238E27FC236}">
                <a16:creationId xmlns:a16="http://schemas.microsoft.com/office/drawing/2014/main" id="{D486F57E-C618-4B0A-B12C-C978BB8C2C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2622CA-8538-4D8A-A15D-A313DC1633AA}"/>
              </a:ext>
            </a:extLst>
          </p:cNvPr>
          <p:cNvSpPr/>
          <p:nvPr/>
        </p:nvSpPr>
        <p:spPr>
          <a:xfrm>
            <a:off x="0" y="4217437"/>
            <a:ext cx="10627567" cy="1866122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  <a:ln>
            <a:noFill/>
          </a:ln>
          <a:effectLst>
            <a:outerShdw blurRad="50800" dist="38100" sx="80000" sy="80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8DA330D3-47E7-4186-A557-4519DFEA333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89" y="4217437"/>
            <a:ext cx="3527311" cy="134878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3183F83-01D1-4286-BC66-94840306495C}"/>
              </a:ext>
            </a:extLst>
          </p:cNvPr>
          <p:cNvSpPr txBox="1"/>
          <p:nvPr/>
        </p:nvSpPr>
        <p:spPr>
          <a:xfrm>
            <a:off x="469565" y="5240114"/>
            <a:ext cx="29035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15738"/>
                </a:solidFill>
              </a:rPr>
              <a:t>Super Markets</a:t>
            </a:r>
            <a:endParaRPr lang="en-AU" sz="3200" dirty="0">
              <a:solidFill>
                <a:srgbClr val="415738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C45002-DB66-429D-85C3-ECB9C0684A8B}"/>
              </a:ext>
            </a:extLst>
          </p:cNvPr>
          <p:cNvSpPr/>
          <p:nvPr/>
        </p:nvSpPr>
        <p:spPr>
          <a:xfrm>
            <a:off x="4772089" y="4476329"/>
            <a:ext cx="5466561" cy="830997"/>
          </a:xfrm>
          <a:prstGeom prst="rect">
            <a:avLst/>
          </a:prstGeom>
          <a:noFill/>
          <a:effectLst>
            <a:glow rad="1219200">
              <a:schemeClr val="accent1"/>
            </a:glow>
            <a:softEdge rad="127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" panose="020B0502040204020203" pitchFamily="34" charset="0"/>
              </a:rPr>
              <a:t>Smart Forecasting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686564-2BB2-4158-9F41-6EFD41A2A216}"/>
              </a:ext>
            </a:extLst>
          </p:cNvPr>
          <p:cNvSpPr/>
          <p:nvPr/>
        </p:nvSpPr>
        <p:spPr>
          <a:xfrm>
            <a:off x="6202239" y="5232881"/>
            <a:ext cx="2039341" cy="461665"/>
          </a:xfrm>
          <a:prstGeom prst="rect">
            <a:avLst/>
          </a:prstGeom>
          <a:noFill/>
          <a:effectLst>
            <a:glow rad="1219200">
              <a:schemeClr val="accent1"/>
            </a:glow>
            <a:softEdge rad="127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Light" panose="020B0502040204020203" pitchFamily="34" charset="0"/>
              </a:rPr>
              <a:t>Team Quokka</a:t>
            </a:r>
            <a:endParaRPr 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58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6C07-F6BB-4E56-8CEA-9113A784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Scenario 5 – Sample forecasting</a:t>
            </a:r>
          </a:p>
        </p:txBody>
      </p:sp>
      <p:pic>
        <p:nvPicPr>
          <p:cNvPr id="28" name="Picture 27" descr="Icon&#10;&#10;Description automatically generated with medium confidence">
            <a:extLst>
              <a:ext uri="{FF2B5EF4-FFF2-40B4-BE49-F238E27FC236}">
                <a16:creationId xmlns:a16="http://schemas.microsoft.com/office/drawing/2014/main" id="{DE11E3A4-F4F9-4F3D-8A7E-76161DCB7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47912" y="2935301"/>
            <a:ext cx="2076769" cy="20767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C4BA5C8-0739-428B-8AC8-CC06FBD98793}"/>
              </a:ext>
            </a:extLst>
          </p:cNvPr>
          <p:cNvSpPr txBox="1"/>
          <p:nvPr/>
        </p:nvSpPr>
        <p:spPr>
          <a:xfrm>
            <a:off x="8189982" y="4950072"/>
            <a:ext cx="161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Target cluster</a:t>
            </a:r>
          </a:p>
        </p:txBody>
      </p:sp>
      <p:pic>
        <p:nvPicPr>
          <p:cNvPr id="23" name="Graphic 22" descr="Users outline">
            <a:extLst>
              <a:ext uri="{FF2B5EF4-FFF2-40B4-BE49-F238E27FC236}">
                <a16:creationId xmlns:a16="http://schemas.microsoft.com/office/drawing/2014/main" id="{871D6C68-BD59-48D7-9170-3CF2F42C1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811" y="3248482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D11942F-C5F1-4E7E-83AA-9E9FE67FFFDB}"/>
              </a:ext>
            </a:extLst>
          </p:cNvPr>
          <p:cNvSpPr txBox="1"/>
          <p:nvPr/>
        </p:nvSpPr>
        <p:spPr>
          <a:xfrm>
            <a:off x="2121208" y="3557656"/>
            <a:ext cx="161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 Engineer</a:t>
            </a:r>
          </a:p>
        </p:txBody>
      </p:sp>
      <p:pic>
        <p:nvPicPr>
          <p:cNvPr id="12290" name="Picture 2" descr="Data Set Icons - Download Free Vector Icons | Noun Project">
            <a:extLst>
              <a:ext uri="{FF2B5EF4-FFF2-40B4-BE49-F238E27FC236}">
                <a16:creationId xmlns:a16="http://schemas.microsoft.com/office/drawing/2014/main" id="{68E5FC10-0636-4FC3-A74D-21E583B84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11" y="1729570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9C83CF-CEF5-42DA-9D47-D914D55775B0}"/>
              </a:ext>
            </a:extLst>
          </p:cNvPr>
          <p:cNvSpPr txBox="1"/>
          <p:nvPr/>
        </p:nvSpPr>
        <p:spPr>
          <a:xfrm>
            <a:off x="2013347" y="2035641"/>
            <a:ext cx="161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Sample dataset</a:t>
            </a:r>
          </a:p>
        </p:txBody>
      </p:sp>
      <p:pic>
        <p:nvPicPr>
          <p:cNvPr id="12292" name="Picture 4" descr="Jobs Svg Png Icon Free Download (#453981) - OnlineWebFonts.COM">
            <a:extLst>
              <a:ext uri="{FF2B5EF4-FFF2-40B4-BE49-F238E27FC236}">
                <a16:creationId xmlns:a16="http://schemas.microsoft.com/office/drawing/2014/main" id="{1EA6ECCA-B06E-4ED0-8693-E7C06AE41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999" y="2029416"/>
            <a:ext cx="904293" cy="75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A5E1E162-530A-4683-8C13-A76C274BF4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685811" y="5045292"/>
            <a:ext cx="786494" cy="786494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EF0A95C-0A52-4EC2-9B1A-1BCE08381DB4}"/>
              </a:ext>
            </a:extLst>
          </p:cNvPr>
          <p:cNvSpPr txBox="1"/>
          <p:nvPr/>
        </p:nvSpPr>
        <p:spPr>
          <a:xfrm>
            <a:off x="2235772" y="5163043"/>
            <a:ext cx="16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 code repository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F9C643-EC9D-4EB4-AE8F-9FE6C059FD91}"/>
              </a:ext>
            </a:extLst>
          </p:cNvPr>
          <p:cNvSpPr txBox="1"/>
          <p:nvPr/>
        </p:nvSpPr>
        <p:spPr>
          <a:xfrm>
            <a:off x="9937200" y="2852246"/>
            <a:ext cx="161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Databricks jobs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9F9AFA-21EA-4CBA-B5A1-8FA49D3C2C36}"/>
              </a:ext>
            </a:extLst>
          </p:cNvPr>
          <p:cNvSpPr txBox="1"/>
          <p:nvPr/>
        </p:nvSpPr>
        <p:spPr>
          <a:xfrm>
            <a:off x="10143810" y="5617593"/>
            <a:ext cx="16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Databricks Dashboards</a:t>
            </a:r>
          </a:p>
        </p:txBody>
      </p:sp>
      <p:pic>
        <p:nvPicPr>
          <p:cNvPr id="12294" name="Picture 6" descr="Dashboard Icon of Line style - Available in SVG, PNG, EPS, AI &amp; Icon fonts">
            <a:extLst>
              <a:ext uri="{FF2B5EF4-FFF2-40B4-BE49-F238E27FC236}">
                <a16:creationId xmlns:a16="http://schemas.microsoft.com/office/drawing/2014/main" id="{F9AD6552-0D75-40EE-9BA5-B2813C04F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127" y="4749660"/>
            <a:ext cx="985165" cy="985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Notebooks Icons - Download Free Vector Icons | Noun Project">
            <a:extLst>
              <a:ext uri="{FF2B5EF4-FFF2-40B4-BE49-F238E27FC236}">
                <a16:creationId xmlns:a16="http://schemas.microsoft.com/office/drawing/2014/main" id="{34FF52B0-6832-49EA-8453-5C8E2A263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2467" y="3233634"/>
            <a:ext cx="952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D13DE64-2A86-4803-945B-9F0A0252D979}"/>
              </a:ext>
            </a:extLst>
          </p:cNvPr>
          <p:cNvSpPr txBox="1"/>
          <p:nvPr/>
        </p:nvSpPr>
        <p:spPr>
          <a:xfrm>
            <a:off x="10213127" y="4059970"/>
            <a:ext cx="16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Databricks notebooks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B21293-0ADA-4022-884F-05748DD51ACB}"/>
              </a:ext>
            </a:extLst>
          </p:cNvPr>
          <p:cNvSpPr/>
          <p:nvPr/>
        </p:nvSpPr>
        <p:spPr>
          <a:xfrm>
            <a:off x="7854043" y="1685785"/>
            <a:ext cx="3907656" cy="480709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4293FEB-222C-46E3-904E-4DCD6D88C46C}"/>
              </a:ext>
            </a:extLst>
          </p:cNvPr>
          <p:cNvCxnSpPr>
            <a:cxnSpLocks/>
            <a:stCxn id="23" idx="2"/>
            <a:endCxn id="31" idx="0"/>
          </p:cNvCxnSpPr>
          <p:nvPr/>
        </p:nvCxnSpPr>
        <p:spPr>
          <a:xfrm rot="5400000">
            <a:off x="3669830" y="4572111"/>
            <a:ext cx="882410" cy="639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976F8AE-89FB-4501-83C6-6E3BA93C6213}"/>
              </a:ext>
            </a:extLst>
          </p:cNvPr>
          <p:cNvSpPr/>
          <p:nvPr/>
        </p:nvSpPr>
        <p:spPr>
          <a:xfrm>
            <a:off x="4344089" y="4449366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9EFC38E-DC9B-409C-8273-038A3552695B}"/>
              </a:ext>
            </a:extLst>
          </p:cNvPr>
          <p:cNvCxnSpPr>
            <a:cxnSpLocks/>
            <a:stCxn id="12290" idx="3"/>
            <a:endCxn id="28" idx="1"/>
          </p:cNvCxnSpPr>
          <p:nvPr/>
        </p:nvCxnSpPr>
        <p:spPr>
          <a:xfrm>
            <a:off x="4600211" y="2205820"/>
            <a:ext cx="3247701" cy="17678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7B836BC-F0A6-4CF9-A9D3-1C858285AC76}"/>
              </a:ext>
            </a:extLst>
          </p:cNvPr>
          <p:cNvSpPr/>
          <p:nvPr/>
        </p:nvSpPr>
        <p:spPr>
          <a:xfrm>
            <a:off x="6445419" y="2805495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991EA8D-72EF-4CB8-84AD-0D0C3A311F5D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 flipV="1">
            <a:off x="4472305" y="4089330"/>
            <a:ext cx="3381738" cy="1349209"/>
          </a:xfrm>
          <a:prstGeom prst="bentConnector3">
            <a:avLst>
              <a:gd name="adj1" fmla="val 524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895BB5D0-DAC1-485E-9A70-3FE3EAB8A4A7}"/>
              </a:ext>
            </a:extLst>
          </p:cNvPr>
          <p:cNvSpPr/>
          <p:nvPr/>
        </p:nvSpPr>
        <p:spPr>
          <a:xfrm>
            <a:off x="6328605" y="4763934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37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6385-0D13-4F46-9642-323C7DED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5" y="4522156"/>
            <a:ext cx="5609222" cy="13632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stack</a:t>
            </a:r>
          </a:p>
        </p:txBody>
      </p:sp>
      <p:sp>
        <p:nvSpPr>
          <p:cNvPr id="13326" name="Freeform: Shape 140">
            <a:extLst>
              <a:ext uri="{FF2B5EF4-FFF2-40B4-BE49-F238E27FC236}">
                <a16:creationId xmlns:a16="http://schemas.microsoft.com/office/drawing/2014/main" id="{F6E384F5-137A-40B1-97F0-694CC6ECD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13091"/>
            <a:ext cx="3730752" cy="4735782"/>
          </a:xfrm>
          <a:custGeom>
            <a:avLst/>
            <a:gdLst>
              <a:gd name="connsiteX0" fmla="*/ 640080 w 3730752"/>
              <a:gd name="connsiteY0" fmla="*/ 0 h 4735782"/>
              <a:gd name="connsiteX1" fmla="*/ 3730752 w 3730752"/>
              <a:gd name="connsiteY1" fmla="*/ 3090672 h 4735782"/>
              <a:gd name="connsiteX2" fmla="*/ 3357725 w 3730752"/>
              <a:gd name="connsiteY2" fmla="*/ 4563870 h 4735782"/>
              <a:gd name="connsiteX3" fmla="*/ 3253285 w 3730752"/>
              <a:gd name="connsiteY3" fmla="*/ 4735782 h 4735782"/>
              <a:gd name="connsiteX4" fmla="*/ 0 w 3730752"/>
              <a:gd name="connsiteY4" fmla="*/ 4735782 h 4735782"/>
              <a:gd name="connsiteX5" fmla="*/ 0 w 3730752"/>
              <a:gd name="connsiteY5" fmla="*/ 67215 h 4735782"/>
              <a:gd name="connsiteX6" fmla="*/ 17202 w 3730752"/>
              <a:gd name="connsiteY6" fmla="*/ 62792 h 4735782"/>
              <a:gd name="connsiteX7" fmla="*/ 640080 w 3730752"/>
              <a:gd name="connsiteY7" fmla="*/ 0 h 4735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30752" h="4735782">
                <a:moveTo>
                  <a:pt x="640080" y="0"/>
                </a:moveTo>
                <a:cubicBezTo>
                  <a:pt x="2347011" y="0"/>
                  <a:pt x="3730752" y="1383741"/>
                  <a:pt x="3730752" y="3090672"/>
                </a:cubicBezTo>
                <a:cubicBezTo>
                  <a:pt x="3730752" y="3624088"/>
                  <a:pt x="3595621" y="4125943"/>
                  <a:pt x="3357725" y="4563870"/>
                </a:cubicBezTo>
                <a:lnTo>
                  <a:pt x="3253285" y="4735782"/>
                </a:lnTo>
                <a:lnTo>
                  <a:pt x="0" y="4735782"/>
                </a:lnTo>
                <a:lnTo>
                  <a:pt x="0" y="67215"/>
                </a:lnTo>
                <a:lnTo>
                  <a:pt x="17202" y="62792"/>
                </a:lnTo>
                <a:cubicBezTo>
                  <a:pt x="218397" y="21621"/>
                  <a:pt x="426714" y="0"/>
                  <a:pt x="64008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27" name="Freeform: Shape 142">
            <a:extLst>
              <a:ext uri="{FF2B5EF4-FFF2-40B4-BE49-F238E27FC236}">
                <a16:creationId xmlns:a16="http://schemas.microsoft.com/office/drawing/2014/main" id="{9DBC4630-03DA-474F-BBCB-BA3AE6B31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1982" y="-4332"/>
            <a:ext cx="4242816" cy="2454158"/>
          </a:xfrm>
          <a:custGeom>
            <a:avLst/>
            <a:gdLst>
              <a:gd name="connsiteX0" fmla="*/ 28633 w 4242816"/>
              <a:gd name="connsiteY0" fmla="*/ 0 h 2454158"/>
              <a:gd name="connsiteX1" fmla="*/ 4214183 w 4242816"/>
              <a:gd name="connsiteY1" fmla="*/ 0 h 2454158"/>
              <a:gd name="connsiteX2" fmla="*/ 4231864 w 4242816"/>
              <a:gd name="connsiteY2" fmla="*/ 115848 h 2454158"/>
              <a:gd name="connsiteX3" fmla="*/ 4242816 w 4242816"/>
              <a:gd name="connsiteY3" fmla="*/ 332750 h 2454158"/>
              <a:gd name="connsiteX4" fmla="*/ 2121408 w 4242816"/>
              <a:gd name="connsiteY4" fmla="*/ 2454158 h 2454158"/>
              <a:gd name="connsiteX5" fmla="*/ 0 w 4242816"/>
              <a:gd name="connsiteY5" fmla="*/ 332750 h 2454158"/>
              <a:gd name="connsiteX6" fmla="*/ 10953 w 4242816"/>
              <a:gd name="connsiteY6" fmla="*/ 115848 h 2454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42816" h="2454158">
                <a:moveTo>
                  <a:pt x="28633" y="0"/>
                </a:moveTo>
                <a:lnTo>
                  <a:pt x="4214183" y="0"/>
                </a:lnTo>
                <a:lnTo>
                  <a:pt x="4231864" y="115848"/>
                </a:lnTo>
                <a:cubicBezTo>
                  <a:pt x="4239106" y="187164"/>
                  <a:pt x="4242816" y="259524"/>
                  <a:pt x="4242816" y="332750"/>
                </a:cubicBezTo>
                <a:cubicBezTo>
                  <a:pt x="4242816" y="1504371"/>
                  <a:pt x="3293029" y="2454158"/>
                  <a:pt x="2121408" y="2454158"/>
                </a:cubicBezTo>
                <a:cubicBezTo>
                  <a:pt x="949787" y="2454158"/>
                  <a:pt x="0" y="1504371"/>
                  <a:pt x="0" y="332750"/>
                </a:cubicBezTo>
                <a:cubicBezTo>
                  <a:pt x="0" y="259524"/>
                  <a:pt x="3710" y="187164"/>
                  <a:pt x="10953" y="115848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318" name="Picture 6" descr="R Logo Icon of Flat style - Available in SVG, PNG, EPS, AI &amp; Icon fonts">
            <a:extLst>
              <a:ext uri="{FF2B5EF4-FFF2-40B4-BE49-F238E27FC236}">
                <a16:creationId xmlns:a16="http://schemas.microsoft.com/office/drawing/2014/main" id="{2042864A-D3B7-4829-87B0-0E2436A3F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95" r="2" b="17615"/>
          <a:stretch/>
        </p:blipFill>
        <p:spPr bwMode="auto">
          <a:xfrm>
            <a:off x="1246574" y="10"/>
            <a:ext cx="3913632" cy="2285224"/>
          </a:xfrm>
          <a:custGeom>
            <a:avLst/>
            <a:gdLst/>
            <a:ahLst/>
            <a:cxnLst/>
            <a:rect l="l" t="t" r="r" b="b"/>
            <a:pathLst>
              <a:path w="3913632" h="2285234">
                <a:moveTo>
                  <a:pt x="29691" y="0"/>
                </a:moveTo>
                <a:lnTo>
                  <a:pt x="3883942" y="0"/>
                </a:lnTo>
                <a:lnTo>
                  <a:pt x="3903529" y="128345"/>
                </a:lnTo>
                <a:cubicBezTo>
                  <a:pt x="3910210" y="194127"/>
                  <a:pt x="3913632" y="260873"/>
                  <a:pt x="3913632" y="328418"/>
                </a:cubicBezTo>
                <a:cubicBezTo>
                  <a:pt x="3913632" y="1409138"/>
                  <a:pt x="3037536" y="2285234"/>
                  <a:pt x="1956816" y="2285234"/>
                </a:cubicBezTo>
                <a:cubicBezTo>
                  <a:pt x="876096" y="2285234"/>
                  <a:pt x="0" y="1409138"/>
                  <a:pt x="0" y="328418"/>
                </a:cubicBezTo>
                <a:cubicBezTo>
                  <a:pt x="0" y="260873"/>
                  <a:pt x="3422" y="194127"/>
                  <a:pt x="10103" y="12834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Logo&#10;&#10;Description automatically generated">
            <a:extLst>
              <a:ext uri="{FF2B5EF4-FFF2-40B4-BE49-F238E27FC236}">
                <a16:creationId xmlns:a16="http://schemas.microsoft.com/office/drawing/2014/main" id="{1A37E41B-0B8D-42AC-B8BA-9B28A5DC4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7060"/>
          <a:stretch/>
        </p:blipFill>
        <p:spPr bwMode="auto">
          <a:xfrm>
            <a:off x="20" y="2279205"/>
            <a:ext cx="3564618" cy="4569668"/>
          </a:xfrm>
          <a:custGeom>
            <a:avLst/>
            <a:gdLst/>
            <a:ahLst/>
            <a:cxnLst/>
            <a:rect l="l" t="t" r="r" b="b"/>
            <a:pathLst>
              <a:path w="3564638" h="4569668">
                <a:moveTo>
                  <a:pt x="640080" y="0"/>
                </a:moveTo>
                <a:cubicBezTo>
                  <a:pt x="2255269" y="0"/>
                  <a:pt x="3564638" y="1309369"/>
                  <a:pt x="3564638" y="2924558"/>
                </a:cubicBezTo>
                <a:cubicBezTo>
                  <a:pt x="3564638" y="3530254"/>
                  <a:pt x="3380508" y="4092944"/>
                  <a:pt x="3065170" y="4559707"/>
                </a:cubicBezTo>
                <a:lnTo>
                  <a:pt x="3057720" y="4569668"/>
                </a:lnTo>
                <a:lnTo>
                  <a:pt x="0" y="4569668"/>
                </a:lnTo>
                <a:lnTo>
                  <a:pt x="0" y="72448"/>
                </a:lnTo>
                <a:lnTo>
                  <a:pt x="50679" y="59417"/>
                </a:lnTo>
                <a:cubicBezTo>
                  <a:pt x="241061" y="20459"/>
                  <a:pt x="438181" y="0"/>
                  <a:pt x="64008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8" name="Oval 144">
            <a:extLst>
              <a:ext uri="{FF2B5EF4-FFF2-40B4-BE49-F238E27FC236}">
                <a16:creationId xmlns:a16="http://schemas.microsoft.com/office/drawing/2014/main" id="{78418A25-6EAC-4140-BFE6-284E1925B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7279" y="615908"/>
            <a:ext cx="3182112" cy="3182112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316" name="Picture 4" descr="Azure DevOps documentation | Microsoft Docs">
            <a:extLst>
              <a:ext uri="{FF2B5EF4-FFF2-40B4-BE49-F238E27FC236}">
                <a16:creationId xmlns:a16="http://schemas.microsoft.com/office/drawing/2014/main" id="{D49D7D9F-7898-4B83-8437-2A1A3D905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5511871" y="780500"/>
            <a:ext cx="2852928" cy="2852928"/>
          </a:xfrm>
          <a:custGeom>
            <a:avLst/>
            <a:gdLst/>
            <a:ahLst/>
            <a:cxnLst/>
            <a:rect l="l" t="t" r="r" b="b"/>
            <a:pathLst>
              <a:path w="2852928" h="2852928">
                <a:moveTo>
                  <a:pt x="1426464" y="0"/>
                </a:moveTo>
                <a:cubicBezTo>
                  <a:pt x="2214278" y="0"/>
                  <a:pt x="2852928" y="638650"/>
                  <a:pt x="2852928" y="1426464"/>
                </a:cubicBezTo>
                <a:cubicBezTo>
                  <a:pt x="2852928" y="2214278"/>
                  <a:pt x="2214278" y="2852928"/>
                  <a:pt x="1426464" y="2852928"/>
                </a:cubicBezTo>
                <a:cubicBezTo>
                  <a:pt x="638650" y="2852928"/>
                  <a:pt x="0" y="2214278"/>
                  <a:pt x="0" y="1426464"/>
                </a:cubicBezTo>
                <a:cubicBezTo>
                  <a:pt x="0" y="638650"/>
                  <a:pt x="638650" y="0"/>
                  <a:pt x="14264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29" name="Freeform: Shape 146">
            <a:extLst>
              <a:ext uri="{FF2B5EF4-FFF2-40B4-BE49-F238E27FC236}">
                <a16:creationId xmlns:a16="http://schemas.microsoft.com/office/drawing/2014/main" id="{31103AB2-C090-458F-B752-294F23AF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2568" y="-4331"/>
            <a:ext cx="3439432" cy="3785157"/>
          </a:xfrm>
          <a:custGeom>
            <a:avLst/>
            <a:gdLst>
              <a:gd name="connsiteX0" fmla="*/ 198262 w 3439432"/>
              <a:gd name="connsiteY0" fmla="*/ 0 h 3785157"/>
              <a:gd name="connsiteX1" fmla="*/ 3439432 w 3439432"/>
              <a:gd name="connsiteY1" fmla="*/ 0 h 3785157"/>
              <a:gd name="connsiteX2" fmla="*/ 3439432 w 3439432"/>
              <a:gd name="connsiteY2" fmla="*/ 3697836 h 3785157"/>
              <a:gd name="connsiteX3" fmla="*/ 3318024 w 3439432"/>
              <a:gd name="connsiteY3" fmla="*/ 3729054 h 3785157"/>
              <a:gd name="connsiteX4" fmla="*/ 2761488 w 3439432"/>
              <a:gd name="connsiteY4" fmla="*/ 3785157 h 3785157"/>
              <a:gd name="connsiteX5" fmla="*/ 0 w 3439432"/>
              <a:gd name="connsiteY5" fmla="*/ 1023669 h 3785157"/>
              <a:gd name="connsiteX6" fmla="*/ 124151 w 3439432"/>
              <a:gd name="connsiteY6" fmla="*/ 202487 h 378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9432" h="3785157">
                <a:moveTo>
                  <a:pt x="198262" y="0"/>
                </a:moveTo>
                <a:lnTo>
                  <a:pt x="3439432" y="0"/>
                </a:lnTo>
                <a:lnTo>
                  <a:pt x="3439432" y="3697836"/>
                </a:lnTo>
                <a:lnTo>
                  <a:pt x="3318024" y="3729054"/>
                </a:lnTo>
                <a:cubicBezTo>
                  <a:pt x="3138258" y="3765839"/>
                  <a:pt x="2952129" y="3785157"/>
                  <a:pt x="2761488" y="3785157"/>
                </a:cubicBezTo>
                <a:cubicBezTo>
                  <a:pt x="1236360" y="3785157"/>
                  <a:pt x="0" y="2548797"/>
                  <a:pt x="0" y="1023669"/>
                </a:cubicBezTo>
                <a:cubicBezTo>
                  <a:pt x="0" y="737708"/>
                  <a:pt x="43466" y="461898"/>
                  <a:pt x="124151" y="202487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320" name="Picture 8" descr="Python icon - Free download on Iconfinder">
            <a:extLst>
              <a:ext uri="{FF2B5EF4-FFF2-40B4-BE49-F238E27FC236}">
                <a16:creationId xmlns:a16="http://schemas.microsoft.com/office/drawing/2014/main" id="{281C2510-50C3-4C19-9778-08B8E7FA1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6" r="713" b="-4"/>
          <a:stretch/>
        </p:blipFill>
        <p:spPr bwMode="auto">
          <a:xfrm>
            <a:off x="8918761" y="-4331"/>
            <a:ext cx="3273238" cy="3618965"/>
          </a:xfrm>
          <a:custGeom>
            <a:avLst/>
            <a:gdLst/>
            <a:ahLst/>
            <a:cxnLst/>
            <a:rect l="l" t="t" r="r" b="b"/>
            <a:pathLst>
              <a:path w="3273238" h="3618965">
                <a:moveTo>
                  <a:pt x="210437" y="0"/>
                </a:moveTo>
                <a:lnTo>
                  <a:pt x="3273238" y="0"/>
                </a:lnTo>
                <a:lnTo>
                  <a:pt x="3273238" y="3526409"/>
                </a:lnTo>
                <a:lnTo>
                  <a:pt x="3118338" y="3566238"/>
                </a:lnTo>
                <a:cubicBezTo>
                  <a:pt x="2949390" y="3600810"/>
                  <a:pt x="2774463" y="3618965"/>
                  <a:pt x="2595295" y="3618965"/>
                </a:cubicBezTo>
                <a:cubicBezTo>
                  <a:pt x="1161953" y="3618965"/>
                  <a:pt x="0" y="2457012"/>
                  <a:pt x="0" y="1023670"/>
                </a:cubicBezTo>
                <a:cubicBezTo>
                  <a:pt x="0" y="665335"/>
                  <a:pt x="72622" y="323961"/>
                  <a:pt x="203951" y="1346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505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D3D850-2041-4B7C-AED9-54DA385B1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999679-28DB-42EC-A182-A9489FDBDC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322" b="19240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1C600-52D3-416F-B555-3C59385711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093" r="1" b="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497CCB5-5FC2-473C-AFCC-2430CEF1D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409915" y="1742916"/>
            <a:ext cx="3372170" cy="3372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ame 17">
            <a:extLst>
              <a:ext uri="{FF2B5EF4-FFF2-40B4-BE49-F238E27FC236}">
                <a16:creationId xmlns:a16="http://schemas.microsoft.com/office/drawing/2014/main" id="{599C8C75-BFDF-44E7-A028-EEB5EDD58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971277" y="1304278"/>
            <a:ext cx="4249446" cy="4249444"/>
          </a:xfrm>
          <a:prstGeom prst="frame">
            <a:avLst>
              <a:gd name="adj1" fmla="val 1195"/>
            </a:avLst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381F2B-9AE4-46DD-910C-E165E836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858" y="2761554"/>
            <a:ext cx="3618284" cy="134572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rgbClr val="080808"/>
                </a:solidFill>
                <a:latin typeface="+mj-lt"/>
                <a:ea typeface="+mj-ea"/>
                <a:cs typeface="+mj-cs"/>
              </a:rPr>
              <a:t>A cool code name for this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8C0EA-4D08-4745-B6E3-CD35F00DE806}"/>
              </a:ext>
            </a:extLst>
          </p:cNvPr>
          <p:cNvSpPr txBox="1"/>
          <p:nvPr/>
        </p:nvSpPr>
        <p:spPr>
          <a:xfrm>
            <a:off x="1573145" y="5506170"/>
            <a:ext cx="3618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dirty="0" err="1">
                <a:solidFill>
                  <a:schemeClr val="bg1"/>
                </a:solidFill>
              </a:rPr>
              <a:t>Cerebro</a:t>
            </a:r>
            <a:endParaRPr lang="en-AU" sz="6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3D9E4-8842-4A57-996B-76F82BE1383F}"/>
              </a:ext>
            </a:extLst>
          </p:cNvPr>
          <p:cNvSpPr txBox="1"/>
          <p:nvPr/>
        </p:nvSpPr>
        <p:spPr>
          <a:xfrm>
            <a:off x="7831007" y="5404936"/>
            <a:ext cx="36182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6600" dirty="0" err="1">
                <a:solidFill>
                  <a:schemeClr val="bg1"/>
                </a:solidFill>
              </a:rPr>
              <a:t>Lumus</a:t>
            </a:r>
            <a:endParaRPr lang="en-AU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88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5DCB-78A8-4E49-8E33-CAA68DD2E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Architecture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435D42-8F65-4AA3-9893-B25177215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20440" cy="4667250"/>
          </a:xfrm>
        </p:spPr>
      </p:pic>
    </p:spTree>
    <p:extLst>
      <p:ext uri="{BB962C8B-B14F-4D97-AF65-F5344CB8AC3E}">
        <p14:creationId xmlns:p14="http://schemas.microsoft.com/office/powerpoint/2010/main" val="302001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C8AB23-B11E-4F34-AA4F-3A13FABCB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GB" b="1" i="0">
                <a:effectLst/>
                <a:latin typeface="Segoe UI" panose="020B0502040204020203" pitchFamily="34" charset="0"/>
              </a:rPr>
              <a:t>Features of an ideal Smarter Forecasting system</a:t>
            </a:r>
            <a:br>
              <a:rPr lang="en-GB" b="1" i="0">
                <a:effectLst/>
                <a:latin typeface="Segoe UI" panose="020B0502040204020203" pitchFamily="34" charset="0"/>
              </a:rPr>
            </a:br>
            <a:endParaRPr lang="en-AU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88AF6026-1250-446D-9D41-883642DD4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32712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8868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2" name="Rectangle 7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4B3E1-E7D9-46B1-A4B3-89A29441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901193" cy="1135737"/>
          </a:xfrm>
        </p:spPr>
        <p:txBody>
          <a:bodyPr>
            <a:normAutofit/>
          </a:bodyPr>
          <a:lstStyle/>
          <a:p>
            <a:r>
              <a:rPr lang="en-US" sz="3600"/>
              <a:t>High level requirements</a:t>
            </a:r>
            <a:endParaRPr lang="en-AU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D3C59-EB83-43A7-BD18-2EA452F74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6901193" cy="43939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b="0" i="0">
                <a:effectLst/>
                <a:latin typeface="Segoe UI" panose="020B0502040204020203" pitchFamily="34" charset="0"/>
              </a:rPr>
              <a:t>Promo App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b="0" i="0">
                <a:effectLst/>
                <a:latin typeface="Segoe UI" panose="020B0502040204020203" pitchFamily="34" charset="0"/>
              </a:rPr>
              <a:t>The ability to predict the quantity, (and sales) on and off promotions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b="0" i="0">
                <a:effectLst/>
                <a:latin typeface="Segoe UI" panose="020B0502040204020203" pitchFamily="34" charset="0"/>
              </a:rPr>
              <a:t>Ability to score with user defined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b="0" i="0">
                <a:effectLst/>
                <a:latin typeface="Segoe UI" panose="020B0502040204020203" pitchFamily="34" charset="0"/>
              </a:rPr>
              <a:t>Accurate at a promotion level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b="0" i="0">
                <a:effectLst/>
                <a:latin typeface="Segoe UI" panose="020B0502040204020203" pitchFamily="34" charset="0"/>
              </a:rPr>
              <a:t>Accurate when different promotional mechanics are toggled on and off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b="0" i="0">
                <a:effectLst/>
                <a:latin typeface="Segoe UI" panose="020B0502040204020203" pitchFamily="34" charset="0"/>
              </a:rPr>
              <a:t>Accurate for holidays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b="0" i="0">
                <a:effectLst/>
                <a:latin typeface="Segoe UI" panose="020B0502040204020203" pitchFamily="34" charset="0"/>
              </a:rPr>
              <a:t>The ability to predict the sales of new products after 14 days of sales </a:t>
            </a:r>
          </a:p>
          <a:p>
            <a:pPr marL="457200" lvl="1" indent="0">
              <a:buNone/>
            </a:pPr>
            <a:endParaRPr lang="en-GB" sz="1700" b="0" i="0"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sz="1700" b="0" i="0">
                <a:effectLst/>
                <a:latin typeface="Segoe UI" panose="020B0502040204020203" pitchFamily="34" charset="0"/>
              </a:rPr>
              <a:t>Clearance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b="0" i="0">
                <a:effectLst/>
                <a:latin typeface="Segoe UI" panose="020B0502040204020203" pitchFamily="34" charset="0"/>
              </a:rPr>
              <a:t>The ability to score with user defined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700" b="0" i="0">
                <a:effectLst/>
                <a:latin typeface="Segoe UI" panose="020B0502040204020203" pitchFamily="34" charset="0"/>
              </a:rPr>
              <a:t>The ability to run duplicate scenarios at the same time </a:t>
            </a:r>
          </a:p>
          <a:p>
            <a:endParaRPr lang="en-AU" sz="1700" b="1"/>
          </a:p>
        </p:txBody>
      </p:sp>
      <p:sp>
        <p:nvSpPr>
          <p:cNvPr id="7183" name="Isosceles Triangle 7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4" name="Rectangle 7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 descr="Requirement Icons - Download Free Vector Icons | Noun Project">
            <a:extLst>
              <a:ext uri="{FF2B5EF4-FFF2-40B4-BE49-F238E27FC236}">
                <a16:creationId xmlns:a16="http://schemas.microsoft.com/office/drawing/2014/main" id="{22487F16-4E1C-4133-8A7E-C8F24BBC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42566" y="385963"/>
            <a:ext cx="1200794" cy="120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85" name="Group 78">
            <a:extLst>
              <a:ext uri="{FF2B5EF4-FFF2-40B4-BE49-F238E27FC236}">
                <a16:creationId xmlns:a16="http://schemas.microsoft.com/office/drawing/2014/main" id="{912209CB-3E4C-43AE-B507-08269FAE8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80" name="Isosceles Triangle 79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86" name="Rectangle 80">
              <a:extLst>
                <a:ext uri="{FF2B5EF4-FFF2-40B4-BE49-F238E27FC236}">
                  <a16:creationId xmlns:a16="http://schemas.microsoft.com/office/drawing/2014/main" id="{7BCB7912-FEA6-4C89-8E9B-D95EF1564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A69800F-FA98-4948-B75A-7F17067E76BB}"/>
              </a:ext>
            </a:extLst>
          </p:cNvPr>
          <p:cNvSpPr txBox="1"/>
          <p:nvPr/>
        </p:nvSpPr>
        <p:spPr>
          <a:xfrm>
            <a:off x="7215672" y="1763486"/>
            <a:ext cx="4415713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2200" b="0" i="0" dirty="0">
                <a:effectLst/>
                <a:latin typeface="Segoe UI" panose="020B0502040204020203" pitchFamily="34" charset="0"/>
              </a:rPr>
              <a:t>Smarter Forecasts </a:t>
            </a:r>
          </a:p>
          <a:p>
            <a:pPr marL="742950" lvl="1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b="0" i="0" dirty="0">
                <a:effectLst/>
                <a:latin typeface="Segoe UI" panose="020B0502040204020203" pitchFamily="34" charset="0"/>
              </a:rPr>
              <a:t>Prediction for 13 weeks </a:t>
            </a:r>
          </a:p>
          <a:p>
            <a:pPr marL="742950" lvl="1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b="0" i="0" dirty="0">
                <a:effectLst/>
                <a:latin typeface="Segoe UI" panose="020B0502040204020203" pitchFamily="34" charset="0"/>
              </a:rPr>
              <a:t>Model Trained weekly - train up until 4 weeks from the train date, have 4 weeks data to validate </a:t>
            </a:r>
          </a:p>
          <a:p>
            <a:pPr marL="742950" lvl="1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b="0" i="0" dirty="0">
                <a:effectLst/>
                <a:latin typeface="Segoe UI" panose="020B0502040204020203" pitchFamily="34" charset="0"/>
              </a:rPr>
              <a:t>Model scored daily  </a:t>
            </a:r>
          </a:p>
          <a:p>
            <a:pPr marL="742950" lvl="1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b="0" i="0" dirty="0">
                <a:effectLst/>
                <a:latin typeface="Segoe UI" panose="020B0502040204020203" pitchFamily="34" charset="0"/>
              </a:rPr>
              <a:t>Bayesian </a:t>
            </a:r>
            <a:r>
              <a:rPr lang="en-GB" sz="1900" b="0" i="0" dirty="0" err="1">
                <a:effectLst/>
                <a:latin typeface="Segoe UI" panose="020B0502040204020203" pitchFamily="34" charset="0"/>
              </a:rPr>
              <a:t>Updation</a:t>
            </a:r>
            <a:r>
              <a:rPr lang="en-GB" sz="1900" b="0" i="0" dirty="0">
                <a:effectLst/>
                <a:latin typeface="Segoe UI" panose="020B0502040204020203" pitchFamily="34" charset="0"/>
              </a:rPr>
              <a:t> </a:t>
            </a:r>
          </a:p>
          <a:p>
            <a:pPr marL="742950" lvl="1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900" b="0" i="0" dirty="0">
                <a:effectLst/>
                <a:latin typeface="Segoe UI" panose="020B0502040204020203" pitchFamily="34" charset="0"/>
              </a:rPr>
              <a:t>New stores / new items included </a:t>
            </a:r>
          </a:p>
          <a:p>
            <a:pPr marL="742950" lvl="1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9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830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12" name="Rectangle 7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93B8F1-DB81-4BAE-94D7-56DA93C2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Data sources</a:t>
            </a:r>
          </a:p>
        </p:txBody>
      </p:sp>
      <p:sp>
        <p:nvSpPr>
          <p:cNvPr id="821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D55D0-6CA8-4C12-8BE5-25B5E9047072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Catalogue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Range and Space</a:t>
            </a:r>
            <a:r>
              <a:rPr lang="en-US" sz="1700" b="1"/>
              <a:t> </a:t>
            </a:r>
            <a:r>
              <a:rPr lang="en-US" sz="1700"/>
              <a:t>(Shelf capacity)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Events</a:t>
            </a:r>
            <a:endParaRPr lang="en-US" sz="1700" b="1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Promotions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Customer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Foundations</a:t>
            </a:r>
            <a:r>
              <a:rPr lang="en-US" sz="1700" b="0" i="0">
                <a:effectLst/>
              </a:rPr>
              <a:t> (Item and store attributes)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Pricing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Seasonality</a:t>
            </a:r>
            <a:endParaRPr lang="en-US" sz="1700" b="0" i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Weather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Sales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Trading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Substitutions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i="0">
                <a:effectLst/>
              </a:rPr>
              <a:t>Trading hours</a:t>
            </a:r>
            <a:endParaRPr lang="en-US" sz="1700" b="0" i="0">
              <a:effectLst/>
            </a:endParaRPr>
          </a:p>
        </p:txBody>
      </p:sp>
      <p:pic>
        <p:nvPicPr>
          <p:cNvPr id="8194" name="Picture 2" descr="Attribution, information, media, news, sources icon - Download on Iconfinder">
            <a:extLst>
              <a:ext uri="{FF2B5EF4-FFF2-40B4-BE49-F238E27FC236}">
                <a16:creationId xmlns:a16="http://schemas.microsoft.com/office/drawing/2014/main" id="{F34A1341-AD3A-4118-85D1-660E26CE92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" r="3048"/>
          <a:stretch/>
        </p:blipFill>
        <p:spPr bwMode="auto">
          <a:xfrm>
            <a:off x="8112628" y="2571406"/>
            <a:ext cx="2649779" cy="275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1327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C7BBC-996B-4BBA-87BE-1A0111E0D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/>
              <a:t>Data pipeline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3F4731-0C04-4FE4-AA7A-7491A4864B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34" r="-1" b="3091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5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68FBF-ED27-4968-8712-AAA5B42E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70" y="-244752"/>
            <a:ext cx="549109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</a:t>
            </a:r>
            <a:b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A5695-B349-4FCB-8981-0B458B5C5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243" y="447363"/>
            <a:ext cx="9167496" cy="6119302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0069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C060E-F216-414D-8221-38A76AD1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samples on Smart Forecasting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AE22-5D88-4E11-80C3-A2A2E398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>
                <a:hlinkClick r:id="rId2"/>
              </a:rPr>
              <a:t>Continuous integration and delivery on Azure Databricks using Jenkins - Azure Databricks - </a:t>
            </a:r>
            <a:r>
              <a:rPr lang="en-AU" dirty="0" err="1">
                <a:hlinkClick r:id="rId2"/>
              </a:rPr>
              <a:t>Wor</a:t>
            </a:r>
            <a:r>
              <a:rPr lang="en-AU" dirty="0">
                <a:hlinkClick r:id="rId2"/>
              </a:rPr>
              <a:t> </a:t>
            </a:r>
            <a:r>
              <a:rPr lang="en-AU" dirty="0" err="1">
                <a:hlinkClick r:id="rId2"/>
              </a:rPr>
              <a:t>kspace</a:t>
            </a:r>
            <a:r>
              <a:rPr lang="en-AU" dirty="0">
                <a:hlinkClick r:id="rId2"/>
              </a:rPr>
              <a:t> | Microsoft Docs</a:t>
            </a:r>
            <a:r>
              <a:rPr lang="en-AU" dirty="0"/>
              <a:t> </a:t>
            </a:r>
          </a:p>
          <a:p>
            <a:r>
              <a:rPr lang="en-AU" dirty="0">
                <a:hlinkClick r:id="rId3"/>
              </a:rPr>
              <a:t>Continuous integration and delivery on Azure Databricks using Azure DevOps - Azure Databricks - Workspace | Microsoft Docs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0556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6D37EE4-EA1B-46EE-A54B-5233C63C9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1AF913-02EB-4766-8F2D-EFF06413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GB" sz="5400" b="1" i="0">
                <a:effectLst/>
                <a:latin typeface="Segoe UI" panose="020B0502040204020203" pitchFamily="34" charset="0"/>
              </a:rPr>
              <a:t>What is Smarter Forecast?</a:t>
            </a:r>
            <a:endParaRPr lang="en-AU" sz="5400"/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927D5270-6648-4CC1-8F78-48BE299C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767709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AE4A5-332F-416B-884A-7E2EDBDE04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754" b="1"/>
          <a:stretch/>
        </p:blipFill>
        <p:spPr>
          <a:xfrm>
            <a:off x="572493" y="2002055"/>
            <a:ext cx="2441640" cy="2590355"/>
          </a:xfrm>
          <a:custGeom>
            <a:avLst/>
            <a:gdLst/>
            <a:ahLst/>
            <a:cxnLst/>
            <a:rect l="l" t="t" r="r" b="b"/>
            <a:pathLst>
              <a:path w="3807743" h="6307845">
                <a:moveTo>
                  <a:pt x="723201" y="386"/>
                </a:moveTo>
                <a:cubicBezTo>
                  <a:pt x="853884" y="-4204"/>
                  <a:pt x="1013493" y="33912"/>
                  <a:pt x="1176100" y="22622"/>
                </a:cubicBezTo>
                <a:cubicBezTo>
                  <a:pt x="1230302" y="18859"/>
                  <a:pt x="1281736" y="20622"/>
                  <a:pt x="1331852" y="24473"/>
                </a:cubicBezTo>
                <a:lnTo>
                  <a:pt x="1439547" y="34944"/>
                </a:lnTo>
                <a:lnTo>
                  <a:pt x="1484197" y="36226"/>
                </a:lnTo>
                <a:cubicBezTo>
                  <a:pt x="1535166" y="35421"/>
                  <a:pt x="1586369" y="31625"/>
                  <a:pt x="1636625" y="22622"/>
                </a:cubicBezTo>
                <a:cubicBezTo>
                  <a:pt x="1686882" y="13619"/>
                  <a:pt x="1729837" y="10653"/>
                  <a:pt x="1768740" y="10885"/>
                </a:cubicBezTo>
                <a:lnTo>
                  <a:pt x="1829538" y="15086"/>
                </a:lnTo>
                <a:lnTo>
                  <a:pt x="1869968" y="7996"/>
                </a:lnTo>
                <a:cubicBezTo>
                  <a:pt x="1953577" y="-31"/>
                  <a:pt x="2036989" y="9808"/>
                  <a:pt x="2112925" y="20118"/>
                </a:cubicBezTo>
                <a:lnTo>
                  <a:pt x="2119331" y="20977"/>
                </a:lnTo>
                <a:lnTo>
                  <a:pt x="2221855" y="13374"/>
                </a:lnTo>
                <a:cubicBezTo>
                  <a:pt x="2261207" y="12845"/>
                  <a:pt x="2298379" y="14359"/>
                  <a:pt x="2333484" y="16393"/>
                </a:cubicBezTo>
                <a:lnTo>
                  <a:pt x="2372613" y="18812"/>
                </a:lnTo>
                <a:lnTo>
                  <a:pt x="2404945" y="9387"/>
                </a:lnTo>
                <a:cubicBezTo>
                  <a:pt x="2452532" y="1754"/>
                  <a:pt x="2506192" y="9333"/>
                  <a:pt x="2561622" y="17814"/>
                </a:cubicBezTo>
                <a:lnTo>
                  <a:pt x="2583950" y="20591"/>
                </a:lnTo>
                <a:lnTo>
                  <a:pt x="2643527" y="20319"/>
                </a:lnTo>
                <a:cubicBezTo>
                  <a:pt x="2669677" y="20426"/>
                  <a:pt x="2697963" y="20717"/>
                  <a:pt x="2727392" y="21103"/>
                </a:cubicBezTo>
                <a:lnTo>
                  <a:pt x="2786908" y="21989"/>
                </a:lnTo>
                <a:lnTo>
                  <a:pt x="2846459" y="13267"/>
                </a:lnTo>
                <a:cubicBezTo>
                  <a:pt x="2896401" y="10176"/>
                  <a:pt x="2960607" y="12733"/>
                  <a:pt x="3036361" y="17072"/>
                </a:cubicBezTo>
                <a:lnTo>
                  <a:pt x="3129100" y="22671"/>
                </a:lnTo>
                <a:lnTo>
                  <a:pt x="3130653" y="22622"/>
                </a:lnTo>
                <a:cubicBezTo>
                  <a:pt x="3178874" y="19804"/>
                  <a:pt x="3260845" y="26231"/>
                  <a:pt x="3352422" y="32691"/>
                </a:cubicBezTo>
                <a:lnTo>
                  <a:pt x="3362608" y="33356"/>
                </a:lnTo>
                <a:lnTo>
                  <a:pt x="3446036" y="35579"/>
                </a:lnTo>
                <a:cubicBezTo>
                  <a:pt x="3550323" y="36566"/>
                  <a:pt x="3662083" y="33535"/>
                  <a:pt x="3778601" y="22622"/>
                </a:cubicBezTo>
                <a:cubicBezTo>
                  <a:pt x="3793981" y="243672"/>
                  <a:pt x="3764152" y="318695"/>
                  <a:pt x="3778601" y="467157"/>
                </a:cubicBezTo>
                <a:cubicBezTo>
                  <a:pt x="3790077" y="557563"/>
                  <a:pt x="3783697" y="684218"/>
                  <a:pt x="3777639" y="811856"/>
                </a:cubicBezTo>
                <a:lnTo>
                  <a:pt x="3773760" y="922625"/>
                </a:lnTo>
                <a:lnTo>
                  <a:pt x="3778601" y="974384"/>
                </a:lnTo>
                <a:cubicBezTo>
                  <a:pt x="3785784" y="1003717"/>
                  <a:pt x="3785160" y="1041120"/>
                  <a:pt x="3781239" y="1085904"/>
                </a:cubicBezTo>
                <a:lnTo>
                  <a:pt x="3776107" y="1132519"/>
                </a:lnTo>
                <a:lnTo>
                  <a:pt x="3778601" y="1162456"/>
                </a:lnTo>
                <a:cubicBezTo>
                  <a:pt x="3791360" y="1256797"/>
                  <a:pt x="3774958" y="1367020"/>
                  <a:pt x="3763568" y="1469787"/>
                </a:cubicBezTo>
                <a:lnTo>
                  <a:pt x="3758806" y="1520515"/>
                </a:lnTo>
                <a:lnTo>
                  <a:pt x="3760417" y="1549437"/>
                </a:lnTo>
                <a:cubicBezTo>
                  <a:pt x="3764298" y="1588133"/>
                  <a:pt x="3770171" y="1628243"/>
                  <a:pt x="3778601" y="1669683"/>
                </a:cubicBezTo>
                <a:cubicBezTo>
                  <a:pt x="3846039" y="2001203"/>
                  <a:pt x="3774784" y="2142285"/>
                  <a:pt x="3778601" y="2364982"/>
                </a:cubicBezTo>
                <a:lnTo>
                  <a:pt x="3776565" y="2406088"/>
                </a:lnTo>
                <a:lnTo>
                  <a:pt x="3778601" y="2427673"/>
                </a:lnTo>
                <a:cubicBezTo>
                  <a:pt x="3821357" y="2695960"/>
                  <a:pt x="3735684" y="2699438"/>
                  <a:pt x="3778601" y="2809517"/>
                </a:cubicBezTo>
                <a:cubicBezTo>
                  <a:pt x="3789330" y="2837037"/>
                  <a:pt x="3791666" y="2872927"/>
                  <a:pt x="3789892" y="2914654"/>
                </a:cubicBezTo>
                <a:lnTo>
                  <a:pt x="3784971" y="2966248"/>
                </a:lnTo>
                <a:lnTo>
                  <a:pt x="3796722" y="3024078"/>
                </a:lnTo>
                <a:cubicBezTo>
                  <a:pt x="3809238" y="3115139"/>
                  <a:pt x="3806232" y="3210898"/>
                  <a:pt x="3799338" y="3302850"/>
                </a:cubicBezTo>
                <a:lnTo>
                  <a:pt x="3787405" y="3438354"/>
                </a:lnTo>
                <a:lnTo>
                  <a:pt x="3790719" y="3460532"/>
                </a:lnTo>
                <a:cubicBezTo>
                  <a:pt x="3797323" y="3541872"/>
                  <a:pt x="3789007" y="3624193"/>
                  <a:pt x="3780361" y="3709762"/>
                </a:cubicBezTo>
                <a:lnTo>
                  <a:pt x="3780169" y="3712283"/>
                </a:lnTo>
                <a:lnTo>
                  <a:pt x="3781239" y="3768266"/>
                </a:lnTo>
                <a:cubicBezTo>
                  <a:pt x="3780994" y="3815588"/>
                  <a:pt x="3779902" y="3863939"/>
                  <a:pt x="3778794" y="3912511"/>
                </a:cubicBezTo>
                <a:lnTo>
                  <a:pt x="3776324" y="4054010"/>
                </a:lnTo>
                <a:lnTo>
                  <a:pt x="3778601" y="4074733"/>
                </a:lnTo>
                <a:cubicBezTo>
                  <a:pt x="3822365" y="4336760"/>
                  <a:pt x="3765189" y="4482586"/>
                  <a:pt x="3778601" y="4644650"/>
                </a:cubicBezTo>
                <a:cubicBezTo>
                  <a:pt x="3781954" y="4685166"/>
                  <a:pt x="3782850" y="4718916"/>
                  <a:pt x="3782504" y="4749344"/>
                </a:cubicBezTo>
                <a:lnTo>
                  <a:pt x="3780512" y="4796832"/>
                </a:lnTo>
                <a:lnTo>
                  <a:pt x="3786260" y="4877451"/>
                </a:lnTo>
                <a:cubicBezTo>
                  <a:pt x="3786165" y="4918212"/>
                  <a:pt x="3784020" y="4964155"/>
                  <a:pt x="3781623" y="5015963"/>
                </a:cubicBezTo>
                <a:lnTo>
                  <a:pt x="3779076" y="5087925"/>
                </a:lnTo>
                <a:lnTo>
                  <a:pt x="3779599" y="5155456"/>
                </a:lnTo>
                <a:lnTo>
                  <a:pt x="3775907" y="5219073"/>
                </a:lnTo>
                <a:lnTo>
                  <a:pt x="3778601" y="5402640"/>
                </a:lnTo>
                <a:cubicBezTo>
                  <a:pt x="3780494" y="5441637"/>
                  <a:pt x="3781680" y="5475146"/>
                  <a:pt x="3782335" y="5504141"/>
                </a:cubicBezTo>
                <a:lnTo>
                  <a:pt x="3782798" y="5566951"/>
                </a:lnTo>
                <a:lnTo>
                  <a:pt x="3786885" y="5599303"/>
                </a:lnTo>
                <a:cubicBezTo>
                  <a:pt x="3799534" y="5776838"/>
                  <a:pt x="3769350" y="6111156"/>
                  <a:pt x="3778601" y="6291711"/>
                </a:cubicBezTo>
                <a:cubicBezTo>
                  <a:pt x="3687392" y="6306733"/>
                  <a:pt x="3632350" y="6304889"/>
                  <a:pt x="3574752" y="6300212"/>
                </a:cubicBezTo>
                <a:lnTo>
                  <a:pt x="3545837" y="6297718"/>
                </a:lnTo>
                <a:lnTo>
                  <a:pt x="3527963" y="6296834"/>
                </a:lnTo>
                <a:cubicBezTo>
                  <a:pt x="3482151" y="6294419"/>
                  <a:pt x="3430025" y="6291672"/>
                  <a:pt x="3355561" y="6291711"/>
                </a:cubicBezTo>
                <a:cubicBezTo>
                  <a:pt x="3304843" y="6293555"/>
                  <a:pt x="3262749" y="6292377"/>
                  <a:pt x="3225711" y="6290098"/>
                </a:cubicBezTo>
                <a:lnTo>
                  <a:pt x="3218247" y="6289525"/>
                </a:lnTo>
                <a:lnTo>
                  <a:pt x="3198550" y="6289212"/>
                </a:lnTo>
                <a:cubicBezTo>
                  <a:pt x="3144315" y="6287803"/>
                  <a:pt x="3088976" y="6286105"/>
                  <a:pt x="3034921" y="6284968"/>
                </a:cubicBezTo>
                <a:lnTo>
                  <a:pt x="2973802" y="6284626"/>
                </a:lnTo>
                <a:lnTo>
                  <a:pt x="2932520" y="6291711"/>
                </a:lnTo>
                <a:cubicBezTo>
                  <a:pt x="2893699" y="6300111"/>
                  <a:pt x="2847670" y="6301992"/>
                  <a:pt x="2797581" y="6300669"/>
                </a:cubicBezTo>
                <a:lnTo>
                  <a:pt x="2672392" y="6292599"/>
                </a:lnTo>
                <a:lnTo>
                  <a:pt x="2629726" y="6293120"/>
                </a:lnTo>
                <a:lnTo>
                  <a:pt x="2540544" y="6284698"/>
                </a:lnTo>
                <a:lnTo>
                  <a:pt x="2473475" y="6280786"/>
                </a:lnTo>
                <a:cubicBezTo>
                  <a:pt x="2419724" y="6279900"/>
                  <a:pt x="2368202" y="6282437"/>
                  <a:pt x="2322057" y="6291711"/>
                </a:cubicBezTo>
                <a:cubicBezTo>
                  <a:pt x="2275912" y="6300985"/>
                  <a:pt x="2236301" y="6305003"/>
                  <a:pt x="2199195" y="6305968"/>
                </a:cubicBezTo>
                <a:lnTo>
                  <a:pt x="2094190" y="6302012"/>
                </a:lnTo>
                <a:lnTo>
                  <a:pt x="2029724" y="6307766"/>
                </a:lnTo>
                <a:cubicBezTo>
                  <a:pt x="1971866" y="6308389"/>
                  <a:pt x="1916420" y="6305265"/>
                  <a:pt x="1864312" y="6301339"/>
                </a:cubicBezTo>
                <a:lnTo>
                  <a:pt x="1761307" y="6293375"/>
                </a:lnTo>
                <a:lnTo>
                  <a:pt x="1745972" y="6293782"/>
                </a:lnTo>
                <a:cubicBezTo>
                  <a:pt x="1699734" y="6294177"/>
                  <a:pt x="1664143" y="6292827"/>
                  <a:pt x="1633352" y="6291083"/>
                </a:cubicBezTo>
                <a:lnTo>
                  <a:pt x="1621369" y="6290324"/>
                </a:lnTo>
                <a:lnTo>
                  <a:pt x="1599140" y="6291711"/>
                </a:lnTo>
                <a:cubicBezTo>
                  <a:pt x="1564093" y="6296354"/>
                  <a:pt x="1527169" y="6296254"/>
                  <a:pt x="1488567" y="6294097"/>
                </a:cubicBezTo>
                <a:lnTo>
                  <a:pt x="1429716" y="6289243"/>
                </a:lnTo>
                <a:lnTo>
                  <a:pt x="1401008" y="6291711"/>
                </a:lnTo>
                <a:cubicBezTo>
                  <a:pt x="1314301" y="6301163"/>
                  <a:pt x="1222976" y="6299856"/>
                  <a:pt x="1127367" y="6296839"/>
                </a:cubicBezTo>
                <a:lnTo>
                  <a:pt x="1062601" y="6295730"/>
                </a:lnTo>
                <a:lnTo>
                  <a:pt x="964991" y="6305909"/>
                </a:lnTo>
                <a:cubicBezTo>
                  <a:pt x="833250" y="6307778"/>
                  <a:pt x="714190" y="6280255"/>
                  <a:pt x="603122" y="6291711"/>
                </a:cubicBezTo>
                <a:cubicBezTo>
                  <a:pt x="455032" y="6306986"/>
                  <a:pt x="261206" y="6260346"/>
                  <a:pt x="30143" y="6291711"/>
                </a:cubicBezTo>
                <a:cubicBezTo>
                  <a:pt x="-1198" y="6167281"/>
                  <a:pt x="7291" y="6044138"/>
                  <a:pt x="19371" y="5934598"/>
                </a:cubicBezTo>
                <a:lnTo>
                  <a:pt x="33559" y="5801663"/>
                </a:lnTo>
                <a:lnTo>
                  <a:pt x="30143" y="5784485"/>
                </a:lnTo>
                <a:cubicBezTo>
                  <a:pt x="7257" y="5691455"/>
                  <a:pt x="7506" y="5585492"/>
                  <a:pt x="13352" y="5476692"/>
                </a:cubicBezTo>
                <a:lnTo>
                  <a:pt x="21882" y="5346809"/>
                </a:lnTo>
                <a:lnTo>
                  <a:pt x="22064" y="5339439"/>
                </a:lnTo>
                <a:lnTo>
                  <a:pt x="29601" y="5166357"/>
                </a:lnTo>
                <a:lnTo>
                  <a:pt x="30143" y="5151877"/>
                </a:lnTo>
                <a:cubicBezTo>
                  <a:pt x="30018" y="5125783"/>
                  <a:pt x="30111" y="5102484"/>
                  <a:pt x="30346" y="5081409"/>
                </a:cubicBezTo>
                <a:lnTo>
                  <a:pt x="30433" y="5076663"/>
                </a:lnTo>
                <a:lnTo>
                  <a:pt x="30143" y="4963804"/>
                </a:lnTo>
                <a:cubicBezTo>
                  <a:pt x="27040" y="4910138"/>
                  <a:pt x="27067" y="4856021"/>
                  <a:pt x="28459" y="4800989"/>
                </a:cubicBezTo>
                <a:lnTo>
                  <a:pt x="30399" y="4750796"/>
                </a:lnTo>
                <a:lnTo>
                  <a:pt x="31514" y="4666872"/>
                </a:lnTo>
                <a:lnTo>
                  <a:pt x="34697" y="4639551"/>
                </a:lnTo>
                <a:lnTo>
                  <a:pt x="34963" y="4632686"/>
                </a:lnTo>
                <a:cubicBezTo>
                  <a:pt x="37318" y="4575362"/>
                  <a:pt x="39271" y="4516661"/>
                  <a:pt x="39056" y="4456118"/>
                </a:cubicBezTo>
                <a:lnTo>
                  <a:pt x="36996" y="4412759"/>
                </a:lnTo>
                <a:lnTo>
                  <a:pt x="30143" y="4388188"/>
                </a:lnTo>
                <a:cubicBezTo>
                  <a:pt x="7389" y="4328002"/>
                  <a:pt x="11492" y="4256950"/>
                  <a:pt x="19232" y="4188739"/>
                </a:cubicBezTo>
                <a:lnTo>
                  <a:pt x="23985" y="4147809"/>
                </a:lnTo>
                <a:lnTo>
                  <a:pt x="23690" y="4087290"/>
                </a:lnTo>
                <a:lnTo>
                  <a:pt x="29097" y="3984687"/>
                </a:lnTo>
                <a:lnTo>
                  <a:pt x="28035" y="3962690"/>
                </a:lnTo>
                <a:cubicBezTo>
                  <a:pt x="28525" y="3945828"/>
                  <a:pt x="30052" y="3926691"/>
                  <a:pt x="32148" y="3905387"/>
                </a:cubicBezTo>
                <a:lnTo>
                  <a:pt x="34754" y="3881032"/>
                </a:lnTo>
                <a:lnTo>
                  <a:pt x="39206" y="3802233"/>
                </a:lnTo>
                <a:cubicBezTo>
                  <a:pt x="39778" y="3763353"/>
                  <a:pt x="37619" y="3728800"/>
                  <a:pt x="30143" y="3698588"/>
                </a:cubicBezTo>
                <a:cubicBezTo>
                  <a:pt x="7714" y="3607954"/>
                  <a:pt x="33117" y="3482508"/>
                  <a:pt x="36579" y="3365983"/>
                </a:cubicBezTo>
                <a:lnTo>
                  <a:pt x="36510" y="3356621"/>
                </a:lnTo>
                <a:lnTo>
                  <a:pt x="30143" y="3311044"/>
                </a:lnTo>
                <a:cubicBezTo>
                  <a:pt x="14271" y="3224157"/>
                  <a:pt x="11445" y="3149243"/>
                  <a:pt x="14856" y="3082749"/>
                </a:cubicBezTo>
                <a:lnTo>
                  <a:pt x="22229" y="3005366"/>
                </a:lnTo>
                <a:lnTo>
                  <a:pt x="27244" y="2895198"/>
                </a:lnTo>
                <a:cubicBezTo>
                  <a:pt x="29143" y="2848776"/>
                  <a:pt x="30527" y="2799531"/>
                  <a:pt x="30143" y="2746826"/>
                </a:cubicBezTo>
                <a:lnTo>
                  <a:pt x="36784" y="2638240"/>
                </a:lnTo>
                <a:lnTo>
                  <a:pt x="30143" y="2615745"/>
                </a:lnTo>
                <a:cubicBezTo>
                  <a:pt x="-20952" y="2495890"/>
                  <a:pt x="17898" y="2340273"/>
                  <a:pt x="37923" y="2201958"/>
                </a:cubicBezTo>
                <a:lnTo>
                  <a:pt x="42734" y="2158379"/>
                </a:lnTo>
                <a:lnTo>
                  <a:pt x="30143" y="2114218"/>
                </a:lnTo>
                <a:cubicBezTo>
                  <a:pt x="2269" y="2040950"/>
                  <a:pt x="-2735" y="1972014"/>
                  <a:pt x="1162" y="1906697"/>
                </a:cubicBezTo>
                <a:lnTo>
                  <a:pt x="6289" y="1854885"/>
                </a:lnTo>
                <a:lnTo>
                  <a:pt x="8053" y="1809168"/>
                </a:lnTo>
                <a:cubicBezTo>
                  <a:pt x="9832" y="1790244"/>
                  <a:pt x="12470" y="1771472"/>
                  <a:pt x="15415" y="1752867"/>
                </a:cubicBezTo>
                <a:lnTo>
                  <a:pt x="30925" y="1652561"/>
                </a:lnTo>
                <a:lnTo>
                  <a:pt x="30143" y="1606992"/>
                </a:lnTo>
                <a:cubicBezTo>
                  <a:pt x="28397" y="1588584"/>
                  <a:pt x="27931" y="1568665"/>
                  <a:pt x="28348" y="1547550"/>
                </a:cubicBezTo>
                <a:lnTo>
                  <a:pt x="29206" y="1531212"/>
                </a:lnTo>
                <a:lnTo>
                  <a:pt x="23637" y="1487282"/>
                </a:lnTo>
                <a:cubicBezTo>
                  <a:pt x="16479" y="1367166"/>
                  <a:pt x="59638" y="1246041"/>
                  <a:pt x="30143" y="1156757"/>
                </a:cubicBezTo>
                <a:cubicBezTo>
                  <a:pt x="21716" y="1131248"/>
                  <a:pt x="18318" y="1090735"/>
                  <a:pt x="17757" y="1041370"/>
                </a:cubicBezTo>
                <a:lnTo>
                  <a:pt x="18463" y="985697"/>
                </a:lnTo>
                <a:lnTo>
                  <a:pt x="16239" y="975915"/>
                </a:lnTo>
                <a:cubicBezTo>
                  <a:pt x="13541" y="957312"/>
                  <a:pt x="12597" y="940330"/>
                  <a:pt x="12862" y="924477"/>
                </a:cubicBezTo>
                <a:lnTo>
                  <a:pt x="23640" y="845857"/>
                </a:lnTo>
                <a:lnTo>
                  <a:pt x="30907" y="688163"/>
                </a:lnTo>
                <a:lnTo>
                  <a:pt x="31375" y="662715"/>
                </a:lnTo>
                <a:lnTo>
                  <a:pt x="30143" y="655230"/>
                </a:lnTo>
                <a:cubicBezTo>
                  <a:pt x="20345" y="615334"/>
                  <a:pt x="17924" y="569960"/>
                  <a:pt x="19185" y="520814"/>
                </a:cubicBezTo>
                <a:lnTo>
                  <a:pt x="26662" y="415314"/>
                </a:lnTo>
                <a:lnTo>
                  <a:pt x="25635" y="383217"/>
                </a:lnTo>
                <a:cubicBezTo>
                  <a:pt x="25461" y="243905"/>
                  <a:pt x="35455" y="113017"/>
                  <a:pt x="30143" y="22622"/>
                </a:cubicBezTo>
                <a:cubicBezTo>
                  <a:pt x="90096" y="13526"/>
                  <a:pt x="146841" y="12585"/>
                  <a:pt x="200495" y="15390"/>
                </a:cubicBezTo>
                <a:lnTo>
                  <a:pt x="324102" y="27794"/>
                </a:lnTo>
                <a:lnTo>
                  <a:pt x="329634" y="27979"/>
                </a:lnTo>
                <a:cubicBezTo>
                  <a:pt x="398332" y="30204"/>
                  <a:pt x="468106" y="31425"/>
                  <a:pt x="551798" y="27886"/>
                </a:cubicBezTo>
                <a:lnTo>
                  <a:pt x="592464" y="25476"/>
                </a:lnTo>
                <a:lnTo>
                  <a:pt x="603122" y="22622"/>
                </a:lnTo>
                <a:cubicBezTo>
                  <a:pt x="639294" y="8191"/>
                  <a:pt x="679641" y="1916"/>
                  <a:pt x="723201" y="386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0690-F90A-412B-8806-FEB903A4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133" y="2071316"/>
            <a:ext cx="8605374" cy="4529856"/>
          </a:xfrm>
        </p:spPr>
        <p:txBody>
          <a:bodyPr anchor="t">
            <a:normAutofit/>
          </a:bodyPr>
          <a:lstStyle/>
          <a:p>
            <a:r>
              <a:rPr lang="en-GB" sz="1700" b="0" i="0" dirty="0">
                <a:effectLst/>
                <a:latin typeface="Segoe UI" panose="020B0502040204020203" pitchFamily="34" charset="0"/>
              </a:rPr>
              <a:t>Smarter Forecast is the advanced analytics solution for Demand Forecasting @ Contoso Supermarkets. Described as the ‘nervous system’ of the Supply Chain, the smarter forecasting model predicts item/day/store forecasts over the next 16 weeks for consumption by the replenishment system.</a:t>
            </a:r>
          </a:p>
          <a:p>
            <a:r>
              <a:rPr lang="en-GB" sz="1700" b="0" i="0" dirty="0">
                <a:effectLst/>
                <a:latin typeface="Segoe UI" panose="020B0502040204020203" pitchFamily="34" charset="0"/>
              </a:rPr>
              <a:t>Having a comprehensive Demand model allows Contoso’s forecasting team to drive many initiatives across the business including what-if simulation tools and recommendations for:</a:t>
            </a:r>
          </a:p>
          <a:p>
            <a:pPr lvl="1"/>
            <a:r>
              <a:rPr lang="en-GB" sz="1700" b="0" i="0" dirty="0">
                <a:effectLst/>
                <a:latin typeface="Segoe UI" panose="020B0502040204020203" pitchFamily="34" charset="0"/>
              </a:rPr>
              <a:t>Promotional planning</a:t>
            </a:r>
          </a:p>
          <a:p>
            <a:pPr lvl="1"/>
            <a:r>
              <a:rPr lang="en-GB" sz="1700" b="0" i="0" dirty="0">
                <a:effectLst/>
                <a:latin typeface="Segoe UI" panose="020B0502040204020203" pitchFamily="34" charset="0"/>
              </a:rPr>
              <a:t>Smarter Clearance</a:t>
            </a:r>
          </a:p>
          <a:p>
            <a:pPr lvl="1"/>
            <a:r>
              <a:rPr lang="en-GB" sz="1700" b="0" i="0" dirty="0">
                <a:effectLst/>
                <a:latin typeface="Segoe UI" panose="020B0502040204020203" pitchFamily="34" charset="0"/>
              </a:rPr>
              <a:t>Dynamic Markdowns</a:t>
            </a:r>
          </a:p>
          <a:p>
            <a:pPr lvl="1"/>
            <a:r>
              <a:rPr lang="en-GB" sz="1700" b="0" i="0" dirty="0">
                <a:effectLst/>
                <a:latin typeface="Segoe UI" panose="020B0502040204020203" pitchFamily="34" charset="0"/>
              </a:rPr>
              <a:t>Ranging Reviews</a:t>
            </a:r>
          </a:p>
          <a:p>
            <a:endParaRPr lang="en-AU" sz="1700" dirty="0"/>
          </a:p>
        </p:txBody>
      </p:sp>
    </p:spTree>
    <p:extLst>
      <p:ext uri="{BB962C8B-B14F-4D97-AF65-F5344CB8AC3E}">
        <p14:creationId xmlns:p14="http://schemas.microsoft.com/office/powerpoint/2010/main" val="10054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7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154" name="Arc 7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D1C0B7-6A91-4607-BB30-A0701E0B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5" y="479493"/>
            <a:ext cx="8088086" cy="1365491"/>
          </a:xfrm>
        </p:spPr>
        <p:txBody>
          <a:bodyPr>
            <a:normAutofit/>
          </a:bodyPr>
          <a:lstStyle/>
          <a:p>
            <a:r>
              <a:rPr lang="en-GB" sz="4000" b="1" i="0" dirty="0">
                <a:effectLst/>
                <a:latin typeface="Segoe UI" panose="020B0502040204020203" pitchFamily="34" charset="0"/>
              </a:rPr>
              <a:t>Which areas of the business use Smarter Forecast predictions?</a:t>
            </a:r>
            <a:endParaRPr lang="en-AU" sz="4000" b="1" dirty="0"/>
          </a:p>
        </p:txBody>
      </p:sp>
      <p:sp>
        <p:nvSpPr>
          <p:cNvPr id="6155" name="Freeform: Shape 7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148" name="Picture 4" descr="Sales Forecasting Icons - Download Free Vector Icons | Noun Project">
            <a:extLst>
              <a:ext uri="{FF2B5EF4-FFF2-40B4-BE49-F238E27FC236}">
                <a16:creationId xmlns:a16="http://schemas.microsoft.com/office/drawing/2014/main" id="{6A9BA157-02EE-4641-BC7D-C494C3944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905674"/>
            <a:ext cx="2399439" cy="239943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62D4B-189E-4DAF-B4ED-703993F0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619" y="1984443"/>
            <a:ext cx="7237181" cy="4192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200" b="0" i="0" dirty="0">
                <a:effectLst/>
                <a:latin typeface="Segoe UI" panose="020B0502040204020203" pitchFamily="34" charset="0"/>
              </a:rPr>
              <a:t>As smarter forecasting becomes a more centralized advanced analytics asset, it will serve different parts of the business via multiple projects. Some of the current uses of Smarter Forecast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egoe UI" panose="020B0502040204020203" pitchFamily="34" charset="0"/>
              </a:rPr>
              <a:t>Promotional Application Used by Promo managers when designing promos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egoe UI" panose="020B0502040204020203" pitchFamily="34" charset="0"/>
              </a:rPr>
              <a:t>Smarter Clearance to recommend prices to clearance managers to minimise the impact clearance markdowns have on margin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dirty="0">
                <a:effectLst/>
                <a:latin typeface="Segoe UI" panose="020B0502040204020203" pitchFamily="34" charset="0"/>
              </a:rPr>
              <a:t>Smarter Forecast for demand forecasting</a:t>
            </a:r>
            <a:endParaRPr lang="en-AU" sz="2200" b="1" dirty="0"/>
          </a:p>
        </p:txBody>
      </p:sp>
    </p:spTree>
    <p:extLst>
      <p:ext uri="{BB962C8B-B14F-4D97-AF65-F5344CB8AC3E}">
        <p14:creationId xmlns:p14="http://schemas.microsoft.com/office/powerpoint/2010/main" val="3261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36F1D-976E-4FBC-8045-21A915C3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Drivers for cloud migration</a:t>
            </a:r>
            <a:endParaRPr lang="en-AU" sz="52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9B023B-2521-43DA-8628-3255A29B0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688212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57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0DBC-D1E6-4B49-9734-AA98A330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warehouse pipeline	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E9449-3008-4EFC-8B2C-855AC9E08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2394857" cy="4209772"/>
          </a:xfrm>
        </p:spPr>
        <p:txBody>
          <a:bodyPr>
            <a:normAutofit/>
          </a:bodyPr>
          <a:lstStyle/>
          <a:p>
            <a:r>
              <a:rPr lang="en-US" sz="1600" dirty="0"/>
              <a:t>Preprocess data (clean, compress, partition)</a:t>
            </a:r>
          </a:p>
          <a:p>
            <a:r>
              <a:rPr lang="en-US" sz="1600" dirty="0"/>
              <a:t>Evaluate data (visualize, review)</a:t>
            </a:r>
          </a:p>
          <a:p>
            <a:r>
              <a:rPr lang="en-US" sz="1600" dirty="0"/>
              <a:t>Standard Compute (</a:t>
            </a:r>
            <a:r>
              <a:rPr lang="en-AU" sz="1600" dirty="0"/>
              <a:t>sum, group)</a:t>
            </a:r>
          </a:p>
          <a:p>
            <a:r>
              <a:rPr lang="en-AU" sz="1600" dirty="0"/>
              <a:t>Complex compute (machine learning)</a:t>
            </a:r>
          </a:p>
          <a:p>
            <a:r>
              <a:rPr lang="en-AU" sz="1600" dirty="0"/>
              <a:t>Serve results (store and present)</a:t>
            </a:r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BEC9A042-0EF5-4399-9F44-01500D75AFA8}"/>
              </a:ext>
            </a:extLst>
          </p:cNvPr>
          <p:cNvSpPr/>
          <p:nvPr/>
        </p:nvSpPr>
        <p:spPr>
          <a:xfrm>
            <a:off x="6938604" y="5104179"/>
            <a:ext cx="1551214" cy="1120775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722A9ECC-FBD3-4C60-80D6-2D24E85CCC48}"/>
              </a:ext>
            </a:extLst>
          </p:cNvPr>
          <p:cNvSpPr/>
          <p:nvPr/>
        </p:nvSpPr>
        <p:spPr>
          <a:xfrm rot="5400000">
            <a:off x="315366" y="2761391"/>
            <a:ext cx="535948" cy="50972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9547DED7-2248-48B6-9491-352C4466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265" y="1464270"/>
            <a:ext cx="7492327" cy="36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7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E160-D598-448A-9D89-897099EF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– Continuous Integration</a:t>
            </a:r>
            <a:endParaRPr lang="en-AU" dirty="0"/>
          </a:p>
        </p:txBody>
      </p:sp>
      <p:pic>
        <p:nvPicPr>
          <p:cNvPr id="6" name="Graphic 5" descr="Users outline">
            <a:extLst>
              <a:ext uri="{FF2B5EF4-FFF2-40B4-BE49-F238E27FC236}">
                <a16:creationId xmlns:a16="http://schemas.microsoft.com/office/drawing/2014/main" id="{45C1E64B-60F3-410A-A9D9-9541DB1E9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4826" y="3066499"/>
            <a:ext cx="914400" cy="914400"/>
          </a:xfrm>
          <a:prstGeom prst="rect">
            <a:avLst/>
          </a:prstGeom>
        </p:spPr>
      </p:pic>
      <p:pic>
        <p:nvPicPr>
          <p:cNvPr id="8" name="Picture 7" descr="Icon&#10;&#10;Description automatically generated with medium confidence">
            <a:extLst>
              <a:ext uri="{FF2B5EF4-FFF2-40B4-BE49-F238E27FC236}">
                <a16:creationId xmlns:a16="http://schemas.microsoft.com/office/drawing/2014/main" id="{5D24220C-75D4-4627-9E54-52931388F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096000" y="1690688"/>
            <a:ext cx="956582" cy="956582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E41B54C-2744-4246-95D7-A7CFDD08D38F}"/>
              </a:ext>
            </a:extLst>
          </p:cNvPr>
          <p:cNvCxnSpPr>
            <a:cxnSpLocks/>
            <a:stCxn id="6" idx="0"/>
            <a:endCxn id="9220" idx="1"/>
          </p:cNvCxnSpPr>
          <p:nvPr/>
        </p:nvCxnSpPr>
        <p:spPr>
          <a:xfrm rot="5400000" flipH="1" flipV="1">
            <a:off x="2600375" y="1816960"/>
            <a:ext cx="881191" cy="1617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0" name="Picture 4" descr="IDE Svg Png Icon Free Download (#314740) - OnlineWebFonts.COM">
            <a:extLst>
              <a:ext uri="{FF2B5EF4-FFF2-40B4-BE49-F238E27FC236}">
                <a16:creationId xmlns:a16="http://schemas.microsoft.com/office/drawing/2014/main" id="{45B46D7E-2162-43CC-B51C-553760DCF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9915" y="1870919"/>
            <a:ext cx="628196" cy="62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79B0FE-3142-44C2-86C9-73C27D0CBA2E}"/>
              </a:ext>
            </a:extLst>
          </p:cNvPr>
          <p:cNvSpPr txBox="1"/>
          <p:nvPr/>
        </p:nvSpPr>
        <p:spPr>
          <a:xfrm>
            <a:off x="3696155" y="2579557"/>
            <a:ext cx="161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Dev 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8BC647-A296-41CA-817B-9625A70472AF}"/>
              </a:ext>
            </a:extLst>
          </p:cNvPr>
          <p:cNvSpPr txBox="1"/>
          <p:nvPr/>
        </p:nvSpPr>
        <p:spPr>
          <a:xfrm>
            <a:off x="1611540" y="3845220"/>
            <a:ext cx="161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 Engineer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DCA27F-E61C-4209-8F51-FDC5967831BA}"/>
              </a:ext>
            </a:extLst>
          </p:cNvPr>
          <p:cNvSpPr txBox="1"/>
          <p:nvPr/>
        </p:nvSpPr>
        <p:spPr>
          <a:xfrm>
            <a:off x="6014355" y="2514863"/>
            <a:ext cx="161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Dev Cluster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3561917-D405-442F-A233-E96D8955D643}"/>
              </a:ext>
            </a:extLst>
          </p:cNvPr>
          <p:cNvCxnSpPr>
            <a:cxnSpLocks/>
            <a:stCxn id="9220" idx="3"/>
            <a:endCxn id="8" idx="1"/>
          </p:cNvCxnSpPr>
          <p:nvPr/>
        </p:nvCxnSpPr>
        <p:spPr>
          <a:xfrm flipV="1">
            <a:off x="4478111" y="2168979"/>
            <a:ext cx="1617889" cy="163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D90FCE2-A1AA-454D-9F53-D4B4055A5C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49915" y="4483947"/>
            <a:ext cx="786494" cy="786494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F5D0DC4-E9CF-454A-B59B-E4F025D316B3}"/>
              </a:ext>
            </a:extLst>
          </p:cNvPr>
          <p:cNvSpPr txBox="1"/>
          <p:nvPr/>
        </p:nvSpPr>
        <p:spPr>
          <a:xfrm>
            <a:off x="3662363" y="5234183"/>
            <a:ext cx="16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 Code repository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DD01E04-EC76-4172-8A6C-30703B405C3B}"/>
              </a:ext>
            </a:extLst>
          </p:cNvPr>
          <p:cNvCxnSpPr>
            <a:cxnSpLocks/>
            <a:stCxn id="6" idx="3"/>
            <a:endCxn id="24" idx="0"/>
          </p:cNvCxnSpPr>
          <p:nvPr/>
        </p:nvCxnSpPr>
        <p:spPr>
          <a:xfrm>
            <a:off x="2689226" y="3523699"/>
            <a:ext cx="1553936" cy="96024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22" name="Picture 6" descr="Azure, Pipelines Free Icon of File">
            <a:extLst>
              <a:ext uri="{FF2B5EF4-FFF2-40B4-BE49-F238E27FC236}">
                <a16:creationId xmlns:a16="http://schemas.microsoft.com/office/drawing/2014/main" id="{9C2C040E-327D-433E-9701-61EEA6FB2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60" y="3407201"/>
            <a:ext cx="623822" cy="62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4DFCF4B-EBB0-486B-957C-B9B910AACCC9}"/>
              </a:ext>
            </a:extLst>
          </p:cNvPr>
          <p:cNvCxnSpPr>
            <a:cxnSpLocks/>
            <a:stCxn id="24" idx="3"/>
            <a:endCxn id="9222" idx="1"/>
          </p:cNvCxnSpPr>
          <p:nvPr/>
        </p:nvCxnSpPr>
        <p:spPr>
          <a:xfrm flipV="1">
            <a:off x="4636409" y="3719112"/>
            <a:ext cx="1792351" cy="11580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A046C1-37BF-4294-BD7C-447E1E9B2CDF}"/>
              </a:ext>
            </a:extLst>
          </p:cNvPr>
          <p:cNvSpPr txBox="1"/>
          <p:nvPr/>
        </p:nvSpPr>
        <p:spPr>
          <a:xfrm>
            <a:off x="6096000" y="4230863"/>
            <a:ext cx="16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DevOps pipeline</a:t>
            </a:r>
          </a:p>
        </p:txBody>
      </p:sp>
      <p:pic>
        <p:nvPicPr>
          <p:cNvPr id="39" name="Picture 38" descr="Icon&#10;&#10;Description automatically generated with medium confidence">
            <a:extLst>
              <a:ext uri="{FF2B5EF4-FFF2-40B4-BE49-F238E27FC236}">
                <a16:creationId xmlns:a16="http://schemas.microsoft.com/office/drawing/2014/main" id="{0BBA9ED1-B803-45DC-8829-E3B12EC43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94117" y="4313859"/>
            <a:ext cx="956582" cy="9565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7AFAA04-CC1A-4A7A-B245-F385752F4942}"/>
              </a:ext>
            </a:extLst>
          </p:cNvPr>
          <p:cNvSpPr txBox="1"/>
          <p:nvPr/>
        </p:nvSpPr>
        <p:spPr>
          <a:xfrm>
            <a:off x="8863463" y="5218857"/>
            <a:ext cx="16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Integration test Cluster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BD3409D-1AAF-46C7-B428-9B91E17D78CA}"/>
              </a:ext>
            </a:extLst>
          </p:cNvPr>
          <p:cNvCxnSpPr>
            <a:cxnSpLocks/>
            <a:stCxn id="9222" idx="3"/>
            <a:endCxn id="39" idx="1"/>
          </p:cNvCxnSpPr>
          <p:nvPr/>
        </p:nvCxnSpPr>
        <p:spPr>
          <a:xfrm>
            <a:off x="7052582" y="3719112"/>
            <a:ext cx="2141535" cy="10730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FEE0174-EFAF-4D79-8AC8-3E6D1A2850D1}"/>
              </a:ext>
            </a:extLst>
          </p:cNvPr>
          <p:cNvCxnSpPr>
            <a:cxnSpLocks/>
            <a:stCxn id="9222" idx="0"/>
          </p:cNvCxnSpPr>
          <p:nvPr/>
        </p:nvCxnSpPr>
        <p:spPr>
          <a:xfrm rot="16200000" flipV="1">
            <a:off x="4607517" y="1274046"/>
            <a:ext cx="135823" cy="413048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C352641-E0D9-45E2-A600-31567238ED08}"/>
              </a:ext>
            </a:extLst>
          </p:cNvPr>
          <p:cNvSpPr/>
          <p:nvPr/>
        </p:nvSpPr>
        <p:spPr>
          <a:xfrm>
            <a:off x="2698070" y="1735571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14C8105-BA42-42F3-8E84-6C6408BACEEB}"/>
              </a:ext>
            </a:extLst>
          </p:cNvPr>
          <p:cNvSpPr/>
          <p:nvPr/>
        </p:nvSpPr>
        <p:spPr>
          <a:xfrm>
            <a:off x="4906285" y="1758608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C80B9B4-BC5F-4272-9773-376F9C060A0D}"/>
              </a:ext>
            </a:extLst>
          </p:cNvPr>
          <p:cNvSpPr/>
          <p:nvPr/>
        </p:nvSpPr>
        <p:spPr>
          <a:xfrm>
            <a:off x="4776398" y="3334862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6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7FD4852-E3FF-4B4F-B4EE-C3232A9691AE}"/>
              </a:ext>
            </a:extLst>
          </p:cNvPr>
          <p:cNvSpPr/>
          <p:nvPr/>
        </p:nvSpPr>
        <p:spPr>
          <a:xfrm>
            <a:off x="8184471" y="4024471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820F484-EB82-4589-A4E1-BC3FB59A7C6C}"/>
              </a:ext>
            </a:extLst>
          </p:cNvPr>
          <p:cNvSpPr/>
          <p:nvPr/>
        </p:nvSpPr>
        <p:spPr>
          <a:xfrm>
            <a:off x="5123380" y="4173710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01FBF0C-2E53-4ECD-A325-A5AB8850EDEA}"/>
              </a:ext>
            </a:extLst>
          </p:cNvPr>
          <p:cNvSpPr/>
          <p:nvPr/>
        </p:nvSpPr>
        <p:spPr>
          <a:xfrm>
            <a:off x="3345844" y="3642729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99C912B-C929-4128-9724-FF076031BBFB}"/>
              </a:ext>
            </a:extLst>
          </p:cNvPr>
          <p:cNvSpPr/>
          <p:nvPr/>
        </p:nvSpPr>
        <p:spPr>
          <a:xfrm>
            <a:off x="1289955" y="3066499"/>
            <a:ext cx="9481912" cy="30638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441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E160-D598-448A-9D89-897099EF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 – Continuous Deployment</a:t>
            </a:r>
            <a:endParaRPr lang="en-AU" dirty="0"/>
          </a:p>
        </p:txBody>
      </p:sp>
      <p:pic>
        <p:nvPicPr>
          <p:cNvPr id="6" name="Graphic 5" descr="Users outline">
            <a:extLst>
              <a:ext uri="{FF2B5EF4-FFF2-40B4-BE49-F238E27FC236}">
                <a16:creationId xmlns:a16="http://schemas.microsoft.com/office/drawing/2014/main" id="{45C1E64B-60F3-410A-A9D9-9541DB1E9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5304" y="5339443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8BC647-A296-41CA-817B-9625A70472AF}"/>
              </a:ext>
            </a:extLst>
          </p:cNvPr>
          <p:cNvSpPr txBox="1"/>
          <p:nvPr/>
        </p:nvSpPr>
        <p:spPr>
          <a:xfrm>
            <a:off x="6645304" y="6123543"/>
            <a:ext cx="161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 Engineer</a:t>
            </a:r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D90FCE2-A1AA-454D-9F53-D4B4055A5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131089" y="1906265"/>
            <a:ext cx="786494" cy="786494"/>
          </a:xfrm>
          <a:prstGeom prst="rect">
            <a:avLst/>
          </a:prstGeom>
        </p:spPr>
      </p:pic>
      <p:pic>
        <p:nvPicPr>
          <p:cNvPr id="9222" name="Picture 6" descr="Azure, Pipelines Free Icon of File">
            <a:extLst>
              <a:ext uri="{FF2B5EF4-FFF2-40B4-BE49-F238E27FC236}">
                <a16:creationId xmlns:a16="http://schemas.microsoft.com/office/drawing/2014/main" id="{9C2C040E-327D-433E-9701-61EEA6FB2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2" y="3273593"/>
            <a:ext cx="623822" cy="62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DA046C1-37BF-4294-BD7C-447E1E9B2CDF}"/>
              </a:ext>
            </a:extLst>
          </p:cNvPr>
          <p:cNvSpPr txBox="1"/>
          <p:nvPr/>
        </p:nvSpPr>
        <p:spPr>
          <a:xfrm>
            <a:off x="1561568" y="3262337"/>
            <a:ext cx="16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DevOps pipeline</a:t>
            </a:r>
          </a:p>
        </p:txBody>
      </p:sp>
      <p:pic>
        <p:nvPicPr>
          <p:cNvPr id="39" name="Picture 38" descr="Icon&#10;&#10;Description automatically generated with medium confidence">
            <a:extLst>
              <a:ext uri="{FF2B5EF4-FFF2-40B4-BE49-F238E27FC236}">
                <a16:creationId xmlns:a16="http://schemas.microsoft.com/office/drawing/2014/main" id="{0BBA9ED1-B803-45DC-8829-E3B12EC43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133730" y="3836882"/>
            <a:ext cx="956582" cy="9565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7AFAA04-CC1A-4A7A-B245-F385752F4942}"/>
              </a:ext>
            </a:extLst>
          </p:cNvPr>
          <p:cNvSpPr txBox="1"/>
          <p:nvPr/>
        </p:nvSpPr>
        <p:spPr>
          <a:xfrm>
            <a:off x="9019606" y="4757451"/>
            <a:ext cx="161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Blue cluster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BD3409D-1AAF-46C7-B428-9B91E17D78CA}"/>
              </a:ext>
            </a:extLst>
          </p:cNvPr>
          <p:cNvCxnSpPr>
            <a:cxnSpLocks/>
            <a:stCxn id="9222" idx="2"/>
            <a:endCxn id="39" idx="1"/>
          </p:cNvCxnSpPr>
          <p:nvPr/>
        </p:nvCxnSpPr>
        <p:spPr>
          <a:xfrm rot="16200000" flipH="1">
            <a:off x="5842867" y="1024310"/>
            <a:ext cx="417758" cy="61639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820F484-EB82-4589-A4E1-BC3FB59A7C6C}"/>
              </a:ext>
            </a:extLst>
          </p:cNvPr>
          <p:cNvSpPr/>
          <p:nvPr/>
        </p:nvSpPr>
        <p:spPr>
          <a:xfrm>
            <a:off x="4131106" y="5434775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01FBF0C-2E53-4ECD-A325-A5AB8850EDEA}"/>
              </a:ext>
            </a:extLst>
          </p:cNvPr>
          <p:cNvSpPr/>
          <p:nvPr/>
        </p:nvSpPr>
        <p:spPr>
          <a:xfrm>
            <a:off x="5917583" y="3956918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1BBAFAB-3DAB-4960-8337-B49294EB96A2}"/>
              </a:ext>
            </a:extLst>
          </p:cNvPr>
          <p:cNvCxnSpPr>
            <a:cxnSpLocks/>
            <a:stCxn id="24" idx="1"/>
            <a:endCxn id="9222" idx="0"/>
          </p:cNvCxnSpPr>
          <p:nvPr/>
        </p:nvCxnSpPr>
        <p:spPr>
          <a:xfrm rot="10800000" flipV="1">
            <a:off x="2969763" y="2299511"/>
            <a:ext cx="2161326" cy="974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Shape&#10;&#10;Description automatically generated with low confidence">
            <a:extLst>
              <a:ext uri="{FF2B5EF4-FFF2-40B4-BE49-F238E27FC236}">
                <a16:creationId xmlns:a16="http://schemas.microsoft.com/office/drawing/2014/main" id="{C733318A-94E4-4795-A2BE-16FF7499E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66457" y="1979238"/>
            <a:ext cx="786494" cy="78649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393D5EC-4B71-469B-815F-D5D575BB0E64}"/>
              </a:ext>
            </a:extLst>
          </p:cNvPr>
          <p:cNvSpPr txBox="1"/>
          <p:nvPr/>
        </p:nvSpPr>
        <p:spPr>
          <a:xfrm>
            <a:off x="4901345" y="2644402"/>
            <a:ext cx="16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 Code repository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686F8E-3F5B-495F-8080-24AC0037B32D}"/>
              </a:ext>
            </a:extLst>
          </p:cNvPr>
          <p:cNvSpPr txBox="1"/>
          <p:nvPr/>
        </p:nvSpPr>
        <p:spPr>
          <a:xfrm>
            <a:off x="7932041" y="2036217"/>
            <a:ext cx="16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Configuration repository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07BEC3C-666E-4406-A2AD-C170C936B0C8}"/>
              </a:ext>
            </a:extLst>
          </p:cNvPr>
          <p:cNvCxnSpPr>
            <a:cxnSpLocks/>
            <a:stCxn id="42" idx="2"/>
            <a:endCxn id="9222" idx="3"/>
          </p:cNvCxnSpPr>
          <p:nvPr/>
        </p:nvCxnSpPr>
        <p:spPr>
          <a:xfrm rot="5400000">
            <a:off x="5010803" y="1036603"/>
            <a:ext cx="819772" cy="4278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C2DA7AD-8A77-41B1-9629-2C78F67FF1A5}"/>
              </a:ext>
            </a:extLst>
          </p:cNvPr>
          <p:cNvSpPr/>
          <p:nvPr/>
        </p:nvSpPr>
        <p:spPr>
          <a:xfrm>
            <a:off x="7006205" y="3170900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123E3F-1F7F-4B81-944D-355F4F184C4B}"/>
              </a:ext>
            </a:extLst>
          </p:cNvPr>
          <p:cNvSpPr/>
          <p:nvPr/>
        </p:nvSpPr>
        <p:spPr>
          <a:xfrm>
            <a:off x="3529953" y="1833394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ED58598-0268-4A04-8C44-A6BE2DDA69F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7854" y="3847095"/>
            <a:ext cx="3987450" cy="1949548"/>
          </a:xfrm>
          <a:prstGeom prst="bentConnector3">
            <a:avLst>
              <a:gd name="adj1" fmla="val 2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178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E160-D598-448A-9D89-897099EF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 – Job/dashboard management</a:t>
            </a:r>
            <a:endParaRPr lang="en-AU" dirty="0"/>
          </a:p>
        </p:txBody>
      </p:sp>
      <p:pic>
        <p:nvPicPr>
          <p:cNvPr id="6" name="Graphic 5" descr="Users outline">
            <a:extLst>
              <a:ext uri="{FF2B5EF4-FFF2-40B4-BE49-F238E27FC236}">
                <a16:creationId xmlns:a16="http://schemas.microsoft.com/office/drawing/2014/main" id="{45C1E64B-60F3-410A-A9D9-9541DB1E9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71775" y="5339443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8BC647-A296-41CA-817B-9625A70472AF}"/>
              </a:ext>
            </a:extLst>
          </p:cNvPr>
          <p:cNvSpPr txBox="1"/>
          <p:nvPr/>
        </p:nvSpPr>
        <p:spPr>
          <a:xfrm>
            <a:off x="6171775" y="6123543"/>
            <a:ext cx="161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Data Engineer</a:t>
            </a:r>
          </a:p>
        </p:txBody>
      </p:sp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4D90FCE2-A1AA-454D-9F53-D4B4055A5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657560" y="1906265"/>
            <a:ext cx="786494" cy="786494"/>
          </a:xfrm>
          <a:prstGeom prst="rect">
            <a:avLst/>
          </a:prstGeom>
        </p:spPr>
      </p:pic>
      <p:pic>
        <p:nvPicPr>
          <p:cNvPr id="9222" name="Picture 6" descr="Azure, Pipelines Free Icon of File">
            <a:extLst>
              <a:ext uri="{FF2B5EF4-FFF2-40B4-BE49-F238E27FC236}">
                <a16:creationId xmlns:a16="http://schemas.microsoft.com/office/drawing/2014/main" id="{9C2C040E-327D-433E-9701-61EEA6FB2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323" y="3273593"/>
            <a:ext cx="623822" cy="62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DA046C1-37BF-4294-BD7C-447E1E9B2CDF}"/>
              </a:ext>
            </a:extLst>
          </p:cNvPr>
          <p:cNvSpPr txBox="1"/>
          <p:nvPr/>
        </p:nvSpPr>
        <p:spPr>
          <a:xfrm>
            <a:off x="1088039" y="3262337"/>
            <a:ext cx="16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DevOps pipeline</a:t>
            </a:r>
          </a:p>
        </p:txBody>
      </p:sp>
      <p:pic>
        <p:nvPicPr>
          <p:cNvPr id="39" name="Picture 38" descr="Icon&#10;&#10;Description automatically generated with medium confidence">
            <a:extLst>
              <a:ext uri="{FF2B5EF4-FFF2-40B4-BE49-F238E27FC236}">
                <a16:creationId xmlns:a16="http://schemas.microsoft.com/office/drawing/2014/main" id="{0BBA9ED1-B803-45DC-8829-E3B12EC43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85675" y="4090991"/>
            <a:ext cx="956582" cy="95658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7AFAA04-CC1A-4A7A-B245-F385752F4942}"/>
              </a:ext>
            </a:extLst>
          </p:cNvPr>
          <p:cNvSpPr txBox="1"/>
          <p:nvPr/>
        </p:nvSpPr>
        <p:spPr>
          <a:xfrm>
            <a:off x="9455736" y="5047573"/>
            <a:ext cx="161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Blue cluster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BD3409D-1AAF-46C7-B428-9B91E17D78CA}"/>
              </a:ext>
            </a:extLst>
          </p:cNvPr>
          <p:cNvCxnSpPr>
            <a:cxnSpLocks/>
            <a:stCxn id="9222" idx="2"/>
            <a:endCxn id="21" idx="1"/>
          </p:cNvCxnSpPr>
          <p:nvPr/>
        </p:nvCxnSpPr>
        <p:spPr>
          <a:xfrm rot="5400000" flipH="1" flipV="1">
            <a:off x="5356418" y="-393774"/>
            <a:ext cx="1431004" cy="7151373"/>
          </a:xfrm>
          <a:prstGeom prst="bentConnector4">
            <a:avLst>
              <a:gd name="adj1" fmla="val -15975"/>
              <a:gd name="adj2" fmla="val 898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E820F484-EB82-4589-A4E1-BC3FB59A7C6C}"/>
              </a:ext>
            </a:extLst>
          </p:cNvPr>
          <p:cNvSpPr/>
          <p:nvPr/>
        </p:nvSpPr>
        <p:spPr>
          <a:xfrm>
            <a:off x="3690212" y="5427089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5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01FBF0C-2E53-4ECD-A325-A5AB8850EDEA}"/>
              </a:ext>
            </a:extLst>
          </p:cNvPr>
          <p:cNvSpPr/>
          <p:nvPr/>
        </p:nvSpPr>
        <p:spPr>
          <a:xfrm>
            <a:off x="5560372" y="3744754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1BBAFAB-3DAB-4960-8337-B49294EB96A2}"/>
              </a:ext>
            </a:extLst>
          </p:cNvPr>
          <p:cNvCxnSpPr>
            <a:cxnSpLocks/>
            <a:stCxn id="24" idx="1"/>
            <a:endCxn id="9222" idx="0"/>
          </p:cNvCxnSpPr>
          <p:nvPr/>
        </p:nvCxnSpPr>
        <p:spPr>
          <a:xfrm rot="10800000" flipV="1">
            <a:off x="2496234" y="2299511"/>
            <a:ext cx="2161326" cy="9740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 descr="Shape&#10;&#10;Description automatically generated with low confidence">
            <a:extLst>
              <a:ext uri="{FF2B5EF4-FFF2-40B4-BE49-F238E27FC236}">
                <a16:creationId xmlns:a16="http://schemas.microsoft.com/office/drawing/2014/main" id="{C733318A-94E4-4795-A2BE-16FF7499E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692928" y="1979238"/>
            <a:ext cx="786494" cy="78649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A393D5EC-4B71-469B-815F-D5D575BB0E64}"/>
              </a:ext>
            </a:extLst>
          </p:cNvPr>
          <p:cNvSpPr txBox="1"/>
          <p:nvPr/>
        </p:nvSpPr>
        <p:spPr>
          <a:xfrm>
            <a:off x="4427816" y="2644402"/>
            <a:ext cx="2265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Job configuration repository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6686F8E-3F5B-495F-8080-24AC0037B32D}"/>
              </a:ext>
            </a:extLst>
          </p:cNvPr>
          <p:cNvSpPr txBox="1"/>
          <p:nvPr/>
        </p:nvSpPr>
        <p:spPr>
          <a:xfrm>
            <a:off x="7458512" y="2036217"/>
            <a:ext cx="16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Source code repository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807BEC3C-666E-4406-A2AD-C170C936B0C8}"/>
              </a:ext>
            </a:extLst>
          </p:cNvPr>
          <p:cNvCxnSpPr>
            <a:cxnSpLocks/>
            <a:stCxn id="42" idx="2"/>
            <a:endCxn id="9222" idx="3"/>
          </p:cNvCxnSpPr>
          <p:nvPr/>
        </p:nvCxnSpPr>
        <p:spPr>
          <a:xfrm rot="5400000">
            <a:off x="4537274" y="1036603"/>
            <a:ext cx="819772" cy="4278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C2DA7AD-8A77-41B1-9629-2C78F67FF1A5}"/>
              </a:ext>
            </a:extLst>
          </p:cNvPr>
          <p:cNvSpPr/>
          <p:nvPr/>
        </p:nvSpPr>
        <p:spPr>
          <a:xfrm>
            <a:off x="6532676" y="3170900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123E3F-1F7F-4B81-944D-355F4F184C4B}"/>
              </a:ext>
            </a:extLst>
          </p:cNvPr>
          <p:cNvSpPr/>
          <p:nvPr/>
        </p:nvSpPr>
        <p:spPr>
          <a:xfrm>
            <a:off x="3056424" y="1833394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ED58598-0268-4A04-8C44-A6BE2DDA69F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184325" y="3847095"/>
            <a:ext cx="3987450" cy="1949548"/>
          </a:xfrm>
          <a:prstGeom prst="bentConnector3">
            <a:avLst>
              <a:gd name="adj1" fmla="val 20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Icon&#10;&#10;Description automatically generated with medium confidence">
            <a:extLst>
              <a:ext uri="{FF2B5EF4-FFF2-40B4-BE49-F238E27FC236}">
                <a16:creationId xmlns:a16="http://schemas.microsoft.com/office/drawing/2014/main" id="{A8C110AD-DD04-45FB-ACB9-46016E489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647607" y="1988120"/>
            <a:ext cx="956582" cy="95658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2EFFBE-AEC5-44A3-8F65-66363F25424C}"/>
              </a:ext>
            </a:extLst>
          </p:cNvPr>
          <p:cNvSpPr txBox="1"/>
          <p:nvPr/>
        </p:nvSpPr>
        <p:spPr>
          <a:xfrm>
            <a:off x="9316953" y="2893118"/>
            <a:ext cx="16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Integration test Cluster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A854404-577E-475B-BE8E-393183FB118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2496232" y="3882417"/>
            <a:ext cx="7189443" cy="686865"/>
          </a:xfrm>
          <a:prstGeom prst="bentConnector3">
            <a:avLst>
              <a:gd name="adj1" fmla="val -15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A1E10C61-C92D-4CCE-BB32-45762DB03104}"/>
              </a:ext>
            </a:extLst>
          </p:cNvPr>
          <p:cNvSpPr/>
          <p:nvPr/>
        </p:nvSpPr>
        <p:spPr>
          <a:xfrm>
            <a:off x="6713316" y="4634802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7875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96C07-F6BB-4E56-8CEA-9113A784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Scenario 4 – Infrastructure as Code for ADB</a:t>
            </a:r>
          </a:p>
        </p:txBody>
      </p:sp>
      <p:pic>
        <p:nvPicPr>
          <p:cNvPr id="4" name="Picture 6" descr="Azure, Pipelines Free Icon of File">
            <a:extLst>
              <a:ext uri="{FF2B5EF4-FFF2-40B4-BE49-F238E27FC236}">
                <a16:creationId xmlns:a16="http://schemas.microsoft.com/office/drawing/2014/main" id="{585126B1-C7A6-4EF8-986A-E6CCEA6A8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066" y="3058016"/>
            <a:ext cx="623822" cy="62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35A479-74B0-4F18-A547-BA6DFC8BA9AD}"/>
              </a:ext>
            </a:extLst>
          </p:cNvPr>
          <p:cNvSpPr txBox="1"/>
          <p:nvPr/>
        </p:nvSpPr>
        <p:spPr>
          <a:xfrm>
            <a:off x="1969782" y="3046760"/>
            <a:ext cx="16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DevOps pipeline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BDF1360E-07BF-4902-9F5B-5CCC4B938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065774" y="1690688"/>
            <a:ext cx="786494" cy="786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7B31B8-4CC3-4260-B5EB-DF218FAC6F17}"/>
              </a:ext>
            </a:extLst>
          </p:cNvPr>
          <p:cNvSpPr txBox="1"/>
          <p:nvPr/>
        </p:nvSpPr>
        <p:spPr>
          <a:xfrm>
            <a:off x="4836030" y="2428825"/>
            <a:ext cx="226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IAC repository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F9198DF-551B-46C2-9CFE-F1AF96BCEC7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89888" y="2083933"/>
            <a:ext cx="1375886" cy="11294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41D0095-D17A-4771-918B-ECF03010FBC9}"/>
              </a:ext>
            </a:extLst>
          </p:cNvPr>
          <p:cNvSpPr/>
          <p:nvPr/>
        </p:nvSpPr>
        <p:spPr>
          <a:xfrm>
            <a:off x="3974596" y="2428825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9A80A7-4AC0-45B9-B1B3-526D43BD83CD}"/>
              </a:ext>
            </a:extLst>
          </p:cNvPr>
          <p:cNvSpPr txBox="1"/>
          <p:nvPr/>
        </p:nvSpPr>
        <p:spPr>
          <a:xfrm>
            <a:off x="8711699" y="3693091"/>
            <a:ext cx="16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Test Subscription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AE975A4-536E-46A7-8ADE-34CC5F4A1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1" t="23062" r="31234" b="24782"/>
          <a:stretch/>
        </p:blipFill>
        <p:spPr bwMode="auto">
          <a:xfrm>
            <a:off x="8740071" y="2756226"/>
            <a:ext cx="578471" cy="9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FAE4E5F-13D9-4768-94F7-DABB6514DFD0}"/>
              </a:ext>
            </a:extLst>
          </p:cNvPr>
          <p:cNvCxnSpPr>
            <a:cxnSpLocks/>
            <a:stCxn id="4" idx="3"/>
            <a:endCxn id="10242" idx="1"/>
          </p:cNvCxnSpPr>
          <p:nvPr/>
        </p:nvCxnSpPr>
        <p:spPr>
          <a:xfrm flipV="1">
            <a:off x="3689888" y="3213423"/>
            <a:ext cx="5050183" cy="156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587F5869-824D-49ED-9BF8-BB1F3AB2E461}"/>
              </a:ext>
            </a:extLst>
          </p:cNvPr>
          <p:cNvSpPr/>
          <p:nvPr/>
        </p:nvSpPr>
        <p:spPr>
          <a:xfrm>
            <a:off x="6728184" y="3263195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4C010F-638C-410A-BAA1-81AB3D828FD2}"/>
              </a:ext>
            </a:extLst>
          </p:cNvPr>
          <p:cNvSpPr txBox="1"/>
          <p:nvPr/>
        </p:nvSpPr>
        <p:spPr>
          <a:xfrm>
            <a:off x="6920999" y="5130710"/>
            <a:ext cx="16178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Prod Subscription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2CFE0B61-B2D1-442A-B321-DA7EB85A08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1" t="23062" r="31234" b="24782"/>
          <a:stretch/>
        </p:blipFill>
        <p:spPr bwMode="auto">
          <a:xfrm>
            <a:off x="6949371" y="4193845"/>
            <a:ext cx="578471" cy="9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76DF495-7BD3-4B02-B22C-1FFB84CB26D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689888" y="3525334"/>
            <a:ext cx="3259483" cy="11257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C5AC932-9D6E-48EF-900E-296C44B8F020}"/>
              </a:ext>
            </a:extLst>
          </p:cNvPr>
          <p:cNvSpPr/>
          <p:nvPr/>
        </p:nvSpPr>
        <p:spPr>
          <a:xfrm>
            <a:off x="4892283" y="3774254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3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638977B-2F52-4B28-B58E-C88B7A112BC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41129" y="3922847"/>
            <a:ext cx="1669465" cy="101432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 descr="Icon&#10;&#10;Description automatically generated with medium confidence">
            <a:extLst>
              <a:ext uri="{FF2B5EF4-FFF2-40B4-BE49-F238E27FC236}">
                <a16:creationId xmlns:a16="http://schemas.microsoft.com/office/drawing/2014/main" id="{DE11E3A4-F4F9-4F3D-8A7E-76161DCB79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004731" y="5366665"/>
            <a:ext cx="956582" cy="9565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C4BA5C8-0739-428B-8AC8-CC06FBD98793}"/>
              </a:ext>
            </a:extLst>
          </p:cNvPr>
          <p:cNvSpPr txBox="1"/>
          <p:nvPr/>
        </p:nvSpPr>
        <p:spPr>
          <a:xfrm>
            <a:off x="4892283" y="5660290"/>
            <a:ext cx="161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Target cluster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5D5F077-7E5E-4CEA-A22B-04F76DB33A74}"/>
              </a:ext>
            </a:extLst>
          </p:cNvPr>
          <p:cNvSpPr/>
          <p:nvPr/>
        </p:nvSpPr>
        <p:spPr>
          <a:xfrm>
            <a:off x="3831240" y="4544235"/>
            <a:ext cx="346982" cy="31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8344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616</Words>
  <Application>Microsoft Office PowerPoint</Application>
  <PresentationFormat>Widescreen</PresentationFormat>
  <Paragraphs>131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Bahnschrift Light</vt:lpstr>
      <vt:lpstr>Calibri</vt:lpstr>
      <vt:lpstr>Calibri Light</vt:lpstr>
      <vt:lpstr>Segoe UI</vt:lpstr>
      <vt:lpstr>Office Theme</vt:lpstr>
      <vt:lpstr>PowerPoint Presentation</vt:lpstr>
      <vt:lpstr>What is Smarter Forecast?</vt:lpstr>
      <vt:lpstr>Which areas of the business use Smarter Forecast predictions?</vt:lpstr>
      <vt:lpstr>Drivers for cloud migration</vt:lpstr>
      <vt:lpstr>Data warehouse pipeline </vt:lpstr>
      <vt:lpstr>Scenario 1 – Continuous Integration</vt:lpstr>
      <vt:lpstr>Scenario 2 – Continuous Deployment</vt:lpstr>
      <vt:lpstr>Scenario 3 – Job/dashboard management</vt:lpstr>
      <vt:lpstr>Scenario 4 – Infrastructure as Code for ADB</vt:lpstr>
      <vt:lpstr>Scenario 5 – Sample forecasting</vt:lpstr>
      <vt:lpstr>The stack</vt:lpstr>
      <vt:lpstr>A cool code name for this project</vt:lpstr>
      <vt:lpstr>Existing Architecture</vt:lpstr>
      <vt:lpstr>Features of an ideal Smarter Forecasting system </vt:lpstr>
      <vt:lpstr>High level requirements</vt:lpstr>
      <vt:lpstr>Data sources</vt:lpstr>
      <vt:lpstr>Data pipeline</vt:lpstr>
      <vt:lpstr>Data  Flow</vt:lpstr>
      <vt:lpstr>Existing samples on Smart Forecasting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Namit T.S</dc:creator>
  <cp:lastModifiedBy>Namit T.S</cp:lastModifiedBy>
  <cp:revision>1</cp:revision>
  <dcterms:created xsi:type="dcterms:W3CDTF">2021-01-27T22:33:33Z</dcterms:created>
  <dcterms:modified xsi:type="dcterms:W3CDTF">2021-01-28T00:57:21Z</dcterms:modified>
</cp:coreProperties>
</file>