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338" r:id="rId5"/>
    <p:sldId id="339" r:id="rId6"/>
    <p:sldId id="371" r:id="rId7"/>
    <p:sldId id="372" r:id="rId8"/>
    <p:sldId id="363" r:id="rId9"/>
    <p:sldId id="370" r:id="rId10"/>
    <p:sldId id="365" r:id="rId11"/>
    <p:sldId id="355" r:id="rId12"/>
    <p:sldId id="356" r:id="rId13"/>
    <p:sldId id="353" r:id="rId14"/>
    <p:sldId id="358" r:id="rId15"/>
    <p:sldId id="354" r:id="rId16"/>
    <p:sldId id="360" r:id="rId17"/>
    <p:sldId id="348" r:id="rId18"/>
    <p:sldId id="369" r:id="rId19"/>
    <p:sldId id="343" r:id="rId20"/>
    <p:sldId id="368" r:id="rId21"/>
    <p:sldId id="367" r:id="rId22"/>
    <p:sldId id="366" r:id="rId23"/>
    <p:sldId id="333" r:id="rId24"/>
    <p:sldId id="334" r:id="rId25"/>
    <p:sldId id="349" r:id="rId26"/>
    <p:sldId id="350" r:id="rId27"/>
    <p:sldId id="351" r:id="rId28"/>
    <p:sldId id="336" r:id="rId29"/>
    <p:sldId id="361" r:id="rId30"/>
    <p:sldId id="362" r:id="rId31"/>
    <p:sldId id="352" r:id="rId32"/>
    <p:sldId id="3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4285AF-5667-42FB-A4EA-EF02F98D5426}">
          <p14:sldIdLst/>
        </p14:section>
        <p14:section name="Final presentation" id="{0AB4B2EA-6AAA-43E4-955B-656728A4DD2C}">
          <p14:sldIdLst>
            <p14:sldId id="338"/>
            <p14:sldId id="339"/>
            <p14:sldId id="371"/>
            <p14:sldId id="372"/>
            <p14:sldId id="363"/>
            <p14:sldId id="370"/>
            <p14:sldId id="365"/>
            <p14:sldId id="355"/>
            <p14:sldId id="356"/>
            <p14:sldId id="353"/>
            <p14:sldId id="358"/>
            <p14:sldId id="354"/>
            <p14:sldId id="360"/>
            <p14:sldId id="348"/>
            <p14:sldId id="369"/>
            <p14:sldId id="343"/>
            <p14:sldId id="368"/>
            <p14:sldId id="367"/>
            <p14:sldId id="366"/>
            <p14:sldId id="333"/>
            <p14:sldId id="334"/>
            <p14:sldId id="349"/>
            <p14:sldId id="350"/>
            <p14:sldId id="351"/>
            <p14:sldId id="336"/>
            <p14:sldId id="361"/>
            <p14:sldId id="362"/>
            <p14:sldId id="352"/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9A1727-ABCE-A3EC-1014-9CA7038B886D}" name="Agustin Mantaras Rodriguez" initials="AM" userId="S::amantara@microsoft.com::e3600a3c-75aa-49d2-a228-d9716c112cc0" providerId="AD"/>
  <p188:author id="{E41B62CD-F8BE-CBF5-D429-CBBD17314869}" name="Samer El Housseini" initials="SEH" userId="S::selhousseini@microsoft.com::7e720380-2366-499e-aea3-f98537fbe1c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7C2BD-D6EF-444B-8A4F-FDF860D3CE0B}" v="664" dt="2024-02-07T14:58:28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30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r El Housseini" userId="7e720380-2366-499e-aea3-f98537fbe1c2" providerId="ADAL" clId="{7C47C2BD-D6EF-444B-8A4F-FDF860D3CE0B}"/>
    <pc:docChg chg="undo custSel addSld modSld modSection">
      <pc:chgData name="Samer El Housseini" userId="7e720380-2366-499e-aea3-f98537fbe1c2" providerId="ADAL" clId="{7C47C2BD-D6EF-444B-8A4F-FDF860D3CE0B}" dt="2024-02-07T14:58:28.550" v="1732" actId="20577"/>
      <pc:docMkLst>
        <pc:docMk/>
      </pc:docMkLst>
      <pc:sldChg chg="modSp mod">
        <pc:chgData name="Samer El Housseini" userId="7e720380-2366-499e-aea3-f98537fbe1c2" providerId="ADAL" clId="{7C47C2BD-D6EF-444B-8A4F-FDF860D3CE0B}" dt="2024-02-07T14:58:28.550" v="1732" actId="20577"/>
        <pc:sldMkLst>
          <pc:docMk/>
          <pc:sldMk cId="2259389583" sldId="352"/>
        </pc:sldMkLst>
        <pc:spChg chg="mod">
          <ac:chgData name="Samer El Housseini" userId="7e720380-2366-499e-aea3-f98537fbe1c2" providerId="ADAL" clId="{7C47C2BD-D6EF-444B-8A4F-FDF860D3CE0B}" dt="2024-02-07T14:58:28.550" v="1732" actId="20577"/>
          <ac:spMkLst>
            <pc:docMk/>
            <pc:sldMk cId="2259389583" sldId="352"/>
            <ac:spMk id="3" creationId="{053E1BE4-20CF-CD62-252A-D19B3F6160C9}"/>
          </ac:spMkLst>
        </pc:spChg>
      </pc:sldChg>
      <pc:sldChg chg="modSp mod">
        <pc:chgData name="Samer El Housseini" userId="7e720380-2366-499e-aea3-f98537fbe1c2" providerId="ADAL" clId="{7C47C2BD-D6EF-444B-8A4F-FDF860D3CE0B}" dt="2024-02-07T08:29:08.974" v="1699" actId="20577"/>
        <pc:sldMkLst>
          <pc:docMk/>
          <pc:sldMk cId="405582221" sldId="363"/>
        </pc:sldMkLst>
        <pc:spChg chg="mod">
          <ac:chgData name="Samer El Housseini" userId="7e720380-2366-499e-aea3-f98537fbe1c2" providerId="ADAL" clId="{7C47C2BD-D6EF-444B-8A4F-FDF860D3CE0B}" dt="2024-02-07T08:29:08.974" v="1699" actId="20577"/>
          <ac:spMkLst>
            <pc:docMk/>
            <pc:sldMk cId="405582221" sldId="363"/>
            <ac:spMk id="2" creationId="{B7650C04-B97D-DC35-A0EF-6F3978888619}"/>
          </ac:spMkLst>
        </pc:spChg>
      </pc:sldChg>
      <pc:sldChg chg="modSp new mod">
        <pc:chgData name="Samer El Housseini" userId="7e720380-2366-499e-aea3-f98537fbe1c2" providerId="ADAL" clId="{7C47C2BD-D6EF-444B-8A4F-FDF860D3CE0B}" dt="2024-02-06T15:04:52.988" v="631" actId="20577"/>
        <pc:sldMkLst>
          <pc:docMk/>
          <pc:sldMk cId="1466103029" sldId="370"/>
        </pc:sldMkLst>
        <pc:spChg chg="mod">
          <ac:chgData name="Samer El Housseini" userId="7e720380-2366-499e-aea3-f98537fbe1c2" providerId="ADAL" clId="{7C47C2BD-D6EF-444B-8A4F-FDF860D3CE0B}" dt="2024-02-06T15:03:56.879" v="557" actId="20577"/>
          <ac:spMkLst>
            <pc:docMk/>
            <pc:sldMk cId="1466103029" sldId="370"/>
            <ac:spMk id="2" creationId="{F67AD9B3-9127-6217-C34C-EADE69404A33}"/>
          </ac:spMkLst>
        </pc:spChg>
        <pc:spChg chg="mod">
          <ac:chgData name="Samer El Housseini" userId="7e720380-2366-499e-aea3-f98537fbe1c2" providerId="ADAL" clId="{7C47C2BD-D6EF-444B-8A4F-FDF860D3CE0B}" dt="2024-02-06T15:04:52.988" v="631" actId="20577"/>
          <ac:spMkLst>
            <pc:docMk/>
            <pc:sldMk cId="1466103029" sldId="370"/>
            <ac:spMk id="3" creationId="{49844D0A-5A11-B20B-2FA7-BDCB1B34350E}"/>
          </ac:spMkLst>
        </pc:spChg>
      </pc:sldChg>
      <pc:sldChg chg="modSp add mod">
        <pc:chgData name="Samer El Housseini" userId="7e720380-2366-499e-aea3-f98537fbe1c2" providerId="ADAL" clId="{7C47C2BD-D6EF-444B-8A4F-FDF860D3CE0B}" dt="2024-02-06T15:04:11.852" v="578" actId="20577"/>
        <pc:sldMkLst>
          <pc:docMk/>
          <pc:sldMk cId="1963591748" sldId="371"/>
        </pc:sldMkLst>
        <pc:spChg chg="mod">
          <ac:chgData name="Samer El Housseini" userId="7e720380-2366-499e-aea3-f98537fbe1c2" providerId="ADAL" clId="{7C47C2BD-D6EF-444B-8A4F-FDF860D3CE0B}" dt="2024-02-06T15:04:11.852" v="578" actId="20577"/>
          <ac:spMkLst>
            <pc:docMk/>
            <pc:sldMk cId="1963591748" sldId="371"/>
            <ac:spMk id="2" creationId="{87A4ECAC-DD70-560C-2B64-A524841B3009}"/>
          </ac:spMkLst>
        </pc:spChg>
      </pc:sldChg>
      <pc:sldChg chg="modSp new mod">
        <pc:chgData name="Samer El Housseini" userId="7e720380-2366-499e-aea3-f98537fbe1c2" providerId="ADAL" clId="{7C47C2BD-D6EF-444B-8A4F-FDF860D3CE0B}" dt="2024-02-07T08:28:47.576" v="1658" actId="20577"/>
        <pc:sldMkLst>
          <pc:docMk/>
          <pc:sldMk cId="1475387575" sldId="372"/>
        </pc:sldMkLst>
        <pc:spChg chg="mod">
          <ac:chgData name="Samer El Housseini" userId="7e720380-2366-499e-aea3-f98537fbe1c2" providerId="ADAL" clId="{7C47C2BD-D6EF-444B-8A4F-FDF860D3CE0B}" dt="2024-02-07T08:28:47.576" v="1658" actId="20577"/>
          <ac:spMkLst>
            <pc:docMk/>
            <pc:sldMk cId="1475387575" sldId="372"/>
            <ac:spMk id="2" creationId="{49C5C3A3-37AB-7059-DA74-8EF8E657CC5A}"/>
          </ac:spMkLst>
        </pc:spChg>
        <pc:spChg chg="mod">
          <ac:chgData name="Samer El Housseini" userId="7e720380-2366-499e-aea3-f98537fbe1c2" providerId="ADAL" clId="{7C47C2BD-D6EF-444B-8A4F-FDF860D3CE0B}" dt="2024-02-07T08:27:57.185" v="1606" actId="27636"/>
          <ac:spMkLst>
            <pc:docMk/>
            <pc:sldMk cId="1475387575" sldId="372"/>
            <ac:spMk id="3" creationId="{8B077B4C-FE27-91DE-14D8-84BCCC1C302C}"/>
          </ac:spMkLst>
        </pc:spChg>
      </pc:sldChg>
    </pc:docChg>
  </pc:docChgLst>
  <pc:docChgLst>
    <pc:chgData name="Samer El Housseini" userId="7e720380-2366-499e-aea3-f98537fbe1c2" providerId="ADAL" clId="{CD6261C9-326F-4BC3-B3E5-29E41A65E8ED}"/>
    <pc:docChg chg="custSel addSld delSld modSld modSection">
      <pc:chgData name="Samer El Housseini" userId="7e720380-2366-499e-aea3-f98537fbe1c2" providerId="ADAL" clId="{CD6261C9-326F-4BC3-B3E5-29E41A65E8ED}" dt="2024-02-06T14:43:02.510" v="7" actId="14100"/>
      <pc:docMkLst>
        <pc:docMk/>
      </pc:docMkLst>
      <pc:sldChg chg="modSp mod">
        <pc:chgData name="Samer El Housseini" userId="7e720380-2366-499e-aea3-f98537fbe1c2" providerId="ADAL" clId="{CD6261C9-326F-4BC3-B3E5-29E41A65E8ED}" dt="2024-02-06T14:40:17.116" v="5" actId="27636"/>
        <pc:sldMkLst>
          <pc:docMk/>
          <pc:sldMk cId="627324414" sldId="339"/>
        </pc:sldMkLst>
        <pc:spChg chg="mod">
          <ac:chgData name="Samer El Housseini" userId="7e720380-2366-499e-aea3-f98537fbe1c2" providerId="ADAL" clId="{CD6261C9-326F-4BC3-B3E5-29E41A65E8ED}" dt="2024-02-06T14:40:17.116" v="5" actId="27636"/>
          <ac:spMkLst>
            <pc:docMk/>
            <pc:sldMk cId="627324414" sldId="339"/>
            <ac:spMk id="3" creationId="{6C6BC2DC-B4F7-B493-143E-193090DF019F}"/>
          </ac:spMkLst>
        </pc:spChg>
      </pc:sldChg>
      <pc:sldChg chg="add">
        <pc:chgData name="Samer El Housseini" userId="7e720380-2366-499e-aea3-f98537fbe1c2" providerId="ADAL" clId="{CD6261C9-326F-4BC3-B3E5-29E41A65E8ED}" dt="2024-02-06T14:40:11.084" v="1"/>
        <pc:sldMkLst>
          <pc:docMk/>
          <pc:sldMk cId="1804419531" sldId="343"/>
        </pc:sldMkLst>
      </pc:sldChg>
      <pc:sldChg chg="del">
        <pc:chgData name="Samer El Housseini" userId="7e720380-2366-499e-aea3-f98537fbe1c2" providerId="ADAL" clId="{CD6261C9-326F-4BC3-B3E5-29E41A65E8ED}" dt="2024-02-06T14:40:05.500" v="0" actId="2696"/>
        <pc:sldMkLst>
          <pc:docMk/>
          <pc:sldMk cId="2582734944" sldId="343"/>
        </pc:sldMkLst>
      </pc:sldChg>
      <pc:sldChg chg="addSp modSp add mod">
        <pc:chgData name="Samer El Housseini" userId="7e720380-2366-499e-aea3-f98537fbe1c2" providerId="ADAL" clId="{CD6261C9-326F-4BC3-B3E5-29E41A65E8ED}" dt="2024-02-06T14:43:02.510" v="7" actId="14100"/>
        <pc:sldMkLst>
          <pc:docMk/>
          <pc:sldMk cId="177858779" sldId="367"/>
        </pc:sldMkLst>
        <pc:cxnChg chg="add mod">
          <ac:chgData name="Samer El Housseini" userId="7e720380-2366-499e-aea3-f98537fbe1c2" providerId="ADAL" clId="{CD6261C9-326F-4BC3-B3E5-29E41A65E8ED}" dt="2024-02-06T14:43:02.510" v="7" actId="14100"/>
          <ac:cxnSpMkLst>
            <pc:docMk/>
            <pc:sldMk cId="177858779" sldId="367"/>
            <ac:cxnSpMk id="4" creationId="{979DA655-12A1-404F-1437-091435D9E7FC}"/>
          </ac:cxnSpMkLst>
        </pc:cxnChg>
      </pc:sldChg>
      <pc:sldChg chg="del">
        <pc:chgData name="Samer El Housseini" userId="7e720380-2366-499e-aea3-f98537fbe1c2" providerId="ADAL" clId="{CD6261C9-326F-4BC3-B3E5-29E41A65E8ED}" dt="2024-02-06T14:40:05.500" v="0" actId="2696"/>
        <pc:sldMkLst>
          <pc:docMk/>
          <pc:sldMk cId="3328965905" sldId="367"/>
        </pc:sldMkLst>
      </pc:sldChg>
      <pc:sldChg chg="add">
        <pc:chgData name="Samer El Housseini" userId="7e720380-2366-499e-aea3-f98537fbe1c2" providerId="ADAL" clId="{CD6261C9-326F-4BC3-B3E5-29E41A65E8ED}" dt="2024-02-06T14:40:11.084" v="1"/>
        <pc:sldMkLst>
          <pc:docMk/>
          <pc:sldMk cId="2468607387" sldId="368"/>
        </pc:sldMkLst>
      </pc:sldChg>
      <pc:sldChg chg="del">
        <pc:chgData name="Samer El Housseini" userId="7e720380-2366-499e-aea3-f98537fbe1c2" providerId="ADAL" clId="{CD6261C9-326F-4BC3-B3E5-29E41A65E8ED}" dt="2024-02-06T14:40:05.500" v="0" actId="2696"/>
        <pc:sldMkLst>
          <pc:docMk/>
          <pc:sldMk cId="3957682909" sldId="368"/>
        </pc:sldMkLst>
      </pc:sldChg>
      <pc:sldChg chg="add">
        <pc:chgData name="Samer El Housseini" userId="7e720380-2366-499e-aea3-f98537fbe1c2" providerId="ADAL" clId="{CD6261C9-326F-4BC3-B3E5-29E41A65E8ED}" dt="2024-02-06T14:40:11.084" v="1"/>
        <pc:sldMkLst>
          <pc:docMk/>
          <pc:sldMk cId="3749918511" sldId="369"/>
        </pc:sldMkLst>
      </pc:sldChg>
      <pc:sldChg chg="del">
        <pc:chgData name="Samer El Housseini" userId="7e720380-2366-499e-aea3-f98537fbe1c2" providerId="ADAL" clId="{CD6261C9-326F-4BC3-B3E5-29E41A65E8ED}" dt="2024-02-06T14:40:05.500" v="0" actId="2696"/>
        <pc:sldMkLst>
          <pc:docMk/>
          <pc:sldMk cId="4274399590" sldId="3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EE784-BD32-4967-9F1F-786587A72D48}" type="datetimeFigureOut">
              <a:rPr lang="en-AE" smtClean="0"/>
              <a:t>10/02/2024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5698F-36E8-47F6-B037-9B5FB8BAA6E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7064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698F-36E8-47F6-B037-9B5FB8BAA6EF}" type="slidenum">
              <a:rPr lang="en-AE" smtClean="0"/>
              <a:t>27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965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620D-7D05-098D-C939-23606FD4B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DC8DA-E7E2-9EAA-F479-A8E845DC4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7F2C9-A99C-C078-84C6-AB9954CC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161-3673-4090-98D5-70C0E079A39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E1E12-217D-22FE-3C52-D8393442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85DA8-D077-62C6-345D-53524ADD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04CA-413A-4D8E-8164-264DF773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3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D8BE-A9BB-D615-FD50-5C4FC638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17363-3C31-DD89-9D7E-29F50448C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3E11-8E4A-2079-DCED-0699AF26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161-3673-4090-98D5-70C0E079A39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FC418-E0B4-C58D-421B-FEB27E94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4B8E9-C1A9-4A76-74ED-3DAA8952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04CA-413A-4D8E-8164-264DF773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0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7B9BE-701F-0485-772B-EBE9DBD77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982B5-468B-B2C0-BFDA-10483C1F1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AC35E-00B7-A93E-FD57-8E28290E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161-3673-4090-98D5-70C0E079A39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8C2B-ADB5-044B-57CF-9DBB3E32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9833-43C7-C78F-78EB-FCA1D4A6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04CA-413A-4D8E-8164-264DF773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06ED-9A66-2E1F-0BFE-C6B26FB9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9C226-78FB-71D7-19EA-3866E599F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B04B-8DCB-AC21-A425-110831C9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161-3673-4090-98D5-70C0E079A39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C59FC-EDB4-A094-0E69-1D6E6E18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7C166-88B7-74B0-5708-256CF776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04CA-413A-4D8E-8164-264DF773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0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8613-AE01-D4B0-808D-6DF5E2AD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3A060-E935-6586-B7DD-2B0A3276B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E2F1-A504-FA1F-DEF9-D97B9D24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161-3673-4090-98D5-70C0E079A39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51AA-FEE0-F663-7A34-8DBB8B61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8ACA0-319C-C01E-8E55-AAE26E5A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04CA-413A-4D8E-8164-264DF773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7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DEB7-7B70-84FC-994A-18A39101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D613-C5A0-9AFF-8AE6-E840F55B1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CA5E6-D493-6A02-CF51-BD73C5CB5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89A3F-E8D6-A43A-473D-1B206A6E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161-3673-4090-98D5-70C0E079A39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D7CF2-DE2A-06B2-3436-DA3EA5B4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ED9B7-6DCE-97BB-7E6D-254B9944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04CA-413A-4D8E-8164-264DF773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AB14-6B29-8A95-F56D-765A87CE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64C7F-48D8-7406-0F66-1955B1E19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40194-EA22-4E0A-D847-12309AE45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C1522-378D-D1C3-AD0F-1D7AF6E76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E3312-2B25-43D9-31A4-C657D1873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5A350-69B6-2732-B304-A0ECB724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161-3673-4090-98D5-70C0E079A39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FCD3C-76C0-C06D-0B0C-85EE180F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262AC-4AC8-3A13-C69F-7F3BA94A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04CA-413A-4D8E-8164-264DF773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16D1-0C20-A3F2-E0CC-7896041D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C63A5-AA52-2402-9A28-77D74440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161-3673-4090-98D5-70C0E079A39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3C886-683B-B209-1711-19D43221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29318-39AD-3F24-5A2A-8A7A68EC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04CA-413A-4D8E-8164-264DF773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D97B1-544C-0381-7F9C-E6388DDA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161-3673-4090-98D5-70C0E079A39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5BA92-03D9-66F5-F888-B0F6C658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D9D9D-6941-8E7C-2A09-02F140DA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04CA-413A-4D8E-8164-264DF773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7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78CF-9D75-C5E9-1FCC-834DD160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AD4A5-B70C-5244-DDA3-7E5F0530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A3F3B-ECF2-0C77-9A5E-B01D37BE8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AB2DA-0383-906A-AC87-3C94DCFE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161-3673-4090-98D5-70C0E079A39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D7554-A874-C109-AA86-555A2C33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E946A-B1A5-AE4D-B949-5945DE93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04CA-413A-4D8E-8164-264DF773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8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ACF0-F20F-E0D5-7369-03190A88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D5B1E-0069-F2AC-82CF-5C915C779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62D69-29A8-CC22-4CD3-1D5F2DE8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9B74D-0C70-917B-AB32-067E9E2C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6161-3673-4090-98D5-70C0E079A39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110A-A7CE-3B33-88C3-19F8A7D5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86E8F-4ECA-63BE-520A-9B8E6A35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04CA-413A-4D8E-8164-264DF773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1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3447C-9195-A23A-950B-31A043C2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E4F22-464A-89DF-A069-A4DD2D88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89A1E-A940-4552-7D70-E02FCCDA1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D6161-3673-4090-98D5-70C0E079A39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FAA94-8A65-7488-6CFF-FFFBF53BB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B1A68-AE38-669F-711C-7DCCEAD49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C04CA-413A-4D8E-8164-264DF773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6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ermaid.liv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918EB-8AF2-A2A6-F4EC-A2AE5B9D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0D41-68B7-FB88-A391-E63840C6E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Research CoPilot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ED7A5-EF14-9DA3-C743-9BE5D59D9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Multimodal RAG with </a:t>
            </a:r>
            <a:r>
              <a:rPr lang="en-US"/>
              <a:t>Code Execution (RAG-CE)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2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332D8-9844-1561-7A03-8F947D5EE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DE51-7A82-4FDE-805C-59B8536A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Explanation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ACDF0-4A2D-C27B-DFEE-440FE2318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C803D-BBA8-5C94-F679-EA9098519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Excerpts from the Text Explanation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2995C-A03A-B5A2-5F4C-BC3E7C795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12571"/>
            <a:ext cx="5183188" cy="3577092"/>
          </a:xfrm>
        </p:spPr>
        <p:txBody>
          <a:bodyPr>
            <a:normAutofit fontScale="85000" lnSpcReduction="2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image depicts a vibrant and busy laboratory setting filled with numerous minions, which are small, yellow, cylindrical creatures wearing goggles and blue overalls. The laboratory is packed with a variety of whimsical and colorful machinery, gadgets, and equipment that give off a cartoonish and inventive vibe. 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There are multiple levels to the laboratory, connected by stairs and walkways. The minions are engaged in various activities, some are working on machinery, others are carrying objects, and a few are interacting with each other. The central area features a round platform with a character standing at a desk, surrounded by stools. The character's face is blurred, but they appear to be working on a blueprint or design. The overall setting is indoors, with large windows allowing natural light to illuminate the space, and the walls are lined with shelves holding various tools and devices.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86C506-74D1-2356-EFF7-2DAE47011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35" y="2612571"/>
            <a:ext cx="3905205" cy="388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7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B65F7-E270-1348-036F-C04149839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9558-892E-CB65-0DA0-FB9329BC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Mermaid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A01D2-A32A-1BFE-6C4F-541F98844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2130" y="1690688"/>
            <a:ext cx="5157787" cy="823912"/>
          </a:xfrm>
        </p:spPr>
        <p:txBody>
          <a:bodyPr/>
          <a:lstStyle/>
          <a:p>
            <a:r>
              <a:rPr lang="en-US"/>
              <a:t>Extracted Mermaid Code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EFADA-0D52-6F17-1CEC-A9B85DDDA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942" y="2102644"/>
            <a:ext cx="5157787" cy="195296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r>
              <a:rPr lang="en-US" sz="1100"/>
              <a:t>graph TD;</a:t>
            </a:r>
          </a:p>
          <a:p>
            <a:pPr marL="0" indent="0">
              <a:buNone/>
            </a:pPr>
            <a:r>
              <a:rPr lang="en-US" sz="1100"/>
              <a:t>    CEO[</a:t>
            </a:r>
            <a:r>
              <a:rPr lang="en-US" sz="1100" err="1"/>
              <a:t>Felonius</a:t>
            </a:r>
            <a:r>
              <a:rPr lang="en-US" sz="1100"/>
              <a:t> Gru CEO] --&gt;|Directs| LS[Dr. </a:t>
            </a:r>
            <a:r>
              <a:rPr lang="en-US" sz="1100" err="1"/>
              <a:t>Nefario</a:t>
            </a:r>
            <a:r>
              <a:rPr lang="en-US" sz="1100"/>
              <a:t> Lead Scientist]</a:t>
            </a:r>
          </a:p>
          <a:p>
            <a:pPr marL="0" indent="0">
              <a:buNone/>
            </a:pPr>
            <a:r>
              <a:rPr lang="en-US" sz="1100"/>
              <a:t>    CEO --&gt;|Manages| HO[Kevin Head of Operations]</a:t>
            </a:r>
          </a:p>
          <a:p>
            <a:pPr marL="0" indent="0">
              <a:buNone/>
            </a:pPr>
            <a:r>
              <a:rPr lang="en-US" sz="1100"/>
              <a:t>    CEO --&gt;|Oversees| CFO[Stuart Chief Financial Officer]</a:t>
            </a:r>
          </a:p>
          <a:p>
            <a:pPr marL="0" indent="0">
              <a:buNone/>
            </a:pPr>
            <a:r>
              <a:rPr lang="en-US" sz="1100"/>
              <a:t>    LS --&gt; </a:t>
            </a:r>
            <a:r>
              <a:rPr lang="en-US" sz="1100" err="1"/>
              <a:t>RnD</a:t>
            </a:r>
            <a:r>
              <a:rPr lang="en-US" sz="1100"/>
              <a:t>[R&amp;D Team 50 Minions]</a:t>
            </a:r>
          </a:p>
          <a:p>
            <a:pPr marL="0" indent="0">
              <a:buNone/>
            </a:pPr>
            <a:r>
              <a:rPr lang="en-US" sz="1100"/>
              <a:t>    HO --&gt; Manu[Manufacturing Team 75 Minions]</a:t>
            </a:r>
          </a:p>
          <a:p>
            <a:pPr marL="0" indent="0">
              <a:buNone/>
            </a:pPr>
            <a:r>
              <a:rPr lang="en-US" sz="1100"/>
              <a:t>    CFO --&gt; </a:t>
            </a:r>
            <a:r>
              <a:rPr lang="en-US" sz="1100" err="1"/>
              <a:t>SnM</a:t>
            </a:r>
            <a:r>
              <a:rPr lang="en-US" sz="1100"/>
              <a:t>[Sales and Marketing 30 Minions]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22324-6FA5-C410-98FC-C0A96506B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3490" y="1144702"/>
            <a:ext cx="5183188" cy="823912"/>
          </a:xfrm>
        </p:spPr>
        <p:txBody>
          <a:bodyPr/>
          <a:lstStyle/>
          <a:p>
            <a:r>
              <a:rPr lang="en-US"/>
              <a:t>Original Image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544D2D-92F3-6DC6-1A0B-AAD1E709D9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07871" y="2634940"/>
            <a:ext cx="5183188" cy="196012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361FD3-FACD-5F11-854A-E4CA352E5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67" y="4303803"/>
            <a:ext cx="5290717" cy="1862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9C3024-1B6B-B51E-F924-7E434F7F5322}"/>
              </a:ext>
            </a:extLst>
          </p:cNvPr>
          <p:cNvSpPr txBox="1"/>
          <p:nvPr/>
        </p:nvSpPr>
        <p:spPr>
          <a:xfrm>
            <a:off x="2132511" y="5700235"/>
            <a:ext cx="166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linkClick r:id="rId4"/>
              </a:rPr>
              <a:t>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2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AC8B9-1C74-0A5F-B3D7-C809D6281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B42A-BF6B-6880-C7E7-0575BB9D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Numbers - Code Harvesting from Plain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70939-5871-4883-2DB1-7997D350C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Processed Extracted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ACEC3-1824-449F-B81E-17BB1BF66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768123"/>
          </a:xfrm>
        </p:spPr>
        <p:txBody>
          <a:bodyPr/>
          <a:lstStyle/>
          <a:p>
            <a:r>
              <a:rPr lang="en-US"/>
              <a:t>Harvested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D12F3F-BC0A-B754-D692-7FDEB1AFF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76" y="3204483"/>
            <a:ext cx="5401599" cy="22968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EF6120-B1AB-2988-B957-79E33350A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122" y="2449286"/>
            <a:ext cx="4991936" cy="41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6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2BC30-6F63-6CA0-C1E9-D901045D9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180E-B1EA-BE8C-2E42-330AB8B9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RAG-CE: Using </a:t>
            </a:r>
            <a:r>
              <a:rPr lang="en-US" err="1"/>
              <a:t>Taskweaver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3D4DEA-9938-E153-672A-78A3F3520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40" y="1953781"/>
            <a:ext cx="5047818" cy="3919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F95808-A842-6885-739D-EBF30C56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171" y="1587752"/>
            <a:ext cx="4407483" cy="465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3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A0579-0CB0-9D6B-99F9-05D5B265B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91E6-4422-C6C3-D94C-893D24ED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88A7-28C0-20A4-06C0-9BBE48606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GPT-4-Turbo is a great help with its large 128k token window</a:t>
            </a:r>
          </a:p>
          <a:p>
            <a:r>
              <a:rPr lang="en-US" sz="2400"/>
              <a:t>GPT-4-Turbo with Vision is great at extracting tables from unstructured document formats</a:t>
            </a:r>
          </a:p>
          <a:p>
            <a:r>
              <a:rPr lang="en-US" sz="2400"/>
              <a:t>GPT-4 models can understand a wide variety of formats (Python, Markdown, Mermaid, GraphViz DOT, etc..) which was essential in maximizing  information extraction</a:t>
            </a:r>
          </a:p>
          <a:p>
            <a:r>
              <a:rPr lang="en-US" sz="2400"/>
              <a:t>A new approach to vector index searching based on tags was needed because the Generation Prompts were very lengthy compared to the usual user queries</a:t>
            </a:r>
          </a:p>
          <a:p>
            <a:r>
              <a:rPr lang="en-US" sz="2400" err="1"/>
              <a:t>Taskweaver’s</a:t>
            </a:r>
            <a:r>
              <a:rPr lang="en-US" sz="2400"/>
              <a:t> and Assistants API’s Code Interpreters were introduced to conduct open-ended analytics questions</a:t>
            </a:r>
          </a:p>
        </p:txBody>
      </p:sp>
    </p:spTree>
    <p:extLst>
      <p:ext uri="{BB962C8B-B14F-4D97-AF65-F5344CB8AC3E}">
        <p14:creationId xmlns:p14="http://schemas.microsoft.com/office/powerpoint/2010/main" val="328723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4F3F9-CB1D-72E6-033B-89DF7FA9C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ECAC-DD70-560C-2B64-A524841B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13" y="3023416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User Interface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2CC842-21F7-F2E9-A9B0-7C011B20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7026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0" i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b="0" i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918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4FC4-D7D5-2237-B4E9-DDBF96003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8C6C-D2B1-16CF-F3A5-9CC1BEE2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User interface</a:t>
            </a:r>
            <a:endParaRPr lang="en-US" u="s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897D5-71DC-3B1C-55D7-F46950A60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39" y="2313515"/>
            <a:ext cx="8816922" cy="321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1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7742-6969-F77C-02D6-2A197CE3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in the 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50FCEC-DD01-85C7-88BA-50E7A927C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9115" y="133984"/>
            <a:ext cx="4330526" cy="6566049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5E9C4-8B78-20FB-A0AE-C3CACDF6C74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533503" y="1907177"/>
            <a:ext cx="3925388" cy="839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12D987-FC3C-76E2-E59B-790D1740EC52}"/>
              </a:ext>
            </a:extLst>
          </p:cNvPr>
          <p:cNvSpPr txBox="1"/>
          <p:nvPr/>
        </p:nvSpPr>
        <p:spPr>
          <a:xfrm>
            <a:off x="1123406" y="2423160"/>
            <a:ext cx="241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References that can be easily be read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4CB0D1-D47E-E5D4-4EB6-D219D34D0ED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533502" y="5468256"/>
            <a:ext cx="3925389" cy="142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8566D6-0791-85B2-2A76-0A2E795A1075}"/>
              </a:ext>
            </a:extLst>
          </p:cNvPr>
          <p:cNvSpPr txBox="1"/>
          <p:nvPr/>
        </p:nvSpPr>
        <p:spPr>
          <a:xfrm>
            <a:off x="1123406" y="4868091"/>
            <a:ext cx="2410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PDF Viewer of the reference document as part of the information audit trail</a:t>
            </a:r>
          </a:p>
        </p:txBody>
      </p:sp>
    </p:spTree>
    <p:extLst>
      <p:ext uri="{BB962C8B-B14F-4D97-AF65-F5344CB8AC3E}">
        <p14:creationId xmlns:p14="http://schemas.microsoft.com/office/powerpoint/2010/main" val="2468607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501D-4D09-6F2D-79C6-D8E237BA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– A full Audit Trail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91300-C86B-B601-BFEA-84A40D4CB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28" y="1690688"/>
            <a:ext cx="5587472" cy="3273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4D0E7F-91D4-2240-115F-A9AEDA61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28" y="5311187"/>
            <a:ext cx="10998210" cy="9782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FB4ECF-F54E-E7D0-5BAA-E4B5E4CD0904}"/>
              </a:ext>
            </a:extLst>
          </p:cNvPr>
          <p:cNvSpPr txBox="1"/>
          <p:nvPr/>
        </p:nvSpPr>
        <p:spPr>
          <a:xfrm>
            <a:off x="7164977" y="2299062"/>
            <a:ext cx="4078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Automatically generated Excel sheet by </a:t>
            </a:r>
            <a:r>
              <a:rPr lang="en-US" err="1"/>
              <a:t>Taskweaver</a:t>
            </a:r>
            <a:r>
              <a:rPr lang="en-US"/>
              <a:t> or Assistants API that includes the numbers mentioned in the final answer, so that the user has a working version to interact with.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8738DA-71C7-677C-4441-32D5A0E385CE}"/>
              </a:ext>
            </a:extLst>
          </p:cNvPr>
          <p:cNvCxnSpPr>
            <a:cxnSpLocks/>
          </p:cNvCxnSpPr>
          <p:nvPr/>
        </p:nvCxnSpPr>
        <p:spPr>
          <a:xfrm flipH="1">
            <a:off x="7318796" y="3809139"/>
            <a:ext cx="1476103" cy="1399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9DA655-12A1-404F-1437-091435D9E7FC}"/>
              </a:ext>
            </a:extLst>
          </p:cNvPr>
          <p:cNvCxnSpPr>
            <a:cxnSpLocks/>
          </p:cNvCxnSpPr>
          <p:nvPr/>
        </p:nvCxnSpPr>
        <p:spPr>
          <a:xfrm flipH="1">
            <a:off x="2338251" y="3559629"/>
            <a:ext cx="4532812" cy="216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58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4F3F9-CB1D-72E6-033B-89DF7FA9C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ECAC-DD70-560C-2B64-A524841B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13" y="3023416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The Process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2CC842-21F7-F2E9-A9B0-7C011B20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7026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0" i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b="0" i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4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8C816-DE71-2CB1-265A-17291AF1F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0E55-FC91-6E24-0A94-2E2FCB66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C2DC-B4F7-B493-143E-193090DF0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Process</a:t>
            </a:r>
          </a:p>
          <a:p>
            <a:pPr lvl="1"/>
            <a:r>
              <a:rPr lang="en-US"/>
              <a:t>Why do we need this?</a:t>
            </a:r>
          </a:p>
          <a:p>
            <a:pPr lvl="1"/>
            <a:r>
              <a:rPr lang="en-US"/>
              <a:t>Examples and Findings</a:t>
            </a:r>
          </a:p>
          <a:p>
            <a:pPr lvl="1"/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User Interface</a:t>
            </a:r>
            <a:endParaRPr lang="en-US"/>
          </a:p>
          <a:p>
            <a:pPr lvl="1"/>
            <a:r>
              <a:rPr lang="en-US"/>
              <a:t>The Process</a:t>
            </a:r>
          </a:p>
          <a:p>
            <a:pPr lvl="2"/>
            <a:r>
              <a:rPr lang="en-US"/>
              <a:t>Ingestion</a:t>
            </a:r>
          </a:p>
          <a:p>
            <a:pPr lvl="2"/>
            <a:r>
              <a:rPr lang="en-US"/>
              <a:t>Search</a:t>
            </a:r>
          </a:p>
          <a:p>
            <a:pPr lvl="2"/>
            <a:r>
              <a:rPr lang="en-US"/>
              <a:t>Content Generation</a:t>
            </a:r>
          </a:p>
          <a:p>
            <a:pPr lvl="1"/>
            <a:r>
              <a:rPr lang="en-US"/>
              <a:t>Limitations </a:t>
            </a:r>
          </a:p>
          <a:p>
            <a:pPr lvl="2"/>
            <a:r>
              <a:rPr lang="en-US"/>
              <a:t>Improvements and Detection Process. </a:t>
            </a:r>
          </a:p>
          <a:p>
            <a:pPr lvl="2"/>
            <a:r>
              <a:rPr lang="en-US"/>
              <a:t>Error control</a:t>
            </a:r>
          </a:p>
          <a:p>
            <a:pPr lvl="1"/>
            <a:r>
              <a:rPr lang="en-US"/>
              <a:t>Live Demo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24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C07F7-ACED-024D-555A-CD6967E62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4E93-E9EA-0F5F-BCE0-FB52FE4F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Overall approach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291E4B-6BAF-72E9-88AC-D3D681A5C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91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0" i="0">
              <a:effectLst/>
              <a:latin typeface="Söhne"/>
            </a:endParaRPr>
          </a:p>
          <a:p>
            <a:pPr marL="0" indent="0">
              <a:buNone/>
            </a:pPr>
            <a:r>
              <a:rPr lang="en-GB" b="0" i="0">
                <a:effectLst/>
                <a:latin typeface="Söhne"/>
              </a:rPr>
              <a:t>Phas</a:t>
            </a:r>
            <a:r>
              <a:rPr lang="en-GB">
                <a:latin typeface="Söhne"/>
              </a:rPr>
              <a:t>e 1: </a:t>
            </a:r>
            <a:r>
              <a:rPr lang="en-GB" b="0" i="0">
                <a:effectLst/>
                <a:latin typeface="Söhne"/>
              </a:rPr>
              <a:t>Ingestion Design and Implementation</a:t>
            </a:r>
          </a:p>
          <a:p>
            <a:pPr marL="0" indent="0">
              <a:buNone/>
            </a:pPr>
            <a:r>
              <a:rPr lang="en-GB">
                <a:latin typeface="Söhne"/>
              </a:rPr>
              <a:t>Phase 2: Search</a:t>
            </a:r>
            <a:r>
              <a:rPr lang="en-GB" b="0" i="0">
                <a:effectLst/>
                <a:latin typeface="Söhne"/>
              </a:rPr>
              <a:t> Design and Implementation</a:t>
            </a:r>
          </a:p>
          <a:p>
            <a:pPr marL="0" indent="0">
              <a:buNone/>
            </a:pPr>
            <a:r>
              <a:rPr lang="en-GB">
                <a:latin typeface="Söhne"/>
              </a:rPr>
              <a:t>Phase 3: Generation</a:t>
            </a:r>
            <a:r>
              <a:rPr lang="en-GB" b="0" i="0">
                <a:effectLst/>
                <a:latin typeface="Söhne"/>
              </a:rPr>
              <a:t> Design and Implementation</a:t>
            </a:r>
            <a:endParaRPr lang="en-GB">
              <a:latin typeface="Söhne"/>
            </a:endParaRPr>
          </a:p>
          <a:p>
            <a:pPr marL="0" indent="0">
              <a:buNone/>
            </a:pPr>
            <a:endParaRPr lang="en-GB" b="0" i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55873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43BC0-7382-4C68-5190-78772934B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1638-7366-E8E9-CB12-A491A7FD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1: </a:t>
            </a:r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Exploration overview</a:t>
            </a:r>
            <a:endParaRPr lang="en-US" u="sng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5F507F-23EA-1D0E-8C97-3602FFC26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9122" cy="4351338"/>
          </a:xfrm>
        </p:spPr>
        <p:txBody>
          <a:bodyPr>
            <a:normAutofit lnSpcReduction="10000"/>
          </a:bodyPr>
          <a:lstStyle/>
          <a:p>
            <a:r>
              <a:rPr lang="en-GB" sz="2400">
                <a:latin typeface="Söhne"/>
              </a:rPr>
              <a:t>Data analysis of the source documents provided by ADIA. </a:t>
            </a:r>
          </a:p>
          <a:p>
            <a:pPr lvl="1"/>
            <a:r>
              <a:rPr lang="en-GB" sz="2000">
                <a:latin typeface="Söhne"/>
              </a:rPr>
              <a:t>3 Screening outputs for 3 different cases</a:t>
            </a:r>
          </a:p>
          <a:p>
            <a:pPr lvl="1"/>
            <a:r>
              <a:rPr lang="en-GB" sz="2000">
                <a:latin typeface="Söhne"/>
              </a:rPr>
              <a:t>Set of input documents per case</a:t>
            </a:r>
          </a:p>
          <a:p>
            <a:pPr marL="457200" lvl="1" indent="0">
              <a:buNone/>
            </a:pPr>
            <a:endParaRPr lang="en-GB" sz="2000">
              <a:latin typeface="Söhne"/>
            </a:endParaRPr>
          </a:p>
          <a:p>
            <a:r>
              <a:rPr lang="en-GB" sz="2400">
                <a:latin typeface="Söhne"/>
              </a:rPr>
              <a:t>Open AI models evaluation:</a:t>
            </a:r>
          </a:p>
          <a:p>
            <a:pPr lvl="1"/>
            <a:r>
              <a:rPr lang="en-GB" sz="2000">
                <a:latin typeface="Söhne"/>
              </a:rPr>
              <a:t>GPT 4 Turbo</a:t>
            </a:r>
          </a:p>
          <a:p>
            <a:pPr lvl="1"/>
            <a:r>
              <a:rPr lang="en-GB" sz="2000">
                <a:latin typeface="Söhne"/>
              </a:rPr>
              <a:t>GPT 4 Vision</a:t>
            </a:r>
          </a:p>
          <a:p>
            <a:pPr lvl="1"/>
            <a:r>
              <a:rPr lang="en-GB" sz="2000">
                <a:latin typeface="Söhne"/>
              </a:rPr>
              <a:t>Ada</a:t>
            </a:r>
          </a:p>
          <a:p>
            <a:pPr lvl="1"/>
            <a:r>
              <a:rPr lang="en-GB" sz="2000">
                <a:latin typeface="Söhne"/>
              </a:rPr>
              <a:t>GPT-35-Turbo</a:t>
            </a:r>
          </a:p>
          <a:p>
            <a:r>
              <a:rPr lang="en-GB" sz="2400">
                <a:latin typeface="Söhne"/>
              </a:rPr>
              <a:t>Framework assessed: </a:t>
            </a:r>
            <a:r>
              <a:rPr lang="en-GB" sz="2400" err="1">
                <a:latin typeface="Söhne"/>
              </a:rPr>
              <a:t>Autogen</a:t>
            </a:r>
            <a:r>
              <a:rPr lang="en-GB" sz="2400">
                <a:latin typeface="Söhne"/>
              </a:rPr>
              <a:t>, </a:t>
            </a:r>
            <a:r>
              <a:rPr lang="en-GB" sz="2400" err="1">
                <a:latin typeface="Söhne"/>
              </a:rPr>
              <a:t>Taskweaver</a:t>
            </a:r>
            <a:endParaRPr lang="en-GB" sz="2400">
              <a:latin typeface="Söhne"/>
            </a:endParaRPr>
          </a:p>
          <a:p>
            <a:r>
              <a:rPr lang="en-GB" sz="2400">
                <a:latin typeface="Söhne"/>
              </a:rPr>
              <a:t>Python Libraries assessed: many PDF processing packages, visual processing packages of tables</a:t>
            </a:r>
          </a:p>
          <a:p>
            <a:pPr lvl="1"/>
            <a:endParaRPr lang="en-GB">
              <a:latin typeface="Söhne"/>
            </a:endParaRPr>
          </a:p>
          <a:p>
            <a:pPr marL="0" indent="0">
              <a:buNone/>
            </a:pPr>
            <a:endParaRPr lang="en-GB" b="0" i="0">
              <a:effectLst/>
              <a:latin typeface="Söhne"/>
            </a:endParaRPr>
          </a:p>
          <a:p>
            <a:pPr marL="0" indent="0">
              <a:buNone/>
            </a:pPr>
            <a:endParaRPr lang="en-GB" b="0" i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51113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9D0C6-B37C-BDBE-613A-34E259264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7A88-556F-8817-CF8D-86971C91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2: Document Ingestion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6576-FC7E-6C9B-DE45-CF6E5B6D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>
                <a:solidFill>
                  <a:srgbClr val="374151"/>
                </a:solidFill>
                <a:effectLst/>
                <a:latin typeface="Söhne"/>
              </a:rPr>
              <a:t>Document Conversion</a:t>
            </a:r>
            <a:r>
              <a:rPr lang="en-US" sz="2400" b="0" i="0">
                <a:solidFill>
                  <a:srgbClr val="374151"/>
                </a:solidFill>
                <a:effectLst/>
                <a:latin typeface="Söhne"/>
              </a:rPr>
              <a:t>: All documents, including MS Word and </a:t>
            </a:r>
            <a:r>
              <a:rPr lang="en-US" sz="2400" b="0" i="0" err="1">
                <a:solidFill>
                  <a:srgbClr val="374151"/>
                </a:solidFill>
                <a:effectLst/>
                <a:latin typeface="Söhne"/>
              </a:rPr>
              <a:t>Powerpoint</a:t>
            </a:r>
            <a:r>
              <a:rPr lang="en-US" sz="2400" b="0" i="0">
                <a:solidFill>
                  <a:srgbClr val="374151"/>
                </a:solidFill>
                <a:effectLst/>
                <a:latin typeface="Söhne"/>
              </a:rPr>
              <a:t>, are first converted to PDF format (for now manually, but can be programmatic)</a:t>
            </a:r>
          </a:p>
          <a:p>
            <a:pPr algn="l">
              <a:buFont typeface="+mj-lt"/>
              <a:buAutoNum type="arabicPeriod"/>
            </a:pPr>
            <a:r>
              <a:rPr lang="en-US" sz="2400" b="1" i="0">
                <a:solidFill>
                  <a:srgbClr val="374151"/>
                </a:solidFill>
                <a:effectLst/>
                <a:latin typeface="Söhne"/>
              </a:rPr>
              <a:t>Page-Level Processing</a:t>
            </a:r>
            <a:r>
              <a:rPr lang="en-US" sz="2400" b="0" i="0">
                <a:solidFill>
                  <a:srgbClr val="374151"/>
                </a:solidFill>
                <a:effectLst/>
                <a:latin typeface="Söhne"/>
              </a:rPr>
              <a:t>: Each PDF is broken into pages, with text extraction, image and table detection using GPT-4 and GPT-4V, followed by post-processing </a:t>
            </a:r>
            <a:r>
              <a:rPr lang="en-US" sz="2400">
                <a:solidFill>
                  <a:srgbClr val="374151"/>
                </a:solidFill>
                <a:latin typeface="Söhne"/>
              </a:rPr>
              <a:t>of images and tables</a:t>
            </a:r>
            <a:r>
              <a:rPr lang="en-US" sz="2400" b="0" i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400" b="1" i="0">
                <a:solidFill>
                  <a:srgbClr val="374151"/>
                </a:solidFill>
                <a:effectLst/>
                <a:latin typeface="Söhne"/>
              </a:rPr>
              <a:t>Content Analysis and Saving</a:t>
            </a:r>
            <a:r>
              <a:rPr lang="en-US" sz="2400" b="0" i="0">
                <a:solidFill>
                  <a:srgbClr val="374151"/>
                </a:solidFill>
                <a:effectLst/>
                <a:latin typeface="Söhne"/>
              </a:rPr>
              <a:t>: Extracted text is enhanced for readability with GPT-4, images and tables are described and converted to Markdown or Mermaid code, and relevant data is harvested as Python code.</a:t>
            </a:r>
          </a:p>
          <a:p>
            <a:pPr algn="l">
              <a:buFont typeface="+mj-lt"/>
              <a:buAutoNum type="arabicPeriod"/>
            </a:pPr>
            <a:r>
              <a:rPr lang="en-US" sz="2400" b="1" i="0">
                <a:solidFill>
                  <a:srgbClr val="374151"/>
                </a:solidFill>
                <a:effectLst/>
                <a:latin typeface="Söhne"/>
              </a:rPr>
              <a:t>Consolidation and Indexing</a:t>
            </a:r>
            <a:r>
              <a:rPr lang="en-US" sz="2400" b="0" i="0">
                <a:solidFill>
                  <a:srgbClr val="374151"/>
                </a:solidFill>
                <a:effectLst/>
                <a:latin typeface="Söhne"/>
              </a:rPr>
              <a:t>: All processed content (text, image descriptions, table data) is consolidated per page and pushed into a vector index (Cognitive Search) with metadata including file links and page details.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76353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A0E1-5AAD-6756-8EEB-920CDB61E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FC1D31-8130-965D-4013-3B40FDECB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85" y="59044"/>
            <a:ext cx="6743397" cy="6739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75FDA9-20DA-F313-81D2-C9450A6D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3" y="129994"/>
            <a:ext cx="5284098" cy="1483270"/>
          </a:xfrm>
        </p:spPr>
        <p:txBody>
          <a:bodyPr>
            <a:normAutofit fontScale="90000"/>
          </a:bodyPr>
          <a:lstStyle/>
          <a:p>
            <a:r>
              <a:rPr lang="en-US" sz="3600"/>
              <a:t>Phase 2: Document Ingestion Process </a:t>
            </a:r>
            <a:br>
              <a:rPr lang="en-US" sz="5400"/>
            </a:br>
            <a:r>
              <a:rPr lang="en-US" sz="3200"/>
              <a:t>Text, Images, Tables</a:t>
            </a:r>
          </a:p>
        </p:txBody>
      </p:sp>
    </p:spTree>
    <p:extLst>
      <p:ext uri="{BB962C8B-B14F-4D97-AF65-F5344CB8AC3E}">
        <p14:creationId xmlns:p14="http://schemas.microsoft.com/office/powerpoint/2010/main" val="591281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EDAEC-B10F-A2C4-1D83-76A6244C7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FF73A186-8AD3-733D-1112-36283048E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597" y="0"/>
            <a:ext cx="766359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D1F08E-F1A7-989A-CF78-522A89AA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59" y="1536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/>
              <a:t>Phase 3: Search Process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1D40F-8E42-B22E-177E-A7A2C5BB9F56}"/>
              </a:ext>
            </a:extLst>
          </p:cNvPr>
          <p:cNvSpPr/>
          <p:nvPr/>
        </p:nvSpPr>
        <p:spPr>
          <a:xfrm>
            <a:off x="6204619" y="5455454"/>
            <a:ext cx="1926771" cy="986246"/>
          </a:xfrm>
          <a:prstGeom prst="rect">
            <a:avLst/>
          </a:prstGeom>
          <a:solidFill>
            <a:srgbClr val="FFFF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4A29E-0A73-41A4-BF46-D8C836DB5889}"/>
              </a:ext>
            </a:extLst>
          </p:cNvPr>
          <p:cNvSpPr txBox="1"/>
          <p:nvPr/>
        </p:nvSpPr>
        <p:spPr>
          <a:xfrm>
            <a:off x="388601" y="1632856"/>
            <a:ext cx="3458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Taskweaver</a:t>
            </a:r>
            <a:r>
              <a:rPr lang="en-US"/>
              <a:t> is a MS-developed OSS library, and acts as a Code Interpreter with a Planner (2 Agents).</a:t>
            </a:r>
          </a:p>
          <a:p>
            <a:endParaRPr lang="en-US"/>
          </a:p>
          <a:p>
            <a:r>
              <a:rPr lang="en-US"/>
              <a:t>It’s designed as a “Code-first” approach, which means the objects passed between Agents are Python native (so no need for string parsing).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A1E406-2343-CF26-FC24-6F28CD1F38F1}"/>
              </a:ext>
            </a:extLst>
          </p:cNvPr>
          <p:cNvSpPr/>
          <p:nvPr/>
        </p:nvSpPr>
        <p:spPr>
          <a:xfrm>
            <a:off x="6856065" y="416300"/>
            <a:ext cx="2268199" cy="978323"/>
          </a:xfrm>
          <a:prstGeom prst="rect">
            <a:avLst/>
          </a:prstGeom>
          <a:solidFill>
            <a:schemeClr val="accent4">
              <a:lumMod val="75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0B1292-237D-8EED-CA49-8AE5A05303ED}"/>
              </a:ext>
            </a:extLst>
          </p:cNvPr>
          <p:cNvCxnSpPr>
            <a:cxnSpLocks/>
          </p:cNvCxnSpPr>
          <p:nvPr/>
        </p:nvCxnSpPr>
        <p:spPr>
          <a:xfrm>
            <a:off x="9124264" y="881508"/>
            <a:ext cx="578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717F4B-9A8F-14FF-A3F1-01CF927120C6}"/>
              </a:ext>
            </a:extLst>
          </p:cNvPr>
          <p:cNvSpPr txBox="1"/>
          <p:nvPr/>
        </p:nvSpPr>
        <p:spPr>
          <a:xfrm>
            <a:off x="9703165" y="619898"/>
            <a:ext cx="244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Based on a new tag-generated technique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7C3E-685E-4BAA-710F-4502F33AA977}"/>
              </a:ext>
            </a:extLst>
          </p:cNvPr>
          <p:cNvCxnSpPr/>
          <p:nvPr/>
        </p:nvCxnSpPr>
        <p:spPr>
          <a:xfrm flipH="1" flipV="1">
            <a:off x="6006095" y="3782590"/>
            <a:ext cx="269715" cy="1672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64BAE0-B228-64A9-52BC-FE140F4E650F}"/>
              </a:ext>
            </a:extLst>
          </p:cNvPr>
          <p:cNvSpPr txBox="1"/>
          <p:nvPr/>
        </p:nvSpPr>
        <p:spPr>
          <a:xfrm>
            <a:off x="5085116" y="3259370"/>
            <a:ext cx="184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Code Interpreter for Computation</a:t>
            </a:r>
          </a:p>
        </p:txBody>
      </p:sp>
    </p:spTree>
    <p:extLst>
      <p:ext uri="{BB962C8B-B14F-4D97-AF65-F5344CB8AC3E}">
        <p14:creationId xmlns:p14="http://schemas.microsoft.com/office/powerpoint/2010/main" val="3532950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E092B-7BA7-0C46-9630-1951BD83F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6B5BE-8196-DE23-2967-03081160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Phase 4: Content Generation</a:t>
            </a:r>
            <a:endParaRPr lang="en-US" u="sng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ADF275-A6A8-ED01-F26C-DB806C6FC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9122" cy="4351338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Söhne"/>
              </a:rPr>
              <a:t>Reverse engineering using GPT 4 </a:t>
            </a:r>
            <a:r>
              <a:rPr lang="en-GB">
                <a:latin typeface="Söhne"/>
              </a:rPr>
              <a:t>Turbo and Vision.</a:t>
            </a:r>
          </a:p>
          <a:p>
            <a:pPr lvl="1"/>
            <a:r>
              <a:rPr lang="en-GB">
                <a:latin typeface="Söhne"/>
              </a:rPr>
              <a:t>Processing the screening main sections through these models.</a:t>
            </a:r>
          </a:p>
          <a:p>
            <a:r>
              <a:rPr lang="en-GB">
                <a:latin typeface="Söhne"/>
              </a:rPr>
              <a:t>Summarization and sanitization of data.</a:t>
            </a:r>
          </a:p>
          <a:p>
            <a:r>
              <a:rPr lang="en-GB">
                <a:latin typeface="Söhne"/>
              </a:rPr>
              <a:t>Prompt engineering techniques</a:t>
            </a:r>
          </a:p>
          <a:p>
            <a:r>
              <a:rPr lang="en-GB">
                <a:latin typeface="Söhne"/>
              </a:rPr>
              <a:t>Prompt versioning exponential addition.</a:t>
            </a:r>
          </a:p>
          <a:p>
            <a:r>
              <a:rPr lang="en-GB">
                <a:latin typeface="Söhne"/>
              </a:rPr>
              <a:t>Dynamic prompting techniques by Industry and Section.</a:t>
            </a:r>
          </a:p>
          <a:p>
            <a:r>
              <a:rPr lang="en-GB">
                <a:latin typeface="Söhne"/>
              </a:rPr>
              <a:t>Model Self-evaluation.</a:t>
            </a:r>
          </a:p>
          <a:p>
            <a:r>
              <a:rPr lang="en-GB">
                <a:latin typeface="Söhne"/>
              </a:rPr>
              <a:t>Correlation with the ingested data and AI search output to show relevant context information to the PED analyst.</a:t>
            </a:r>
          </a:p>
          <a:p>
            <a:endParaRPr lang="en-GB">
              <a:latin typeface="Söhne"/>
            </a:endParaRPr>
          </a:p>
          <a:p>
            <a:pPr marL="457200" lvl="1" indent="0">
              <a:buNone/>
            </a:pPr>
            <a:endParaRPr lang="en-GB">
              <a:latin typeface="Söhne"/>
            </a:endParaRPr>
          </a:p>
          <a:p>
            <a:pPr marL="0" indent="0">
              <a:buNone/>
            </a:pPr>
            <a:endParaRPr lang="en-GB" b="0" i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39563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4F3F9-CB1D-72E6-033B-89DF7FA9C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ECAC-DD70-560C-2B64-A524841B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13" y="3023416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Limitations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2CC842-21F7-F2E9-A9B0-7C011B20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7026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0" i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b="0" i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43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CD695-A1BF-07ED-D540-DB4C7D095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6DA6-F9B9-3ADD-A67D-E5A79B9B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Limits of GPT-4V – Problems in Table and Graph Extraction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A5B44-B5A1-E308-9C21-357DCDCF5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5624"/>
            <a:ext cx="5476875" cy="3086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A83504-F78F-79A6-6B04-F7F4945E4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132" y="2403348"/>
            <a:ext cx="3216319" cy="1578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1285EB-E55E-6E44-37AF-5A9F1ADE1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873" y="4348958"/>
            <a:ext cx="4489681" cy="12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82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B165-9129-8CB0-A2D7-2E9D2C97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and Hallucination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1BE4-20CF-CD62-252A-D19B3F61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Söhne"/>
              </a:rPr>
              <a:t>We need a Human-in-the-loop</a:t>
            </a:r>
          </a:p>
          <a:p>
            <a:r>
              <a:rPr lang="en-US">
                <a:latin typeface="Söhne"/>
              </a:rPr>
              <a:t>Images or tables might be incorrectly read by the GPT models</a:t>
            </a:r>
          </a:p>
          <a:p>
            <a:r>
              <a:rPr lang="en-US">
                <a:latin typeface="Söhne"/>
              </a:rPr>
              <a:t>When it comes to Search, fallacies in the logic for producing the result might exist</a:t>
            </a:r>
          </a:p>
          <a:p>
            <a:r>
              <a:rPr lang="en-US">
                <a:latin typeface="Söhne"/>
              </a:rPr>
              <a:t>How do we manage this? There are 2 complementing ways:</a:t>
            </a:r>
          </a:p>
          <a:p>
            <a:pPr lvl="1"/>
            <a:r>
              <a:rPr lang="en-US" sz="2800">
                <a:latin typeface="Söhne"/>
              </a:rPr>
              <a:t>Error Detection: with each generated answers, references are generated by the LLM for cross-checking</a:t>
            </a:r>
          </a:p>
          <a:p>
            <a:pPr lvl="1"/>
            <a:r>
              <a:rPr lang="en-US" sz="2800">
                <a:latin typeface="Söhne"/>
              </a:rPr>
              <a:t>Error Correction: if an error was detected in the ingested document, a UI view can be built to manually correct the error, and re-commit the contents as a file and in the vector store</a:t>
            </a:r>
          </a:p>
        </p:txBody>
      </p:sp>
    </p:spTree>
    <p:extLst>
      <p:ext uri="{BB962C8B-B14F-4D97-AF65-F5344CB8AC3E}">
        <p14:creationId xmlns:p14="http://schemas.microsoft.com/office/powerpoint/2010/main" val="2259389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04ED-5FE7-0B8A-813C-76A3CD6B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Live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92674-8F24-5415-62A8-00DB06AE1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2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4F3F9-CB1D-72E6-033B-89DF7FA9C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ECAC-DD70-560C-2B64-A524841B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13" y="3023416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Why do we need this?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2CC842-21F7-F2E9-A9B0-7C011B20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7026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0" i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b="0" i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9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C3A3-37AB-7059-DA74-8EF8E657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7B4C-FE27-91DE-14D8-84BCCC1C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To be able to search through a knowledge base with RAG, text from documents need to be extracted, chunked and stored in a vector database</a:t>
            </a:r>
          </a:p>
          <a:p>
            <a:r>
              <a:rPr lang="en-US"/>
              <a:t>This process now is purely concerned with text: </a:t>
            </a:r>
          </a:p>
          <a:p>
            <a:pPr lvl="1"/>
            <a:r>
              <a:rPr lang="en-US"/>
              <a:t>If the documents have any images, graphs or tables, these elements are usually either ignored or extracted as messy unstructured text</a:t>
            </a:r>
          </a:p>
          <a:p>
            <a:pPr lvl="1"/>
            <a:r>
              <a:rPr lang="en-US"/>
              <a:t>Retrieving unstructured table data through RAG will lead to very low accuracy answers</a:t>
            </a:r>
          </a:p>
          <a:p>
            <a:r>
              <a:rPr lang="en-US"/>
              <a:t>LLMs are usually very bad with numbers. If the query requires any sort of calculations, LLMs usually hallucinate or make basic math mistakes</a:t>
            </a:r>
          </a:p>
        </p:txBody>
      </p:sp>
    </p:spTree>
    <p:extLst>
      <p:ext uri="{BB962C8B-B14F-4D97-AF65-F5344CB8AC3E}">
        <p14:creationId xmlns:p14="http://schemas.microsoft.com/office/powerpoint/2010/main" val="147538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0C04-B97D-DC35-A0EF-6F397888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this?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A995-7146-438B-13F0-A48DE89B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Ingest and interact with multi-modal analytics documents with lots of graphs, numbers and tables</a:t>
            </a:r>
          </a:p>
          <a:p>
            <a:r>
              <a:rPr lang="en-US"/>
              <a:t>Extract structured information from some elements in documents which wasn’t possible before:</a:t>
            </a:r>
          </a:p>
          <a:p>
            <a:pPr lvl="1"/>
            <a:r>
              <a:rPr lang="en-US"/>
              <a:t>Images</a:t>
            </a:r>
          </a:p>
          <a:p>
            <a:pPr lvl="1"/>
            <a:r>
              <a:rPr lang="en-US"/>
              <a:t>Graphs</a:t>
            </a:r>
          </a:p>
          <a:p>
            <a:pPr lvl="1"/>
            <a:r>
              <a:rPr lang="en-US"/>
              <a:t>Tables</a:t>
            </a:r>
          </a:p>
          <a:p>
            <a:r>
              <a:rPr lang="en-US"/>
              <a:t>Use the Code Interpreter to formulate answers where calculations are needed based on search results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D9B3-9127-6217-C34C-EADE6940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Industry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4D0A-5A11-B20B-2FA7-BDCB1B34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Analyze Investment opportunity documents for Private Equity deals</a:t>
            </a:r>
          </a:p>
          <a:p>
            <a:r>
              <a:rPr lang="en-US"/>
              <a:t>Analyze tables from tax documents for audit purposes</a:t>
            </a:r>
          </a:p>
          <a:p>
            <a:r>
              <a:rPr lang="en-US"/>
              <a:t>Analyze financial statements and perform initial computations</a:t>
            </a:r>
          </a:p>
          <a:p>
            <a:r>
              <a:rPr lang="en-US"/>
              <a:t>Analyze and interact with multi-modal Manufacturing documents </a:t>
            </a:r>
          </a:p>
          <a:p>
            <a:r>
              <a:rPr lang="en-US"/>
              <a:t>Process academic and research papers</a:t>
            </a:r>
          </a:p>
          <a:p>
            <a:r>
              <a:rPr lang="en-US"/>
              <a:t>Ingest and interact with textbooks, manuals and guides</a:t>
            </a:r>
          </a:p>
          <a:p>
            <a:r>
              <a:rPr lang="en-US"/>
              <a:t>Analyze traffic and city planning documents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0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4F3F9-CB1D-72E6-033B-89DF7FA9C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ECAC-DD70-560C-2B64-A524841B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13" y="3023416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Examples and Findings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2CC842-21F7-F2E9-A9B0-7C011B20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7026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0" i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b="0" i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3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FAFF2-1775-B405-D087-FC8FC4666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8EBA-390D-5646-A81E-80B891CD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Extraction – Data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096C1-83C8-823C-77C1-FB1381C85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Original 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D396E-917A-735A-B518-BE5BF4069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Generated Python and Markdown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FDD8D-3CE0-526E-F197-BF1F4A9D8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68" y="2563857"/>
            <a:ext cx="2021478" cy="40971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7F48E4-1166-403B-9B97-66A15F6BE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257" y="2758858"/>
            <a:ext cx="2468818" cy="37340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EAE77C-08FA-4B52-63CA-CEBB5BD86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090" y="3006726"/>
            <a:ext cx="3626036" cy="25337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78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47AB5-C3B6-1256-E438-F9B3EB192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8B69-4872-804E-CCB2-C4CC7146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Extraction -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A52B2-59DA-1306-3101-31081837E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Original 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CE10C-C9D8-416C-1CD5-8A9B9EDEF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Generated Python and Markdown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207BD9-0DC2-74B2-05D8-676280D2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96" y="2990790"/>
            <a:ext cx="4752590" cy="27240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FC2FE4-6A28-B67B-F762-DA998CF3E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693314"/>
            <a:ext cx="2123337" cy="35263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3F3B19-A7AC-6EB3-EBD6-E709255FA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758" y="3717429"/>
            <a:ext cx="3231346" cy="12707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331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F999F0D-DDE8-4C43-9C56-43F7C3F147BC}">
  <we:reference id="wa104380862" version="1.5.0.0" store="en-US" storeType="OMEX"/>
  <we:alternateReferences>
    <we:reference id="wa104380862" version="1.5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ba54b049-42ff-4435-bcf6-ae517e0bca98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4F966682F2247953A997E748DA45B" ma:contentTypeVersion="18" ma:contentTypeDescription="Create a new document." ma:contentTypeScope="" ma:versionID="052b6f7530d6ffead4d45cc64e274843">
  <xsd:schema xmlns:xsd="http://www.w3.org/2001/XMLSchema" xmlns:xs="http://www.w3.org/2001/XMLSchema" xmlns:p="http://schemas.microsoft.com/office/2006/metadata/properties" xmlns:ns1="http://schemas.microsoft.com/sharepoint/v3" xmlns:ns3="ba54b049-42ff-4435-bcf6-ae517e0bca98" xmlns:ns4="98ed7d91-9622-4c32-86c0-bcd9d7728b8d" targetNamespace="http://schemas.microsoft.com/office/2006/metadata/properties" ma:root="true" ma:fieldsID="a1e1e3c068318330befc57e34c58aa5f" ns1:_="" ns3:_="" ns4:_="">
    <xsd:import namespace="http://schemas.microsoft.com/sharepoint/v3"/>
    <xsd:import namespace="ba54b049-42ff-4435-bcf6-ae517e0bca98"/>
    <xsd:import namespace="98ed7d91-9622-4c32-86c0-bcd9d7728b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54b049-42ff-4435-bcf6-ae517e0bca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d7d91-9622-4c32-86c0-bcd9d7728b8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87F809-B910-4626-B57A-CDD337FDDAB5}">
  <ds:schemaRefs>
    <ds:schemaRef ds:uri="98ed7d91-9622-4c32-86c0-bcd9d7728b8d"/>
    <ds:schemaRef ds:uri="ba54b049-42ff-4435-bcf6-ae517e0bca9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2216633-DDC2-4785-A7EC-94BCED95304C}">
  <ds:schemaRefs>
    <ds:schemaRef ds:uri="98ed7d91-9622-4c32-86c0-bcd9d7728b8d"/>
    <ds:schemaRef ds:uri="ba54b049-42ff-4435-bcf6-ae517e0bca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2CBFE12-A1B6-4C02-A9D8-849200C95B5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1183</Words>
  <Application>Microsoft Office PowerPoint</Application>
  <PresentationFormat>Widescreen</PresentationFormat>
  <Paragraphs>131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Aptos Display</vt:lpstr>
      <vt:lpstr>Arial</vt:lpstr>
      <vt:lpstr>Consolas</vt:lpstr>
      <vt:lpstr>Söhne</vt:lpstr>
      <vt:lpstr>Office Theme</vt:lpstr>
      <vt:lpstr>Research CoPilot</vt:lpstr>
      <vt:lpstr>Agenda</vt:lpstr>
      <vt:lpstr>Why do we need this?</vt:lpstr>
      <vt:lpstr>Existing Challenges</vt:lpstr>
      <vt:lpstr>Why do we need this? </vt:lpstr>
      <vt:lpstr>Examples of Industry Applications</vt:lpstr>
      <vt:lpstr>Examples and Findings</vt:lpstr>
      <vt:lpstr>Table Extraction – Data Table</vt:lpstr>
      <vt:lpstr>Table Extraction - Graph</vt:lpstr>
      <vt:lpstr>Image Explanation </vt:lpstr>
      <vt:lpstr>Mermaid</vt:lpstr>
      <vt:lpstr>Numbers - Code Harvesting from Plain Text</vt:lpstr>
      <vt:lpstr>RAG-CE: Using Taskweaver</vt:lpstr>
      <vt:lpstr>Findings</vt:lpstr>
      <vt:lpstr>User Interface</vt:lpstr>
      <vt:lpstr>User interface</vt:lpstr>
      <vt:lpstr>References in the UI</vt:lpstr>
      <vt:lpstr>User Interface – A full Audit Trail</vt:lpstr>
      <vt:lpstr>The Process</vt:lpstr>
      <vt:lpstr>Overall approach</vt:lpstr>
      <vt:lpstr>Phase 1: Exploration overview</vt:lpstr>
      <vt:lpstr>Phase 2: Document Ingestion Process</vt:lpstr>
      <vt:lpstr>Phase 2: Document Ingestion Process  Text, Images, Tables</vt:lpstr>
      <vt:lpstr>Phase 3: Search Process</vt:lpstr>
      <vt:lpstr>Phase 4: Content Generation</vt:lpstr>
      <vt:lpstr>Limitations</vt:lpstr>
      <vt:lpstr>Limits of GPT-4V – Problems in Table and Graph Extraction</vt:lpstr>
      <vt:lpstr>Error and Hallucination Detection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Samer El Housseini</dc:creator>
  <cp:lastModifiedBy>Samer El Housseini</cp:lastModifiedBy>
  <cp:revision>3</cp:revision>
  <dcterms:created xsi:type="dcterms:W3CDTF">2024-01-12T06:42:25Z</dcterms:created>
  <dcterms:modified xsi:type="dcterms:W3CDTF">2024-02-10T13:10:30Z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0x01010033A4F966682F2247953A997E748DA45B</vt:lpwstr>
  </property>
</Properties>
</file>