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5" r:id="rId4"/>
    <p:sldId id="266" r:id="rId5"/>
    <p:sldId id="267" r:id="rId6"/>
    <p:sldId id="258" r:id="rId7"/>
    <p:sldId id="257"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31EB79-004F-4613-811B-DEFC8EE3C628}">
          <p14:sldIdLst>
            <p14:sldId id="256"/>
          </p14:sldIdLst>
        </p14:section>
        <p14:section name="August 2017" id="{5B86EF8E-D108-45FE-9F26-66E17B3094F1}">
          <p14:sldIdLst>
            <p14:sldId id="260"/>
            <p14:sldId id="265"/>
            <p14:sldId id="266"/>
            <p14:sldId id="267"/>
            <p14:sldId id="258"/>
            <p14:sldId id="257"/>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559" autoAdjust="0"/>
  </p:normalViewPr>
  <p:slideViewPr>
    <p:cSldViewPr snapToGrid="0">
      <p:cViewPr varScale="1">
        <p:scale>
          <a:sx n="100" d="100"/>
          <a:sy n="100" d="100"/>
        </p:scale>
        <p:origin x="9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06FCA-D25A-4006-BB37-0F9FE63CDC2E}" type="datetimeFigureOut">
              <a:rPr lang="en-US" smtClean="0"/>
              <a:t>8/15/2017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CB73-3D80-4080-88F9-D9C9730BCD86}" type="slidenum">
              <a:rPr lang="en-US" smtClean="0"/>
              <a:t>‹#›</a:t>
            </a:fld>
            <a:endParaRPr lang="en-US"/>
          </a:p>
        </p:txBody>
      </p:sp>
    </p:spTree>
    <p:extLst>
      <p:ext uri="{BB962C8B-B14F-4D97-AF65-F5344CB8AC3E}">
        <p14:creationId xmlns:p14="http://schemas.microsoft.com/office/powerpoint/2010/main" val="202819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2FCB73-3D80-4080-88F9-D9C9730BCD86}" type="slidenum">
              <a:rPr lang="en-US" smtClean="0"/>
              <a:t>1</a:t>
            </a:fld>
            <a:endParaRPr lang="en-US"/>
          </a:p>
        </p:txBody>
      </p:sp>
    </p:spTree>
    <p:extLst>
      <p:ext uri="{BB962C8B-B14F-4D97-AF65-F5344CB8AC3E}">
        <p14:creationId xmlns:p14="http://schemas.microsoft.com/office/powerpoint/2010/main" val="52227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revision gets rid of the intermediate tool.</a:t>
            </a:r>
          </a:p>
        </p:txBody>
      </p:sp>
      <p:sp>
        <p:nvSpPr>
          <p:cNvPr id="4" name="Slide Number Placeholder 3"/>
          <p:cNvSpPr>
            <a:spLocks noGrp="1"/>
          </p:cNvSpPr>
          <p:nvPr>
            <p:ph type="sldNum" sz="quarter" idx="10"/>
          </p:nvPr>
        </p:nvSpPr>
        <p:spPr/>
        <p:txBody>
          <a:bodyPr/>
          <a:lstStyle/>
          <a:p>
            <a:fld id="{D62FCB73-3D80-4080-88F9-D9C9730BCD86}" type="slidenum">
              <a:rPr lang="en-US" smtClean="0"/>
              <a:t>10</a:t>
            </a:fld>
            <a:endParaRPr lang="en-US"/>
          </a:p>
        </p:txBody>
      </p:sp>
    </p:spTree>
    <p:extLst>
      <p:ext uri="{BB962C8B-B14F-4D97-AF65-F5344CB8AC3E}">
        <p14:creationId xmlns:p14="http://schemas.microsoft.com/office/powerpoint/2010/main" val="2540519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revision splits the Service Catalog and the Artifact store.</a:t>
            </a:r>
          </a:p>
        </p:txBody>
      </p:sp>
      <p:sp>
        <p:nvSpPr>
          <p:cNvPr id="4" name="Slide Number Placeholder 3"/>
          <p:cNvSpPr>
            <a:spLocks noGrp="1"/>
          </p:cNvSpPr>
          <p:nvPr>
            <p:ph type="sldNum" sz="quarter" idx="10"/>
          </p:nvPr>
        </p:nvSpPr>
        <p:spPr/>
        <p:txBody>
          <a:bodyPr/>
          <a:lstStyle/>
          <a:p>
            <a:fld id="{D62FCB73-3D80-4080-88F9-D9C9730BCD86}" type="slidenum">
              <a:rPr lang="en-US" smtClean="0"/>
              <a:t>11</a:t>
            </a:fld>
            <a:endParaRPr lang="en-US"/>
          </a:p>
        </p:txBody>
      </p:sp>
    </p:spTree>
    <p:extLst>
      <p:ext uri="{BB962C8B-B14F-4D97-AF65-F5344CB8AC3E}">
        <p14:creationId xmlns:p14="http://schemas.microsoft.com/office/powerpoint/2010/main" val="153105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2FCB73-3D80-4080-88F9-D9C9730BCD86}" type="slidenum">
              <a:rPr lang="en-US" smtClean="0"/>
              <a:t>2</a:t>
            </a:fld>
            <a:endParaRPr lang="en-US"/>
          </a:p>
        </p:txBody>
      </p:sp>
    </p:spTree>
    <p:extLst>
      <p:ext uri="{BB962C8B-B14F-4D97-AF65-F5344CB8AC3E}">
        <p14:creationId xmlns:p14="http://schemas.microsoft.com/office/powerpoint/2010/main" val="33865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19AFD-70FB-49BC-B59B-19326624DD86}" type="slidenum">
              <a:rPr lang="en-US" smtClean="0"/>
              <a:t>3</a:t>
            </a:fld>
            <a:endParaRPr lang="en-US"/>
          </a:p>
        </p:txBody>
      </p:sp>
    </p:spTree>
    <p:extLst>
      <p:ext uri="{BB962C8B-B14F-4D97-AF65-F5344CB8AC3E}">
        <p14:creationId xmlns:p14="http://schemas.microsoft.com/office/powerpoint/2010/main" val="308532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19AFD-70FB-49BC-B59B-19326624DD86}" type="slidenum">
              <a:rPr lang="en-US" smtClean="0"/>
              <a:t>4</a:t>
            </a:fld>
            <a:endParaRPr lang="en-US"/>
          </a:p>
        </p:txBody>
      </p:sp>
    </p:spTree>
    <p:extLst>
      <p:ext uri="{BB962C8B-B14F-4D97-AF65-F5344CB8AC3E}">
        <p14:creationId xmlns:p14="http://schemas.microsoft.com/office/powerpoint/2010/main" val="4231243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19AFD-70FB-49BC-B59B-19326624DD86}" type="slidenum">
              <a:rPr lang="en-US" smtClean="0"/>
              <a:t>5</a:t>
            </a:fld>
            <a:endParaRPr lang="en-US"/>
          </a:p>
        </p:txBody>
      </p:sp>
    </p:spTree>
    <p:extLst>
      <p:ext uri="{BB962C8B-B14F-4D97-AF65-F5344CB8AC3E}">
        <p14:creationId xmlns:p14="http://schemas.microsoft.com/office/powerpoint/2010/main" val="1679407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2FCB73-3D80-4080-88F9-D9C9730BCD86}" type="slidenum">
              <a:rPr lang="en-US" smtClean="0"/>
              <a:t>6</a:t>
            </a:fld>
            <a:endParaRPr lang="en-US"/>
          </a:p>
        </p:txBody>
      </p:sp>
    </p:spTree>
    <p:extLst>
      <p:ext uri="{BB962C8B-B14F-4D97-AF65-F5344CB8AC3E}">
        <p14:creationId xmlns:p14="http://schemas.microsoft.com/office/powerpoint/2010/main" val="30219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Service Fabric built-in Image Store is not used because</a:t>
            </a:r>
          </a:p>
          <a:p>
            <a:pPr marL="685800" lvl="1" indent="-228600">
              <a:buFont typeface="+mj-lt"/>
              <a:buAutoNum type="arabicPeriod"/>
            </a:pPr>
            <a:r>
              <a:rPr lang="en-US" dirty="0"/>
              <a:t>It’s a store for application packages, not service packages</a:t>
            </a:r>
          </a:p>
          <a:p>
            <a:pPr marL="685800" lvl="1" indent="-228600">
              <a:buFont typeface="+mj-lt"/>
              <a:buAutoNum type="arabicPeriod"/>
            </a:pPr>
            <a:r>
              <a:rPr lang="en-US" dirty="0"/>
              <a:t>It’s a store for binaries, but here we need only meta-data</a:t>
            </a:r>
          </a:p>
          <a:p>
            <a:pPr marL="228600" lvl="0" indent="-228600">
              <a:buFont typeface="Arial" panose="020B0604020202020204" pitchFamily="34" charset="0"/>
              <a:buChar char="•"/>
            </a:pPr>
            <a:r>
              <a:rPr lang="en-US" dirty="0"/>
              <a:t>A new “Artifact Store” is created to save various artifacts used by the Service Catalog Controller, includes</a:t>
            </a:r>
          </a:p>
          <a:p>
            <a:pPr marL="685800" lvl="1" indent="-228600">
              <a:buFont typeface="Arial" panose="020B0604020202020204" pitchFamily="34" charset="0"/>
              <a:buChar char="•"/>
            </a:pPr>
            <a:r>
              <a:rPr lang="en-US" dirty="0"/>
              <a:t>Brokers</a:t>
            </a:r>
          </a:p>
          <a:p>
            <a:pPr marL="685800" lvl="1" indent="-228600">
              <a:buFont typeface="Arial" panose="020B0604020202020204" pitchFamily="34" charset="0"/>
              <a:buChar char="•"/>
            </a:pPr>
            <a:r>
              <a:rPr lang="en-US" dirty="0"/>
              <a:t>Service Types</a:t>
            </a:r>
          </a:p>
          <a:p>
            <a:pPr marL="685800" lvl="1" indent="-228600">
              <a:buFont typeface="Arial" panose="020B0604020202020204" pitchFamily="34" charset="0"/>
              <a:buChar char="•"/>
            </a:pPr>
            <a:r>
              <a:rPr lang="en-US" dirty="0"/>
              <a:t>Service Instances</a:t>
            </a:r>
          </a:p>
          <a:p>
            <a:pPr marL="685800" lvl="1" indent="-228600">
              <a:buFont typeface="Arial" panose="020B0604020202020204" pitchFamily="34" charset="0"/>
              <a:buChar char="•"/>
            </a:pPr>
            <a:r>
              <a:rPr lang="en-US" dirty="0"/>
              <a:t>Service Bindings</a:t>
            </a:r>
          </a:p>
        </p:txBody>
      </p:sp>
      <p:sp>
        <p:nvSpPr>
          <p:cNvPr id="4" name="Slide Number Placeholder 3"/>
          <p:cNvSpPr>
            <a:spLocks noGrp="1"/>
          </p:cNvSpPr>
          <p:nvPr>
            <p:ph type="sldNum" sz="quarter" idx="10"/>
          </p:nvPr>
        </p:nvSpPr>
        <p:spPr/>
        <p:txBody>
          <a:bodyPr/>
          <a:lstStyle/>
          <a:p>
            <a:fld id="{D62FCB73-3D80-4080-88F9-D9C9730BCD86}" type="slidenum">
              <a:rPr lang="en-US" smtClean="0"/>
              <a:t>7</a:t>
            </a:fld>
            <a:endParaRPr lang="en-US"/>
          </a:p>
        </p:txBody>
      </p:sp>
    </p:spTree>
    <p:extLst>
      <p:ext uri="{BB962C8B-B14F-4D97-AF65-F5344CB8AC3E}">
        <p14:creationId xmlns:p14="http://schemas.microsoft.com/office/powerpoint/2010/main" val="329877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revision uses Actors to replace the Service Catalog Controller. </a:t>
            </a:r>
          </a:p>
        </p:txBody>
      </p:sp>
      <p:sp>
        <p:nvSpPr>
          <p:cNvPr id="4" name="Slide Number Placeholder 3"/>
          <p:cNvSpPr>
            <a:spLocks noGrp="1"/>
          </p:cNvSpPr>
          <p:nvPr>
            <p:ph type="sldNum" sz="quarter" idx="10"/>
          </p:nvPr>
        </p:nvSpPr>
        <p:spPr/>
        <p:txBody>
          <a:bodyPr/>
          <a:lstStyle/>
          <a:p>
            <a:fld id="{D62FCB73-3D80-4080-88F9-D9C9730BCD86}" type="slidenum">
              <a:rPr lang="en-US" smtClean="0"/>
              <a:t>8</a:t>
            </a:fld>
            <a:endParaRPr lang="en-US"/>
          </a:p>
        </p:txBody>
      </p:sp>
    </p:spTree>
    <p:extLst>
      <p:ext uri="{BB962C8B-B14F-4D97-AF65-F5344CB8AC3E}">
        <p14:creationId xmlns:p14="http://schemas.microsoft.com/office/powerpoint/2010/main" val="229492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revision changes Artifact Store to a stateless service,</a:t>
            </a:r>
            <a:r>
              <a:rPr lang="zh-CN" altLang="en-US" dirty="0"/>
              <a:t> </a:t>
            </a:r>
            <a:r>
              <a:rPr lang="en-US" altLang="zh-CN" dirty="0"/>
              <a:t>as</a:t>
            </a:r>
            <a:r>
              <a:rPr lang="zh-CN" altLang="en-US" dirty="0"/>
              <a:t> </a:t>
            </a:r>
            <a:r>
              <a:rPr lang="en-US" altLang="zh-CN" dirty="0"/>
              <a:t>calling</a:t>
            </a:r>
            <a:r>
              <a:rPr lang="zh-CN" altLang="en-US" dirty="0"/>
              <a:t> </a:t>
            </a:r>
            <a:r>
              <a:rPr lang="en-US" altLang="zh-CN" dirty="0"/>
              <a:t>a</a:t>
            </a:r>
            <a:r>
              <a:rPr lang="zh-CN" altLang="en-US" dirty="0"/>
              <a:t> </a:t>
            </a:r>
            <a:r>
              <a:rPr lang="en-US" altLang="zh-CN" dirty="0"/>
              <a:t>stateful</a:t>
            </a:r>
            <a:r>
              <a:rPr lang="zh-CN" altLang="en-US" dirty="0"/>
              <a:t> </a:t>
            </a:r>
            <a:r>
              <a:rPr lang="en-US" altLang="zh-CN" dirty="0"/>
              <a:t>Service Fabric Web API from client is painful. Given the store doesn’t store anything anymore, “Store” is no longer an appropriate name. So, I’m taking the original Service Catalog Controller name and naming this service </a:t>
            </a:r>
            <a:r>
              <a:rPr lang="en-US" altLang="zh-CN" dirty="0" err="1"/>
              <a:t>Service</a:t>
            </a:r>
            <a:r>
              <a:rPr lang="en-US" altLang="zh-CN" dirty="0"/>
              <a:t> Catalog Service.</a:t>
            </a:r>
            <a:endParaRPr lang="en-US" dirty="0"/>
          </a:p>
        </p:txBody>
      </p:sp>
      <p:sp>
        <p:nvSpPr>
          <p:cNvPr id="4" name="Slide Number Placeholder 3"/>
          <p:cNvSpPr>
            <a:spLocks noGrp="1"/>
          </p:cNvSpPr>
          <p:nvPr>
            <p:ph type="sldNum" sz="quarter" idx="10"/>
          </p:nvPr>
        </p:nvSpPr>
        <p:spPr/>
        <p:txBody>
          <a:bodyPr/>
          <a:lstStyle/>
          <a:p>
            <a:fld id="{D62FCB73-3D80-4080-88F9-D9C9730BCD86}" type="slidenum">
              <a:rPr lang="en-US" smtClean="0"/>
              <a:t>9</a:t>
            </a:fld>
            <a:endParaRPr lang="en-US"/>
          </a:p>
        </p:txBody>
      </p:sp>
    </p:spTree>
    <p:extLst>
      <p:ext uri="{BB962C8B-B14F-4D97-AF65-F5344CB8AC3E}">
        <p14:creationId xmlns:p14="http://schemas.microsoft.com/office/powerpoint/2010/main" val="414172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30A5-BFD5-485F-94E7-82E987BF2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A39EC3-0EA8-4716-9D6B-395F91102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8B2FA5-C0D8-4443-989C-95D2802F7517}"/>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5" name="Footer Placeholder 4">
            <a:extLst>
              <a:ext uri="{FF2B5EF4-FFF2-40B4-BE49-F238E27FC236}">
                <a16:creationId xmlns:a16="http://schemas.microsoft.com/office/drawing/2014/main" id="{D4AC5504-1162-4717-8069-C33189C30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30F8F-128E-465D-A573-96F2B32334DE}"/>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73720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8A25-9221-4C8A-8C8A-F85D885523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D53B7-BBE3-46BB-994C-CC2329AC9C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18181-CFBC-49A9-8BB8-0D7335D6D47B}"/>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5" name="Footer Placeholder 4">
            <a:extLst>
              <a:ext uri="{FF2B5EF4-FFF2-40B4-BE49-F238E27FC236}">
                <a16:creationId xmlns:a16="http://schemas.microsoft.com/office/drawing/2014/main" id="{7F7FD392-9948-4D76-BDF0-734C518DE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64617-4A81-40E9-B36A-D1A9CBA7354F}"/>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400174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500F2-DF06-45CB-AD48-8CCD20CAC2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BD184-44E8-4E99-82FC-09342AE27B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5BC5E-0D49-4704-8EA5-F5838E085D9F}"/>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5" name="Footer Placeholder 4">
            <a:extLst>
              <a:ext uri="{FF2B5EF4-FFF2-40B4-BE49-F238E27FC236}">
                <a16:creationId xmlns:a16="http://schemas.microsoft.com/office/drawing/2014/main" id="{7B8FCBBB-29D6-4DAB-A8A2-CCA9676F3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A3C59-1990-4977-BD64-83C6397CA0BC}"/>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294104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F2DF-7370-4F9E-A078-D6B3087916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671C4-34D8-4E51-AC32-63387FE40C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B8EEB-A8FF-4BC9-B50E-C8E3A7B4D29F}"/>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5" name="Footer Placeholder 4">
            <a:extLst>
              <a:ext uri="{FF2B5EF4-FFF2-40B4-BE49-F238E27FC236}">
                <a16:creationId xmlns:a16="http://schemas.microsoft.com/office/drawing/2014/main" id="{5E718124-8BB3-4009-A0CC-8996AA94D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77C98-A441-4BF0-A40A-BB6A32EEAD16}"/>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394858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D8B6-3703-42CA-A6F7-8DF190F19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DC7CF2-9ECD-4134-AE52-5B89AF5AB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4139D3-F059-4CF3-8F5A-6F32E7EDE57F}"/>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5" name="Footer Placeholder 4">
            <a:extLst>
              <a:ext uri="{FF2B5EF4-FFF2-40B4-BE49-F238E27FC236}">
                <a16:creationId xmlns:a16="http://schemas.microsoft.com/office/drawing/2014/main" id="{C10E571D-810B-4A5C-84E2-0257DD274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B8F5B-EB77-49F1-B99E-A38D7909AF33}"/>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168691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9AFA-A29B-4D6E-BACE-12EA94064E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6666C-4749-4AFF-B889-9D09AC0824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E47CD-8426-402F-A0AA-AFE658CFA0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5997B7-B368-42C4-AE6B-2E7D648F691F}"/>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6" name="Footer Placeholder 5">
            <a:extLst>
              <a:ext uri="{FF2B5EF4-FFF2-40B4-BE49-F238E27FC236}">
                <a16:creationId xmlns:a16="http://schemas.microsoft.com/office/drawing/2014/main" id="{21F24210-50B2-4263-827D-054CDDD54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510C2-3B80-45CC-BC9F-DD5FED0C8000}"/>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142084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4696-D355-4AA2-9CC9-B825151E86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6A4949-EAFF-4EAF-9B48-483C1EF55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468CAB-1E86-440C-92F7-991091EA4A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C04EB-0634-449A-91FE-E0B46BC52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66D047-CD44-4041-8814-FD0CB3E1FF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638D8E-5FF6-4425-BAF2-583081391053}"/>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8" name="Footer Placeholder 7">
            <a:extLst>
              <a:ext uri="{FF2B5EF4-FFF2-40B4-BE49-F238E27FC236}">
                <a16:creationId xmlns:a16="http://schemas.microsoft.com/office/drawing/2014/main" id="{02AAF5DB-483B-4B55-B1EA-40B641A353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E4E77-2752-405C-A1A2-16D8564B759E}"/>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383636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0EC1-0E8A-4721-B6C3-75E10F6A93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346098-F8A0-47D6-B918-4BD5637329CC}"/>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4" name="Footer Placeholder 3">
            <a:extLst>
              <a:ext uri="{FF2B5EF4-FFF2-40B4-BE49-F238E27FC236}">
                <a16:creationId xmlns:a16="http://schemas.microsoft.com/office/drawing/2014/main" id="{3B428D6F-C83F-4C5A-B355-2608AAB65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DA579-8320-491B-BC64-DF080537BC85}"/>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42915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FBB8F-3BA1-4921-A72C-482DB25B0920}"/>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3" name="Footer Placeholder 2">
            <a:extLst>
              <a:ext uri="{FF2B5EF4-FFF2-40B4-BE49-F238E27FC236}">
                <a16:creationId xmlns:a16="http://schemas.microsoft.com/office/drawing/2014/main" id="{1E99BD34-8026-411E-B397-D4BD7D4ADD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68F54-B66F-4017-AA26-56988C51A3ED}"/>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18597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8778-049B-40FF-9F13-CE45726F3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6B1E0-1F02-4936-980D-187B162E4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81A1AF-5426-4CBE-8F64-B2F81B365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64AF72-8A4D-4C43-910A-8DE8870BCC14}"/>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6" name="Footer Placeholder 5">
            <a:extLst>
              <a:ext uri="{FF2B5EF4-FFF2-40B4-BE49-F238E27FC236}">
                <a16:creationId xmlns:a16="http://schemas.microsoft.com/office/drawing/2014/main" id="{660445BF-507F-4804-AD8F-C16BDF6C80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7FAEF-93C6-4994-9527-CE12BFDDE6D1}"/>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317355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A16A-B405-4474-8761-F4DDEBE45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C8C6C2-B98E-487F-BDA0-7702B9162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E18B60-C3B5-45E1-9A1A-490681B21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2D53C5-7D02-4226-AB52-0D565C150772}"/>
              </a:ext>
            </a:extLst>
          </p:cNvPr>
          <p:cNvSpPr>
            <a:spLocks noGrp="1"/>
          </p:cNvSpPr>
          <p:nvPr>
            <p:ph type="dt" sz="half" idx="10"/>
          </p:nvPr>
        </p:nvSpPr>
        <p:spPr/>
        <p:txBody>
          <a:bodyPr/>
          <a:lstStyle/>
          <a:p>
            <a:fld id="{70299D12-15A9-4EE3-B737-03DA98A4C040}" type="datetimeFigureOut">
              <a:rPr lang="en-US" smtClean="0"/>
              <a:t>8/15/2017</a:t>
            </a:fld>
            <a:endParaRPr lang="en-US"/>
          </a:p>
        </p:txBody>
      </p:sp>
      <p:sp>
        <p:nvSpPr>
          <p:cNvPr id="6" name="Footer Placeholder 5">
            <a:extLst>
              <a:ext uri="{FF2B5EF4-FFF2-40B4-BE49-F238E27FC236}">
                <a16:creationId xmlns:a16="http://schemas.microsoft.com/office/drawing/2014/main" id="{E6AEC928-7807-4BEE-AADC-D84A1358E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92D70-9978-4927-A1F3-40BD9D6969F9}"/>
              </a:ext>
            </a:extLst>
          </p:cNvPr>
          <p:cNvSpPr>
            <a:spLocks noGrp="1"/>
          </p:cNvSpPr>
          <p:nvPr>
            <p:ph type="sldNum" sz="quarter" idx="12"/>
          </p:nvPr>
        </p:nvSpPr>
        <p:spPr/>
        <p:txBody>
          <a:bodyPr/>
          <a:lstStyle/>
          <a:p>
            <a:fld id="{F64D0298-C280-4A94-92BD-EFD11443CBE3}" type="slidenum">
              <a:rPr lang="en-US" smtClean="0"/>
              <a:t>‹#›</a:t>
            </a:fld>
            <a:endParaRPr lang="en-US"/>
          </a:p>
        </p:txBody>
      </p:sp>
    </p:spTree>
    <p:extLst>
      <p:ext uri="{BB962C8B-B14F-4D97-AF65-F5344CB8AC3E}">
        <p14:creationId xmlns:p14="http://schemas.microsoft.com/office/powerpoint/2010/main" val="22386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DFB87-9142-4EDD-973B-142C94EF3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E5A5BB-7B65-4F7B-B50C-577979D1C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6F3C-1C67-4826-8BA7-796A248F6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99D12-15A9-4EE3-B737-03DA98A4C040}" type="datetimeFigureOut">
              <a:rPr lang="en-US" smtClean="0"/>
              <a:t>8/15/2017</a:t>
            </a:fld>
            <a:endParaRPr lang="en-US"/>
          </a:p>
        </p:txBody>
      </p:sp>
      <p:sp>
        <p:nvSpPr>
          <p:cNvPr id="5" name="Footer Placeholder 4">
            <a:extLst>
              <a:ext uri="{FF2B5EF4-FFF2-40B4-BE49-F238E27FC236}">
                <a16:creationId xmlns:a16="http://schemas.microsoft.com/office/drawing/2014/main" id="{768E5E54-6AC7-4EAA-B006-C9BD1C14D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62556C-2D90-4478-8390-69919A4E0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D0298-C280-4A94-92BD-EFD11443CBE3}" type="slidenum">
              <a:rPr lang="en-US" smtClean="0"/>
              <a:t>‹#›</a:t>
            </a:fld>
            <a:endParaRPr lang="en-US"/>
          </a:p>
        </p:txBody>
      </p:sp>
    </p:spTree>
    <p:extLst>
      <p:ext uri="{BB962C8B-B14F-4D97-AF65-F5344CB8AC3E}">
        <p14:creationId xmlns:p14="http://schemas.microsoft.com/office/powerpoint/2010/main" val="1404821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9BF5-6177-46C5-A01B-C119A4FCD518}"/>
              </a:ext>
            </a:extLst>
          </p:cNvPr>
          <p:cNvSpPr>
            <a:spLocks noGrp="1"/>
          </p:cNvSpPr>
          <p:nvPr>
            <p:ph type="ctrTitle"/>
          </p:nvPr>
        </p:nvSpPr>
        <p:spPr/>
        <p:txBody>
          <a:bodyPr/>
          <a:lstStyle/>
          <a:p>
            <a:r>
              <a:rPr lang="en-US" dirty="0"/>
              <a:t>Service Fabric Service Catalog</a:t>
            </a:r>
          </a:p>
        </p:txBody>
      </p:sp>
      <p:sp>
        <p:nvSpPr>
          <p:cNvPr id="3" name="Subtitle 2">
            <a:extLst>
              <a:ext uri="{FF2B5EF4-FFF2-40B4-BE49-F238E27FC236}">
                <a16:creationId xmlns:a16="http://schemas.microsoft.com/office/drawing/2014/main" id="{3D4E7C29-1D56-4303-AEC4-5E4A2EAE84D6}"/>
              </a:ext>
            </a:extLst>
          </p:cNvPr>
          <p:cNvSpPr>
            <a:spLocks noGrp="1"/>
          </p:cNvSpPr>
          <p:nvPr>
            <p:ph type="subTitle" idx="1"/>
          </p:nvPr>
        </p:nvSpPr>
        <p:spPr/>
        <p:txBody>
          <a:bodyPr/>
          <a:lstStyle/>
          <a:p>
            <a:r>
              <a:rPr lang="en-US" dirty="0"/>
              <a:t>Architecture Evolutions</a:t>
            </a:r>
          </a:p>
        </p:txBody>
      </p:sp>
    </p:spTree>
    <p:extLst>
      <p:ext uri="{BB962C8B-B14F-4D97-AF65-F5344CB8AC3E}">
        <p14:creationId xmlns:p14="http://schemas.microsoft.com/office/powerpoint/2010/main" val="118588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B0C1-2ECD-436C-BF6E-145710C8DC1D}"/>
              </a:ext>
            </a:extLst>
          </p:cNvPr>
          <p:cNvSpPr>
            <a:spLocks noGrp="1"/>
          </p:cNvSpPr>
          <p:nvPr>
            <p:ph type="title"/>
          </p:nvPr>
        </p:nvSpPr>
        <p:spPr/>
        <p:txBody>
          <a:bodyPr/>
          <a:lstStyle/>
          <a:p>
            <a:r>
              <a:rPr lang="en-US" dirty="0"/>
              <a:t>August 2017-Actors-3</a:t>
            </a:r>
          </a:p>
        </p:txBody>
      </p:sp>
      <p:sp>
        <p:nvSpPr>
          <p:cNvPr id="4" name="Rectangle 3">
            <a:extLst>
              <a:ext uri="{FF2B5EF4-FFF2-40B4-BE49-F238E27FC236}">
                <a16:creationId xmlns:a16="http://schemas.microsoft.com/office/drawing/2014/main" id="{B3E5B886-5F77-4E53-83B7-E96FE9374208}"/>
              </a:ext>
            </a:extLst>
          </p:cNvPr>
          <p:cNvSpPr/>
          <p:nvPr/>
        </p:nvSpPr>
        <p:spPr>
          <a:xfrm>
            <a:off x="5815941" y="2395227"/>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 Broker </a:t>
            </a:r>
          </a:p>
          <a:p>
            <a:pPr algn="ctr"/>
            <a:r>
              <a:rPr lang="en-US" dirty="0"/>
              <a:t>(OSB API)</a:t>
            </a:r>
          </a:p>
        </p:txBody>
      </p:sp>
      <p:sp>
        <p:nvSpPr>
          <p:cNvPr id="14" name="Rectangle 13">
            <a:extLst>
              <a:ext uri="{FF2B5EF4-FFF2-40B4-BE49-F238E27FC236}">
                <a16:creationId xmlns:a16="http://schemas.microsoft.com/office/drawing/2014/main" id="{B97C6A5D-3A1C-4FDA-AFBB-49EB06ADEA26}"/>
              </a:ext>
            </a:extLst>
          </p:cNvPr>
          <p:cNvSpPr/>
          <p:nvPr/>
        </p:nvSpPr>
        <p:spPr>
          <a:xfrm>
            <a:off x="2753116" y="2999288"/>
            <a:ext cx="1672389" cy="243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Service Catalog</a:t>
            </a:r>
          </a:p>
        </p:txBody>
      </p:sp>
      <p:pic>
        <p:nvPicPr>
          <p:cNvPr id="22" name="Picture 21">
            <a:extLst>
              <a:ext uri="{FF2B5EF4-FFF2-40B4-BE49-F238E27FC236}">
                <a16:creationId xmlns:a16="http://schemas.microsoft.com/office/drawing/2014/main" id="{E8F43F7D-4286-483F-AF1B-A6CC7A2F4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111" y="5840963"/>
            <a:ext cx="486398" cy="486398"/>
          </a:xfrm>
          <a:prstGeom prst="rect">
            <a:avLst/>
          </a:prstGeom>
        </p:spPr>
      </p:pic>
      <p:sp>
        <p:nvSpPr>
          <p:cNvPr id="24" name="TextBox 23">
            <a:extLst>
              <a:ext uri="{FF2B5EF4-FFF2-40B4-BE49-F238E27FC236}">
                <a16:creationId xmlns:a16="http://schemas.microsoft.com/office/drawing/2014/main" id="{488AFBF0-E7CD-4012-93F7-32F345FAD1BF}"/>
              </a:ext>
            </a:extLst>
          </p:cNvPr>
          <p:cNvSpPr txBox="1"/>
          <p:nvPr/>
        </p:nvSpPr>
        <p:spPr>
          <a:xfrm>
            <a:off x="2963881" y="4909438"/>
            <a:ext cx="1244384" cy="2462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00" dirty="0">
                <a:solidFill>
                  <a:sysClr val="windowText" lastClr="000000"/>
                </a:solidFill>
              </a:rPr>
              <a:t>Broker </a:t>
            </a:r>
            <a:r>
              <a:rPr lang="en-US" altLang="zh-CN" sz="1000" dirty="0">
                <a:solidFill>
                  <a:sysClr val="windowText" lastClr="000000"/>
                </a:solidFill>
              </a:rPr>
              <a:t>Controller</a:t>
            </a:r>
            <a:endParaRPr lang="en-US" sz="1000" dirty="0">
              <a:solidFill>
                <a:sysClr val="windowText" lastClr="000000"/>
              </a:solidFill>
            </a:endParaRPr>
          </a:p>
        </p:txBody>
      </p:sp>
      <p:cxnSp>
        <p:nvCxnSpPr>
          <p:cNvPr id="26" name="Straight Arrow Connector 25">
            <a:extLst>
              <a:ext uri="{FF2B5EF4-FFF2-40B4-BE49-F238E27FC236}">
                <a16:creationId xmlns:a16="http://schemas.microsoft.com/office/drawing/2014/main" id="{A5BA8524-EC7F-49F3-B9F4-BEC62A6E25A9}"/>
              </a:ext>
            </a:extLst>
          </p:cNvPr>
          <p:cNvCxnSpPr>
            <a:cxnSpLocks/>
            <a:stCxn id="22" idx="0"/>
            <a:endCxn id="24" idx="2"/>
          </p:cNvCxnSpPr>
          <p:nvPr/>
        </p:nvCxnSpPr>
        <p:spPr>
          <a:xfrm flipH="1" flipV="1">
            <a:off x="3586073" y="5155659"/>
            <a:ext cx="3237" cy="685304"/>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78EBBC3-3532-4023-B2E6-E1A793402D26}"/>
              </a:ext>
            </a:extLst>
          </p:cNvPr>
          <p:cNvSpPr txBox="1"/>
          <p:nvPr/>
        </p:nvSpPr>
        <p:spPr>
          <a:xfrm>
            <a:off x="3650316" y="5535438"/>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0" name="TextBox 29">
            <a:extLst>
              <a:ext uri="{FF2B5EF4-FFF2-40B4-BE49-F238E27FC236}">
                <a16:creationId xmlns:a16="http://schemas.microsoft.com/office/drawing/2014/main" id="{5008C690-0949-4FEB-ABFC-33BEFB78DB04}"/>
              </a:ext>
            </a:extLst>
          </p:cNvPr>
          <p:cNvSpPr txBox="1"/>
          <p:nvPr/>
        </p:nvSpPr>
        <p:spPr>
          <a:xfrm>
            <a:off x="7763067" y="421481"/>
            <a:ext cx="4106779" cy="6740307"/>
          </a:xfrm>
          <a:prstGeom prst="rect">
            <a:avLst/>
          </a:prstGeom>
          <a:noFill/>
        </p:spPr>
        <p:txBody>
          <a:bodyPr wrap="square" rtlCol="0">
            <a:spAutoFit/>
          </a:bodyPr>
          <a:lstStyle/>
          <a:p>
            <a:pPr marL="342900" indent="-342900">
              <a:buFont typeface="+mj-lt"/>
              <a:buAutoNum type="arabicPeriod"/>
            </a:pPr>
            <a:r>
              <a:rPr lang="en-US" sz="1200" dirty="0"/>
              <a:t>A Service Catalog Operator creates a Broker resource in the</a:t>
            </a:r>
            <a:r>
              <a:rPr lang="zh-CN" altLang="en-US" sz="1200" dirty="0"/>
              <a:t> </a:t>
            </a:r>
            <a:r>
              <a:rPr lang="en-US" altLang="zh-CN" sz="1200" dirty="0"/>
              <a:t>Catalog.</a:t>
            </a:r>
            <a:endParaRPr lang="en-US" sz="1200" dirty="0"/>
          </a:p>
          <a:p>
            <a:pPr marL="342900" indent="-342900">
              <a:buFont typeface="+mj-lt"/>
              <a:buAutoNum type="arabicPeriod"/>
            </a:pPr>
            <a:r>
              <a:rPr lang="en-US" altLang="zh-CN" sz="1200" dirty="0"/>
              <a:t>The Catalog service creates a Broker Actor and updates the Broker Catalog actor.</a:t>
            </a:r>
          </a:p>
          <a:p>
            <a:pPr marL="342900" indent="-342900">
              <a:buFont typeface="+mj-lt"/>
              <a:buAutoNum type="arabicPeriod"/>
            </a:pPr>
            <a:r>
              <a:rPr lang="en-US" altLang="zh-CN" sz="1200" dirty="0"/>
              <a:t>The Broker Actor</a:t>
            </a:r>
            <a:r>
              <a:rPr lang="en-US" sz="1200" dirty="0"/>
              <a:t> calls the catalog endpoint of the Service Broker to get a list of Service Types.</a:t>
            </a:r>
          </a:p>
          <a:p>
            <a:pPr marL="342900" indent="-342900">
              <a:buFont typeface="+mj-lt"/>
              <a:buAutoNum type="arabicPeriod"/>
            </a:pPr>
            <a:r>
              <a:rPr lang="en-US" sz="1200" dirty="0"/>
              <a:t>A Service Consumer reads the </a:t>
            </a:r>
            <a:r>
              <a:rPr lang="en-US" altLang="zh-CN" sz="1200" dirty="0"/>
              <a:t>Service Catalog </a:t>
            </a:r>
            <a:r>
              <a:rPr lang="en-US" sz="1200" dirty="0"/>
              <a:t>to get a list of composable Service Types. Note that in August implementation, the query API is implemented but the corresponding tooling experience is not.</a:t>
            </a:r>
          </a:p>
          <a:p>
            <a:pPr marL="342900" indent="-342900">
              <a:buFont typeface="+mj-lt"/>
              <a:buAutoNum type="arabicPeriod"/>
            </a:pPr>
            <a:r>
              <a:rPr lang="en-US" sz="1200" dirty="0"/>
              <a:t>The Service Consumer deploys a Service Fabric application manifest that contains a Service Catalog service. The service is configured with a number of brokered services to be loaded in its service manifest. This is a temporary solution before brokered services are formally supported.</a:t>
            </a:r>
          </a:p>
          <a:p>
            <a:pPr marL="342900" indent="-342900">
              <a:buFont typeface="+mj-lt"/>
              <a:buAutoNum type="arabicPeriod"/>
            </a:pPr>
            <a:r>
              <a:rPr lang="en-US" sz="1200" dirty="0"/>
              <a:t>Setup Entry Point checks service manifest and finds a number of brokered services to be provisioned.</a:t>
            </a:r>
          </a:p>
          <a:p>
            <a:pPr marL="342900" indent="-342900">
              <a:buFont typeface="+mj-lt"/>
              <a:buAutoNum type="arabicPeriod"/>
            </a:pPr>
            <a:r>
              <a:rPr lang="en-US" sz="1200" dirty="0"/>
              <a:t>It calls the Catalog service somehow (via an Actor?) to trigger Instance Actor.</a:t>
            </a:r>
          </a:p>
          <a:p>
            <a:pPr marL="342900" indent="-342900">
              <a:buFont typeface="+mj-lt"/>
              <a:buAutoNum type="arabicPeriod"/>
            </a:pPr>
            <a:r>
              <a:rPr lang="en-US" sz="1200" dirty="0"/>
              <a:t>The </a:t>
            </a:r>
            <a:r>
              <a:rPr lang="en-US" altLang="zh-CN" sz="1200" dirty="0"/>
              <a:t>Instance Actor </a:t>
            </a:r>
            <a:r>
              <a:rPr lang="en-US" sz="1200" dirty="0"/>
              <a:t>uses OSB API to complete the provisioning and binding process. Please note in this flow provisioning and binding are combined. However, we can easily split the steps later.</a:t>
            </a:r>
          </a:p>
          <a:p>
            <a:pPr marL="342900" indent="-342900">
              <a:buFont typeface="+mj-lt"/>
              <a:buAutoNum type="arabicPeriod"/>
            </a:pPr>
            <a:r>
              <a:rPr lang="en-US" sz="1200" dirty="0"/>
              <a:t>A hosted user service queries the </a:t>
            </a:r>
            <a:r>
              <a:rPr lang="en-US" altLang="zh-CN" sz="1200" dirty="0"/>
              <a:t>Service Catalog </a:t>
            </a:r>
            <a:r>
              <a:rPr lang="en-US" sz="1200" dirty="0"/>
              <a:t>to get service binding information. Please note this is a temporary solution. When service bindings are natively supported by Service Fabric, explicit queries are not necessary.</a:t>
            </a:r>
          </a:p>
          <a:p>
            <a:pPr marL="342900" indent="-342900">
              <a:buFont typeface="+mj-lt"/>
              <a:buAutoNum type="arabicPeriod"/>
            </a:pPr>
            <a:r>
              <a:rPr lang="en-US" sz="1200" dirty="0"/>
              <a:t>User service directly interacts with the external service.</a:t>
            </a:r>
          </a:p>
          <a:p>
            <a:pPr marL="342900" indent="-342900">
              <a:buFont typeface="+mj-lt"/>
              <a:buAutoNum type="arabicPeriod"/>
            </a:pPr>
            <a:r>
              <a:rPr lang="en-US" sz="1200" dirty="0">
                <a:solidFill>
                  <a:srgbClr val="FF0000"/>
                </a:solidFill>
              </a:rPr>
              <a:t>When the application is de-provisioned, the intermediate tool marks the corresponding </a:t>
            </a:r>
            <a:r>
              <a:rPr lang="en-US" altLang="zh-CN" sz="1200" dirty="0">
                <a:solidFill>
                  <a:srgbClr val="FF0000"/>
                </a:solidFill>
              </a:rPr>
              <a:t>actors</a:t>
            </a:r>
            <a:r>
              <a:rPr lang="en-US" sz="1200" dirty="0">
                <a:solidFill>
                  <a:srgbClr val="FF0000"/>
                </a:solidFill>
              </a:rPr>
              <a:t> as “deleted”.</a:t>
            </a:r>
          </a:p>
          <a:p>
            <a:pPr marL="342900" indent="-342900">
              <a:buFont typeface="+mj-lt"/>
              <a:buAutoNum type="arabicPeriod"/>
            </a:pPr>
            <a:r>
              <a:rPr lang="en-US" sz="1200" dirty="0">
                <a:solidFill>
                  <a:srgbClr val="FF0000"/>
                </a:solidFill>
              </a:rPr>
              <a:t>The </a:t>
            </a:r>
            <a:r>
              <a:rPr lang="en-US" altLang="zh-CN" sz="1200" dirty="0">
                <a:solidFill>
                  <a:srgbClr val="FF0000"/>
                </a:solidFill>
              </a:rPr>
              <a:t>Instance Actor </a:t>
            </a:r>
            <a:r>
              <a:rPr lang="en-US" sz="1200" dirty="0">
                <a:solidFill>
                  <a:srgbClr val="FF0000"/>
                </a:solidFill>
              </a:rPr>
              <a:t>uses OSB API to unbinding and de-provision the service.</a:t>
            </a:r>
          </a:p>
          <a:p>
            <a:pPr marL="342900" indent="-342900">
              <a:buFont typeface="+mj-lt"/>
              <a:buAutoNum type="arabicPeriod"/>
            </a:pPr>
            <a:endParaRPr lang="en-US" sz="1200" dirty="0"/>
          </a:p>
          <a:p>
            <a:pPr marL="342900" indent="-342900">
              <a:buFont typeface="+mj-lt"/>
              <a:buAutoNum type="arabicPeriod"/>
            </a:pPr>
            <a:endParaRPr lang="en-US" sz="1200" dirty="0"/>
          </a:p>
        </p:txBody>
      </p:sp>
      <p:sp>
        <p:nvSpPr>
          <p:cNvPr id="35" name="TextBox 34">
            <a:extLst>
              <a:ext uri="{FF2B5EF4-FFF2-40B4-BE49-F238E27FC236}">
                <a16:creationId xmlns:a16="http://schemas.microsoft.com/office/drawing/2014/main" id="{F7BBE58B-2C6E-46B5-B9AF-59DCA94EA505}"/>
              </a:ext>
            </a:extLst>
          </p:cNvPr>
          <p:cNvSpPr txBox="1"/>
          <p:nvPr/>
        </p:nvSpPr>
        <p:spPr>
          <a:xfrm>
            <a:off x="4273057" y="5465093"/>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8" name="TextBox 37">
            <a:extLst>
              <a:ext uri="{FF2B5EF4-FFF2-40B4-BE49-F238E27FC236}">
                <a16:creationId xmlns:a16="http://schemas.microsoft.com/office/drawing/2014/main" id="{742E69D2-DBA4-49A1-9F4F-6C482A1478EA}"/>
              </a:ext>
            </a:extLst>
          </p:cNvPr>
          <p:cNvSpPr txBox="1"/>
          <p:nvPr/>
        </p:nvSpPr>
        <p:spPr>
          <a:xfrm>
            <a:off x="3207602" y="6313846"/>
            <a:ext cx="1528496" cy="523220"/>
          </a:xfrm>
          <a:prstGeom prst="rect">
            <a:avLst/>
          </a:prstGeom>
          <a:noFill/>
        </p:spPr>
        <p:txBody>
          <a:bodyPr wrap="square" rtlCol="0">
            <a:spAutoFit/>
          </a:bodyPr>
          <a:lstStyle/>
          <a:p>
            <a:r>
              <a:rPr lang="en-US" sz="1400" dirty="0"/>
              <a:t>Service Catalog Operator</a:t>
            </a:r>
          </a:p>
        </p:txBody>
      </p:sp>
      <p:pic>
        <p:nvPicPr>
          <p:cNvPr id="39" name="Picture 38">
            <a:extLst>
              <a:ext uri="{FF2B5EF4-FFF2-40B4-BE49-F238E27FC236}">
                <a16:creationId xmlns:a16="http://schemas.microsoft.com/office/drawing/2014/main" id="{507185FE-ADB3-4F8C-A1AC-49E1E0302A8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38737" y="5865867"/>
            <a:ext cx="486398" cy="486398"/>
          </a:xfrm>
          <a:prstGeom prst="rect">
            <a:avLst/>
          </a:prstGeom>
        </p:spPr>
      </p:pic>
      <p:cxnSp>
        <p:nvCxnSpPr>
          <p:cNvPr id="41" name="Connector: Elbow 40">
            <a:extLst>
              <a:ext uri="{FF2B5EF4-FFF2-40B4-BE49-F238E27FC236}">
                <a16:creationId xmlns:a16="http://schemas.microsoft.com/office/drawing/2014/main" id="{A38C466D-F402-4CEC-BBED-4E349E4A0B14}"/>
              </a:ext>
            </a:extLst>
          </p:cNvPr>
          <p:cNvCxnSpPr>
            <a:cxnSpLocks/>
            <a:stCxn id="24" idx="1"/>
            <a:endCxn id="39" idx="0"/>
          </p:cNvCxnSpPr>
          <p:nvPr/>
        </p:nvCxnSpPr>
        <p:spPr>
          <a:xfrm rot="10800000" flipV="1">
            <a:off x="1781937" y="5032549"/>
            <a:ext cx="1181945" cy="833318"/>
          </a:xfrm>
          <a:prstGeom prst="bentConnector2">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6F20502-FA36-4D2C-9243-E068740FE8EF}"/>
              </a:ext>
            </a:extLst>
          </p:cNvPr>
          <p:cNvSpPr txBox="1"/>
          <p:nvPr/>
        </p:nvSpPr>
        <p:spPr>
          <a:xfrm>
            <a:off x="1466545" y="6313846"/>
            <a:ext cx="1528496" cy="307777"/>
          </a:xfrm>
          <a:prstGeom prst="rect">
            <a:avLst/>
          </a:prstGeom>
          <a:noFill/>
          <a:ln>
            <a:noFill/>
            <a:prstDash val="dash"/>
          </a:ln>
        </p:spPr>
        <p:txBody>
          <a:bodyPr wrap="square" rtlCol="0">
            <a:spAutoFit/>
          </a:bodyPr>
          <a:lstStyle/>
          <a:p>
            <a:r>
              <a:rPr lang="en-US" sz="1400" dirty="0"/>
              <a:t>Service consumer</a:t>
            </a:r>
          </a:p>
        </p:txBody>
      </p:sp>
      <p:sp>
        <p:nvSpPr>
          <p:cNvPr id="43" name="TextBox 42">
            <a:extLst>
              <a:ext uri="{FF2B5EF4-FFF2-40B4-BE49-F238E27FC236}">
                <a16:creationId xmlns:a16="http://schemas.microsoft.com/office/drawing/2014/main" id="{74831C13-4E1B-4C18-8F85-5B85A043D3F1}"/>
              </a:ext>
            </a:extLst>
          </p:cNvPr>
          <p:cNvSpPr txBox="1"/>
          <p:nvPr/>
        </p:nvSpPr>
        <p:spPr>
          <a:xfrm>
            <a:off x="5784296" y="5096514"/>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44" name="TextBox 43">
            <a:extLst>
              <a:ext uri="{FF2B5EF4-FFF2-40B4-BE49-F238E27FC236}">
                <a16:creationId xmlns:a16="http://schemas.microsoft.com/office/drawing/2014/main" id="{D1D1C57A-6FBB-4BF0-A590-87BD5BCAD19D}"/>
              </a:ext>
            </a:extLst>
          </p:cNvPr>
          <p:cNvSpPr txBox="1"/>
          <p:nvPr/>
        </p:nvSpPr>
        <p:spPr>
          <a:xfrm>
            <a:off x="2963881" y="4297668"/>
            <a:ext cx="1244384"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00" dirty="0">
                <a:solidFill>
                  <a:sysClr val="windowText" lastClr="000000"/>
                </a:solidFill>
              </a:rPr>
              <a:t>Service Instances Controller</a:t>
            </a:r>
          </a:p>
        </p:txBody>
      </p:sp>
      <p:sp>
        <p:nvSpPr>
          <p:cNvPr id="51" name="TextBox 50">
            <a:extLst>
              <a:ext uri="{FF2B5EF4-FFF2-40B4-BE49-F238E27FC236}">
                <a16:creationId xmlns:a16="http://schemas.microsoft.com/office/drawing/2014/main" id="{2B1941C8-8463-4196-97F3-4A7FA1BB5D0E}"/>
              </a:ext>
            </a:extLst>
          </p:cNvPr>
          <p:cNvSpPr txBox="1"/>
          <p:nvPr/>
        </p:nvSpPr>
        <p:spPr>
          <a:xfrm>
            <a:off x="2963881" y="3818234"/>
            <a:ext cx="1244384" cy="2462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00" dirty="0">
                <a:solidFill>
                  <a:sysClr val="windowText" lastClr="000000"/>
                </a:solidFill>
              </a:rPr>
              <a:t>Bindings Controller</a:t>
            </a:r>
          </a:p>
        </p:txBody>
      </p:sp>
      <p:cxnSp>
        <p:nvCxnSpPr>
          <p:cNvPr id="59" name="Connector: Elbow 58">
            <a:extLst>
              <a:ext uri="{FF2B5EF4-FFF2-40B4-BE49-F238E27FC236}">
                <a16:creationId xmlns:a16="http://schemas.microsoft.com/office/drawing/2014/main" id="{EBEB6BC2-9EC0-4D1E-8D17-58D5DECDFB95}"/>
              </a:ext>
            </a:extLst>
          </p:cNvPr>
          <p:cNvCxnSpPr>
            <a:cxnSpLocks/>
            <a:stCxn id="39" idx="1"/>
            <a:endCxn id="60" idx="2"/>
          </p:cNvCxnSpPr>
          <p:nvPr/>
        </p:nvCxnSpPr>
        <p:spPr>
          <a:xfrm rot="10800000">
            <a:off x="1111281" y="3033080"/>
            <a:ext cx="427456" cy="3075987"/>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A551DB-8729-4539-9E1E-357D44223764}"/>
              </a:ext>
            </a:extLst>
          </p:cNvPr>
          <p:cNvSpPr/>
          <p:nvPr/>
        </p:nvSpPr>
        <p:spPr>
          <a:xfrm>
            <a:off x="275087" y="2071573"/>
            <a:ext cx="1672388" cy="961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Service Fabric Runtime</a:t>
            </a:r>
          </a:p>
        </p:txBody>
      </p:sp>
      <p:sp>
        <p:nvSpPr>
          <p:cNvPr id="65" name="Scroll: Vertical 64">
            <a:extLst>
              <a:ext uri="{FF2B5EF4-FFF2-40B4-BE49-F238E27FC236}">
                <a16:creationId xmlns:a16="http://schemas.microsoft.com/office/drawing/2014/main" id="{FFEED021-D483-418B-ADC8-E37A2DE0185F}"/>
              </a:ext>
            </a:extLst>
          </p:cNvPr>
          <p:cNvSpPr/>
          <p:nvPr/>
        </p:nvSpPr>
        <p:spPr>
          <a:xfrm>
            <a:off x="969721" y="4933660"/>
            <a:ext cx="299671" cy="216505"/>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2092D5A-8E9A-44C5-9DA1-9C9BB5FE6510}"/>
              </a:ext>
            </a:extLst>
          </p:cNvPr>
          <p:cNvSpPr txBox="1"/>
          <p:nvPr/>
        </p:nvSpPr>
        <p:spPr>
          <a:xfrm>
            <a:off x="1730098" y="5068698"/>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0" name="TextBox 69">
            <a:extLst>
              <a:ext uri="{FF2B5EF4-FFF2-40B4-BE49-F238E27FC236}">
                <a16:creationId xmlns:a16="http://schemas.microsoft.com/office/drawing/2014/main" id="{43670782-FA25-48F4-ACB0-D42F13B7D6E7}"/>
              </a:ext>
            </a:extLst>
          </p:cNvPr>
          <p:cNvSpPr txBox="1"/>
          <p:nvPr/>
        </p:nvSpPr>
        <p:spPr>
          <a:xfrm>
            <a:off x="625751" y="484861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71" name="Connector: Elbow 70">
            <a:extLst>
              <a:ext uri="{FF2B5EF4-FFF2-40B4-BE49-F238E27FC236}">
                <a16:creationId xmlns:a16="http://schemas.microsoft.com/office/drawing/2014/main" id="{CFA5DCF3-1C49-45B6-A91C-20FC86DB3DDB}"/>
              </a:ext>
            </a:extLst>
          </p:cNvPr>
          <p:cNvCxnSpPr>
            <a:cxnSpLocks/>
            <a:stCxn id="50" idx="2"/>
            <a:endCxn id="51" idx="1"/>
          </p:cNvCxnSpPr>
          <p:nvPr/>
        </p:nvCxnSpPr>
        <p:spPr>
          <a:xfrm rot="16200000" flipH="1">
            <a:off x="2645811" y="3623275"/>
            <a:ext cx="138726" cy="497414"/>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DF66CCFB-BBA6-4DEF-9D95-FC74A41F4273}"/>
              </a:ext>
            </a:extLst>
          </p:cNvPr>
          <p:cNvCxnSpPr>
            <a:cxnSpLocks/>
            <a:stCxn id="50" idx="2"/>
            <a:endCxn id="44" idx="1"/>
          </p:cNvCxnSpPr>
          <p:nvPr/>
        </p:nvCxnSpPr>
        <p:spPr>
          <a:xfrm rot="16200000" flipH="1">
            <a:off x="2367622" y="3901464"/>
            <a:ext cx="695104" cy="497414"/>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F149D14-EBCF-417C-9C05-0845F8B261F8}"/>
              </a:ext>
            </a:extLst>
          </p:cNvPr>
          <p:cNvSpPr txBox="1"/>
          <p:nvPr/>
        </p:nvSpPr>
        <p:spPr>
          <a:xfrm>
            <a:off x="1696552" y="3356975"/>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8" name="TextBox 77">
            <a:extLst>
              <a:ext uri="{FF2B5EF4-FFF2-40B4-BE49-F238E27FC236}">
                <a16:creationId xmlns:a16="http://schemas.microsoft.com/office/drawing/2014/main" id="{8278C635-5B49-43E4-B3ED-91B592891599}"/>
              </a:ext>
            </a:extLst>
          </p:cNvPr>
          <p:cNvSpPr txBox="1"/>
          <p:nvPr/>
        </p:nvSpPr>
        <p:spPr>
          <a:xfrm>
            <a:off x="2073720" y="4142887"/>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94" name="Rectangle 93">
            <a:extLst>
              <a:ext uri="{FF2B5EF4-FFF2-40B4-BE49-F238E27FC236}">
                <a16:creationId xmlns:a16="http://schemas.microsoft.com/office/drawing/2014/main" id="{0EC61B7D-79C7-426A-B956-81CD11DA438A}"/>
              </a:ext>
            </a:extLst>
          </p:cNvPr>
          <p:cNvSpPr/>
          <p:nvPr/>
        </p:nvSpPr>
        <p:spPr>
          <a:xfrm>
            <a:off x="1769523" y="2436416"/>
            <a:ext cx="886602" cy="5229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 service</a:t>
            </a:r>
          </a:p>
        </p:txBody>
      </p:sp>
      <p:cxnSp>
        <p:nvCxnSpPr>
          <p:cNvPr id="95" name="Connector: Elbow 94">
            <a:extLst>
              <a:ext uri="{FF2B5EF4-FFF2-40B4-BE49-F238E27FC236}">
                <a16:creationId xmlns:a16="http://schemas.microsoft.com/office/drawing/2014/main" id="{B8098D4A-CBFA-48EE-9819-F748B1ED3010}"/>
              </a:ext>
            </a:extLst>
          </p:cNvPr>
          <p:cNvCxnSpPr>
            <a:cxnSpLocks/>
            <a:stCxn id="14" idx="0"/>
            <a:endCxn id="94" idx="3"/>
          </p:cNvCxnSpPr>
          <p:nvPr/>
        </p:nvCxnSpPr>
        <p:spPr>
          <a:xfrm rot="16200000" flipV="1">
            <a:off x="2972024" y="2382001"/>
            <a:ext cx="301389" cy="933186"/>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15D961D-0636-48D8-B24C-1F5089A8626D}"/>
              </a:ext>
            </a:extLst>
          </p:cNvPr>
          <p:cNvSpPr/>
          <p:nvPr/>
        </p:nvSpPr>
        <p:spPr>
          <a:xfrm>
            <a:off x="5819874" y="1348881"/>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a:t>
            </a:r>
          </a:p>
        </p:txBody>
      </p:sp>
      <p:cxnSp>
        <p:nvCxnSpPr>
          <p:cNvPr id="99" name="Connector: Elbow 98">
            <a:extLst>
              <a:ext uri="{FF2B5EF4-FFF2-40B4-BE49-F238E27FC236}">
                <a16:creationId xmlns:a16="http://schemas.microsoft.com/office/drawing/2014/main" id="{AA22B7AA-29C9-49E7-85CD-E90438E8FAA0}"/>
              </a:ext>
            </a:extLst>
          </p:cNvPr>
          <p:cNvCxnSpPr>
            <a:cxnSpLocks/>
            <a:stCxn id="94" idx="0"/>
            <a:endCxn id="98" idx="1"/>
          </p:cNvCxnSpPr>
          <p:nvPr/>
        </p:nvCxnSpPr>
        <p:spPr>
          <a:xfrm rot="5400000" flipH="1" flipV="1">
            <a:off x="3712958" y="329500"/>
            <a:ext cx="606782" cy="3607050"/>
          </a:xfrm>
          <a:prstGeom prst="bentConnector2">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9DE5BD1-A7AB-4F52-9D23-76CC0E635898}"/>
              </a:ext>
            </a:extLst>
          </p:cNvPr>
          <p:cNvSpPr txBox="1"/>
          <p:nvPr/>
        </p:nvSpPr>
        <p:spPr>
          <a:xfrm>
            <a:off x="5834991" y="4151543"/>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3" name="TextBox 102">
            <a:extLst>
              <a:ext uri="{FF2B5EF4-FFF2-40B4-BE49-F238E27FC236}">
                <a16:creationId xmlns:a16="http://schemas.microsoft.com/office/drawing/2014/main" id="{56CC9B5B-A32D-4BD9-BA7E-6DBE7DC235CC}"/>
              </a:ext>
            </a:extLst>
          </p:cNvPr>
          <p:cNvSpPr txBox="1"/>
          <p:nvPr/>
        </p:nvSpPr>
        <p:spPr>
          <a:xfrm>
            <a:off x="3042946" y="2401097"/>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4" name="TextBox 103">
            <a:extLst>
              <a:ext uri="{FF2B5EF4-FFF2-40B4-BE49-F238E27FC236}">
                <a16:creationId xmlns:a16="http://schemas.microsoft.com/office/drawing/2014/main" id="{1B350FD3-5647-43F8-BF90-35FC4F72D6BB}"/>
              </a:ext>
            </a:extLst>
          </p:cNvPr>
          <p:cNvSpPr txBox="1"/>
          <p:nvPr/>
        </p:nvSpPr>
        <p:spPr>
          <a:xfrm>
            <a:off x="2959062" y="1794239"/>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6" name="Oval 105">
            <a:extLst>
              <a:ext uri="{FF2B5EF4-FFF2-40B4-BE49-F238E27FC236}">
                <a16:creationId xmlns:a16="http://schemas.microsoft.com/office/drawing/2014/main" id="{96DB2687-AD80-4DD6-9231-A9E1BDDE7666}"/>
              </a:ext>
            </a:extLst>
          </p:cNvPr>
          <p:cNvSpPr/>
          <p:nvPr/>
        </p:nvSpPr>
        <p:spPr>
          <a:xfrm>
            <a:off x="2254269" y="4551769"/>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11</a:t>
            </a:r>
          </a:p>
        </p:txBody>
      </p:sp>
      <p:cxnSp>
        <p:nvCxnSpPr>
          <p:cNvPr id="55" name="Connector: Elbow 54">
            <a:extLst>
              <a:ext uri="{FF2B5EF4-FFF2-40B4-BE49-F238E27FC236}">
                <a16:creationId xmlns:a16="http://schemas.microsoft.com/office/drawing/2014/main" id="{31C11DD3-FC51-4589-8398-65CA995304A8}"/>
              </a:ext>
            </a:extLst>
          </p:cNvPr>
          <p:cNvCxnSpPr>
            <a:cxnSpLocks/>
            <a:stCxn id="24" idx="3"/>
            <a:endCxn id="45" idx="3"/>
          </p:cNvCxnSpPr>
          <p:nvPr/>
        </p:nvCxnSpPr>
        <p:spPr>
          <a:xfrm>
            <a:off x="4208265" y="5032549"/>
            <a:ext cx="837416" cy="865088"/>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Hexagon 24">
            <a:extLst>
              <a:ext uri="{FF2B5EF4-FFF2-40B4-BE49-F238E27FC236}">
                <a16:creationId xmlns:a16="http://schemas.microsoft.com/office/drawing/2014/main" id="{7CD4C81E-032D-457A-8707-E32A238CD30D}"/>
              </a:ext>
            </a:extLst>
          </p:cNvPr>
          <p:cNvSpPr/>
          <p:nvPr/>
        </p:nvSpPr>
        <p:spPr>
          <a:xfrm>
            <a:off x="5045681" y="5173658"/>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Broker</a:t>
            </a:r>
          </a:p>
        </p:txBody>
      </p:sp>
      <p:cxnSp>
        <p:nvCxnSpPr>
          <p:cNvPr id="67" name="Connector: Elbow 66">
            <a:extLst>
              <a:ext uri="{FF2B5EF4-FFF2-40B4-BE49-F238E27FC236}">
                <a16:creationId xmlns:a16="http://schemas.microsoft.com/office/drawing/2014/main" id="{56F1E0DB-FA57-431F-B452-C525FE8CB5A3}"/>
              </a:ext>
            </a:extLst>
          </p:cNvPr>
          <p:cNvCxnSpPr>
            <a:cxnSpLocks/>
            <a:stCxn id="80" idx="0"/>
            <a:endCxn id="4" idx="2"/>
          </p:cNvCxnSpPr>
          <p:nvPr/>
        </p:nvCxnSpPr>
        <p:spPr>
          <a:xfrm flipV="1">
            <a:off x="5722653" y="3356733"/>
            <a:ext cx="812802" cy="1140991"/>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Hexagon 44">
            <a:extLst>
              <a:ext uri="{FF2B5EF4-FFF2-40B4-BE49-F238E27FC236}">
                <a16:creationId xmlns:a16="http://schemas.microsoft.com/office/drawing/2014/main" id="{82BAA791-5176-41DB-854C-8E5D6C9F533C}"/>
              </a:ext>
            </a:extLst>
          </p:cNvPr>
          <p:cNvSpPr/>
          <p:nvPr/>
        </p:nvSpPr>
        <p:spPr>
          <a:xfrm>
            <a:off x="5045681" y="5690289"/>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Broker Catalog</a:t>
            </a:r>
          </a:p>
        </p:txBody>
      </p:sp>
      <p:sp>
        <p:nvSpPr>
          <p:cNvPr id="56" name="Scroll: Vertical 55">
            <a:extLst>
              <a:ext uri="{FF2B5EF4-FFF2-40B4-BE49-F238E27FC236}">
                <a16:creationId xmlns:a16="http://schemas.microsoft.com/office/drawing/2014/main" id="{5685FBC1-9BE7-42C6-96E5-A0D9472A8B1D}"/>
              </a:ext>
            </a:extLst>
          </p:cNvPr>
          <p:cNvSpPr/>
          <p:nvPr/>
        </p:nvSpPr>
        <p:spPr>
          <a:xfrm>
            <a:off x="3489044" y="5623648"/>
            <a:ext cx="184478" cy="133281"/>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1B52CBE0-F45B-490C-A300-513A7196F617}"/>
              </a:ext>
            </a:extLst>
          </p:cNvPr>
          <p:cNvCxnSpPr>
            <a:cxnSpLocks/>
            <a:stCxn id="24" idx="3"/>
            <a:endCxn id="25" idx="3"/>
          </p:cNvCxnSpPr>
          <p:nvPr/>
        </p:nvCxnSpPr>
        <p:spPr>
          <a:xfrm>
            <a:off x="4208265" y="5032549"/>
            <a:ext cx="837416" cy="348457"/>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8F71C3B-CB20-4687-BF27-A73C4EFEC05F}"/>
              </a:ext>
            </a:extLst>
          </p:cNvPr>
          <p:cNvCxnSpPr>
            <a:cxnSpLocks/>
            <a:stCxn id="25" idx="0"/>
            <a:endCxn id="4" idx="2"/>
          </p:cNvCxnSpPr>
          <p:nvPr/>
        </p:nvCxnSpPr>
        <p:spPr>
          <a:xfrm flipV="1">
            <a:off x="5722653" y="3356733"/>
            <a:ext cx="812802" cy="202427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Hexagon 79">
            <a:extLst>
              <a:ext uri="{FF2B5EF4-FFF2-40B4-BE49-F238E27FC236}">
                <a16:creationId xmlns:a16="http://schemas.microsoft.com/office/drawing/2014/main" id="{79301749-B7D1-4182-8FE8-FC27FD7D2A9B}"/>
              </a:ext>
            </a:extLst>
          </p:cNvPr>
          <p:cNvSpPr/>
          <p:nvPr/>
        </p:nvSpPr>
        <p:spPr>
          <a:xfrm>
            <a:off x="5045681" y="4290376"/>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Service </a:t>
            </a:r>
            <a:r>
              <a:rPr lang="en-US" altLang="zh-CN" sz="1100" dirty="0"/>
              <a:t>Instance</a:t>
            </a:r>
            <a:endParaRPr lang="en-US" sz="1100" dirty="0"/>
          </a:p>
        </p:txBody>
      </p:sp>
      <p:cxnSp>
        <p:nvCxnSpPr>
          <p:cNvPr id="85" name="Connector: Elbow 84">
            <a:extLst>
              <a:ext uri="{FF2B5EF4-FFF2-40B4-BE49-F238E27FC236}">
                <a16:creationId xmlns:a16="http://schemas.microsoft.com/office/drawing/2014/main" id="{4172159E-562B-4FF3-9B3B-EC3EF2EDF213}"/>
              </a:ext>
            </a:extLst>
          </p:cNvPr>
          <p:cNvCxnSpPr>
            <a:cxnSpLocks/>
            <a:stCxn id="51" idx="3"/>
            <a:endCxn id="80" idx="4"/>
          </p:cNvCxnSpPr>
          <p:nvPr/>
        </p:nvCxnSpPr>
        <p:spPr>
          <a:xfrm>
            <a:off x="4208265" y="3941345"/>
            <a:ext cx="941090" cy="349031"/>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37BFECB8-1F31-4AE7-9038-BDE1D4DB30CE}"/>
              </a:ext>
            </a:extLst>
          </p:cNvPr>
          <p:cNvCxnSpPr>
            <a:cxnSpLocks/>
            <a:stCxn id="44" idx="3"/>
            <a:endCxn id="80" idx="3"/>
          </p:cNvCxnSpPr>
          <p:nvPr/>
        </p:nvCxnSpPr>
        <p:spPr>
          <a:xfrm>
            <a:off x="4208265" y="4497723"/>
            <a:ext cx="837416" cy="1"/>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13DA3870-441F-4E6B-874F-0F0E8F74AD9E}"/>
              </a:ext>
            </a:extLst>
          </p:cNvPr>
          <p:cNvSpPr/>
          <p:nvPr/>
        </p:nvSpPr>
        <p:spPr>
          <a:xfrm>
            <a:off x="6286083" y="4544026"/>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12</a:t>
            </a:r>
          </a:p>
        </p:txBody>
      </p:sp>
      <p:sp>
        <p:nvSpPr>
          <p:cNvPr id="50" name="Rectangle 49">
            <a:extLst>
              <a:ext uri="{FF2B5EF4-FFF2-40B4-BE49-F238E27FC236}">
                <a16:creationId xmlns:a16="http://schemas.microsoft.com/office/drawing/2014/main" id="{1F08D3C5-D40F-41B6-AC43-E63E16B6CF55}"/>
              </a:ext>
            </a:extLst>
          </p:cNvPr>
          <p:cNvSpPr/>
          <p:nvPr/>
        </p:nvSpPr>
        <p:spPr>
          <a:xfrm>
            <a:off x="2023166" y="3279654"/>
            <a:ext cx="886602" cy="5229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Setup Entry Point</a:t>
            </a:r>
          </a:p>
        </p:txBody>
      </p:sp>
    </p:spTree>
    <p:extLst>
      <p:ext uri="{BB962C8B-B14F-4D97-AF65-F5344CB8AC3E}">
        <p14:creationId xmlns:p14="http://schemas.microsoft.com/office/powerpoint/2010/main" val="31412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B0C1-2ECD-436C-BF6E-145710C8DC1D}"/>
              </a:ext>
            </a:extLst>
          </p:cNvPr>
          <p:cNvSpPr>
            <a:spLocks noGrp="1"/>
          </p:cNvSpPr>
          <p:nvPr>
            <p:ph type="title"/>
          </p:nvPr>
        </p:nvSpPr>
        <p:spPr/>
        <p:txBody>
          <a:bodyPr/>
          <a:lstStyle/>
          <a:p>
            <a:r>
              <a:rPr lang="en-US" dirty="0"/>
              <a:t>August 2017-Actors-4</a:t>
            </a:r>
          </a:p>
        </p:txBody>
      </p:sp>
      <p:sp>
        <p:nvSpPr>
          <p:cNvPr id="4" name="Rectangle 3">
            <a:extLst>
              <a:ext uri="{FF2B5EF4-FFF2-40B4-BE49-F238E27FC236}">
                <a16:creationId xmlns:a16="http://schemas.microsoft.com/office/drawing/2014/main" id="{B3E5B886-5F77-4E53-83B7-E96FE9374208}"/>
              </a:ext>
            </a:extLst>
          </p:cNvPr>
          <p:cNvSpPr/>
          <p:nvPr/>
        </p:nvSpPr>
        <p:spPr>
          <a:xfrm>
            <a:off x="6155743" y="2379906"/>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 Broker </a:t>
            </a:r>
          </a:p>
          <a:p>
            <a:pPr algn="ctr"/>
            <a:r>
              <a:rPr lang="en-US" dirty="0"/>
              <a:t>(OSB API)</a:t>
            </a:r>
          </a:p>
        </p:txBody>
      </p:sp>
      <p:sp>
        <p:nvSpPr>
          <p:cNvPr id="14" name="Rectangle 13">
            <a:extLst>
              <a:ext uri="{FF2B5EF4-FFF2-40B4-BE49-F238E27FC236}">
                <a16:creationId xmlns:a16="http://schemas.microsoft.com/office/drawing/2014/main" id="{B97C6A5D-3A1C-4FDA-AFBB-49EB06ADEA26}"/>
              </a:ext>
            </a:extLst>
          </p:cNvPr>
          <p:cNvSpPr/>
          <p:nvPr/>
        </p:nvSpPr>
        <p:spPr>
          <a:xfrm>
            <a:off x="2753116" y="4414228"/>
            <a:ext cx="1672389" cy="1121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Catalog </a:t>
            </a:r>
            <a:r>
              <a:rPr lang="en-US" altLang="zh-CN" dirty="0"/>
              <a:t>Service</a:t>
            </a:r>
            <a:endParaRPr lang="en-US" dirty="0"/>
          </a:p>
        </p:txBody>
      </p:sp>
      <p:pic>
        <p:nvPicPr>
          <p:cNvPr id="22" name="Picture 21">
            <a:extLst>
              <a:ext uri="{FF2B5EF4-FFF2-40B4-BE49-F238E27FC236}">
                <a16:creationId xmlns:a16="http://schemas.microsoft.com/office/drawing/2014/main" id="{E8F43F7D-4286-483F-AF1B-A6CC7A2F4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111" y="5840963"/>
            <a:ext cx="486398" cy="486398"/>
          </a:xfrm>
          <a:prstGeom prst="rect">
            <a:avLst/>
          </a:prstGeom>
        </p:spPr>
      </p:pic>
      <p:cxnSp>
        <p:nvCxnSpPr>
          <p:cNvPr id="26" name="Straight Arrow Connector 25">
            <a:extLst>
              <a:ext uri="{FF2B5EF4-FFF2-40B4-BE49-F238E27FC236}">
                <a16:creationId xmlns:a16="http://schemas.microsoft.com/office/drawing/2014/main" id="{A5BA8524-EC7F-49F3-B9F4-BEC62A6E25A9}"/>
              </a:ext>
            </a:extLst>
          </p:cNvPr>
          <p:cNvCxnSpPr>
            <a:cxnSpLocks/>
            <a:stCxn id="22" idx="0"/>
            <a:endCxn id="47" idx="2"/>
          </p:cNvCxnSpPr>
          <p:nvPr/>
        </p:nvCxnSpPr>
        <p:spPr>
          <a:xfrm flipH="1" flipV="1">
            <a:off x="3586073" y="5040258"/>
            <a:ext cx="3237" cy="800705"/>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78EBBC3-3532-4023-B2E6-E1A793402D26}"/>
              </a:ext>
            </a:extLst>
          </p:cNvPr>
          <p:cNvSpPr txBox="1"/>
          <p:nvPr/>
        </p:nvSpPr>
        <p:spPr>
          <a:xfrm>
            <a:off x="3650316" y="5535438"/>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0" name="TextBox 29">
            <a:extLst>
              <a:ext uri="{FF2B5EF4-FFF2-40B4-BE49-F238E27FC236}">
                <a16:creationId xmlns:a16="http://schemas.microsoft.com/office/drawing/2014/main" id="{5008C690-0949-4FEB-ABFC-33BEFB78DB04}"/>
              </a:ext>
            </a:extLst>
          </p:cNvPr>
          <p:cNvSpPr txBox="1"/>
          <p:nvPr/>
        </p:nvSpPr>
        <p:spPr>
          <a:xfrm>
            <a:off x="7780163" y="1162189"/>
            <a:ext cx="4106779" cy="5632311"/>
          </a:xfrm>
          <a:prstGeom prst="rect">
            <a:avLst/>
          </a:prstGeom>
          <a:noFill/>
        </p:spPr>
        <p:txBody>
          <a:bodyPr wrap="square" rtlCol="0">
            <a:spAutoFit/>
          </a:bodyPr>
          <a:lstStyle/>
          <a:p>
            <a:pPr marL="342900" indent="-342900">
              <a:buFont typeface="+mj-lt"/>
              <a:buAutoNum type="arabicPeriod"/>
            </a:pPr>
            <a:r>
              <a:rPr lang="en-US" sz="1200" dirty="0"/>
              <a:t>A Catalog Operator creates a Broker resource in the</a:t>
            </a:r>
            <a:r>
              <a:rPr lang="zh-CN" altLang="en-US" sz="1200" dirty="0"/>
              <a:t> </a:t>
            </a:r>
            <a:r>
              <a:rPr lang="en-US" altLang="zh-CN" sz="1200" dirty="0"/>
              <a:t>Catalog Service.</a:t>
            </a:r>
            <a:endParaRPr lang="en-US" sz="1200" dirty="0"/>
          </a:p>
          <a:p>
            <a:pPr marL="342900" indent="-342900">
              <a:buFont typeface="+mj-lt"/>
              <a:buAutoNum type="arabicPeriod"/>
            </a:pPr>
            <a:r>
              <a:rPr lang="en-US" altLang="zh-CN" sz="1200" dirty="0"/>
              <a:t>The Catalog Service creates a Broker Actor through a Broker Catalog actor.</a:t>
            </a:r>
          </a:p>
          <a:p>
            <a:pPr marL="342900" indent="-342900">
              <a:buFont typeface="+mj-lt"/>
              <a:buAutoNum type="arabicPeriod"/>
            </a:pPr>
            <a:r>
              <a:rPr lang="en-US" altLang="zh-CN" sz="1200" dirty="0"/>
              <a:t>The Broker Actor</a:t>
            </a:r>
            <a:r>
              <a:rPr lang="en-US" sz="1200" dirty="0"/>
              <a:t> calls the catalog endpoint of the Service Broker to get a list of Service Types.</a:t>
            </a:r>
          </a:p>
          <a:p>
            <a:pPr marL="342900" indent="-342900">
              <a:buFont typeface="+mj-lt"/>
              <a:buAutoNum type="arabicPeriod"/>
            </a:pPr>
            <a:r>
              <a:rPr lang="en-US" sz="1200" dirty="0"/>
              <a:t>A Service Consumer reads the </a:t>
            </a:r>
            <a:r>
              <a:rPr lang="en-US" altLang="zh-CN" sz="1200" dirty="0"/>
              <a:t>Catalog </a:t>
            </a:r>
            <a:r>
              <a:rPr lang="en-US" sz="1200" dirty="0"/>
              <a:t>to get a list of composable Service Types. </a:t>
            </a:r>
          </a:p>
          <a:p>
            <a:pPr marL="342900" indent="-342900">
              <a:buFont typeface="+mj-lt"/>
              <a:buAutoNum type="arabicPeriod"/>
            </a:pPr>
            <a:r>
              <a:rPr lang="en-US" sz="1200" dirty="0"/>
              <a:t>The Service Consumer deploys a Service Fabric application manifest that contains a service that depends on a brokered service.</a:t>
            </a:r>
          </a:p>
          <a:p>
            <a:pPr marL="342900" indent="-342900">
              <a:buFont typeface="+mj-lt"/>
              <a:buAutoNum type="arabicPeriod"/>
            </a:pPr>
            <a:r>
              <a:rPr lang="en-US" sz="1200" dirty="0"/>
              <a:t>During initialization, the service drops a Service Instance into the Catalog.</a:t>
            </a:r>
          </a:p>
          <a:p>
            <a:pPr marL="342900" indent="-342900">
              <a:buFont typeface="+mj-lt"/>
              <a:buAutoNum type="arabicPeriod"/>
            </a:pPr>
            <a:r>
              <a:rPr lang="en-US" sz="1200" dirty="0"/>
              <a:t>Catalog creates a Service Instance Actor.</a:t>
            </a:r>
          </a:p>
          <a:p>
            <a:pPr marL="342900" indent="-342900">
              <a:buFont typeface="+mj-lt"/>
              <a:buAutoNum type="arabicPeriod"/>
            </a:pPr>
            <a:r>
              <a:rPr lang="en-US" sz="1200" dirty="0"/>
              <a:t>The </a:t>
            </a:r>
            <a:r>
              <a:rPr lang="en-US" altLang="zh-CN" sz="1200" dirty="0"/>
              <a:t>Instance Actor </a:t>
            </a:r>
            <a:r>
              <a:rPr lang="en-US" sz="1200" dirty="0"/>
              <a:t>uses OSB API to complete the provisioning and binding process. Please note in this flow provisioning and binding are combined. However, we can easily split the steps later.</a:t>
            </a:r>
          </a:p>
          <a:p>
            <a:pPr marL="342900" indent="-342900">
              <a:buFont typeface="+mj-lt"/>
              <a:buAutoNum type="arabicPeriod"/>
            </a:pPr>
            <a:r>
              <a:rPr lang="en-US" sz="1200" dirty="0"/>
              <a:t>The services polls for a valid service binding and establishes connection to the brokered service. A link between the service and the Service Instance is also established.</a:t>
            </a:r>
          </a:p>
          <a:p>
            <a:pPr marL="342900" indent="-342900">
              <a:buFont typeface="+mj-lt"/>
              <a:buAutoNum type="arabicPeriod"/>
            </a:pPr>
            <a:r>
              <a:rPr lang="en-US" sz="1200" dirty="0"/>
              <a:t>User service directly interacts with the external service.</a:t>
            </a:r>
          </a:p>
          <a:p>
            <a:pPr marL="342900" indent="-342900">
              <a:buFont typeface="+mj-lt"/>
              <a:buAutoNum type="arabicPeriod"/>
            </a:pPr>
            <a:r>
              <a:rPr lang="en-US" sz="1200" dirty="0">
                <a:solidFill>
                  <a:srgbClr val="FF0000"/>
                </a:solidFill>
              </a:rPr>
              <a:t>When the application is de-provisioned, the Service Instance observes the dependent service instance doesn’t existing anymore.</a:t>
            </a:r>
          </a:p>
          <a:p>
            <a:pPr marL="342900" indent="-342900">
              <a:buFont typeface="+mj-lt"/>
              <a:buAutoNum type="arabicPeriod"/>
            </a:pPr>
            <a:r>
              <a:rPr lang="en-US" sz="1200" dirty="0">
                <a:solidFill>
                  <a:srgbClr val="FF0000"/>
                </a:solidFill>
              </a:rPr>
              <a:t>The </a:t>
            </a:r>
            <a:r>
              <a:rPr lang="en-US" altLang="zh-CN" sz="1200" dirty="0">
                <a:solidFill>
                  <a:srgbClr val="FF0000"/>
                </a:solidFill>
              </a:rPr>
              <a:t>Instance Actor </a:t>
            </a:r>
            <a:r>
              <a:rPr lang="en-US" sz="1200" dirty="0">
                <a:solidFill>
                  <a:srgbClr val="FF0000"/>
                </a:solidFill>
              </a:rPr>
              <a:t>uses OSB API to unbinding and de-provision the service.</a:t>
            </a:r>
          </a:p>
          <a:p>
            <a:pPr marL="342900" indent="-342900">
              <a:buFont typeface="+mj-lt"/>
              <a:buAutoNum type="arabicPeriod"/>
            </a:pPr>
            <a:endParaRPr lang="en-US" sz="1200" dirty="0"/>
          </a:p>
          <a:p>
            <a:pPr marL="342900" indent="-342900">
              <a:buFont typeface="+mj-lt"/>
              <a:buAutoNum type="arabicPeriod"/>
            </a:pPr>
            <a:endParaRPr lang="en-US" sz="1200" dirty="0"/>
          </a:p>
        </p:txBody>
      </p:sp>
      <p:sp>
        <p:nvSpPr>
          <p:cNvPr id="35" name="TextBox 34">
            <a:extLst>
              <a:ext uri="{FF2B5EF4-FFF2-40B4-BE49-F238E27FC236}">
                <a16:creationId xmlns:a16="http://schemas.microsoft.com/office/drawing/2014/main" id="{F7BBE58B-2C6E-46B5-B9AF-59DCA94EA505}"/>
              </a:ext>
            </a:extLst>
          </p:cNvPr>
          <p:cNvSpPr txBox="1"/>
          <p:nvPr/>
        </p:nvSpPr>
        <p:spPr>
          <a:xfrm>
            <a:off x="4588482" y="5532057"/>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8" name="TextBox 37">
            <a:extLst>
              <a:ext uri="{FF2B5EF4-FFF2-40B4-BE49-F238E27FC236}">
                <a16:creationId xmlns:a16="http://schemas.microsoft.com/office/drawing/2014/main" id="{742E69D2-DBA4-49A1-9F4F-6C482A1478EA}"/>
              </a:ext>
            </a:extLst>
          </p:cNvPr>
          <p:cNvSpPr txBox="1"/>
          <p:nvPr/>
        </p:nvSpPr>
        <p:spPr>
          <a:xfrm>
            <a:off x="3207602" y="6313846"/>
            <a:ext cx="1528496" cy="307777"/>
          </a:xfrm>
          <a:prstGeom prst="rect">
            <a:avLst/>
          </a:prstGeom>
          <a:noFill/>
        </p:spPr>
        <p:txBody>
          <a:bodyPr wrap="square" rtlCol="0">
            <a:spAutoFit/>
          </a:bodyPr>
          <a:lstStyle/>
          <a:p>
            <a:r>
              <a:rPr lang="en-US" sz="1400" dirty="0"/>
              <a:t>Catalog Operator</a:t>
            </a:r>
          </a:p>
        </p:txBody>
      </p:sp>
      <p:pic>
        <p:nvPicPr>
          <p:cNvPr id="39" name="Picture 38">
            <a:extLst>
              <a:ext uri="{FF2B5EF4-FFF2-40B4-BE49-F238E27FC236}">
                <a16:creationId xmlns:a16="http://schemas.microsoft.com/office/drawing/2014/main" id="{507185FE-ADB3-4F8C-A1AC-49E1E0302A8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38737" y="5865867"/>
            <a:ext cx="486398" cy="486398"/>
          </a:xfrm>
          <a:prstGeom prst="rect">
            <a:avLst/>
          </a:prstGeom>
        </p:spPr>
      </p:pic>
      <p:cxnSp>
        <p:nvCxnSpPr>
          <p:cNvPr id="41" name="Connector: Elbow 40">
            <a:extLst>
              <a:ext uri="{FF2B5EF4-FFF2-40B4-BE49-F238E27FC236}">
                <a16:creationId xmlns:a16="http://schemas.microsoft.com/office/drawing/2014/main" id="{A38C466D-F402-4CEC-BBED-4E349E4A0B14}"/>
              </a:ext>
            </a:extLst>
          </p:cNvPr>
          <p:cNvCxnSpPr>
            <a:cxnSpLocks/>
            <a:stCxn id="47" idx="1"/>
            <a:endCxn id="39" idx="0"/>
          </p:cNvCxnSpPr>
          <p:nvPr/>
        </p:nvCxnSpPr>
        <p:spPr>
          <a:xfrm rot="10800000" flipV="1">
            <a:off x="1781937" y="4901759"/>
            <a:ext cx="1181945" cy="964108"/>
          </a:xfrm>
          <a:prstGeom prst="bentConnector2">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6F20502-FA36-4D2C-9243-E068740FE8EF}"/>
              </a:ext>
            </a:extLst>
          </p:cNvPr>
          <p:cNvSpPr txBox="1"/>
          <p:nvPr/>
        </p:nvSpPr>
        <p:spPr>
          <a:xfrm>
            <a:off x="1466545" y="6313846"/>
            <a:ext cx="1528496" cy="307777"/>
          </a:xfrm>
          <a:prstGeom prst="rect">
            <a:avLst/>
          </a:prstGeom>
          <a:noFill/>
          <a:ln>
            <a:noFill/>
            <a:prstDash val="dash"/>
          </a:ln>
        </p:spPr>
        <p:txBody>
          <a:bodyPr wrap="square" rtlCol="0">
            <a:spAutoFit/>
          </a:bodyPr>
          <a:lstStyle/>
          <a:p>
            <a:r>
              <a:rPr lang="en-US" sz="1400" dirty="0"/>
              <a:t>Service consumer</a:t>
            </a:r>
          </a:p>
        </p:txBody>
      </p:sp>
      <p:sp>
        <p:nvSpPr>
          <p:cNvPr id="43" name="TextBox 42">
            <a:extLst>
              <a:ext uri="{FF2B5EF4-FFF2-40B4-BE49-F238E27FC236}">
                <a16:creationId xmlns:a16="http://schemas.microsoft.com/office/drawing/2014/main" id="{74831C13-4E1B-4C18-8F85-5B85A043D3F1}"/>
              </a:ext>
            </a:extLst>
          </p:cNvPr>
          <p:cNvSpPr txBox="1"/>
          <p:nvPr/>
        </p:nvSpPr>
        <p:spPr>
          <a:xfrm>
            <a:off x="6522177" y="5113893"/>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59" name="Connector: Elbow 58">
            <a:extLst>
              <a:ext uri="{FF2B5EF4-FFF2-40B4-BE49-F238E27FC236}">
                <a16:creationId xmlns:a16="http://schemas.microsoft.com/office/drawing/2014/main" id="{EBEB6BC2-9EC0-4D1E-8D17-58D5DECDFB95}"/>
              </a:ext>
            </a:extLst>
          </p:cNvPr>
          <p:cNvCxnSpPr>
            <a:cxnSpLocks/>
            <a:stCxn id="39" idx="1"/>
            <a:endCxn id="60" idx="2"/>
          </p:cNvCxnSpPr>
          <p:nvPr/>
        </p:nvCxnSpPr>
        <p:spPr>
          <a:xfrm rot="10800000">
            <a:off x="1111281" y="3356734"/>
            <a:ext cx="427456" cy="275233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A551DB-8729-4539-9E1E-357D44223764}"/>
              </a:ext>
            </a:extLst>
          </p:cNvPr>
          <p:cNvSpPr/>
          <p:nvPr/>
        </p:nvSpPr>
        <p:spPr>
          <a:xfrm>
            <a:off x="275087" y="2071573"/>
            <a:ext cx="1672388" cy="1285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Service Fabric Runtime</a:t>
            </a:r>
          </a:p>
        </p:txBody>
      </p:sp>
      <p:sp>
        <p:nvSpPr>
          <p:cNvPr id="65" name="Scroll: Vertical 64">
            <a:extLst>
              <a:ext uri="{FF2B5EF4-FFF2-40B4-BE49-F238E27FC236}">
                <a16:creationId xmlns:a16="http://schemas.microsoft.com/office/drawing/2014/main" id="{FFEED021-D483-418B-ADC8-E37A2DE0185F}"/>
              </a:ext>
            </a:extLst>
          </p:cNvPr>
          <p:cNvSpPr/>
          <p:nvPr/>
        </p:nvSpPr>
        <p:spPr>
          <a:xfrm>
            <a:off x="969721" y="4933660"/>
            <a:ext cx="299671" cy="216505"/>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2092D5A-8E9A-44C5-9DA1-9C9BB5FE6510}"/>
              </a:ext>
            </a:extLst>
          </p:cNvPr>
          <p:cNvSpPr txBox="1"/>
          <p:nvPr/>
        </p:nvSpPr>
        <p:spPr>
          <a:xfrm>
            <a:off x="1730098" y="5068698"/>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0" name="TextBox 69">
            <a:extLst>
              <a:ext uri="{FF2B5EF4-FFF2-40B4-BE49-F238E27FC236}">
                <a16:creationId xmlns:a16="http://schemas.microsoft.com/office/drawing/2014/main" id="{43670782-FA25-48F4-ACB0-D42F13B7D6E7}"/>
              </a:ext>
            </a:extLst>
          </p:cNvPr>
          <p:cNvSpPr txBox="1"/>
          <p:nvPr/>
        </p:nvSpPr>
        <p:spPr>
          <a:xfrm>
            <a:off x="625751" y="484861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74" name="Connector: Elbow 73">
            <a:extLst>
              <a:ext uri="{FF2B5EF4-FFF2-40B4-BE49-F238E27FC236}">
                <a16:creationId xmlns:a16="http://schemas.microsoft.com/office/drawing/2014/main" id="{DF66CCFB-BBA6-4DEF-9D95-FC74A41F4273}"/>
              </a:ext>
            </a:extLst>
          </p:cNvPr>
          <p:cNvCxnSpPr>
            <a:cxnSpLocks/>
            <a:endCxn id="94" idx="2"/>
          </p:cNvCxnSpPr>
          <p:nvPr/>
        </p:nvCxnSpPr>
        <p:spPr>
          <a:xfrm rot="16200000" flipV="1">
            <a:off x="2145595" y="3408358"/>
            <a:ext cx="1211398" cy="774003"/>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F149D14-EBCF-417C-9C05-0845F8B261F8}"/>
              </a:ext>
            </a:extLst>
          </p:cNvPr>
          <p:cNvSpPr txBox="1"/>
          <p:nvPr/>
        </p:nvSpPr>
        <p:spPr>
          <a:xfrm>
            <a:off x="3532032" y="3299168"/>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8" name="TextBox 77">
            <a:extLst>
              <a:ext uri="{FF2B5EF4-FFF2-40B4-BE49-F238E27FC236}">
                <a16:creationId xmlns:a16="http://schemas.microsoft.com/office/drawing/2014/main" id="{8278C635-5B49-43E4-B3ED-91B592891599}"/>
              </a:ext>
            </a:extLst>
          </p:cNvPr>
          <p:cNvSpPr txBox="1"/>
          <p:nvPr/>
        </p:nvSpPr>
        <p:spPr>
          <a:xfrm>
            <a:off x="4588482" y="4203653"/>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94" name="Rectangle 93">
            <a:extLst>
              <a:ext uri="{FF2B5EF4-FFF2-40B4-BE49-F238E27FC236}">
                <a16:creationId xmlns:a16="http://schemas.microsoft.com/office/drawing/2014/main" id="{0EC61B7D-79C7-426A-B956-81CD11DA438A}"/>
              </a:ext>
            </a:extLst>
          </p:cNvPr>
          <p:cNvSpPr/>
          <p:nvPr/>
        </p:nvSpPr>
        <p:spPr>
          <a:xfrm>
            <a:off x="1769522" y="2436416"/>
            <a:ext cx="1189539" cy="7532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 service</a:t>
            </a:r>
          </a:p>
        </p:txBody>
      </p:sp>
      <p:cxnSp>
        <p:nvCxnSpPr>
          <p:cNvPr id="95" name="Connector: Elbow 94">
            <a:extLst>
              <a:ext uri="{FF2B5EF4-FFF2-40B4-BE49-F238E27FC236}">
                <a16:creationId xmlns:a16="http://schemas.microsoft.com/office/drawing/2014/main" id="{B8098D4A-CBFA-48EE-9819-F748B1ED3010}"/>
              </a:ext>
            </a:extLst>
          </p:cNvPr>
          <p:cNvCxnSpPr>
            <a:cxnSpLocks/>
            <a:stCxn id="94" idx="3"/>
            <a:endCxn id="14" idx="0"/>
          </p:cNvCxnSpPr>
          <p:nvPr/>
        </p:nvCxnSpPr>
        <p:spPr>
          <a:xfrm>
            <a:off x="2959061" y="2813039"/>
            <a:ext cx="630250" cy="1601189"/>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15D961D-0636-48D8-B24C-1F5089A8626D}"/>
              </a:ext>
            </a:extLst>
          </p:cNvPr>
          <p:cNvSpPr/>
          <p:nvPr/>
        </p:nvSpPr>
        <p:spPr>
          <a:xfrm>
            <a:off x="6159676" y="1333560"/>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a:t>
            </a:r>
          </a:p>
        </p:txBody>
      </p:sp>
      <p:cxnSp>
        <p:nvCxnSpPr>
          <p:cNvPr id="99" name="Connector: Elbow 98">
            <a:extLst>
              <a:ext uri="{FF2B5EF4-FFF2-40B4-BE49-F238E27FC236}">
                <a16:creationId xmlns:a16="http://schemas.microsoft.com/office/drawing/2014/main" id="{AA22B7AA-29C9-49E7-85CD-E90438E8FAA0}"/>
              </a:ext>
            </a:extLst>
          </p:cNvPr>
          <p:cNvCxnSpPr>
            <a:cxnSpLocks/>
            <a:stCxn id="94" idx="0"/>
            <a:endCxn id="98" idx="1"/>
          </p:cNvCxnSpPr>
          <p:nvPr/>
        </p:nvCxnSpPr>
        <p:spPr>
          <a:xfrm rot="5400000" flipH="1" flipV="1">
            <a:off x="3950933" y="227673"/>
            <a:ext cx="622103" cy="3795384"/>
          </a:xfrm>
          <a:prstGeom prst="bentConnector2">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9DE5BD1-A7AB-4F52-9D23-76CC0E635898}"/>
              </a:ext>
            </a:extLst>
          </p:cNvPr>
          <p:cNvSpPr txBox="1"/>
          <p:nvPr/>
        </p:nvSpPr>
        <p:spPr>
          <a:xfrm flipH="1">
            <a:off x="6416632" y="3868726"/>
            <a:ext cx="458624" cy="369332"/>
          </a:xfrm>
          <a:prstGeom prst="rect">
            <a:avLst/>
          </a:prstGeom>
          <a:noFill/>
        </p:spPr>
        <p:txBody>
          <a:bodyPr wrap="square" rtlCol="0">
            <a:spAutoFit/>
          </a:bodyPr>
          <a:lstStyle/>
          <a:p>
            <a:r>
              <a:rPr lang="en-US" dirty="0">
                <a:sym typeface="Wingdings" panose="05000000000000000000" pitchFamily="2" charset="2"/>
              </a:rPr>
              <a:t></a:t>
            </a:r>
            <a:endParaRPr lang="en-US" dirty="0"/>
          </a:p>
        </p:txBody>
      </p:sp>
      <p:sp>
        <p:nvSpPr>
          <p:cNvPr id="103" name="TextBox 102">
            <a:extLst>
              <a:ext uri="{FF2B5EF4-FFF2-40B4-BE49-F238E27FC236}">
                <a16:creationId xmlns:a16="http://schemas.microsoft.com/office/drawing/2014/main" id="{56CC9B5B-A32D-4BD9-BA7E-6DBE7DC235CC}"/>
              </a:ext>
            </a:extLst>
          </p:cNvPr>
          <p:cNvSpPr txBox="1"/>
          <p:nvPr/>
        </p:nvSpPr>
        <p:spPr>
          <a:xfrm>
            <a:off x="2517374" y="3500327"/>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4" name="TextBox 103">
            <a:extLst>
              <a:ext uri="{FF2B5EF4-FFF2-40B4-BE49-F238E27FC236}">
                <a16:creationId xmlns:a16="http://schemas.microsoft.com/office/drawing/2014/main" id="{1B350FD3-5647-43F8-BF90-35FC4F72D6BB}"/>
              </a:ext>
            </a:extLst>
          </p:cNvPr>
          <p:cNvSpPr txBox="1"/>
          <p:nvPr/>
        </p:nvSpPr>
        <p:spPr>
          <a:xfrm>
            <a:off x="2959062" y="1794239"/>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6" name="Oval 105">
            <a:extLst>
              <a:ext uri="{FF2B5EF4-FFF2-40B4-BE49-F238E27FC236}">
                <a16:creationId xmlns:a16="http://schemas.microsoft.com/office/drawing/2014/main" id="{96DB2687-AD80-4DD6-9231-A9E1BDDE7666}"/>
              </a:ext>
            </a:extLst>
          </p:cNvPr>
          <p:cNvSpPr/>
          <p:nvPr/>
        </p:nvSpPr>
        <p:spPr>
          <a:xfrm>
            <a:off x="4040166" y="2376882"/>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11</a:t>
            </a:r>
          </a:p>
        </p:txBody>
      </p:sp>
      <p:cxnSp>
        <p:nvCxnSpPr>
          <p:cNvPr id="55" name="Connector: Elbow 54">
            <a:extLst>
              <a:ext uri="{FF2B5EF4-FFF2-40B4-BE49-F238E27FC236}">
                <a16:creationId xmlns:a16="http://schemas.microsoft.com/office/drawing/2014/main" id="{31C11DD3-FC51-4589-8398-65CA995304A8}"/>
              </a:ext>
            </a:extLst>
          </p:cNvPr>
          <p:cNvCxnSpPr>
            <a:cxnSpLocks/>
            <a:stCxn id="47" idx="3"/>
            <a:endCxn id="45" idx="3"/>
          </p:cNvCxnSpPr>
          <p:nvPr/>
        </p:nvCxnSpPr>
        <p:spPr>
          <a:xfrm>
            <a:off x="4208265" y="4901759"/>
            <a:ext cx="837416" cy="995878"/>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Hexagon 24">
            <a:extLst>
              <a:ext uri="{FF2B5EF4-FFF2-40B4-BE49-F238E27FC236}">
                <a16:creationId xmlns:a16="http://schemas.microsoft.com/office/drawing/2014/main" id="{7CD4C81E-032D-457A-8707-E32A238CD30D}"/>
              </a:ext>
            </a:extLst>
          </p:cNvPr>
          <p:cNvSpPr/>
          <p:nvPr/>
        </p:nvSpPr>
        <p:spPr>
          <a:xfrm>
            <a:off x="5978854" y="5340979"/>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Broker</a:t>
            </a:r>
          </a:p>
        </p:txBody>
      </p:sp>
      <p:cxnSp>
        <p:nvCxnSpPr>
          <p:cNvPr id="67" name="Connector: Elbow 66">
            <a:extLst>
              <a:ext uri="{FF2B5EF4-FFF2-40B4-BE49-F238E27FC236}">
                <a16:creationId xmlns:a16="http://schemas.microsoft.com/office/drawing/2014/main" id="{56F1E0DB-FA57-431F-B452-C525FE8CB5A3}"/>
              </a:ext>
            </a:extLst>
          </p:cNvPr>
          <p:cNvCxnSpPr>
            <a:cxnSpLocks/>
            <a:stCxn id="80" idx="0"/>
            <a:endCxn id="4" idx="2"/>
          </p:cNvCxnSpPr>
          <p:nvPr/>
        </p:nvCxnSpPr>
        <p:spPr>
          <a:xfrm flipV="1">
            <a:off x="6546322" y="3341412"/>
            <a:ext cx="328935" cy="868819"/>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Hexagon 44">
            <a:extLst>
              <a:ext uri="{FF2B5EF4-FFF2-40B4-BE49-F238E27FC236}">
                <a16:creationId xmlns:a16="http://schemas.microsoft.com/office/drawing/2014/main" id="{82BAA791-5176-41DB-854C-8E5D6C9F533C}"/>
              </a:ext>
            </a:extLst>
          </p:cNvPr>
          <p:cNvSpPr/>
          <p:nvPr/>
        </p:nvSpPr>
        <p:spPr>
          <a:xfrm>
            <a:off x="5045681" y="5690289"/>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Broker Catalog</a:t>
            </a:r>
          </a:p>
        </p:txBody>
      </p:sp>
      <p:sp>
        <p:nvSpPr>
          <p:cNvPr id="56" name="Scroll: Vertical 55">
            <a:extLst>
              <a:ext uri="{FF2B5EF4-FFF2-40B4-BE49-F238E27FC236}">
                <a16:creationId xmlns:a16="http://schemas.microsoft.com/office/drawing/2014/main" id="{5685FBC1-9BE7-42C6-96E5-A0D9472A8B1D}"/>
              </a:ext>
            </a:extLst>
          </p:cNvPr>
          <p:cNvSpPr/>
          <p:nvPr/>
        </p:nvSpPr>
        <p:spPr>
          <a:xfrm>
            <a:off x="3489044" y="5623648"/>
            <a:ext cx="184478" cy="133281"/>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1B52CBE0-F45B-490C-A300-513A7196F617}"/>
              </a:ext>
            </a:extLst>
          </p:cNvPr>
          <p:cNvCxnSpPr>
            <a:cxnSpLocks/>
            <a:stCxn id="45" idx="5"/>
            <a:endCxn id="25" idx="3"/>
          </p:cNvCxnSpPr>
          <p:nvPr/>
        </p:nvCxnSpPr>
        <p:spPr>
          <a:xfrm rot="5400000" flipH="1" flipV="1">
            <a:off x="5727935" y="5439371"/>
            <a:ext cx="141962" cy="35987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8F71C3B-CB20-4687-BF27-A73C4EFEC05F}"/>
              </a:ext>
            </a:extLst>
          </p:cNvPr>
          <p:cNvCxnSpPr>
            <a:cxnSpLocks/>
            <a:stCxn id="25" idx="0"/>
            <a:endCxn id="4" idx="2"/>
          </p:cNvCxnSpPr>
          <p:nvPr/>
        </p:nvCxnSpPr>
        <p:spPr>
          <a:xfrm flipV="1">
            <a:off x="6655826" y="3341412"/>
            <a:ext cx="219431" cy="220691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Hexagon 79">
            <a:extLst>
              <a:ext uri="{FF2B5EF4-FFF2-40B4-BE49-F238E27FC236}">
                <a16:creationId xmlns:a16="http://schemas.microsoft.com/office/drawing/2014/main" id="{79301749-B7D1-4182-8FE8-FC27FD7D2A9B}"/>
              </a:ext>
            </a:extLst>
          </p:cNvPr>
          <p:cNvSpPr/>
          <p:nvPr/>
        </p:nvSpPr>
        <p:spPr>
          <a:xfrm>
            <a:off x="5869350" y="4002883"/>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Service </a:t>
            </a:r>
            <a:r>
              <a:rPr lang="en-US" altLang="zh-CN" sz="1100" dirty="0"/>
              <a:t>Instance</a:t>
            </a:r>
            <a:endParaRPr lang="en-US" sz="1100" dirty="0"/>
          </a:p>
        </p:txBody>
      </p:sp>
      <p:cxnSp>
        <p:nvCxnSpPr>
          <p:cNvPr id="92" name="Connector: Elbow 91">
            <a:extLst>
              <a:ext uri="{FF2B5EF4-FFF2-40B4-BE49-F238E27FC236}">
                <a16:creationId xmlns:a16="http://schemas.microsoft.com/office/drawing/2014/main" id="{37BFECB8-1F31-4AE7-9038-BDE1D4DB30CE}"/>
              </a:ext>
            </a:extLst>
          </p:cNvPr>
          <p:cNvCxnSpPr>
            <a:cxnSpLocks/>
            <a:stCxn id="47" idx="3"/>
            <a:endCxn id="50" idx="3"/>
          </p:cNvCxnSpPr>
          <p:nvPr/>
        </p:nvCxnSpPr>
        <p:spPr>
          <a:xfrm flipV="1">
            <a:off x="4208265" y="4650899"/>
            <a:ext cx="750382" cy="250860"/>
          </a:xfrm>
          <a:prstGeom prst="bentConnector3">
            <a:avLst>
              <a:gd name="adj1" fmla="val 56347"/>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13DA3870-441F-4E6B-874F-0F0E8F74AD9E}"/>
              </a:ext>
            </a:extLst>
          </p:cNvPr>
          <p:cNvSpPr/>
          <p:nvPr/>
        </p:nvSpPr>
        <p:spPr>
          <a:xfrm>
            <a:off x="6355767" y="3630129"/>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12</a:t>
            </a:r>
          </a:p>
        </p:txBody>
      </p:sp>
      <p:sp>
        <p:nvSpPr>
          <p:cNvPr id="47" name="TextBox 46">
            <a:extLst>
              <a:ext uri="{FF2B5EF4-FFF2-40B4-BE49-F238E27FC236}">
                <a16:creationId xmlns:a16="http://schemas.microsoft.com/office/drawing/2014/main" id="{09EBA22A-6E0B-4CAA-9CCC-0289CAD16D94}"/>
              </a:ext>
            </a:extLst>
          </p:cNvPr>
          <p:cNvSpPr txBox="1"/>
          <p:nvPr/>
        </p:nvSpPr>
        <p:spPr>
          <a:xfrm>
            <a:off x="2963881" y="4763259"/>
            <a:ext cx="1244384"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Entity Controller</a:t>
            </a:r>
          </a:p>
        </p:txBody>
      </p:sp>
      <p:cxnSp>
        <p:nvCxnSpPr>
          <p:cNvPr id="73" name="Connector: Elbow 72">
            <a:extLst>
              <a:ext uri="{FF2B5EF4-FFF2-40B4-BE49-F238E27FC236}">
                <a16:creationId xmlns:a16="http://schemas.microsoft.com/office/drawing/2014/main" id="{0DE10B76-53D8-49E4-BFE4-1DC915221730}"/>
              </a:ext>
            </a:extLst>
          </p:cNvPr>
          <p:cNvCxnSpPr>
            <a:cxnSpLocks/>
            <a:stCxn id="80" idx="4"/>
          </p:cNvCxnSpPr>
          <p:nvPr/>
        </p:nvCxnSpPr>
        <p:spPr>
          <a:xfrm rot="16200000" flipV="1">
            <a:off x="3764734" y="1794593"/>
            <a:ext cx="1411238" cy="3005342"/>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Hexagon 49">
            <a:extLst>
              <a:ext uri="{FF2B5EF4-FFF2-40B4-BE49-F238E27FC236}">
                <a16:creationId xmlns:a16="http://schemas.microsoft.com/office/drawing/2014/main" id="{61722F91-B6DC-465B-8367-80E6A4AB271D}"/>
              </a:ext>
            </a:extLst>
          </p:cNvPr>
          <p:cNvSpPr/>
          <p:nvPr/>
        </p:nvSpPr>
        <p:spPr>
          <a:xfrm>
            <a:off x="4958647" y="4443551"/>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Service </a:t>
            </a:r>
            <a:r>
              <a:rPr lang="en-US" altLang="zh-CN" sz="1000" dirty="0"/>
              <a:t>Instance</a:t>
            </a:r>
          </a:p>
          <a:p>
            <a:pPr algn="ctr"/>
            <a:r>
              <a:rPr lang="en-US" sz="1000" dirty="0"/>
              <a:t>Catalog</a:t>
            </a:r>
          </a:p>
        </p:txBody>
      </p:sp>
      <p:cxnSp>
        <p:nvCxnSpPr>
          <p:cNvPr id="61" name="Connector: Elbow 60">
            <a:extLst>
              <a:ext uri="{FF2B5EF4-FFF2-40B4-BE49-F238E27FC236}">
                <a16:creationId xmlns:a16="http://schemas.microsoft.com/office/drawing/2014/main" id="{591DA176-837F-4074-AA33-FB31887D3F3B}"/>
              </a:ext>
            </a:extLst>
          </p:cNvPr>
          <p:cNvCxnSpPr>
            <a:cxnSpLocks/>
            <a:stCxn id="50" idx="5"/>
            <a:endCxn id="80" idx="3"/>
          </p:cNvCxnSpPr>
          <p:nvPr/>
        </p:nvCxnSpPr>
        <p:spPr>
          <a:xfrm rot="5400000" flipH="1" flipV="1">
            <a:off x="5583987" y="4158189"/>
            <a:ext cx="233320" cy="337405"/>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3229FAD-1943-4942-8161-395EB7D32005}"/>
              </a:ext>
            </a:extLst>
          </p:cNvPr>
          <p:cNvCxnSpPr/>
          <p:nvPr/>
        </p:nvCxnSpPr>
        <p:spPr>
          <a:xfrm flipV="1">
            <a:off x="6317340" y="3356733"/>
            <a:ext cx="0" cy="64615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67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EEA7-DB6D-462B-96D4-773B0E3070BD}"/>
              </a:ext>
            </a:extLst>
          </p:cNvPr>
          <p:cNvSpPr>
            <a:spLocks noGrp="1"/>
          </p:cNvSpPr>
          <p:nvPr>
            <p:ph type="title"/>
          </p:nvPr>
        </p:nvSpPr>
        <p:spPr/>
        <p:txBody>
          <a:bodyPr/>
          <a:lstStyle/>
          <a:p>
            <a:r>
              <a:rPr lang="en-US" dirty="0"/>
              <a:t>August 2017</a:t>
            </a:r>
          </a:p>
        </p:txBody>
      </p:sp>
      <p:sp>
        <p:nvSpPr>
          <p:cNvPr id="3" name="Text Placeholder 2">
            <a:extLst>
              <a:ext uri="{FF2B5EF4-FFF2-40B4-BE49-F238E27FC236}">
                <a16:creationId xmlns:a16="http://schemas.microsoft.com/office/drawing/2014/main" id="{837CDAF8-53D9-4445-A951-68F24C2CBB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921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22CD-AA64-4F2A-B3D9-05473B9F253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99BA025-15DF-4683-A393-E0691574FB8E}"/>
              </a:ext>
            </a:extLst>
          </p:cNvPr>
          <p:cNvSpPr>
            <a:spLocks noGrp="1"/>
          </p:cNvSpPr>
          <p:nvPr>
            <p:ph idx="1"/>
          </p:nvPr>
        </p:nvSpPr>
        <p:spPr/>
        <p:txBody>
          <a:bodyPr/>
          <a:lstStyle/>
          <a:p>
            <a:r>
              <a:rPr lang="en-US" dirty="0"/>
              <a:t>To integrate Open Service Broker API into Service Fabric</a:t>
            </a:r>
          </a:p>
          <a:p>
            <a:r>
              <a:rPr lang="en-US" dirty="0"/>
              <a:t>Support latest Open Service Broker API spec (v2.12)</a:t>
            </a:r>
          </a:p>
          <a:p>
            <a:r>
              <a:rPr lang="en-US" dirty="0"/>
              <a:t>An add-on service to Service Fabric</a:t>
            </a:r>
          </a:p>
          <a:p>
            <a:pPr lvl="1"/>
            <a:r>
              <a:rPr lang="en-US" dirty="0"/>
              <a:t>No changes to Service Fabric application manifest or runtime</a:t>
            </a:r>
          </a:p>
          <a:p>
            <a:pPr lvl="1"/>
            <a:r>
              <a:rPr lang="en-US" dirty="0"/>
              <a:t>A command-line tool is created to test the new service</a:t>
            </a:r>
          </a:p>
        </p:txBody>
      </p:sp>
    </p:spTree>
    <p:extLst>
      <p:ext uri="{BB962C8B-B14F-4D97-AF65-F5344CB8AC3E}">
        <p14:creationId xmlns:p14="http://schemas.microsoft.com/office/powerpoint/2010/main" val="265620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14E70B-0FB4-49ED-9157-9A1900828C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3237" y="1690688"/>
            <a:ext cx="7981645" cy="4351338"/>
          </a:xfrm>
        </p:spPr>
      </p:pic>
      <p:sp>
        <p:nvSpPr>
          <p:cNvPr id="2" name="Title 1">
            <a:extLst>
              <a:ext uri="{FF2B5EF4-FFF2-40B4-BE49-F238E27FC236}">
                <a16:creationId xmlns:a16="http://schemas.microsoft.com/office/drawing/2014/main" id="{C531659E-5BA4-45D7-8BEB-8322692F443E}"/>
              </a:ext>
            </a:extLst>
          </p:cNvPr>
          <p:cNvSpPr>
            <a:spLocks noGrp="1"/>
          </p:cNvSpPr>
          <p:nvPr>
            <p:ph type="title"/>
          </p:nvPr>
        </p:nvSpPr>
        <p:spPr/>
        <p:txBody>
          <a:bodyPr/>
          <a:lstStyle/>
          <a:p>
            <a:r>
              <a:rPr lang="en-US" dirty="0"/>
              <a:t>Integration with the ecosystem</a:t>
            </a:r>
          </a:p>
        </p:txBody>
      </p:sp>
      <p:sp>
        <p:nvSpPr>
          <p:cNvPr id="6" name="Rectangle 5">
            <a:extLst>
              <a:ext uri="{FF2B5EF4-FFF2-40B4-BE49-F238E27FC236}">
                <a16:creationId xmlns:a16="http://schemas.microsoft.com/office/drawing/2014/main" id="{82C057B6-CF74-4E84-A00F-4F68354E3C3B}"/>
              </a:ext>
            </a:extLst>
          </p:cNvPr>
          <p:cNvSpPr/>
          <p:nvPr/>
        </p:nvSpPr>
        <p:spPr>
          <a:xfrm>
            <a:off x="838200" y="6258157"/>
            <a:ext cx="9951721" cy="369332"/>
          </a:xfrm>
          <a:prstGeom prst="rect">
            <a:avLst/>
          </a:prstGeom>
        </p:spPr>
        <p:txBody>
          <a:bodyPr wrap="square">
            <a:spAutoFit/>
          </a:bodyPr>
          <a:lstStyle/>
          <a:p>
            <a:r>
              <a:rPr lang="en-US" dirty="0"/>
              <a:t>https://openservicebrokerapi.org/blog/2017/06/22/announcing-the-open-service-broker-api-v2-12</a:t>
            </a:r>
          </a:p>
        </p:txBody>
      </p:sp>
      <p:grpSp>
        <p:nvGrpSpPr>
          <p:cNvPr id="12" name="Group 11">
            <a:extLst>
              <a:ext uri="{FF2B5EF4-FFF2-40B4-BE49-F238E27FC236}">
                <a16:creationId xmlns:a16="http://schemas.microsoft.com/office/drawing/2014/main" id="{EE24838C-776E-494E-BCEA-95F8FB85F358}"/>
              </a:ext>
            </a:extLst>
          </p:cNvPr>
          <p:cNvGrpSpPr/>
          <p:nvPr/>
        </p:nvGrpSpPr>
        <p:grpSpPr>
          <a:xfrm>
            <a:off x="2696359" y="4563063"/>
            <a:ext cx="2449219" cy="904146"/>
            <a:chOff x="2696359" y="4563063"/>
            <a:chExt cx="2449219" cy="904146"/>
          </a:xfrm>
        </p:grpSpPr>
        <p:sp>
          <p:nvSpPr>
            <p:cNvPr id="10" name="Oval 9">
              <a:extLst>
                <a:ext uri="{FF2B5EF4-FFF2-40B4-BE49-F238E27FC236}">
                  <a16:creationId xmlns:a16="http://schemas.microsoft.com/office/drawing/2014/main" id="{7A81AD69-56F7-463D-9518-BE518BBADC5C}"/>
                </a:ext>
              </a:extLst>
            </p:cNvPr>
            <p:cNvSpPr/>
            <p:nvPr/>
          </p:nvSpPr>
          <p:spPr>
            <a:xfrm>
              <a:off x="2696359" y="4679095"/>
              <a:ext cx="670296" cy="670296"/>
            </a:xfrm>
            <a:prstGeom prst="ellipse">
              <a:avLst/>
            </a:prstGeom>
            <a:ln>
              <a:solidFill>
                <a:schemeClr val="accent4">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a:solidFill>
                    <a:schemeClr val="tx1"/>
                  </a:solidFill>
                </a:rPr>
                <a:t>SF</a:t>
              </a:r>
            </a:p>
            <a:p>
              <a:pPr algn="ctr"/>
              <a:r>
                <a:rPr lang="en-US" sz="1200" dirty="0">
                  <a:solidFill>
                    <a:schemeClr val="tx1"/>
                  </a:solidFill>
                </a:rPr>
                <a:t>app</a:t>
              </a:r>
            </a:p>
          </p:txBody>
        </p:sp>
        <p:pic>
          <p:nvPicPr>
            <p:cNvPr id="8" name="Picture 7">
              <a:extLst>
                <a:ext uri="{FF2B5EF4-FFF2-40B4-BE49-F238E27FC236}">
                  <a16:creationId xmlns:a16="http://schemas.microsoft.com/office/drawing/2014/main" id="{8A4010F6-9C18-448C-8529-FC73A50CE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1692" y="4589317"/>
              <a:ext cx="196182" cy="196182"/>
            </a:xfrm>
            <a:prstGeom prst="rect">
              <a:avLst/>
            </a:prstGeom>
          </p:spPr>
        </p:pic>
        <p:sp>
          <p:nvSpPr>
            <p:cNvPr id="11" name="Rectangle: Rounded Corners 10">
              <a:extLst>
                <a:ext uri="{FF2B5EF4-FFF2-40B4-BE49-F238E27FC236}">
                  <a16:creationId xmlns:a16="http://schemas.microsoft.com/office/drawing/2014/main" id="{BE29564E-D124-4527-8503-61DEF2FC4511}"/>
                </a:ext>
              </a:extLst>
            </p:cNvPr>
            <p:cNvSpPr/>
            <p:nvPr/>
          </p:nvSpPr>
          <p:spPr>
            <a:xfrm>
              <a:off x="4241432" y="4563063"/>
              <a:ext cx="904146" cy="904146"/>
            </a:xfrm>
            <a:prstGeom prst="roundRect">
              <a:avLst/>
            </a:prstGeom>
            <a:ln>
              <a:solidFill>
                <a:schemeClr val="accent4">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a:solidFill>
                    <a:schemeClr val="tx1"/>
                  </a:solidFill>
                </a:rPr>
                <a:t>Service Fabric Catalog Service</a:t>
              </a:r>
            </a:p>
          </p:txBody>
        </p:sp>
      </p:grpSp>
    </p:spTree>
    <p:extLst>
      <p:ext uri="{BB962C8B-B14F-4D97-AF65-F5344CB8AC3E}">
        <p14:creationId xmlns:p14="http://schemas.microsoft.com/office/powerpoint/2010/main" val="69709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22CD-AA64-4F2A-B3D9-05473B9F253A}"/>
              </a:ext>
            </a:extLst>
          </p:cNvPr>
          <p:cNvSpPr>
            <a:spLocks noGrp="1"/>
          </p:cNvSpPr>
          <p:nvPr>
            <p:ph type="title"/>
          </p:nvPr>
        </p:nvSpPr>
        <p:spPr/>
        <p:txBody>
          <a:bodyPr/>
          <a:lstStyle/>
          <a:p>
            <a:r>
              <a:rPr lang="en-US" dirty="0"/>
              <a:t>OSB Actions</a:t>
            </a:r>
          </a:p>
        </p:txBody>
      </p:sp>
      <p:sp>
        <p:nvSpPr>
          <p:cNvPr id="3" name="Content Placeholder 2">
            <a:extLst>
              <a:ext uri="{FF2B5EF4-FFF2-40B4-BE49-F238E27FC236}">
                <a16:creationId xmlns:a16="http://schemas.microsoft.com/office/drawing/2014/main" id="{599BA025-15DF-4683-A393-E0691574FB8E}"/>
              </a:ext>
            </a:extLst>
          </p:cNvPr>
          <p:cNvSpPr>
            <a:spLocks noGrp="1"/>
          </p:cNvSpPr>
          <p:nvPr>
            <p:ph idx="1"/>
          </p:nvPr>
        </p:nvSpPr>
        <p:spPr/>
        <p:txBody>
          <a:bodyPr>
            <a:normAutofit lnSpcReduction="10000"/>
          </a:bodyPr>
          <a:lstStyle/>
          <a:p>
            <a:r>
              <a:rPr lang="en-US" dirty="0"/>
              <a:t>Catalog		-	get list of supported services</a:t>
            </a:r>
          </a:p>
          <a:p>
            <a:pPr marL="457200" lvl="1" indent="0">
              <a:buNone/>
            </a:pPr>
            <a:r>
              <a:rPr lang="en-US" dirty="0"/>
              <a:t>	</a:t>
            </a:r>
            <a:r>
              <a:rPr lang="en-US" sz="1800" dirty="0">
                <a:latin typeface="Consolas" panose="020B0609020204030204" pitchFamily="49" charset="0"/>
              </a:rPr>
              <a:t>GET /v2/catalog</a:t>
            </a:r>
          </a:p>
          <a:p>
            <a:r>
              <a:rPr lang="en-US" dirty="0"/>
              <a:t>Provision		-	acquire a new service instance</a:t>
            </a:r>
          </a:p>
          <a:p>
            <a:pPr marL="457200" lvl="1" indent="0">
              <a:buNone/>
            </a:pPr>
            <a:r>
              <a:rPr lang="en-US" dirty="0"/>
              <a:t>	</a:t>
            </a:r>
            <a:r>
              <a:rPr lang="en-US" altLang="zh-CN" sz="1800" dirty="0">
                <a:latin typeface="Consolas" panose="020B0609020204030204" pitchFamily="49" charset="0"/>
              </a:rPr>
              <a:t>PUT</a:t>
            </a:r>
            <a:r>
              <a:rPr lang="en-US" sz="1800" dirty="0">
                <a:latin typeface="Consolas" panose="020B0609020204030204" pitchFamily="49" charset="0"/>
              </a:rPr>
              <a:t> /v2/</a:t>
            </a:r>
            <a:r>
              <a:rPr lang="en-US" sz="1800" dirty="0" err="1">
                <a:latin typeface="Consolas" panose="020B0609020204030204" pitchFamily="49" charset="0"/>
              </a:rPr>
              <a:t>service_instances</a:t>
            </a:r>
            <a:r>
              <a:rPr lang="en-US" sz="1800" dirty="0">
                <a:latin typeface="Consolas" panose="020B0609020204030204" pitchFamily="49" charset="0"/>
              </a:rPr>
              <a:t>/:</a:t>
            </a:r>
            <a:r>
              <a:rPr lang="en-US" sz="1800" dirty="0" err="1">
                <a:latin typeface="Consolas" panose="020B0609020204030204" pitchFamily="49" charset="0"/>
              </a:rPr>
              <a:t>instance_id</a:t>
            </a:r>
            <a:endParaRPr lang="en-US" sz="1800" dirty="0">
              <a:latin typeface="Consolas" panose="020B0609020204030204" pitchFamily="49" charset="0"/>
            </a:endParaRPr>
          </a:p>
          <a:p>
            <a:r>
              <a:rPr lang="en-US" dirty="0"/>
              <a:t>Bind			-	bind to a service instance</a:t>
            </a:r>
          </a:p>
          <a:p>
            <a:pPr marL="457200" lvl="1" indent="0">
              <a:buNone/>
            </a:pPr>
            <a:r>
              <a:rPr lang="en-US" altLang="zh-CN" dirty="0">
                <a:latin typeface="Consolas" panose="020B0609020204030204" pitchFamily="49" charset="0"/>
              </a:rPr>
              <a:t>	</a:t>
            </a:r>
            <a:r>
              <a:rPr lang="en-US" altLang="zh-CN" sz="1800" dirty="0">
                <a:latin typeface="Consolas" panose="020B0609020204030204" pitchFamily="49" charset="0"/>
              </a:rPr>
              <a:t>PUT</a:t>
            </a:r>
            <a:r>
              <a:rPr lang="en-US" sz="1800" dirty="0">
                <a:latin typeface="Consolas" panose="020B0609020204030204" pitchFamily="49" charset="0"/>
              </a:rPr>
              <a:t> /v2/</a:t>
            </a:r>
            <a:r>
              <a:rPr lang="en-US" sz="1800" dirty="0" err="1">
                <a:latin typeface="Consolas" panose="020B0609020204030204" pitchFamily="49" charset="0"/>
              </a:rPr>
              <a:t>service_instances</a:t>
            </a:r>
            <a:r>
              <a:rPr lang="en-US" sz="1800" dirty="0">
                <a:latin typeface="Consolas" panose="020B0609020204030204" pitchFamily="49" charset="0"/>
              </a:rPr>
              <a:t>/:</a:t>
            </a:r>
            <a:r>
              <a:rPr lang="en-US" sz="1800" dirty="0" err="1">
                <a:latin typeface="Consolas" panose="020B0609020204030204" pitchFamily="49" charset="0"/>
              </a:rPr>
              <a:t>instance_id</a:t>
            </a:r>
            <a:r>
              <a:rPr lang="en-US" sz="1800" dirty="0">
                <a:latin typeface="Consolas" panose="020B0609020204030204" pitchFamily="49" charset="0"/>
              </a:rPr>
              <a:t>/</a:t>
            </a:r>
            <a:r>
              <a:rPr lang="en-US" sz="1800" dirty="0" err="1">
                <a:latin typeface="Consolas" panose="020B0609020204030204" pitchFamily="49" charset="0"/>
              </a:rPr>
              <a:t>service_bindings</a:t>
            </a:r>
            <a:r>
              <a:rPr lang="en-US" sz="1800" dirty="0">
                <a:latin typeface="Consolas" panose="020B0609020204030204" pitchFamily="49" charset="0"/>
              </a:rPr>
              <a:t>/:</a:t>
            </a:r>
            <a:r>
              <a:rPr lang="en-US" sz="1800" dirty="0" err="1">
                <a:latin typeface="Consolas" panose="020B0609020204030204" pitchFamily="49" charset="0"/>
              </a:rPr>
              <a:t>binding_id</a:t>
            </a:r>
            <a:endParaRPr lang="en-US" sz="1800" dirty="0">
              <a:latin typeface="Consolas" panose="020B0609020204030204" pitchFamily="49" charset="0"/>
            </a:endParaRPr>
          </a:p>
          <a:p>
            <a:r>
              <a:rPr lang="en-US" dirty="0"/>
              <a:t>Unbind		-	detach from a service instance</a:t>
            </a:r>
          </a:p>
          <a:p>
            <a:pPr marL="457200" lvl="1" indent="0">
              <a:buNone/>
            </a:pPr>
            <a:r>
              <a:rPr lang="en-US" altLang="zh-CN" sz="1800" dirty="0">
                <a:latin typeface="Consolas" panose="020B0609020204030204" pitchFamily="49" charset="0"/>
              </a:rPr>
              <a:t>	DELETE</a:t>
            </a:r>
            <a:r>
              <a:rPr lang="en-US" sz="1800" dirty="0">
                <a:latin typeface="Consolas" panose="020B0609020204030204" pitchFamily="49" charset="0"/>
              </a:rPr>
              <a:t> /v2/</a:t>
            </a:r>
            <a:r>
              <a:rPr lang="en-US" sz="1800" dirty="0" err="1">
                <a:latin typeface="Consolas" panose="020B0609020204030204" pitchFamily="49" charset="0"/>
              </a:rPr>
              <a:t>service_instances</a:t>
            </a:r>
            <a:r>
              <a:rPr lang="en-US" sz="1800" dirty="0">
                <a:latin typeface="Consolas" panose="020B0609020204030204" pitchFamily="49" charset="0"/>
              </a:rPr>
              <a:t>/:</a:t>
            </a:r>
            <a:r>
              <a:rPr lang="en-US" sz="1800" dirty="0" err="1">
                <a:latin typeface="Consolas" panose="020B0609020204030204" pitchFamily="49" charset="0"/>
              </a:rPr>
              <a:t>instance_id</a:t>
            </a:r>
            <a:r>
              <a:rPr lang="en-US" sz="1800" dirty="0">
                <a:latin typeface="Consolas" panose="020B0609020204030204" pitchFamily="49" charset="0"/>
              </a:rPr>
              <a:t>/</a:t>
            </a:r>
            <a:r>
              <a:rPr lang="en-US" sz="1800" dirty="0" err="1">
                <a:latin typeface="Consolas" panose="020B0609020204030204" pitchFamily="49" charset="0"/>
              </a:rPr>
              <a:t>service_bindings</a:t>
            </a:r>
            <a:r>
              <a:rPr lang="en-US" sz="1800" dirty="0">
                <a:latin typeface="Consolas" panose="020B0609020204030204" pitchFamily="49" charset="0"/>
              </a:rPr>
              <a:t>/:</a:t>
            </a:r>
            <a:r>
              <a:rPr lang="en-US" sz="1800" dirty="0" err="1">
                <a:latin typeface="Consolas" panose="020B0609020204030204" pitchFamily="49" charset="0"/>
              </a:rPr>
              <a:t>binding_id</a:t>
            </a:r>
            <a:endParaRPr lang="en-US" sz="1800" dirty="0">
              <a:latin typeface="Consolas" panose="020B0609020204030204" pitchFamily="49" charset="0"/>
            </a:endParaRPr>
          </a:p>
          <a:p>
            <a:r>
              <a:rPr lang="en-US" dirty="0"/>
              <a:t>Deprovision	-	deprovision service instanc</a:t>
            </a:r>
            <a:r>
              <a:rPr lang="en-US" altLang="zh-CN" dirty="0"/>
              <a:t>e</a:t>
            </a:r>
            <a:endParaRPr lang="en-US" dirty="0"/>
          </a:p>
          <a:p>
            <a:pPr marL="457200" lvl="1" indent="0">
              <a:buNone/>
            </a:pPr>
            <a:r>
              <a:rPr lang="en-US" altLang="zh-CN" dirty="0">
                <a:latin typeface="Consolas" panose="020B0609020204030204" pitchFamily="49" charset="0"/>
              </a:rPr>
              <a:t>	</a:t>
            </a:r>
            <a:r>
              <a:rPr lang="en-US" altLang="zh-CN" sz="1900" dirty="0">
                <a:latin typeface="Consolas" panose="020B0609020204030204" pitchFamily="49" charset="0"/>
              </a:rPr>
              <a:t>DELETE</a:t>
            </a:r>
            <a:r>
              <a:rPr lang="en-US" sz="1900" dirty="0">
                <a:latin typeface="Consolas" panose="020B0609020204030204" pitchFamily="49" charset="0"/>
              </a:rPr>
              <a:t> /v2/</a:t>
            </a:r>
            <a:r>
              <a:rPr lang="en-US" sz="1900" dirty="0" err="1">
                <a:latin typeface="Consolas" panose="020B0609020204030204" pitchFamily="49" charset="0"/>
              </a:rPr>
              <a:t>service_instances</a:t>
            </a:r>
            <a:r>
              <a:rPr lang="en-US" sz="1900" dirty="0">
                <a:latin typeface="Consolas" panose="020B0609020204030204" pitchFamily="49" charset="0"/>
              </a:rPr>
              <a:t>/:</a:t>
            </a:r>
            <a:r>
              <a:rPr lang="en-US" sz="1900" dirty="0" err="1">
                <a:latin typeface="Consolas" panose="020B0609020204030204" pitchFamily="49" charset="0"/>
              </a:rPr>
              <a:t>instance_id</a:t>
            </a:r>
            <a:r>
              <a:rPr lang="en-US" altLang="zh-CN" dirty="0"/>
              <a:t>	</a:t>
            </a:r>
            <a:endParaRPr lang="en-US" dirty="0"/>
          </a:p>
        </p:txBody>
      </p:sp>
    </p:spTree>
    <p:extLst>
      <p:ext uri="{BB962C8B-B14F-4D97-AF65-F5344CB8AC3E}">
        <p14:creationId xmlns:p14="http://schemas.microsoft.com/office/powerpoint/2010/main" val="48572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05E-819B-47F4-AE73-B219B1091AF5}"/>
              </a:ext>
            </a:extLst>
          </p:cNvPr>
          <p:cNvSpPr>
            <a:spLocks noGrp="1"/>
          </p:cNvSpPr>
          <p:nvPr>
            <p:ph type="title"/>
          </p:nvPr>
        </p:nvSpPr>
        <p:spPr/>
        <p:txBody>
          <a:bodyPr/>
          <a:lstStyle/>
          <a:p>
            <a:r>
              <a:rPr lang="en-US" dirty="0"/>
              <a:t>Design Principals</a:t>
            </a:r>
          </a:p>
        </p:txBody>
      </p:sp>
      <p:sp>
        <p:nvSpPr>
          <p:cNvPr id="3" name="Content Placeholder 2">
            <a:extLst>
              <a:ext uri="{FF2B5EF4-FFF2-40B4-BE49-F238E27FC236}">
                <a16:creationId xmlns:a16="http://schemas.microsoft.com/office/drawing/2014/main" id="{70304FCC-DDD4-47C5-B2BC-9F5469D28290}"/>
              </a:ext>
            </a:extLst>
          </p:cNvPr>
          <p:cNvSpPr>
            <a:spLocks noGrp="1"/>
          </p:cNvSpPr>
          <p:nvPr>
            <p:ph idx="1"/>
          </p:nvPr>
        </p:nvSpPr>
        <p:spPr/>
        <p:txBody>
          <a:bodyPr/>
          <a:lstStyle/>
          <a:p>
            <a:r>
              <a:rPr lang="en-US" dirty="0"/>
              <a:t>Full compliance with OSB API</a:t>
            </a:r>
          </a:p>
          <a:p>
            <a:r>
              <a:rPr lang="en-US" dirty="0"/>
              <a:t>Leverage existing Service Fabric constructs whenever possible but don’t force it</a:t>
            </a:r>
          </a:p>
          <a:p>
            <a:r>
              <a:rPr lang="en-US" dirty="0"/>
              <a:t>Desired state driven</a:t>
            </a:r>
          </a:p>
          <a:p>
            <a:r>
              <a:rPr lang="en-US" dirty="0"/>
              <a:t>Not focusing on tooling and packaging experience (yet)</a:t>
            </a:r>
          </a:p>
        </p:txBody>
      </p:sp>
    </p:spTree>
    <p:extLst>
      <p:ext uri="{BB962C8B-B14F-4D97-AF65-F5344CB8AC3E}">
        <p14:creationId xmlns:p14="http://schemas.microsoft.com/office/powerpoint/2010/main" val="23141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B0C1-2ECD-436C-BF6E-145710C8DC1D}"/>
              </a:ext>
            </a:extLst>
          </p:cNvPr>
          <p:cNvSpPr>
            <a:spLocks noGrp="1"/>
          </p:cNvSpPr>
          <p:nvPr>
            <p:ph type="title"/>
          </p:nvPr>
        </p:nvSpPr>
        <p:spPr/>
        <p:txBody>
          <a:bodyPr/>
          <a:lstStyle/>
          <a:p>
            <a:r>
              <a:rPr lang="en-US" dirty="0"/>
              <a:t>August 2017</a:t>
            </a:r>
          </a:p>
        </p:txBody>
      </p:sp>
      <p:sp>
        <p:nvSpPr>
          <p:cNvPr id="4" name="Rectangle 3">
            <a:extLst>
              <a:ext uri="{FF2B5EF4-FFF2-40B4-BE49-F238E27FC236}">
                <a16:creationId xmlns:a16="http://schemas.microsoft.com/office/drawing/2014/main" id="{B3E5B886-5F77-4E53-83B7-E96FE9374208}"/>
              </a:ext>
            </a:extLst>
          </p:cNvPr>
          <p:cNvSpPr/>
          <p:nvPr/>
        </p:nvSpPr>
        <p:spPr>
          <a:xfrm>
            <a:off x="6173679" y="2407087"/>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 Broker</a:t>
            </a:r>
          </a:p>
        </p:txBody>
      </p:sp>
      <p:cxnSp>
        <p:nvCxnSpPr>
          <p:cNvPr id="6" name="Straight Connector 5">
            <a:extLst>
              <a:ext uri="{FF2B5EF4-FFF2-40B4-BE49-F238E27FC236}">
                <a16:creationId xmlns:a16="http://schemas.microsoft.com/office/drawing/2014/main" id="{F1F7ABA6-72A2-4519-83B0-B6EA4C8B8E60}"/>
              </a:ext>
            </a:extLst>
          </p:cNvPr>
          <p:cNvCxnSpPr>
            <a:cxnSpLocks/>
            <a:stCxn id="4" idx="1"/>
          </p:cNvCxnSpPr>
          <p:nvPr/>
        </p:nvCxnSpPr>
        <p:spPr>
          <a:xfrm flipH="1">
            <a:off x="5832972" y="2887840"/>
            <a:ext cx="340707" cy="0"/>
          </a:xfrm>
          <a:prstGeom prst="line">
            <a:avLst/>
          </a:prstGeom>
          <a:ln>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AF734C4-7ED0-4F6E-AE38-04E22412ED5D}"/>
              </a:ext>
            </a:extLst>
          </p:cNvPr>
          <p:cNvSpPr txBox="1"/>
          <p:nvPr/>
        </p:nvSpPr>
        <p:spPr>
          <a:xfrm>
            <a:off x="5209436" y="3127788"/>
            <a:ext cx="930063" cy="369332"/>
          </a:xfrm>
          <a:prstGeom prst="rect">
            <a:avLst/>
          </a:prstGeom>
          <a:noFill/>
        </p:spPr>
        <p:txBody>
          <a:bodyPr wrap="none" rtlCol="0">
            <a:spAutoFit/>
          </a:bodyPr>
          <a:lstStyle/>
          <a:p>
            <a:r>
              <a:rPr lang="en-US" dirty="0"/>
              <a:t>OSB API</a:t>
            </a:r>
          </a:p>
        </p:txBody>
      </p:sp>
      <p:sp>
        <p:nvSpPr>
          <p:cNvPr id="12" name="Rectangle 11">
            <a:extLst>
              <a:ext uri="{FF2B5EF4-FFF2-40B4-BE49-F238E27FC236}">
                <a16:creationId xmlns:a16="http://schemas.microsoft.com/office/drawing/2014/main" id="{4803A1FF-E84E-4530-AE66-DC6F2DE09D17}"/>
              </a:ext>
            </a:extLst>
          </p:cNvPr>
          <p:cNvSpPr/>
          <p:nvPr/>
        </p:nvSpPr>
        <p:spPr>
          <a:xfrm>
            <a:off x="3451451" y="2419172"/>
            <a:ext cx="1672389" cy="961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Catalog Controller</a:t>
            </a:r>
          </a:p>
        </p:txBody>
      </p:sp>
      <p:sp>
        <p:nvSpPr>
          <p:cNvPr id="14" name="Rectangle 13">
            <a:extLst>
              <a:ext uri="{FF2B5EF4-FFF2-40B4-BE49-F238E27FC236}">
                <a16:creationId xmlns:a16="http://schemas.microsoft.com/office/drawing/2014/main" id="{B97C6A5D-3A1C-4FDA-AFBB-49EB06ADEA26}"/>
              </a:ext>
            </a:extLst>
          </p:cNvPr>
          <p:cNvSpPr/>
          <p:nvPr/>
        </p:nvSpPr>
        <p:spPr>
          <a:xfrm>
            <a:off x="3451451" y="3818069"/>
            <a:ext cx="1672389" cy="182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Artifact Store</a:t>
            </a:r>
          </a:p>
        </p:txBody>
      </p:sp>
      <p:cxnSp>
        <p:nvCxnSpPr>
          <p:cNvPr id="16" name="Straight Arrow Connector 15">
            <a:extLst>
              <a:ext uri="{FF2B5EF4-FFF2-40B4-BE49-F238E27FC236}">
                <a16:creationId xmlns:a16="http://schemas.microsoft.com/office/drawing/2014/main" id="{02F927C4-D503-4D66-8CED-5323014FBE18}"/>
              </a:ext>
            </a:extLst>
          </p:cNvPr>
          <p:cNvCxnSpPr>
            <a:cxnSpLocks/>
            <a:stCxn id="12" idx="2"/>
            <a:endCxn id="14" idx="0"/>
          </p:cNvCxnSpPr>
          <p:nvPr/>
        </p:nvCxnSpPr>
        <p:spPr>
          <a:xfrm>
            <a:off x="4287646" y="3380678"/>
            <a:ext cx="0" cy="437391"/>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15EFA6-B495-4963-AC46-6C30E078A5F0}"/>
              </a:ext>
            </a:extLst>
          </p:cNvPr>
          <p:cNvCxnSpPr>
            <a:cxnSpLocks/>
            <a:endCxn id="12" idx="3"/>
          </p:cNvCxnSpPr>
          <p:nvPr/>
        </p:nvCxnSpPr>
        <p:spPr>
          <a:xfrm flipH="1">
            <a:off x="5123840" y="2899513"/>
            <a:ext cx="685661" cy="41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E8F43F7D-4286-483F-AF1B-A6CC7A2F4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608" y="5156413"/>
            <a:ext cx="486398" cy="486398"/>
          </a:xfrm>
          <a:prstGeom prst="rect">
            <a:avLst/>
          </a:prstGeom>
        </p:spPr>
      </p:pic>
      <p:sp>
        <p:nvSpPr>
          <p:cNvPr id="24" name="TextBox 23">
            <a:extLst>
              <a:ext uri="{FF2B5EF4-FFF2-40B4-BE49-F238E27FC236}">
                <a16:creationId xmlns:a16="http://schemas.microsoft.com/office/drawing/2014/main" id="{488AFBF0-E7CD-4012-93F7-32F345FAD1BF}"/>
              </a:ext>
            </a:extLst>
          </p:cNvPr>
          <p:cNvSpPr txBox="1"/>
          <p:nvPr/>
        </p:nvSpPr>
        <p:spPr>
          <a:xfrm>
            <a:off x="3675407" y="5261112"/>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Broker</a:t>
            </a:r>
          </a:p>
        </p:txBody>
      </p:sp>
      <p:cxnSp>
        <p:nvCxnSpPr>
          <p:cNvPr id="26" name="Straight Arrow Connector 25">
            <a:extLst>
              <a:ext uri="{FF2B5EF4-FFF2-40B4-BE49-F238E27FC236}">
                <a16:creationId xmlns:a16="http://schemas.microsoft.com/office/drawing/2014/main" id="{A5BA8524-EC7F-49F3-B9F4-BEC62A6E25A9}"/>
              </a:ext>
            </a:extLst>
          </p:cNvPr>
          <p:cNvCxnSpPr>
            <a:cxnSpLocks/>
            <a:stCxn id="22" idx="1"/>
            <a:endCxn id="24" idx="3"/>
          </p:cNvCxnSpPr>
          <p:nvPr/>
        </p:nvCxnSpPr>
        <p:spPr>
          <a:xfrm flipH="1" flipV="1">
            <a:off x="4919791" y="5398272"/>
            <a:ext cx="539817" cy="1340"/>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78EBBC3-3532-4023-B2E6-E1A793402D26}"/>
              </a:ext>
            </a:extLst>
          </p:cNvPr>
          <p:cNvSpPr txBox="1"/>
          <p:nvPr/>
        </p:nvSpPr>
        <p:spPr>
          <a:xfrm>
            <a:off x="5037916" y="5108285"/>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0" name="TextBox 29">
            <a:extLst>
              <a:ext uri="{FF2B5EF4-FFF2-40B4-BE49-F238E27FC236}">
                <a16:creationId xmlns:a16="http://schemas.microsoft.com/office/drawing/2014/main" id="{5008C690-0949-4FEB-ABFC-33BEFB78DB04}"/>
              </a:ext>
            </a:extLst>
          </p:cNvPr>
          <p:cNvSpPr txBox="1"/>
          <p:nvPr/>
        </p:nvSpPr>
        <p:spPr>
          <a:xfrm>
            <a:off x="7810134" y="989502"/>
            <a:ext cx="4106779" cy="6001643"/>
          </a:xfrm>
          <a:prstGeom prst="rect">
            <a:avLst/>
          </a:prstGeom>
          <a:noFill/>
        </p:spPr>
        <p:txBody>
          <a:bodyPr wrap="square" rtlCol="0">
            <a:spAutoFit/>
          </a:bodyPr>
          <a:lstStyle/>
          <a:p>
            <a:pPr marL="342900" indent="-342900">
              <a:buFont typeface="+mj-lt"/>
              <a:buAutoNum type="arabicPeriod"/>
            </a:pPr>
            <a:r>
              <a:rPr lang="en-US" sz="1200" dirty="0"/>
              <a:t>A Service Catalog Operator creates a Broker resource in the Artifact Store.</a:t>
            </a:r>
          </a:p>
          <a:p>
            <a:pPr marL="342900" indent="-342900">
              <a:buFont typeface="+mj-lt"/>
              <a:buAutoNum type="arabicPeriod"/>
            </a:pPr>
            <a:r>
              <a:rPr lang="en-US" sz="1200" dirty="0"/>
              <a:t>The Controller sees the new Broker resource and calls the catalog endpoint of the Service Broker to get a list of Service Types and save to the Artifact Store.</a:t>
            </a:r>
          </a:p>
          <a:p>
            <a:pPr marL="342900" indent="-342900">
              <a:buFont typeface="+mj-lt"/>
              <a:buAutoNum type="arabicPeriod"/>
            </a:pPr>
            <a:r>
              <a:rPr lang="en-US" sz="1200" dirty="0"/>
              <a:t>A Service Consumer reads the Artifact Store to get a list of composable Service Types. Note that in August implementation, the query API is implemented but the corresponding tooling experience is not.</a:t>
            </a:r>
          </a:p>
          <a:p>
            <a:pPr marL="342900" indent="-342900">
              <a:buFont typeface="+mj-lt"/>
              <a:buAutoNum type="arabicPeriod"/>
            </a:pPr>
            <a:r>
              <a:rPr lang="en-US" sz="1200" dirty="0"/>
              <a:t>The Service Consumer deploys a Service Fabric application manifest that contains brokered services definitions using an temporary intermediate tool.</a:t>
            </a:r>
          </a:p>
          <a:p>
            <a:pPr marL="342900" indent="-342900">
              <a:buFont typeface="+mj-lt"/>
              <a:buAutoNum type="arabicPeriod"/>
            </a:pPr>
            <a:r>
              <a:rPr lang="en-US" sz="1200" dirty="0"/>
              <a:t>The tool strips out brokered service definitions and sends updated application manifest to be provisioned by the Service Fabric runtime as normal.</a:t>
            </a:r>
          </a:p>
          <a:p>
            <a:pPr marL="342900" indent="-342900">
              <a:buFont typeface="+mj-lt"/>
              <a:buAutoNum type="arabicPeriod"/>
            </a:pPr>
            <a:r>
              <a:rPr lang="en-US" sz="1200" dirty="0"/>
              <a:t>The tools creates corresponding Service Instances and Bindings artifacts in the Artifacts Store.</a:t>
            </a:r>
          </a:p>
          <a:p>
            <a:pPr marL="342900" indent="-342900">
              <a:buFont typeface="+mj-lt"/>
              <a:buAutoNum type="arabicPeriod"/>
            </a:pPr>
            <a:r>
              <a:rPr lang="en-US" sz="1200" dirty="0"/>
              <a:t>The Controller sees the new artifacts and uses OSB API to complete the provisioning and binding process. Please note in this flow provisioning and binding are combined. However, we can easily split the steps later.</a:t>
            </a:r>
          </a:p>
          <a:p>
            <a:pPr marL="342900" indent="-342900">
              <a:buFont typeface="+mj-lt"/>
              <a:buAutoNum type="arabicPeriod"/>
            </a:pPr>
            <a:r>
              <a:rPr lang="en-US" sz="1200" dirty="0"/>
              <a:t>A hosted user service queries the Controller to get service binding information. Please note this is a temporary solution. When service bindings are natively supported by Service Fabric, explicit queries are not necessary.</a:t>
            </a:r>
          </a:p>
          <a:p>
            <a:pPr marL="342900" indent="-342900">
              <a:buFont typeface="+mj-lt"/>
              <a:buAutoNum type="arabicPeriod"/>
            </a:pPr>
            <a:r>
              <a:rPr lang="en-US" sz="1200" dirty="0"/>
              <a:t>User service directly interacts with the external service.</a:t>
            </a:r>
          </a:p>
          <a:p>
            <a:pPr marL="342900" indent="-342900">
              <a:buFont typeface="+mj-lt"/>
              <a:buAutoNum type="arabicPeriod"/>
            </a:pPr>
            <a:r>
              <a:rPr lang="en-US" sz="1200" dirty="0">
                <a:solidFill>
                  <a:srgbClr val="FF0000"/>
                </a:solidFill>
              </a:rPr>
              <a:t>When the application is de-provisioned, the intermediate tool marks the corresponding artifacts as “deleted”.</a:t>
            </a:r>
          </a:p>
          <a:p>
            <a:pPr marL="342900" indent="-342900">
              <a:buFont typeface="+mj-lt"/>
              <a:buAutoNum type="arabicPeriod"/>
            </a:pPr>
            <a:r>
              <a:rPr lang="en-US" sz="1200" dirty="0">
                <a:solidFill>
                  <a:srgbClr val="FF0000"/>
                </a:solidFill>
              </a:rPr>
              <a:t>The Controller sees state changes and uses OSB API to unbinding and de-provision the service.</a:t>
            </a:r>
          </a:p>
          <a:p>
            <a:pPr marL="342900" indent="-342900">
              <a:buFont typeface="+mj-lt"/>
              <a:buAutoNum type="arabicPeriod"/>
            </a:pPr>
            <a:endParaRPr lang="en-US" sz="1200" dirty="0"/>
          </a:p>
          <a:p>
            <a:pPr marL="342900" indent="-342900">
              <a:buFont typeface="+mj-lt"/>
              <a:buAutoNum type="arabicPeriod"/>
            </a:pPr>
            <a:endParaRPr lang="en-US" sz="1200" dirty="0"/>
          </a:p>
        </p:txBody>
      </p:sp>
      <p:sp>
        <p:nvSpPr>
          <p:cNvPr id="35" name="TextBox 34">
            <a:extLst>
              <a:ext uri="{FF2B5EF4-FFF2-40B4-BE49-F238E27FC236}">
                <a16:creationId xmlns:a16="http://schemas.microsoft.com/office/drawing/2014/main" id="{F7BBE58B-2C6E-46B5-B9AF-59DCA94EA505}"/>
              </a:ext>
            </a:extLst>
          </p:cNvPr>
          <p:cNvSpPr txBox="1"/>
          <p:nvPr/>
        </p:nvSpPr>
        <p:spPr>
          <a:xfrm>
            <a:off x="5419651" y="2562836"/>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6" name="TextBox 35">
            <a:extLst>
              <a:ext uri="{FF2B5EF4-FFF2-40B4-BE49-F238E27FC236}">
                <a16:creationId xmlns:a16="http://schemas.microsoft.com/office/drawing/2014/main" id="{26C80D30-2F15-48C7-82AF-4178998381C8}"/>
              </a:ext>
            </a:extLst>
          </p:cNvPr>
          <p:cNvSpPr txBox="1"/>
          <p:nvPr/>
        </p:nvSpPr>
        <p:spPr>
          <a:xfrm>
            <a:off x="3675407" y="4905589"/>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Service Types</a:t>
            </a:r>
          </a:p>
        </p:txBody>
      </p:sp>
      <p:sp>
        <p:nvSpPr>
          <p:cNvPr id="38" name="TextBox 37">
            <a:extLst>
              <a:ext uri="{FF2B5EF4-FFF2-40B4-BE49-F238E27FC236}">
                <a16:creationId xmlns:a16="http://schemas.microsoft.com/office/drawing/2014/main" id="{742E69D2-DBA4-49A1-9F4F-6C482A1478EA}"/>
              </a:ext>
            </a:extLst>
          </p:cNvPr>
          <p:cNvSpPr txBox="1"/>
          <p:nvPr/>
        </p:nvSpPr>
        <p:spPr>
          <a:xfrm>
            <a:off x="5328813" y="5616117"/>
            <a:ext cx="1528496" cy="523220"/>
          </a:xfrm>
          <a:prstGeom prst="rect">
            <a:avLst/>
          </a:prstGeom>
          <a:noFill/>
        </p:spPr>
        <p:txBody>
          <a:bodyPr wrap="square" rtlCol="0">
            <a:spAutoFit/>
          </a:bodyPr>
          <a:lstStyle/>
          <a:p>
            <a:r>
              <a:rPr lang="en-US" sz="1400" dirty="0"/>
              <a:t>Service Catalog Operator</a:t>
            </a:r>
          </a:p>
        </p:txBody>
      </p:sp>
      <p:pic>
        <p:nvPicPr>
          <p:cNvPr id="39" name="Picture 38">
            <a:extLst>
              <a:ext uri="{FF2B5EF4-FFF2-40B4-BE49-F238E27FC236}">
                <a16:creationId xmlns:a16="http://schemas.microsoft.com/office/drawing/2014/main" id="{507185FE-ADB3-4F8C-A1AC-49E1E0302A8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19103" y="5877727"/>
            <a:ext cx="486398" cy="486398"/>
          </a:xfrm>
          <a:prstGeom prst="rect">
            <a:avLst/>
          </a:prstGeom>
        </p:spPr>
      </p:pic>
      <p:cxnSp>
        <p:nvCxnSpPr>
          <p:cNvPr id="41" name="Connector: Elbow 40">
            <a:extLst>
              <a:ext uri="{FF2B5EF4-FFF2-40B4-BE49-F238E27FC236}">
                <a16:creationId xmlns:a16="http://schemas.microsoft.com/office/drawing/2014/main" id="{A38C466D-F402-4CEC-BBED-4E349E4A0B14}"/>
              </a:ext>
            </a:extLst>
          </p:cNvPr>
          <p:cNvCxnSpPr>
            <a:cxnSpLocks/>
            <a:stCxn id="36" idx="1"/>
            <a:endCxn id="39" idx="0"/>
          </p:cNvCxnSpPr>
          <p:nvPr/>
        </p:nvCxnSpPr>
        <p:spPr>
          <a:xfrm rot="10800000" flipV="1">
            <a:off x="2462303" y="5042749"/>
            <a:ext cx="1213105" cy="834978"/>
          </a:xfrm>
          <a:prstGeom prst="bentConnector2">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6F20502-FA36-4D2C-9243-E068740FE8EF}"/>
              </a:ext>
            </a:extLst>
          </p:cNvPr>
          <p:cNvSpPr txBox="1"/>
          <p:nvPr/>
        </p:nvSpPr>
        <p:spPr>
          <a:xfrm>
            <a:off x="2146911" y="6340061"/>
            <a:ext cx="1528496" cy="307777"/>
          </a:xfrm>
          <a:prstGeom prst="rect">
            <a:avLst/>
          </a:prstGeom>
          <a:noFill/>
          <a:ln>
            <a:noFill/>
            <a:prstDash val="dash"/>
          </a:ln>
        </p:spPr>
        <p:txBody>
          <a:bodyPr wrap="square" rtlCol="0">
            <a:spAutoFit/>
          </a:bodyPr>
          <a:lstStyle/>
          <a:p>
            <a:r>
              <a:rPr lang="en-US" sz="1400" dirty="0"/>
              <a:t>Service consumer</a:t>
            </a:r>
          </a:p>
        </p:txBody>
      </p:sp>
      <p:sp>
        <p:nvSpPr>
          <p:cNvPr id="43" name="TextBox 42">
            <a:extLst>
              <a:ext uri="{FF2B5EF4-FFF2-40B4-BE49-F238E27FC236}">
                <a16:creationId xmlns:a16="http://schemas.microsoft.com/office/drawing/2014/main" id="{74831C13-4E1B-4C18-8F85-5B85A043D3F1}"/>
              </a:ext>
            </a:extLst>
          </p:cNvPr>
          <p:cNvSpPr txBox="1"/>
          <p:nvPr/>
        </p:nvSpPr>
        <p:spPr>
          <a:xfrm>
            <a:off x="2425452" y="522039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44" name="TextBox 43">
            <a:extLst>
              <a:ext uri="{FF2B5EF4-FFF2-40B4-BE49-F238E27FC236}">
                <a16:creationId xmlns:a16="http://schemas.microsoft.com/office/drawing/2014/main" id="{D1D1C57A-6FBB-4BF0-A590-87BD5BCAD19D}"/>
              </a:ext>
            </a:extLst>
          </p:cNvPr>
          <p:cNvSpPr txBox="1"/>
          <p:nvPr/>
        </p:nvSpPr>
        <p:spPr>
          <a:xfrm>
            <a:off x="3675407" y="4550065"/>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Service Instances</a:t>
            </a:r>
          </a:p>
        </p:txBody>
      </p:sp>
      <p:sp>
        <p:nvSpPr>
          <p:cNvPr id="51" name="TextBox 50">
            <a:extLst>
              <a:ext uri="{FF2B5EF4-FFF2-40B4-BE49-F238E27FC236}">
                <a16:creationId xmlns:a16="http://schemas.microsoft.com/office/drawing/2014/main" id="{2B1941C8-8463-4196-97F3-4A7FA1BB5D0E}"/>
              </a:ext>
            </a:extLst>
          </p:cNvPr>
          <p:cNvSpPr txBox="1"/>
          <p:nvPr/>
        </p:nvSpPr>
        <p:spPr>
          <a:xfrm>
            <a:off x="3675407" y="4196400"/>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Bindings</a:t>
            </a:r>
          </a:p>
        </p:txBody>
      </p:sp>
      <p:cxnSp>
        <p:nvCxnSpPr>
          <p:cNvPr id="59" name="Connector: Elbow 58">
            <a:extLst>
              <a:ext uri="{FF2B5EF4-FFF2-40B4-BE49-F238E27FC236}">
                <a16:creationId xmlns:a16="http://schemas.microsoft.com/office/drawing/2014/main" id="{EBEB6BC2-9EC0-4D1E-8D17-58D5DECDFB95}"/>
              </a:ext>
            </a:extLst>
          </p:cNvPr>
          <p:cNvCxnSpPr>
            <a:cxnSpLocks/>
            <a:stCxn id="39" idx="1"/>
            <a:endCxn id="61" idx="2"/>
          </p:cNvCxnSpPr>
          <p:nvPr/>
        </p:nvCxnSpPr>
        <p:spPr>
          <a:xfrm rot="10800000">
            <a:off x="1809617" y="4779940"/>
            <a:ext cx="409487" cy="1340986"/>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A551DB-8729-4539-9E1E-357D44223764}"/>
              </a:ext>
            </a:extLst>
          </p:cNvPr>
          <p:cNvSpPr/>
          <p:nvPr/>
        </p:nvSpPr>
        <p:spPr>
          <a:xfrm>
            <a:off x="973422" y="2423247"/>
            <a:ext cx="1672388" cy="961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Service Fabric Runtime</a:t>
            </a:r>
          </a:p>
        </p:txBody>
      </p:sp>
      <p:sp>
        <p:nvSpPr>
          <p:cNvPr id="61" name="Rectangle 60">
            <a:extLst>
              <a:ext uri="{FF2B5EF4-FFF2-40B4-BE49-F238E27FC236}">
                <a16:creationId xmlns:a16="http://schemas.microsoft.com/office/drawing/2014/main" id="{F402D5B7-9826-4186-9B4E-B3146F948FB2}"/>
              </a:ext>
            </a:extLst>
          </p:cNvPr>
          <p:cNvSpPr/>
          <p:nvPr/>
        </p:nvSpPr>
        <p:spPr>
          <a:xfrm>
            <a:off x="973422" y="4196399"/>
            <a:ext cx="1672388" cy="583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Intermediate Tool</a:t>
            </a:r>
          </a:p>
        </p:txBody>
      </p:sp>
      <p:sp>
        <p:nvSpPr>
          <p:cNvPr id="65" name="Scroll: Vertical 64">
            <a:extLst>
              <a:ext uri="{FF2B5EF4-FFF2-40B4-BE49-F238E27FC236}">
                <a16:creationId xmlns:a16="http://schemas.microsoft.com/office/drawing/2014/main" id="{FFEED021-D483-418B-ADC8-E37A2DE0185F}"/>
              </a:ext>
            </a:extLst>
          </p:cNvPr>
          <p:cNvSpPr/>
          <p:nvPr/>
        </p:nvSpPr>
        <p:spPr>
          <a:xfrm>
            <a:off x="1668056" y="5285334"/>
            <a:ext cx="299671" cy="216505"/>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2092D5A-8E9A-44C5-9DA1-9C9BB5FE6510}"/>
              </a:ext>
            </a:extLst>
          </p:cNvPr>
          <p:cNvSpPr txBox="1"/>
          <p:nvPr/>
        </p:nvSpPr>
        <p:spPr>
          <a:xfrm>
            <a:off x="1354601" y="5202659"/>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0" name="TextBox 69">
            <a:extLst>
              <a:ext uri="{FF2B5EF4-FFF2-40B4-BE49-F238E27FC236}">
                <a16:creationId xmlns:a16="http://schemas.microsoft.com/office/drawing/2014/main" id="{43670782-FA25-48F4-ACB0-D42F13B7D6E7}"/>
              </a:ext>
            </a:extLst>
          </p:cNvPr>
          <p:cNvSpPr txBox="1"/>
          <p:nvPr/>
        </p:nvSpPr>
        <p:spPr>
          <a:xfrm>
            <a:off x="1457390" y="362099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71" name="Connector: Elbow 70">
            <a:extLst>
              <a:ext uri="{FF2B5EF4-FFF2-40B4-BE49-F238E27FC236}">
                <a16:creationId xmlns:a16="http://schemas.microsoft.com/office/drawing/2014/main" id="{CFA5DCF3-1C49-45B6-A91C-20FC86DB3DDB}"/>
              </a:ext>
            </a:extLst>
          </p:cNvPr>
          <p:cNvCxnSpPr>
            <a:cxnSpLocks/>
            <a:stCxn id="61" idx="3"/>
            <a:endCxn id="51" idx="1"/>
          </p:cNvCxnSpPr>
          <p:nvPr/>
        </p:nvCxnSpPr>
        <p:spPr>
          <a:xfrm flipV="1">
            <a:off x="2645810" y="4333560"/>
            <a:ext cx="1029597" cy="154610"/>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DF66CCFB-BBA6-4DEF-9D95-FC74A41F4273}"/>
              </a:ext>
            </a:extLst>
          </p:cNvPr>
          <p:cNvCxnSpPr>
            <a:cxnSpLocks/>
            <a:stCxn id="61" idx="3"/>
            <a:endCxn id="44" idx="1"/>
          </p:cNvCxnSpPr>
          <p:nvPr/>
        </p:nvCxnSpPr>
        <p:spPr>
          <a:xfrm>
            <a:off x="2645810" y="4488170"/>
            <a:ext cx="1029597" cy="199055"/>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F149D14-EBCF-417C-9C05-0845F8B261F8}"/>
              </a:ext>
            </a:extLst>
          </p:cNvPr>
          <p:cNvSpPr txBox="1"/>
          <p:nvPr/>
        </p:nvSpPr>
        <p:spPr>
          <a:xfrm>
            <a:off x="2760222" y="4179585"/>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8" name="TextBox 77">
            <a:extLst>
              <a:ext uri="{FF2B5EF4-FFF2-40B4-BE49-F238E27FC236}">
                <a16:creationId xmlns:a16="http://schemas.microsoft.com/office/drawing/2014/main" id="{8278C635-5B49-43E4-B3ED-91B592891599}"/>
              </a:ext>
            </a:extLst>
          </p:cNvPr>
          <p:cNvSpPr txBox="1"/>
          <p:nvPr/>
        </p:nvSpPr>
        <p:spPr>
          <a:xfrm>
            <a:off x="5427766" y="286910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91" name="Straight Arrow Connector 90">
            <a:extLst>
              <a:ext uri="{FF2B5EF4-FFF2-40B4-BE49-F238E27FC236}">
                <a16:creationId xmlns:a16="http://schemas.microsoft.com/office/drawing/2014/main" id="{67C441A3-36C9-4F34-B3A6-8D4F295CE17C}"/>
              </a:ext>
            </a:extLst>
          </p:cNvPr>
          <p:cNvCxnSpPr>
            <a:cxnSpLocks/>
            <a:stCxn id="60" idx="2"/>
            <a:endCxn id="61" idx="0"/>
          </p:cNvCxnSpPr>
          <p:nvPr/>
        </p:nvCxnSpPr>
        <p:spPr>
          <a:xfrm>
            <a:off x="1809616" y="3384753"/>
            <a:ext cx="0" cy="811646"/>
          </a:xfrm>
          <a:prstGeom prst="straightConnector1">
            <a:avLst/>
          </a:prstGeom>
          <a:ln>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EC61B7D-79C7-426A-B956-81CD11DA438A}"/>
              </a:ext>
            </a:extLst>
          </p:cNvPr>
          <p:cNvSpPr/>
          <p:nvPr/>
        </p:nvSpPr>
        <p:spPr>
          <a:xfrm>
            <a:off x="1515010" y="2012746"/>
            <a:ext cx="886602" cy="5229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 service</a:t>
            </a:r>
          </a:p>
        </p:txBody>
      </p:sp>
      <p:cxnSp>
        <p:nvCxnSpPr>
          <p:cNvPr id="95" name="Connector: Elbow 94">
            <a:extLst>
              <a:ext uri="{FF2B5EF4-FFF2-40B4-BE49-F238E27FC236}">
                <a16:creationId xmlns:a16="http://schemas.microsoft.com/office/drawing/2014/main" id="{B8098D4A-CBFA-48EE-9819-F748B1ED3010}"/>
              </a:ext>
            </a:extLst>
          </p:cNvPr>
          <p:cNvCxnSpPr>
            <a:cxnSpLocks/>
            <a:stCxn id="12" idx="1"/>
            <a:endCxn id="94" idx="3"/>
          </p:cNvCxnSpPr>
          <p:nvPr/>
        </p:nvCxnSpPr>
        <p:spPr>
          <a:xfrm rot="10800000">
            <a:off x="2401613" y="2274229"/>
            <a:ext cx="1049839" cy="625696"/>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15D961D-0636-48D8-B24C-1F5089A8626D}"/>
              </a:ext>
            </a:extLst>
          </p:cNvPr>
          <p:cNvSpPr/>
          <p:nvPr/>
        </p:nvSpPr>
        <p:spPr>
          <a:xfrm>
            <a:off x="6173678" y="1226636"/>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a:t>
            </a:r>
          </a:p>
        </p:txBody>
      </p:sp>
      <p:cxnSp>
        <p:nvCxnSpPr>
          <p:cNvPr id="99" name="Connector: Elbow 98">
            <a:extLst>
              <a:ext uri="{FF2B5EF4-FFF2-40B4-BE49-F238E27FC236}">
                <a16:creationId xmlns:a16="http://schemas.microsoft.com/office/drawing/2014/main" id="{AA22B7AA-29C9-49E7-85CD-E90438E8FAA0}"/>
              </a:ext>
            </a:extLst>
          </p:cNvPr>
          <p:cNvCxnSpPr>
            <a:cxnSpLocks/>
            <a:stCxn id="94" idx="0"/>
            <a:endCxn id="98" idx="1"/>
          </p:cNvCxnSpPr>
          <p:nvPr/>
        </p:nvCxnSpPr>
        <p:spPr>
          <a:xfrm rot="5400000" flipH="1" flipV="1">
            <a:off x="3913316" y="-247615"/>
            <a:ext cx="305357" cy="4215367"/>
          </a:xfrm>
          <a:prstGeom prst="bentConnector2">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9DE5BD1-A7AB-4F52-9D23-76CC0E635898}"/>
              </a:ext>
            </a:extLst>
          </p:cNvPr>
          <p:cNvSpPr txBox="1"/>
          <p:nvPr/>
        </p:nvSpPr>
        <p:spPr>
          <a:xfrm>
            <a:off x="2885012" y="2407087"/>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3" name="TextBox 102">
            <a:extLst>
              <a:ext uri="{FF2B5EF4-FFF2-40B4-BE49-F238E27FC236}">
                <a16:creationId xmlns:a16="http://schemas.microsoft.com/office/drawing/2014/main" id="{56CC9B5B-A32D-4BD9-BA7E-6DBE7DC235CC}"/>
              </a:ext>
            </a:extLst>
          </p:cNvPr>
          <p:cNvSpPr txBox="1"/>
          <p:nvPr/>
        </p:nvSpPr>
        <p:spPr>
          <a:xfrm>
            <a:off x="3872414" y="1347329"/>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4" name="TextBox 103">
            <a:extLst>
              <a:ext uri="{FF2B5EF4-FFF2-40B4-BE49-F238E27FC236}">
                <a16:creationId xmlns:a16="http://schemas.microsoft.com/office/drawing/2014/main" id="{1B350FD3-5647-43F8-BF90-35FC4F72D6BB}"/>
              </a:ext>
            </a:extLst>
          </p:cNvPr>
          <p:cNvSpPr txBox="1"/>
          <p:nvPr/>
        </p:nvSpPr>
        <p:spPr>
          <a:xfrm>
            <a:off x="2770758" y="4440664"/>
            <a:ext cx="389850" cy="369332"/>
          </a:xfrm>
          <a:prstGeom prst="rect">
            <a:avLst/>
          </a:prstGeom>
          <a:noFill/>
        </p:spPr>
        <p:txBody>
          <a:bodyPr wrap="none" rtlCol="0">
            <a:spAutoFit/>
          </a:bodyPr>
          <a:lstStyle/>
          <a:p>
            <a:r>
              <a:rPr lang="en-US" dirty="0">
                <a:solidFill>
                  <a:srgbClr val="FF0000"/>
                </a:solidFill>
                <a:sym typeface="Wingdings" panose="05000000000000000000" pitchFamily="2" charset="2"/>
              </a:rPr>
              <a:t></a:t>
            </a:r>
            <a:endParaRPr lang="en-US" dirty="0">
              <a:solidFill>
                <a:srgbClr val="FF0000"/>
              </a:solidFill>
            </a:endParaRPr>
          </a:p>
        </p:txBody>
      </p:sp>
      <p:sp>
        <p:nvSpPr>
          <p:cNvPr id="106" name="Oval 105">
            <a:extLst>
              <a:ext uri="{FF2B5EF4-FFF2-40B4-BE49-F238E27FC236}">
                <a16:creationId xmlns:a16="http://schemas.microsoft.com/office/drawing/2014/main" id="{96DB2687-AD80-4DD6-9231-A9E1BDDE7666}"/>
              </a:ext>
            </a:extLst>
          </p:cNvPr>
          <p:cNvSpPr/>
          <p:nvPr/>
        </p:nvSpPr>
        <p:spPr>
          <a:xfrm>
            <a:off x="5329795" y="2971152"/>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11</a:t>
            </a:r>
          </a:p>
        </p:txBody>
      </p:sp>
    </p:spTree>
    <p:extLst>
      <p:ext uri="{BB962C8B-B14F-4D97-AF65-F5344CB8AC3E}">
        <p14:creationId xmlns:p14="http://schemas.microsoft.com/office/powerpoint/2010/main" val="330129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B0C1-2ECD-436C-BF6E-145710C8DC1D}"/>
              </a:ext>
            </a:extLst>
          </p:cNvPr>
          <p:cNvSpPr>
            <a:spLocks noGrp="1"/>
          </p:cNvSpPr>
          <p:nvPr>
            <p:ph type="title"/>
          </p:nvPr>
        </p:nvSpPr>
        <p:spPr/>
        <p:txBody>
          <a:bodyPr/>
          <a:lstStyle/>
          <a:p>
            <a:r>
              <a:rPr lang="en-US" dirty="0"/>
              <a:t>August 2017-Actors</a:t>
            </a:r>
          </a:p>
        </p:txBody>
      </p:sp>
      <p:sp>
        <p:nvSpPr>
          <p:cNvPr id="4" name="Rectangle 3">
            <a:extLst>
              <a:ext uri="{FF2B5EF4-FFF2-40B4-BE49-F238E27FC236}">
                <a16:creationId xmlns:a16="http://schemas.microsoft.com/office/drawing/2014/main" id="{B3E5B886-5F77-4E53-83B7-E96FE9374208}"/>
              </a:ext>
            </a:extLst>
          </p:cNvPr>
          <p:cNvSpPr/>
          <p:nvPr/>
        </p:nvSpPr>
        <p:spPr>
          <a:xfrm>
            <a:off x="6173679" y="2407087"/>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 Broker </a:t>
            </a:r>
          </a:p>
          <a:p>
            <a:pPr algn="ctr"/>
            <a:r>
              <a:rPr lang="en-US" dirty="0"/>
              <a:t>(OSB API)</a:t>
            </a:r>
          </a:p>
        </p:txBody>
      </p:sp>
      <p:sp>
        <p:nvSpPr>
          <p:cNvPr id="14" name="Rectangle 13">
            <a:extLst>
              <a:ext uri="{FF2B5EF4-FFF2-40B4-BE49-F238E27FC236}">
                <a16:creationId xmlns:a16="http://schemas.microsoft.com/office/drawing/2014/main" id="{B97C6A5D-3A1C-4FDA-AFBB-49EB06ADEA26}"/>
              </a:ext>
            </a:extLst>
          </p:cNvPr>
          <p:cNvSpPr/>
          <p:nvPr/>
        </p:nvSpPr>
        <p:spPr>
          <a:xfrm>
            <a:off x="3451451" y="3818069"/>
            <a:ext cx="1672389" cy="1884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Artifact Store</a:t>
            </a:r>
          </a:p>
        </p:txBody>
      </p:sp>
      <p:pic>
        <p:nvPicPr>
          <p:cNvPr id="22" name="Picture 21">
            <a:extLst>
              <a:ext uri="{FF2B5EF4-FFF2-40B4-BE49-F238E27FC236}">
                <a16:creationId xmlns:a16="http://schemas.microsoft.com/office/drawing/2014/main" id="{E8F43F7D-4286-483F-AF1B-A6CC7A2F4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4400" y="5851741"/>
            <a:ext cx="486398" cy="486398"/>
          </a:xfrm>
          <a:prstGeom prst="rect">
            <a:avLst/>
          </a:prstGeom>
        </p:spPr>
      </p:pic>
      <p:sp>
        <p:nvSpPr>
          <p:cNvPr id="24" name="TextBox 23">
            <a:extLst>
              <a:ext uri="{FF2B5EF4-FFF2-40B4-BE49-F238E27FC236}">
                <a16:creationId xmlns:a16="http://schemas.microsoft.com/office/drawing/2014/main" id="{488AFBF0-E7CD-4012-93F7-32F345FAD1BF}"/>
              </a:ext>
            </a:extLst>
          </p:cNvPr>
          <p:cNvSpPr txBox="1"/>
          <p:nvPr/>
        </p:nvSpPr>
        <p:spPr>
          <a:xfrm>
            <a:off x="3675407" y="5261112"/>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Broker</a:t>
            </a:r>
          </a:p>
        </p:txBody>
      </p:sp>
      <p:cxnSp>
        <p:nvCxnSpPr>
          <p:cNvPr id="26" name="Straight Arrow Connector 25">
            <a:extLst>
              <a:ext uri="{FF2B5EF4-FFF2-40B4-BE49-F238E27FC236}">
                <a16:creationId xmlns:a16="http://schemas.microsoft.com/office/drawing/2014/main" id="{A5BA8524-EC7F-49F3-B9F4-BEC62A6E25A9}"/>
              </a:ext>
            </a:extLst>
          </p:cNvPr>
          <p:cNvCxnSpPr>
            <a:cxnSpLocks/>
            <a:stCxn id="22" idx="0"/>
            <a:endCxn id="24" idx="2"/>
          </p:cNvCxnSpPr>
          <p:nvPr/>
        </p:nvCxnSpPr>
        <p:spPr>
          <a:xfrm flipV="1">
            <a:off x="4297599" y="5535432"/>
            <a:ext cx="0" cy="316309"/>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78EBBC3-3532-4023-B2E6-E1A793402D26}"/>
              </a:ext>
            </a:extLst>
          </p:cNvPr>
          <p:cNvSpPr txBox="1"/>
          <p:nvPr/>
        </p:nvSpPr>
        <p:spPr>
          <a:xfrm>
            <a:off x="3963057" y="563944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0" name="TextBox 29">
            <a:extLst>
              <a:ext uri="{FF2B5EF4-FFF2-40B4-BE49-F238E27FC236}">
                <a16:creationId xmlns:a16="http://schemas.microsoft.com/office/drawing/2014/main" id="{5008C690-0949-4FEB-ABFC-33BEFB78DB04}"/>
              </a:ext>
            </a:extLst>
          </p:cNvPr>
          <p:cNvSpPr txBox="1"/>
          <p:nvPr/>
        </p:nvSpPr>
        <p:spPr>
          <a:xfrm>
            <a:off x="7810134" y="989502"/>
            <a:ext cx="4106779" cy="6186309"/>
          </a:xfrm>
          <a:prstGeom prst="rect">
            <a:avLst/>
          </a:prstGeom>
          <a:noFill/>
        </p:spPr>
        <p:txBody>
          <a:bodyPr wrap="square" rtlCol="0">
            <a:spAutoFit/>
          </a:bodyPr>
          <a:lstStyle/>
          <a:p>
            <a:pPr marL="342900" indent="-342900">
              <a:buFont typeface="+mj-lt"/>
              <a:buAutoNum type="arabicPeriod"/>
            </a:pPr>
            <a:r>
              <a:rPr lang="en-US" sz="1200" dirty="0"/>
              <a:t>A Service Catalog Operator creates a Broker resource in the Artifact Store.</a:t>
            </a:r>
          </a:p>
          <a:p>
            <a:pPr marL="342900" indent="-342900">
              <a:buFont typeface="+mj-lt"/>
              <a:buAutoNum type="arabicPeriod"/>
            </a:pPr>
            <a:r>
              <a:rPr lang="en-US" altLang="zh-CN" sz="1200" dirty="0"/>
              <a:t>The Broker Actor</a:t>
            </a:r>
            <a:r>
              <a:rPr lang="en-US" sz="1200" dirty="0"/>
              <a:t> calls the catalog endpoint of the Service Broker to get a list of Service Types and save to the Artifact Store.</a:t>
            </a:r>
          </a:p>
          <a:p>
            <a:pPr marL="342900" indent="-342900">
              <a:buFont typeface="+mj-lt"/>
              <a:buAutoNum type="arabicPeriod"/>
            </a:pPr>
            <a:r>
              <a:rPr lang="en-US" sz="1200" dirty="0"/>
              <a:t>A Service Consumer reads the Artifact Store to get a list of composable Service Types. Note that in August implementation, the query API is implemented but the corresponding tooling experience is not.</a:t>
            </a:r>
          </a:p>
          <a:p>
            <a:pPr marL="342900" indent="-342900">
              <a:buFont typeface="+mj-lt"/>
              <a:buAutoNum type="arabicPeriod"/>
            </a:pPr>
            <a:r>
              <a:rPr lang="en-US" sz="1200" dirty="0"/>
              <a:t>The Service Consumer deploys a Service Fabric application manifest that contains brokered services definitions using an temporary intermediate tool.</a:t>
            </a:r>
          </a:p>
          <a:p>
            <a:pPr marL="342900" indent="-342900">
              <a:buFont typeface="+mj-lt"/>
              <a:buAutoNum type="arabicPeriod"/>
            </a:pPr>
            <a:r>
              <a:rPr lang="en-US" sz="1200" dirty="0"/>
              <a:t>The tool strips out brokered service definitions and sends updated application manifest to be provisioned by the Service Fabric runtime as normal.</a:t>
            </a:r>
          </a:p>
          <a:p>
            <a:pPr marL="342900" indent="-342900">
              <a:buFont typeface="+mj-lt"/>
              <a:buAutoNum type="arabicPeriod"/>
            </a:pPr>
            <a:r>
              <a:rPr lang="en-US" sz="1200" dirty="0"/>
              <a:t>The tools creates corresponding Service Instances and Bindings artifacts in the Artifacts Store.</a:t>
            </a:r>
          </a:p>
          <a:p>
            <a:pPr marL="342900" indent="-342900">
              <a:buFont typeface="+mj-lt"/>
              <a:buAutoNum type="arabicPeriod"/>
            </a:pPr>
            <a:r>
              <a:rPr lang="en-US" sz="1200" dirty="0"/>
              <a:t>The </a:t>
            </a:r>
            <a:r>
              <a:rPr lang="en-US" altLang="zh-CN" sz="1200" dirty="0"/>
              <a:t>Instance Actor </a:t>
            </a:r>
            <a:r>
              <a:rPr lang="en-US" sz="1200" dirty="0"/>
              <a:t>uses OSB API to complete the provisioning and binding process. Please note in this flow provisioning and binding are combined. However, we can easily split the steps later.</a:t>
            </a:r>
          </a:p>
          <a:p>
            <a:pPr marL="342900" indent="-342900">
              <a:buFont typeface="+mj-lt"/>
              <a:buAutoNum type="arabicPeriod"/>
            </a:pPr>
            <a:r>
              <a:rPr lang="en-US" sz="1200" dirty="0"/>
              <a:t>A hosted user service queries the </a:t>
            </a:r>
            <a:r>
              <a:rPr lang="en-US" altLang="zh-CN" sz="1200" dirty="0"/>
              <a:t>Instance Actor?</a:t>
            </a:r>
            <a:r>
              <a:rPr lang="en-US" sz="1200" dirty="0"/>
              <a:t> to get service binding information. Please note this is a temporary solution. When service bindings are natively supported by Service Fabric, explicit queries are not necessary.</a:t>
            </a:r>
          </a:p>
          <a:p>
            <a:pPr marL="342900" indent="-342900">
              <a:buFont typeface="+mj-lt"/>
              <a:buAutoNum type="arabicPeriod"/>
            </a:pPr>
            <a:r>
              <a:rPr lang="en-US" sz="1200" dirty="0"/>
              <a:t>User service directly interacts with the external service.</a:t>
            </a:r>
          </a:p>
          <a:p>
            <a:pPr marL="342900" indent="-342900">
              <a:buFont typeface="+mj-lt"/>
              <a:buAutoNum type="arabicPeriod"/>
            </a:pPr>
            <a:r>
              <a:rPr lang="en-US" sz="1200" dirty="0">
                <a:solidFill>
                  <a:srgbClr val="FF0000"/>
                </a:solidFill>
              </a:rPr>
              <a:t>When the application is de-provisioned, the intermediate tool marks the corresponding artifacts as “deleted”.</a:t>
            </a:r>
          </a:p>
          <a:p>
            <a:pPr marL="342900" indent="-342900">
              <a:buFont typeface="+mj-lt"/>
              <a:buAutoNum type="arabicPeriod"/>
            </a:pPr>
            <a:r>
              <a:rPr lang="en-US" sz="1200" dirty="0">
                <a:solidFill>
                  <a:srgbClr val="FF0000"/>
                </a:solidFill>
              </a:rPr>
              <a:t>The </a:t>
            </a:r>
            <a:r>
              <a:rPr lang="en-US" altLang="zh-CN" sz="1200" dirty="0">
                <a:solidFill>
                  <a:srgbClr val="FF0000"/>
                </a:solidFill>
              </a:rPr>
              <a:t>Instance Actor </a:t>
            </a:r>
            <a:r>
              <a:rPr lang="en-US" sz="1200" dirty="0">
                <a:solidFill>
                  <a:srgbClr val="FF0000"/>
                </a:solidFill>
              </a:rPr>
              <a:t>uses OSB API to unbinding and de-provision the service.</a:t>
            </a:r>
          </a:p>
          <a:p>
            <a:pPr marL="342900" indent="-342900">
              <a:buFont typeface="+mj-lt"/>
              <a:buAutoNum type="arabicPeriod"/>
            </a:pPr>
            <a:endParaRPr lang="en-US" sz="1200" dirty="0"/>
          </a:p>
          <a:p>
            <a:pPr marL="342900" indent="-342900">
              <a:buFont typeface="+mj-lt"/>
              <a:buAutoNum type="arabicPeriod"/>
            </a:pPr>
            <a:endParaRPr lang="en-US" sz="1200" dirty="0"/>
          </a:p>
        </p:txBody>
      </p:sp>
      <p:sp>
        <p:nvSpPr>
          <p:cNvPr id="35" name="TextBox 34">
            <a:extLst>
              <a:ext uri="{FF2B5EF4-FFF2-40B4-BE49-F238E27FC236}">
                <a16:creationId xmlns:a16="http://schemas.microsoft.com/office/drawing/2014/main" id="{F7BBE58B-2C6E-46B5-B9AF-59DCA94EA505}"/>
              </a:ext>
            </a:extLst>
          </p:cNvPr>
          <p:cNvSpPr txBox="1"/>
          <p:nvPr/>
        </p:nvSpPr>
        <p:spPr>
          <a:xfrm>
            <a:off x="6550323" y="5343765"/>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6" name="TextBox 35">
            <a:extLst>
              <a:ext uri="{FF2B5EF4-FFF2-40B4-BE49-F238E27FC236}">
                <a16:creationId xmlns:a16="http://schemas.microsoft.com/office/drawing/2014/main" id="{26C80D30-2F15-48C7-82AF-4178998381C8}"/>
              </a:ext>
            </a:extLst>
          </p:cNvPr>
          <p:cNvSpPr txBox="1"/>
          <p:nvPr/>
        </p:nvSpPr>
        <p:spPr>
          <a:xfrm>
            <a:off x="3675407" y="4905589"/>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Service Types</a:t>
            </a:r>
          </a:p>
        </p:txBody>
      </p:sp>
      <p:sp>
        <p:nvSpPr>
          <p:cNvPr id="38" name="TextBox 37">
            <a:extLst>
              <a:ext uri="{FF2B5EF4-FFF2-40B4-BE49-F238E27FC236}">
                <a16:creationId xmlns:a16="http://schemas.microsoft.com/office/drawing/2014/main" id="{742E69D2-DBA4-49A1-9F4F-6C482A1478EA}"/>
              </a:ext>
            </a:extLst>
          </p:cNvPr>
          <p:cNvSpPr txBox="1"/>
          <p:nvPr/>
        </p:nvSpPr>
        <p:spPr>
          <a:xfrm>
            <a:off x="3934979" y="6299344"/>
            <a:ext cx="1528496" cy="523220"/>
          </a:xfrm>
          <a:prstGeom prst="rect">
            <a:avLst/>
          </a:prstGeom>
          <a:noFill/>
        </p:spPr>
        <p:txBody>
          <a:bodyPr wrap="square" rtlCol="0">
            <a:spAutoFit/>
          </a:bodyPr>
          <a:lstStyle/>
          <a:p>
            <a:r>
              <a:rPr lang="en-US" sz="1400" dirty="0"/>
              <a:t>Service Catalog Operator</a:t>
            </a:r>
          </a:p>
        </p:txBody>
      </p:sp>
      <p:pic>
        <p:nvPicPr>
          <p:cNvPr id="39" name="Picture 38">
            <a:extLst>
              <a:ext uri="{FF2B5EF4-FFF2-40B4-BE49-F238E27FC236}">
                <a16:creationId xmlns:a16="http://schemas.microsoft.com/office/drawing/2014/main" id="{507185FE-ADB3-4F8C-A1AC-49E1E0302A8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19103" y="5877727"/>
            <a:ext cx="486398" cy="486398"/>
          </a:xfrm>
          <a:prstGeom prst="rect">
            <a:avLst/>
          </a:prstGeom>
        </p:spPr>
      </p:pic>
      <p:cxnSp>
        <p:nvCxnSpPr>
          <p:cNvPr id="41" name="Connector: Elbow 40">
            <a:extLst>
              <a:ext uri="{FF2B5EF4-FFF2-40B4-BE49-F238E27FC236}">
                <a16:creationId xmlns:a16="http://schemas.microsoft.com/office/drawing/2014/main" id="{A38C466D-F402-4CEC-BBED-4E349E4A0B14}"/>
              </a:ext>
            </a:extLst>
          </p:cNvPr>
          <p:cNvCxnSpPr>
            <a:cxnSpLocks/>
            <a:stCxn id="36" idx="1"/>
            <a:endCxn id="39" idx="0"/>
          </p:cNvCxnSpPr>
          <p:nvPr/>
        </p:nvCxnSpPr>
        <p:spPr>
          <a:xfrm rot="10800000" flipV="1">
            <a:off x="2462303" y="5042749"/>
            <a:ext cx="1213105" cy="834978"/>
          </a:xfrm>
          <a:prstGeom prst="bentConnector2">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6F20502-FA36-4D2C-9243-E068740FE8EF}"/>
              </a:ext>
            </a:extLst>
          </p:cNvPr>
          <p:cNvSpPr txBox="1"/>
          <p:nvPr/>
        </p:nvSpPr>
        <p:spPr>
          <a:xfrm>
            <a:off x="2146911" y="6340061"/>
            <a:ext cx="1528496" cy="307777"/>
          </a:xfrm>
          <a:prstGeom prst="rect">
            <a:avLst/>
          </a:prstGeom>
          <a:noFill/>
          <a:ln>
            <a:noFill/>
            <a:prstDash val="dash"/>
          </a:ln>
        </p:spPr>
        <p:txBody>
          <a:bodyPr wrap="square" rtlCol="0">
            <a:spAutoFit/>
          </a:bodyPr>
          <a:lstStyle/>
          <a:p>
            <a:r>
              <a:rPr lang="en-US" sz="1400" dirty="0"/>
              <a:t>Service consumer</a:t>
            </a:r>
          </a:p>
        </p:txBody>
      </p:sp>
      <p:sp>
        <p:nvSpPr>
          <p:cNvPr id="43" name="TextBox 42">
            <a:extLst>
              <a:ext uri="{FF2B5EF4-FFF2-40B4-BE49-F238E27FC236}">
                <a16:creationId xmlns:a16="http://schemas.microsoft.com/office/drawing/2014/main" id="{74831C13-4E1B-4C18-8F85-5B85A043D3F1}"/>
              </a:ext>
            </a:extLst>
          </p:cNvPr>
          <p:cNvSpPr txBox="1"/>
          <p:nvPr/>
        </p:nvSpPr>
        <p:spPr>
          <a:xfrm>
            <a:off x="2425452" y="522039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44" name="TextBox 43">
            <a:extLst>
              <a:ext uri="{FF2B5EF4-FFF2-40B4-BE49-F238E27FC236}">
                <a16:creationId xmlns:a16="http://schemas.microsoft.com/office/drawing/2014/main" id="{D1D1C57A-6FBB-4BF0-A590-87BD5BCAD19D}"/>
              </a:ext>
            </a:extLst>
          </p:cNvPr>
          <p:cNvSpPr txBox="1"/>
          <p:nvPr/>
        </p:nvSpPr>
        <p:spPr>
          <a:xfrm>
            <a:off x="3675407" y="4550065"/>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Service Instances</a:t>
            </a:r>
          </a:p>
        </p:txBody>
      </p:sp>
      <p:sp>
        <p:nvSpPr>
          <p:cNvPr id="51" name="TextBox 50">
            <a:extLst>
              <a:ext uri="{FF2B5EF4-FFF2-40B4-BE49-F238E27FC236}">
                <a16:creationId xmlns:a16="http://schemas.microsoft.com/office/drawing/2014/main" id="{2B1941C8-8463-4196-97F3-4A7FA1BB5D0E}"/>
              </a:ext>
            </a:extLst>
          </p:cNvPr>
          <p:cNvSpPr txBox="1"/>
          <p:nvPr/>
        </p:nvSpPr>
        <p:spPr>
          <a:xfrm>
            <a:off x="3675407" y="4196400"/>
            <a:ext cx="1244384"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200" dirty="0">
                <a:solidFill>
                  <a:sysClr val="windowText" lastClr="000000"/>
                </a:solidFill>
              </a:rPr>
              <a:t>Bindings</a:t>
            </a:r>
          </a:p>
        </p:txBody>
      </p:sp>
      <p:cxnSp>
        <p:nvCxnSpPr>
          <p:cNvPr id="59" name="Connector: Elbow 58">
            <a:extLst>
              <a:ext uri="{FF2B5EF4-FFF2-40B4-BE49-F238E27FC236}">
                <a16:creationId xmlns:a16="http://schemas.microsoft.com/office/drawing/2014/main" id="{EBEB6BC2-9EC0-4D1E-8D17-58D5DECDFB95}"/>
              </a:ext>
            </a:extLst>
          </p:cNvPr>
          <p:cNvCxnSpPr>
            <a:cxnSpLocks/>
            <a:stCxn id="39" idx="1"/>
            <a:endCxn id="61" idx="2"/>
          </p:cNvCxnSpPr>
          <p:nvPr/>
        </p:nvCxnSpPr>
        <p:spPr>
          <a:xfrm rot="10800000">
            <a:off x="1809617" y="4779940"/>
            <a:ext cx="409487" cy="1340986"/>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A551DB-8729-4539-9E1E-357D44223764}"/>
              </a:ext>
            </a:extLst>
          </p:cNvPr>
          <p:cNvSpPr/>
          <p:nvPr/>
        </p:nvSpPr>
        <p:spPr>
          <a:xfrm>
            <a:off x="973422" y="2423247"/>
            <a:ext cx="1672388" cy="961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Service Fabric Runtime</a:t>
            </a:r>
          </a:p>
        </p:txBody>
      </p:sp>
      <p:sp>
        <p:nvSpPr>
          <p:cNvPr id="61" name="Rectangle 60">
            <a:extLst>
              <a:ext uri="{FF2B5EF4-FFF2-40B4-BE49-F238E27FC236}">
                <a16:creationId xmlns:a16="http://schemas.microsoft.com/office/drawing/2014/main" id="{F402D5B7-9826-4186-9B4E-B3146F948FB2}"/>
              </a:ext>
            </a:extLst>
          </p:cNvPr>
          <p:cNvSpPr/>
          <p:nvPr/>
        </p:nvSpPr>
        <p:spPr>
          <a:xfrm>
            <a:off x="973422" y="4196399"/>
            <a:ext cx="1672388" cy="583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Intermediate Tool</a:t>
            </a:r>
          </a:p>
        </p:txBody>
      </p:sp>
      <p:sp>
        <p:nvSpPr>
          <p:cNvPr id="65" name="Scroll: Vertical 64">
            <a:extLst>
              <a:ext uri="{FF2B5EF4-FFF2-40B4-BE49-F238E27FC236}">
                <a16:creationId xmlns:a16="http://schemas.microsoft.com/office/drawing/2014/main" id="{FFEED021-D483-418B-ADC8-E37A2DE0185F}"/>
              </a:ext>
            </a:extLst>
          </p:cNvPr>
          <p:cNvSpPr/>
          <p:nvPr/>
        </p:nvSpPr>
        <p:spPr>
          <a:xfrm>
            <a:off x="1668056" y="5285334"/>
            <a:ext cx="299671" cy="216505"/>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2092D5A-8E9A-44C5-9DA1-9C9BB5FE6510}"/>
              </a:ext>
            </a:extLst>
          </p:cNvPr>
          <p:cNvSpPr txBox="1"/>
          <p:nvPr/>
        </p:nvSpPr>
        <p:spPr>
          <a:xfrm>
            <a:off x="1354601" y="5202659"/>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0" name="TextBox 69">
            <a:extLst>
              <a:ext uri="{FF2B5EF4-FFF2-40B4-BE49-F238E27FC236}">
                <a16:creationId xmlns:a16="http://schemas.microsoft.com/office/drawing/2014/main" id="{43670782-FA25-48F4-ACB0-D42F13B7D6E7}"/>
              </a:ext>
            </a:extLst>
          </p:cNvPr>
          <p:cNvSpPr txBox="1"/>
          <p:nvPr/>
        </p:nvSpPr>
        <p:spPr>
          <a:xfrm>
            <a:off x="1457390" y="362099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71" name="Connector: Elbow 70">
            <a:extLst>
              <a:ext uri="{FF2B5EF4-FFF2-40B4-BE49-F238E27FC236}">
                <a16:creationId xmlns:a16="http://schemas.microsoft.com/office/drawing/2014/main" id="{CFA5DCF3-1C49-45B6-A91C-20FC86DB3DDB}"/>
              </a:ext>
            </a:extLst>
          </p:cNvPr>
          <p:cNvCxnSpPr>
            <a:cxnSpLocks/>
            <a:stCxn id="61" idx="3"/>
            <a:endCxn id="51" idx="1"/>
          </p:cNvCxnSpPr>
          <p:nvPr/>
        </p:nvCxnSpPr>
        <p:spPr>
          <a:xfrm flipV="1">
            <a:off x="2645810" y="4333560"/>
            <a:ext cx="1029597" cy="154610"/>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DF66CCFB-BBA6-4DEF-9D95-FC74A41F4273}"/>
              </a:ext>
            </a:extLst>
          </p:cNvPr>
          <p:cNvCxnSpPr>
            <a:cxnSpLocks/>
            <a:stCxn id="61" idx="3"/>
            <a:endCxn id="44" idx="1"/>
          </p:cNvCxnSpPr>
          <p:nvPr/>
        </p:nvCxnSpPr>
        <p:spPr>
          <a:xfrm>
            <a:off x="2645810" y="4488170"/>
            <a:ext cx="1029597" cy="199055"/>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F149D14-EBCF-417C-9C05-0845F8B261F8}"/>
              </a:ext>
            </a:extLst>
          </p:cNvPr>
          <p:cNvSpPr txBox="1"/>
          <p:nvPr/>
        </p:nvSpPr>
        <p:spPr>
          <a:xfrm>
            <a:off x="2760222" y="4179585"/>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8" name="TextBox 77">
            <a:extLst>
              <a:ext uri="{FF2B5EF4-FFF2-40B4-BE49-F238E27FC236}">
                <a16:creationId xmlns:a16="http://schemas.microsoft.com/office/drawing/2014/main" id="{8278C635-5B49-43E4-B3ED-91B592891599}"/>
              </a:ext>
            </a:extLst>
          </p:cNvPr>
          <p:cNvSpPr txBox="1"/>
          <p:nvPr/>
        </p:nvSpPr>
        <p:spPr>
          <a:xfrm>
            <a:off x="6492916" y="439116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91" name="Straight Arrow Connector 90">
            <a:extLst>
              <a:ext uri="{FF2B5EF4-FFF2-40B4-BE49-F238E27FC236}">
                <a16:creationId xmlns:a16="http://schemas.microsoft.com/office/drawing/2014/main" id="{67C441A3-36C9-4F34-B3A6-8D4F295CE17C}"/>
              </a:ext>
            </a:extLst>
          </p:cNvPr>
          <p:cNvCxnSpPr>
            <a:cxnSpLocks/>
            <a:stCxn id="60" idx="2"/>
            <a:endCxn id="61" idx="0"/>
          </p:cNvCxnSpPr>
          <p:nvPr/>
        </p:nvCxnSpPr>
        <p:spPr>
          <a:xfrm>
            <a:off x="1809616" y="3384753"/>
            <a:ext cx="0" cy="811646"/>
          </a:xfrm>
          <a:prstGeom prst="straightConnector1">
            <a:avLst/>
          </a:prstGeom>
          <a:ln>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EC61B7D-79C7-426A-B956-81CD11DA438A}"/>
              </a:ext>
            </a:extLst>
          </p:cNvPr>
          <p:cNvSpPr/>
          <p:nvPr/>
        </p:nvSpPr>
        <p:spPr>
          <a:xfrm>
            <a:off x="2467858" y="2788090"/>
            <a:ext cx="886602" cy="5229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 service</a:t>
            </a:r>
          </a:p>
        </p:txBody>
      </p:sp>
      <p:cxnSp>
        <p:nvCxnSpPr>
          <p:cNvPr id="95" name="Connector: Elbow 94">
            <a:extLst>
              <a:ext uri="{FF2B5EF4-FFF2-40B4-BE49-F238E27FC236}">
                <a16:creationId xmlns:a16="http://schemas.microsoft.com/office/drawing/2014/main" id="{B8098D4A-CBFA-48EE-9819-F748B1ED3010}"/>
              </a:ext>
            </a:extLst>
          </p:cNvPr>
          <p:cNvCxnSpPr>
            <a:cxnSpLocks/>
            <a:stCxn id="64" idx="4"/>
            <a:endCxn id="94" idx="3"/>
          </p:cNvCxnSpPr>
          <p:nvPr/>
        </p:nvCxnSpPr>
        <p:spPr>
          <a:xfrm rot="16200000" flipV="1">
            <a:off x="3886399" y="2517634"/>
            <a:ext cx="1441320" cy="2505198"/>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15D961D-0636-48D8-B24C-1F5089A8626D}"/>
              </a:ext>
            </a:extLst>
          </p:cNvPr>
          <p:cNvSpPr/>
          <p:nvPr/>
        </p:nvSpPr>
        <p:spPr>
          <a:xfrm>
            <a:off x="6173678" y="1226636"/>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a:t>
            </a:r>
          </a:p>
        </p:txBody>
      </p:sp>
      <p:cxnSp>
        <p:nvCxnSpPr>
          <p:cNvPr id="99" name="Connector: Elbow 98">
            <a:extLst>
              <a:ext uri="{FF2B5EF4-FFF2-40B4-BE49-F238E27FC236}">
                <a16:creationId xmlns:a16="http://schemas.microsoft.com/office/drawing/2014/main" id="{AA22B7AA-29C9-49E7-85CD-E90438E8FAA0}"/>
              </a:ext>
            </a:extLst>
          </p:cNvPr>
          <p:cNvCxnSpPr>
            <a:cxnSpLocks/>
            <a:stCxn id="94" idx="0"/>
            <a:endCxn id="98" idx="1"/>
          </p:cNvCxnSpPr>
          <p:nvPr/>
        </p:nvCxnSpPr>
        <p:spPr>
          <a:xfrm rot="5400000" flipH="1" flipV="1">
            <a:off x="4002068" y="616481"/>
            <a:ext cx="1080701" cy="3262519"/>
          </a:xfrm>
          <a:prstGeom prst="bentConnector2">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9DE5BD1-A7AB-4F52-9D23-76CC0E635898}"/>
              </a:ext>
            </a:extLst>
          </p:cNvPr>
          <p:cNvSpPr txBox="1"/>
          <p:nvPr/>
        </p:nvSpPr>
        <p:spPr>
          <a:xfrm>
            <a:off x="4465314" y="303612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3" name="TextBox 102">
            <a:extLst>
              <a:ext uri="{FF2B5EF4-FFF2-40B4-BE49-F238E27FC236}">
                <a16:creationId xmlns:a16="http://schemas.microsoft.com/office/drawing/2014/main" id="{56CC9B5B-A32D-4BD9-BA7E-6DBE7DC235CC}"/>
              </a:ext>
            </a:extLst>
          </p:cNvPr>
          <p:cNvSpPr txBox="1"/>
          <p:nvPr/>
        </p:nvSpPr>
        <p:spPr>
          <a:xfrm>
            <a:off x="5160525" y="1414167"/>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4" name="TextBox 103">
            <a:extLst>
              <a:ext uri="{FF2B5EF4-FFF2-40B4-BE49-F238E27FC236}">
                <a16:creationId xmlns:a16="http://schemas.microsoft.com/office/drawing/2014/main" id="{1B350FD3-5647-43F8-BF90-35FC4F72D6BB}"/>
              </a:ext>
            </a:extLst>
          </p:cNvPr>
          <p:cNvSpPr txBox="1"/>
          <p:nvPr/>
        </p:nvSpPr>
        <p:spPr>
          <a:xfrm>
            <a:off x="2770758" y="4440664"/>
            <a:ext cx="389850" cy="369332"/>
          </a:xfrm>
          <a:prstGeom prst="rect">
            <a:avLst/>
          </a:prstGeom>
          <a:noFill/>
        </p:spPr>
        <p:txBody>
          <a:bodyPr wrap="none" rtlCol="0">
            <a:spAutoFit/>
          </a:bodyPr>
          <a:lstStyle/>
          <a:p>
            <a:r>
              <a:rPr lang="en-US" dirty="0">
                <a:solidFill>
                  <a:srgbClr val="FF0000"/>
                </a:solidFill>
                <a:sym typeface="Wingdings" panose="05000000000000000000" pitchFamily="2" charset="2"/>
              </a:rPr>
              <a:t></a:t>
            </a:r>
            <a:endParaRPr lang="en-US" dirty="0">
              <a:solidFill>
                <a:srgbClr val="FF0000"/>
              </a:solidFill>
            </a:endParaRPr>
          </a:p>
        </p:txBody>
      </p:sp>
      <p:sp>
        <p:nvSpPr>
          <p:cNvPr id="106" name="Oval 105">
            <a:extLst>
              <a:ext uri="{FF2B5EF4-FFF2-40B4-BE49-F238E27FC236}">
                <a16:creationId xmlns:a16="http://schemas.microsoft.com/office/drawing/2014/main" id="{96DB2687-AD80-4DD6-9231-A9E1BDDE7666}"/>
              </a:ext>
            </a:extLst>
          </p:cNvPr>
          <p:cNvSpPr/>
          <p:nvPr/>
        </p:nvSpPr>
        <p:spPr>
          <a:xfrm>
            <a:off x="6119210" y="4071898"/>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11</a:t>
            </a:r>
          </a:p>
        </p:txBody>
      </p:sp>
      <p:cxnSp>
        <p:nvCxnSpPr>
          <p:cNvPr id="55" name="Connector: Elbow 54">
            <a:extLst>
              <a:ext uri="{FF2B5EF4-FFF2-40B4-BE49-F238E27FC236}">
                <a16:creationId xmlns:a16="http://schemas.microsoft.com/office/drawing/2014/main" id="{31C11DD3-FC51-4589-8398-65CA995304A8}"/>
              </a:ext>
            </a:extLst>
          </p:cNvPr>
          <p:cNvCxnSpPr>
            <a:cxnSpLocks/>
            <a:stCxn id="24" idx="3"/>
            <a:endCxn id="4" idx="2"/>
          </p:cNvCxnSpPr>
          <p:nvPr/>
        </p:nvCxnSpPr>
        <p:spPr>
          <a:xfrm flipV="1">
            <a:off x="4919791" y="3368593"/>
            <a:ext cx="1973402" cy="2029679"/>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Hexagon 24">
            <a:extLst>
              <a:ext uri="{FF2B5EF4-FFF2-40B4-BE49-F238E27FC236}">
                <a16:creationId xmlns:a16="http://schemas.microsoft.com/office/drawing/2014/main" id="{7CD4C81E-032D-457A-8707-E32A238CD30D}"/>
              </a:ext>
            </a:extLst>
          </p:cNvPr>
          <p:cNvSpPr/>
          <p:nvPr/>
        </p:nvSpPr>
        <p:spPr>
          <a:xfrm>
            <a:off x="5755984" y="5197710"/>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Broker Actor</a:t>
            </a:r>
          </a:p>
        </p:txBody>
      </p:sp>
      <p:cxnSp>
        <p:nvCxnSpPr>
          <p:cNvPr id="63" name="Connector: Elbow 62">
            <a:extLst>
              <a:ext uri="{FF2B5EF4-FFF2-40B4-BE49-F238E27FC236}">
                <a16:creationId xmlns:a16="http://schemas.microsoft.com/office/drawing/2014/main" id="{872EC88D-DD41-4FB4-8119-33E4C35F05D5}"/>
              </a:ext>
            </a:extLst>
          </p:cNvPr>
          <p:cNvCxnSpPr>
            <a:cxnSpLocks/>
            <a:stCxn id="25" idx="4"/>
            <a:endCxn id="36" idx="3"/>
          </p:cNvCxnSpPr>
          <p:nvPr/>
        </p:nvCxnSpPr>
        <p:spPr>
          <a:xfrm rot="16200000" flipV="1">
            <a:off x="5312245" y="4650296"/>
            <a:ext cx="154961" cy="939867"/>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56F1E0DB-FA57-431F-B452-C525FE8CB5A3}"/>
              </a:ext>
            </a:extLst>
          </p:cNvPr>
          <p:cNvCxnSpPr>
            <a:cxnSpLocks/>
            <a:stCxn id="44" idx="3"/>
            <a:endCxn id="4" idx="2"/>
          </p:cNvCxnSpPr>
          <p:nvPr/>
        </p:nvCxnSpPr>
        <p:spPr>
          <a:xfrm flipV="1">
            <a:off x="4919791" y="3368593"/>
            <a:ext cx="1973402" cy="1318632"/>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Hexagon 63">
            <a:extLst>
              <a:ext uri="{FF2B5EF4-FFF2-40B4-BE49-F238E27FC236}">
                <a16:creationId xmlns:a16="http://schemas.microsoft.com/office/drawing/2014/main" id="{2F8EAD70-9170-41EE-BE46-5226405EBCCA}"/>
              </a:ext>
            </a:extLst>
          </p:cNvPr>
          <p:cNvSpPr/>
          <p:nvPr/>
        </p:nvSpPr>
        <p:spPr>
          <a:xfrm>
            <a:off x="5755984" y="4490893"/>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100" dirty="0"/>
              <a:t>Instance</a:t>
            </a:r>
            <a:r>
              <a:rPr lang="en-US" sz="1100" dirty="0"/>
              <a:t> Actor</a:t>
            </a:r>
          </a:p>
        </p:txBody>
      </p:sp>
      <p:cxnSp>
        <p:nvCxnSpPr>
          <p:cNvPr id="72" name="Connector: Elbow 71">
            <a:extLst>
              <a:ext uri="{FF2B5EF4-FFF2-40B4-BE49-F238E27FC236}">
                <a16:creationId xmlns:a16="http://schemas.microsoft.com/office/drawing/2014/main" id="{00DF2290-D88E-45F0-9C64-2F7D624C7F81}"/>
              </a:ext>
            </a:extLst>
          </p:cNvPr>
          <p:cNvCxnSpPr>
            <a:cxnSpLocks/>
            <a:stCxn id="64" idx="5"/>
            <a:endCxn id="4" idx="2"/>
          </p:cNvCxnSpPr>
          <p:nvPr/>
        </p:nvCxnSpPr>
        <p:spPr>
          <a:xfrm rot="5400000" flipH="1" flipV="1">
            <a:off x="6050087" y="3647788"/>
            <a:ext cx="1122300" cy="563911"/>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53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B0C1-2ECD-436C-BF6E-145710C8DC1D}"/>
              </a:ext>
            </a:extLst>
          </p:cNvPr>
          <p:cNvSpPr>
            <a:spLocks noGrp="1"/>
          </p:cNvSpPr>
          <p:nvPr>
            <p:ph type="title"/>
          </p:nvPr>
        </p:nvSpPr>
        <p:spPr/>
        <p:txBody>
          <a:bodyPr/>
          <a:lstStyle/>
          <a:p>
            <a:r>
              <a:rPr lang="en-US" dirty="0"/>
              <a:t>August 2017-Actors-2</a:t>
            </a:r>
          </a:p>
        </p:txBody>
      </p:sp>
      <p:sp>
        <p:nvSpPr>
          <p:cNvPr id="4" name="Rectangle 3">
            <a:extLst>
              <a:ext uri="{FF2B5EF4-FFF2-40B4-BE49-F238E27FC236}">
                <a16:creationId xmlns:a16="http://schemas.microsoft.com/office/drawing/2014/main" id="{B3E5B886-5F77-4E53-83B7-E96FE9374208}"/>
              </a:ext>
            </a:extLst>
          </p:cNvPr>
          <p:cNvSpPr/>
          <p:nvPr/>
        </p:nvSpPr>
        <p:spPr>
          <a:xfrm>
            <a:off x="5815941" y="2395227"/>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 Broker </a:t>
            </a:r>
          </a:p>
          <a:p>
            <a:pPr algn="ctr"/>
            <a:r>
              <a:rPr lang="en-US" dirty="0"/>
              <a:t>(OSB API)</a:t>
            </a:r>
          </a:p>
        </p:txBody>
      </p:sp>
      <p:sp>
        <p:nvSpPr>
          <p:cNvPr id="14" name="Rectangle 13">
            <a:extLst>
              <a:ext uri="{FF2B5EF4-FFF2-40B4-BE49-F238E27FC236}">
                <a16:creationId xmlns:a16="http://schemas.microsoft.com/office/drawing/2014/main" id="{B97C6A5D-3A1C-4FDA-AFBB-49EB06ADEA26}"/>
              </a:ext>
            </a:extLst>
          </p:cNvPr>
          <p:cNvSpPr/>
          <p:nvPr/>
        </p:nvSpPr>
        <p:spPr>
          <a:xfrm>
            <a:off x="2753116" y="2999288"/>
            <a:ext cx="1672389" cy="243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Service Catalog</a:t>
            </a:r>
          </a:p>
        </p:txBody>
      </p:sp>
      <p:pic>
        <p:nvPicPr>
          <p:cNvPr id="22" name="Picture 21">
            <a:extLst>
              <a:ext uri="{FF2B5EF4-FFF2-40B4-BE49-F238E27FC236}">
                <a16:creationId xmlns:a16="http://schemas.microsoft.com/office/drawing/2014/main" id="{E8F43F7D-4286-483F-AF1B-A6CC7A2F4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111" y="5840963"/>
            <a:ext cx="486398" cy="486398"/>
          </a:xfrm>
          <a:prstGeom prst="rect">
            <a:avLst/>
          </a:prstGeom>
        </p:spPr>
      </p:pic>
      <p:sp>
        <p:nvSpPr>
          <p:cNvPr id="24" name="TextBox 23">
            <a:extLst>
              <a:ext uri="{FF2B5EF4-FFF2-40B4-BE49-F238E27FC236}">
                <a16:creationId xmlns:a16="http://schemas.microsoft.com/office/drawing/2014/main" id="{488AFBF0-E7CD-4012-93F7-32F345FAD1BF}"/>
              </a:ext>
            </a:extLst>
          </p:cNvPr>
          <p:cNvSpPr txBox="1"/>
          <p:nvPr/>
        </p:nvSpPr>
        <p:spPr>
          <a:xfrm>
            <a:off x="2963881" y="4909438"/>
            <a:ext cx="1244384" cy="2462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00" dirty="0">
                <a:solidFill>
                  <a:sysClr val="windowText" lastClr="000000"/>
                </a:solidFill>
              </a:rPr>
              <a:t>Broker </a:t>
            </a:r>
            <a:r>
              <a:rPr lang="en-US" altLang="zh-CN" sz="1000" dirty="0">
                <a:solidFill>
                  <a:sysClr val="windowText" lastClr="000000"/>
                </a:solidFill>
              </a:rPr>
              <a:t>Controller</a:t>
            </a:r>
            <a:endParaRPr lang="en-US" sz="1000" dirty="0">
              <a:solidFill>
                <a:sysClr val="windowText" lastClr="000000"/>
              </a:solidFill>
            </a:endParaRPr>
          </a:p>
        </p:txBody>
      </p:sp>
      <p:cxnSp>
        <p:nvCxnSpPr>
          <p:cNvPr id="26" name="Straight Arrow Connector 25">
            <a:extLst>
              <a:ext uri="{FF2B5EF4-FFF2-40B4-BE49-F238E27FC236}">
                <a16:creationId xmlns:a16="http://schemas.microsoft.com/office/drawing/2014/main" id="{A5BA8524-EC7F-49F3-B9F4-BEC62A6E25A9}"/>
              </a:ext>
            </a:extLst>
          </p:cNvPr>
          <p:cNvCxnSpPr>
            <a:cxnSpLocks/>
            <a:stCxn id="22" idx="0"/>
            <a:endCxn id="24" idx="2"/>
          </p:cNvCxnSpPr>
          <p:nvPr/>
        </p:nvCxnSpPr>
        <p:spPr>
          <a:xfrm flipH="1" flipV="1">
            <a:off x="3586073" y="5155659"/>
            <a:ext cx="3237" cy="685304"/>
          </a:xfrm>
          <a:prstGeom prst="straightConnector1">
            <a:avLst/>
          </a:prstGeom>
          <a:ln>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78EBBC3-3532-4023-B2E6-E1A793402D26}"/>
              </a:ext>
            </a:extLst>
          </p:cNvPr>
          <p:cNvSpPr txBox="1"/>
          <p:nvPr/>
        </p:nvSpPr>
        <p:spPr>
          <a:xfrm>
            <a:off x="3650316" y="5535438"/>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0" name="TextBox 29">
            <a:extLst>
              <a:ext uri="{FF2B5EF4-FFF2-40B4-BE49-F238E27FC236}">
                <a16:creationId xmlns:a16="http://schemas.microsoft.com/office/drawing/2014/main" id="{5008C690-0949-4FEB-ABFC-33BEFB78DB04}"/>
              </a:ext>
            </a:extLst>
          </p:cNvPr>
          <p:cNvSpPr txBox="1"/>
          <p:nvPr/>
        </p:nvSpPr>
        <p:spPr>
          <a:xfrm>
            <a:off x="7763067" y="421481"/>
            <a:ext cx="4106779" cy="6555641"/>
          </a:xfrm>
          <a:prstGeom prst="rect">
            <a:avLst/>
          </a:prstGeom>
          <a:noFill/>
        </p:spPr>
        <p:txBody>
          <a:bodyPr wrap="square" rtlCol="0">
            <a:spAutoFit/>
          </a:bodyPr>
          <a:lstStyle/>
          <a:p>
            <a:pPr marL="342900" indent="-342900">
              <a:buFont typeface="+mj-lt"/>
              <a:buAutoNum type="arabicPeriod"/>
            </a:pPr>
            <a:r>
              <a:rPr lang="en-US" sz="1200" dirty="0"/>
              <a:t>A Service Catalog Operator creates a Broker resource in the</a:t>
            </a:r>
            <a:r>
              <a:rPr lang="zh-CN" altLang="en-US" sz="1200" dirty="0"/>
              <a:t> </a:t>
            </a:r>
            <a:r>
              <a:rPr lang="en-US" altLang="zh-CN" sz="1200" dirty="0"/>
              <a:t>Catalog.</a:t>
            </a:r>
            <a:endParaRPr lang="en-US" sz="1200" dirty="0"/>
          </a:p>
          <a:p>
            <a:pPr marL="342900" indent="-342900">
              <a:buFont typeface="+mj-lt"/>
              <a:buAutoNum type="arabicPeriod"/>
            </a:pPr>
            <a:r>
              <a:rPr lang="en-US" altLang="zh-CN" sz="1200" dirty="0"/>
              <a:t>The Catalog service creates a Broker Actor and updates the Broker Catalog actor.</a:t>
            </a:r>
          </a:p>
          <a:p>
            <a:pPr marL="342900" indent="-342900">
              <a:buFont typeface="+mj-lt"/>
              <a:buAutoNum type="arabicPeriod"/>
            </a:pPr>
            <a:r>
              <a:rPr lang="en-US" altLang="zh-CN" sz="1200" dirty="0"/>
              <a:t>The Broker Actor</a:t>
            </a:r>
            <a:r>
              <a:rPr lang="en-US" sz="1200" dirty="0"/>
              <a:t> calls the catalog endpoint of the Service Broker to get a list of Service Types.</a:t>
            </a:r>
          </a:p>
          <a:p>
            <a:pPr marL="342900" indent="-342900">
              <a:buFont typeface="+mj-lt"/>
              <a:buAutoNum type="arabicPeriod"/>
            </a:pPr>
            <a:r>
              <a:rPr lang="en-US" sz="1200" dirty="0"/>
              <a:t>A Service Consumer reads the </a:t>
            </a:r>
            <a:r>
              <a:rPr lang="en-US" altLang="zh-CN" sz="1200" dirty="0"/>
              <a:t>Service Catalog </a:t>
            </a:r>
            <a:r>
              <a:rPr lang="en-US" sz="1200" dirty="0"/>
              <a:t>to get a list of composable Service Types. Note that in August implementation, the query API is implemented but the corresponding tooling experience is not.</a:t>
            </a:r>
          </a:p>
          <a:p>
            <a:pPr marL="342900" indent="-342900">
              <a:buFont typeface="+mj-lt"/>
              <a:buAutoNum type="arabicPeriod"/>
            </a:pPr>
            <a:r>
              <a:rPr lang="en-US" sz="1200" dirty="0"/>
              <a:t>The Service Consumer deploys a Service Fabric application manifest that contains brokered services definitions using an temporary intermediate tool.</a:t>
            </a:r>
          </a:p>
          <a:p>
            <a:pPr marL="342900" indent="-342900">
              <a:buFont typeface="+mj-lt"/>
              <a:buAutoNum type="arabicPeriod"/>
            </a:pPr>
            <a:r>
              <a:rPr lang="en-US" sz="1200" dirty="0"/>
              <a:t>The tool strips out brokered service definitions and sends updated application manifest to be provisioned by the Service Fabric runtime as normal.</a:t>
            </a:r>
          </a:p>
          <a:p>
            <a:pPr marL="342900" indent="-342900">
              <a:buFont typeface="+mj-lt"/>
              <a:buAutoNum type="arabicPeriod"/>
            </a:pPr>
            <a:r>
              <a:rPr lang="en-US" sz="1200" dirty="0"/>
              <a:t>The tools creates corresponding Service Instances and Bindings actors via the Catalog service.</a:t>
            </a:r>
          </a:p>
          <a:p>
            <a:pPr marL="342900" indent="-342900">
              <a:buFont typeface="+mj-lt"/>
              <a:buAutoNum type="arabicPeriod"/>
            </a:pPr>
            <a:r>
              <a:rPr lang="en-US" sz="1200" dirty="0"/>
              <a:t>The </a:t>
            </a:r>
            <a:r>
              <a:rPr lang="en-US" altLang="zh-CN" sz="1200" dirty="0"/>
              <a:t>Instance Actor </a:t>
            </a:r>
            <a:r>
              <a:rPr lang="en-US" sz="1200" dirty="0"/>
              <a:t>uses OSB API to complete the provisioning and binding process. Please note in this flow provisioning and binding are combined. However, we can easily split the steps later.</a:t>
            </a:r>
          </a:p>
          <a:p>
            <a:pPr marL="342900" indent="-342900">
              <a:buFont typeface="+mj-lt"/>
              <a:buAutoNum type="arabicPeriod"/>
            </a:pPr>
            <a:r>
              <a:rPr lang="en-US" sz="1200" dirty="0"/>
              <a:t>A hosted user service queries the </a:t>
            </a:r>
            <a:r>
              <a:rPr lang="en-US" altLang="zh-CN" sz="1200" dirty="0"/>
              <a:t>Service Catalog </a:t>
            </a:r>
            <a:r>
              <a:rPr lang="en-US" sz="1200" dirty="0"/>
              <a:t>to get service binding information. Please note this is a temporary solution. When service bindings are natively supported by Service Fabric, explicit queries are not necessary.</a:t>
            </a:r>
          </a:p>
          <a:p>
            <a:pPr marL="342900" indent="-342900">
              <a:buFont typeface="+mj-lt"/>
              <a:buAutoNum type="arabicPeriod"/>
            </a:pPr>
            <a:r>
              <a:rPr lang="en-US" sz="1200" dirty="0"/>
              <a:t>User service directly interacts with the external service.</a:t>
            </a:r>
          </a:p>
          <a:p>
            <a:pPr marL="342900" indent="-342900">
              <a:buFont typeface="+mj-lt"/>
              <a:buAutoNum type="arabicPeriod"/>
            </a:pPr>
            <a:r>
              <a:rPr lang="en-US" sz="1200" dirty="0">
                <a:solidFill>
                  <a:srgbClr val="FF0000"/>
                </a:solidFill>
              </a:rPr>
              <a:t>When the application is de-provisioned, the intermediate tool marks the corresponding </a:t>
            </a:r>
            <a:r>
              <a:rPr lang="en-US" altLang="zh-CN" sz="1200" dirty="0">
                <a:solidFill>
                  <a:srgbClr val="FF0000"/>
                </a:solidFill>
              </a:rPr>
              <a:t>actors</a:t>
            </a:r>
            <a:r>
              <a:rPr lang="en-US" sz="1200" dirty="0">
                <a:solidFill>
                  <a:srgbClr val="FF0000"/>
                </a:solidFill>
              </a:rPr>
              <a:t> as “deleted”.</a:t>
            </a:r>
          </a:p>
          <a:p>
            <a:pPr marL="342900" indent="-342900">
              <a:buFont typeface="+mj-lt"/>
              <a:buAutoNum type="arabicPeriod"/>
            </a:pPr>
            <a:r>
              <a:rPr lang="en-US" sz="1200" dirty="0">
                <a:solidFill>
                  <a:srgbClr val="FF0000"/>
                </a:solidFill>
              </a:rPr>
              <a:t>The </a:t>
            </a:r>
            <a:r>
              <a:rPr lang="en-US" altLang="zh-CN" sz="1200" dirty="0">
                <a:solidFill>
                  <a:srgbClr val="FF0000"/>
                </a:solidFill>
              </a:rPr>
              <a:t>Instance Actor </a:t>
            </a:r>
            <a:r>
              <a:rPr lang="en-US" sz="1200" dirty="0">
                <a:solidFill>
                  <a:srgbClr val="FF0000"/>
                </a:solidFill>
              </a:rPr>
              <a:t>uses OSB API to unbinding and de-provision the service.</a:t>
            </a:r>
          </a:p>
          <a:p>
            <a:pPr marL="342900" indent="-342900">
              <a:buFont typeface="+mj-lt"/>
              <a:buAutoNum type="arabicPeriod"/>
            </a:pPr>
            <a:endParaRPr lang="en-US" sz="1200" dirty="0"/>
          </a:p>
          <a:p>
            <a:pPr marL="342900" indent="-342900">
              <a:buFont typeface="+mj-lt"/>
              <a:buAutoNum type="arabicPeriod"/>
            </a:pPr>
            <a:endParaRPr lang="en-US" sz="1200" dirty="0"/>
          </a:p>
        </p:txBody>
      </p:sp>
      <p:sp>
        <p:nvSpPr>
          <p:cNvPr id="35" name="TextBox 34">
            <a:extLst>
              <a:ext uri="{FF2B5EF4-FFF2-40B4-BE49-F238E27FC236}">
                <a16:creationId xmlns:a16="http://schemas.microsoft.com/office/drawing/2014/main" id="{F7BBE58B-2C6E-46B5-B9AF-59DCA94EA505}"/>
              </a:ext>
            </a:extLst>
          </p:cNvPr>
          <p:cNvSpPr txBox="1"/>
          <p:nvPr/>
        </p:nvSpPr>
        <p:spPr>
          <a:xfrm>
            <a:off x="4273057" y="5465093"/>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38" name="TextBox 37">
            <a:extLst>
              <a:ext uri="{FF2B5EF4-FFF2-40B4-BE49-F238E27FC236}">
                <a16:creationId xmlns:a16="http://schemas.microsoft.com/office/drawing/2014/main" id="{742E69D2-DBA4-49A1-9F4F-6C482A1478EA}"/>
              </a:ext>
            </a:extLst>
          </p:cNvPr>
          <p:cNvSpPr txBox="1"/>
          <p:nvPr/>
        </p:nvSpPr>
        <p:spPr>
          <a:xfrm>
            <a:off x="3207602" y="6313846"/>
            <a:ext cx="1528496" cy="523220"/>
          </a:xfrm>
          <a:prstGeom prst="rect">
            <a:avLst/>
          </a:prstGeom>
          <a:noFill/>
        </p:spPr>
        <p:txBody>
          <a:bodyPr wrap="square" rtlCol="0">
            <a:spAutoFit/>
          </a:bodyPr>
          <a:lstStyle/>
          <a:p>
            <a:r>
              <a:rPr lang="en-US" sz="1400" dirty="0"/>
              <a:t>Service Catalog Operator</a:t>
            </a:r>
          </a:p>
        </p:txBody>
      </p:sp>
      <p:pic>
        <p:nvPicPr>
          <p:cNvPr id="39" name="Picture 38">
            <a:extLst>
              <a:ext uri="{FF2B5EF4-FFF2-40B4-BE49-F238E27FC236}">
                <a16:creationId xmlns:a16="http://schemas.microsoft.com/office/drawing/2014/main" id="{507185FE-ADB3-4F8C-A1AC-49E1E0302A8D}"/>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38737" y="5865867"/>
            <a:ext cx="486398" cy="486398"/>
          </a:xfrm>
          <a:prstGeom prst="rect">
            <a:avLst/>
          </a:prstGeom>
        </p:spPr>
      </p:pic>
      <p:cxnSp>
        <p:nvCxnSpPr>
          <p:cNvPr id="41" name="Connector: Elbow 40">
            <a:extLst>
              <a:ext uri="{FF2B5EF4-FFF2-40B4-BE49-F238E27FC236}">
                <a16:creationId xmlns:a16="http://schemas.microsoft.com/office/drawing/2014/main" id="{A38C466D-F402-4CEC-BBED-4E349E4A0B14}"/>
              </a:ext>
            </a:extLst>
          </p:cNvPr>
          <p:cNvCxnSpPr>
            <a:cxnSpLocks/>
            <a:stCxn id="24" idx="1"/>
            <a:endCxn id="39" idx="0"/>
          </p:cNvCxnSpPr>
          <p:nvPr/>
        </p:nvCxnSpPr>
        <p:spPr>
          <a:xfrm rot="10800000" flipV="1">
            <a:off x="1781937" y="5032549"/>
            <a:ext cx="1181945" cy="833318"/>
          </a:xfrm>
          <a:prstGeom prst="bentConnector2">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6F20502-FA36-4D2C-9243-E068740FE8EF}"/>
              </a:ext>
            </a:extLst>
          </p:cNvPr>
          <p:cNvSpPr txBox="1"/>
          <p:nvPr/>
        </p:nvSpPr>
        <p:spPr>
          <a:xfrm>
            <a:off x="1466545" y="6313846"/>
            <a:ext cx="1528496" cy="307777"/>
          </a:xfrm>
          <a:prstGeom prst="rect">
            <a:avLst/>
          </a:prstGeom>
          <a:noFill/>
          <a:ln>
            <a:noFill/>
            <a:prstDash val="dash"/>
          </a:ln>
        </p:spPr>
        <p:txBody>
          <a:bodyPr wrap="square" rtlCol="0">
            <a:spAutoFit/>
          </a:bodyPr>
          <a:lstStyle/>
          <a:p>
            <a:r>
              <a:rPr lang="en-US" sz="1400" dirty="0"/>
              <a:t>Service consumer</a:t>
            </a:r>
          </a:p>
        </p:txBody>
      </p:sp>
      <p:sp>
        <p:nvSpPr>
          <p:cNvPr id="43" name="TextBox 42">
            <a:extLst>
              <a:ext uri="{FF2B5EF4-FFF2-40B4-BE49-F238E27FC236}">
                <a16:creationId xmlns:a16="http://schemas.microsoft.com/office/drawing/2014/main" id="{74831C13-4E1B-4C18-8F85-5B85A043D3F1}"/>
              </a:ext>
            </a:extLst>
          </p:cNvPr>
          <p:cNvSpPr txBox="1"/>
          <p:nvPr/>
        </p:nvSpPr>
        <p:spPr>
          <a:xfrm>
            <a:off x="5784296" y="5096514"/>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44" name="TextBox 43">
            <a:extLst>
              <a:ext uri="{FF2B5EF4-FFF2-40B4-BE49-F238E27FC236}">
                <a16:creationId xmlns:a16="http://schemas.microsoft.com/office/drawing/2014/main" id="{D1D1C57A-6FBB-4BF0-A590-87BD5BCAD19D}"/>
              </a:ext>
            </a:extLst>
          </p:cNvPr>
          <p:cNvSpPr txBox="1"/>
          <p:nvPr/>
        </p:nvSpPr>
        <p:spPr>
          <a:xfrm>
            <a:off x="2963881" y="3936440"/>
            <a:ext cx="1244384"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00" dirty="0">
                <a:solidFill>
                  <a:sysClr val="windowText" lastClr="000000"/>
                </a:solidFill>
              </a:rPr>
              <a:t>Service Instances Controller</a:t>
            </a:r>
          </a:p>
        </p:txBody>
      </p:sp>
      <p:sp>
        <p:nvSpPr>
          <p:cNvPr id="51" name="TextBox 50">
            <a:extLst>
              <a:ext uri="{FF2B5EF4-FFF2-40B4-BE49-F238E27FC236}">
                <a16:creationId xmlns:a16="http://schemas.microsoft.com/office/drawing/2014/main" id="{2B1941C8-8463-4196-97F3-4A7FA1BB5D0E}"/>
              </a:ext>
            </a:extLst>
          </p:cNvPr>
          <p:cNvSpPr txBox="1"/>
          <p:nvPr/>
        </p:nvSpPr>
        <p:spPr>
          <a:xfrm>
            <a:off x="2963881" y="3457006"/>
            <a:ext cx="1244384" cy="2462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000" dirty="0">
                <a:solidFill>
                  <a:sysClr val="windowText" lastClr="000000"/>
                </a:solidFill>
              </a:rPr>
              <a:t>Bindings Controller</a:t>
            </a:r>
          </a:p>
        </p:txBody>
      </p:sp>
      <p:cxnSp>
        <p:nvCxnSpPr>
          <p:cNvPr id="59" name="Connector: Elbow 58">
            <a:extLst>
              <a:ext uri="{FF2B5EF4-FFF2-40B4-BE49-F238E27FC236}">
                <a16:creationId xmlns:a16="http://schemas.microsoft.com/office/drawing/2014/main" id="{EBEB6BC2-9EC0-4D1E-8D17-58D5DECDFB95}"/>
              </a:ext>
            </a:extLst>
          </p:cNvPr>
          <p:cNvCxnSpPr>
            <a:cxnSpLocks/>
            <a:stCxn id="39" idx="1"/>
            <a:endCxn id="61" idx="2"/>
          </p:cNvCxnSpPr>
          <p:nvPr/>
        </p:nvCxnSpPr>
        <p:spPr>
          <a:xfrm rot="10800000">
            <a:off x="1111281" y="4428266"/>
            <a:ext cx="427456" cy="1680800"/>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A551DB-8729-4539-9E1E-357D44223764}"/>
              </a:ext>
            </a:extLst>
          </p:cNvPr>
          <p:cNvSpPr/>
          <p:nvPr/>
        </p:nvSpPr>
        <p:spPr>
          <a:xfrm>
            <a:off x="275087" y="2071573"/>
            <a:ext cx="1672388" cy="961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Service Fabric Runtime</a:t>
            </a:r>
          </a:p>
        </p:txBody>
      </p:sp>
      <p:sp>
        <p:nvSpPr>
          <p:cNvPr id="61" name="Rectangle 60">
            <a:extLst>
              <a:ext uri="{FF2B5EF4-FFF2-40B4-BE49-F238E27FC236}">
                <a16:creationId xmlns:a16="http://schemas.microsoft.com/office/drawing/2014/main" id="{F402D5B7-9826-4186-9B4E-B3146F948FB2}"/>
              </a:ext>
            </a:extLst>
          </p:cNvPr>
          <p:cNvSpPr/>
          <p:nvPr/>
        </p:nvSpPr>
        <p:spPr>
          <a:xfrm>
            <a:off x="275087" y="3844725"/>
            <a:ext cx="1672388" cy="583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Intermediate Tool</a:t>
            </a:r>
          </a:p>
        </p:txBody>
      </p:sp>
      <p:sp>
        <p:nvSpPr>
          <p:cNvPr id="65" name="Scroll: Vertical 64">
            <a:extLst>
              <a:ext uri="{FF2B5EF4-FFF2-40B4-BE49-F238E27FC236}">
                <a16:creationId xmlns:a16="http://schemas.microsoft.com/office/drawing/2014/main" id="{FFEED021-D483-418B-ADC8-E37A2DE0185F}"/>
              </a:ext>
            </a:extLst>
          </p:cNvPr>
          <p:cNvSpPr/>
          <p:nvPr/>
        </p:nvSpPr>
        <p:spPr>
          <a:xfrm>
            <a:off x="969721" y="4933660"/>
            <a:ext cx="299671" cy="216505"/>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D2092D5A-8E9A-44C5-9DA1-9C9BB5FE6510}"/>
              </a:ext>
            </a:extLst>
          </p:cNvPr>
          <p:cNvSpPr txBox="1"/>
          <p:nvPr/>
        </p:nvSpPr>
        <p:spPr>
          <a:xfrm>
            <a:off x="1730098" y="5068698"/>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0" name="TextBox 69">
            <a:extLst>
              <a:ext uri="{FF2B5EF4-FFF2-40B4-BE49-F238E27FC236}">
                <a16:creationId xmlns:a16="http://schemas.microsoft.com/office/drawing/2014/main" id="{43670782-FA25-48F4-ACB0-D42F13B7D6E7}"/>
              </a:ext>
            </a:extLst>
          </p:cNvPr>
          <p:cNvSpPr txBox="1"/>
          <p:nvPr/>
        </p:nvSpPr>
        <p:spPr>
          <a:xfrm>
            <a:off x="625751" y="4848612"/>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71" name="Connector: Elbow 70">
            <a:extLst>
              <a:ext uri="{FF2B5EF4-FFF2-40B4-BE49-F238E27FC236}">
                <a16:creationId xmlns:a16="http://schemas.microsoft.com/office/drawing/2014/main" id="{CFA5DCF3-1C49-45B6-A91C-20FC86DB3DDB}"/>
              </a:ext>
            </a:extLst>
          </p:cNvPr>
          <p:cNvCxnSpPr>
            <a:cxnSpLocks/>
            <a:stCxn id="61" idx="3"/>
            <a:endCxn id="51" idx="1"/>
          </p:cNvCxnSpPr>
          <p:nvPr/>
        </p:nvCxnSpPr>
        <p:spPr>
          <a:xfrm flipV="1">
            <a:off x="1947475" y="3580117"/>
            <a:ext cx="1016406" cy="556379"/>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DF66CCFB-BBA6-4DEF-9D95-FC74A41F4273}"/>
              </a:ext>
            </a:extLst>
          </p:cNvPr>
          <p:cNvCxnSpPr>
            <a:cxnSpLocks/>
            <a:stCxn id="61" idx="3"/>
            <a:endCxn id="44" idx="1"/>
          </p:cNvCxnSpPr>
          <p:nvPr/>
        </p:nvCxnSpPr>
        <p:spPr>
          <a:xfrm flipV="1">
            <a:off x="1947475" y="4136495"/>
            <a:ext cx="1016406" cy="1"/>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F149D14-EBCF-417C-9C05-0845F8B261F8}"/>
              </a:ext>
            </a:extLst>
          </p:cNvPr>
          <p:cNvSpPr txBox="1"/>
          <p:nvPr/>
        </p:nvSpPr>
        <p:spPr>
          <a:xfrm>
            <a:off x="729706" y="3291690"/>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78" name="TextBox 77">
            <a:extLst>
              <a:ext uri="{FF2B5EF4-FFF2-40B4-BE49-F238E27FC236}">
                <a16:creationId xmlns:a16="http://schemas.microsoft.com/office/drawing/2014/main" id="{8278C635-5B49-43E4-B3ED-91B592891599}"/>
              </a:ext>
            </a:extLst>
          </p:cNvPr>
          <p:cNvSpPr txBox="1"/>
          <p:nvPr/>
        </p:nvSpPr>
        <p:spPr>
          <a:xfrm>
            <a:off x="2073720" y="3781659"/>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cxnSp>
        <p:nvCxnSpPr>
          <p:cNvPr id="91" name="Straight Arrow Connector 90">
            <a:extLst>
              <a:ext uri="{FF2B5EF4-FFF2-40B4-BE49-F238E27FC236}">
                <a16:creationId xmlns:a16="http://schemas.microsoft.com/office/drawing/2014/main" id="{67C441A3-36C9-4F34-B3A6-8D4F295CE17C}"/>
              </a:ext>
            </a:extLst>
          </p:cNvPr>
          <p:cNvCxnSpPr>
            <a:cxnSpLocks/>
            <a:stCxn id="60" idx="2"/>
            <a:endCxn id="61" idx="0"/>
          </p:cNvCxnSpPr>
          <p:nvPr/>
        </p:nvCxnSpPr>
        <p:spPr>
          <a:xfrm>
            <a:off x="1111281" y="3033079"/>
            <a:ext cx="0" cy="811646"/>
          </a:xfrm>
          <a:prstGeom prst="straightConnector1">
            <a:avLst/>
          </a:prstGeom>
          <a:ln>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EC61B7D-79C7-426A-B956-81CD11DA438A}"/>
              </a:ext>
            </a:extLst>
          </p:cNvPr>
          <p:cNvSpPr/>
          <p:nvPr/>
        </p:nvSpPr>
        <p:spPr>
          <a:xfrm>
            <a:off x="1769523" y="2436416"/>
            <a:ext cx="886602" cy="5229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user service</a:t>
            </a:r>
          </a:p>
        </p:txBody>
      </p:sp>
      <p:cxnSp>
        <p:nvCxnSpPr>
          <p:cNvPr id="95" name="Connector: Elbow 94">
            <a:extLst>
              <a:ext uri="{FF2B5EF4-FFF2-40B4-BE49-F238E27FC236}">
                <a16:creationId xmlns:a16="http://schemas.microsoft.com/office/drawing/2014/main" id="{B8098D4A-CBFA-48EE-9819-F748B1ED3010}"/>
              </a:ext>
            </a:extLst>
          </p:cNvPr>
          <p:cNvCxnSpPr>
            <a:cxnSpLocks/>
            <a:stCxn id="14" idx="0"/>
            <a:endCxn id="94" idx="3"/>
          </p:cNvCxnSpPr>
          <p:nvPr/>
        </p:nvCxnSpPr>
        <p:spPr>
          <a:xfrm rot="16200000" flipV="1">
            <a:off x="2972024" y="2382001"/>
            <a:ext cx="301389" cy="933186"/>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15D961D-0636-48D8-B24C-1F5089A8626D}"/>
              </a:ext>
            </a:extLst>
          </p:cNvPr>
          <p:cNvSpPr/>
          <p:nvPr/>
        </p:nvSpPr>
        <p:spPr>
          <a:xfrm>
            <a:off x="5819874" y="1348881"/>
            <a:ext cx="1439027" cy="9615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Service</a:t>
            </a:r>
          </a:p>
        </p:txBody>
      </p:sp>
      <p:cxnSp>
        <p:nvCxnSpPr>
          <p:cNvPr id="99" name="Connector: Elbow 98">
            <a:extLst>
              <a:ext uri="{FF2B5EF4-FFF2-40B4-BE49-F238E27FC236}">
                <a16:creationId xmlns:a16="http://schemas.microsoft.com/office/drawing/2014/main" id="{AA22B7AA-29C9-49E7-85CD-E90438E8FAA0}"/>
              </a:ext>
            </a:extLst>
          </p:cNvPr>
          <p:cNvCxnSpPr>
            <a:cxnSpLocks/>
            <a:stCxn id="94" idx="0"/>
            <a:endCxn id="98" idx="1"/>
          </p:cNvCxnSpPr>
          <p:nvPr/>
        </p:nvCxnSpPr>
        <p:spPr>
          <a:xfrm rot="5400000" flipH="1" flipV="1">
            <a:off x="3712958" y="329500"/>
            <a:ext cx="606782" cy="3607050"/>
          </a:xfrm>
          <a:prstGeom prst="bentConnector2">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D9DE5BD1-A7AB-4F52-9D23-76CC0E635898}"/>
              </a:ext>
            </a:extLst>
          </p:cNvPr>
          <p:cNvSpPr txBox="1"/>
          <p:nvPr/>
        </p:nvSpPr>
        <p:spPr>
          <a:xfrm>
            <a:off x="5784296" y="3850203"/>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3" name="TextBox 102">
            <a:extLst>
              <a:ext uri="{FF2B5EF4-FFF2-40B4-BE49-F238E27FC236}">
                <a16:creationId xmlns:a16="http://schemas.microsoft.com/office/drawing/2014/main" id="{56CC9B5B-A32D-4BD9-BA7E-6DBE7DC235CC}"/>
              </a:ext>
            </a:extLst>
          </p:cNvPr>
          <p:cNvSpPr txBox="1"/>
          <p:nvPr/>
        </p:nvSpPr>
        <p:spPr>
          <a:xfrm>
            <a:off x="3042946" y="2401097"/>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4" name="TextBox 103">
            <a:extLst>
              <a:ext uri="{FF2B5EF4-FFF2-40B4-BE49-F238E27FC236}">
                <a16:creationId xmlns:a16="http://schemas.microsoft.com/office/drawing/2014/main" id="{1B350FD3-5647-43F8-BF90-35FC4F72D6BB}"/>
              </a:ext>
            </a:extLst>
          </p:cNvPr>
          <p:cNvSpPr txBox="1"/>
          <p:nvPr/>
        </p:nvSpPr>
        <p:spPr>
          <a:xfrm>
            <a:off x="2959062" y="1794239"/>
            <a:ext cx="38985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
        <p:nvSpPr>
          <p:cNvPr id="106" name="Oval 105">
            <a:extLst>
              <a:ext uri="{FF2B5EF4-FFF2-40B4-BE49-F238E27FC236}">
                <a16:creationId xmlns:a16="http://schemas.microsoft.com/office/drawing/2014/main" id="{96DB2687-AD80-4DD6-9231-A9E1BDDE7666}"/>
              </a:ext>
            </a:extLst>
          </p:cNvPr>
          <p:cNvSpPr/>
          <p:nvPr/>
        </p:nvSpPr>
        <p:spPr>
          <a:xfrm>
            <a:off x="2254269" y="4190541"/>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11</a:t>
            </a:r>
          </a:p>
        </p:txBody>
      </p:sp>
      <p:cxnSp>
        <p:nvCxnSpPr>
          <p:cNvPr id="55" name="Connector: Elbow 54">
            <a:extLst>
              <a:ext uri="{FF2B5EF4-FFF2-40B4-BE49-F238E27FC236}">
                <a16:creationId xmlns:a16="http://schemas.microsoft.com/office/drawing/2014/main" id="{31C11DD3-FC51-4589-8398-65CA995304A8}"/>
              </a:ext>
            </a:extLst>
          </p:cNvPr>
          <p:cNvCxnSpPr>
            <a:cxnSpLocks/>
            <a:stCxn id="24" idx="3"/>
            <a:endCxn id="45" idx="3"/>
          </p:cNvCxnSpPr>
          <p:nvPr/>
        </p:nvCxnSpPr>
        <p:spPr>
          <a:xfrm>
            <a:off x="4208265" y="5032549"/>
            <a:ext cx="837416" cy="865088"/>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Hexagon 24">
            <a:extLst>
              <a:ext uri="{FF2B5EF4-FFF2-40B4-BE49-F238E27FC236}">
                <a16:creationId xmlns:a16="http://schemas.microsoft.com/office/drawing/2014/main" id="{7CD4C81E-032D-457A-8707-E32A238CD30D}"/>
              </a:ext>
            </a:extLst>
          </p:cNvPr>
          <p:cNvSpPr/>
          <p:nvPr/>
        </p:nvSpPr>
        <p:spPr>
          <a:xfrm>
            <a:off x="5045681" y="5173658"/>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Broker</a:t>
            </a:r>
          </a:p>
        </p:txBody>
      </p:sp>
      <p:cxnSp>
        <p:nvCxnSpPr>
          <p:cNvPr id="67" name="Connector: Elbow 66">
            <a:extLst>
              <a:ext uri="{FF2B5EF4-FFF2-40B4-BE49-F238E27FC236}">
                <a16:creationId xmlns:a16="http://schemas.microsoft.com/office/drawing/2014/main" id="{56F1E0DB-FA57-431F-B452-C525FE8CB5A3}"/>
              </a:ext>
            </a:extLst>
          </p:cNvPr>
          <p:cNvCxnSpPr>
            <a:cxnSpLocks/>
            <a:stCxn id="80" idx="0"/>
            <a:endCxn id="4" idx="2"/>
          </p:cNvCxnSpPr>
          <p:nvPr/>
        </p:nvCxnSpPr>
        <p:spPr>
          <a:xfrm flipV="1">
            <a:off x="5722653" y="3356733"/>
            <a:ext cx="812802" cy="77976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Hexagon 44">
            <a:extLst>
              <a:ext uri="{FF2B5EF4-FFF2-40B4-BE49-F238E27FC236}">
                <a16:creationId xmlns:a16="http://schemas.microsoft.com/office/drawing/2014/main" id="{82BAA791-5176-41DB-854C-8E5D6C9F533C}"/>
              </a:ext>
            </a:extLst>
          </p:cNvPr>
          <p:cNvSpPr/>
          <p:nvPr/>
        </p:nvSpPr>
        <p:spPr>
          <a:xfrm>
            <a:off x="5045681" y="5690289"/>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Broker Catalog</a:t>
            </a:r>
          </a:p>
        </p:txBody>
      </p:sp>
      <p:sp>
        <p:nvSpPr>
          <p:cNvPr id="56" name="Scroll: Vertical 55">
            <a:extLst>
              <a:ext uri="{FF2B5EF4-FFF2-40B4-BE49-F238E27FC236}">
                <a16:creationId xmlns:a16="http://schemas.microsoft.com/office/drawing/2014/main" id="{5685FBC1-9BE7-42C6-96E5-A0D9472A8B1D}"/>
              </a:ext>
            </a:extLst>
          </p:cNvPr>
          <p:cNvSpPr/>
          <p:nvPr/>
        </p:nvSpPr>
        <p:spPr>
          <a:xfrm>
            <a:off x="3489044" y="5623648"/>
            <a:ext cx="184478" cy="133281"/>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1B52CBE0-F45B-490C-A300-513A7196F617}"/>
              </a:ext>
            </a:extLst>
          </p:cNvPr>
          <p:cNvCxnSpPr>
            <a:cxnSpLocks/>
            <a:stCxn id="24" idx="3"/>
            <a:endCxn id="25" idx="3"/>
          </p:cNvCxnSpPr>
          <p:nvPr/>
        </p:nvCxnSpPr>
        <p:spPr>
          <a:xfrm>
            <a:off x="4208265" y="5032549"/>
            <a:ext cx="837416" cy="348457"/>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8F71C3B-CB20-4687-BF27-A73C4EFEC05F}"/>
              </a:ext>
            </a:extLst>
          </p:cNvPr>
          <p:cNvCxnSpPr>
            <a:cxnSpLocks/>
            <a:stCxn id="25" idx="0"/>
            <a:endCxn id="4" idx="2"/>
          </p:cNvCxnSpPr>
          <p:nvPr/>
        </p:nvCxnSpPr>
        <p:spPr>
          <a:xfrm flipV="1">
            <a:off x="5722653" y="3356733"/>
            <a:ext cx="812802" cy="202427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0" name="Hexagon 79">
            <a:extLst>
              <a:ext uri="{FF2B5EF4-FFF2-40B4-BE49-F238E27FC236}">
                <a16:creationId xmlns:a16="http://schemas.microsoft.com/office/drawing/2014/main" id="{79301749-B7D1-4182-8FE8-FC27FD7D2A9B}"/>
              </a:ext>
            </a:extLst>
          </p:cNvPr>
          <p:cNvSpPr/>
          <p:nvPr/>
        </p:nvSpPr>
        <p:spPr>
          <a:xfrm>
            <a:off x="5045681" y="3929148"/>
            <a:ext cx="676972" cy="41469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Service </a:t>
            </a:r>
            <a:r>
              <a:rPr lang="en-US" altLang="zh-CN" sz="1100" dirty="0"/>
              <a:t>Instance</a:t>
            </a:r>
            <a:endParaRPr lang="en-US" sz="1100" dirty="0"/>
          </a:p>
        </p:txBody>
      </p:sp>
      <p:cxnSp>
        <p:nvCxnSpPr>
          <p:cNvPr id="85" name="Connector: Elbow 84">
            <a:extLst>
              <a:ext uri="{FF2B5EF4-FFF2-40B4-BE49-F238E27FC236}">
                <a16:creationId xmlns:a16="http://schemas.microsoft.com/office/drawing/2014/main" id="{4172159E-562B-4FF3-9B3B-EC3EF2EDF213}"/>
              </a:ext>
            </a:extLst>
          </p:cNvPr>
          <p:cNvCxnSpPr>
            <a:cxnSpLocks/>
            <a:stCxn id="51" idx="3"/>
            <a:endCxn id="80" idx="4"/>
          </p:cNvCxnSpPr>
          <p:nvPr/>
        </p:nvCxnSpPr>
        <p:spPr>
          <a:xfrm>
            <a:off x="4208265" y="3580117"/>
            <a:ext cx="941090" cy="349031"/>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37BFECB8-1F31-4AE7-9038-BDE1D4DB30CE}"/>
              </a:ext>
            </a:extLst>
          </p:cNvPr>
          <p:cNvCxnSpPr>
            <a:cxnSpLocks/>
            <a:stCxn id="44" idx="3"/>
            <a:endCxn id="80" idx="3"/>
          </p:cNvCxnSpPr>
          <p:nvPr/>
        </p:nvCxnSpPr>
        <p:spPr>
          <a:xfrm>
            <a:off x="4208265" y="4136495"/>
            <a:ext cx="837416" cy="1"/>
          </a:xfrm>
          <a:prstGeom prst="bentConnector3">
            <a:avLst>
              <a:gd name="adj1" fmla="val 50000"/>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13DA3870-441F-4E6B-874F-0F0E8F74AD9E}"/>
              </a:ext>
            </a:extLst>
          </p:cNvPr>
          <p:cNvSpPr/>
          <p:nvPr/>
        </p:nvSpPr>
        <p:spPr>
          <a:xfrm>
            <a:off x="6196109" y="4171320"/>
            <a:ext cx="165230" cy="1652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b="1" dirty="0">
                <a:solidFill>
                  <a:schemeClr val="bg1"/>
                </a:solidFill>
              </a:rPr>
              <a:t>12</a:t>
            </a:r>
          </a:p>
        </p:txBody>
      </p:sp>
    </p:spTree>
    <p:extLst>
      <p:ext uri="{BB962C8B-B14F-4D97-AF65-F5344CB8AC3E}">
        <p14:creationId xmlns:p14="http://schemas.microsoft.com/office/powerpoint/2010/main" val="31202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2843</TotalTime>
  <Words>1708</Words>
  <Application>Microsoft Office PowerPoint</Application>
  <PresentationFormat>Widescreen</PresentationFormat>
  <Paragraphs>247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Arial</vt:lpstr>
      <vt:lpstr>Calibri</vt:lpstr>
      <vt:lpstr>Calibri Light</vt:lpstr>
      <vt:lpstr>Consolas</vt:lpstr>
      <vt:lpstr>Wingdings</vt:lpstr>
      <vt:lpstr>Office Theme</vt:lpstr>
      <vt:lpstr>Service Fabric Service Catalog</vt:lpstr>
      <vt:lpstr>August 2017</vt:lpstr>
      <vt:lpstr>Overview</vt:lpstr>
      <vt:lpstr>Integration with the ecosystem</vt:lpstr>
      <vt:lpstr>OSB Actions</vt:lpstr>
      <vt:lpstr>Design Principals</vt:lpstr>
      <vt:lpstr>August 2017</vt:lpstr>
      <vt:lpstr>August 2017-Actors</vt:lpstr>
      <vt:lpstr>August 2017-Actors-2</vt:lpstr>
      <vt:lpstr>August 2017-Actors-3</vt:lpstr>
      <vt:lpstr>August 2017-Actors-4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Fabric Service Catalog</dc:title>
  <dc:creator>Haishi Bai</dc:creator>
  <cp:lastModifiedBy>Haishi Bai</cp:lastModifiedBy>
  <cp:revision>36</cp:revision>
  <dcterms:created xsi:type="dcterms:W3CDTF">2017-07-31T22:09:01Z</dcterms:created>
  <dcterms:modified xsi:type="dcterms:W3CDTF">2017-08-15T18:55:57Z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hbai@microsoft.com</vt:lpwstr>
  </property>
  <property fmtid="{D5CDD505-2E9C-101B-9397-08002B2CF9AE}" pid="6" name="MSIP_Label_f42aa342-8706-4288-bd11-ebb85995028c_SetDate">
    <vt:lpwstr>2017-07-31T15:24:19.1038512-07:00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