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8"/>
  </p:notesMasterIdLst>
  <p:handoutMasterIdLst>
    <p:handoutMasterId r:id="rId9"/>
  </p:handoutMasterIdLst>
  <p:sldIdLst>
    <p:sldId id="2076138465" r:id="rId5"/>
    <p:sldId id="2076138475" r:id="rId6"/>
    <p:sldId id="2076138474"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9900"/>
    <a:srgbClr val="2F2F2F"/>
    <a:srgbClr val="FFFFFF"/>
    <a:srgbClr val="666666"/>
    <a:srgbClr val="000000"/>
    <a:srgbClr val="8661C5"/>
    <a:srgbClr val="D59DFF"/>
    <a:srgbClr val="50E6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8" y="432"/>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7/10/2024 11:09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7/10/2024 11:09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svg"/><Relationship Id="rId2" Type="http://schemas.openxmlformats.org/officeDocument/2006/relationships/image" Target="../media/image23.emf"/><Relationship Id="rId1" Type="http://schemas.openxmlformats.org/officeDocument/2006/relationships/slideLayout" Target="../slideLayouts/slideLayout2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18" Type="http://schemas.openxmlformats.org/officeDocument/2006/relationships/image" Target="../media/image45.sv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svg"/><Relationship Id="rId1" Type="http://schemas.openxmlformats.org/officeDocument/2006/relationships/slideLayout" Target="../slideLayouts/slideLayout21.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5" Type="http://schemas.openxmlformats.org/officeDocument/2006/relationships/image" Target="../media/image42.sv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7EC5CFD-2D2E-EF30-1E60-CEEADB56D8AC}"/>
              </a:ext>
            </a:extLst>
          </p:cNvPr>
          <p:cNvSpPr/>
          <p:nvPr/>
        </p:nvSpPr>
        <p:spPr bwMode="auto">
          <a:xfrm>
            <a:off x="377512" y="1365988"/>
            <a:ext cx="4752837" cy="5184034"/>
          </a:xfrm>
          <a:prstGeom prst="roundRect">
            <a:avLst>
              <a:gd name="adj" fmla="val 223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Docs and Bootstrap</a:t>
            </a:r>
          </a:p>
        </p:txBody>
      </p:sp>
      <p:sp>
        <p:nvSpPr>
          <p:cNvPr id="29" name="Rectangle: Rounded Corners 28">
            <a:extLst>
              <a:ext uri="{FF2B5EF4-FFF2-40B4-BE49-F238E27FC236}">
                <a16:creationId xmlns:a16="http://schemas.microsoft.com/office/drawing/2014/main" id="{2E95EC9F-0EC2-F320-5619-0A88B0ABD648}"/>
              </a:ext>
            </a:extLst>
          </p:cNvPr>
          <p:cNvSpPr/>
          <p:nvPr/>
        </p:nvSpPr>
        <p:spPr bwMode="auto">
          <a:xfrm>
            <a:off x="521501" y="2908854"/>
            <a:ext cx="4447009" cy="3572866"/>
          </a:xfrm>
          <a:prstGeom prst="roundRect">
            <a:avLst>
              <a:gd name="adj" fmla="val 2475"/>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600" dirty="0">
                <a:solidFill>
                  <a:srgbClr val="FFFFFF"/>
                </a:solidFill>
                <a:ea typeface="Segoe UI" pitchFamily="34" charset="0"/>
                <a:cs typeface="Segoe UI" pitchFamily="34" charset="0"/>
              </a:rPr>
              <a:t>PowerShell Module </a:t>
            </a:r>
          </a:p>
          <a:p>
            <a:pPr algn="l" defTabSz="932472" fontAlgn="base">
              <a:spcBef>
                <a:spcPct val="0"/>
              </a:spcBef>
              <a:spcAft>
                <a:spcPct val="0"/>
              </a:spcAft>
            </a:pPr>
            <a:r>
              <a:rPr lang="en-GB" sz="1600" dirty="0">
                <a:solidFill>
                  <a:srgbClr val="FFFFFF"/>
                </a:solidFill>
                <a:ea typeface="Segoe UI" pitchFamily="34" charset="0"/>
                <a:cs typeface="Segoe UI" pitchFamily="34" charset="0"/>
              </a:rPr>
              <a:t>(</a:t>
            </a:r>
            <a:r>
              <a:rPr lang="en-GB" sz="1600" dirty="0">
                <a:solidFill>
                  <a:srgbClr val="FFFFFF"/>
                </a:solidFill>
                <a:latin typeface="Consolas" panose="020B0609020204030204" pitchFamily="49" charset="0"/>
                <a:ea typeface="Segoe UI" pitchFamily="34" charset="0"/>
                <a:cs typeface="Cascadia Code" panose="020B0609020000020004" pitchFamily="49" charset="0"/>
              </a:rPr>
              <a:t>Deploy-Accelerator</a:t>
            </a:r>
            <a:r>
              <a:rPr lang="en-GB" sz="1600" dirty="0">
                <a:solidFill>
                  <a:srgbClr val="FFFFFF"/>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FFC09866-E71C-E130-C8A1-3CE077AFE232}"/>
              </a:ext>
            </a:extLst>
          </p:cNvPr>
          <p:cNvSpPr/>
          <p:nvPr/>
        </p:nvSpPr>
        <p:spPr bwMode="auto">
          <a:xfrm>
            <a:off x="6567778" y="861372"/>
            <a:ext cx="5263763" cy="5869865"/>
          </a:xfrm>
          <a:prstGeom prst="rect">
            <a:avLst/>
          </a:prstGeom>
          <a:no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a:solidFill>
                  <a:schemeClr val="tx1"/>
                </a:solidFill>
                <a:ea typeface="Segoe UI" pitchFamily="34" charset="0"/>
                <a:cs typeface="Segoe UI" pitchFamily="34" charset="0"/>
              </a:rPr>
              <a:t>Phases</a:t>
            </a:r>
          </a:p>
        </p:txBody>
      </p:sp>
      <p:sp>
        <p:nvSpPr>
          <p:cNvPr id="20" name="Rectangle 19">
            <a:extLst>
              <a:ext uri="{FF2B5EF4-FFF2-40B4-BE49-F238E27FC236}">
                <a16:creationId xmlns:a16="http://schemas.microsoft.com/office/drawing/2014/main" id="{739A0942-6A96-BB07-D334-1407A3A36B64}"/>
              </a:ext>
            </a:extLst>
          </p:cNvPr>
          <p:cNvSpPr/>
          <p:nvPr/>
        </p:nvSpPr>
        <p:spPr bwMode="auto">
          <a:xfrm>
            <a:off x="294199" y="866692"/>
            <a:ext cx="4917072" cy="5864545"/>
          </a:xfrm>
          <a:prstGeom prst="rect">
            <a:avLst/>
          </a:prstGeom>
          <a:no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chemeClr val="tx1"/>
                </a:solidFill>
                <a:ea typeface="Segoe UI" pitchFamily="34" charset="0"/>
                <a:cs typeface="Segoe UI" pitchFamily="34" charset="0"/>
              </a:rPr>
              <a:t>Accelerator Components</a:t>
            </a:r>
          </a:p>
        </p:txBody>
      </p:sp>
      <p:sp>
        <p:nvSpPr>
          <p:cNvPr id="2" name="Title 1">
            <a:extLst>
              <a:ext uri="{FF2B5EF4-FFF2-40B4-BE49-F238E27FC236}">
                <a16:creationId xmlns:a16="http://schemas.microsoft.com/office/drawing/2014/main" id="{A6B3781D-7F1D-946D-D93D-E8F42317B7B8}"/>
              </a:ext>
            </a:extLst>
          </p:cNvPr>
          <p:cNvSpPr>
            <a:spLocks noGrp="1"/>
          </p:cNvSpPr>
          <p:nvPr>
            <p:ph type="title"/>
          </p:nvPr>
        </p:nvSpPr>
        <p:spPr>
          <a:xfrm>
            <a:off x="294199" y="134284"/>
            <a:ext cx="11018520" cy="553998"/>
          </a:xfrm>
        </p:spPr>
        <p:txBody>
          <a:bodyPr/>
          <a:lstStyle/>
          <a:p>
            <a:r>
              <a:rPr lang="en-GB" dirty="0"/>
              <a:t>Azure Landing Zones Accelerators</a:t>
            </a:r>
          </a:p>
        </p:txBody>
      </p:sp>
      <p:sp>
        <p:nvSpPr>
          <p:cNvPr id="5" name="Rectangle: Rounded Corners 4">
            <a:extLst>
              <a:ext uri="{FF2B5EF4-FFF2-40B4-BE49-F238E27FC236}">
                <a16:creationId xmlns:a16="http://schemas.microsoft.com/office/drawing/2014/main" id="{CDE88CD2-BCD8-FE37-1CD6-095DC3BC5368}"/>
              </a:ext>
            </a:extLst>
          </p:cNvPr>
          <p:cNvSpPr/>
          <p:nvPr/>
        </p:nvSpPr>
        <p:spPr bwMode="auto">
          <a:xfrm>
            <a:off x="662608" y="5122487"/>
            <a:ext cx="4169478" cy="1280724"/>
          </a:xfrm>
          <a:prstGeom prst="roundRect">
            <a:avLst>
              <a:gd name="adj" fmla="val 7005"/>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600" dirty="0">
                <a:solidFill>
                  <a:srgbClr val="FFFFFF"/>
                </a:solidFill>
                <a:ea typeface="Segoe UI" pitchFamily="34" charset="0"/>
                <a:cs typeface="Segoe UI" pitchFamily="34" charset="0"/>
              </a:rPr>
              <a:t>Starter Modules</a:t>
            </a:r>
          </a:p>
        </p:txBody>
      </p:sp>
      <p:sp>
        <p:nvSpPr>
          <p:cNvPr id="6" name="Rectangle: Rounded Corners 5">
            <a:extLst>
              <a:ext uri="{FF2B5EF4-FFF2-40B4-BE49-F238E27FC236}">
                <a16:creationId xmlns:a16="http://schemas.microsoft.com/office/drawing/2014/main" id="{34356B80-D694-9F72-372E-B41B33F421A4}"/>
              </a:ext>
            </a:extLst>
          </p:cNvPr>
          <p:cNvSpPr/>
          <p:nvPr/>
        </p:nvSpPr>
        <p:spPr bwMode="auto">
          <a:xfrm>
            <a:off x="6686809" y="1365988"/>
            <a:ext cx="5016563" cy="1725730"/>
          </a:xfrm>
          <a:prstGeom prst="roundRect">
            <a:avLst>
              <a:gd name="adj" fmla="val 7005"/>
            </a:avLst>
          </a:prstGeom>
          <a:solidFill>
            <a:srgbClr val="CC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1 Pre-requisites</a:t>
            </a:r>
          </a:p>
        </p:txBody>
      </p:sp>
      <p:sp>
        <p:nvSpPr>
          <p:cNvPr id="7" name="Rectangle: Rounded Corners 6">
            <a:extLst>
              <a:ext uri="{FF2B5EF4-FFF2-40B4-BE49-F238E27FC236}">
                <a16:creationId xmlns:a16="http://schemas.microsoft.com/office/drawing/2014/main" id="{34E8BF9C-F130-AD46-9EAF-898FF960D26B}"/>
              </a:ext>
            </a:extLst>
          </p:cNvPr>
          <p:cNvSpPr/>
          <p:nvPr/>
        </p:nvSpPr>
        <p:spPr bwMode="auto">
          <a:xfrm>
            <a:off x="6686809" y="3156919"/>
            <a:ext cx="5016563" cy="1711120"/>
          </a:xfrm>
          <a:prstGeom prst="roundRect">
            <a:avLst>
              <a:gd name="adj" fmla="val 7005"/>
            </a:avLst>
          </a:prstGeom>
          <a:solidFill>
            <a:srgbClr val="CC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2 Bootstrap</a:t>
            </a:r>
          </a:p>
        </p:txBody>
      </p:sp>
      <p:sp>
        <p:nvSpPr>
          <p:cNvPr id="8" name="Rectangle: Rounded Corners 7">
            <a:extLst>
              <a:ext uri="{FF2B5EF4-FFF2-40B4-BE49-F238E27FC236}">
                <a16:creationId xmlns:a16="http://schemas.microsoft.com/office/drawing/2014/main" id="{CB825512-5408-8B77-B7AB-7DECE7D06679}"/>
              </a:ext>
            </a:extLst>
          </p:cNvPr>
          <p:cNvSpPr/>
          <p:nvPr/>
        </p:nvSpPr>
        <p:spPr bwMode="auto">
          <a:xfrm>
            <a:off x="6686809" y="4944077"/>
            <a:ext cx="5009560" cy="1711119"/>
          </a:xfrm>
          <a:prstGeom prst="roundRect">
            <a:avLst>
              <a:gd name="adj" fmla="val 7005"/>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3 Run</a:t>
            </a:r>
          </a:p>
        </p:txBody>
      </p:sp>
      <p:sp>
        <p:nvSpPr>
          <p:cNvPr id="9" name="Rectangle: Rounded Corners 8">
            <a:extLst>
              <a:ext uri="{FF2B5EF4-FFF2-40B4-BE49-F238E27FC236}">
                <a16:creationId xmlns:a16="http://schemas.microsoft.com/office/drawing/2014/main" id="{B43E0A53-4BA0-CF3D-F053-C8D6364AA218}"/>
              </a:ext>
            </a:extLst>
          </p:cNvPr>
          <p:cNvSpPr/>
          <p:nvPr/>
        </p:nvSpPr>
        <p:spPr bwMode="auto">
          <a:xfrm>
            <a:off x="521501" y="1993723"/>
            <a:ext cx="4447009" cy="79193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Documentation</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Phase-by-phase and Step-by-step instructions</a:t>
            </a:r>
          </a:p>
        </p:txBody>
      </p:sp>
      <p:sp>
        <p:nvSpPr>
          <p:cNvPr id="12" name="Rectangle: Rounded Corners 11">
            <a:extLst>
              <a:ext uri="{FF2B5EF4-FFF2-40B4-BE49-F238E27FC236}">
                <a16:creationId xmlns:a16="http://schemas.microsoft.com/office/drawing/2014/main" id="{50097A51-2527-61D2-E432-3B1091DC3370}"/>
              </a:ext>
            </a:extLst>
          </p:cNvPr>
          <p:cNvSpPr/>
          <p:nvPr/>
        </p:nvSpPr>
        <p:spPr bwMode="auto">
          <a:xfrm>
            <a:off x="890715" y="5631609"/>
            <a:ext cx="1666959" cy="617283"/>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Bicep</a:t>
            </a:r>
          </a:p>
        </p:txBody>
      </p:sp>
      <p:sp>
        <p:nvSpPr>
          <p:cNvPr id="15" name="Arrow: Right 14">
            <a:extLst>
              <a:ext uri="{FF2B5EF4-FFF2-40B4-BE49-F238E27FC236}">
                <a16:creationId xmlns:a16="http://schemas.microsoft.com/office/drawing/2014/main" id="{A632F1AE-76BE-C513-0A70-4731E50200B5}"/>
              </a:ext>
            </a:extLst>
          </p:cNvPr>
          <p:cNvSpPr/>
          <p:nvPr/>
        </p:nvSpPr>
        <p:spPr bwMode="auto">
          <a:xfrm>
            <a:off x="5084711" y="1993723"/>
            <a:ext cx="1681022" cy="805804"/>
          </a:xfrm>
          <a:prstGeom prst="rightArrow">
            <a:avLst/>
          </a:prstGeom>
          <a:solidFill>
            <a:schemeClr val="accent1">
              <a:lumMod val="75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100" dirty="0">
                <a:solidFill>
                  <a:schemeClr val="bg1"/>
                </a:solidFill>
                <a:ea typeface="Segoe UI" pitchFamily="34" charset="0"/>
                <a:cs typeface="Segoe UI" pitchFamily="34" charset="0"/>
              </a:rPr>
              <a:t>Create the pre-requisites</a:t>
            </a:r>
          </a:p>
        </p:txBody>
      </p:sp>
      <p:sp>
        <p:nvSpPr>
          <p:cNvPr id="17" name="Rectangle: Rounded Corners 16">
            <a:extLst>
              <a:ext uri="{FF2B5EF4-FFF2-40B4-BE49-F238E27FC236}">
                <a16:creationId xmlns:a16="http://schemas.microsoft.com/office/drawing/2014/main" id="{E83C76A0-85D8-19DD-F3D0-1C5616CB7FB9}"/>
              </a:ext>
            </a:extLst>
          </p:cNvPr>
          <p:cNvSpPr/>
          <p:nvPr/>
        </p:nvSpPr>
        <p:spPr bwMode="auto">
          <a:xfrm>
            <a:off x="6887271" y="1955862"/>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a:solidFill>
                  <a:srgbClr val="737373"/>
                </a:solidFill>
                <a:ea typeface="Segoe UI" pitchFamily="34" charset="0"/>
                <a:cs typeface="Segoe UI" pitchFamily="34" charset="0"/>
              </a:rPr>
              <a:t>Elevated Account</a:t>
            </a:r>
          </a:p>
          <a:p>
            <a:pPr algn="l" defTabSz="932472" fontAlgn="base">
              <a:spcBef>
                <a:spcPct val="0"/>
              </a:spcBef>
              <a:spcAft>
                <a:spcPct val="0"/>
              </a:spcAft>
            </a:pPr>
            <a:endParaRPr lang="en-GB" sz="1000">
              <a:solidFill>
                <a:srgbClr val="737373"/>
              </a:solidFill>
              <a:ea typeface="Segoe UI" pitchFamily="34" charset="0"/>
              <a:cs typeface="Segoe UI" pitchFamily="34" charset="0"/>
            </a:endParaRPr>
          </a:p>
          <a:p>
            <a:pPr algn="l" defTabSz="932472" fontAlgn="base">
              <a:spcBef>
                <a:spcPct val="0"/>
              </a:spcBef>
              <a:spcAft>
                <a:spcPct val="0"/>
              </a:spcAft>
            </a:pPr>
            <a:r>
              <a:rPr lang="en-GB" sz="1000">
                <a:solidFill>
                  <a:srgbClr val="737373"/>
                </a:solidFill>
                <a:ea typeface="Segoe UI" pitchFamily="34" charset="0"/>
                <a:cs typeface="Segoe UI" pitchFamily="34" charset="0"/>
              </a:rPr>
              <a:t>SP or user account with management group and subscription owner permissions</a:t>
            </a:r>
          </a:p>
        </p:txBody>
      </p:sp>
      <p:sp>
        <p:nvSpPr>
          <p:cNvPr id="19" name="Rectangle: Rounded Corners 18">
            <a:extLst>
              <a:ext uri="{FF2B5EF4-FFF2-40B4-BE49-F238E27FC236}">
                <a16:creationId xmlns:a16="http://schemas.microsoft.com/office/drawing/2014/main" id="{32648FA7-2EB0-6F46-0E6E-772F86AA8542}"/>
              </a:ext>
            </a:extLst>
          </p:cNvPr>
          <p:cNvSpPr/>
          <p:nvPr/>
        </p:nvSpPr>
        <p:spPr bwMode="auto">
          <a:xfrm>
            <a:off x="9334644" y="1955863"/>
            <a:ext cx="2194748" cy="1059816"/>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a:solidFill>
                  <a:srgbClr val="737373"/>
                </a:solidFill>
                <a:ea typeface="Segoe UI" pitchFamily="34" charset="0"/>
                <a:cs typeface="Segoe UI" pitchFamily="34" charset="0"/>
              </a:rPr>
              <a:t>Subscriptions</a:t>
            </a:r>
          </a:p>
          <a:p>
            <a:pPr algn="l" defTabSz="932472" fontAlgn="base">
              <a:spcBef>
                <a:spcPct val="0"/>
              </a:spcBef>
              <a:spcAft>
                <a:spcPct val="0"/>
              </a:spcAft>
            </a:pPr>
            <a:endParaRPr lang="en-GB" sz="1000">
              <a:solidFill>
                <a:srgbClr val="737373"/>
              </a:solidFill>
              <a:ea typeface="Segoe UI" pitchFamily="34" charset="0"/>
              <a:cs typeface="Segoe UI" pitchFamily="34" charset="0"/>
            </a:endParaRPr>
          </a:p>
          <a:p>
            <a:pPr algn="l" defTabSz="932472" fontAlgn="base">
              <a:spcBef>
                <a:spcPct val="0"/>
              </a:spcBef>
              <a:spcAft>
                <a:spcPct val="0"/>
              </a:spcAft>
            </a:pPr>
            <a:r>
              <a:rPr lang="en-GB" sz="1000">
                <a:solidFill>
                  <a:srgbClr val="737373"/>
                </a:solidFill>
                <a:ea typeface="Segoe UI" pitchFamily="34" charset="0"/>
                <a:cs typeface="Segoe UI" pitchFamily="34" charset="0"/>
              </a:rPr>
              <a:t>Identity, Management and Connectivity</a:t>
            </a:r>
          </a:p>
        </p:txBody>
      </p:sp>
      <p:sp>
        <p:nvSpPr>
          <p:cNvPr id="21" name="Rectangle: Rounded Corners 20">
            <a:extLst>
              <a:ext uri="{FF2B5EF4-FFF2-40B4-BE49-F238E27FC236}">
                <a16:creationId xmlns:a16="http://schemas.microsoft.com/office/drawing/2014/main" id="{D5F625CB-6A7D-A63B-EEF6-921A5DC6CDA0}"/>
              </a:ext>
            </a:extLst>
          </p:cNvPr>
          <p:cNvSpPr/>
          <p:nvPr/>
        </p:nvSpPr>
        <p:spPr bwMode="auto">
          <a:xfrm>
            <a:off x="6887270" y="3705446"/>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GitHub or Azure DevOps</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Repos, CI / CD, Environments, Approvals, Variables, Agents etc…</a:t>
            </a:r>
          </a:p>
        </p:txBody>
      </p:sp>
      <p:sp>
        <p:nvSpPr>
          <p:cNvPr id="22" name="Rectangle: Rounded Corners 21">
            <a:extLst>
              <a:ext uri="{FF2B5EF4-FFF2-40B4-BE49-F238E27FC236}">
                <a16:creationId xmlns:a16="http://schemas.microsoft.com/office/drawing/2014/main" id="{5DA7A693-344E-33B7-D266-4FEAB1EC37A8}"/>
              </a:ext>
            </a:extLst>
          </p:cNvPr>
          <p:cNvSpPr/>
          <p:nvPr/>
        </p:nvSpPr>
        <p:spPr bwMode="auto">
          <a:xfrm>
            <a:off x="9334643" y="3705446"/>
            <a:ext cx="2194749"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Azure</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IAM, State Management, Agent Compute, etc…</a:t>
            </a:r>
          </a:p>
        </p:txBody>
      </p:sp>
      <p:sp>
        <p:nvSpPr>
          <p:cNvPr id="23" name="Rectangle: Rounded Corners 22">
            <a:extLst>
              <a:ext uri="{FF2B5EF4-FFF2-40B4-BE49-F238E27FC236}">
                <a16:creationId xmlns:a16="http://schemas.microsoft.com/office/drawing/2014/main" id="{C1115D84-FDAA-494C-303D-3850E393CB60}"/>
              </a:ext>
            </a:extLst>
          </p:cNvPr>
          <p:cNvSpPr/>
          <p:nvPr/>
        </p:nvSpPr>
        <p:spPr bwMode="auto">
          <a:xfrm>
            <a:off x="6887270" y="5490205"/>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a:solidFill>
                  <a:srgbClr val="737373"/>
                </a:solidFill>
                <a:ea typeface="Segoe UI" pitchFamily="34" charset="0"/>
                <a:cs typeface="Segoe UI" pitchFamily="34" charset="0"/>
              </a:rPr>
              <a:t>Deploy</a:t>
            </a:r>
          </a:p>
          <a:p>
            <a:pPr algn="l" defTabSz="932472" fontAlgn="base">
              <a:spcBef>
                <a:spcPct val="0"/>
              </a:spcBef>
              <a:spcAft>
                <a:spcPct val="0"/>
              </a:spcAft>
            </a:pPr>
            <a:endParaRPr lang="en-GB" sz="1000">
              <a:solidFill>
                <a:srgbClr val="737373"/>
              </a:solidFill>
              <a:ea typeface="Segoe UI" pitchFamily="34" charset="0"/>
              <a:cs typeface="Segoe UI" pitchFamily="34" charset="0"/>
            </a:endParaRPr>
          </a:p>
          <a:p>
            <a:pPr algn="l" defTabSz="932472" fontAlgn="base">
              <a:spcBef>
                <a:spcPct val="0"/>
              </a:spcBef>
              <a:spcAft>
                <a:spcPct val="0"/>
              </a:spcAft>
            </a:pPr>
            <a:r>
              <a:rPr lang="en-GB" sz="1000">
                <a:solidFill>
                  <a:srgbClr val="737373"/>
                </a:solidFill>
                <a:ea typeface="Segoe UI" pitchFamily="34" charset="0"/>
                <a:cs typeface="Segoe UI" pitchFamily="34" charset="0"/>
              </a:rPr>
              <a:t>Run the Pipeline / Action to deploy the landing zone</a:t>
            </a:r>
          </a:p>
        </p:txBody>
      </p:sp>
      <p:sp>
        <p:nvSpPr>
          <p:cNvPr id="24" name="Rectangle: Rounded Corners 23">
            <a:extLst>
              <a:ext uri="{FF2B5EF4-FFF2-40B4-BE49-F238E27FC236}">
                <a16:creationId xmlns:a16="http://schemas.microsoft.com/office/drawing/2014/main" id="{503B5FDB-2970-52CC-2BD2-E57082CCB3CA}"/>
              </a:ext>
            </a:extLst>
          </p:cNvPr>
          <p:cNvSpPr/>
          <p:nvPr/>
        </p:nvSpPr>
        <p:spPr bwMode="auto">
          <a:xfrm>
            <a:off x="9334644" y="5492012"/>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Iterate</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Update your module for specific needs / updates and re-run the pipeline</a:t>
            </a:r>
          </a:p>
        </p:txBody>
      </p:sp>
      <p:pic>
        <p:nvPicPr>
          <p:cNvPr id="27" name="Picture 26" descr="A black and white logo&#10;&#10;Description automatically generated">
            <a:extLst>
              <a:ext uri="{FF2B5EF4-FFF2-40B4-BE49-F238E27FC236}">
                <a16:creationId xmlns:a16="http://schemas.microsoft.com/office/drawing/2014/main" id="{C84A52BE-144C-E5AF-ECFA-C9C1F960EAAA}"/>
              </a:ext>
            </a:extLst>
          </p:cNvPr>
          <p:cNvPicPr>
            <a:picLocks noChangeAspect="1"/>
          </p:cNvPicPr>
          <p:nvPr/>
        </p:nvPicPr>
        <p:blipFill>
          <a:blip r:embed="rId2"/>
          <a:stretch>
            <a:fillRect/>
          </a:stretch>
        </p:blipFill>
        <p:spPr>
          <a:xfrm>
            <a:off x="10382143" y="0"/>
            <a:ext cx="1809857" cy="598625"/>
          </a:xfrm>
          <a:prstGeom prst="rect">
            <a:avLst/>
          </a:prstGeom>
        </p:spPr>
      </p:pic>
      <p:sp>
        <p:nvSpPr>
          <p:cNvPr id="25" name="Rectangle: Rounded Corners 24">
            <a:extLst>
              <a:ext uri="{FF2B5EF4-FFF2-40B4-BE49-F238E27FC236}">
                <a16:creationId xmlns:a16="http://schemas.microsoft.com/office/drawing/2014/main" id="{ADA30DDE-52D6-9F95-109D-46068AAB92F2}"/>
              </a:ext>
            </a:extLst>
          </p:cNvPr>
          <p:cNvSpPr/>
          <p:nvPr/>
        </p:nvSpPr>
        <p:spPr bwMode="auto">
          <a:xfrm>
            <a:off x="662608" y="3646165"/>
            <a:ext cx="4169478" cy="1346463"/>
          </a:xfrm>
          <a:prstGeom prst="roundRect">
            <a:avLst>
              <a:gd name="adj" fmla="val 7005"/>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600" dirty="0">
                <a:solidFill>
                  <a:srgbClr val="FFFFFF"/>
                </a:solidFill>
                <a:ea typeface="Segoe UI" pitchFamily="34" charset="0"/>
                <a:cs typeface="Segoe UI" pitchFamily="34" charset="0"/>
              </a:rPr>
              <a:t>Bootstrap Modules</a:t>
            </a:r>
          </a:p>
        </p:txBody>
      </p:sp>
      <p:sp>
        <p:nvSpPr>
          <p:cNvPr id="11" name="Rectangle: Rounded Corners 10">
            <a:extLst>
              <a:ext uri="{FF2B5EF4-FFF2-40B4-BE49-F238E27FC236}">
                <a16:creationId xmlns:a16="http://schemas.microsoft.com/office/drawing/2014/main" id="{5E7893B8-56A0-8A50-27A9-2C931CFE9C1C}"/>
              </a:ext>
            </a:extLst>
          </p:cNvPr>
          <p:cNvSpPr/>
          <p:nvPr/>
        </p:nvSpPr>
        <p:spPr bwMode="auto">
          <a:xfrm>
            <a:off x="890715" y="4125786"/>
            <a:ext cx="1052867" cy="70167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GitHub</a:t>
            </a:r>
            <a:endParaRPr lang="en-GB" sz="600" dirty="0">
              <a:solidFill>
                <a:srgbClr val="737373"/>
              </a:soli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90CDB289-EA0D-DCC2-0348-9ADE767DFE1D}"/>
              </a:ext>
            </a:extLst>
          </p:cNvPr>
          <p:cNvSpPr/>
          <p:nvPr/>
        </p:nvSpPr>
        <p:spPr bwMode="auto">
          <a:xfrm>
            <a:off x="2218571" y="4125786"/>
            <a:ext cx="1052867" cy="70167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Azure DevOps</a:t>
            </a:r>
            <a:endParaRPr lang="en-GB" sz="600" dirty="0">
              <a:solidFill>
                <a:srgbClr val="737373"/>
              </a:soli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5B42CE91-79E2-B93B-7069-8BFB485EE562}"/>
              </a:ext>
            </a:extLst>
          </p:cNvPr>
          <p:cNvSpPr/>
          <p:nvPr/>
        </p:nvSpPr>
        <p:spPr bwMode="auto">
          <a:xfrm>
            <a:off x="3528196" y="4125786"/>
            <a:ext cx="1052867" cy="70167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Local File System</a:t>
            </a:r>
            <a:endParaRPr lang="en-GB" sz="600" dirty="0">
              <a:solidFill>
                <a:srgbClr val="737373"/>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7EEC6CFD-1E15-C45E-BECB-CF171B3A0611}"/>
              </a:ext>
            </a:extLst>
          </p:cNvPr>
          <p:cNvSpPr/>
          <p:nvPr/>
        </p:nvSpPr>
        <p:spPr bwMode="auto">
          <a:xfrm>
            <a:off x="5084711" y="3646166"/>
            <a:ext cx="1673100" cy="805804"/>
          </a:xfrm>
          <a:prstGeom prst="rightArrow">
            <a:avLst/>
          </a:prstGeom>
          <a:solidFill>
            <a:schemeClr val="accent1">
              <a:lumMod val="75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100" dirty="0">
                <a:solidFill>
                  <a:schemeClr val="bg1"/>
                </a:solidFill>
                <a:ea typeface="Segoe UI" pitchFamily="34" charset="0"/>
                <a:cs typeface="Segoe UI" pitchFamily="34" charset="0"/>
              </a:rPr>
              <a:t>Automated Bootstrap</a:t>
            </a:r>
          </a:p>
        </p:txBody>
      </p:sp>
      <p:sp>
        <p:nvSpPr>
          <p:cNvPr id="30" name="Rectangle: Rounded Corners 29">
            <a:extLst>
              <a:ext uri="{FF2B5EF4-FFF2-40B4-BE49-F238E27FC236}">
                <a16:creationId xmlns:a16="http://schemas.microsoft.com/office/drawing/2014/main" id="{DAA0695E-26CB-ADA9-D670-EE016EC4AAE3}"/>
              </a:ext>
            </a:extLst>
          </p:cNvPr>
          <p:cNvSpPr/>
          <p:nvPr/>
        </p:nvSpPr>
        <p:spPr bwMode="auto">
          <a:xfrm>
            <a:off x="2914104" y="5630886"/>
            <a:ext cx="1666959" cy="617283"/>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Terraform</a:t>
            </a:r>
          </a:p>
        </p:txBody>
      </p:sp>
      <p:sp>
        <p:nvSpPr>
          <p:cNvPr id="31" name="Arrow: Right 30">
            <a:extLst>
              <a:ext uri="{FF2B5EF4-FFF2-40B4-BE49-F238E27FC236}">
                <a16:creationId xmlns:a16="http://schemas.microsoft.com/office/drawing/2014/main" id="{B12663E9-8AE7-16A6-B235-5F82222C29B3}"/>
              </a:ext>
            </a:extLst>
          </p:cNvPr>
          <p:cNvSpPr/>
          <p:nvPr/>
        </p:nvSpPr>
        <p:spPr bwMode="auto">
          <a:xfrm rot="16200000">
            <a:off x="2505793" y="4849498"/>
            <a:ext cx="384657" cy="453391"/>
          </a:xfrm>
          <a:prstGeom prst="rightArrow">
            <a:avLst/>
          </a:prstGeom>
          <a:solidFill>
            <a:schemeClr val="accent2">
              <a:lumMod val="20000"/>
              <a:lumOff val="80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1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0414501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4CA9C-3E74-9DF9-6828-512D2637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039" y="947854"/>
            <a:ext cx="6400281" cy="3524793"/>
          </a:xfrm>
          <a:prstGeom prst="rect">
            <a:avLst/>
          </a:prstGeom>
        </p:spPr>
      </p:pic>
      <p:pic>
        <p:nvPicPr>
          <p:cNvPr id="4" name="Graphic 3" descr="Continuous Improvement with solid fill">
            <a:extLst>
              <a:ext uri="{FF2B5EF4-FFF2-40B4-BE49-F238E27FC236}">
                <a16:creationId xmlns:a16="http://schemas.microsoft.com/office/drawing/2014/main" id="{7E8097C7-E92A-1675-8095-278E0ED7C6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6239" y="1750739"/>
            <a:ext cx="3356522" cy="3356522"/>
          </a:xfrm>
          <a:prstGeom prst="rect">
            <a:avLst/>
          </a:prstGeom>
        </p:spPr>
      </p:pic>
      <p:pic>
        <p:nvPicPr>
          <p:cNvPr id="5" name="Picture 4" descr="A picture containing object, clock&#10;&#10;Description automatically generated">
            <a:extLst>
              <a:ext uri="{FF2B5EF4-FFF2-40B4-BE49-F238E27FC236}">
                <a16:creationId xmlns:a16="http://schemas.microsoft.com/office/drawing/2014/main" id="{FCD401CE-C712-324A-003E-ACA564A0B013}"/>
              </a:ext>
            </a:extLst>
          </p:cNvPr>
          <p:cNvPicPr>
            <a:picLocks noChangeAspect="1"/>
          </p:cNvPicPr>
          <p:nvPr/>
        </p:nvPicPr>
        <p:blipFill>
          <a:blip r:embed="rId5"/>
          <a:stretch>
            <a:fillRect/>
          </a:stretch>
        </p:blipFill>
        <p:spPr>
          <a:xfrm>
            <a:off x="7415561" y="1533713"/>
            <a:ext cx="1091861" cy="1118560"/>
          </a:xfrm>
          <a:prstGeom prst="rect">
            <a:avLst/>
          </a:prstGeom>
        </p:spPr>
      </p:pic>
      <p:pic>
        <p:nvPicPr>
          <p:cNvPr id="8" name="Graphic 7">
            <a:extLst>
              <a:ext uri="{FF2B5EF4-FFF2-40B4-BE49-F238E27FC236}">
                <a16:creationId xmlns:a16="http://schemas.microsoft.com/office/drawing/2014/main" id="{591E1D0C-D94B-7250-5DD2-5BFCAEB07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89206" y="1247718"/>
            <a:ext cx="1127033" cy="845275"/>
          </a:xfrm>
          <a:prstGeom prst="rect">
            <a:avLst/>
          </a:prstGeom>
        </p:spPr>
      </p:pic>
    </p:spTree>
    <p:extLst>
      <p:ext uri="{BB962C8B-B14F-4D97-AF65-F5344CB8AC3E}">
        <p14:creationId xmlns:p14="http://schemas.microsoft.com/office/powerpoint/2010/main" val="1194325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C6EADA-B0BB-68CA-CBA1-B8CA76169A56}"/>
              </a:ext>
            </a:extLst>
          </p:cNvPr>
          <p:cNvSpPr/>
          <p:nvPr/>
        </p:nvSpPr>
        <p:spPr bwMode="auto">
          <a:xfrm>
            <a:off x="1035780" y="728283"/>
            <a:ext cx="3981282" cy="51465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Microsoft Azure</a:t>
            </a:r>
          </a:p>
        </p:txBody>
      </p:sp>
      <p:sp>
        <p:nvSpPr>
          <p:cNvPr id="5" name="Rectangle 4">
            <a:extLst>
              <a:ext uri="{FF2B5EF4-FFF2-40B4-BE49-F238E27FC236}">
                <a16:creationId xmlns:a16="http://schemas.microsoft.com/office/drawing/2014/main" id="{074F42F3-6CE6-0071-F613-036F7F343596}"/>
              </a:ext>
            </a:extLst>
          </p:cNvPr>
          <p:cNvSpPr/>
          <p:nvPr/>
        </p:nvSpPr>
        <p:spPr bwMode="auto">
          <a:xfrm>
            <a:off x="5178902" y="728283"/>
            <a:ext cx="5704885" cy="514653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Version Control System</a:t>
            </a:r>
          </a:p>
        </p:txBody>
      </p:sp>
      <p:sp>
        <p:nvSpPr>
          <p:cNvPr id="6" name="Rectangle: Rounded Corners 5">
            <a:extLst>
              <a:ext uri="{FF2B5EF4-FFF2-40B4-BE49-F238E27FC236}">
                <a16:creationId xmlns:a16="http://schemas.microsoft.com/office/drawing/2014/main" id="{4DB5E68A-84EC-8374-7232-FBDCF79092BD}"/>
              </a:ext>
            </a:extLst>
          </p:cNvPr>
          <p:cNvSpPr/>
          <p:nvPr/>
        </p:nvSpPr>
        <p:spPr bwMode="auto">
          <a:xfrm>
            <a:off x="1189529" y="1359463"/>
            <a:ext cx="3657600" cy="1416106"/>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Identity</a:t>
            </a:r>
          </a:p>
        </p:txBody>
      </p:sp>
      <p:sp>
        <p:nvSpPr>
          <p:cNvPr id="7" name="Rectangle: Rounded Corners 6">
            <a:extLst>
              <a:ext uri="{FF2B5EF4-FFF2-40B4-BE49-F238E27FC236}">
                <a16:creationId xmlns:a16="http://schemas.microsoft.com/office/drawing/2014/main" id="{830DEB8F-7106-D85E-A495-CEEE23E28B15}"/>
              </a:ext>
            </a:extLst>
          </p:cNvPr>
          <p:cNvSpPr/>
          <p:nvPr/>
        </p:nvSpPr>
        <p:spPr bwMode="auto">
          <a:xfrm>
            <a:off x="1197621" y="2840152"/>
            <a:ext cx="3657600" cy="1416106"/>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State</a:t>
            </a:r>
          </a:p>
        </p:txBody>
      </p:sp>
      <p:sp>
        <p:nvSpPr>
          <p:cNvPr id="8" name="Rectangle: Rounded Corners 7">
            <a:extLst>
              <a:ext uri="{FF2B5EF4-FFF2-40B4-BE49-F238E27FC236}">
                <a16:creationId xmlns:a16="http://schemas.microsoft.com/office/drawing/2014/main" id="{1732D26E-B2EA-8F94-A41F-47CE5D2AFD8C}"/>
              </a:ext>
            </a:extLst>
          </p:cNvPr>
          <p:cNvSpPr/>
          <p:nvPr/>
        </p:nvSpPr>
        <p:spPr bwMode="auto">
          <a:xfrm>
            <a:off x="1197621" y="4320841"/>
            <a:ext cx="3657600" cy="1416106"/>
          </a:xfrm>
          <a:prstGeom prst="roundRect">
            <a:avLst>
              <a:gd name="adj" fmla="val 8096"/>
            </a:avLst>
          </a:prstGeom>
          <a:solidFill>
            <a:schemeClr val="bg2">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Agents / Runners</a:t>
            </a:r>
          </a:p>
        </p:txBody>
      </p:sp>
      <p:pic>
        <p:nvPicPr>
          <p:cNvPr id="9" name="Graphic 8">
            <a:extLst>
              <a:ext uri="{FF2B5EF4-FFF2-40B4-BE49-F238E27FC236}">
                <a16:creationId xmlns:a16="http://schemas.microsoft.com/office/drawing/2014/main" id="{A6F177E3-B72E-01C6-ACF1-A51546E57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85993" y="1799352"/>
            <a:ext cx="617913" cy="617913"/>
          </a:xfrm>
          <a:prstGeom prst="rect">
            <a:avLst/>
          </a:prstGeom>
        </p:spPr>
      </p:pic>
      <p:pic>
        <p:nvPicPr>
          <p:cNvPr id="10" name="Graphic 9">
            <a:extLst>
              <a:ext uri="{FF2B5EF4-FFF2-40B4-BE49-F238E27FC236}">
                <a16:creationId xmlns:a16="http://schemas.microsoft.com/office/drawing/2014/main" id="{CA4C3C64-3828-D836-6E06-C5997505AA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1011" y="3222252"/>
            <a:ext cx="650820" cy="650820"/>
          </a:xfrm>
          <a:prstGeom prst="rect">
            <a:avLst/>
          </a:prstGeom>
        </p:spPr>
      </p:pic>
      <p:sp>
        <p:nvSpPr>
          <p:cNvPr id="11" name="TextBox 10">
            <a:extLst>
              <a:ext uri="{FF2B5EF4-FFF2-40B4-BE49-F238E27FC236}">
                <a16:creationId xmlns:a16="http://schemas.microsoft.com/office/drawing/2014/main" id="{8619E75D-E10F-F613-1292-39909A7876D8}"/>
              </a:ext>
            </a:extLst>
          </p:cNvPr>
          <p:cNvSpPr txBox="1"/>
          <p:nvPr/>
        </p:nvSpPr>
        <p:spPr>
          <a:xfrm>
            <a:off x="1197621" y="2427058"/>
            <a:ext cx="3544752" cy="307777"/>
          </a:xfrm>
          <a:prstGeom prst="rect">
            <a:avLst/>
          </a:prstGeom>
          <a:noFill/>
        </p:spPr>
        <p:txBody>
          <a:bodyPr wrap="square" lIns="0" tIns="0" rIns="0" bIns="0" rtlCol="0">
            <a:spAutoFit/>
          </a:bodyPr>
          <a:lstStyle/>
          <a:p>
            <a:pPr algn="ctr"/>
            <a:r>
              <a:rPr lang="en-GB" sz="1000" dirty="0">
                <a:solidFill>
                  <a:schemeClr val="bg1"/>
                </a:solidFill>
              </a:rPr>
              <a:t>User Assigned Managed Identities for Plan and Apply with Federated Credentials</a:t>
            </a:r>
          </a:p>
        </p:txBody>
      </p:sp>
      <p:sp>
        <p:nvSpPr>
          <p:cNvPr id="12" name="TextBox 11">
            <a:extLst>
              <a:ext uri="{FF2B5EF4-FFF2-40B4-BE49-F238E27FC236}">
                <a16:creationId xmlns:a16="http://schemas.microsoft.com/office/drawing/2014/main" id="{178BCC2F-1F23-0E1D-825C-7DB5B9DCFBA7}"/>
              </a:ext>
            </a:extLst>
          </p:cNvPr>
          <p:cNvSpPr txBox="1"/>
          <p:nvPr/>
        </p:nvSpPr>
        <p:spPr>
          <a:xfrm>
            <a:off x="2002778" y="3910777"/>
            <a:ext cx="2031102" cy="153888"/>
          </a:xfrm>
          <a:prstGeom prst="rect">
            <a:avLst/>
          </a:prstGeom>
          <a:noFill/>
        </p:spPr>
        <p:txBody>
          <a:bodyPr wrap="square" lIns="0" tIns="0" rIns="0" bIns="0" rtlCol="0">
            <a:spAutoFit/>
          </a:bodyPr>
          <a:lstStyle/>
          <a:p>
            <a:pPr algn="ctr"/>
            <a:r>
              <a:rPr lang="en-GB" sz="1000">
                <a:solidFill>
                  <a:schemeClr val="bg1"/>
                </a:solidFill>
              </a:rPr>
              <a:t>Storage Account and Container</a:t>
            </a:r>
          </a:p>
        </p:txBody>
      </p:sp>
      <p:pic>
        <p:nvPicPr>
          <p:cNvPr id="13" name="Graphic 12">
            <a:extLst>
              <a:ext uri="{FF2B5EF4-FFF2-40B4-BE49-F238E27FC236}">
                <a16:creationId xmlns:a16="http://schemas.microsoft.com/office/drawing/2014/main" id="{3BB3AD8C-68CA-8321-1886-7CAA1077B5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07662" y="4848294"/>
            <a:ext cx="584734" cy="584734"/>
          </a:xfrm>
          <a:prstGeom prst="rect">
            <a:avLst/>
          </a:prstGeom>
        </p:spPr>
      </p:pic>
      <p:pic>
        <p:nvPicPr>
          <p:cNvPr id="14" name="Graphic 13">
            <a:extLst>
              <a:ext uri="{FF2B5EF4-FFF2-40B4-BE49-F238E27FC236}">
                <a16:creationId xmlns:a16="http://schemas.microsoft.com/office/drawing/2014/main" id="{F20A93E8-8A46-634B-D5EA-476B77AEB0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8722" y="4845609"/>
            <a:ext cx="584734" cy="584734"/>
          </a:xfrm>
          <a:prstGeom prst="rect">
            <a:avLst/>
          </a:prstGeom>
        </p:spPr>
      </p:pic>
      <p:sp>
        <p:nvSpPr>
          <p:cNvPr id="15" name="TextBox 14">
            <a:extLst>
              <a:ext uri="{FF2B5EF4-FFF2-40B4-BE49-F238E27FC236}">
                <a16:creationId xmlns:a16="http://schemas.microsoft.com/office/drawing/2014/main" id="{C348146D-AE59-F944-DA88-90991B526D4F}"/>
              </a:ext>
            </a:extLst>
          </p:cNvPr>
          <p:cNvSpPr txBox="1"/>
          <p:nvPr/>
        </p:nvSpPr>
        <p:spPr>
          <a:xfrm>
            <a:off x="2287237" y="5489298"/>
            <a:ext cx="2031102" cy="153888"/>
          </a:xfrm>
          <a:prstGeom prst="rect">
            <a:avLst/>
          </a:prstGeom>
          <a:noFill/>
        </p:spPr>
        <p:txBody>
          <a:bodyPr wrap="square" lIns="0" tIns="0" rIns="0" bIns="0" rtlCol="0">
            <a:spAutoFit/>
          </a:bodyPr>
          <a:lstStyle/>
          <a:p>
            <a:pPr algn="ctr"/>
            <a:r>
              <a:rPr lang="en-GB" sz="1000" dirty="0">
                <a:solidFill>
                  <a:schemeClr val="bg1"/>
                </a:solidFill>
              </a:rPr>
              <a:t>Container Instances Running Agents</a:t>
            </a:r>
          </a:p>
        </p:txBody>
      </p:sp>
      <p:sp>
        <p:nvSpPr>
          <p:cNvPr id="16" name="Rectangle: Rounded Corners 15">
            <a:extLst>
              <a:ext uri="{FF2B5EF4-FFF2-40B4-BE49-F238E27FC236}">
                <a16:creationId xmlns:a16="http://schemas.microsoft.com/office/drawing/2014/main" id="{16F23350-D5E5-DFF8-72F4-A8FD00301FB7}"/>
              </a:ext>
            </a:extLst>
          </p:cNvPr>
          <p:cNvSpPr/>
          <p:nvPr/>
        </p:nvSpPr>
        <p:spPr bwMode="auto">
          <a:xfrm>
            <a:off x="5323322" y="1359463"/>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Repository</a:t>
            </a:r>
          </a:p>
        </p:txBody>
      </p:sp>
      <p:sp>
        <p:nvSpPr>
          <p:cNvPr id="17" name="Rectangle: Rounded Corners 16">
            <a:extLst>
              <a:ext uri="{FF2B5EF4-FFF2-40B4-BE49-F238E27FC236}">
                <a16:creationId xmlns:a16="http://schemas.microsoft.com/office/drawing/2014/main" id="{E040C1ED-81DA-DCCE-8518-38A8941CB5D7}"/>
              </a:ext>
            </a:extLst>
          </p:cNvPr>
          <p:cNvSpPr/>
          <p:nvPr/>
        </p:nvSpPr>
        <p:spPr bwMode="auto">
          <a:xfrm>
            <a:off x="5323322" y="2346057"/>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Environments</a:t>
            </a:r>
          </a:p>
        </p:txBody>
      </p:sp>
      <p:pic>
        <p:nvPicPr>
          <p:cNvPr id="18" name="Graphic 17">
            <a:extLst>
              <a:ext uri="{FF2B5EF4-FFF2-40B4-BE49-F238E27FC236}">
                <a16:creationId xmlns:a16="http://schemas.microsoft.com/office/drawing/2014/main" id="{E5B82404-D1CF-A7D3-10A6-45A76909F9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4071" y="1806582"/>
            <a:ext cx="338449" cy="338449"/>
          </a:xfrm>
          <a:prstGeom prst="rect">
            <a:avLst/>
          </a:prstGeom>
        </p:spPr>
      </p:pic>
      <p:sp>
        <p:nvSpPr>
          <p:cNvPr id="19" name="TextBox 18">
            <a:extLst>
              <a:ext uri="{FF2B5EF4-FFF2-40B4-BE49-F238E27FC236}">
                <a16:creationId xmlns:a16="http://schemas.microsoft.com/office/drawing/2014/main" id="{13340352-B562-C949-3036-867BC8781564}"/>
              </a:ext>
            </a:extLst>
          </p:cNvPr>
          <p:cNvSpPr txBox="1"/>
          <p:nvPr/>
        </p:nvSpPr>
        <p:spPr>
          <a:xfrm>
            <a:off x="6262520" y="1898862"/>
            <a:ext cx="2031102" cy="153888"/>
          </a:xfrm>
          <a:prstGeom prst="rect">
            <a:avLst/>
          </a:prstGeom>
          <a:noFill/>
        </p:spPr>
        <p:txBody>
          <a:bodyPr wrap="square" lIns="0" tIns="0" rIns="0" bIns="0" rtlCol="0">
            <a:spAutoFit/>
          </a:bodyPr>
          <a:lstStyle/>
          <a:p>
            <a:pPr algn="ctr"/>
            <a:r>
              <a:rPr lang="en-GB" sz="1000">
                <a:solidFill>
                  <a:schemeClr val="bg1"/>
                </a:solidFill>
              </a:rPr>
              <a:t>Starter module files and variables</a:t>
            </a:r>
          </a:p>
        </p:txBody>
      </p:sp>
      <p:sp>
        <p:nvSpPr>
          <p:cNvPr id="20" name="Rectangle: Rounded Corners 19">
            <a:extLst>
              <a:ext uri="{FF2B5EF4-FFF2-40B4-BE49-F238E27FC236}">
                <a16:creationId xmlns:a16="http://schemas.microsoft.com/office/drawing/2014/main" id="{36AC1082-6A2D-3F41-5804-1DA48C17E166}"/>
              </a:ext>
            </a:extLst>
          </p:cNvPr>
          <p:cNvSpPr/>
          <p:nvPr/>
        </p:nvSpPr>
        <p:spPr bwMode="auto">
          <a:xfrm>
            <a:off x="5937555" y="2776174"/>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solidFill>
                  <a:srgbClr val="FFFFFF"/>
                </a:solidFill>
                <a:ea typeface="Segoe UI" pitchFamily="34" charset="0"/>
                <a:cs typeface="Segoe UI" pitchFamily="34" charset="0"/>
              </a:rPr>
              <a:t>Plan</a:t>
            </a:r>
          </a:p>
        </p:txBody>
      </p:sp>
      <p:sp>
        <p:nvSpPr>
          <p:cNvPr id="21" name="Rectangle: Rounded Corners 20">
            <a:extLst>
              <a:ext uri="{FF2B5EF4-FFF2-40B4-BE49-F238E27FC236}">
                <a16:creationId xmlns:a16="http://schemas.microsoft.com/office/drawing/2014/main" id="{226BCA9D-F960-D5DB-445B-C866700C3300}"/>
              </a:ext>
            </a:extLst>
          </p:cNvPr>
          <p:cNvSpPr/>
          <p:nvPr/>
        </p:nvSpPr>
        <p:spPr bwMode="auto">
          <a:xfrm>
            <a:off x="7417368" y="2773903"/>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Apply</a:t>
            </a:r>
          </a:p>
        </p:txBody>
      </p:sp>
      <p:pic>
        <p:nvPicPr>
          <p:cNvPr id="22" name="Graphic 21">
            <a:extLst>
              <a:ext uri="{FF2B5EF4-FFF2-40B4-BE49-F238E27FC236}">
                <a16:creationId xmlns:a16="http://schemas.microsoft.com/office/drawing/2014/main" id="{39254C1C-BAC0-9528-A119-D06A90E544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78738" y="2801073"/>
            <a:ext cx="171450" cy="171450"/>
          </a:xfrm>
          <a:prstGeom prst="rect">
            <a:avLst/>
          </a:prstGeom>
        </p:spPr>
      </p:pic>
      <p:sp>
        <p:nvSpPr>
          <p:cNvPr id="23" name="TextBox 22">
            <a:extLst>
              <a:ext uri="{FF2B5EF4-FFF2-40B4-BE49-F238E27FC236}">
                <a16:creationId xmlns:a16="http://schemas.microsoft.com/office/drawing/2014/main" id="{CF944CD9-A0A7-2F2B-13B1-391D2E7A6CC6}"/>
              </a:ext>
            </a:extLst>
          </p:cNvPr>
          <p:cNvSpPr txBox="1"/>
          <p:nvPr/>
        </p:nvSpPr>
        <p:spPr>
          <a:xfrm>
            <a:off x="8364463" y="2825063"/>
            <a:ext cx="757522" cy="123111"/>
          </a:xfrm>
          <a:prstGeom prst="rect">
            <a:avLst/>
          </a:prstGeom>
          <a:noFill/>
        </p:spPr>
        <p:txBody>
          <a:bodyPr wrap="square" lIns="0" tIns="0" rIns="0" bIns="0" rtlCol="0">
            <a:spAutoFit/>
          </a:bodyPr>
          <a:lstStyle/>
          <a:p>
            <a:pPr algn="ctr"/>
            <a:r>
              <a:rPr lang="en-GB" sz="800" dirty="0">
                <a:solidFill>
                  <a:schemeClr val="bg1"/>
                </a:solidFill>
              </a:rPr>
              <a:t>Approvals</a:t>
            </a:r>
          </a:p>
        </p:txBody>
      </p:sp>
      <p:sp>
        <p:nvSpPr>
          <p:cNvPr id="24" name="Rectangle: Rounded Corners 23">
            <a:extLst>
              <a:ext uri="{FF2B5EF4-FFF2-40B4-BE49-F238E27FC236}">
                <a16:creationId xmlns:a16="http://schemas.microsoft.com/office/drawing/2014/main" id="{FD208A88-FFF7-8BBA-F538-5142BD03283A}"/>
              </a:ext>
            </a:extLst>
          </p:cNvPr>
          <p:cNvSpPr/>
          <p:nvPr/>
        </p:nvSpPr>
        <p:spPr bwMode="auto">
          <a:xfrm>
            <a:off x="5323322" y="3331592"/>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Group / Team</a:t>
            </a:r>
          </a:p>
        </p:txBody>
      </p:sp>
      <p:sp>
        <p:nvSpPr>
          <p:cNvPr id="25" name="Rectangle: Rounded Corners 24">
            <a:extLst>
              <a:ext uri="{FF2B5EF4-FFF2-40B4-BE49-F238E27FC236}">
                <a16:creationId xmlns:a16="http://schemas.microsoft.com/office/drawing/2014/main" id="{514281F4-942F-0D8F-4898-AE1AB975FD62}"/>
              </a:ext>
            </a:extLst>
          </p:cNvPr>
          <p:cNvSpPr/>
          <p:nvPr/>
        </p:nvSpPr>
        <p:spPr bwMode="auto">
          <a:xfrm>
            <a:off x="5323322" y="4343720"/>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Pipelines / Actions</a:t>
            </a:r>
          </a:p>
        </p:txBody>
      </p:sp>
      <p:pic>
        <p:nvPicPr>
          <p:cNvPr id="26" name="Graphic 25">
            <a:extLst>
              <a:ext uri="{FF2B5EF4-FFF2-40B4-BE49-F238E27FC236}">
                <a16:creationId xmlns:a16="http://schemas.microsoft.com/office/drawing/2014/main" id="{926B2122-2534-A478-76A9-C5FC4C52745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67664" y="1451342"/>
            <a:ext cx="171450" cy="171450"/>
          </a:xfrm>
          <a:prstGeom prst="rect">
            <a:avLst/>
          </a:prstGeom>
        </p:spPr>
      </p:pic>
      <p:sp>
        <p:nvSpPr>
          <p:cNvPr id="27" name="TextBox 26">
            <a:extLst>
              <a:ext uri="{FF2B5EF4-FFF2-40B4-BE49-F238E27FC236}">
                <a16:creationId xmlns:a16="http://schemas.microsoft.com/office/drawing/2014/main" id="{897B56DC-896A-CE21-6A22-AB3AE7234706}"/>
              </a:ext>
            </a:extLst>
          </p:cNvPr>
          <p:cNvSpPr txBox="1"/>
          <p:nvPr/>
        </p:nvSpPr>
        <p:spPr>
          <a:xfrm>
            <a:off x="8012390" y="1664580"/>
            <a:ext cx="1081997" cy="138499"/>
          </a:xfrm>
          <a:prstGeom prst="rect">
            <a:avLst/>
          </a:prstGeom>
          <a:noFill/>
        </p:spPr>
        <p:txBody>
          <a:bodyPr wrap="square" lIns="0" tIns="0" rIns="0" bIns="0" rtlCol="0">
            <a:spAutoFit/>
          </a:bodyPr>
          <a:lstStyle/>
          <a:p>
            <a:pPr algn="ctr"/>
            <a:r>
              <a:rPr lang="en-GB" sz="900">
                <a:solidFill>
                  <a:schemeClr val="bg1"/>
                </a:solidFill>
              </a:rPr>
              <a:t>Branch policy</a:t>
            </a:r>
          </a:p>
        </p:txBody>
      </p:sp>
      <p:sp>
        <p:nvSpPr>
          <p:cNvPr id="28" name="Rectangle: Rounded Corners 27">
            <a:extLst>
              <a:ext uri="{FF2B5EF4-FFF2-40B4-BE49-F238E27FC236}">
                <a16:creationId xmlns:a16="http://schemas.microsoft.com/office/drawing/2014/main" id="{A34F41CC-6441-B248-231C-0C2416437BD1}"/>
              </a:ext>
            </a:extLst>
          </p:cNvPr>
          <p:cNvSpPr/>
          <p:nvPr/>
        </p:nvSpPr>
        <p:spPr bwMode="auto">
          <a:xfrm>
            <a:off x="6341860" y="3792039"/>
            <a:ext cx="1766382"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Approvers</a:t>
            </a:r>
          </a:p>
        </p:txBody>
      </p:sp>
      <p:pic>
        <p:nvPicPr>
          <p:cNvPr id="29" name="Graphic 28">
            <a:extLst>
              <a:ext uri="{FF2B5EF4-FFF2-40B4-BE49-F238E27FC236}">
                <a16:creationId xmlns:a16="http://schemas.microsoft.com/office/drawing/2014/main" id="{3A1C34E1-E3D7-81D3-23CB-7A6DBE4687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26180" y="3872339"/>
            <a:ext cx="171450" cy="171450"/>
          </a:xfrm>
          <a:prstGeom prst="rect">
            <a:avLst/>
          </a:prstGeom>
        </p:spPr>
      </p:pic>
      <p:pic>
        <p:nvPicPr>
          <p:cNvPr id="30" name="Graphic 29">
            <a:extLst>
              <a:ext uri="{FF2B5EF4-FFF2-40B4-BE49-F238E27FC236}">
                <a16:creationId xmlns:a16="http://schemas.microsoft.com/office/drawing/2014/main" id="{D40E0195-C1E9-FFC1-27A5-4DAA416B4C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2037" y="3872339"/>
            <a:ext cx="171450" cy="171450"/>
          </a:xfrm>
          <a:prstGeom prst="rect">
            <a:avLst/>
          </a:prstGeom>
        </p:spPr>
      </p:pic>
      <p:sp>
        <p:nvSpPr>
          <p:cNvPr id="31" name="Rectangle: Rounded Corners 30">
            <a:extLst>
              <a:ext uri="{FF2B5EF4-FFF2-40B4-BE49-F238E27FC236}">
                <a16:creationId xmlns:a16="http://schemas.microsoft.com/office/drawing/2014/main" id="{4E056013-F690-B095-B2D8-4AC8BC171D4D}"/>
              </a:ext>
            </a:extLst>
          </p:cNvPr>
          <p:cNvSpPr/>
          <p:nvPr/>
        </p:nvSpPr>
        <p:spPr bwMode="auto">
          <a:xfrm>
            <a:off x="5937555" y="4793647"/>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CI</a:t>
            </a:r>
          </a:p>
        </p:txBody>
      </p:sp>
      <p:sp>
        <p:nvSpPr>
          <p:cNvPr id="32" name="Rectangle: Rounded Corners 31">
            <a:extLst>
              <a:ext uri="{FF2B5EF4-FFF2-40B4-BE49-F238E27FC236}">
                <a16:creationId xmlns:a16="http://schemas.microsoft.com/office/drawing/2014/main" id="{0A0F6B79-7B42-1941-683C-304FA7EB69F6}"/>
              </a:ext>
            </a:extLst>
          </p:cNvPr>
          <p:cNvSpPr/>
          <p:nvPr/>
        </p:nvSpPr>
        <p:spPr bwMode="auto">
          <a:xfrm>
            <a:off x="7424380" y="4793647"/>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CD</a:t>
            </a:r>
          </a:p>
        </p:txBody>
      </p:sp>
      <p:sp>
        <p:nvSpPr>
          <p:cNvPr id="33" name="Rectangle: Rounded Corners 32">
            <a:extLst>
              <a:ext uri="{FF2B5EF4-FFF2-40B4-BE49-F238E27FC236}">
                <a16:creationId xmlns:a16="http://schemas.microsoft.com/office/drawing/2014/main" id="{C175F9B2-4B40-B027-4AC3-761BD47434F6}"/>
              </a:ext>
            </a:extLst>
          </p:cNvPr>
          <p:cNvSpPr/>
          <p:nvPr/>
        </p:nvSpPr>
        <p:spPr bwMode="auto">
          <a:xfrm>
            <a:off x="9028738" y="1359463"/>
            <a:ext cx="1702054" cy="1893537"/>
          </a:xfrm>
          <a:prstGeom prst="roundRect">
            <a:avLst>
              <a:gd name="adj" fmla="val 8096"/>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Service Connections</a:t>
            </a:r>
          </a:p>
        </p:txBody>
      </p:sp>
      <p:sp>
        <p:nvSpPr>
          <p:cNvPr id="34" name="Rectangle: Rounded Corners 33">
            <a:extLst>
              <a:ext uri="{FF2B5EF4-FFF2-40B4-BE49-F238E27FC236}">
                <a16:creationId xmlns:a16="http://schemas.microsoft.com/office/drawing/2014/main" id="{C80CE966-4FB4-64C2-C365-D6EA44627F20}"/>
              </a:ext>
            </a:extLst>
          </p:cNvPr>
          <p:cNvSpPr/>
          <p:nvPr/>
        </p:nvSpPr>
        <p:spPr bwMode="auto">
          <a:xfrm>
            <a:off x="9048696" y="3331592"/>
            <a:ext cx="1702054" cy="1893537"/>
          </a:xfrm>
          <a:prstGeom prst="roundRect">
            <a:avLst>
              <a:gd name="adj" fmla="val 8096"/>
            </a:avLst>
          </a:prstGeom>
          <a:solidFill>
            <a:schemeClr val="bg2">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cs typeface="Segoe UI" pitchFamily="34" charset="0"/>
              </a:rPr>
              <a:t>Agent Pool / Runner Group</a:t>
            </a:r>
          </a:p>
        </p:txBody>
      </p:sp>
      <p:sp>
        <p:nvSpPr>
          <p:cNvPr id="35" name="Rectangle: Rounded Corners 34">
            <a:extLst>
              <a:ext uri="{FF2B5EF4-FFF2-40B4-BE49-F238E27FC236}">
                <a16:creationId xmlns:a16="http://schemas.microsoft.com/office/drawing/2014/main" id="{E644865B-E014-B830-C23E-C991EC668932}"/>
              </a:ext>
            </a:extLst>
          </p:cNvPr>
          <p:cNvSpPr/>
          <p:nvPr/>
        </p:nvSpPr>
        <p:spPr bwMode="auto">
          <a:xfrm>
            <a:off x="9322144" y="4069011"/>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solidFill>
                  <a:srgbClr val="FFFFFF"/>
                </a:solidFill>
                <a:ea typeface="Segoe UI" pitchFamily="34" charset="0"/>
                <a:cs typeface="Segoe UI" pitchFamily="34" charset="0"/>
              </a:rPr>
              <a:t>Agent 1</a:t>
            </a:r>
          </a:p>
        </p:txBody>
      </p:sp>
      <p:sp>
        <p:nvSpPr>
          <p:cNvPr id="36" name="Rectangle: Rounded Corners 35">
            <a:extLst>
              <a:ext uri="{FF2B5EF4-FFF2-40B4-BE49-F238E27FC236}">
                <a16:creationId xmlns:a16="http://schemas.microsoft.com/office/drawing/2014/main" id="{DCBCFD0F-37C1-90CF-B74D-C30AC233FF18}"/>
              </a:ext>
            </a:extLst>
          </p:cNvPr>
          <p:cNvSpPr/>
          <p:nvPr/>
        </p:nvSpPr>
        <p:spPr bwMode="auto">
          <a:xfrm>
            <a:off x="9327539" y="4593937"/>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Agent 2</a:t>
            </a:r>
          </a:p>
        </p:txBody>
      </p:sp>
      <p:sp>
        <p:nvSpPr>
          <p:cNvPr id="37" name="Rectangle: Rounded Corners 36">
            <a:extLst>
              <a:ext uri="{FF2B5EF4-FFF2-40B4-BE49-F238E27FC236}">
                <a16:creationId xmlns:a16="http://schemas.microsoft.com/office/drawing/2014/main" id="{63E62AD8-234A-A39A-9029-C25E2B55ECA2}"/>
              </a:ext>
            </a:extLst>
          </p:cNvPr>
          <p:cNvSpPr/>
          <p:nvPr/>
        </p:nvSpPr>
        <p:spPr bwMode="auto">
          <a:xfrm>
            <a:off x="9322143" y="2085300"/>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Plan</a:t>
            </a:r>
          </a:p>
        </p:txBody>
      </p:sp>
      <p:sp>
        <p:nvSpPr>
          <p:cNvPr id="38" name="Rectangle: Rounded Corners 37">
            <a:extLst>
              <a:ext uri="{FF2B5EF4-FFF2-40B4-BE49-F238E27FC236}">
                <a16:creationId xmlns:a16="http://schemas.microsoft.com/office/drawing/2014/main" id="{E9202439-3F81-7B39-9C9D-669B1CFE1574}"/>
              </a:ext>
            </a:extLst>
          </p:cNvPr>
          <p:cNvSpPr/>
          <p:nvPr/>
        </p:nvSpPr>
        <p:spPr bwMode="auto">
          <a:xfrm>
            <a:off x="9305774" y="2590702"/>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Apply</a:t>
            </a:r>
          </a:p>
        </p:txBody>
      </p:sp>
      <p:pic>
        <p:nvPicPr>
          <p:cNvPr id="39" name="Graphic 38">
            <a:extLst>
              <a:ext uri="{FF2B5EF4-FFF2-40B4-BE49-F238E27FC236}">
                <a16:creationId xmlns:a16="http://schemas.microsoft.com/office/drawing/2014/main" id="{BD6C320E-A357-F15A-D032-DFB346DA0BC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1451342"/>
            <a:ext cx="171450" cy="171450"/>
          </a:xfrm>
          <a:prstGeom prst="rect">
            <a:avLst/>
          </a:prstGeom>
        </p:spPr>
      </p:pic>
      <p:pic>
        <p:nvPicPr>
          <p:cNvPr id="40" name="Graphic 39">
            <a:extLst>
              <a:ext uri="{FF2B5EF4-FFF2-40B4-BE49-F238E27FC236}">
                <a16:creationId xmlns:a16="http://schemas.microsoft.com/office/drawing/2014/main" id="{287220DE-C841-3E33-7BA4-212A3BB3FAC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2389832"/>
            <a:ext cx="171450" cy="171450"/>
          </a:xfrm>
          <a:prstGeom prst="rect">
            <a:avLst/>
          </a:prstGeom>
        </p:spPr>
      </p:pic>
      <p:pic>
        <p:nvPicPr>
          <p:cNvPr id="41" name="Graphic 40">
            <a:extLst>
              <a:ext uri="{FF2B5EF4-FFF2-40B4-BE49-F238E27FC236}">
                <a16:creationId xmlns:a16="http://schemas.microsoft.com/office/drawing/2014/main" id="{E9C6FC49-8560-79E0-CD83-4D36A8160E0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3393627"/>
            <a:ext cx="171450" cy="171450"/>
          </a:xfrm>
          <a:prstGeom prst="rect">
            <a:avLst/>
          </a:prstGeom>
        </p:spPr>
      </p:pic>
      <p:pic>
        <p:nvPicPr>
          <p:cNvPr id="42" name="Graphic 41">
            <a:extLst>
              <a:ext uri="{FF2B5EF4-FFF2-40B4-BE49-F238E27FC236}">
                <a16:creationId xmlns:a16="http://schemas.microsoft.com/office/drawing/2014/main" id="{C033625E-D81B-2BE1-D734-57B39AE8C0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4378740"/>
            <a:ext cx="171450" cy="171450"/>
          </a:xfrm>
          <a:prstGeom prst="rect">
            <a:avLst/>
          </a:prstGeom>
        </p:spPr>
      </p:pic>
      <p:pic>
        <p:nvPicPr>
          <p:cNvPr id="43" name="Graphic 42">
            <a:extLst>
              <a:ext uri="{FF2B5EF4-FFF2-40B4-BE49-F238E27FC236}">
                <a16:creationId xmlns:a16="http://schemas.microsoft.com/office/drawing/2014/main" id="{AB4FBB51-A7CC-8904-E8A0-FFC09C68F9F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10048" y="3370708"/>
            <a:ext cx="171450" cy="171450"/>
          </a:xfrm>
          <a:prstGeom prst="rect">
            <a:avLst/>
          </a:prstGeom>
        </p:spPr>
      </p:pic>
      <p:pic>
        <p:nvPicPr>
          <p:cNvPr id="44" name="Graphic 43">
            <a:extLst>
              <a:ext uri="{FF2B5EF4-FFF2-40B4-BE49-F238E27FC236}">
                <a16:creationId xmlns:a16="http://schemas.microsoft.com/office/drawing/2014/main" id="{B0F585A3-9E2D-3A27-B6BD-06B6E28E7FB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13381" y="1430832"/>
            <a:ext cx="171450" cy="171450"/>
          </a:xfrm>
          <a:prstGeom prst="rect">
            <a:avLst/>
          </a:prstGeom>
        </p:spPr>
      </p:pic>
      <p:pic>
        <p:nvPicPr>
          <p:cNvPr id="45" name="Picture 44" descr="Icon&#10;&#10;Description automatically generated">
            <a:extLst>
              <a:ext uri="{FF2B5EF4-FFF2-40B4-BE49-F238E27FC236}">
                <a16:creationId xmlns:a16="http://schemas.microsoft.com/office/drawing/2014/main" id="{EF95864B-A485-E630-4E3A-4161D77C2077}"/>
              </a:ext>
            </a:extLst>
          </p:cNvPr>
          <p:cNvPicPr>
            <a:picLocks noChangeAspect="1"/>
          </p:cNvPicPr>
          <p:nvPr/>
        </p:nvPicPr>
        <p:blipFill>
          <a:blip r:embed="rId16">
            <a:lum bright="70000" contrast="-70000"/>
          </a:blip>
          <a:stretch>
            <a:fillRect/>
          </a:stretch>
        </p:blipFill>
        <p:spPr>
          <a:xfrm>
            <a:off x="5625880" y="2389832"/>
            <a:ext cx="171450" cy="171450"/>
          </a:xfrm>
          <a:prstGeom prst="rect">
            <a:avLst/>
          </a:prstGeom>
        </p:spPr>
      </p:pic>
      <p:pic>
        <p:nvPicPr>
          <p:cNvPr id="46" name="Picture 45" descr="Icon&#10;&#10;Description automatically generated">
            <a:extLst>
              <a:ext uri="{FF2B5EF4-FFF2-40B4-BE49-F238E27FC236}">
                <a16:creationId xmlns:a16="http://schemas.microsoft.com/office/drawing/2014/main" id="{0EFB1B90-FE88-EF4F-A631-F7E6CAE2589E}"/>
              </a:ext>
            </a:extLst>
          </p:cNvPr>
          <p:cNvPicPr>
            <a:picLocks noChangeAspect="1"/>
          </p:cNvPicPr>
          <p:nvPr/>
        </p:nvPicPr>
        <p:blipFill>
          <a:blip r:embed="rId16">
            <a:lum bright="70000" contrast="-70000"/>
          </a:blip>
          <a:stretch>
            <a:fillRect/>
          </a:stretch>
        </p:blipFill>
        <p:spPr>
          <a:xfrm>
            <a:off x="5622638" y="1451342"/>
            <a:ext cx="171450" cy="171450"/>
          </a:xfrm>
          <a:prstGeom prst="rect">
            <a:avLst/>
          </a:prstGeom>
        </p:spPr>
      </p:pic>
      <p:pic>
        <p:nvPicPr>
          <p:cNvPr id="47" name="Picture 46" descr="Icon&#10;&#10;Description automatically generated">
            <a:extLst>
              <a:ext uri="{FF2B5EF4-FFF2-40B4-BE49-F238E27FC236}">
                <a16:creationId xmlns:a16="http://schemas.microsoft.com/office/drawing/2014/main" id="{33A05FDF-3848-FC4C-E86A-5CA8B4C1D2CE}"/>
              </a:ext>
            </a:extLst>
          </p:cNvPr>
          <p:cNvPicPr>
            <a:picLocks noChangeAspect="1"/>
          </p:cNvPicPr>
          <p:nvPr/>
        </p:nvPicPr>
        <p:blipFill>
          <a:blip r:embed="rId16">
            <a:lum bright="70000" contrast="-70000"/>
          </a:blip>
          <a:stretch>
            <a:fillRect/>
          </a:stretch>
        </p:blipFill>
        <p:spPr>
          <a:xfrm>
            <a:off x="5613491" y="3393369"/>
            <a:ext cx="171450" cy="171450"/>
          </a:xfrm>
          <a:prstGeom prst="rect">
            <a:avLst/>
          </a:prstGeom>
        </p:spPr>
      </p:pic>
      <p:pic>
        <p:nvPicPr>
          <p:cNvPr id="48" name="Picture 47" descr="Icon&#10;&#10;Description automatically generated">
            <a:extLst>
              <a:ext uri="{FF2B5EF4-FFF2-40B4-BE49-F238E27FC236}">
                <a16:creationId xmlns:a16="http://schemas.microsoft.com/office/drawing/2014/main" id="{EEDEB20C-6FB0-D5C0-F925-DC316FD8949D}"/>
              </a:ext>
            </a:extLst>
          </p:cNvPr>
          <p:cNvPicPr>
            <a:picLocks noChangeAspect="1"/>
          </p:cNvPicPr>
          <p:nvPr/>
        </p:nvPicPr>
        <p:blipFill>
          <a:blip r:embed="rId16">
            <a:lum bright="70000" contrast="-70000"/>
          </a:blip>
          <a:stretch>
            <a:fillRect/>
          </a:stretch>
        </p:blipFill>
        <p:spPr>
          <a:xfrm>
            <a:off x="5615455" y="4380611"/>
            <a:ext cx="171450" cy="171450"/>
          </a:xfrm>
          <a:prstGeom prst="rect">
            <a:avLst/>
          </a:prstGeom>
        </p:spPr>
      </p:pic>
      <p:sp>
        <p:nvSpPr>
          <p:cNvPr id="51" name="Rectangle: Rounded Corners 50">
            <a:extLst>
              <a:ext uri="{FF2B5EF4-FFF2-40B4-BE49-F238E27FC236}">
                <a16:creationId xmlns:a16="http://schemas.microsoft.com/office/drawing/2014/main" id="{F0C7D9F7-5137-B316-FF35-EF3FBB84902B}"/>
              </a:ext>
            </a:extLst>
          </p:cNvPr>
          <p:cNvSpPr/>
          <p:nvPr/>
        </p:nvSpPr>
        <p:spPr bwMode="auto">
          <a:xfrm>
            <a:off x="5340570" y="5304603"/>
            <a:ext cx="5410179" cy="504717"/>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Variable Set  / Repository Variables</a:t>
            </a:r>
          </a:p>
        </p:txBody>
      </p:sp>
      <p:pic>
        <p:nvPicPr>
          <p:cNvPr id="52" name="Graphic 51">
            <a:extLst>
              <a:ext uri="{FF2B5EF4-FFF2-40B4-BE49-F238E27FC236}">
                <a16:creationId xmlns:a16="http://schemas.microsoft.com/office/drawing/2014/main" id="{906E8823-F0F8-87C9-BE30-DA4A001202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4437" y="5339623"/>
            <a:ext cx="171450" cy="171450"/>
          </a:xfrm>
          <a:prstGeom prst="rect">
            <a:avLst/>
          </a:prstGeom>
        </p:spPr>
      </p:pic>
      <p:pic>
        <p:nvPicPr>
          <p:cNvPr id="53" name="Picture 52" descr="Icon&#10;&#10;Description automatically generated">
            <a:extLst>
              <a:ext uri="{FF2B5EF4-FFF2-40B4-BE49-F238E27FC236}">
                <a16:creationId xmlns:a16="http://schemas.microsoft.com/office/drawing/2014/main" id="{1672A0ED-2FFB-268A-099C-740741F27E19}"/>
              </a:ext>
            </a:extLst>
          </p:cNvPr>
          <p:cNvPicPr>
            <a:picLocks noChangeAspect="1"/>
          </p:cNvPicPr>
          <p:nvPr/>
        </p:nvPicPr>
        <p:blipFill>
          <a:blip r:embed="rId16">
            <a:lum bright="70000" contrast="-70000"/>
          </a:blip>
          <a:stretch>
            <a:fillRect/>
          </a:stretch>
        </p:blipFill>
        <p:spPr>
          <a:xfrm>
            <a:off x="5624612" y="5341494"/>
            <a:ext cx="171450" cy="171450"/>
          </a:xfrm>
          <a:prstGeom prst="rect">
            <a:avLst/>
          </a:prstGeom>
        </p:spPr>
      </p:pic>
      <p:sp>
        <p:nvSpPr>
          <p:cNvPr id="54" name="TextBox 53">
            <a:extLst>
              <a:ext uri="{FF2B5EF4-FFF2-40B4-BE49-F238E27FC236}">
                <a16:creationId xmlns:a16="http://schemas.microsoft.com/office/drawing/2014/main" id="{95D8FD42-63B1-9EEF-626F-EFA6ABC953BF}"/>
              </a:ext>
            </a:extLst>
          </p:cNvPr>
          <p:cNvSpPr txBox="1"/>
          <p:nvPr/>
        </p:nvSpPr>
        <p:spPr>
          <a:xfrm>
            <a:off x="6189191" y="3111778"/>
            <a:ext cx="2031102" cy="123111"/>
          </a:xfrm>
          <a:prstGeom prst="rect">
            <a:avLst/>
          </a:prstGeom>
          <a:noFill/>
        </p:spPr>
        <p:txBody>
          <a:bodyPr wrap="square" lIns="0" tIns="0" rIns="0" bIns="0" rtlCol="0">
            <a:spAutoFit/>
          </a:bodyPr>
          <a:lstStyle/>
          <a:p>
            <a:pPr algn="ctr"/>
            <a:r>
              <a:rPr lang="en-GB" sz="800" dirty="0">
                <a:solidFill>
                  <a:schemeClr val="bg1"/>
                </a:solidFill>
              </a:rPr>
              <a:t>Concurrency control</a:t>
            </a:r>
          </a:p>
        </p:txBody>
      </p:sp>
      <p:sp>
        <p:nvSpPr>
          <p:cNvPr id="55" name="TextBox 54">
            <a:extLst>
              <a:ext uri="{FF2B5EF4-FFF2-40B4-BE49-F238E27FC236}">
                <a16:creationId xmlns:a16="http://schemas.microsoft.com/office/drawing/2014/main" id="{536455F3-36A9-28BE-7831-83007DB678BE}"/>
              </a:ext>
            </a:extLst>
          </p:cNvPr>
          <p:cNvSpPr txBox="1"/>
          <p:nvPr/>
        </p:nvSpPr>
        <p:spPr>
          <a:xfrm>
            <a:off x="8515195" y="4845609"/>
            <a:ext cx="743322" cy="246221"/>
          </a:xfrm>
          <a:prstGeom prst="rect">
            <a:avLst/>
          </a:prstGeom>
          <a:noFill/>
        </p:spPr>
        <p:txBody>
          <a:bodyPr wrap="square" lIns="0" tIns="0" rIns="0" bIns="0" rtlCol="0">
            <a:spAutoFit/>
          </a:bodyPr>
          <a:lstStyle/>
          <a:p>
            <a:r>
              <a:rPr lang="en-GB" sz="800">
                <a:solidFill>
                  <a:schemeClr val="bg1"/>
                </a:solidFill>
              </a:rPr>
              <a:t>- apply</a:t>
            </a:r>
          </a:p>
          <a:p>
            <a:r>
              <a:rPr lang="en-GB" sz="800">
                <a:solidFill>
                  <a:schemeClr val="bg1"/>
                </a:solidFill>
              </a:rPr>
              <a:t>- destroy</a:t>
            </a:r>
          </a:p>
        </p:txBody>
      </p:sp>
      <p:sp>
        <p:nvSpPr>
          <p:cNvPr id="56" name="TextBox 55">
            <a:extLst>
              <a:ext uri="{FF2B5EF4-FFF2-40B4-BE49-F238E27FC236}">
                <a16:creationId xmlns:a16="http://schemas.microsoft.com/office/drawing/2014/main" id="{FC1F24EE-E3D0-CCA0-D356-85FD29E933A0}"/>
              </a:ext>
            </a:extLst>
          </p:cNvPr>
          <p:cNvSpPr txBox="1"/>
          <p:nvPr/>
        </p:nvSpPr>
        <p:spPr>
          <a:xfrm>
            <a:off x="3965746" y="1935508"/>
            <a:ext cx="757522" cy="369332"/>
          </a:xfrm>
          <a:prstGeom prst="rect">
            <a:avLst/>
          </a:prstGeom>
          <a:noFill/>
        </p:spPr>
        <p:txBody>
          <a:bodyPr wrap="square" lIns="0" tIns="0" rIns="0" bIns="0" rtlCol="0">
            <a:spAutoFit/>
          </a:bodyPr>
          <a:lstStyle/>
          <a:p>
            <a:pPr algn="ctr"/>
            <a:r>
              <a:rPr lang="en-GB" sz="800" dirty="0">
                <a:solidFill>
                  <a:schemeClr val="bg1"/>
                </a:solidFill>
              </a:rPr>
              <a:t>Permissions applied for ALZ module</a:t>
            </a:r>
          </a:p>
        </p:txBody>
      </p:sp>
      <p:pic>
        <p:nvPicPr>
          <p:cNvPr id="57" name="Graphic 56">
            <a:extLst>
              <a:ext uri="{FF2B5EF4-FFF2-40B4-BE49-F238E27FC236}">
                <a16:creationId xmlns:a16="http://schemas.microsoft.com/office/drawing/2014/main" id="{217D167B-7F49-5770-7DDB-1C80332325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48536" y="2605826"/>
            <a:ext cx="171450" cy="171450"/>
          </a:xfrm>
          <a:prstGeom prst="rect">
            <a:avLst/>
          </a:prstGeom>
        </p:spPr>
      </p:pic>
      <p:sp>
        <p:nvSpPr>
          <p:cNvPr id="58" name="TextBox 57">
            <a:extLst>
              <a:ext uri="{FF2B5EF4-FFF2-40B4-BE49-F238E27FC236}">
                <a16:creationId xmlns:a16="http://schemas.microsoft.com/office/drawing/2014/main" id="{29ACA0CC-B3F6-BE5B-C58E-CE45BEEE1B8A}"/>
              </a:ext>
            </a:extLst>
          </p:cNvPr>
          <p:cNvSpPr txBox="1"/>
          <p:nvPr/>
        </p:nvSpPr>
        <p:spPr>
          <a:xfrm>
            <a:off x="10021086" y="3017160"/>
            <a:ext cx="757522" cy="123111"/>
          </a:xfrm>
          <a:prstGeom prst="rect">
            <a:avLst/>
          </a:prstGeom>
          <a:noFill/>
        </p:spPr>
        <p:txBody>
          <a:bodyPr wrap="square" lIns="0" tIns="0" rIns="0" bIns="0" rtlCol="0">
            <a:spAutoFit/>
          </a:bodyPr>
          <a:lstStyle/>
          <a:p>
            <a:pPr algn="ctr"/>
            <a:r>
              <a:rPr lang="en-GB" sz="800" dirty="0">
                <a:solidFill>
                  <a:schemeClr val="bg1"/>
                </a:solidFill>
              </a:rPr>
              <a:t>Approvals</a:t>
            </a:r>
          </a:p>
        </p:txBody>
      </p:sp>
      <p:sp>
        <p:nvSpPr>
          <p:cNvPr id="59" name="TextBox 58">
            <a:extLst>
              <a:ext uri="{FF2B5EF4-FFF2-40B4-BE49-F238E27FC236}">
                <a16:creationId xmlns:a16="http://schemas.microsoft.com/office/drawing/2014/main" id="{817084B8-C0D1-5110-6A57-957E03669BAE}"/>
              </a:ext>
            </a:extLst>
          </p:cNvPr>
          <p:cNvSpPr txBox="1"/>
          <p:nvPr/>
        </p:nvSpPr>
        <p:spPr>
          <a:xfrm>
            <a:off x="8585098" y="3028613"/>
            <a:ext cx="2031102" cy="123111"/>
          </a:xfrm>
          <a:prstGeom prst="rect">
            <a:avLst/>
          </a:prstGeom>
          <a:noFill/>
        </p:spPr>
        <p:txBody>
          <a:bodyPr wrap="square" lIns="0" tIns="0" rIns="0" bIns="0" rtlCol="0">
            <a:spAutoFit/>
          </a:bodyPr>
          <a:lstStyle/>
          <a:p>
            <a:pPr algn="ctr"/>
            <a:r>
              <a:rPr lang="en-GB" sz="800" dirty="0">
                <a:solidFill>
                  <a:schemeClr val="bg1"/>
                </a:solidFill>
              </a:rPr>
              <a:t>Concurrency control</a:t>
            </a:r>
          </a:p>
        </p:txBody>
      </p:sp>
      <p:pic>
        <p:nvPicPr>
          <p:cNvPr id="60" name="Graphic 59">
            <a:extLst>
              <a:ext uri="{FF2B5EF4-FFF2-40B4-BE49-F238E27FC236}">
                <a16:creationId xmlns:a16="http://schemas.microsoft.com/office/drawing/2014/main" id="{C707E78E-1935-64CB-1519-F4CC5506A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7705" y="1806582"/>
            <a:ext cx="617913" cy="617913"/>
          </a:xfrm>
          <a:prstGeom prst="rect">
            <a:avLst/>
          </a:prstGeom>
        </p:spPr>
      </p:pic>
      <p:sp>
        <p:nvSpPr>
          <p:cNvPr id="61" name="TextBox 60">
            <a:extLst>
              <a:ext uri="{FF2B5EF4-FFF2-40B4-BE49-F238E27FC236}">
                <a16:creationId xmlns:a16="http://schemas.microsoft.com/office/drawing/2014/main" id="{42F99D08-4AC0-3641-9607-E3A29248EC53}"/>
              </a:ext>
            </a:extLst>
          </p:cNvPr>
          <p:cNvSpPr txBox="1"/>
          <p:nvPr/>
        </p:nvSpPr>
        <p:spPr>
          <a:xfrm>
            <a:off x="1862405" y="1898862"/>
            <a:ext cx="757522" cy="123111"/>
          </a:xfrm>
          <a:prstGeom prst="rect">
            <a:avLst/>
          </a:prstGeom>
          <a:noFill/>
        </p:spPr>
        <p:txBody>
          <a:bodyPr wrap="square" lIns="0" tIns="0" rIns="0" bIns="0" rtlCol="0">
            <a:spAutoFit/>
          </a:bodyPr>
          <a:lstStyle/>
          <a:p>
            <a:pPr algn="ctr"/>
            <a:r>
              <a:rPr lang="en-GB" sz="800" dirty="0">
                <a:solidFill>
                  <a:schemeClr val="bg1"/>
                </a:solidFill>
              </a:rPr>
              <a:t>Plan</a:t>
            </a:r>
          </a:p>
        </p:txBody>
      </p:sp>
      <p:sp>
        <p:nvSpPr>
          <p:cNvPr id="62" name="TextBox 61">
            <a:extLst>
              <a:ext uri="{FF2B5EF4-FFF2-40B4-BE49-F238E27FC236}">
                <a16:creationId xmlns:a16="http://schemas.microsoft.com/office/drawing/2014/main" id="{3E9C8CA3-D210-8266-BA47-5FDD3B584F24}"/>
              </a:ext>
            </a:extLst>
          </p:cNvPr>
          <p:cNvSpPr txBox="1"/>
          <p:nvPr/>
        </p:nvSpPr>
        <p:spPr>
          <a:xfrm>
            <a:off x="2815930" y="1894931"/>
            <a:ext cx="757522" cy="123111"/>
          </a:xfrm>
          <a:prstGeom prst="rect">
            <a:avLst/>
          </a:prstGeom>
          <a:noFill/>
        </p:spPr>
        <p:txBody>
          <a:bodyPr wrap="square" lIns="0" tIns="0" rIns="0" bIns="0" rtlCol="0">
            <a:spAutoFit/>
          </a:bodyPr>
          <a:lstStyle/>
          <a:p>
            <a:pPr algn="ctr"/>
            <a:r>
              <a:rPr lang="en-GB" sz="800" dirty="0">
                <a:solidFill>
                  <a:schemeClr val="bg1"/>
                </a:solidFill>
              </a:rPr>
              <a:t>Apply</a:t>
            </a:r>
          </a:p>
        </p:txBody>
      </p:sp>
      <p:pic>
        <p:nvPicPr>
          <p:cNvPr id="2" name="Picture 1" descr="Icon&#10;&#10;Description automatically generated">
            <a:extLst>
              <a:ext uri="{FF2B5EF4-FFF2-40B4-BE49-F238E27FC236}">
                <a16:creationId xmlns:a16="http://schemas.microsoft.com/office/drawing/2014/main" id="{2A476424-BEED-D2A3-2443-FE1336D922AF}"/>
              </a:ext>
            </a:extLst>
          </p:cNvPr>
          <p:cNvPicPr>
            <a:picLocks noChangeAspect="1"/>
          </p:cNvPicPr>
          <p:nvPr/>
        </p:nvPicPr>
        <p:blipFill>
          <a:blip r:embed="rId16">
            <a:lum bright="70000" contrast="-70000"/>
          </a:blip>
          <a:stretch>
            <a:fillRect/>
          </a:stretch>
        </p:blipFill>
        <p:spPr>
          <a:xfrm>
            <a:off x="9297867" y="3377185"/>
            <a:ext cx="171450" cy="171450"/>
          </a:xfrm>
          <a:prstGeom prst="rect">
            <a:avLst/>
          </a:prstGeom>
        </p:spPr>
      </p:pic>
      <p:pic>
        <p:nvPicPr>
          <p:cNvPr id="63" name="Graphic 62">
            <a:extLst>
              <a:ext uri="{FF2B5EF4-FFF2-40B4-BE49-F238E27FC236}">
                <a16:creationId xmlns:a16="http://schemas.microsoft.com/office/drawing/2014/main" id="{D98F8407-B104-ABA8-67FE-3E16F2730ED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17076" y="3922744"/>
            <a:ext cx="689249" cy="689249"/>
          </a:xfrm>
          <a:prstGeom prst="rect">
            <a:avLst/>
          </a:prstGeom>
        </p:spPr>
      </p:pic>
      <p:sp>
        <p:nvSpPr>
          <p:cNvPr id="64" name="TextBox 63">
            <a:extLst>
              <a:ext uri="{FF2B5EF4-FFF2-40B4-BE49-F238E27FC236}">
                <a16:creationId xmlns:a16="http://schemas.microsoft.com/office/drawing/2014/main" id="{23716993-2CB1-946C-C3B9-F60EEA3B8AAB}"/>
              </a:ext>
            </a:extLst>
          </p:cNvPr>
          <p:cNvSpPr txBox="1"/>
          <p:nvPr/>
        </p:nvSpPr>
        <p:spPr>
          <a:xfrm>
            <a:off x="4001353" y="4483597"/>
            <a:ext cx="757522" cy="246221"/>
          </a:xfrm>
          <a:prstGeom prst="rect">
            <a:avLst/>
          </a:prstGeom>
          <a:noFill/>
        </p:spPr>
        <p:txBody>
          <a:bodyPr wrap="square" lIns="0" tIns="0" rIns="0" bIns="0" rtlCol="0">
            <a:spAutoFit/>
          </a:bodyPr>
          <a:lstStyle/>
          <a:p>
            <a:pPr algn="ctr"/>
            <a:r>
              <a:rPr lang="en-GB" sz="800" dirty="0">
                <a:solidFill>
                  <a:schemeClr val="bg1"/>
                </a:solidFill>
              </a:rPr>
              <a:t>Private Networking</a:t>
            </a:r>
          </a:p>
        </p:txBody>
      </p:sp>
      <p:pic>
        <p:nvPicPr>
          <p:cNvPr id="49" name="Graphic 48">
            <a:extLst>
              <a:ext uri="{FF2B5EF4-FFF2-40B4-BE49-F238E27FC236}">
                <a16:creationId xmlns:a16="http://schemas.microsoft.com/office/drawing/2014/main" id="{18B60646-9D94-CA9F-2CE0-B5776C2A53D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87501" y="4383622"/>
            <a:ext cx="606903" cy="606903"/>
          </a:xfrm>
          <a:prstGeom prst="rect">
            <a:avLst/>
          </a:prstGeom>
        </p:spPr>
      </p:pic>
      <p:sp>
        <p:nvSpPr>
          <p:cNvPr id="50" name="TextBox 49">
            <a:extLst>
              <a:ext uri="{FF2B5EF4-FFF2-40B4-BE49-F238E27FC236}">
                <a16:creationId xmlns:a16="http://schemas.microsoft.com/office/drawing/2014/main" id="{375CD88D-8052-FE38-ADF6-BE9F8BA244D5}"/>
              </a:ext>
            </a:extLst>
          </p:cNvPr>
          <p:cNvSpPr txBox="1"/>
          <p:nvPr/>
        </p:nvSpPr>
        <p:spPr>
          <a:xfrm>
            <a:off x="996234" y="4965100"/>
            <a:ext cx="1511428" cy="153888"/>
          </a:xfrm>
          <a:prstGeom prst="rect">
            <a:avLst/>
          </a:prstGeom>
          <a:noFill/>
        </p:spPr>
        <p:txBody>
          <a:bodyPr wrap="square" lIns="0" tIns="0" rIns="0" bIns="0" rtlCol="0">
            <a:spAutoFit/>
          </a:bodyPr>
          <a:lstStyle/>
          <a:p>
            <a:pPr algn="ctr"/>
            <a:r>
              <a:rPr lang="en-GB" sz="1000" dirty="0">
                <a:solidFill>
                  <a:schemeClr val="bg1"/>
                </a:solidFill>
              </a:rPr>
              <a:t>Container Registry</a:t>
            </a:r>
          </a:p>
        </p:txBody>
      </p:sp>
    </p:spTree>
    <p:extLst>
      <p:ext uri="{BB962C8B-B14F-4D97-AF65-F5344CB8AC3E}">
        <p14:creationId xmlns:p14="http://schemas.microsoft.com/office/powerpoint/2010/main" val="426786384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8" ma:contentTypeDescription="Create a new document." ma:contentTypeScope="" ma:versionID="bef2fc6e1383c56ad9c541a541be83f8">
  <xsd:schema xmlns:xsd="http://www.w3.org/2001/XMLSchema" xmlns:xs="http://www.w3.org/2001/XMLSchema" xmlns:p="http://schemas.microsoft.com/office/2006/metadata/properties" xmlns:ns1="http://schemas.microsoft.com/sharepoint/v3" xmlns:ns2="f784ab01-3b00-4499-a3fe-88ca86405c7b" xmlns:ns3="17012f8d-dfee-46cb-a314-eed379f2338a" targetNamespace="http://schemas.microsoft.com/office/2006/metadata/properties" ma:root="true" ma:fieldsID="71d1f4f83792f38b599e05452c508bd2" ns1:_="" ns2:_="" ns3:_="">
    <xsd:import namespace="http://schemas.microsoft.com/sharepoint/v3"/>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B1131-15CA-429C-B875-56F79CD6C674}">
  <ds:schemaRefs>
    <ds:schemaRef ds:uri="http://schemas.microsoft.com/office/2006/documentManagement/types"/>
    <ds:schemaRef ds:uri="http://purl.org/dc/terms/"/>
    <ds:schemaRef ds:uri="f784ab01-3b00-4499-a3fe-88ca86405c7b"/>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www.w3.org/XML/1998/namespace"/>
    <ds:schemaRef ds:uri="http://purl.org/dc/dcmitype/"/>
    <ds:schemaRef ds:uri="17012f8d-dfee-46cb-a314-eed379f2338a"/>
    <ds:schemaRef ds:uri="http://purl.org/dc/elements/1.1/"/>
  </ds:schemaRefs>
</ds:datastoreItem>
</file>

<file path=customXml/itemProps2.xml><?xml version="1.0" encoding="utf-8"?>
<ds:datastoreItem xmlns:ds="http://schemas.openxmlformats.org/officeDocument/2006/customXml" ds:itemID="{68095E7C-0A39-4ACC-94FA-34E82CE5C97B}">
  <ds:schemaRefs>
    <ds:schemaRef ds:uri="17012f8d-dfee-46cb-a314-eed379f2338a"/>
    <ds:schemaRef ds:uri="f784ab01-3b00-4499-a3fe-88ca86405c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204</Words>
  <Application>Microsoft Office PowerPoint</Application>
  <PresentationFormat>Widescreen</PresentationFormat>
  <Paragraphs>76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Consolas</vt:lpstr>
      <vt:lpstr>Segoe UI</vt:lpstr>
      <vt:lpstr>Segoe UI Semibold</vt:lpstr>
      <vt:lpstr>Wingdings</vt:lpstr>
      <vt:lpstr>White Template</vt:lpstr>
      <vt:lpstr>Azure Landing Zones Accelerators</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Jared Holgate</dc:creator>
  <cp:keywords/>
  <dc:description/>
  <cp:lastModifiedBy>Jared Holgate</cp:lastModifiedBy>
  <cp:revision>6</cp:revision>
  <dcterms:created xsi:type="dcterms:W3CDTF">2023-08-23T12:15:55Z</dcterms:created>
  <dcterms:modified xsi:type="dcterms:W3CDTF">2024-07-10T10:13:36Z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