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358" r:id="rId2"/>
    <p:sldId id="3374" r:id="rId3"/>
    <p:sldId id="266" r:id="rId4"/>
    <p:sldId id="3376" r:id="rId5"/>
    <p:sldId id="3370" r:id="rId6"/>
    <p:sldId id="3372" r:id="rId7"/>
    <p:sldId id="33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63A35-04DE-4C99-858C-4032832CB17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F248-FF66-4080-A9E6-4939BEE1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11/18/2019 11:36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57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8F91980-4640-4420-B101-C9BEC37A10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E379F3-BC61-44ED-8F9B-54F8B85025ED}"/>
              </a:ext>
            </a:extLst>
          </p:cNvPr>
          <p:cNvSpPr txBox="1"/>
          <p:nvPr userDrawn="1"/>
        </p:nvSpPr>
        <p:spPr>
          <a:xfrm>
            <a:off x="586581" y="4218495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>
                <a:gradFill>
                  <a:gsLst>
                    <a:gs pos="80176">
                      <a:schemeClr val="tx1"/>
                    </a:gs>
                    <a:gs pos="68282">
                      <a:schemeClr val="tx1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DB113-B00E-4752-81DB-AE332342DD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87" t="16931" r="33333" b="24211"/>
          <a:stretch/>
        </p:blipFill>
        <p:spPr bwMode="black">
          <a:xfrm>
            <a:off x="5098119" y="585788"/>
            <a:ext cx="7093880" cy="627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AA312A-DD58-46FD-BCDC-F49B62DD9C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322537"/>
            <a:ext cx="3012187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167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919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268580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170073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767659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126480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12648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066C-5133-4E22-AE58-F2101DA24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7" t="16931" r="33333" b="24211"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126480" cy="4985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853EF-249B-4DEC-B679-038CCEA0B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7" t="16931" r="33333" b="24211"/>
          <a:stretch/>
        </p:blipFill>
        <p:spPr bwMode="invGray">
          <a:xfrm>
            <a:off x="5098119" y="585788"/>
            <a:ext cx="7093880" cy="6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26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13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294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54097" cy="498598"/>
          </a:xfrm>
          <a:noFill/>
        </p:spPr>
        <p:txBody>
          <a:bodyPr wrap="square" lIns="0" tIns="0" rIns="0" bIns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6877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453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in front of a crowd&#10;&#10;Description generated with very high confidence">
            <a:extLst>
              <a:ext uri="{FF2B5EF4-FFF2-40B4-BE49-F238E27FC236}">
                <a16:creationId xmlns:a16="http://schemas.microsoft.com/office/drawing/2014/main" id="{ADC57F9E-658E-424C-9EF1-3587089C9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583" t="10804" r="39161" b="19692"/>
          <a:stretch/>
        </p:blipFill>
        <p:spPr>
          <a:xfrm>
            <a:off x="5333998" y="0"/>
            <a:ext cx="6858001" cy="6858000"/>
          </a:xfrm>
          <a:prstGeom prst="rect">
            <a:avLst/>
          </a:prstGeom>
        </p:spPr>
      </p:pic>
      <p:pic>
        <p:nvPicPr>
          <p:cNvPr id="10" name="MS logo gray - EMF" descr="Microsoft logo, gray text version">
            <a:extLst>
              <a:ext uri="{FF2B5EF4-FFF2-40B4-BE49-F238E27FC236}">
                <a16:creationId xmlns:a16="http://schemas.microsoft.com/office/drawing/2014/main" id="{B802B7FF-9FAE-427A-B679-4364FE2DB5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1E8BB-BB76-41F9-856D-368DE9900663}"/>
              </a:ext>
            </a:extLst>
          </p:cNvPr>
          <p:cNvSpPr txBox="1"/>
          <p:nvPr userDrawn="1"/>
        </p:nvSpPr>
        <p:spPr>
          <a:xfrm>
            <a:off x="586581" y="4219064"/>
            <a:ext cx="2427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February 11–15, 2019</a:t>
            </a:r>
          </a:p>
          <a:p>
            <a:pPr algn="l"/>
            <a:r>
              <a:rPr lang="en-US" sz="2000">
                <a:gradFill>
                  <a:gsLst>
                    <a:gs pos="82234">
                      <a:schemeClr val="accent2"/>
                    </a:gs>
                    <a:gs pos="68282">
                      <a:schemeClr val="accent2"/>
                    </a:gs>
                  </a:gsLst>
                  <a:lin ang="5400000" scaled="0"/>
                </a:gradFill>
              </a:rPr>
              <a:t>Seattle, WA</a:t>
            </a:r>
          </a:p>
        </p:txBody>
      </p:sp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E6D70F-8056-4653-91E4-BE7FAAFEBA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2322537"/>
            <a:ext cx="3012188" cy="15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8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02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290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759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84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05365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41713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NEW Brand Colors 2018" descr="NEW Brand Colors 20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88988" y="2942644"/>
            <a:ext cx="6858001" cy="972713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588262" y="457200"/>
            <a:ext cx="11018521" cy="5539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86389" y="1434370"/>
            <a:ext cx="11018521" cy="2308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2846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73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827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69663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1968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9422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21971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944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7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github.io/spark-deep-learning/docs/_site/api/python/index.html#sparkdl.HorovodRunner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uber/horovod#us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997196"/>
          </a:xfrm>
        </p:spPr>
        <p:txBody>
          <a:bodyPr/>
          <a:lstStyle/>
          <a:p>
            <a:r>
              <a:rPr lang="en-US"/>
              <a:t>Distributed Deep Learning with Azure Databricks</a:t>
            </a:r>
          </a:p>
        </p:txBody>
      </p:sp>
    </p:spTree>
    <p:extLst>
      <p:ext uri="{BB962C8B-B14F-4D97-AF65-F5344CB8AC3E}">
        <p14:creationId xmlns:p14="http://schemas.microsoft.com/office/powerpoint/2010/main" val="228888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9C4E-D4D2-4C91-BD22-44ABD1E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Distributed Deep Learning</a:t>
            </a:r>
          </a:p>
        </p:txBody>
      </p:sp>
      <p:sp>
        <p:nvSpPr>
          <p:cNvPr id="7" name="Google Shape;950;p79">
            <a:extLst>
              <a:ext uri="{FF2B5EF4-FFF2-40B4-BE49-F238E27FC236}">
                <a16:creationId xmlns:a16="http://schemas.microsoft.com/office/drawing/2014/main" id="{111120CA-886B-4BF0-B3B1-5D78E00CC7E4}"/>
              </a:ext>
            </a:extLst>
          </p:cNvPr>
          <p:cNvSpPr txBox="1">
            <a:spLocks/>
          </p:cNvSpPr>
          <p:nvPr/>
        </p:nvSpPr>
        <p:spPr>
          <a:xfrm>
            <a:off x="415600" y="1536633"/>
            <a:ext cx="697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876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828754" marR="0" lvl="2" indent="-4267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Merriweather Sans"/>
              <a:buChar char="–"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2438339" marR="0" lvl="3" indent="-4419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047924" marR="0" lvl="4" indent="-413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Merriweather Sans"/>
              <a:buChar char="–"/>
              <a:defRPr sz="2133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"/>
                <a:cs typeface="Segoe UI Semilight" panose="020B0402040204020203" pitchFamily="34" charset="0"/>
                <a:sym typeface="Source Sans Pro"/>
              </a:rPr>
              <a:t>Value to customers:</a:t>
            </a:r>
          </a:p>
          <a:p>
            <a:pPr marL="609585" marR="0" lvl="0" indent="-48766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60"/>
              <a:buFont typeface="Arial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"/>
                <a:cs typeface="Segoe UI Semilight" panose="020B0402040204020203" pitchFamily="34" charset="0"/>
                <a:sym typeface="Source Sans Pro"/>
              </a:rPr>
              <a:t>DL is known for improving with data</a:t>
            </a:r>
          </a:p>
          <a:p>
            <a:pPr marL="609585" marR="0" lvl="0" indent="-48766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60"/>
              <a:buFont typeface="Arial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"/>
                <a:cs typeface="Segoe UI Semilight" panose="020B0402040204020203" pitchFamily="34" charset="0"/>
                <a:sym typeface="Source Sans Pro"/>
              </a:rPr>
              <a:t>Scale DL training from single node</a:t>
            </a:r>
          </a:p>
          <a:p>
            <a:pPr marL="609585" marR="0" lvl="0" indent="-48766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60"/>
              <a:buFont typeface="Arial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"/>
                <a:cs typeface="Segoe UI Semilight" panose="020B0402040204020203" pitchFamily="34" charset="0"/>
                <a:sym typeface="Source Sans Pro"/>
              </a:rPr>
              <a:t>Improve training speed &amp; reduce time-to-value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Arial"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8" name="Google Shape;951;p79">
            <a:extLst>
              <a:ext uri="{FF2B5EF4-FFF2-40B4-BE49-F238E27FC236}">
                <a16:creationId xmlns:a16="http://schemas.microsoft.com/office/drawing/2014/main" id="{370F5932-9EA3-4E93-B24A-8ED3E4DE83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2968" y="1919268"/>
            <a:ext cx="3838833" cy="3019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3730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itle 16"/>
          <p:cNvSpPr txBox="1">
            <a:spLocks noGrp="1"/>
          </p:cNvSpPr>
          <p:nvPr>
            <p:ph type="title"/>
          </p:nvPr>
        </p:nvSpPr>
        <p:spPr>
          <a:xfrm>
            <a:off x="588262" y="457200"/>
            <a:ext cx="11018522" cy="553999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How </a:t>
            </a:r>
            <a:r>
              <a:rPr lang="en-US"/>
              <a:t>Azure </a:t>
            </a:r>
            <a:r>
              <a:t>Databricks Helps Deep Learning</a:t>
            </a:r>
          </a:p>
        </p:txBody>
      </p:sp>
      <p:sp>
        <p:nvSpPr>
          <p:cNvPr id="612" name="Shape 700"/>
          <p:cNvSpPr txBox="1"/>
          <p:nvPr/>
        </p:nvSpPr>
        <p:spPr>
          <a:xfrm>
            <a:off x="280566" y="2297666"/>
            <a:ext cx="3711200" cy="260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c="http://schemas.openxmlformats.org/markup-compatibility/2006" xmlns:p14="http://schemas.microsoft.com/office/powerpoint/2010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41483" marR="0" lvl="0" indent="141392" algn="ctr" defTabSz="93274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78D4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cs typeface="Segoe UI Semilight"/>
                <a:sym typeface="Segoe UI Semilight"/>
              </a:rPr>
              <a:t>Highly performant and reliable data pipelines</a:t>
            </a:r>
          </a:p>
          <a:p>
            <a:pPr marL="41483" marR="0" lvl="0" indent="141392" algn="ctr" defTabSz="93274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FF99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Source Sans Pro Light"/>
              <a:ea typeface="Source Sans Pro Light"/>
              <a:sym typeface="Source Sans Pro Light"/>
            </a:endParaRPr>
          </a:p>
        </p:txBody>
      </p:sp>
      <p:sp>
        <p:nvSpPr>
          <p:cNvPr id="613" name="Shape 701"/>
          <p:cNvSpPr txBox="1"/>
          <p:nvPr/>
        </p:nvSpPr>
        <p:spPr>
          <a:xfrm>
            <a:off x="4070400" y="2297666"/>
            <a:ext cx="3881201" cy="260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c="http://schemas.openxmlformats.org/markup-compatibility/2006" xmlns:p14="http://schemas.microsoft.com/office/powerpoint/2010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41483" marR="0" lvl="0" indent="141392" algn="ctr" defTabSz="93274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78D4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cs typeface="Segoe UI Semilight"/>
                <a:sym typeface="Segoe UI Semilight"/>
              </a:rPr>
              <a:t>Cutting-edge AI models at massive scale</a:t>
            </a:r>
          </a:p>
          <a:p>
            <a:pPr marL="41483" marR="0" lvl="0" indent="141392" algn="ctr" defTabSz="93274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FF99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Source Sans Pro Light"/>
              <a:ea typeface="Source Sans Pro Light"/>
              <a:sym typeface="Source Sans Pro Light"/>
            </a:endParaRPr>
          </a:p>
        </p:txBody>
      </p:sp>
      <p:sp>
        <p:nvSpPr>
          <p:cNvPr id="614" name="Shape 702"/>
          <p:cNvSpPr txBox="1"/>
          <p:nvPr/>
        </p:nvSpPr>
        <p:spPr>
          <a:xfrm>
            <a:off x="8030233" y="2297666"/>
            <a:ext cx="3881201" cy="161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c="http://schemas.openxmlformats.org/markup-compatibility/2006" xmlns:p14="http://schemas.microsoft.com/office/powerpoint/2010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41483" marR="0" lvl="0" indent="141392" algn="ctr" defTabSz="93274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78D4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/>
                <a:cs typeface="Segoe UI Semilight"/>
                <a:sym typeface="Segoe UI Semilight"/>
              </a:rPr>
              <a:t>Highly iterative and collaborative process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Segoe UI Semilight"/>
              <a:cs typeface="Segoe UI Semilight"/>
              <a:sym typeface="Segoe UI Semilight"/>
            </a:endParaRPr>
          </a:p>
          <a:p>
            <a:pPr marL="41483" marR="0" lvl="0" indent="141392" algn="ctr" defTabSz="93274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FF99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Source Sans Pro Light"/>
              <a:ea typeface="Source Sans Pro Light"/>
              <a:sym typeface="Source Sans Pro Light"/>
            </a:endParaRPr>
          </a:p>
        </p:txBody>
      </p:sp>
      <p:pic>
        <p:nvPicPr>
          <p:cNvPr id="615" name="Shape 703" descr="Shape 7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00" y="1491667"/>
            <a:ext cx="806001" cy="80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Shape 704" descr="Shape 7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70366" y="1528866"/>
            <a:ext cx="731601" cy="73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Shape 705" descr="Shape 7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33" y="1491667"/>
            <a:ext cx="806001" cy="8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Shape 706"/>
          <p:cNvSpPr txBox="1"/>
          <p:nvPr/>
        </p:nvSpPr>
        <p:spPr>
          <a:xfrm>
            <a:off x="360649" y="4142783"/>
            <a:ext cx="3551035" cy="166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c="http://schemas.openxmlformats.org/markup-compatibility/2006" xmlns:p14="http://schemas.microsoft.com/office/powerpoint/2010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41483" marR="0" lvl="0" indent="141392" algn="ctr" defTabSz="914366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kumimoji="0" lang="en-US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Optimized and managed 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Apache Spark</a:t>
            </a:r>
            <a:r>
              <a:rPr kumimoji="0" lang="en-US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 runtime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 improves </a:t>
            </a:r>
            <a:b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</a:b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data reliability</a:t>
            </a:r>
          </a:p>
        </p:txBody>
      </p:sp>
      <p:sp>
        <p:nvSpPr>
          <p:cNvPr id="619" name="Shape 707"/>
          <p:cNvSpPr txBox="1"/>
          <p:nvPr/>
        </p:nvSpPr>
        <p:spPr>
          <a:xfrm>
            <a:off x="4221628" y="3958633"/>
            <a:ext cx="3578745" cy="20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c="http://schemas.openxmlformats.org/markup-compatibility/2006" xmlns:p14="http://schemas.microsoft.com/office/powerpoint/2010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41483" marR="0" lvl="0" indent="141392" algn="ctr" defTabSz="914366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>
                <a:solidFill>
                  <a:srgbClr val="0078D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Pre-configured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 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ML frameworks with simplified 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distributed training 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and 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GPU instances 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support</a:t>
            </a:r>
          </a:p>
        </p:txBody>
      </p:sp>
      <p:sp>
        <p:nvSpPr>
          <p:cNvPr id="620" name="Shape 708"/>
          <p:cNvSpPr txBox="1"/>
          <p:nvPr/>
        </p:nvSpPr>
        <p:spPr>
          <a:xfrm>
            <a:off x="8269033" y="4142783"/>
            <a:ext cx="3403601" cy="2015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c="http://schemas.openxmlformats.org/markup-compatibility/2006" xmlns:p14="http://schemas.microsoft.com/office/powerpoint/2010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0" marR="0" lvl="0" indent="0" algn="ctr" defTabSz="914366" rtl="0" eaLnBrk="1" fontAlgn="auto" latinLnBrk="0" hangingPunct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>
                <a:solidFill>
                  <a:srgbClr val="0078D4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Unified Workspaces for data engineers and data</a:t>
            </a:r>
            <a:r>
              <a:rPr kumimoji="0" lang="en-US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 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scientists 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to collaborate</a:t>
            </a:r>
            <a:r>
              <a:rPr kumimoji="0" lang="en-US" sz="23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 and iterate</a:t>
            </a:r>
            <a:r>
              <a:rPr kumimoji="0" sz="23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Source Sans Pro Light"/>
                <a:cs typeface="Segoe UI Semilight" panose="020B0402040204020203" pitchFamily="34" charset="0"/>
                <a:sym typeface="Source Sans Pro Light"/>
              </a:rPr>
              <a:t> across the entire lifecycle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" grpId="0" animBg="1" advAuto="0"/>
      <p:bldP spid="619" grpId="0" animBg="1" advAuto="0"/>
      <p:bldP spid="62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043F-3B22-4DA5-BBDC-F7968542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258869-1BAA-4F90-87C2-300623155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2616101"/>
          </a:xfrm>
        </p:spPr>
        <p:txBody>
          <a:bodyPr/>
          <a:lstStyle/>
          <a:p>
            <a:r>
              <a:rPr lang="en-US" sz="3200"/>
              <a:t>Easily set up ML environments on all cluster nodes with a single click</a:t>
            </a:r>
          </a:p>
          <a:p>
            <a:r>
              <a:rPr lang="en-US" sz="3200"/>
              <a:t>Leverage pre-configured ML/DL libraries</a:t>
            </a:r>
          </a:p>
        </p:txBody>
      </p:sp>
      <p:grpSp>
        <p:nvGrpSpPr>
          <p:cNvPr id="16" name="Google Shape;1405;p134">
            <a:extLst>
              <a:ext uri="{FF2B5EF4-FFF2-40B4-BE49-F238E27FC236}">
                <a16:creationId xmlns:a16="http://schemas.microsoft.com/office/drawing/2014/main" id="{5F4A91EE-3F80-47CE-85B3-DB4E7D60A133}"/>
              </a:ext>
            </a:extLst>
          </p:cNvPr>
          <p:cNvGrpSpPr/>
          <p:nvPr/>
        </p:nvGrpSpPr>
        <p:grpSpPr>
          <a:xfrm>
            <a:off x="676781" y="4220308"/>
            <a:ext cx="5841250" cy="656055"/>
            <a:chOff x="254425" y="1807481"/>
            <a:chExt cx="8495980" cy="919775"/>
          </a:xfrm>
        </p:grpSpPr>
        <p:pic>
          <p:nvPicPr>
            <p:cNvPr id="17" name="Google Shape;1406;p134">
              <a:extLst>
                <a:ext uri="{FF2B5EF4-FFF2-40B4-BE49-F238E27FC236}">
                  <a16:creationId xmlns:a16="http://schemas.microsoft.com/office/drawing/2014/main" id="{4A0E28B7-49C2-4C7F-98B9-17C3384A9EA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79600" y="2079119"/>
              <a:ext cx="606963" cy="3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407;p134" descr="Image result for tensorflow logo white png">
              <a:extLst>
                <a:ext uri="{FF2B5EF4-FFF2-40B4-BE49-F238E27FC236}">
                  <a16:creationId xmlns:a16="http://schemas.microsoft.com/office/drawing/2014/main" id="{8EFF25D3-795F-47DC-88D5-AB1F98EB54F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4425" y="2098266"/>
              <a:ext cx="1725170" cy="33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408;p134">
              <a:extLst>
                <a:ext uri="{FF2B5EF4-FFF2-40B4-BE49-F238E27FC236}">
                  <a16:creationId xmlns:a16="http://schemas.microsoft.com/office/drawing/2014/main" id="{082593DE-5E21-4D9C-8262-73800E463DA7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7438" y="1992556"/>
              <a:ext cx="511325" cy="51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1409;p134">
              <a:extLst>
                <a:ext uri="{FF2B5EF4-FFF2-40B4-BE49-F238E27FC236}">
                  <a16:creationId xmlns:a16="http://schemas.microsoft.com/office/drawing/2014/main" id="{2DD79724-C3E4-4E8F-8D94-DB2E49FC0B7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44668"/>
            <a:stretch/>
          </p:blipFill>
          <p:spPr>
            <a:xfrm>
              <a:off x="3863425" y="2098268"/>
              <a:ext cx="1408753" cy="29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410;p134">
              <a:extLst>
                <a:ext uri="{FF2B5EF4-FFF2-40B4-BE49-F238E27FC236}">
                  <a16:creationId xmlns:a16="http://schemas.microsoft.com/office/drawing/2014/main" id="{A870D0B0-2923-4A59-A6F7-72C88E95E2EC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35425" y="1918844"/>
              <a:ext cx="658750" cy="65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1411;p134">
              <a:extLst>
                <a:ext uri="{FF2B5EF4-FFF2-40B4-BE49-F238E27FC236}">
                  <a16:creationId xmlns:a16="http://schemas.microsoft.com/office/drawing/2014/main" id="{3EDBB838-1DF7-4251-90F7-46CE29949C5D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57425" y="1807481"/>
              <a:ext cx="919775" cy="91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1412;p134">
              <a:extLst>
                <a:ext uri="{FF2B5EF4-FFF2-40B4-BE49-F238E27FC236}">
                  <a16:creationId xmlns:a16="http://schemas.microsoft.com/office/drawing/2014/main" id="{EF059269-BF6A-482E-B889-4C9867CE9F1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462625" y="1986594"/>
              <a:ext cx="1287780" cy="511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9ACDBEA-92CC-4D0D-B813-73D88C7E64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9477" y="865398"/>
            <a:ext cx="6562523" cy="32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920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9C4E-D4D2-4C91-BD22-44ABD1E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</a:t>
            </a:r>
            <a:r>
              <a:rPr lang="en-US" err="1"/>
              <a:t>HorovodRunner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1E0E0-A5B9-4182-A6EC-E4563A6B8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038029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b="1" err="1">
                <a:solidFill>
                  <a:schemeClr val="accent1"/>
                </a:solidFill>
                <a:latin typeface="+mj-lt"/>
              </a:rPr>
              <a:t>HorovodRunner</a:t>
            </a:r>
            <a:r>
              <a:rPr lang="en-US" b="1">
                <a:solidFill>
                  <a:schemeClr val="accent1"/>
                </a:solidFill>
                <a:latin typeface="+mj-lt"/>
              </a:rPr>
              <a:t> provides a simple way to scale up your deep learning training workloads from a single machine to large clusters</a:t>
            </a:r>
          </a:p>
          <a:p>
            <a:pPr lvl="0">
              <a:spcBef>
                <a:spcPts val="0"/>
              </a:spcBef>
            </a:pPr>
            <a:endParaRPr lang="en-US" b="1">
              <a:solidFill>
                <a:schemeClr val="accent1"/>
              </a:solidFill>
              <a:latin typeface="+mj-lt"/>
            </a:endParaRPr>
          </a:p>
          <a:p>
            <a:pPr marL="457200" lvl="0" indent="-365760" defTabSz="914400">
              <a:spcBef>
                <a:spcPts val="0"/>
              </a:spcBef>
              <a:buSzPts val="2160"/>
              <a:buFont typeface="Arial"/>
              <a:buChar char="•"/>
            </a:pPr>
            <a:r>
              <a:rPr lang="en-US" kern="0">
                <a:solidFill>
                  <a:schemeClr val="tx1"/>
                </a:solidFill>
                <a:ea typeface="Source Sans Pro"/>
                <a:sym typeface="Source Sans Pro"/>
              </a:rPr>
              <a:t>Leverages Project Hydrogen and new Spark 2.4 barrier execution mode</a:t>
            </a:r>
          </a:p>
          <a:p>
            <a:pPr marL="457200" lvl="0" indent="-365760" defTabSz="914400">
              <a:spcBef>
                <a:spcPts val="0"/>
              </a:spcBef>
              <a:buSzPts val="2160"/>
              <a:buFont typeface="Arial"/>
              <a:buChar char="•"/>
            </a:pPr>
            <a:r>
              <a:rPr lang="en-US" kern="0">
                <a:solidFill>
                  <a:schemeClr val="tx1"/>
                </a:solidFill>
                <a:ea typeface="Source Sans Pro"/>
                <a:sym typeface="Source Sans Pro"/>
              </a:rPr>
              <a:t>Built on top of </a:t>
            </a:r>
            <a:r>
              <a:rPr lang="en-US" kern="0" err="1">
                <a:solidFill>
                  <a:schemeClr val="tx1"/>
                </a:solidFill>
                <a:ea typeface="Source Sans Pro"/>
                <a:sym typeface="Source Sans Pro"/>
              </a:rPr>
              <a:t>Horovod</a:t>
            </a:r>
            <a:endParaRPr lang="en-US" kern="0">
              <a:solidFill>
                <a:schemeClr val="tx1"/>
              </a:solidFill>
              <a:ea typeface="Source Sans Pro"/>
              <a:sym typeface="Source Sans Pro"/>
            </a:endParaRPr>
          </a:p>
          <a:p>
            <a:pPr marL="457200" lvl="0" indent="-365760" defTabSz="914400">
              <a:spcBef>
                <a:spcPts val="0"/>
              </a:spcBef>
              <a:buSzPts val="2160"/>
              <a:buFont typeface="Arial"/>
              <a:buChar char="•"/>
            </a:pPr>
            <a:r>
              <a:rPr lang="en-US" kern="0">
                <a:solidFill>
                  <a:schemeClr val="tx1"/>
                </a:solidFill>
                <a:ea typeface="Source Sans Pro"/>
                <a:sym typeface="Source Sans Pro"/>
              </a:rPr>
              <a:t>70-80% scaling efficiency</a:t>
            </a:r>
          </a:p>
          <a:p>
            <a:pPr marL="457200" lvl="0" indent="-365760" defTabSz="914400">
              <a:spcBef>
                <a:spcPts val="0"/>
              </a:spcBef>
              <a:buSzPts val="2160"/>
              <a:buFont typeface="Arial"/>
              <a:buChar char="•"/>
            </a:pPr>
            <a:r>
              <a:rPr lang="en-US" kern="0">
                <a:solidFill>
                  <a:schemeClr val="tx1"/>
                </a:solidFill>
                <a:ea typeface="Source Sans Pro"/>
                <a:sym typeface="Source Sans Pro"/>
              </a:rPr>
              <a:t>Supports TensorFlow, </a:t>
            </a:r>
            <a:r>
              <a:rPr lang="en-US" kern="0" err="1">
                <a:solidFill>
                  <a:schemeClr val="tx1"/>
                </a:solidFill>
                <a:ea typeface="Source Sans Pro"/>
                <a:sym typeface="Source Sans Pro"/>
              </a:rPr>
              <a:t>Keras</a:t>
            </a:r>
            <a:r>
              <a:rPr lang="en-US" kern="0">
                <a:solidFill>
                  <a:schemeClr val="tx1"/>
                </a:solidFill>
                <a:ea typeface="Source Sans Pro"/>
                <a:sym typeface="Source Sans Pro"/>
              </a:rPr>
              <a:t> and </a:t>
            </a:r>
            <a:r>
              <a:rPr lang="en-US" kern="0" err="1">
                <a:solidFill>
                  <a:schemeClr val="tx1"/>
                </a:solidFill>
                <a:ea typeface="Source Sans Pro"/>
                <a:sym typeface="Source Sans Pro"/>
              </a:rPr>
              <a:t>PyTorch</a:t>
            </a:r>
            <a:endParaRPr lang="en-US" kern="0">
              <a:solidFill>
                <a:schemeClr val="tx1"/>
              </a:solidFill>
              <a:ea typeface="Source Sans Pro"/>
              <a:sym typeface="Source Sans Pro"/>
            </a:endParaRPr>
          </a:p>
          <a:p>
            <a:endParaRPr lang="en-US" sz="3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0B315-B280-4DE4-8043-596F02968A38}"/>
              </a:ext>
            </a:extLst>
          </p:cNvPr>
          <p:cNvGrpSpPr/>
          <p:nvPr/>
        </p:nvGrpSpPr>
        <p:grpSpPr>
          <a:xfrm>
            <a:off x="586390" y="5052208"/>
            <a:ext cx="4732956" cy="742844"/>
            <a:chOff x="586390" y="4585294"/>
            <a:chExt cx="3942601" cy="671288"/>
          </a:xfrm>
        </p:grpSpPr>
        <p:pic>
          <p:nvPicPr>
            <p:cNvPr id="4" name="Google Shape;1484;p139">
              <a:extLst>
                <a:ext uri="{FF2B5EF4-FFF2-40B4-BE49-F238E27FC236}">
                  <a16:creationId xmlns:a16="http://schemas.microsoft.com/office/drawing/2014/main" id="{620962E6-8D9C-4539-B311-3735157E847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928141" y="4620513"/>
              <a:ext cx="600850" cy="60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485;p139" descr="Image result for tensorflow logo white png">
              <a:extLst>
                <a:ext uri="{FF2B5EF4-FFF2-40B4-BE49-F238E27FC236}">
                  <a16:creationId xmlns:a16="http://schemas.microsoft.com/office/drawing/2014/main" id="{D4B53CCF-A724-4461-A3A4-AAC83307B72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390" y="4736363"/>
              <a:ext cx="1883026" cy="36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486;p139">
              <a:extLst>
                <a:ext uri="{FF2B5EF4-FFF2-40B4-BE49-F238E27FC236}">
                  <a16:creationId xmlns:a16="http://schemas.microsoft.com/office/drawing/2014/main" id="{DCA7C027-419A-4E90-A701-1B7815789FA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78908" y="4691457"/>
              <a:ext cx="458963" cy="458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487;p139">
              <a:extLst>
                <a:ext uri="{FF2B5EF4-FFF2-40B4-BE49-F238E27FC236}">
                  <a16:creationId xmlns:a16="http://schemas.microsoft.com/office/drawing/2014/main" id="{13944290-4AC2-4A40-BC77-E017A640F09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47362" y="4585294"/>
              <a:ext cx="671288" cy="67128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462439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9C4E-D4D2-4C91-BD22-44ABD1E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Parallelism vs. Model Parallelism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F5762-114B-49CF-8FC0-66FAA665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0" y="1575619"/>
            <a:ext cx="5535648" cy="4529721"/>
          </a:xfrm>
          <a:prstGeom prst="rect">
            <a:avLst/>
          </a:prstGeom>
        </p:spPr>
      </p:pic>
      <p:pic>
        <p:nvPicPr>
          <p:cNvPr id="9" name="Google Shape;958;p80">
            <a:extLst>
              <a:ext uri="{FF2B5EF4-FFF2-40B4-BE49-F238E27FC236}">
                <a16:creationId xmlns:a16="http://schemas.microsoft.com/office/drawing/2014/main" id="{32B1995F-A27D-4EFB-89EE-CE101E1EBF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467" y="1750501"/>
            <a:ext cx="6293029" cy="2227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7354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E0D2-8875-4B39-9507-7DFA7804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HorovodRunner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BF80-CA69-49E3-A0CA-8F916F38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7" y="1052383"/>
            <a:ext cx="5476126" cy="5641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4FD39-CE70-4707-BC7E-EED051E8290C}"/>
              </a:ext>
            </a:extLst>
          </p:cNvPr>
          <p:cNvSpPr txBox="1"/>
          <p:nvPr/>
        </p:nvSpPr>
        <p:spPr>
          <a:xfrm flipH="1">
            <a:off x="9246807" y="2018872"/>
            <a:ext cx="207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7FA95BA-9B61-4CA1-8F83-77F9DBBB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118" y="1889147"/>
            <a:ext cx="9685106" cy="131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3939" tIns="55545" rIns="0" bIns="555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details, see the 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HorovodRunner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 API documentation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general approach to developing a distributed training program using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HorovodRunner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is: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HorovodRunner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instance initialized with the number of nodes.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Define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Horovod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training method according to the methods described 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Horovod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 usage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Pass the training method to the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HorovodRunner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025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9-51027_Microsoft_Ready_Template">
  <a:themeElements>
    <a:clrScheme name="Microsoft Ready + Microsoft Inspire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737373"/>
      </a:accent3>
      <a:accent4>
        <a:srgbClr val="5C2D91"/>
      </a:accent4>
      <a:accent5>
        <a:srgbClr val="BAD80A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Breakout_Template_v04.potx" id="{ADFE0B3B-3E8D-4D1C-A966-C43B5E8793C8}" vid="{758F5799-09F9-4110-97F9-4D6AD89F1C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253</Words>
  <Application>Microsoft Office PowerPoint</Application>
  <PresentationFormat>Widescreen</PresentationFormat>
  <Paragraphs>33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Semibold</vt:lpstr>
      <vt:lpstr>Segoe UI Semilight</vt:lpstr>
      <vt:lpstr>SFMono-Regular</vt:lpstr>
      <vt:lpstr>Source Sans Pro</vt:lpstr>
      <vt:lpstr>Source Sans Pro Light</vt:lpstr>
      <vt:lpstr>Wingdings</vt:lpstr>
      <vt:lpstr>9-51027_Microsoft_Ready_Template</vt:lpstr>
      <vt:lpstr>Distributed Deep Learning with Azure Databricks</vt:lpstr>
      <vt:lpstr>Why Distributed Deep Learning</vt:lpstr>
      <vt:lpstr>How Azure Databricks Helps Deep Learning</vt:lpstr>
      <vt:lpstr>Getting Started</vt:lpstr>
      <vt:lpstr>Introducing HorovodRunner</vt:lpstr>
      <vt:lpstr>Data Parallelism vs. Model Parallelism</vt:lpstr>
      <vt:lpstr>HorovodRunner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Durham</dc:creator>
  <cp:lastModifiedBy>Rick Durham</cp:lastModifiedBy>
  <cp:revision>5</cp:revision>
  <dcterms:created xsi:type="dcterms:W3CDTF">2019-11-17T21:30:18Z</dcterms:created>
  <dcterms:modified xsi:type="dcterms:W3CDTF">2019-11-18T21:58:25Z</dcterms:modified>
</cp:coreProperties>
</file>