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731" r:id="rId4"/>
    <p:sldMasterId id="2147483732" r:id="rId5"/>
    <p:sldMasterId id="2147483733" r:id="rId6"/>
    <p:sldMasterId id="2147483734" r:id="rId7"/>
    <p:sldMasterId id="2147483735" r:id="rId8"/>
    <p:sldMasterId id="2147483736" r:id="rId9"/>
    <p:sldMasterId id="2147483737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Roboto Condensed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4300175-2D58-4D48-8BDE-BC92367D3330}">
  <a:tblStyle styleId="{F4300175-2D58-4D48-8BDE-BC92367D333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9.xml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8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notesMaster" Target="notesMasters/notesMaster1.xml"/><Relationship Id="rId33" Type="http://schemas.openxmlformats.org/officeDocument/2006/relationships/font" Target="fonts/Roboto-boldItalic.fntdata"/><Relationship Id="rId10" Type="http://schemas.openxmlformats.org/officeDocument/2006/relationships/slideMaster" Target="slideMasters/slideMaster7.xml"/><Relationship Id="rId32" Type="http://schemas.openxmlformats.org/officeDocument/2006/relationships/font" Target="fonts/Roboto-italic.fntdata"/><Relationship Id="rId13" Type="http://schemas.openxmlformats.org/officeDocument/2006/relationships/slide" Target="slides/slide2.xml"/><Relationship Id="rId35" Type="http://schemas.openxmlformats.org/officeDocument/2006/relationships/font" Target="fonts/RobotoCondensed-bold.fntdata"/><Relationship Id="rId12" Type="http://schemas.openxmlformats.org/officeDocument/2006/relationships/slide" Target="slides/slide1.xml"/><Relationship Id="rId34" Type="http://schemas.openxmlformats.org/officeDocument/2006/relationships/font" Target="fonts/RobotoCondensed-regular.fntdata"/><Relationship Id="rId15" Type="http://schemas.openxmlformats.org/officeDocument/2006/relationships/slide" Target="slides/slide4.xml"/><Relationship Id="rId37" Type="http://schemas.openxmlformats.org/officeDocument/2006/relationships/font" Target="fonts/RobotoCondensed-boldItalic.fntdata"/><Relationship Id="rId14" Type="http://schemas.openxmlformats.org/officeDocument/2006/relationships/slide" Target="slides/slide3.xml"/><Relationship Id="rId36" Type="http://schemas.openxmlformats.org/officeDocument/2006/relationships/font" Target="fonts/RobotoCondensed-italic.fntdata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9" Type="http://schemas.openxmlformats.org/officeDocument/2006/relationships/slide" Target="slides/slide8.xml"/><Relationship Id="rId18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605a2429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605a2429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605a24294b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2" name="Google Shape;612;g605a24294b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41ac5af9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5" name="Google Shape;625;g41ac5af9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fde18c6f7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fde18c6f7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606ba36434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606ba36434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606ba36434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606ba36434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3e6d05b6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5" name="Google Shape;665;g33e6d05b6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606ba3643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606ba3643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605a24294b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605a24294b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5bb13d670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5bb13d670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06bfc3c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g606bfc3c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05a24294b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g605a24294b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Built for </a:t>
            </a:r>
            <a:r>
              <a:rPr lang="en"/>
              <a:t>Kubernetes</a:t>
            </a:r>
            <a:r>
              <a:rPr lang="en"/>
              <a:t> - no </a:t>
            </a:r>
            <a:r>
              <a:rPr lang="en"/>
              <a:t>separate</a:t>
            </a:r>
            <a:r>
              <a:rPr lang="en"/>
              <a:t> storage management, scales with Kubernetes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605a24294b_1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605a24294b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605a24294b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g605a24294b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bfb63c87d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5bfb63c87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5958306b4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g5958306b4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5958306b4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g5958306b4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5958306b4c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4" name="Google Shape;584;g5958306b4c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9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731775" y="4834600"/>
            <a:ext cx="78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8975" y="180300"/>
            <a:ext cx="383148" cy="33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1" type="body"/>
          </p:nvPr>
        </p:nvSpPr>
        <p:spPr>
          <a:xfrm>
            <a:off x="456675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1" name="Google Shape;111;p27"/>
          <p:cNvCxnSpPr/>
          <p:nvPr/>
        </p:nvCxnSpPr>
        <p:spPr>
          <a:xfrm>
            <a:off x="731775" y="4834600"/>
            <a:ext cx="78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2" name="Google Shape;11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8975" y="180300"/>
            <a:ext cx="383148" cy="33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5" name="Google Shape;115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6" name="Google Shape;11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9" name="Google Shape;11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3" name="Google Shape;123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4" name="Google Shape;1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0" name="Google Shape;130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1" name="Google Shape;13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8975" y="180300"/>
            <a:ext cx="383148" cy="3389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Google Shape;23;p4"/>
          <p:cNvCxnSpPr/>
          <p:nvPr/>
        </p:nvCxnSpPr>
        <p:spPr>
          <a:xfrm>
            <a:off x="731775" y="4834600"/>
            <a:ext cx="78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Google Shape;24;p4"/>
          <p:cNvSpPr txBox="1"/>
          <p:nvPr/>
        </p:nvSpPr>
        <p:spPr>
          <a:xfrm>
            <a:off x="4217675" y="4823825"/>
            <a:ext cx="8832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Confidential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4" name="Google Shape;1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8" name="Google Shape;138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9" name="Google Shape;139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" name="Google Shape;14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3" name="Google Shape;14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6" name="Google Shape;146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copy 6 0">
  <p:cSld name="Title Slide copy 6 0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8"/>
          <p:cNvSpPr txBox="1"/>
          <p:nvPr>
            <p:ph idx="1" type="body"/>
          </p:nvPr>
        </p:nvSpPr>
        <p:spPr>
          <a:xfrm>
            <a:off x="347663" y="733425"/>
            <a:ext cx="86232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2600" u="none" cap="none" strike="noStrik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600"/>
              <a:buFont typeface="Roboto"/>
              <a:buChar char="–"/>
              <a:defRPr b="0" i="0" sz="2600" u="none" cap="none" strike="noStrik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937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600"/>
              <a:buFont typeface="Roboto"/>
              <a:buChar char="•"/>
              <a:defRPr b="0" i="0" sz="2600" u="none" cap="none" strike="noStrik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937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600"/>
              <a:buFont typeface="Roboto"/>
              <a:buChar char="–"/>
              <a:defRPr b="0" i="0" sz="2600" u="none" cap="none" strike="noStrik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937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600"/>
              <a:buFont typeface="Roboto"/>
              <a:buChar char="»"/>
              <a:defRPr b="0" i="0" sz="2600" u="none" cap="none" strike="noStrik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937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600"/>
              <a:buFont typeface="Roboto"/>
              <a:buChar char="•"/>
              <a:defRPr b="0" i="0" sz="2600" u="none" cap="none" strike="noStrik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937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600"/>
              <a:buFont typeface="Roboto"/>
              <a:buChar char="•"/>
              <a:defRPr b="0" i="0" sz="2600" u="none" cap="none" strike="noStrik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937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600"/>
              <a:buFont typeface="Roboto"/>
              <a:buChar char="•"/>
              <a:defRPr b="0" i="0" sz="2600" u="none" cap="none" strike="noStrik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937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600"/>
              <a:buFont typeface="Roboto"/>
              <a:buChar char="•"/>
              <a:defRPr b="0" i="0" sz="2600" u="none" cap="none" strike="noStrik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2" name="Google Shape;152;p38"/>
          <p:cNvSpPr txBox="1"/>
          <p:nvPr>
            <p:ph type="title"/>
          </p:nvPr>
        </p:nvSpPr>
        <p:spPr>
          <a:xfrm>
            <a:off x="395288" y="117872"/>
            <a:ext cx="73152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b="1" i="0" sz="2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b="1" i="0" sz="2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b="1" i="0" sz="2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b="1" i="0" sz="2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b="1" i="0" sz="2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3" name="Google Shape;153;p38"/>
          <p:cNvSpPr txBox="1"/>
          <p:nvPr>
            <p:ph idx="12" type="sldNum"/>
          </p:nvPr>
        </p:nvSpPr>
        <p:spPr>
          <a:xfrm>
            <a:off x="8707475" y="4823835"/>
            <a:ext cx="263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4" name="Google Shape;154;p38"/>
          <p:cNvCxnSpPr/>
          <p:nvPr/>
        </p:nvCxnSpPr>
        <p:spPr>
          <a:xfrm>
            <a:off x="731775" y="4834600"/>
            <a:ext cx="78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38"/>
          <p:cNvSpPr txBox="1"/>
          <p:nvPr/>
        </p:nvSpPr>
        <p:spPr>
          <a:xfrm>
            <a:off x="4217675" y="4823825"/>
            <a:ext cx="8832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Confidential</a:t>
            </a:r>
            <a:endParaRPr b="0" i="0" sz="10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56" name="Google Shape;156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8975" y="180300"/>
            <a:ext cx="383148" cy="33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3" name="Google Shape;163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4" name="Google Shape;16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7" name="Google Shape;16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1" name="Google Shape;17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2" name="Google Shape;172;p42"/>
          <p:cNvCxnSpPr/>
          <p:nvPr/>
        </p:nvCxnSpPr>
        <p:spPr>
          <a:xfrm>
            <a:off x="731775" y="4834600"/>
            <a:ext cx="78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3" name="Google Shape;173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8975" y="180300"/>
            <a:ext cx="383148" cy="33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6" name="Google Shape;176;p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7" name="Google Shape;177;p4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8" name="Google Shape;17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CUSTOM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1" name="Google Shape;18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4" name="Google Shape;184;p4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5" name="Google Shape;18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8" name="Google Shape;18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4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2" name="Google Shape;192;p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4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4" name="Google Shape;19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97" name="Google Shape;19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0" name="Google Shape;200;p4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1" name="Google Shape;201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copy 6 0">
  <p:cSld name="Title Slide copy 6 0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1"/>
          <p:cNvSpPr txBox="1"/>
          <p:nvPr>
            <p:ph idx="1" type="body"/>
          </p:nvPr>
        </p:nvSpPr>
        <p:spPr>
          <a:xfrm>
            <a:off x="347663" y="733425"/>
            <a:ext cx="86232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2600" u="none" cap="none" strike="noStrik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937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600"/>
              <a:buFont typeface="Roboto"/>
              <a:buChar char="–"/>
              <a:defRPr b="0" i="0" sz="2600" u="none" cap="none" strike="noStrik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937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600"/>
              <a:buFont typeface="Roboto"/>
              <a:buChar char="•"/>
              <a:defRPr b="0" i="0" sz="2600" u="none" cap="none" strike="noStrik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937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600"/>
              <a:buFont typeface="Roboto"/>
              <a:buChar char="–"/>
              <a:defRPr b="0" i="0" sz="2600" u="none" cap="none" strike="noStrik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937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600"/>
              <a:buFont typeface="Roboto"/>
              <a:buChar char="»"/>
              <a:defRPr b="0" i="0" sz="2600" u="none" cap="none" strike="noStrik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937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600"/>
              <a:buFont typeface="Roboto"/>
              <a:buChar char="•"/>
              <a:defRPr b="0" i="0" sz="2600" u="none" cap="none" strike="noStrik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937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600"/>
              <a:buFont typeface="Roboto"/>
              <a:buChar char="•"/>
              <a:defRPr b="0" i="0" sz="2600" u="none" cap="none" strike="noStrik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937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600"/>
              <a:buFont typeface="Roboto"/>
              <a:buChar char="•"/>
              <a:defRPr b="0" i="0" sz="2600" u="none" cap="none" strike="noStrik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937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600"/>
              <a:buFont typeface="Roboto"/>
              <a:buChar char="•"/>
              <a:defRPr b="0" i="0" sz="2600" u="none" cap="none" strike="noStrik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6" name="Google Shape;206;p51"/>
          <p:cNvSpPr txBox="1"/>
          <p:nvPr>
            <p:ph type="title"/>
          </p:nvPr>
        </p:nvSpPr>
        <p:spPr>
          <a:xfrm>
            <a:off x="395288" y="117872"/>
            <a:ext cx="73152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800" u="none" cap="none" strike="noStrik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800" u="none" cap="none" strike="noStrik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800" u="none" cap="none" strike="noStrik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800" u="none" cap="none" strike="noStrik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800" u="none" cap="none" strike="noStrik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7" name="Google Shape;207;p51"/>
          <p:cNvSpPr txBox="1"/>
          <p:nvPr>
            <p:ph idx="12" type="sldNum"/>
          </p:nvPr>
        </p:nvSpPr>
        <p:spPr>
          <a:xfrm>
            <a:off x="8707475" y="4823835"/>
            <a:ext cx="263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8" name="Google Shape;208;p51"/>
          <p:cNvCxnSpPr/>
          <p:nvPr/>
        </p:nvCxnSpPr>
        <p:spPr>
          <a:xfrm>
            <a:off x="731775" y="4834600"/>
            <a:ext cx="78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51"/>
          <p:cNvSpPr txBox="1"/>
          <p:nvPr/>
        </p:nvSpPr>
        <p:spPr>
          <a:xfrm>
            <a:off x="4217675" y="4823825"/>
            <a:ext cx="8832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Confidential</a:t>
            </a:r>
            <a:endParaRPr sz="1000"/>
          </a:p>
        </p:txBody>
      </p:sp>
      <p:pic>
        <p:nvPicPr>
          <p:cNvPr id="210" name="Google Shape;210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8975" y="180300"/>
            <a:ext cx="383148" cy="33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7" name="Google Shape;217;p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8" name="Google Shape;21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53"/>
          <p:cNvSpPr txBox="1"/>
          <p:nvPr/>
        </p:nvSpPr>
        <p:spPr>
          <a:xfrm>
            <a:off x="4135800" y="4783550"/>
            <a:ext cx="29160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Confidential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2" name="Google Shape;222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b="1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5" name="Google Shape;225;p55"/>
          <p:cNvSpPr txBox="1"/>
          <p:nvPr>
            <p:ph idx="1" type="body"/>
          </p:nvPr>
        </p:nvSpPr>
        <p:spPr>
          <a:xfrm>
            <a:off x="465475" y="1152475"/>
            <a:ext cx="821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6" name="Google Shape;226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7" name="Google Shape;227;p55"/>
          <p:cNvCxnSpPr/>
          <p:nvPr/>
        </p:nvCxnSpPr>
        <p:spPr>
          <a:xfrm>
            <a:off x="731775" y="4834600"/>
            <a:ext cx="78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8" name="Google Shape;228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8975" y="180300"/>
            <a:ext cx="383148" cy="33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5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2" name="Google Shape;232;p5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3" name="Google Shape;233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6" name="Google Shape;236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9" name="Google Shape;239;p5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0" name="Google Shape;240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3" name="Google Shape;243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6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7" name="Google Shape;247;p6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8" name="Google Shape;248;p6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9" name="Google Shape;249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52" name="Google Shape;252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5" name="Google Shape;255;p6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6" name="Google Shape;256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copy 6 0">
  <p:cSld name="Title Slide copy 6 0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4"/>
          <p:cNvSpPr txBox="1"/>
          <p:nvPr>
            <p:ph idx="1" type="body"/>
          </p:nvPr>
        </p:nvSpPr>
        <p:spPr>
          <a:xfrm>
            <a:off x="347663" y="733425"/>
            <a:ext cx="86232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2600" u="none" cap="none" strike="noStrik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937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600"/>
              <a:buFont typeface="Roboto"/>
              <a:buChar char="–"/>
              <a:defRPr b="0" i="0" sz="2600" u="none" cap="none" strike="noStrik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937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600"/>
              <a:buFont typeface="Roboto"/>
              <a:buChar char="•"/>
              <a:defRPr b="0" i="0" sz="2600" u="none" cap="none" strike="noStrik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937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600"/>
              <a:buFont typeface="Roboto"/>
              <a:buChar char="–"/>
              <a:defRPr b="0" i="0" sz="2600" u="none" cap="none" strike="noStrik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937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600"/>
              <a:buFont typeface="Roboto"/>
              <a:buChar char="»"/>
              <a:defRPr b="0" i="0" sz="2600" u="none" cap="none" strike="noStrik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937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600"/>
              <a:buFont typeface="Roboto"/>
              <a:buChar char="•"/>
              <a:defRPr b="0" i="0" sz="2600" u="none" cap="none" strike="noStrik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937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600"/>
              <a:buFont typeface="Roboto"/>
              <a:buChar char="•"/>
              <a:defRPr b="0" i="0" sz="2600" u="none" cap="none" strike="noStrik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937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600"/>
              <a:buFont typeface="Roboto"/>
              <a:buChar char="•"/>
              <a:defRPr b="0" i="0" sz="2600" u="none" cap="none" strike="noStrik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937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600"/>
              <a:buFont typeface="Roboto"/>
              <a:buChar char="•"/>
              <a:defRPr b="0" i="0" sz="2600" u="none" cap="none" strike="noStrik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1" name="Google Shape;261;p64"/>
          <p:cNvSpPr txBox="1"/>
          <p:nvPr>
            <p:ph type="title"/>
          </p:nvPr>
        </p:nvSpPr>
        <p:spPr>
          <a:xfrm>
            <a:off x="395288" y="117872"/>
            <a:ext cx="73152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800" u="none" cap="none" strike="noStrik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800" u="none" cap="none" strike="noStrik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800" u="none" cap="none" strike="noStrik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800" u="none" cap="none" strike="noStrik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800" u="none" cap="none" strike="noStrik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2" name="Google Shape;262;p64"/>
          <p:cNvSpPr txBox="1"/>
          <p:nvPr>
            <p:ph idx="12" type="sldNum"/>
          </p:nvPr>
        </p:nvSpPr>
        <p:spPr>
          <a:xfrm>
            <a:off x="8707475" y="4823835"/>
            <a:ext cx="263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3" name="Google Shape;263;p64"/>
          <p:cNvCxnSpPr/>
          <p:nvPr/>
        </p:nvCxnSpPr>
        <p:spPr>
          <a:xfrm>
            <a:off x="731775" y="4834600"/>
            <a:ext cx="78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64"/>
          <p:cNvSpPr txBox="1"/>
          <p:nvPr/>
        </p:nvSpPr>
        <p:spPr>
          <a:xfrm>
            <a:off x="4217675" y="4823825"/>
            <a:ext cx="8832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Confidential</a:t>
            </a:r>
            <a:endParaRPr sz="1000"/>
          </a:p>
        </p:txBody>
      </p:sp>
      <p:pic>
        <p:nvPicPr>
          <p:cNvPr id="265" name="Google Shape;2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8975" y="180300"/>
            <a:ext cx="383148" cy="33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2" name="Google Shape;272;p6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3" name="Google Shape;273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b="1">
                <a:solidFill>
                  <a:srgbClr val="66666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6" name="Google Shape;276;p67"/>
          <p:cNvSpPr txBox="1"/>
          <p:nvPr>
            <p:ph idx="1" type="body"/>
          </p:nvPr>
        </p:nvSpPr>
        <p:spPr>
          <a:xfrm>
            <a:off x="465475" y="1152475"/>
            <a:ext cx="8213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7" name="Google Shape;277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8" name="Google Shape;278;p67"/>
          <p:cNvCxnSpPr/>
          <p:nvPr/>
        </p:nvCxnSpPr>
        <p:spPr>
          <a:xfrm>
            <a:off x="731775" y="4834600"/>
            <a:ext cx="78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9" name="Google Shape;279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8975" y="180300"/>
            <a:ext cx="383148" cy="33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2" name="Google Shape;282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5" name="Google Shape;285;p6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6" name="Google Shape;286;p6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7" name="Google Shape;287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0" name="Google Shape;290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3" name="Google Shape;293;p7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4" name="Google Shape;294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7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7" name="Google Shape;297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7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7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1" name="Google Shape;301;p7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2" name="Google Shape;302;p7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3" name="Google Shape;303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7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06" name="Google Shape;306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7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0" name="Google Shape;310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copy 6 0">
  <p:cSld name="Title Slide copy 6 0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77"/>
          <p:cNvSpPr txBox="1"/>
          <p:nvPr>
            <p:ph idx="1" type="body"/>
          </p:nvPr>
        </p:nvSpPr>
        <p:spPr>
          <a:xfrm>
            <a:off x="347663" y="733425"/>
            <a:ext cx="86232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2600" u="none" cap="none" strike="noStrik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600"/>
              <a:buFont typeface="Roboto"/>
              <a:buChar char="–"/>
              <a:defRPr b="0" i="0" sz="2600" u="none" cap="none" strike="noStrik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937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600"/>
              <a:buFont typeface="Roboto"/>
              <a:buChar char="•"/>
              <a:defRPr b="0" i="0" sz="2600" u="none" cap="none" strike="noStrik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937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600"/>
              <a:buFont typeface="Roboto"/>
              <a:buChar char="–"/>
              <a:defRPr b="0" i="0" sz="2600" u="none" cap="none" strike="noStrik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937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600"/>
              <a:buFont typeface="Roboto"/>
              <a:buChar char="»"/>
              <a:defRPr b="0" i="0" sz="2600" u="none" cap="none" strike="noStrik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937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600"/>
              <a:buFont typeface="Roboto"/>
              <a:buChar char="•"/>
              <a:defRPr b="0" i="0" sz="2600" u="none" cap="none" strike="noStrik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937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600"/>
              <a:buFont typeface="Roboto"/>
              <a:buChar char="•"/>
              <a:defRPr b="0" i="0" sz="2600" u="none" cap="none" strike="noStrik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937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600"/>
              <a:buFont typeface="Roboto"/>
              <a:buChar char="•"/>
              <a:defRPr b="0" i="0" sz="2600" u="none" cap="none" strike="noStrik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937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600"/>
              <a:buFont typeface="Roboto"/>
              <a:buChar char="•"/>
              <a:defRPr b="0" i="0" sz="2600" u="none" cap="none" strike="noStrik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5" name="Google Shape;315;p77"/>
          <p:cNvSpPr txBox="1"/>
          <p:nvPr>
            <p:ph type="title"/>
          </p:nvPr>
        </p:nvSpPr>
        <p:spPr>
          <a:xfrm>
            <a:off x="395288" y="117872"/>
            <a:ext cx="73152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800" u="none" cap="none" strike="noStrik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800" u="none" cap="none" strike="noStrik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800" u="none" cap="none" strike="noStrik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800" u="none" cap="none" strike="noStrik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800" u="none" cap="none" strike="noStrik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6" name="Google Shape;316;p77"/>
          <p:cNvSpPr txBox="1"/>
          <p:nvPr>
            <p:ph idx="12" type="sldNum"/>
          </p:nvPr>
        </p:nvSpPr>
        <p:spPr>
          <a:xfrm>
            <a:off x="8707475" y="4823835"/>
            <a:ext cx="263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17" name="Google Shape;317;p77"/>
          <p:cNvCxnSpPr/>
          <p:nvPr/>
        </p:nvCxnSpPr>
        <p:spPr>
          <a:xfrm>
            <a:off x="731775" y="4834600"/>
            <a:ext cx="78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8" name="Google Shape;318;p77"/>
          <p:cNvSpPr txBox="1"/>
          <p:nvPr/>
        </p:nvSpPr>
        <p:spPr>
          <a:xfrm>
            <a:off x="4217675" y="4823825"/>
            <a:ext cx="8832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8975" y="180300"/>
            <a:ext cx="383148" cy="33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6" name="Google Shape;326;p7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7" name="Google Shape;327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79"/>
          <p:cNvSpPr txBox="1"/>
          <p:nvPr/>
        </p:nvSpPr>
        <p:spPr>
          <a:xfrm>
            <a:off x="4135800" y="4783550"/>
            <a:ext cx="29160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Confidential</a:t>
            </a:r>
            <a:endParaRPr b="0" i="0" sz="10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b="1">
                <a:solidFill>
                  <a:srgbClr val="66666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1" name="Google Shape;331;p80"/>
          <p:cNvSpPr txBox="1"/>
          <p:nvPr>
            <p:ph idx="1" type="body"/>
          </p:nvPr>
        </p:nvSpPr>
        <p:spPr>
          <a:xfrm>
            <a:off x="465475" y="1152475"/>
            <a:ext cx="8213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2" name="Google Shape;332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3" name="Google Shape;333;p80"/>
          <p:cNvCxnSpPr/>
          <p:nvPr/>
        </p:nvCxnSpPr>
        <p:spPr>
          <a:xfrm>
            <a:off x="731775" y="4834600"/>
            <a:ext cx="78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34" name="Google Shape;334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8975" y="180300"/>
            <a:ext cx="383148" cy="33895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80"/>
          <p:cNvSpPr txBox="1"/>
          <p:nvPr/>
        </p:nvSpPr>
        <p:spPr>
          <a:xfrm>
            <a:off x="4138050" y="4787275"/>
            <a:ext cx="8679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Confidential</a:t>
            </a:r>
            <a:endParaRPr b="0" i="0" sz="10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8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8" name="Google Shape;338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1" name="Google Shape;341;p8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2" name="Google Shape;342;p8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3" name="Google Shape;343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6" name="Google Shape;346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8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9" name="Google Shape;349;p8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0" name="Google Shape;350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8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3" name="Google Shape;353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8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7" name="Google Shape;357;p8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8" name="Google Shape;358;p8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9" name="Google Shape;359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62" name="Google Shape;362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8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5" name="Google Shape;365;p8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6" name="Google Shape;366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copy 6 0">
  <p:cSld name="Title Slide copy 6 0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90"/>
          <p:cNvSpPr txBox="1"/>
          <p:nvPr>
            <p:ph idx="1" type="body"/>
          </p:nvPr>
        </p:nvSpPr>
        <p:spPr>
          <a:xfrm>
            <a:off x="347663" y="733425"/>
            <a:ext cx="86232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2600" u="none" cap="none" strike="noStrik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600"/>
              <a:buFont typeface="Roboto"/>
              <a:buChar char="–"/>
              <a:defRPr b="0" i="0" sz="2600" u="none" cap="none" strike="noStrik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937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600"/>
              <a:buFont typeface="Roboto"/>
              <a:buChar char="•"/>
              <a:defRPr b="0" i="0" sz="2600" u="none" cap="none" strike="noStrik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937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600"/>
              <a:buFont typeface="Roboto"/>
              <a:buChar char="–"/>
              <a:defRPr b="0" i="0" sz="2600" u="none" cap="none" strike="noStrik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937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600"/>
              <a:buFont typeface="Roboto"/>
              <a:buChar char="»"/>
              <a:defRPr b="0" i="0" sz="2600" u="none" cap="none" strike="noStrik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937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600"/>
              <a:buFont typeface="Roboto"/>
              <a:buChar char="•"/>
              <a:defRPr b="0" i="0" sz="2600" u="none" cap="none" strike="noStrik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937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600"/>
              <a:buFont typeface="Roboto"/>
              <a:buChar char="•"/>
              <a:defRPr b="0" i="0" sz="2600" u="none" cap="none" strike="noStrik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937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600"/>
              <a:buFont typeface="Roboto"/>
              <a:buChar char="•"/>
              <a:defRPr b="0" i="0" sz="2600" u="none" cap="none" strike="noStrik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937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600"/>
              <a:buFont typeface="Roboto"/>
              <a:buChar char="•"/>
              <a:defRPr b="0" i="0" sz="2600" u="none" cap="none" strike="noStrik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71" name="Google Shape;371;p90"/>
          <p:cNvSpPr txBox="1"/>
          <p:nvPr>
            <p:ph type="title"/>
          </p:nvPr>
        </p:nvSpPr>
        <p:spPr>
          <a:xfrm>
            <a:off x="395288" y="117872"/>
            <a:ext cx="73152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800" u="none" cap="none" strike="noStrik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800" u="none" cap="none" strike="noStrik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800" u="none" cap="none" strike="noStrik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800" u="none" cap="none" strike="noStrik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800" u="none" cap="none" strike="noStrik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72" name="Google Shape;372;p90"/>
          <p:cNvSpPr txBox="1"/>
          <p:nvPr>
            <p:ph idx="12" type="sldNum"/>
          </p:nvPr>
        </p:nvSpPr>
        <p:spPr>
          <a:xfrm>
            <a:off x="8707475" y="4823835"/>
            <a:ext cx="263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3" name="Google Shape;373;p90"/>
          <p:cNvCxnSpPr/>
          <p:nvPr/>
        </p:nvCxnSpPr>
        <p:spPr>
          <a:xfrm>
            <a:off x="731775" y="4834600"/>
            <a:ext cx="78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4" name="Google Shape;374;p90"/>
          <p:cNvSpPr txBox="1"/>
          <p:nvPr/>
        </p:nvSpPr>
        <p:spPr>
          <a:xfrm>
            <a:off x="4217675" y="4823825"/>
            <a:ext cx="8832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9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8975" y="180300"/>
            <a:ext cx="383148" cy="33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theme" Target="../theme/theme7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theme" Target="../theme/theme8.xml"/><Relationship Id="rId1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60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1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72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6"/>
          <p:cNvSpPr txBox="1"/>
          <p:nvPr>
            <p:ph idx="1" type="body"/>
          </p:nvPr>
        </p:nvSpPr>
        <p:spPr>
          <a:xfrm>
            <a:off x="456675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0" name="Google Shape;16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3" name="Google Shape;213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4" name="Google Shape;21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8" name="Google Shape;268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9" name="Google Shape;269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2" name="Google Shape;322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3" name="Google Shape;323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1.png"/><Relationship Id="rId4" Type="http://schemas.openxmlformats.org/officeDocument/2006/relationships/image" Target="../media/image53.png"/><Relationship Id="rId5" Type="http://schemas.openxmlformats.org/officeDocument/2006/relationships/image" Target="../media/image5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8.png"/><Relationship Id="rId4" Type="http://schemas.openxmlformats.org/officeDocument/2006/relationships/image" Target="../media/image81.png"/><Relationship Id="rId5" Type="http://schemas.openxmlformats.org/officeDocument/2006/relationships/image" Target="../media/image79.png"/><Relationship Id="rId6" Type="http://schemas.openxmlformats.org/officeDocument/2006/relationships/image" Target="../media/image77.png"/><Relationship Id="rId7" Type="http://schemas.openxmlformats.org/officeDocument/2006/relationships/image" Target="../media/image73.png"/><Relationship Id="rId8" Type="http://schemas.openxmlformats.org/officeDocument/2006/relationships/image" Target="../media/image7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64.png"/><Relationship Id="rId10" Type="http://schemas.openxmlformats.org/officeDocument/2006/relationships/image" Target="../media/image60.png"/><Relationship Id="rId13" Type="http://schemas.openxmlformats.org/officeDocument/2006/relationships/image" Target="../media/image66.png"/><Relationship Id="rId12" Type="http://schemas.openxmlformats.org/officeDocument/2006/relationships/image" Target="../media/image61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4.png"/><Relationship Id="rId4" Type="http://schemas.openxmlformats.org/officeDocument/2006/relationships/image" Target="../media/image56.png"/><Relationship Id="rId9" Type="http://schemas.openxmlformats.org/officeDocument/2006/relationships/image" Target="../media/image62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63.png"/><Relationship Id="rId8" Type="http://schemas.openxmlformats.org/officeDocument/2006/relationships/image" Target="../media/image5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5.png"/><Relationship Id="rId6" Type="http://schemas.openxmlformats.org/officeDocument/2006/relationships/image" Target="../media/image71.png"/><Relationship Id="rId7" Type="http://schemas.openxmlformats.org/officeDocument/2006/relationships/image" Target="../media/image8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9.png"/><Relationship Id="rId4" Type="http://schemas.openxmlformats.org/officeDocument/2006/relationships/image" Target="../media/image7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72.png"/><Relationship Id="rId8" Type="http://schemas.openxmlformats.org/officeDocument/2006/relationships/image" Target="../media/image7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0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Relationship Id="rId7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32.png"/><Relationship Id="rId13" Type="http://schemas.openxmlformats.org/officeDocument/2006/relationships/image" Target="../media/image33.png"/><Relationship Id="rId12" Type="http://schemas.openxmlformats.org/officeDocument/2006/relationships/image" Target="../media/image36.png"/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5" Type="http://schemas.openxmlformats.org/officeDocument/2006/relationships/image" Target="../media/image28.png"/><Relationship Id="rId6" Type="http://schemas.openxmlformats.org/officeDocument/2006/relationships/image" Target="../media/image27.png"/><Relationship Id="rId7" Type="http://schemas.openxmlformats.org/officeDocument/2006/relationships/image" Target="../media/image29.png"/><Relationship Id="rId8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47.png"/><Relationship Id="rId10" Type="http://schemas.openxmlformats.org/officeDocument/2006/relationships/image" Target="../media/image44.png"/><Relationship Id="rId13" Type="http://schemas.openxmlformats.org/officeDocument/2006/relationships/image" Target="../media/image46.png"/><Relationship Id="rId12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5.png"/><Relationship Id="rId15" Type="http://schemas.openxmlformats.org/officeDocument/2006/relationships/image" Target="../media/image49.png"/><Relationship Id="rId14" Type="http://schemas.openxmlformats.org/officeDocument/2006/relationships/image" Target="../media/image50.png"/><Relationship Id="rId16" Type="http://schemas.openxmlformats.org/officeDocument/2006/relationships/image" Target="../media/image52.png"/><Relationship Id="rId5" Type="http://schemas.openxmlformats.org/officeDocument/2006/relationships/image" Target="../media/image40.png"/><Relationship Id="rId6" Type="http://schemas.openxmlformats.org/officeDocument/2006/relationships/image" Target="../media/image42.png"/><Relationship Id="rId7" Type="http://schemas.openxmlformats.org/officeDocument/2006/relationships/image" Target="../media/image41.png"/><Relationship Id="rId8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1"/>
          <p:cNvSpPr txBox="1"/>
          <p:nvPr>
            <p:ph type="ctrTitle"/>
          </p:nvPr>
        </p:nvSpPr>
        <p:spPr>
          <a:xfrm>
            <a:off x="295900" y="2673725"/>
            <a:ext cx="8520600" cy="19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3000">
              <a:solidFill>
                <a:srgbClr val="00B0F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3000">
              <a:solidFill>
                <a:srgbClr val="00B0F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000">
                <a:solidFill>
                  <a:srgbClr val="00B0F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Container Native Storage for Kubernetes</a:t>
            </a:r>
            <a:endParaRPr b="1" sz="3000">
              <a:solidFill>
                <a:srgbClr val="00B0F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000">
                <a:solidFill>
                  <a:srgbClr val="00B0F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with Instant Data Mobility</a:t>
            </a:r>
            <a:endParaRPr b="1" sz="3000">
              <a:solidFill>
                <a:srgbClr val="00B0F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One Data Platform for Every Application</a:t>
            </a:r>
            <a:endParaRPr sz="1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 Any Infrastructure, Any Cloud</a:t>
            </a:r>
            <a:endParaRPr sz="1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81" name="Google Shape;381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175" y="201775"/>
            <a:ext cx="1583925" cy="570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2" name="Google Shape;382;p91"/>
          <p:cNvCxnSpPr/>
          <p:nvPr/>
        </p:nvCxnSpPr>
        <p:spPr>
          <a:xfrm>
            <a:off x="731775" y="4834600"/>
            <a:ext cx="78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3" name="Google Shape;383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4" name="Google Shape;384;p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81538" y="1974800"/>
            <a:ext cx="2537675" cy="7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Competition</a:t>
            </a:r>
            <a:endParaRPr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15" name="Google Shape;615;p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6" name="Google Shape;616;p100"/>
          <p:cNvCxnSpPr/>
          <p:nvPr/>
        </p:nvCxnSpPr>
        <p:spPr>
          <a:xfrm>
            <a:off x="731775" y="4834600"/>
            <a:ext cx="78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7" name="Google Shape;617;p100"/>
          <p:cNvSpPr/>
          <p:nvPr/>
        </p:nvSpPr>
        <p:spPr>
          <a:xfrm>
            <a:off x="643000" y="1385575"/>
            <a:ext cx="2469000" cy="2782200"/>
          </a:xfrm>
          <a:prstGeom prst="roundRect">
            <a:avLst>
              <a:gd fmla="val 1419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0" spcFirstLastPara="1" rIns="91425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" sz="15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First Gen. Container Native</a:t>
            </a:r>
            <a:endParaRPr i="0" sz="15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5070" lvl="0" marL="53035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Condensed"/>
              <a:buChar char="●"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Not build for Production </a:t>
            </a:r>
            <a:endParaRPr sz="12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5070" lvl="0" marL="53035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Condensed"/>
              <a:buChar char="●"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Inefficient hardware use</a:t>
            </a:r>
            <a:endParaRPr sz="12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5070" lvl="0" marL="53035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Condensed"/>
              <a:buChar char="●"/>
            </a:pPr>
            <a:r>
              <a:rPr i="0" lang="en" sz="12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Limited data management</a:t>
            </a:r>
            <a:endParaRPr i="0" sz="12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5070" lvl="0" marL="53035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Condensed"/>
              <a:buChar char="●"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 Data Mobility</a:t>
            </a:r>
            <a:endParaRPr sz="12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descr="Image result for portworx logo" id="618" name="Google Shape;618;p100"/>
          <p:cNvPicPr preferRelativeResize="0"/>
          <p:nvPr/>
        </p:nvPicPr>
        <p:blipFill rotWithShape="1">
          <a:blip r:embed="rId3">
            <a:alphaModFix/>
          </a:blip>
          <a:srcRect b="10576" l="0" r="0" t="7691"/>
          <a:stretch/>
        </p:blipFill>
        <p:spPr>
          <a:xfrm>
            <a:off x="1236975" y="2156625"/>
            <a:ext cx="1281050" cy="435825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100"/>
          <p:cNvSpPr/>
          <p:nvPr/>
        </p:nvSpPr>
        <p:spPr>
          <a:xfrm>
            <a:off x="3375000" y="1385575"/>
            <a:ext cx="2469000" cy="2782200"/>
          </a:xfrm>
          <a:prstGeom prst="roundRect">
            <a:avLst>
              <a:gd fmla="val 1419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0" spcFirstLastPara="1" rIns="91425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Hyperconverged</a:t>
            </a:r>
            <a:endParaRPr i="0" sz="15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5070" lvl="0" marL="53035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Condensed"/>
              <a:buChar char="●"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High overhead, VM “tax”</a:t>
            </a:r>
            <a:endParaRPr sz="12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5070" lvl="0" marL="53035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Condensed"/>
              <a:buChar char="●"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Not Kubernetes native</a:t>
            </a:r>
            <a:endParaRPr sz="12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5070" lvl="0" marL="53035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Condensed"/>
              <a:buChar char="●"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 Data Mobility </a:t>
            </a:r>
            <a:endParaRPr sz="12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20" name="Google Shape;620;p100"/>
          <p:cNvSpPr/>
          <p:nvPr/>
        </p:nvSpPr>
        <p:spPr>
          <a:xfrm>
            <a:off x="6074850" y="1385575"/>
            <a:ext cx="2469000" cy="2782200"/>
          </a:xfrm>
          <a:prstGeom prst="roundRect">
            <a:avLst>
              <a:gd fmla="val 1419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0" spcFirstLastPara="1" rIns="91425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Legacy Storage</a:t>
            </a:r>
            <a:endParaRPr i="0" sz="15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5070" lvl="0" marL="53035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Condensed"/>
              <a:buChar char="●"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Not Kubernetes native</a:t>
            </a:r>
            <a:endParaRPr sz="12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5070" lvl="0" marL="53035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Condensed"/>
              <a:buChar char="●"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Legacy implementation</a:t>
            </a:r>
            <a:endParaRPr sz="12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5070" lvl="0" marL="53035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Condensed"/>
              <a:buChar char="●"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Not Cloud native</a:t>
            </a:r>
            <a:endParaRPr sz="12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5070" lvl="0" marL="53035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Condensed"/>
              <a:buChar char="●"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 Data Mobility</a:t>
            </a:r>
            <a:endParaRPr sz="12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21" name="Google Shape;621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1537" y="2032750"/>
            <a:ext cx="1735625" cy="68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8975" y="2086902"/>
            <a:ext cx="1281050" cy="575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0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Cost Comparison</a:t>
            </a:r>
            <a:endParaRPr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28" name="Google Shape;628;p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29" name="Google Shape;629;p101"/>
          <p:cNvCxnSpPr/>
          <p:nvPr/>
        </p:nvCxnSpPr>
        <p:spPr>
          <a:xfrm>
            <a:off x="731775" y="4834600"/>
            <a:ext cx="78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mage result for portworx logo" id="630" name="Google Shape;630;p101"/>
          <p:cNvPicPr preferRelativeResize="0"/>
          <p:nvPr/>
        </p:nvPicPr>
        <p:blipFill rotWithShape="1">
          <a:blip r:embed="rId3">
            <a:alphaModFix/>
          </a:blip>
          <a:srcRect b="10576" l="0" r="0" t="7691"/>
          <a:stretch/>
        </p:blipFill>
        <p:spPr>
          <a:xfrm>
            <a:off x="648388" y="4280946"/>
            <a:ext cx="1579616" cy="537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1425" y="4313725"/>
            <a:ext cx="1263145" cy="4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3179" y="4311811"/>
            <a:ext cx="1004125" cy="450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33" name="Google Shape;633;p101"/>
          <p:cNvGraphicFramePr/>
          <p:nvPr/>
        </p:nvGraphicFramePr>
        <p:xfrm>
          <a:off x="6829394" y="40054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{F4300175-2D58-4D48-8BDE-BC92367D3330}</a:tableStyleId>
              </a:tblPr>
              <a:tblGrid>
                <a:gridCol w="1164625"/>
                <a:gridCol w="738775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66666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MAGELLAN SAVINGS</a:t>
                      </a:r>
                      <a:endParaRPr b="1" sz="900">
                        <a:solidFill>
                          <a:srgbClr val="66666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66666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74%</a:t>
                      </a:r>
                      <a:endParaRPr b="1" sz="900">
                        <a:solidFill>
                          <a:srgbClr val="66666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4" name="Google Shape;634;p101"/>
          <p:cNvGraphicFramePr/>
          <p:nvPr/>
        </p:nvGraphicFramePr>
        <p:xfrm>
          <a:off x="3698668" y="40054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{F4300175-2D58-4D48-8BDE-BC92367D3330}</a:tableStyleId>
              </a:tblPr>
              <a:tblGrid>
                <a:gridCol w="1164625"/>
                <a:gridCol w="738775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66666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MAGELLAN SAVINGS</a:t>
                      </a:r>
                      <a:endParaRPr b="1" sz="900">
                        <a:solidFill>
                          <a:srgbClr val="66666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66666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65%</a:t>
                      </a:r>
                      <a:endParaRPr b="1" sz="900">
                        <a:solidFill>
                          <a:srgbClr val="66666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5" name="Google Shape;635;p101"/>
          <p:cNvGraphicFramePr/>
          <p:nvPr/>
        </p:nvGraphicFramePr>
        <p:xfrm>
          <a:off x="697694" y="40054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{F4300175-2D58-4D48-8BDE-BC92367D3330}</a:tableStyleId>
              </a:tblPr>
              <a:tblGrid>
                <a:gridCol w="1164625"/>
                <a:gridCol w="738775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66666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MAGELLAN SAVINGS</a:t>
                      </a:r>
                      <a:endParaRPr b="1" sz="900">
                        <a:solidFill>
                          <a:srgbClr val="66666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66666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83%</a:t>
                      </a:r>
                      <a:endParaRPr b="1" sz="900">
                        <a:solidFill>
                          <a:srgbClr val="66666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6" name="Google Shape;636;p101"/>
          <p:cNvGraphicFramePr/>
          <p:nvPr/>
        </p:nvGraphicFramePr>
        <p:xfrm>
          <a:off x="6647550" y="93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{F4300175-2D58-4D48-8BDE-BC92367D3330}</a:tableStyleId>
              </a:tblPr>
              <a:tblGrid>
                <a:gridCol w="1325000"/>
                <a:gridCol w="905900"/>
              </a:tblGrid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Capacity (TB)</a:t>
                      </a:r>
                      <a:endParaRPr sz="1100">
                        <a:solidFill>
                          <a:srgbClr val="66666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1,000</a:t>
                      </a:r>
                      <a:endParaRPr sz="1100">
                        <a:solidFill>
                          <a:srgbClr val="66666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Performance (K IOPS)</a:t>
                      </a:r>
                      <a:endParaRPr sz="1100">
                        <a:solidFill>
                          <a:srgbClr val="66666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600</a:t>
                      </a:r>
                      <a:endParaRPr sz="1100">
                        <a:solidFill>
                          <a:srgbClr val="66666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Nodes for Magellan</a:t>
                      </a:r>
                      <a:endParaRPr sz="1100">
                        <a:solidFill>
                          <a:srgbClr val="66666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</a:t>
                      </a:r>
                      <a:endParaRPr sz="1100">
                        <a:solidFill>
                          <a:srgbClr val="66666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7" name="Google Shape;637;p101"/>
          <p:cNvGraphicFramePr/>
          <p:nvPr/>
        </p:nvGraphicFramePr>
        <p:xfrm>
          <a:off x="3615800" y="93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{F4300175-2D58-4D48-8BDE-BC92367D3330}</a:tableStyleId>
              </a:tblPr>
              <a:tblGrid>
                <a:gridCol w="1384450"/>
                <a:gridCol w="1181075"/>
              </a:tblGrid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Capacity (TB)</a:t>
                      </a:r>
                      <a:endParaRPr sz="1100">
                        <a:solidFill>
                          <a:srgbClr val="66666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600</a:t>
                      </a:r>
                      <a:endParaRPr sz="1100">
                        <a:solidFill>
                          <a:srgbClr val="66666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Performance (K IOPS)</a:t>
                      </a:r>
                      <a:endParaRPr sz="1100">
                        <a:solidFill>
                          <a:srgbClr val="66666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600</a:t>
                      </a:r>
                      <a:endParaRPr sz="1100">
                        <a:solidFill>
                          <a:srgbClr val="66666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Nodes for Magellan</a:t>
                      </a:r>
                      <a:endParaRPr sz="1100">
                        <a:solidFill>
                          <a:srgbClr val="66666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</a:t>
                      </a:r>
                      <a:endParaRPr sz="1100">
                        <a:solidFill>
                          <a:srgbClr val="66666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Nodes for VSAN</a:t>
                      </a:r>
                      <a:endParaRPr sz="1100">
                        <a:solidFill>
                          <a:srgbClr val="66666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  <a:endParaRPr sz="1100">
                        <a:solidFill>
                          <a:srgbClr val="66666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pic>
        <p:nvPicPr>
          <p:cNvPr id="638" name="Google Shape;638;p101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082396"/>
            <a:ext cx="2984014" cy="184223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aphicFrame>
        <p:nvGraphicFramePr>
          <p:cNvPr id="639" name="Google Shape;639;p101"/>
          <p:cNvGraphicFramePr/>
          <p:nvPr/>
        </p:nvGraphicFramePr>
        <p:xfrm>
          <a:off x="149213" y="93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{F4300175-2D58-4D48-8BDE-BC92367D3330}</a:tableStyleId>
              </a:tblPr>
              <a:tblGrid>
                <a:gridCol w="1524000"/>
                <a:gridCol w="1476375"/>
              </a:tblGrid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Capacity (TB)</a:t>
                      </a:r>
                      <a:endParaRPr sz="1100">
                        <a:solidFill>
                          <a:srgbClr val="66666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100</a:t>
                      </a:r>
                      <a:endParaRPr sz="1100">
                        <a:solidFill>
                          <a:srgbClr val="66666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Performance (K IOPS)</a:t>
                      </a:r>
                      <a:endParaRPr sz="1100">
                        <a:solidFill>
                          <a:srgbClr val="66666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200</a:t>
                      </a:r>
                      <a:endParaRPr sz="1100">
                        <a:solidFill>
                          <a:srgbClr val="66666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Nodes for Magellan</a:t>
                      </a:r>
                      <a:endParaRPr sz="1100">
                        <a:solidFill>
                          <a:srgbClr val="66666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13</a:t>
                      </a:r>
                      <a:endParaRPr sz="1100">
                        <a:solidFill>
                          <a:srgbClr val="66666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Nodes for Portworx</a:t>
                      </a:r>
                      <a:endParaRPr sz="1100">
                        <a:solidFill>
                          <a:srgbClr val="66666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75</a:t>
                      </a:r>
                      <a:endParaRPr sz="1100">
                        <a:solidFill>
                          <a:srgbClr val="66666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pic>
        <p:nvPicPr>
          <p:cNvPr id="640" name="Google Shape;640;p101" title="Chart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01501" y="2075325"/>
            <a:ext cx="2994113" cy="184930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41" name="Google Shape;641;p101" title="Chart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02964" y="2067071"/>
            <a:ext cx="2556273" cy="185755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0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Competitive Strength/Technology Barriers 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7" name="Google Shape;647;p102"/>
          <p:cNvSpPr txBox="1"/>
          <p:nvPr>
            <p:ph idx="1" type="body"/>
          </p:nvPr>
        </p:nvSpPr>
        <p:spPr>
          <a:xfrm>
            <a:off x="465475" y="1000075"/>
            <a:ext cx="855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Competitive Strength</a:t>
            </a:r>
            <a:endParaRPr b="1" sz="2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 Condensed"/>
              <a:buChar char="●"/>
            </a:pPr>
            <a:r>
              <a:rPr lang="en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Application/Data Mobility</a:t>
            </a:r>
            <a:endParaRPr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 Condensed"/>
              <a:buChar char="●"/>
            </a:pPr>
            <a:r>
              <a:rPr lang="en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Management - BackDating, DR, Tiering</a:t>
            </a:r>
            <a:endParaRPr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 Condensed"/>
              <a:buChar char="●"/>
            </a:pPr>
            <a:r>
              <a:rPr lang="en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Enterprise grade storage - Performance, Erasure code</a:t>
            </a:r>
            <a:endParaRPr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 Condensed"/>
              <a:buChar char="●"/>
            </a:pPr>
            <a:r>
              <a:rPr lang="en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Extensibility - KV support, AI/ML Acceleration</a:t>
            </a:r>
            <a:endParaRPr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Technology Barriers</a:t>
            </a:r>
            <a:endParaRPr sz="2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 Condensed"/>
              <a:buChar char="●"/>
            </a:pPr>
            <a:r>
              <a:rPr lang="en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metadata that enables the differentiated capability - Cloud as a Software</a:t>
            </a:r>
            <a:endParaRPr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 Condensed"/>
              <a:buChar char="●"/>
            </a:pPr>
            <a:r>
              <a:rPr lang="en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Microservices architecture </a:t>
            </a:r>
            <a:endParaRPr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 Condensed"/>
              <a:buChar char="●"/>
            </a:pPr>
            <a:r>
              <a:rPr lang="en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Multi-disciplinary skill set  - Storage, Networking, Containers, Kubernetes, Clouds</a:t>
            </a:r>
            <a:endParaRPr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666666"/>
              </a:solidFill>
            </a:endParaRPr>
          </a:p>
        </p:txBody>
      </p:sp>
      <p:sp>
        <p:nvSpPr>
          <p:cNvPr id="648" name="Google Shape;648;p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0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Product</a:t>
            </a: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 Status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54" name="Google Shape;654;p103"/>
          <p:cNvSpPr txBox="1"/>
          <p:nvPr>
            <p:ph idx="1" type="body"/>
          </p:nvPr>
        </p:nvSpPr>
        <p:spPr>
          <a:xfrm>
            <a:off x="465475" y="1000075"/>
            <a:ext cx="821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Roboto Condensed"/>
              <a:buChar char="●"/>
            </a:pPr>
            <a:r>
              <a:rPr lang="en" sz="21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Magellan Eval results</a:t>
            </a:r>
            <a:endParaRPr sz="21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 Condensed"/>
              <a:buChar char="○"/>
            </a:pPr>
            <a:r>
              <a:rPr lang="en" sz="17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Successful  Customer site installation (CSP) </a:t>
            </a:r>
            <a:endParaRPr sz="17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 Condensed"/>
              <a:buChar char="○"/>
            </a:pPr>
            <a:r>
              <a:rPr lang="en" sz="17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 additional successful customer evaluation of Magellan on AWS </a:t>
            </a:r>
            <a:endParaRPr sz="17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Roboto Condensed"/>
              <a:buChar char="●"/>
            </a:pPr>
            <a:r>
              <a:rPr lang="en" sz="21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Beta (PoC) code  - </a:t>
            </a:r>
            <a:r>
              <a:rPr lang="en" sz="21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end of August - Done</a:t>
            </a:r>
            <a:endParaRPr sz="21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Roboto Condensed"/>
              <a:buChar char="●"/>
            </a:pPr>
            <a:r>
              <a:rPr lang="en" sz="21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Successful  Early PoC code with Large Bank (August 2019)</a:t>
            </a:r>
            <a:endParaRPr sz="21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55" name="Google Shape;655;p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0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Planned PoC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61" name="Google Shape;661;p104"/>
          <p:cNvSpPr txBox="1"/>
          <p:nvPr>
            <p:ph idx="1" type="body"/>
          </p:nvPr>
        </p:nvSpPr>
        <p:spPr>
          <a:xfrm>
            <a:off x="465475" y="1000075"/>
            <a:ext cx="82131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Condensed"/>
              <a:buChar char="●"/>
            </a:pPr>
            <a:r>
              <a:rPr lang="en" sz="2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 engagements agreed and scheduled PoC (one started)</a:t>
            </a:r>
            <a:endParaRPr sz="2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 Condensed"/>
              <a:buChar char="○"/>
            </a:pPr>
            <a:r>
              <a:rPr lang="en" sz="16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 Enterprise</a:t>
            </a:r>
            <a:endParaRPr sz="16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 Condensed"/>
              <a:buChar char="○"/>
            </a:pPr>
            <a:r>
              <a:rPr lang="en" sz="16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 large OEM</a:t>
            </a:r>
            <a:endParaRPr sz="16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 Condensed"/>
              <a:buChar char="○"/>
            </a:pPr>
            <a:r>
              <a:rPr lang="en" sz="16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 Ecosystem partner (Data Base) </a:t>
            </a:r>
            <a:endParaRPr sz="16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Condensed"/>
              <a:buChar char="●"/>
            </a:pPr>
            <a:r>
              <a:rPr lang="en" sz="2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 </a:t>
            </a:r>
            <a:r>
              <a:rPr lang="en" sz="2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engagements in advanced discussions, probable PoC during Q4</a:t>
            </a:r>
            <a:endParaRPr sz="2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 Condensed"/>
              <a:buChar char="○"/>
            </a:pPr>
            <a:r>
              <a:rPr lang="en" sz="16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  Enterprise</a:t>
            </a:r>
            <a:r>
              <a:rPr lang="en" sz="16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customers, 1 channel</a:t>
            </a:r>
            <a:endParaRPr sz="16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Condensed"/>
              <a:buChar char="●"/>
            </a:pPr>
            <a:r>
              <a:rPr lang="en" sz="2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 engagements in earlier stages,potentially Q4/Q1 PoC</a:t>
            </a:r>
            <a:endParaRPr sz="2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 Condensed"/>
              <a:buChar char="○"/>
            </a:pPr>
            <a:r>
              <a:rPr lang="en" sz="16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 Enterprises</a:t>
            </a:r>
            <a:endParaRPr sz="16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 Condensed"/>
              <a:buChar char="○"/>
            </a:pPr>
            <a:r>
              <a:rPr lang="en" sz="16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Channel (SI)</a:t>
            </a:r>
            <a:endParaRPr sz="16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62" name="Google Shape;662;p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05"/>
          <p:cNvSpPr/>
          <p:nvPr/>
        </p:nvSpPr>
        <p:spPr>
          <a:xfrm>
            <a:off x="705900" y="2372250"/>
            <a:ext cx="3840600" cy="5727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A0E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     </a:t>
            </a:r>
            <a:r>
              <a:rPr b="1" i="0" lang="en" sz="12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86.3B Hybrid Cloud Market (40% CAGR)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Containers and Cloud - Hot Sector </a:t>
            </a:r>
            <a:endParaRPr b="1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69" name="Google Shape;669;p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70" name="Google Shape;670;p105"/>
          <p:cNvCxnSpPr/>
          <p:nvPr/>
        </p:nvCxnSpPr>
        <p:spPr>
          <a:xfrm>
            <a:off x="731775" y="4834600"/>
            <a:ext cx="78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1" name="Google Shape;671;p105"/>
          <p:cNvSpPr/>
          <p:nvPr/>
        </p:nvSpPr>
        <p:spPr>
          <a:xfrm>
            <a:off x="705900" y="3070100"/>
            <a:ext cx="3840600" cy="5727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A0E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                  </a:t>
            </a:r>
            <a:r>
              <a:rPr b="1" i="0" lang="en" sz="12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$33B Acquisition of Containers leader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2" name="Google Shape;672;p105"/>
          <p:cNvGrpSpPr/>
          <p:nvPr/>
        </p:nvGrpSpPr>
        <p:grpSpPr>
          <a:xfrm>
            <a:off x="882525" y="3251200"/>
            <a:ext cx="940673" cy="210500"/>
            <a:chOff x="4957349" y="3439251"/>
            <a:chExt cx="911063" cy="192378"/>
          </a:xfrm>
        </p:grpSpPr>
        <p:pic>
          <p:nvPicPr>
            <p:cNvPr id="673" name="Google Shape;673;p10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57349" y="3467655"/>
              <a:ext cx="274320" cy="1188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4" name="Google Shape;674;p10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96281" y="3439251"/>
              <a:ext cx="472131" cy="1923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5" name="Google Shape;675;p105"/>
          <p:cNvSpPr/>
          <p:nvPr/>
        </p:nvSpPr>
        <p:spPr>
          <a:xfrm>
            <a:off x="4668300" y="3070100"/>
            <a:ext cx="3840600" cy="5727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A0E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               </a:t>
            </a:r>
            <a:r>
              <a:rPr b="1" i="0" lang="en" sz="1200" u="none" cap="none" strike="noStrike">
                <a:solidFill>
                  <a:srgbClr val="00A0E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</a:t>
            </a:r>
            <a:r>
              <a:rPr b="1" i="0" lang="en" sz="12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Competitors </a:t>
            </a:r>
            <a:r>
              <a:rPr b="1"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Raised Financing</a:t>
            </a:r>
            <a:r>
              <a:rPr b="1" i="0" lang="en" sz="12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Rounds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6" name="Google Shape;676;p10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30342" y="3090375"/>
            <a:ext cx="705807" cy="236950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105"/>
          <p:cNvSpPr txBox="1"/>
          <p:nvPr>
            <p:ph idx="1" type="body"/>
          </p:nvPr>
        </p:nvSpPr>
        <p:spPr>
          <a:xfrm>
            <a:off x="311700" y="1152475"/>
            <a:ext cx="8520600" cy="10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 Condensed"/>
              <a:buChar char="●"/>
            </a:pPr>
            <a:r>
              <a:rPr b="1" lang="en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$2 billion</a:t>
            </a:r>
            <a:r>
              <a:rPr lang="en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lang="en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invested</a:t>
            </a:r>
            <a:r>
              <a:rPr lang="en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across 40 startups - in 2018 alone </a:t>
            </a:r>
            <a:endParaRPr b="1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 Condensed"/>
              <a:buChar char="●"/>
            </a:pPr>
            <a:r>
              <a:rPr b="1" lang="en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$1.2B</a:t>
            </a:r>
            <a:r>
              <a:rPr lang="en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 container specific </a:t>
            </a:r>
            <a:r>
              <a:rPr b="1" lang="en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venture M&amp;A </a:t>
            </a:r>
            <a:r>
              <a:rPr lang="en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over the past two years</a:t>
            </a:r>
            <a:endParaRPr sz="1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8" name="Google Shape;678;p105"/>
          <p:cNvSpPr/>
          <p:nvPr/>
        </p:nvSpPr>
        <p:spPr>
          <a:xfrm>
            <a:off x="705900" y="3781225"/>
            <a:ext cx="3840600" cy="576000"/>
          </a:xfrm>
          <a:prstGeom prst="rect">
            <a:avLst/>
          </a:prstGeom>
          <a:solidFill>
            <a:srgbClr val="DDEBF7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A0E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                </a:t>
            </a:r>
            <a:r>
              <a:rPr b="1" i="0" lang="en" sz="1200" u="none" cap="none" strike="noStrike">
                <a:solidFill>
                  <a:srgbClr val="00A0E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     </a:t>
            </a:r>
            <a:r>
              <a:rPr b="1" i="0" lang="en" sz="12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Israeli Cloud company</a:t>
            </a:r>
            <a:r>
              <a:rPr b="1" i="0" lang="en" sz="1200" u="none" cap="none" strike="noStrike">
                <a:solidFill>
                  <a:srgbClr val="00A0E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i="0" lang="en" sz="12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Acquisition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105"/>
          <p:cNvSpPr/>
          <p:nvPr/>
        </p:nvSpPr>
        <p:spPr>
          <a:xfrm>
            <a:off x="4668300" y="3781020"/>
            <a:ext cx="3840600" cy="576000"/>
          </a:xfrm>
          <a:prstGeom prst="rect">
            <a:avLst/>
          </a:prstGeom>
          <a:solidFill>
            <a:srgbClr val="DDEBF7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A0E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                                  </a:t>
            </a:r>
            <a:r>
              <a:rPr b="1" i="0" lang="en" sz="11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$2.7B acquisition of </a:t>
            </a:r>
            <a:r>
              <a:rPr b="1" lang="en" sz="11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K8s distribution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citi research LOGO" id="680" name="Google Shape;680;p10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2525" y="2548732"/>
            <a:ext cx="284100" cy="184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10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7150" y="3876100"/>
            <a:ext cx="352998" cy="352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10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16669" y="3872031"/>
            <a:ext cx="705796" cy="352991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105"/>
          <p:cNvSpPr/>
          <p:nvPr/>
        </p:nvSpPr>
        <p:spPr>
          <a:xfrm>
            <a:off x="4668300" y="2368950"/>
            <a:ext cx="3840600" cy="576000"/>
          </a:xfrm>
          <a:prstGeom prst="rect">
            <a:avLst/>
          </a:prstGeom>
          <a:solidFill>
            <a:srgbClr val="DDEBF7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A0E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                  </a:t>
            </a:r>
            <a:r>
              <a:rPr b="1" i="0" lang="en" sz="1200" u="none" cap="none" strike="noStrike">
                <a:solidFill>
                  <a:srgbClr val="00A0E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        </a:t>
            </a:r>
            <a:r>
              <a:rPr b="1" i="0" lang="en" sz="12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Israeli Cloud company</a:t>
            </a:r>
            <a:r>
              <a:rPr b="1" i="0" lang="en" sz="1200" u="none" cap="none" strike="noStrike">
                <a:solidFill>
                  <a:srgbClr val="00A0E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i="0" lang="en" sz="12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Acquisition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4" name="Google Shape;684;p10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52730" y="2372250"/>
            <a:ext cx="891843" cy="66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10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57991" y="2571514"/>
            <a:ext cx="705800" cy="173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10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457853" y="3982356"/>
            <a:ext cx="548700" cy="136293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105"/>
          <p:cNvSpPr txBox="1"/>
          <p:nvPr/>
        </p:nvSpPr>
        <p:spPr>
          <a:xfrm>
            <a:off x="812675" y="4542675"/>
            <a:ext cx="11523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DDEBF7"/>
                </a:highlight>
              </a:rPr>
              <a:t>Last two months</a:t>
            </a:r>
            <a:endParaRPr sz="1000">
              <a:highlight>
                <a:srgbClr val="DDEBF7"/>
              </a:highlight>
            </a:endParaRPr>
          </a:p>
        </p:txBody>
      </p:sp>
      <p:pic>
        <p:nvPicPr>
          <p:cNvPr id="688" name="Google Shape;688;p10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693806" y="4005375"/>
            <a:ext cx="700132" cy="1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10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862325" y="3250262"/>
            <a:ext cx="641848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Trends</a:t>
            </a:r>
            <a:endParaRPr/>
          </a:p>
        </p:txBody>
      </p:sp>
      <p:sp>
        <p:nvSpPr>
          <p:cNvPr id="695" name="Google Shape;695;p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6" name="Google Shape;696;p106"/>
          <p:cNvSpPr txBox="1"/>
          <p:nvPr/>
        </p:nvSpPr>
        <p:spPr>
          <a:xfrm>
            <a:off x="465450" y="2902775"/>
            <a:ext cx="83235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2222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Forbes names </a:t>
            </a:r>
            <a:r>
              <a:rPr b="1" lang="en" sz="2400">
                <a:solidFill>
                  <a:srgbClr val="00B0F0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Reduxio</a:t>
            </a:r>
            <a:r>
              <a:rPr b="1" lang="en" sz="2400">
                <a:solidFill>
                  <a:srgbClr val="666666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:</a:t>
            </a:r>
            <a:r>
              <a:rPr b="1" lang="en" sz="2400">
                <a:solidFill>
                  <a:srgbClr val="666666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800">
                <a:solidFill>
                  <a:srgbClr val="666666"/>
                </a:solidFill>
                <a:highlight>
                  <a:srgbClr val="FCFCFC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5 Cloud Native Storage Startups To Watch Out For In 2019</a:t>
            </a:r>
            <a:endParaRPr i="1" sz="1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97" name="Google Shape;697;p106"/>
          <p:cNvSpPr txBox="1"/>
          <p:nvPr>
            <p:ph idx="1" type="body"/>
          </p:nvPr>
        </p:nvSpPr>
        <p:spPr>
          <a:xfrm>
            <a:off x="520650" y="1121625"/>
            <a:ext cx="8213100" cy="17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 Condensed"/>
              <a:buChar char="●"/>
            </a:pP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Kubernetes is moving to production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 Condensed"/>
              <a:buChar char="●"/>
            </a:pP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Kubernetes is the only Orchestration system for Containers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 Condensed"/>
              <a:buChar char="●"/>
            </a:pP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Software as a Cloud: single platform to run your IT across all Clouds 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98" name="Google Shape;698;p106"/>
          <p:cNvSpPr txBox="1"/>
          <p:nvPr/>
        </p:nvSpPr>
        <p:spPr>
          <a:xfrm>
            <a:off x="465450" y="3671550"/>
            <a:ext cx="83235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Kubernetes Takes Center Stage at VMworld </a:t>
            </a:r>
            <a:r>
              <a:rPr b="1" lang="en" sz="225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"Since Java, the virtual machine or cloud, we haven't seen a technology as critical as Kubernetes," VMware CEO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Company Overview</a:t>
            </a:r>
            <a:r>
              <a:rPr b="1" lang="en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b="1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04" name="Google Shape;704;p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Roboto Condensed"/>
              <a:buChar char="●"/>
            </a:pPr>
            <a:r>
              <a:rPr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Established 2013, Pivot in 2018</a:t>
            </a:r>
            <a:endParaRPr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Roboto Condensed"/>
              <a:buChar char="●"/>
            </a:pPr>
            <a:r>
              <a:rPr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Headquarter in Tel Aviv, Israel. Office in the US</a:t>
            </a:r>
            <a:endParaRPr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Roboto Condensed"/>
              <a:buChar char="●"/>
            </a:pPr>
            <a:r>
              <a:rPr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35 employees, mostly engineers</a:t>
            </a:r>
            <a:r>
              <a:rPr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</a:t>
            </a:r>
            <a:endParaRPr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Roboto Condensed"/>
              <a:buChar char="●"/>
            </a:pPr>
            <a:r>
              <a:rPr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First product in 2015, 150 customers</a:t>
            </a:r>
            <a:endParaRPr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Roboto Condensed"/>
              <a:buChar char="●"/>
            </a:pPr>
            <a:r>
              <a:rPr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Magellan Beta in September 2019</a:t>
            </a:r>
            <a:endParaRPr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05" name="Google Shape;705;p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06" name="Google Shape;706;p107"/>
          <p:cNvCxnSpPr/>
          <p:nvPr/>
        </p:nvCxnSpPr>
        <p:spPr>
          <a:xfrm>
            <a:off x="731775" y="4834600"/>
            <a:ext cx="78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07" name="Google Shape;707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8975" y="180300"/>
            <a:ext cx="383148" cy="338951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107"/>
          <p:cNvSpPr txBox="1"/>
          <p:nvPr/>
        </p:nvSpPr>
        <p:spPr>
          <a:xfrm>
            <a:off x="1595425" y="3911100"/>
            <a:ext cx="59352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Experienced Investors: Intel Capital, JVP, C5 Capital</a:t>
            </a:r>
            <a:endParaRPr sz="1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09" name="Google Shape;709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2863" y="4201138"/>
            <a:ext cx="78585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6926" y="4173526"/>
            <a:ext cx="603925" cy="603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JVP logo png transparent" id="711" name="Google Shape;711;p107"/>
          <p:cNvPicPr preferRelativeResize="0"/>
          <p:nvPr/>
        </p:nvPicPr>
        <p:blipFill rotWithShape="1">
          <a:blip r:embed="rId6">
            <a:alphaModFix/>
          </a:blip>
          <a:srcRect b="27381" l="0" r="0" t="26561"/>
          <a:stretch/>
        </p:blipFill>
        <p:spPr>
          <a:xfrm>
            <a:off x="5185616" y="4236638"/>
            <a:ext cx="1037225" cy="4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10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95659" y="1259900"/>
            <a:ext cx="2256467" cy="2296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08"/>
          <p:cNvSpPr txBox="1"/>
          <p:nvPr>
            <p:ph type="title"/>
          </p:nvPr>
        </p:nvSpPr>
        <p:spPr>
          <a:xfrm>
            <a:off x="598225" y="606325"/>
            <a:ext cx="4783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B0F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Thank You</a:t>
            </a:r>
            <a:endParaRPr b="1" sz="4800">
              <a:solidFill>
                <a:srgbClr val="00B0F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18" name="Google Shape;718;p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9" name="Google Shape;719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8975" y="180300"/>
            <a:ext cx="383148" cy="3389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0" name="Google Shape;720;p108"/>
          <p:cNvCxnSpPr/>
          <p:nvPr/>
        </p:nvCxnSpPr>
        <p:spPr>
          <a:xfrm>
            <a:off x="731775" y="4834600"/>
            <a:ext cx="78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21" name="Google Shape;721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0375" y="1775249"/>
            <a:ext cx="4620749" cy="28879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Why Magellan?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390" name="Google Shape;390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91" name="Google Shape;391;p92"/>
          <p:cNvCxnSpPr/>
          <p:nvPr/>
        </p:nvCxnSpPr>
        <p:spPr>
          <a:xfrm>
            <a:off x="731775" y="4834600"/>
            <a:ext cx="78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2" name="Google Shape;392;p92"/>
          <p:cNvSpPr txBox="1"/>
          <p:nvPr/>
        </p:nvSpPr>
        <p:spPr>
          <a:xfrm>
            <a:off x="3545744" y="1601645"/>
            <a:ext cx="2103000" cy="2560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Cloud Infrastructure as Code</a:t>
            </a:r>
            <a:endParaRPr sz="13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Simplify IT deployments in hybrid or multi-cloud deployments with a single cloud platform based on Kubernetes and Magellan, with consistent operational workflows. Runs on any infrastructure where Kubernetes runs - on premise or in the public cloud.</a:t>
            </a:r>
            <a:endParaRPr sz="11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93" name="Google Shape;393;p92"/>
          <p:cNvSpPr txBox="1"/>
          <p:nvPr/>
        </p:nvSpPr>
        <p:spPr>
          <a:xfrm>
            <a:off x="5984050" y="1601584"/>
            <a:ext cx="2103000" cy="2560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Application Mobility</a:t>
            </a:r>
            <a:endParaRPr sz="13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Defeat the challenge of data gravity with instant application mobility between infrastructure islands. Magellan’s instant data mobility allows an application’s data to move with the application instance without delay.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94" name="Google Shape;394;p92"/>
          <p:cNvSpPr txBox="1"/>
          <p:nvPr/>
        </p:nvSpPr>
        <p:spPr>
          <a:xfrm>
            <a:off x="1067731" y="1601636"/>
            <a:ext cx="2103000" cy="2560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Kubernetes Native</a:t>
            </a:r>
            <a:endParaRPr sz="13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Eliminate traditional storage infrastructure and management silos reducing total cost of infrastructure. Runs natively in Kubernetes and delivers performance and complete data management for customer’s business critical applications. 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descr="Image result for Kubernetes native icon" id="395" name="Google Shape;395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325" y="2206602"/>
            <a:ext cx="621792" cy="5899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396" name="Google Shape;396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6350" y="2208513"/>
            <a:ext cx="621792" cy="5740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pplication  migration icon png" id="397" name="Google Shape;397;p92"/>
          <p:cNvPicPr preferRelativeResize="0"/>
          <p:nvPr/>
        </p:nvPicPr>
        <p:blipFill rotWithShape="1">
          <a:blip r:embed="rId5">
            <a:alphaModFix/>
          </a:blip>
          <a:srcRect b="8712" l="8899" r="8924" t="9098"/>
          <a:stretch/>
        </p:blipFill>
        <p:spPr>
          <a:xfrm>
            <a:off x="6764380" y="2221238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Enterprise Grade Kubernetes Native Storage 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403" name="Google Shape;403;p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04" name="Google Shape;404;p93"/>
          <p:cNvCxnSpPr/>
          <p:nvPr/>
        </p:nvCxnSpPr>
        <p:spPr>
          <a:xfrm>
            <a:off x="731775" y="4834600"/>
            <a:ext cx="78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05" name="Google Shape;405;p93"/>
          <p:cNvGrpSpPr/>
          <p:nvPr/>
        </p:nvGrpSpPr>
        <p:grpSpPr>
          <a:xfrm>
            <a:off x="791625" y="1531600"/>
            <a:ext cx="2415000" cy="2689500"/>
            <a:chOff x="791625" y="1483375"/>
            <a:chExt cx="2415000" cy="2689500"/>
          </a:xfrm>
        </p:grpSpPr>
        <p:sp>
          <p:nvSpPr>
            <p:cNvPr id="406" name="Google Shape;406;p93"/>
            <p:cNvSpPr/>
            <p:nvPr/>
          </p:nvSpPr>
          <p:spPr>
            <a:xfrm>
              <a:off x="791625" y="1483375"/>
              <a:ext cx="2415000" cy="2689500"/>
            </a:xfrm>
            <a:prstGeom prst="roundRect">
              <a:avLst>
                <a:gd fmla="val 482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Kubernetes with Legacy Storage</a:t>
              </a:r>
              <a:endParaRPr sz="11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407" name="Google Shape;407;p93"/>
            <p:cNvGrpSpPr/>
            <p:nvPr/>
          </p:nvGrpSpPr>
          <p:grpSpPr>
            <a:xfrm>
              <a:off x="1277625" y="1936775"/>
              <a:ext cx="1443000" cy="1131725"/>
              <a:chOff x="1392550" y="1784375"/>
              <a:chExt cx="1443000" cy="1131725"/>
            </a:xfrm>
          </p:grpSpPr>
          <p:sp>
            <p:nvSpPr>
              <p:cNvPr id="408" name="Google Shape;408;p93"/>
              <p:cNvSpPr/>
              <p:nvPr/>
            </p:nvSpPr>
            <p:spPr>
              <a:xfrm>
                <a:off x="1392550" y="1784375"/>
                <a:ext cx="1443000" cy="627000"/>
              </a:xfrm>
              <a:prstGeom prst="roundRect">
                <a:avLst>
                  <a:gd fmla="val 6924" name="adj"/>
                </a:avLst>
              </a:prstGeom>
              <a:solidFill>
                <a:srgbClr val="C9DAF8"/>
              </a:solidFill>
              <a:ln>
                <a:noFill/>
              </a:ln>
            </p:spPr>
            <p:txBody>
              <a:bodyPr anchorCtr="0" anchor="t" bIns="91425" lIns="91425" spcFirstLastPara="1" rIns="91425" wrap="square" tIns="27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66666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Kubernetes</a:t>
                </a:r>
                <a:endParaRPr sz="800"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pic>
            <p:nvPicPr>
              <p:cNvPr descr="Image result for array storage icon" id="409" name="Google Shape;409;p9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667375" y="2554925"/>
                <a:ext cx="361175" cy="3611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Image result for rack servers icon png transparent" id="410" name="Google Shape;410;p9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467475" y="1994375"/>
                <a:ext cx="361175" cy="3611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Image result for rack servers icon png transparent" id="411" name="Google Shape;411;p9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924675" y="1994375"/>
                <a:ext cx="361175" cy="3611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Image result for rack servers icon png transparent" id="412" name="Google Shape;412;p9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381875" y="1994375"/>
                <a:ext cx="361175" cy="3611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Image result for array storage icon" id="413" name="Google Shape;413;p9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170800" y="2554925"/>
                <a:ext cx="361175" cy="36117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414" name="Google Shape;414;p93"/>
              <p:cNvCxnSpPr>
                <a:stCxn id="410" idx="2"/>
                <a:endCxn id="409" idx="0"/>
              </p:cNvCxnSpPr>
              <p:nvPr/>
            </p:nvCxnSpPr>
            <p:spPr>
              <a:xfrm flipH="1" rot="-5400000">
                <a:off x="1648213" y="2355400"/>
                <a:ext cx="199500" cy="199800"/>
              </a:xfrm>
              <a:prstGeom prst="bentConnector3">
                <a:avLst>
                  <a:gd fmla="val 49969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5" name="Google Shape;415;p93"/>
              <p:cNvCxnSpPr>
                <a:stCxn id="411" idx="2"/>
                <a:endCxn id="409" idx="0"/>
              </p:cNvCxnSpPr>
              <p:nvPr/>
            </p:nvCxnSpPr>
            <p:spPr>
              <a:xfrm rot="5400000">
                <a:off x="1876813" y="2326600"/>
                <a:ext cx="199500" cy="257400"/>
              </a:xfrm>
              <a:prstGeom prst="bentConnector3">
                <a:avLst>
                  <a:gd fmla="val 49969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6" name="Google Shape;416;p93"/>
              <p:cNvCxnSpPr>
                <a:stCxn id="412" idx="2"/>
                <a:endCxn id="413" idx="0"/>
              </p:cNvCxnSpPr>
              <p:nvPr/>
            </p:nvCxnSpPr>
            <p:spPr>
              <a:xfrm rot="5400000">
                <a:off x="2357113" y="2349700"/>
                <a:ext cx="199500" cy="211200"/>
              </a:xfrm>
              <a:prstGeom prst="bentConnector3">
                <a:avLst>
                  <a:gd fmla="val 49969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7" name="Google Shape;417;p93"/>
              <p:cNvCxnSpPr>
                <a:stCxn id="411" idx="2"/>
                <a:endCxn id="413" idx="0"/>
              </p:cNvCxnSpPr>
              <p:nvPr/>
            </p:nvCxnSpPr>
            <p:spPr>
              <a:xfrm flipH="1" rot="-5400000">
                <a:off x="2128513" y="2332300"/>
                <a:ext cx="199500" cy="246000"/>
              </a:xfrm>
              <a:prstGeom prst="bentConnector3">
                <a:avLst>
                  <a:gd fmla="val 49969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18" name="Google Shape;418;p93"/>
              <p:cNvSpPr txBox="1"/>
              <p:nvPr/>
            </p:nvSpPr>
            <p:spPr>
              <a:xfrm>
                <a:off x="2446025" y="2552075"/>
                <a:ext cx="389400" cy="32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">
                    <a:solidFill>
                      <a:srgbClr val="66666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Legacy Storage</a:t>
                </a:r>
                <a:endParaRPr sz="500"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grpSp>
          <p:nvGrpSpPr>
            <p:cNvPr id="419" name="Google Shape;419;p93"/>
            <p:cNvGrpSpPr/>
            <p:nvPr/>
          </p:nvGrpSpPr>
          <p:grpSpPr>
            <a:xfrm>
              <a:off x="966875" y="3160500"/>
              <a:ext cx="2111873" cy="817625"/>
              <a:chOff x="1195475" y="3111746"/>
              <a:chExt cx="2111873" cy="817625"/>
            </a:xfrm>
          </p:grpSpPr>
          <p:sp>
            <p:nvSpPr>
              <p:cNvPr id="420" name="Google Shape;420;p93"/>
              <p:cNvSpPr txBox="1"/>
              <p:nvPr/>
            </p:nvSpPr>
            <p:spPr>
              <a:xfrm>
                <a:off x="1325548" y="3111746"/>
                <a:ext cx="1981800" cy="8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66666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Expensive storage appliances</a:t>
                </a:r>
                <a:endParaRPr sz="800"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  <a:p>
                <a:pPr indent="0" lvl="0" marL="0" rtl="0" algn="l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66666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Siloed storage performance and capacity</a:t>
                </a:r>
                <a:endParaRPr sz="800"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  <a:p>
                <a:pPr indent="0" lvl="0" marL="0" rtl="0" algn="l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66666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Operational complexity </a:t>
                </a:r>
                <a:endParaRPr sz="800"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  <a:p>
                <a:pPr indent="0" lvl="0" marL="0" rtl="0" algn="l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66666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Limited to on premise deployments</a:t>
                </a:r>
                <a:endParaRPr sz="800"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  <a:p>
                <a:pPr indent="0" lvl="0" marL="0" rtl="0" algn="l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pic>
            <p:nvPicPr>
              <p:cNvPr descr="Image result for cost icon png red" id="421" name="Google Shape;421;p9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195475" y="3200226"/>
                <a:ext cx="137160" cy="1371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Related image" id="422" name="Google Shape;422;p93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200047" y="3396534"/>
                <a:ext cx="128017" cy="1280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Related image" id="423" name="Google Shape;423;p93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200047" y="3600758"/>
                <a:ext cx="128017" cy="1280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Related image" id="424" name="Google Shape;424;p93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200047" y="3801356"/>
                <a:ext cx="128017" cy="12801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25" name="Google Shape;425;p93"/>
          <p:cNvSpPr/>
          <p:nvPr/>
        </p:nvSpPr>
        <p:spPr>
          <a:xfrm>
            <a:off x="3407325" y="2539300"/>
            <a:ext cx="789900" cy="6741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" name="Google Shape;426;p93"/>
          <p:cNvGrpSpPr/>
          <p:nvPr/>
        </p:nvGrpSpPr>
        <p:grpSpPr>
          <a:xfrm>
            <a:off x="4397575" y="1344100"/>
            <a:ext cx="4152450" cy="3064500"/>
            <a:chOff x="4397575" y="1191700"/>
            <a:chExt cx="4152450" cy="3064500"/>
          </a:xfrm>
        </p:grpSpPr>
        <p:sp>
          <p:nvSpPr>
            <p:cNvPr id="427" name="Google Shape;427;p93"/>
            <p:cNvSpPr/>
            <p:nvPr/>
          </p:nvSpPr>
          <p:spPr>
            <a:xfrm>
              <a:off x="4397575" y="1191700"/>
              <a:ext cx="4129500" cy="3064500"/>
            </a:xfrm>
            <a:prstGeom prst="roundRect">
              <a:avLst>
                <a:gd fmla="val 482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Kubernetes with Magellan</a:t>
              </a:r>
              <a:endParaRPr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428" name="Google Shape;428;p93"/>
            <p:cNvGrpSpPr/>
            <p:nvPr/>
          </p:nvGrpSpPr>
          <p:grpSpPr>
            <a:xfrm>
              <a:off x="5770300" y="1733275"/>
              <a:ext cx="1443000" cy="1182900"/>
              <a:chOff x="5964550" y="1809475"/>
              <a:chExt cx="1443000" cy="1182900"/>
            </a:xfrm>
          </p:grpSpPr>
          <p:sp>
            <p:nvSpPr>
              <p:cNvPr id="429" name="Google Shape;429;p93"/>
              <p:cNvSpPr/>
              <p:nvPr/>
            </p:nvSpPr>
            <p:spPr>
              <a:xfrm>
                <a:off x="5964550" y="1809475"/>
                <a:ext cx="1443000" cy="1182900"/>
              </a:xfrm>
              <a:prstGeom prst="roundRect">
                <a:avLst>
                  <a:gd fmla="val 2827" name="adj"/>
                </a:avLst>
              </a:prstGeom>
              <a:solidFill>
                <a:srgbClr val="C9DAF8"/>
              </a:solidFill>
              <a:ln>
                <a:noFill/>
              </a:ln>
            </p:spPr>
            <p:txBody>
              <a:bodyPr anchorCtr="0" anchor="t" bIns="91425" lIns="91425" spcFirstLastPara="1" rIns="91425" wrap="square" tIns="457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66666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Kubernetes</a:t>
                </a:r>
                <a:endParaRPr sz="900"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pic>
            <p:nvPicPr>
              <p:cNvPr descr="Image result for rack servers icon png transparent" id="430" name="Google Shape;430;p9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115675" y="2094952"/>
                <a:ext cx="361175" cy="3611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Image result for rack servers icon png transparent" id="431" name="Google Shape;431;p9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496675" y="2094952"/>
                <a:ext cx="361175" cy="3611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Image result for rack servers icon png transparent" id="432" name="Google Shape;432;p9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115675" y="2451251"/>
                <a:ext cx="361175" cy="3611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Image result for rack servers icon png transparent" id="433" name="Google Shape;433;p9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496675" y="2451251"/>
                <a:ext cx="361175" cy="3611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4" name="Google Shape;434;p93"/>
              <p:cNvSpPr/>
              <p:nvPr/>
            </p:nvSpPr>
            <p:spPr>
              <a:xfrm>
                <a:off x="6896274" y="2115899"/>
                <a:ext cx="385200" cy="327600"/>
              </a:xfrm>
              <a:prstGeom prst="roundRect">
                <a:avLst>
                  <a:gd fmla="val 5951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Application Containers</a:t>
                </a:r>
                <a:endParaRPr sz="500"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435" name="Google Shape;435;p93"/>
              <p:cNvSpPr/>
              <p:nvPr/>
            </p:nvSpPr>
            <p:spPr>
              <a:xfrm>
                <a:off x="6896274" y="2464577"/>
                <a:ext cx="385200" cy="327600"/>
              </a:xfrm>
              <a:prstGeom prst="roundRect">
                <a:avLst>
                  <a:gd fmla="val 5951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"/>
                  <a:t>Magellan</a:t>
                </a:r>
                <a:endParaRPr sz="500"/>
              </a:p>
            </p:txBody>
          </p:sp>
          <p:sp>
            <p:nvSpPr>
              <p:cNvPr id="436" name="Google Shape;436;p93"/>
              <p:cNvSpPr txBox="1"/>
              <p:nvPr/>
            </p:nvSpPr>
            <p:spPr>
              <a:xfrm>
                <a:off x="6091850" y="2747400"/>
                <a:ext cx="804300" cy="13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solidFill>
                      <a:srgbClr val="66666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Servers with SSDs</a:t>
                </a:r>
                <a:endParaRPr sz="600"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pic>
          <p:nvPicPr>
            <p:cNvPr descr="Related image" id="437" name="Google Shape;437;p9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705638" y="3457480"/>
              <a:ext cx="128017" cy="12801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8" name="Google Shape;438;p93"/>
            <p:cNvGrpSpPr/>
            <p:nvPr/>
          </p:nvGrpSpPr>
          <p:grpSpPr>
            <a:xfrm>
              <a:off x="4701075" y="3150749"/>
              <a:ext cx="2020150" cy="952500"/>
              <a:chOff x="5463075" y="3173320"/>
              <a:chExt cx="2020150" cy="952500"/>
            </a:xfrm>
          </p:grpSpPr>
          <p:pic>
            <p:nvPicPr>
              <p:cNvPr descr="Related image" id="439" name="Google Shape;439;p93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5463075" y="3271074"/>
                <a:ext cx="137160" cy="1371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Related image" id="440" name="Google Shape;440;p93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5467638" y="3693484"/>
                <a:ext cx="128017" cy="12801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Related image" id="441" name="Google Shape;441;p93"/>
              <p:cNvPicPr preferRelativeResize="0"/>
              <p:nvPr/>
            </p:nvPicPr>
            <p:blipFill>
              <a:blip r:embed="rId7">
                <a:alphaModFix amt="76000"/>
              </a:blip>
              <a:stretch>
                <a:fillRect/>
              </a:stretch>
            </p:blipFill>
            <p:spPr>
              <a:xfrm>
                <a:off x="5467638" y="3899513"/>
                <a:ext cx="128017" cy="1280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2" name="Google Shape;442;p93"/>
              <p:cNvSpPr txBox="1"/>
              <p:nvPr/>
            </p:nvSpPr>
            <p:spPr>
              <a:xfrm>
                <a:off x="5617825" y="3173320"/>
                <a:ext cx="1865400" cy="95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66666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Reduced </a:t>
                </a:r>
                <a:r>
                  <a:rPr lang="en" sz="900">
                    <a:solidFill>
                      <a:srgbClr val="66666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infrastructure</a:t>
                </a:r>
                <a:r>
                  <a:rPr lang="en" sz="900">
                    <a:solidFill>
                      <a:srgbClr val="66666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 costs</a:t>
                </a:r>
                <a:endParaRPr sz="900"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  <a:p>
                <a:pPr indent="0" lvl="0" marL="0" rtl="0" algn="l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66666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Commodity</a:t>
                </a:r>
                <a:r>
                  <a:rPr lang="en" sz="900">
                    <a:solidFill>
                      <a:srgbClr val="66666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 HW nodes</a:t>
                </a:r>
                <a:endParaRPr sz="900"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  <a:p>
                <a:pPr indent="0" lvl="0" marL="0" rtl="0" algn="l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66666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Erasure coding across nodes</a:t>
                </a:r>
                <a:endParaRPr sz="900"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  <a:p>
                <a:pPr indent="0" lvl="0" marL="0" rtl="0" algn="l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66666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Global data reduction</a:t>
                </a:r>
                <a:endParaRPr sz="900"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  <a:p>
                <a:pPr indent="0" lvl="0" marL="0" rtl="0" algn="l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</p:grpSp>
        <p:grpSp>
          <p:nvGrpSpPr>
            <p:cNvPr id="443" name="Google Shape;443;p93"/>
            <p:cNvGrpSpPr/>
            <p:nvPr/>
          </p:nvGrpSpPr>
          <p:grpSpPr>
            <a:xfrm>
              <a:off x="6529875" y="3150749"/>
              <a:ext cx="2020150" cy="952500"/>
              <a:chOff x="5539275" y="3150749"/>
              <a:chExt cx="2020150" cy="952500"/>
            </a:xfrm>
          </p:grpSpPr>
          <p:pic>
            <p:nvPicPr>
              <p:cNvPr descr="Related image" id="444" name="Google Shape;444;p93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5543838" y="3457480"/>
                <a:ext cx="128017" cy="128017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445" name="Google Shape;445;p93"/>
              <p:cNvGrpSpPr/>
              <p:nvPr/>
            </p:nvGrpSpPr>
            <p:grpSpPr>
              <a:xfrm>
                <a:off x="5539275" y="3150749"/>
                <a:ext cx="2020150" cy="952500"/>
                <a:chOff x="5539275" y="3173320"/>
                <a:chExt cx="2020150" cy="952500"/>
              </a:xfrm>
            </p:grpSpPr>
            <p:pic>
              <p:nvPicPr>
                <p:cNvPr descr="Related image" id="446" name="Google Shape;446;p93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5539275" y="3271074"/>
                  <a:ext cx="137160" cy="1371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Related image" id="447" name="Google Shape;447;p93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5543838" y="3693484"/>
                  <a:ext cx="128017" cy="12801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Related image" id="448" name="Google Shape;448;p93"/>
                <p:cNvPicPr preferRelativeResize="0"/>
                <p:nvPr/>
              </p:nvPicPr>
              <p:blipFill>
                <a:blip r:embed="rId7">
                  <a:alphaModFix amt="76000"/>
                </a:blip>
                <a:stretch>
                  <a:fillRect/>
                </a:stretch>
              </p:blipFill>
              <p:spPr>
                <a:xfrm>
                  <a:off x="5543838" y="3899513"/>
                  <a:ext cx="128017" cy="12801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49" name="Google Shape;449;p93"/>
                <p:cNvSpPr txBox="1"/>
                <p:nvPr/>
              </p:nvSpPr>
              <p:spPr>
                <a:xfrm>
                  <a:off x="5694025" y="3173320"/>
                  <a:ext cx="1865400" cy="952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900">
                      <a:solidFill>
                        <a:srgbClr val="666666"/>
                      </a:solidFill>
                      <a:latin typeface="Roboto Condensed"/>
                      <a:ea typeface="Roboto Condensed"/>
                      <a:cs typeface="Roboto Condensed"/>
                      <a:sym typeface="Roboto Condensed"/>
                    </a:rPr>
                    <a:t>Reduced operational costs</a:t>
                  </a:r>
                  <a:endParaRPr sz="900">
                    <a:solidFill>
                      <a:srgbClr val="66666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endParaRPr>
                </a:p>
                <a:p>
                  <a:pPr indent="0" lvl="0" marL="0" rtl="0" algn="l">
                    <a:spcBef>
                      <a:spcPts val="600"/>
                    </a:spcBef>
                    <a:spcAft>
                      <a:spcPts val="0"/>
                    </a:spcAft>
                    <a:buNone/>
                  </a:pPr>
                  <a:r>
                    <a:rPr lang="en" sz="900">
                      <a:solidFill>
                        <a:srgbClr val="666666"/>
                      </a:solidFill>
                      <a:latin typeface="Roboto Condensed"/>
                      <a:ea typeface="Roboto Condensed"/>
                      <a:cs typeface="Roboto Condensed"/>
                      <a:sym typeface="Roboto Condensed"/>
                    </a:rPr>
                    <a:t>Built for Kubernetes</a:t>
                  </a:r>
                  <a:endParaRPr sz="900">
                    <a:solidFill>
                      <a:srgbClr val="66666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endParaRPr>
                </a:p>
                <a:p>
                  <a:pPr indent="0" lvl="0" marL="0" rtl="0" algn="l">
                    <a:spcBef>
                      <a:spcPts val="600"/>
                    </a:spcBef>
                    <a:spcAft>
                      <a:spcPts val="0"/>
                    </a:spcAft>
                    <a:buNone/>
                  </a:pPr>
                  <a:r>
                    <a:rPr lang="en" sz="900">
                      <a:solidFill>
                        <a:srgbClr val="666666"/>
                      </a:solidFill>
                      <a:latin typeface="Roboto Condensed"/>
                      <a:ea typeface="Roboto Condensed"/>
                      <a:cs typeface="Roboto Condensed"/>
                      <a:sym typeface="Roboto Condensed"/>
                    </a:rPr>
                    <a:t>Integrated data </a:t>
                  </a:r>
                  <a:r>
                    <a:rPr lang="en" sz="900">
                      <a:solidFill>
                        <a:srgbClr val="666666"/>
                      </a:solidFill>
                      <a:latin typeface="Roboto Condensed"/>
                      <a:ea typeface="Roboto Condensed"/>
                      <a:cs typeface="Roboto Condensed"/>
                      <a:sym typeface="Roboto Condensed"/>
                    </a:rPr>
                    <a:t>management</a:t>
                  </a:r>
                  <a:r>
                    <a:rPr lang="en" sz="900">
                      <a:solidFill>
                        <a:srgbClr val="666666"/>
                      </a:solidFill>
                      <a:latin typeface="Roboto Condensed"/>
                      <a:ea typeface="Roboto Condensed"/>
                      <a:cs typeface="Roboto Condensed"/>
                      <a:sym typeface="Roboto Condensed"/>
                    </a:rPr>
                    <a:t>  </a:t>
                  </a:r>
                  <a:endParaRPr sz="900">
                    <a:solidFill>
                      <a:srgbClr val="66666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endParaRPr>
                </a:p>
                <a:p>
                  <a:pPr indent="0" lvl="0" marL="0" rtl="0" algn="l">
                    <a:spcBef>
                      <a:spcPts val="600"/>
                    </a:spcBef>
                    <a:spcAft>
                      <a:spcPts val="0"/>
                    </a:spcAft>
                    <a:buNone/>
                  </a:pPr>
                  <a:r>
                    <a:rPr lang="en" sz="900">
                      <a:solidFill>
                        <a:srgbClr val="666666"/>
                      </a:solidFill>
                      <a:latin typeface="Roboto Condensed"/>
                      <a:ea typeface="Roboto Condensed"/>
                      <a:cs typeface="Roboto Condensed"/>
                      <a:sym typeface="Roboto Condensed"/>
                    </a:rPr>
                    <a:t>Runs on any infrastructure</a:t>
                  </a:r>
                  <a:endParaRPr sz="900">
                    <a:solidFill>
                      <a:srgbClr val="66666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endParaRPr>
                </a:p>
                <a:p>
                  <a:pPr indent="0" lvl="0" marL="0" rtl="0" algn="l">
                    <a:spcBef>
                      <a:spcPts val="60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000">
                    <a:solidFill>
                      <a:srgbClr val="66666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000"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94"/>
          <p:cNvSpPr txBox="1"/>
          <p:nvPr/>
        </p:nvSpPr>
        <p:spPr>
          <a:xfrm>
            <a:off x="820325" y="1252975"/>
            <a:ext cx="7590900" cy="32763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200400" marR="18288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3200400" marR="18288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3611880" marR="18288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Condensed"/>
              <a:buChar char="●"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 </a:t>
            </a: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multi-data center, hybrid cloud or multi-cloud </a:t>
            </a:r>
            <a:endParaRPr sz="12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3611880" marR="18288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Condensed"/>
              <a:buChar char="●"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One infrastructure-independent platform for applications</a:t>
            </a:r>
            <a:endParaRPr sz="12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3611880" marR="18288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Condensed"/>
              <a:buChar char="●"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One set of storage and data management workflows</a:t>
            </a:r>
            <a:endParaRPr sz="12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3611880" marR="18288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Condensed"/>
              <a:buChar char="●"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Eliminates cloud vendor lock-in</a:t>
            </a:r>
            <a:endParaRPr sz="12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3200400" marR="18288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200400" marR="18288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Cloud as Code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456" name="Google Shape;456;p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57" name="Google Shape;457;p94"/>
          <p:cNvCxnSpPr/>
          <p:nvPr/>
        </p:nvCxnSpPr>
        <p:spPr>
          <a:xfrm>
            <a:off x="731775" y="4834600"/>
            <a:ext cx="78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58" name="Google Shape;458;p94"/>
          <p:cNvGrpSpPr/>
          <p:nvPr/>
        </p:nvGrpSpPr>
        <p:grpSpPr>
          <a:xfrm>
            <a:off x="1200800" y="1527650"/>
            <a:ext cx="2741400" cy="2968938"/>
            <a:chOff x="4858400" y="1222850"/>
            <a:chExt cx="2741400" cy="2968938"/>
          </a:xfrm>
        </p:grpSpPr>
        <p:grpSp>
          <p:nvGrpSpPr>
            <p:cNvPr id="459" name="Google Shape;459;p94"/>
            <p:cNvGrpSpPr/>
            <p:nvPr/>
          </p:nvGrpSpPr>
          <p:grpSpPr>
            <a:xfrm>
              <a:off x="4868151" y="1468175"/>
              <a:ext cx="2714400" cy="1968900"/>
              <a:chOff x="1134351" y="1391975"/>
              <a:chExt cx="2714400" cy="1968900"/>
            </a:xfrm>
          </p:grpSpPr>
          <p:sp>
            <p:nvSpPr>
              <p:cNvPr id="460" name="Google Shape;460;p94"/>
              <p:cNvSpPr/>
              <p:nvPr/>
            </p:nvSpPr>
            <p:spPr>
              <a:xfrm>
                <a:off x="1134351" y="1391975"/>
                <a:ext cx="2714400" cy="1968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66666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Kubernetes</a:t>
                </a:r>
                <a:endParaRPr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grpSp>
            <p:nvGrpSpPr>
              <p:cNvPr id="461" name="Google Shape;461;p94"/>
              <p:cNvGrpSpPr/>
              <p:nvPr/>
            </p:nvGrpSpPr>
            <p:grpSpPr>
              <a:xfrm>
                <a:off x="1250624" y="1751450"/>
                <a:ext cx="2486248" cy="1526225"/>
                <a:chOff x="1174424" y="1675250"/>
                <a:chExt cx="2486248" cy="1526225"/>
              </a:xfrm>
            </p:grpSpPr>
            <p:sp>
              <p:nvSpPr>
                <p:cNvPr id="462" name="Google Shape;462;p94"/>
                <p:cNvSpPr/>
                <p:nvPr/>
              </p:nvSpPr>
              <p:spPr>
                <a:xfrm>
                  <a:off x="1413850" y="2646175"/>
                  <a:ext cx="1764900" cy="555300"/>
                </a:xfrm>
                <a:prstGeom prst="roundRect">
                  <a:avLst>
                    <a:gd fmla="val 2052" name="adj"/>
                  </a:avLst>
                </a:prstGeom>
                <a:solidFill>
                  <a:srgbClr val="A4C2F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>
                      <a:solidFill>
                        <a:srgbClr val="666666"/>
                      </a:solidFill>
                      <a:latin typeface="Roboto Condensed"/>
                      <a:ea typeface="Roboto Condensed"/>
                      <a:cs typeface="Roboto Condensed"/>
                      <a:sym typeface="Roboto Condensed"/>
                    </a:rPr>
                    <a:t>Magellan Container Native Storage</a:t>
                  </a:r>
                  <a:endParaRPr sz="800">
                    <a:solidFill>
                      <a:srgbClr val="66666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463" name="Google Shape;463;p94"/>
                <p:cNvSpPr/>
                <p:nvPr/>
              </p:nvSpPr>
              <p:spPr>
                <a:xfrm>
                  <a:off x="1413850" y="2322450"/>
                  <a:ext cx="1764900" cy="297600"/>
                </a:xfrm>
                <a:prstGeom prst="roundRect">
                  <a:avLst>
                    <a:gd fmla="val 2052" name="adj"/>
                  </a:avLst>
                </a:prstGeom>
                <a:solidFill>
                  <a:srgbClr val="D9EAD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>
                      <a:solidFill>
                        <a:srgbClr val="666666"/>
                      </a:solidFill>
                      <a:latin typeface="Roboto Condensed"/>
                      <a:ea typeface="Roboto Condensed"/>
                      <a:cs typeface="Roboto Condensed"/>
                      <a:sym typeface="Roboto Condensed"/>
                    </a:rPr>
                    <a:t>Container Network Interface (CNI)</a:t>
                  </a:r>
                  <a:endParaRPr sz="800">
                    <a:solidFill>
                      <a:srgbClr val="66666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464" name="Google Shape;464;p94"/>
                <p:cNvSpPr/>
                <p:nvPr/>
              </p:nvSpPr>
              <p:spPr>
                <a:xfrm>
                  <a:off x="1413850" y="1675325"/>
                  <a:ext cx="1764900" cy="621000"/>
                </a:xfrm>
                <a:prstGeom prst="roundRect">
                  <a:avLst>
                    <a:gd fmla="val 2052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>
                      <a:solidFill>
                        <a:srgbClr val="666666"/>
                      </a:solidFill>
                      <a:latin typeface="Roboto Condensed"/>
                      <a:ea typeface="Roboto Condensed"/>
                      <a:cs typeface="Roboto Condensed"/>
                      <a:sym typeface="Roboto Condensed"/>
                    </a:rPr>
                    <a:t>Application Containers</a:t>
                  </a:r>
                  <a:endParaRPr sz="800">
                    <a:solidFill>
                      <a:srgbClr val="66666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465" name="Google Shape;465;p94"/>
                <p:cNvSpPr/>
                <p:nvPr/>
              </p:nvSpPr>
              <p:spPr>
                <a:xfrm rot="-5400000">
                  <a:off x="515924" y="2333750"/>
                  <a:ext cx="1526100" cy="209100"/>
                </a:xfrm>
                <a:prstGeom prst="roundRect">
                  <a:avLst>
                    <a:gd fmla="val 2052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>
                      <a:solidFill>
                        <a:srgbClr val="666666"/>
                      </a:solidFill>
                      <a:latin typeface="Roboto Condensed"/>
                      <a:ea typeface="Roboto Condensed"/>
                      <a:cs typeface="Roboto Condensed"/>
                      <a:sym typeface="Roboto Condensed"/>
                    </a:rPr>
                    <a:t>Service Mesh (istio)</a:t>
                  </a:r>
                  <a:endParaRPr sz="800">
                    <a:solidFill>
                      <a:srgbClr val="66666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466" name="Google Shape;466;p94"/>
                <p:cNvSpPr/>
                <p:nvPr/>
              </p:nvSpPr>
              <p:spPr>
                <a:xfrm rot="5400000">
                  <a:off x="2673972" y="2214650"/>
                  <a:ext cx="1526100" cy="447300"/>
                </a:xfrm>
                <a:prstGeom prst="roundRect">
                  <a:avLst>
                    <a:gd fmla="val 2052" name="adj"/>
                  </a:avLst>
                </a:prstGeom>
                <a:solidFill>
                  <a:srgbClr val="D9D2E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4570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>
                      <a:solidFill>
                        <a:srgbClr val="666666"/>
                      </a:solidFill>
                      <a:latin typeface="Roboto Condensed"/>
                      <a:ea typeface="Roboto Condensed"/>
                      <a:cs typeface="Roboto Condensed"/>
                      <a:sym typeface="Roboto Condensed"/>
                    </a:rPr>
                    <a:t>Infrastructure Services</a:t>
                  </a:r>
                  <a:endParaRPr sz="800">
                    <a:solidFill>
                      <a:srgbClr val="66666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endParaRPr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>
                      <a:solidFill>
                        <a:srgbClr val="666666"/>
                      </a:solidFill>
                      <a:latin typeface="Roboto Condensed"/>
                      <a:ea typeface="Roboto Condensed"/>
                      <a:cs typeface="Roboto Condensed"/>
                      <a:sym typeface="Roboto Condensed"/>
                    </a:rPr>
                    <a:t>(Logging, Monitoring, IDP)</a:t>
                  </a:r>
                  <a:endParaRPr sz="800">
                    <a:solidFill>
                      <a:srgbClr val="66666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endParaRPr>
                </a:p>
              </p:txBody>
            </p:sp>
          </p:grpSp>
        </p:grpSp>
        <p:sp>
          <p:nvSpPr>
            <p:cNvPr id="467" name="Google Shape;467;p94"/>
            <p:cNvSpPr txBox="1"/>
            <p:nvPr/>
          </p:nvSpPr>
          <p:spPr>
            <a:xfrm>
              <a:off x="4934600" y="1222850"/>
              <a:ext cx="2570100" cy="1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Single software defined IT platform for applications independent of infrastructure</a:t>
              </a:r>
              <a:endParaRPr sz="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cxnSp>
          <p:nvCxnSpPr>
            <p:cNvPr id="468" name="Google Shape;468;p94"/>
            <p:cNvCxnSpPr/>
            <p:nvPr/>
          </p:nvCxnSpPr>
          <p:spPr>
            <a:xfrm>
              <a:off x="4858400" y="3531850"/>
              <a:ext cx="2741400" cy="5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69" name="Google Shape;469;p94"/>
            <p:cNvGrpSpPr/>
            <p:nvPr/>
          </p:nvGrpSpPr>
          <p:grpSpPr>
            <a:xfrm>
              <a:off x="4911780" y="3607875"/>
              <a:ext cx="1226400" cy="583913"/>
              <a:chOff x="1325313" y="3912675"/>
              <a:chExt cx="1226400" cy="583913"/>
            </a:xfrm>
          </p:grpSpPr>
          <p:pic>
            <p:nvPicPr>
              <p:cNvPr descr="Image result for on premise icon data center" id="470" name="Google Shape;470;p9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733277" y="3912675"/>
                <a:ext cx="410475" cy="297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1" name="Google Shape;471;p94"/>
              <p:cNvSpPr txBox="1"/>
              <p:nvPr/>
            </p:nvSpPr>
            <p:spPr>
              <a:xfrm>
                <a:off x="1325313" y="4156088"/>
                <a:ext cx="12264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66666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Private Infrastructure</a:t>
                </a:r>
                <a:endParaRPr sz="800"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grpSp>
          <p:nvGrpSpPr>
            <p:cNvPr id="472" name="Google Shape;472;p94"/>
            <p:cNvGrpSpPr/>
            <p:nvPr/>
          </p:nvGrpSpPr>
          <p:grpSpPr>
            <a:xfrm>
              <a:off x="6283380" y="3604932"/>
              <a:ext cx="1226400" cy="586855"/>
              <a:chOff x="2620713" y="3909732"/>
              <a:chExt cx="1226400" cy="586855"/>
            </a:xfrm>
          </p:grpSpPr>
          <p:pic>
            <p:nvPicPr>
              <p:cNvPr descr="Image result for public cloud icon" id="473" name="Google Shape;473;p94"/>
              <p:cNvPicPr preferRelativeResize="0"/>
              <p:nvPr/>
            </p:nvPicPr>
            <p:blipFill rotWithShape="1">
              <a:blip r:embed="rId4">
                <a:alphaModFix/>
              </a:blip>
              <a:srcRect b="19946" l="0" r="0" t="25090"/>
              <a:stretch/>
            </p:blipFill>
            <p:spPr>
              <a:xfrm>
                <a:off x="2933163" y="3909732"/>
                <a:ext cx="628375" cy="3440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4" name="Google Shape;474;p94"/>
              <p:cNvSpPr txBox="1"/>
              <p:nvPr/>
            </p:nvSpPr>
            <p:spPr>
              <a:xfrm>
                <a:off x="2620713" y="4156088"/>
                <a:ext cx="12264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66666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Public Cloud</a:t>
                </a:r>
                <a:endParaRPr sz="800"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</p:grpSp>
      <p:sp>
        <p:nvSpPr>
          <p:cNvPr id="475" name="Google Shape;475;p94"/>
          <p:cNvSpPr/>
          <p:nvPr/>
        </p:nvSpPr>
        <p:spPr>
          <a:xfrm>
            <a:off x="4264675" y="3084825"/>
            <a:ext cx="3664500" cy="1126200"/>
          </a:xfrm>
          <a:prstGeom prst="roundRect">
            <a:avLst>
              <a:gd fmla="val 386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vs. Legacy Deployments</a:t>
            </a:r>
            <a:endParaRPr sz="12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 Condensed"/>
              <a:buChar char="●"/>
            </a:pPr>
            <a:r>
              <a:rPr lang="en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Applications developed to use specific storage layer available in the infrastructure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 Condensed"/>
              <a:buChar char="●"/>
            </a:pPr>
            <a:r>
              <a:rPr lang="en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Infrastructure dependent storage and data management workflows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 Condensed"/>
              <a:buChar char="●"/>
            </a:pPr>
            <a:r>
              <a:rPr lang="en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Moving data requires complex migration between systems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Application Mobility vs. Application Migration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481" name="Google Shape;481;p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82" name="Google Shape;482;p95"/>
          <p:cNvCxnSpPr/>
          <p:nvPr/>
        </p:nvCxnSpPr>
        <p:spPr>
          <a:xfrm>
            <a:off x="731775" y="4834600"/>
            <a:ext cx="78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3" name="Google Shape;483;p95"/>
          <p:cNvSpPr txBox="1"/>
          <p:nvPr/>
        </p:nvSpPr>
        <p:spPr>
          <a:xfrm>
            <a:off x="724625" y="1296975"/>
            <a:ext cx="7698300" cy="32583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Application mobility without downtime </a:t>
            </a:r>
            <a:endParaRPr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8450" lvl="0" marL="457200" marR="33832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 Condensed"/>
              <a:buChar char="●"/>
            </a:pPr>
            <a:r>
              <a:rPr lang="en" sz="11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When an application is moved all associated volumes are moved with it</a:t>
            </a:r>
            <a:endParaRPr sz="11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8450" lvl="0" marL="457200" marR="33832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 Condensed"/>
              <a:buChar char="●"/>
            </a:pPr>
            <a:r>
              <a:rPr lang="en" sz="11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is movement is deferred and smart pre-fetch is used to ensure that important data is transferred first</a:t>
            </a:r>
            <a:endParaRPr sz="11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8450" lvl="0" marL="457200" marR="33832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 Condensed"/>
              <a:buChar char="●"/>
            </a:pPr>
            <a:r>
              <a:rPr lang="en" sz="11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Global deduplication and compression is used to minimize the amount of data that is moved</a:t>
            </a:r>
            <a:endParaRPr sz="11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484" name="Google Shape;484;p95"/>
          <p:cNvGrpSpPr/>
          <p:nvPr/>
        </p:nvGrpSpPr>
        <p:grpSpPr>
          <a:xfrm>
            <a:off x="5954600" y="1496725"/>
            <a:ext cx="2079600" cy="2791500"/>
            <a:chOff x="6030800" y="1496725"/>
            <a:chExt cx="2079600" cy="2791500"/>
          </a:xfrm>
        </p:grpSpPr>
        <p:sp>
          <p:nvSpPr>
            <p:cNvPr id="485" name="Google Shape;485;p95"/>
            <p:cNvSpPr txBox="1"/>
            <p:nvPr/>
          </p:nvSpPr>
          <p:spPr>
            <a:xfrm>
              <a:off x="6030800" y="1496725"/>
              <a:ext cx="2079600" cy="27915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Hows Does Mobility Work?</a:t>
              </a:r>
              <a:endParaRPr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Volume Copy: Copy of a </a:t>
              </a:r>
              <a:r>
                <a:rPr lang="en" sz="800"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Transportable Data Container (TDC) - a patented lightweight representation of a data set. </a:t>
              </a:r>
              <a:endParaRPr sz="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Access: On a Magellan that receives a TDC, all data  is immediately accessible</a:t>
              </a:r>
              <a:endParaRPr sz="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Write Handling: always performed locally,</a:t>
              </a:r>
              <a:endParaRPr sz="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Global Deduplication:  global deduplication identifies data that may be available locally</a:t>
              </a:r>
              <a:endParaRPr sz="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Read on Demand: for data that is not available locally</a:t>
              </a:r>
              <a:endParaRPr sz="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l">
                <a:spcBef>
                  <a:spcPts val="300"/>
                </a:spcBef>
                <a:spcAft>
                  <a:spcPts val="30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Background Read: prioritizes data based on previous read and write operations</a:t>
              </a:r>
              <a:endParaRPr sz="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pic>
          <p:nvPicPr>
            <p:cNvPr descr="Related image" id="486" name="Google Shape;486;p9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83550" y="1962600"/>
              <a:ext cx="383150" cy="383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7" name="Google Shape;487;p95"/>
          <p:cNvSpPr/>
          <p:nvPr/>
        </p:nvSpPr>
        <p:spPr>
          <a:xfrm>
            <a:off x="1279150" y="2854900"/>
            <a:ext cx="3877200" cy="1301700"/>
          </a:xfrm>
          <a:prstGeom prst="roundRect">
            <a:avLst>
              <a:gd fmla="val 386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vs. Legacy </a:t>
            </a: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Migration with downtime</a:t>
            </a:r>
            <a:endParaRPr sz="12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 Condensed"/>
              <a:buChar char="●"/>
            </a:pPr>
            <a:r>
              <a:rPr lang="en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Application instances with stateful data require all data to be copied before migration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 Condensed"/>
              <a:buChar char="●"/>
            </a:pPr>
            <a:r>
              <a:rPr lang="en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Downtime is required for the migration to be completed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 Condensed"/>
              <a:buChar char="●"/>
            </a:pPr>
            <a:r>
              <a:rPr lang="en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Limits flexibility of multi-data center, hybrid cloud and multi-cloud deployment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Magellan Platform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493" name="Google Shape;493;p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94" name="Google Shape;494;p96"/>
          <p:cNvCxnSpPr/>
          <p:nvPr/>
        </p:nvCxnSpPr>
        <p:spPr>
          <a:xfrm>
            <a:off x="731775" y="4834600"/>
            <a:ext cx="78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5" name="Google Shape;495;p96"/>
          <p:cNvSpPr/>
          <p:nvPr/>
        </p:nvSpPr>
        <p:spPr>
          <a:xfrm>
            <a:off x="752075" y="1667400"/>
            <a:ext cx="7783200" cy="740400"/>
          </a:xfrm>
          <a:prstGeom prst="roundRect">
            <a:avLst>
              <a:gd fmla="val 2942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   Built for Clouds</a:t>
            </a:r>
            <a:endParaRPr sz="16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Kubernetes native container-based software defined storage platform for edge, and private, public, hybrid, and multi-cloud. </a:t>
            </a:r>
            <a:endParaRPr sz="1200">
              <a:solidFill>
                <a:srgbClr val="666666"/>
              </a:solidFill>
            </a:endParaRPr>
          </a:p>
        </p:txBody>
      </p:sp>
      <p:pic>
        <p:nvPicPr>
          <p:cNvPr descr="Image result for &quot;software defined storage&quot; icon transparent" id="496" name="Google Shape;496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956" y="1725075"/>
            <a:ext cx="591700" cy="26132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96"/>
          <p:cNvSpPr/>
          <p:nvPr/>
        </p:nvSpPr>
        <p:spPr>
          <a:xfrm>
            <a:off x="750525" y="2535900"/>
            <a:ext cx="2541900" cy="2087400"/>
          </a:xfrm>
          <a:prstGeom prst="roundRect">
            <a:avLst>
              <a:gd fmla="val 1896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</a:t>
            </a:r>
            <a:r>
              <a:rPr lang="en" sz="13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Instant Application Mobility</a:t>
            </a:r>
            <a:endParaRPr sz="13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84150" lvl="0" marL="228600" marR="0" rtl="0" algn="l">
              <a:lnSpc>
                <a:spcPct val="113000"/>
              </a:lnSpc>
              <a:spcBef>
                <a:spcPts val="9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 Condensed"/>
              <a:buChar char="●"/>
            </a:pPr>
            <a:r>
              <a:rPr lang="en" sz="11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Application aware - manage applications instead of volumes</a:t>
            </a:r>
            <a:endParaRPr sz="11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84150" lvl="0" marL="22860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 Condensed"/>
              <a:buChar char="●"/>
            </a:pPr>
            <a:r>
              <a:rPr lang="en" sz="11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Start working without waiting for all data to be copied</a:t>
            </a:r>
            <a:endParaRPr sz="11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84150" lvl="0" marL="22860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 Condensed"/>
              <a:buChar char="●"/>
            </a:pPr>
            <a:r>
              <a:rPr lang="en" sz="11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Instant Copy, Instant Move, and Instant Sync </a:t>
            </a:r>
            <a:endParaRPr sz="11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8" name="Google Shape;498;p96"/>
          <p:cNvSpPr/>
          <p:nvPr/>
        </p:nvSpPr>
        <p:spPr>
          <a:xfrm>
            <a:off x="3379425" y="2536000"/>
            <a:ext cx="2541900" cy="2087400"/>
          </a:xfrm>
          <a:prstGeom prst="roundRect">
            <a:avLst>
              <a:gd fmla="val 1828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Unified Data Management</a:t>
            </a:r>
            <a:endParaRPr sz="13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84150" lvl="0" marL="228600" marR="0" rtl="0" algn="l">
              <a:lnSpc>
                <a:spcPct val="113000"/>
              </a:lnSpc>
              <a:spcBef>
                <a:spcPts val="9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 Condensed"/>
              <a:buChar char="●"/>
            </a:pPr>
            <a:r>
              <a:rPr lang="en" sz="11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Application aware data management </a:t>
            </a:r>
            <a:endParaRPr sz="11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84150" lvl="0" marL="22860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 Condensed"/>
              <a:buChar char="●"/>
            </a:pPr>
            <a:r>
              <a:rPr lang="en" sz="11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One-second recovery, DR, and copy data management</a:t>
            </a:r>
            <a:endParaRPr sz="11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84150" lvl="0" marL="22860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 Condensed"/>
              <a:buChar char="●"/>
            </a:pPr>
            <a:r>
              <a:rPr lang="en" sz="11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Dynamic tiering and global data reduction</a:t>
            </a:r>
            <a:endParaRPr sz="11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9" name="Google Shape;499;p96"/>
          <p:cNvSpPr/>
          <p:nvPr/>
        </p:nvSpPr>
        <p:spPr>
          <a:xfrm>
            <a:off x="6008325" y="2536000"/>
            <a:ext cx="2541900" cy="2087400"/>
          </a:xfrm>
          <a:prstGeom prst="roundRect">
            <a:avLst>
              <a:gd fmla="val 1828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</a:t>
            </a:r>
            <a:r>
              <a:rPr lang="en" sz="13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Extensible Storage Platform</a:t>
            </a:r>
            <a:endParaRPr sz="13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84150" lvl="0" marL="228600" rtl="0" algn="l">
              <a:lnSpc>
                <a:spcPct val="113000"/>
              </a:lnSpc>
              <a:spcBef>
                <a:spcPts val="9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 Condensed"/>
              <a:buChar char="●"/>
            </a:pPr>
            <a:r>
              <a:rPr lang="en" sz="11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Microservices based high performance storage platform</a:t>
            </a:r>
            <a:endParaRPr sz="11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84150" lvl="0" marL="22860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 Condensed"/>
              <a:buChar char="●"/>
            </a:pPr>
            <a:r>
              <a:rPr lang="en" sz="11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Independent performance and capacity scaling </a:t>
            </a:r>
            <a:endParaRPr sz="11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84150" lvl="0" marL="22860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 Condensed"/>
              <a:buChar char="●"/>
            </a:pPr>
            <a:r>
              <a:rPr lang="en" sz="11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Evergreen and no forklift upgrades ever</a:t>
            </a:r>
            <a:endParaRPr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00" name="Google Shape;500;p96"/>
          <p:cNvPicPr preferRelativeResize="0"/>
          <p:nvPr/>
        </p:nvPicPr>
        <p:blipFill rotWithShape="1">
          <a:blip r:embed="rId4">
            <a:alphaModFix/>
          </a:blip>
          <a:srcRect b="13462" l="0" r="0" t="12243"/>
          <a:stretch/>
        </p:blipFill>
        <p:spPr>
          <a:xfrm>
            <a:off x="6081677" y="2697307"/>
            <a:ext cx="30861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unified data management icon rectangle" id="501" name="Google Shape;501;p96"/>
          <p:cNvPicPr preferRelativeResize="0"/>
          <p:nvPr/>
        </p:nvPicPr>
        <p:blipFill rotWithShape="1">
          <a:blip r:embed="rId5">
            <a:alphaModFix/>
          </a:blip>
          <a:srcRect b="14848" l="0" r="0" t="15142"/>
          <a:stretch/>
        </p:blipFill>
        <p:spPr>
          <a:xfrm>
            <a:off x="3455909" y="2691116"/>
            <a:ext cx="304952" cy="210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96"/>
          <p:cNvPicPr preferRelativeResize="0"/>
          <p:nvPr/>
        </p:nvPicPr>
        <p:blipFill rotWithShape="1">
          <a:blip r:embed="rId6">
            <a:alphaModFix/>
          </a:blip>
          <a:srcRect b="4313" l="23277" r="9232" t="4304"/>
          <a:stretch/>
        </p:blipFill>
        <p:spPr>
          <a:xfrm>
            <a:off x="827470" y="2684089"/>
            <a:ext cx="294351" cy="237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9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2078" y="1350000"/>
            <a:ext cx="1018644" cy="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666666"/>
                </a:solidFill>
              </a:rPr>
              <a:t>The </a:t>
            </a:r>
            <a:r>
              <a:rPr lang="en"/>
              <a:t>Innovation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509" name="Google Shape;509;p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10" name="Google Shape;510;p97"/>
          <p:cNvCxnSpPr/>
          <p:nvPr/>
        </p:nvCxnSpPr>
        <p:spPr>
          <a:xfrm>
            <a:off x="731775" y="4834600"/>
            <a:ext cx="78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1" name="Google Shape;511;p97"/>
          <p:cNvSpPr/>
          <p:nvPr/>
        </p:nvSpPr>
        <p:spPr>
          <a:xfrm>
            <a:off x="1577625" y="1784375"/>
            <a:ext cx="4502100" cy="2973900"/>
          </a:xfrm>
          <a:prstGeom prst="roundRect">
            <a:avLst>
              <a:gd fmla="val 1235" name="adj"/>
            </a:avLst>
          </a:prstGeom>
          <a:solidFill>
            <a:srgbClr val="CFE2F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Magellan Components and Operation</a:t>
            </a:r>
            <a:endParaRPr b="0" i="0" sz="1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512" name="Google Shape;512;p97"/>
          <p:cNvGrpSpPr/>
          <p:nvPr/>
        </p:nvGrpSpPr>
        <p:grpSpPr>
          <a:xfrm>
            <a:off x="396572" y="2515223"/>
            <a:ext cx="1312272" cy="530656"/>
            <a:chOff x="876812" y="2672375"/>
            <a:chExt cx="1560000" cy="670190"/>
          </a:xfrm>
        </p:grpSpPr>
        <p:pic>
          <p:nvPicPr>
            <p:cNvPr descr="Image result for application icon" id="513" name="Google Shape;513;p9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37500" y="2672375"/>
              <a:ext cx="446225" cy="446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4" name="Google Shape;514;p97"/>
            <p:cNvSpPr txBox="1"/>
            <p:nvPr/>
          </p:nvSpPr>
          <p:spPr>
            <a:xfrm>
              <a:off x="876812" y="3014965"/>
              <a:ext cx="1560000" cy="32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" sz="800" u="none" cap="none" strike="noStrike"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write </a:t>
              </a:r>
              <a:endParaRPr b="0" i="0" sz="8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" sz="800" u="none" cap="none" strike="noStrike"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(</a:t>
              </a:r>
              <a:r>
                <a:rPr b="0" i="1" lang="en" sz="800" u="none" cap="none" strike="noStrike"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volume, offset</a:t>
              </a:r>
              <a:r>
                <a:rPr b="0" i="0" lang="en" sz="800" u="none" cap="none" strike="noStrike"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, </a:t>
              </a:r>
              <a:r>
                <a:rPr b="1" i="0" lang="en" sz="800" u="none" cap="none" strike="noStrike"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data</a:t>
              </a:r>
              <a:r>
                <a:rPr b="0" i="0" lang="en" sz="800" u="none" cap="none" strike="noStrike"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)</a:t>
              </a:r>
              <a:endParaRPr b="0" i="0" sz="8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515" name="Google Shape;515;p97"/>
          <p:cNvSpPr/>
          <p:nvPr/>
        </p:nvSpPr>
        <p:spPr>
          <a:xfrm>
            <a:off x="4196600" y="3113175"/>
            <a:ext cx="1668600" cy="978300"/>
          </a:xfrm>
          <a:prstGeom prst="roundRect">
            <a:avLst>
              <a:gd fmla="val 4711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5486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Stores </a:t>
            </a:r>
            <a:r>
              <a:rPr b="1" i="0" lang="en" sz="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b="0" i="0" lang="en" sz="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to media and supports retrieval by </a:t>
            </a:r>
            <a:r>
              <a:rPr b="0" i="0" lang="en" sz="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name </a:t>
            </a:r>
            <a:endParaRPr b="0" i="0" sz="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97"/>
          <p:cNvSpPr/>
          <p:nvPr/>
        </p:nvSpPr>
        <p:spPr>
          <a:xfrm>
            <a:off x="1577625" y="3344575"/>
            <a:ext cx="2460300" cy="1413600"/>
          </a:xfrm>
          <a:prstGeom prst="roundRect">
            <a:avLst>
              <a:gd fmla="val 1235" name="adj"/>
            </a:avLst>
          </a:prstGeom>
          <a:solidFill>
            <a:srgbClr val="D9EAD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18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Control Plane</a:t>
            </a:r>
            <a:endParaRPr b="1" i="0" sz="8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descr="Image result for keeper icon png transparent" id="517" name="Google Shape;517;p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519073">
            <a:off x="4093057" y="3229282"/>
            <a:ext cx="824836" cy="7709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8" name="Google Shape;518;p97"/>
          <p:cNvGrpSpPr/>
          <p:nvPr/>
        </p:nvGrpSpPr>
        <p:grpSpPr>
          <a:xfrm>
            <a:off x="1547576" y="3495899"/>
            <a:ext cx="2350738" cy="1184801"/>
            <a:chOff x="2085159" y="3495972"/>
            <a:chExt cx="2200241" cy="1184801"/>
          </a:xfrm>
        </p:grpSpPr>
        <p:sp>
          <p:nvSpPr>
            <p:cNvPr id="519" name="Google Shape;519;p97"/>
            <p:cNvSpPr/>
            <p:nvPr/>
          </p:nvSpPr>
          <p:spPr>
            <a:xfrm>
              <a:off x="2273300" y="3560825"/>
              <a:ext cx="2012100" cy="1056300"/>
            </a:xfrm>
            <a:prstGeom prst="roundRect">
              <a:avLst>
                <a:gd fmla="val 4711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91425" lIns="731500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" sz="8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Saves </a:t>
              </a:r>
              <a:r>
                <a:rPr b="0" i="0" lang="en" sz="800" u="none" cap="none" strike="noStrike">
                  <a:solidFill>
                    <a:srgbClr val="00B0F0"/>
                  </a:solidFill>
                  <a:latin typeface="Arial"/>
                  <a:ea typeface="Arial"/>
                  <a:cs typeface="Arial"/>
                  <a:sym typeface="Arial"/>
                </a:rPr>
                <a:t>name </a:t>
              </a:r>
              <a:r>
                <a:rPr b="0" i="0" lang="en" sz="8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along with </a:t>
              </a:r>
              <a:r>
                <a:rPr b="0" i="1" lang="en" sz="8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context </a:t>
              </a:r>
              <a:r>
                <a:rPr b="0" i="0" lang="en" sz="8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b="0" i="1" lang="en" sz="8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volume, offset</a:t>
              </a:r>
              <a:r>
                <a:rPr b="0" i="0" lang="en" sz="8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) and time of the operation. Allows retrieval of </a:t>
              </a:r>
              <a:r>
                <a:rPr b="0" i="0" lang="en" sz="800" u="none" cap="none" strike="noStrike">
                  <a:solidFill>
                    <a:srgbClr val="00B0F0"/>
                  </a:solidFill>
                  <a:latin typeface="Arial"/>
                  <a:ea typeface="Arial"/>
                  <a:cs typeface="Arial"/>
                  <a:sym typeface="Arial"/>
                </a:rPr>
                <a:t>name </a:t>
              </a:r>
              <a:r>
                <a:rPr b="0" i="0" lang="en" sz="8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for a given context at a given time </a:t>
              </a:r>
              <a:endParaRPr b="0" i="0" sz="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Image result for baseball catcher icon png transparent" id="520" name="Google Shape;520;p9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1247372">
              <a:off x="2218272" y="3629086"/>
              <a:ext cx="918578" cy="9185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1" name="Google Shape;521;p97"/>
          <p:cNvGrpSpPr/>
          <p:nvPr/>
        </p:nvGrpSpPr>
        <p:grpSpPr>
          <a:xfrm>
            <a:off x="1751875" y="2165925"/>
            <a:ext cx="1852800" cy="978600"/>
            <a:chOff x="2056675" y="2089725"/>
            <a:chExt cx="1852800" cy="978600"/>
          </a:xfrm>
        </p:grpSpPr>
        <p:sp>
          <p:nvSpPr>
            <p:cNvPr id="522" name="Google Shape;522;p97"/>
            <p:cNvSpPr/>
            <p:nvPr/>
          </p:nvSpPr>
          <p:spPr>
            <a:xfrm>
              <a:off x="2056675" y="2089725"/>
              <a:ext cx="1852800" cy="978600"/>
            </a:xfrm>
            <a:prstGeom prst="roundRect">
              <a:avLst>
                <a:gd fmla="val 4711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91425" lIns="5486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" sz="8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Generates a worldwide unique </a:t>
              </a:r>
              <a:r>
                <a:rPr b="0" i="0" lang="en" sz="800" u="none" cap="none" strike="noStrike">
                  <a:solidFill>
                    <a:srgbClr val="00B0F0"/>
                  </a:solidFill>
                  <a:latin typeface="Arial"/>
                  <a:ea typeface="Arial"/>
                  <a:cs typeface="Arial"/>
                  <a:sym typeface="Arial"/>
                </a:rPr>
                <a:t>name </a:t>
              </a:r>
              <a:r>
                <a:rPr b="0" i="0" lang="en" sz="8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for the </a:t>
              </a:r>
              <a:r>
                <a:rPr b="1" i="0" lang="en" sz="8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data </a:t>
              </a:r>
              <a:r>
                <a:rPr b="0" i="0" lang="en" sz="8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and compresses </a:t>
              </a:r>
              <a:r>
                <a:rPr b="1" i="0" lang="en" sz="8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 b="1" i="0" sz="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Image result for pitcher icon png" id="523" name="Google Shape;523;p9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132874" y="2158149"/>
              <a:ext cx="418325" cy="8565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4" name="Google Shape;524;p97"/>
            <p:cNvSpPr/>
            <p:nvPr/>
          </p:nvSpPr>
          <p:spPr>
            <a:xfrm>
              <a:off x="2842675" y="2205175"/>
              <a:ext cx="146400" cy="146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" sz="8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25" name="Google Shape;525;p97"/>
          <p:cNvCxnSpPr>
            <a:stCxn id="522" idx="3"/>
            <a:endCxn id="515" idx="0"/>
          </p:cNvCxnSpPr>
          <p:nvPr/>
        </p:nvCxnSpPr>
        <p:spPr>
          <a:xfrm>
            <a:off x="3604675" y="2655225"/>
            <a:ext cx="1426200" cy="4581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6" name="Google Shape;526;p97"/>
          <p:cNvSpPr txBox="1"/>
          <p:nvPr/>
        </p:nvSpPr>
        <p:spPr>
          <a:xfrm>
            <a:off x="343075" y="1007400"/>
            <a:ext cx="74178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Condensed"/>
              <a:buChar char="●"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Address data by </a:t>
            </a:r>
            <a:r>
              <a:rPr b="1" i="0" lang="en" sz="1200" u="none" cap="none" strike="noStrike">
                <a:solidFill>
                  <a:srgbClr val="39B7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 </a:t>
            </a:r>
            <a:r>
              <a:rPr b="0" i="0" lang="en" sz="12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instead of location</a:t>
            </a:r>
            <a:endParaRPr b="0" i="0" sz="12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Condensed"/>
              <a:buChar char="●"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Break the stack into unique components to separate control plane and data plane</a:t>
            </a:r>
            <a:endParaRPr b="0" i="0" sz="12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Condensed"/>
              <a:buChar char="●"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Implement each as a microservice that can independently scale</a:t>
            </a:r>
            <a:endParaRPr b="0" i="0" sz="12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7" name="Google Shape;527;p97"/>
          <p:cNvSpPr txBox="1"/>
          <p:nvPr/>
        </p:nvSpPr>
        <p:spPr>
          <a:xfrm>
            <a:off x="1593527" y="3204373"/>
            <a:ext cx="1253100" cy="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Plane</a:t>
            </a:r>
            <a:endParaRPr b="1" i="0" sz="8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28" name="Google Shape;528;p97"/>
          <p:cNvCxnSpPr>
            <a:stCxn id="522" idx="2"/>
            <a:endCxn id="519" idx="0"/>
          </p:cNvCxnSpPr>
          <p:nvPr/>
        </p:nvCxnSpPr>
        <p:spPr>
          <a:xfrm flipH="1" rot="-5400000">
            <a:off x="2542825" y="3279975"/>
            <a:ext cx="416100" cy="145200"/>
          </a:xfrm>
          <a:prstGeom prst="bentConnector3">
            <a:avLst>
              <a:gd fmla="val 5001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529" name="Google Shape;529;p97"/>
          <p:cNvGrpSpPr/>
          <p:nvPr/>
        </p:nvGrpSpPr>
        <p:grpSpPr>
          <a:xfrm>
            <a:off x="3861754" y="2339625"/>
            <a:ext cx="1263071" cy="327600"/>
            <a:chOff x="4166554" y="2187225"/>
            <a:chExt cx="1263071" cy="327600"/>
          </a:xfrm>
        </p:grpSpPr>
        <p:sp>
          <p:nvSpPr>
            <p:cNvPr id="530" name="Google Shape;530;p97"/>
            <p:cNvSpPr txBox="1"/>
            <p:nvPr/>
          </p:nvSpPr>
          <p:spPr>
            <a:xfrm>
              <a:off x="4266525" y="2187225"/>
              <a:ext cx="1163100" cy="32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" sz="800" u="none" cap="none" strike="noStrike">
                  <a:solidFill>
                    <a:srgbClr val="00B0F0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name</a:t>
              </a:r>
              <a:r>
                <a:rPr b="0" i="0" lang="en" sz="800" u="none" cap="none" strike="noStrike"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, </a:t>
              </a:r>
              <a:r>
                <a:rPr b="1" i="0" lang="en" sz="800" u="none" cap="none" strike="noStrike"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data</a:t>
              </a:r>
              <a:r>
                <a:rPr b="1" i="0" lang="en" sz="800" u="none" cap="none" strike="noStrike">
                  <a:solidFill>
                    <a:srgbClr val="000000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</a:t>
              </a:r>
              <a:endParaRPr b="1" i="0" sz="8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31" name="Google Shape;531;p97"/>
            <p:cNvSpPr/>
            <p:nvPr/>
          </p:nvSpPr>
          <p:spPr>
            <a:xfrm>
              <a:off x="4166554" y="2269801"/>
              <a:ext cx="146400" cy="146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" sz="8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2" name="Google Shape;532;p97"/>
          <p:cNvGrpSpPr/>
          <p:nvPr/>
        </p:nvGrpSpPr>
        <p:grpSpPr>
          <a:xfrm>
            <a:off x="2816049" y="3293748"/>
            <a:ext cx="1163100" cy="327600"/>
            <a:chOff x="2968449" y="3065148"/>
            <a:chExt cx="1163100" cy="327600"/>
          </a:xfrm>
        </p:grpSpPr>
        <p:sp>
          <p:nvSpPr>
            <p:cNvPr id="533" name="Google Shape;533;p97"/>
            <p:cNvSpPr txBox="1"/>
            <p:nvPr/>
          </p:nvSpPr>
          <p:spPr>
            <a:xfrm>
              <a:off x="2968449" y="3065148"/>
              <a:ext cx="1163100" cy="32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" sz="800" u="none" cap="none" strike="noStrike">
                  <a:solidFill>
                    <a:srgbClr val="00B0F0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name</a:t>
              </a:r>
              <a:r>
                <a:rPr b="0" i="0" lang="en" sz="800" u="none" cap="none" strike="noStrike"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, </a:t>
              </a:r>
              <a:r>
                <a:rPr b="0" i="1" lang="en" sz="800" u="none" cap="none" strike="noStrike"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context</a:t>
              </a:r>
              <a:endParaRPr b="0" i="1" sz="8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34" name="Google Shape;534;p97"/>
            <p:cNvSpPr/>
            <p:nvPr/>
          </p:nvSpPr>
          <p:spPr>
            <a:xfrm>
              <a:off x="3661500" y="3145999"/>
              <a:ext cx="146400" cy="146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" sz="8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5" name="Google Shape;535;p97"/>
          <p:cNvSpPr/>
          <p:nvPr/>
        </p:nvSpPr>
        <p:spPr>
          <a:xfrm>
            <a:off x="3582475" y="4369825"/>
            <a:ext cx="146400" cy="14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97"/>
          <p:cNvSpPr txBox="1"/>
          <p:nvPr/>
        </p:nvSpPr>
        <p:spPr>
          <a:xfrm>
            <a:off x="6194775" y="1784375"/>
            <a:ext cx="2424900" cy="29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36575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Names enable definition of data to be transportable for mobility</a:t>
            </a:r>
            <a:endParaRPr b="0" i="0" sz="11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Addressing independent, can support any addressing scheme including block</a:t>
            </a:r>
            <a:endParaRPr b="0" i="0" sz="11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Protocol independent, can support any protocol for applications to access data</a:t>
            </a:r>
            <a:endParaRPr b="0" i="0" sz="11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Time enables reconstructing data from any point in the past</a:t>
            </a:r>
            <a:endParaRPr b="0" i="0" sz="11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Media independent, can support any SSD, object store, cloud storage, and tier between them  </a:t>
            </a:r>
            <a:r>
              <a:rPr b="0" i="0" lang="en" sz="11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</a:t>
            </a:r>
            <a:endParaRPr b="0" i="0" sz="11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37" name="Google Shape;537;p97"/>
          <p:cNvCxnSpPr>
            <a:endCxn id="522" idx="1"/>
          </p:cNvCxnSpPr>
          <p:nvPr/>
        </p:nvCxnSpPr>
        <p:spPr>
          <a:xfrm flipH="1" rot="10800000">
            <a:off x="1304275" y="2655225"/>
            <a:ext cx="447600" cy="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8" name="Google Shape;538;p97"/>
          <p:cNvSpPr/>
          <p:nvPr/>
        </p:nvSpPr>
        <p:spPr>
          <a:xfrm>
            <a:off x="5423129" y="3783676"/>
            <a:ext cx="146400" cy="14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97"/>
          <p:cNvSpPr/>
          <p:nvPr/>
        </p:nvSpPr>
        <p:spPr>
          <a:xfrm>
            <a:off x="6254174" y="1899304"/>
            <a:ext cx="225300" cy="21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97"/>
          <p:cNvSpPr/>
          <p:nvPr/>
        </p:nvSpPr>
        <p:spPr>
          <a:xfrm>
            <a:off x="6254174" y="2309556"/>
            <a:ext cx="225300" cy="21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9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97"/>
          <p:cNvSpPr/>
          <p:nvPr/>
        </p:nvSpPr>
        <p:spPr>
          <a:xfrm>
            <a:off x="6254174" y="2891710"/>
            <a:ext cx="225300" cy="21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9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97"/>
          <p:cNvSpPr/>
          <p:nvPr/>
        </p:nvSpPr>
        <p:spPr>
          <a:xfrm>
            <a:off x="6254174" y="3496434"/>
            <a:ext cx="225300" cy="21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9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97"/>
          <p:cNvSpPr/>
          <p:nvPr/>
        </p:nvSpPr>
        <p:spPr>
          <a:xfrm>
            <a:off x="6254174" y="3906686"/>
            <a:ext cx="225300" cy="21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9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97"/>
          <p:cNvSpPr txBox="1"/>
          <p:nvPr/>
        </p:nvSpPr>
        <p:spPr>
          <a:xfrm>
            <a:off x="4249500" y="4303125"/>
            <a:ext cx="16686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Megallen’s microservices are the Pitcher, Catcher, and Keeper !</a:t>
            </a:r>
            <a:endParaRPr b="0" i="0" sz="8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Magellan: Future Proof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550" name="Google Shape;550;p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51" name="Google Shape;551;p98"/>
          <p:cNvCxnSpPr/>
          <p:nvPr/>
        </p:nvCxnSpPr>
        <p:spPr>
          <a:xfrm>
            <a:off x="731775" y="4834600"/>
            <a:ext cx="78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52" name="Google Shape;552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447" y="1267571"/>
            <a:ext cx="1738725" cy="488475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98"/>
          <p:cNvSpPr/>
          <p:nvPr/>
        </p:nvSpPr>
        <p:spPr>
          <a:xfrm>
            <a:off x="1002450" y="1673150"/>
            <a:ext cx="41193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Extensible platform and future proof platform. New features and </a:t>
            </a:r>
            <a:r>
              <a:rPr lang="en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capabilities</a:t>
            </a:r>
            <a:r>
              <a:rPr lang="en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can added by adding new, or by modifying existing microservices.</a:t>
            </a:r>
            <a:endParaRPr b="0" i="0" sz="11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54" name="Google Shape;554;p98"/>
          <p:cNvSpPr/>
          <p:nvPr/>
        </p:nvSpPr>
        <p:spPr>
          <a:xfrm>
            <a:off x="5295900" y="1419975"/>
            <a:ext cx="3078300" cy="3252000"/>
          </a:xfrm>
          <a:prstGeom prst="roundRect">
            <a:avLst>
              <a:gd fmla="val 1158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4000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Universal Host Interface</a:t>
            </a:r>
            <a:endParaRPr b="0" i="0" sz="10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0005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High speed NVMeOF &amp; NVMe/TCP for </a:t>
            </a:r>
            <a:r>
              <a:rPr lang="en" sz="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</a:t>
            </a:r>
            <a:r>
              <a:rPr b="0" i="0" lang="en" sz="8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ontainers (CSI for Kubernetes) &amp; legacy applications</a:t>
            </a:r>
            <a:endParaRPr b="0" i="0" sz="8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0005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Others added by adding new microservices</a:t>
            </a:r>
            <a:endParaRPr sz="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00050" marR="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Universal Media Support  </a:t>
            </a:r>
            <a:endParaRPr b="0" i="0" sz="10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0005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SSD (block &amp; Key Value), 3D X-Point, Object </a:t>
            </a:r>
            <a:endParaRPr sz="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0005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Extensible to support novel media types and addressing schemes </a:t>
            </a:r>
            <a:endParaRPr sz="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00050" marR="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Extensible Features</a:t>
            </a:r>
            <a:endParaRPr sz="16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0005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New features can be added to the core without any impact on host or drive side interfaces</a:t>
            </a:r>
            <a:endParaRPr sz="16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00050" marR="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Scalable &amp; Elastic</a:t>
            </a:r>
            <a:endParaRPr b="0" i="0" sz="16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0005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Grows and shrinks based on </a:t>
            </a:r>
            <a:r>
              <a:rPr lang="en" sz="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need</a:t>
            </a:r>
            <a:endParaRPr b="0" i="0" sz="16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descr="Image result for arrow in circle icon png transparent blue" id="555" name="Google Shape;555;p98"/>
          <p:cNvPicPr preferRelativeResize="0"/>
          <p:nvPr/>
        </p:nvPicPr>
        <p:blipFill rotWithShape="1">
          <a:blip r:embed="rId4">
            <a:alphaModFix/>
          </a:blip>
          <a:srcRect b="8304" l="8830" r="8483" t="8479"/>
          <a:stretch/>
        </p:blipFill>
        <p:spPr>
          <a:xfrm>
            <a:off x="5454324" y="1691257"/>
            <a:ext cx="274319" cy="2745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rrow in circle icon png transparent blue" id="556" name="Google Shape;556;p98"/>
          <p:cNvPicPr preferRelativeResize="0"/>
          <p:nvPr/>
        </p:nvPicPr>
        <p:blipFill rotWithShape="1">
          <a:blip r:embed="rId4">
            <a:alphaModFix/>
          </a:blip>
          <a:srcRect b="8304" l="8830" r="8483" t="8479"/>
          <a:stretch/>
        </p:blipFill>
        <p:spPr>
          <a:xfrm>
            <a:off x="5454324" y="2459751"/>
            <a:ext cx="274319" cy="2745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rrow in circle icon png transparent blue" id="557" name="Google Shape;557;p98"/>
          <p:cNvPicPr preferRelativeResize="0"/>
          <p:nvPr/>
        </p:nvPicPr>
        <p:blipFill rotWithShape="1">
          <a:blip r:embed="rId4">
            <a:alphaModFix/>
          </a:blip>
          <a:srcRect b="8304" l="8830" r="8483" t="8479"/>
          <a:stretch/>
        </p:blipFill>
        <p:spPr>
          <a:xfrm>
            <a:off x="5454324" y="3289976"/>
            <a:ext cx="274319" cy="2745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rrow in circle icon png transparent blue" id="558" name="Google Shape;558;p98"/>
          <p:cNvPicPr preferRelativeResize="0"/>
          <p:nvPr/>
        </p:nvPicPr>
        <p:blipFill rotWithShape="1">
          <a:blip r:embed="rId4">
            <a:alphaModFix/>
          </a:blip>
          <a:srcRect b="8304" l="8830" r="8483" t="8479"/>
          <a:stretch/>
        </p:blipFill>
        <p:spPr>
          <a:xfrm>
            <a:off x="5454324" y="3998662"/>
            <a:ext cx="274319" cy="274552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98"/>
          <p:cNvSpPr/>
          <p:nvPr/>
        </p:nvSpPr>
        <p:spPr>
          <a:xfrm>
            <a:off x="1976000" y="2255500"/>
            <a:ext cx="2079000" cy="1680900"/>
          </a:xfrm>
          <a:prstGeom prst="roundRect">
            <a:avLst>
              <a:gd fmla="val 2522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B0F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Magellan Platform Core</a:t>
            </a:r>
            <a:endParaRPr b="0" i="0" sz="1200" u="none" cap="none" strike="noStrike">
              <a:solidFill>
                <a:srgbClr val="00B0F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Host and Media Protocol Independent</a:t>
            </a:r>
            <a:endParaRPr b="0" i="0" sz="8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Host and Media Addressing Independent</a:t>
            </a:r>
            <a:endParaRPr b="0" i="0" sz="8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Advanced Data Protection</a:t>
            </a:r>
            <a:endParaRPr b="0" i="0" sz="8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Dynamic Data Relocation</a:t>
            </a:r>
            <a:endParaRPr b="0" i="0" sz="8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Cloud Data Mobility</a:t>
            </a:r>
            <a:endParaRPr b="0" i="0" sz="8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Global Deduplication</a:t>
            </a:r>
            <a:endParaRPr b="0" i="0" sz="8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0" name="Google Shape;560;p98"/>
          <p:cNvSpPr/>
          <p:nvPr/>
        </p:nvSpPr>
        <p:spPr>
          <a:xfrm>
            <a:off x="1252212" y="2690083"/>
            <a:ext cx="645900" cy="384000"/>
          </a:xfrm>
          <a:prstGeom prst="roundRect">
            <a:avLst>
              <a:gd fmla="val 8055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Key Value Interface</a:t>
            </a:r>
            <a:endParaRPr b="0" i="0" sz="6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1" name="Google Shape;561;p98"/>
          <p:cNvSpPr/>
          <p:nvPr/>
        </p:nvSpPr>
        <p:spPr>
          <a:xfrm>
            <a:off x="1252212" y="3121282"/>
            <a:ext cx="645900" cy="384000"/>
          </a:xfrm>
          <a:prstGeom prst="roundRect">
            <a:avLst>
              <a:gd fmla="val 10916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GPU Interface</a:t>
            </a:r>
            <a:endParaRPr b="0" i="0" sz="6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2" name="Google Shape;562;p98"/>
          <p:cNvSpPr/>
          <p:nvPr/>
        </p:nvSpPr>
        <p:spPr>
          <a:xfrm>
            <a:off x="1249050" y="3552481"/>
            <a:ext cx="645900" cy="384000"/>
          </a:xfrm>
          <a:prstGeom prst="roundRect">
            <a:avLst>
              <a:gd fmla="val 948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S3 Object/Blob Interface</a:t>
            </a:r>
            <a:endParaRPr b="0" i="0" sz="6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descr="Image result for tensorflow transparent logo png" id="563" name="Google Shape;563;p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7665" y="3219062"/>
            <a:ext cx="150306" cy="1697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redis transparent png logo" id="564" name="Google Shape;564;p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8193" y="2805047"/>
            <a:ext cx="153317" cy="140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xnet transparent png" id="565" name="Google Shape;565;p9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9699" y="3224505"/>
            <a:ext cx="150304" cy="1588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vmware logo png" id="566" name="Google Shape;566;p9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17666" y="2370468"/>
            <a:ext cx="150303" cy="1568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kubernetes png transparent" id="567" name="Google Shape;567;p9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9700" y="2375568"/>
            <a:ext cx="150302" cy="1520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zure blob" id="568" name="Google Shape;568;p98"/>
          <p:cNvPicPr preferRelativeResize="0"/>
          <p:nvPr/>
        </p:nvPicPr>
        <p:blipFill rotWithShape="1">
          <a:blip r:embed="rId10">
            <a:alphaModFix/>
          </a:blip>
          <a:srcRect b="7227" l="0" r="0" t="6004"/>
          <a:stretch/>
        </p:blipFill>
        <p:spPr>
          <a:xfrm>
            <a:off x="798475" y="3663409"/>
            <a:ext cx="172768" cy="1588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569" name="Google Shape;569;p98"/>
          <p:cNvPicPr preferRelativeResize="0"/>
          <p:nvPr/>
        </p:nvPicPr>
        <p:blipFill rotWithShape="1">
          <a:blip r:embed="rId11">
            <a:alphaModFix/>
          </a:blip>
          <a:srcRect b="9020" l="15926" r="16041" t="8823"/>
          <a:stretch/>
        </p:blipFill>
        <p:spPr>
          <a:xfrm>
            <a:off x="1017674" y="3644733"/>
            <a:ext cx="150294" cy="1922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ongodb transparent logo png" id="570" name="Google Shape;570;p9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13974" y="2786035"/>
            <a:ext cx="157693" cy="178563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98"/>
          <p:cNvSpPr/>
          <p:nvPr/>
        </p:nvSpPr>
        <p:spPr>
          <a:xfrm>
            <a:off x="1249050" y="2258883"/>
            <a:ext cx="645900" cy="384000"/>
          </a:xfrm>
          <a:prstGeom prst="roundRect">
            <a:avLst>
              <a:gd fmla="val 8055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Block Interface</a:t>
            </a:r>
            <a:endParaRPr b="0" i="0" sz="6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(NVMeOF)</a:t>
            </a:r>
            <a:endParaRPr b="0" i="0" sz="6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2" name="Google Shape;572;p98"/>
          <p:cNvSpPr/>
          <p:nvPr/>
        </p:nvSpPr>
        <p:spPr>
          <a:xfrm>
            <a:off x="4127607" y="2255496"/>
            <a:ext cx="689100" cy="380100"/>
          </a:xfrm>
          <a:prstGeom prst="roundRect">
            <a:avLst>
              <a:gd fmla="val 772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NVMe Block SSD </a:t>
            </a:r>
            <a:endParaRPr b="0" i="0" sz="6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3" name="Google Shape;573;p98"/>
          <p:cNvSpPr/>
          <p:nvPr/>
        </p:nvSpPr>
        <p:spPr>
          <a:xfrm>
            <a:off x="4127607" y="2689089"/>
            <a:ext cx="689100" cy="380100"/>
          </a:xfrm>
          <a:prstGeom prst="roundRect">
            <a:avLst>
              <a:gd fmla="val 9157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NVMe  </a:t>
            </a:r>
            <a:endParaRPr b="0" i="0" sz="6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3D XPoint</a:t>
            </a:r>
            <a:endParaRPr b="0" i="0" sz="6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4" name="Google Shape;574;p98"/>
          <p:cNvSpPr/>
          <p:nvPr/>
        </p:nvSpPr>
        <p:spPr>
          <a:xfrm>
            <a:off x="4127607" y="3122681"/>
            <a:ext cx="689100" cy="380100"/>
          </a:xfrm>
          <a:prstGeom prst="roundRect">
            <a:avLst>
              <a:gd fmla="val 1059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NVMe Key Value SSD</a:t>
            </a:r>
            <a:endParaRPr b="0" i="0" sz="6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5" name="Google Shape;575;p98"/>
          <p:cNvSpPr/>
          <p:nvPr/>
        </p:nvSpPr>
        <p:spPr>
          <a:xfrm>
            <a:off x="4127607" y="3556274"/>
            <a:ext cx="689100" cy="380100"/>
          </a:xfrm>
          <a:prstGeom prst="roundRect">
            <a:avLst>
              <a:gd fmla="val 772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Object/Blob Storage</a:t>
            </a:r>
            <a:endParaRPr b="0" i="0" sz="6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6" name="Google Shape;576;p98"/>
          <p:cNvSpPr/>
          <p:nvPr/>
        </p:nvSpPr>
        <p:spPr>
          <a:xfrm>
            <a:off x="1252213" y="3989877"/>
            <a:ext cx="3564600" cy="192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Docker</a:t>
            </a:r>
            <a:endParaRPr b="0" i="0" sz="7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7" name="Google Shape;577;p98"/>
          <p:cNvSpPr/>
          <p:nvPr/>
        </p:nvSpPr>
        <p:spPr>
          <a:xfrm>
            <a:off x="1252213" y="4241563"/>
            <a:ext cx="3564600" cy="192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Kubernetes</a:t>
            </a:r>
            <a:endParaRPr b="0" i="0" sz="7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8" name="Google Shape;578;p98"/>
          <p:cNvSpPr/>
          <p:nvPr/>
        </p:nvSpPr>
        <p:spPr>
          <a:xfrm>
            <a:off x="1239848" y="4485515"/>
            <a:ext cx="1756200" cy="195600"/>
          </a:xfrm>
          <a:prstGeom prst="roundRect">
            <a:avLst>
              <a:gd fmla="val 13328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Private Cloud</a:t>
            </a:r>
            <a:endParaRPr b="0" i="0" sz="7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9" name="Google Shape;579;p98"/>
          <p:cNvSpPr/>
          <p:nvPr/>
        </p:nvSpPr>
        <p:spPr>
          <a:xfrm>
            <a:off x="3048166" y="4485515"/>
            <a:ext cx="1768500" cy="189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Public Cloud</a:t>
            </a:r>
            <a:endParaRPr b="0" i="0" sz="7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descr="Image result for docker png transparent" id="580" name="Google Shape;580;p98"/>
          <p:cNvPicPr preferRelativeResize="0"/>
          <p:nvPr/>
        </p:nvPicPr>
        <p:blipFill rotWithShape="1">
          <a:blip r:embed="rId13">
            <a:alphaModFix/>
          </a:blip>
          <a:srcRect b="21589" l="17528" r="17188" t="22867"/>
          <a:stretch/>
        </p:blipFill>
        <p:spPr>
          <a:xfrm>
            <a:off x="2637524" y="4026736"/>
            <a:ext cx="183729" cy="101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kubernetes png transparent" id="581" name="Google Shape;581;p9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643713" y="4272950"/>
            <a:ext cx="122487" cy="123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87" name="Google Shape;587;p99"/>
          <p:cNvCxnSpPr/>
          <p:nvPr/>
        </p:nvCxnSpPr>
        <p:spPr>
          <a:xfrm>
            <a:off x="731775" y="4834600"/>
            <a:ext cx="78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8" name="Google Shape;588;p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666666"/>
                </a:solidFill>
              </a:rPr>
              <a:t>Focus Application Use Cases</a:t>
            </a:r>
            <a:endParaRPr b="1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</p:txBody>
      </p:sp>
      <p:grpSp>
        <p:nvGrpSpPr>
          <p:cNvPr id="589" name="Google Shape;589;p99"/>
          <p:cNvGrpSpPr/>
          <p:nvPr/>
        </p:nvGrpSpPr>
        <p:grpSpPr>
          <a:xfrm>
            <a:off x="2677950" y="3094375"/>
            <a:ext cx="3788100" cy="1554600"/>
            <a:chOff x="820300" y="1334200"/>
            <a:chExt cx="3788100" cy="1554600"/>
          </a:xfrm>
        </p:grpSpPr>
        <p:sp>
          <p:nvSpPr>
            <p:cNvPr id="590" name="Google Shape;590;p99"/>
            <p:cNvSpPr/>
            <p:nvPr/>
          </p:nvSpPr>
          <p:spPr>
            <a:xfrm>
              <a:off x="820300" y="1334200"/>
              <a:ext cx="3788100" cy="1554600"/>
            </a:xfrm>
            <a:prstGeom prst="roundRect">
              <a:avLst>
                <a:gd fmla="val 2618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Databases</a:t>
              </a:r>
              <a:endParaRPr b="0" i="0" sz="18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High performance storage, and common data management and protection workflows </a:t>
              </a:r>
              <a:endParaRPr b="0" i="0" sz="9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pic>
          <p:nvPicPr>
            <p:cNvPr descr="Image result for redis png transparent" id="591" name="Google Shape;591;p99"/>
            <p:cNvPicPr preferRelativeResize="0"/>
            <p:nvPr/>
          </p:nvPicPr>
          <p:blipFill rotWithShape="1">
            <a:blip r:embed="rId3">
              <a:alphaModFix/>
            </a:blip>
            <a:srcRect b="29510" l="27424" r="26375" t="29209"/>
            <a:stretch/>
          </p:blipFill>
          <p:spPr>
            <a:xfrm>
              <a:off x="1134100" y="2264589"/>
              <a:ext cx="301752" cy="27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microsoft sql server logo transparent png" id="592" name="Google Shape;592;p9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39106" y="2247058"/>
              <a:ext cx="374904" cy="3087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mongodb transparent png" id="593" name="Google Shape;593;p9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217264" y="2250554"/>
              <a:ext cx="301752" cy="3017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Elastic transparent png" id="594" name="Google Shape;594;p9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722270" y="2255127"/>
              <a:ext cx="292608" cy="2926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mysql transparent png" id="595" name="Google Shape;595;p99"/>
            <p:cNvPicPr preferRelativeResize="0"/>
            <p:nvPr/>
          </p:nvPicPr>
          <p:blipFill rotWithShape="1">
            <a:blip r:embed="rId7">
              <a:alphaModFix/>
            </a:blip>
            <a:srcRect b="23613" l="0" r="-573" t="22744"/>
            <a:stretch/>
          </p:blipFill>
          <p:spPr>
            <a:xfrm>
              <a:off x="3218132" y="2266413"/>
              <a:ext cx="493776" cy="2700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cassandra icon png" id="596" name="Google Shape;596;p99"/>
            <p:cNvPicPr preferRelativeResize="0"/>
            <p:nvPr/>
          </p:nvPicPr>
          <p:blipFill rotWithShape="1">
            <a:blip r:embed="rId8">
              <a:alphaModFix/>
            </a:blip>
            <a:srcRect b="17846" l="0" r="0" t="21514"/>
            <a:stretch/>
          </p:blipFill>
          <p:spPr>
            <a:xfrm>
              <a:off x="3915162" y="2269484"/>
              <a:ext cx="429768" cy="26389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7" name="Google Shape;597;p99"/>
          <p:cNvGrpSpPr/>
          <p:nvPr/>
        </p:nvGrpSpPr>
        <p:grpSpPr>
          <a:xfrm>
            <a:off x="4762050" y="1334200"/>
            <a:ext cx="3786600" cy="1554600"/>
            <a:chOff x="4762050" y="1334200"/>
            <a:chExt cx="3786600" cy="1554600"/>
          </a:xfrm>
        </p:grpSpPr>
        <p:sp>
          <p:nvSpPr>
            <p:cNvPr id="598" name="Google Shape;598;p99"/>
            <p:cNvSpPr/>
            <p:nvPr/>
          </p:nvSpPr>
          <p:spPr>
            <a:xfrm>
              <a:off x="4762050" y="1334200"/>
              <a:ext cx="3786600" cy="1554600"/>
            </a:xfrm>
            <a:prstGeom prst="roundRect">
              <a:avLst>
                <a:gd fmla="val 1945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Data Processing </a:t>
              </a:r>
              <a:endParaRPr b="0" i="0" sz="18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Capacity and performance scaling on demand, and optimized infrastructure with tiering across types of storage</a:t>
              </a:r>
              <a:endParaRPr b="0" i="0" sz="9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pic>
          <p:nvPicPr>
            <p:cNvPr descr="Related image" id="599" name="Google Shape;599;p9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074865" y="2264270"/>
              <a:ext cx="502920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apache spark  transparent png" id="600" name="Google Shape;600;p9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799859" y="2273414"/>
              <a:ext cx="499262" cy="2560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lated image" id="601" name="Google Shape;601;p99"/>
            <p:cNvPicPr preferRelativeResize="0"/>
            <p:nvPr/>
          </p:nvPicPr>
          <p:blipFill rotWithShape="1">
            <a:blip r:embed="rId11">
              <a:alphaModFix/>
            </a:blip>
            <a:srcRect b="14330" l="0" r="0" t="15557"/>
            <a:stretch/>
          </p:blipFill>
          <p:spPr>
            <a:xfrm>
              <a:off x="6521195" y="2264271"/>
              <a:ext cx="411480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lated image" id="602" name="Google Shape;602;p9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54748" y="2273414"/>
              <a:ext cx="503529" cy="2560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Elastic transparent png" id="603" name="Google Shape;603;p9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880351" y="2259698"/>
              <a:ext cx="283464" cy="28346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4" name="Google Shape;604;p99"/>
          <p:cNvGrpSpPr/>
          <p:nvPr/>
        </p:nvGrpSpPr>
        <p:grpSpPr>
          <a:xfrm>
            <a:off x="568375" y="1354150"/>
            <a:ext cx="3786600" cy="1554600"/>
            <a:chOff x="2678700" y="3071350"/>
            <a:chExt cx="3786600" cy="1554600"/>
          </a:xfrm>
        </p:grpSpPr>
        <p:sp>
          <p:nvSpPr>
            <p:cNvPr id="605" name="Google Shape;605;p99"/>
            <p:cNvSpPr/>
            <p:nvPr/>
          </p:nvSpPr>
          <p:spPr>
            <a:xfrm>
              <a:off x="2678700" y="3071350"/>
              <a:ext cx="3786600" cy="1554600"/>
            </a:xfrm>
            <a:prstGeom prst="roundRect">
              <a:avLst>
                <a:gd fmla="val 3141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CI/CD</a:t>
              </a:r>
              <a:endParaRPr b="1" i="0" sz="16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Instant copy of applications across clouds and instant clones at one-second granularity for acceleration development and testing</a:t>
              </a:r>
              <a:endParaRPr b="0" i="0" sz="9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pic>
          <p:nvPicPr>
            <p:cNvPr descr="Image result for bamboo CI/CD logo transparent png" id="606" name="Google Shape;606;p9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179242" y="4018317"/>
              <a:ext cx="896649" cy="1620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jenkins CI/CD logo transparent png" id="607" name="Google Shape;607;p9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3058860" y="3966755"/>
              <a:ext cx="819544" cy="2651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travis CI" id="608" name="Google Shape;608;p99"/>
            <p:cNvPicPr preferRelativeResize="0"/>
            <p:nvPr/>
          </p:nvPicPr>
          <p:blipFill rotWithShape="1">
            <a:blip r:embed="rId15">
              <a:alphaModFix/>
            </a:blip>
            <a:srcRect b="19165" l="0" r="0" t="17434"/>
            <a:stretch/>
          </p:blipFill>
          <p:spPr>
            <a:xfrm>
              <a:off x="5376730" y="3981487"/>
              <a:ext cx="704985" cy="23571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09" name="Google Shape;609;p9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8568975" y="180300"/>
            <a:ext cx="383148" cy="33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