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85.xml" ContentType="application/vnd.openxmlformats-officedocument.presentationml.slideLayout+xml"/>
  <Override PartName="/ppt/theme/theme3.xml" ContentType="application/vnd.openxmlformats-officedocument.theme+xml"/>
  <Override PartName="/ppt/slideLayouts/slideLayout27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8"/>
  </p:sldMasterIdLst>
  <p:notesMasterIdLst>
    <p:notesMasterId r:id="rId45"/>
  </p:notesMasterIdLst>
  <p:sldIdLst>
    <p:sldId id="2147481739" r:id="rId9"/>
    <p:sldId id="10886" r:id="rId10"/>
    <p:sldId id="2142532399" r:id="rId11"/>
    <p:sldId id="2147481749" r:id="rId12"/>
    <p:sldId id="10651" r:id="rId13"/>
    <p:sldId id="2142532400" r:id="rId14"/>
    <p:sldId id="2142532401" r:id="rId15"/>
    <p:sldId id="2142532402" r:id="rId16"/>
    <p:sldId id="2147481736" r:id="rId17"/>
    <p:sldId id="2145705696" r:id="rId18"/>
    <p:sldId id="2147481750" r:id="rId19"/>
    <p:sldId id="2134805450" r:id="rId20"/>
    <p:sldId id="3639" r:id="rId21"/>
    <p:sldId id="2142532394" r:id="rId22"/>
    <p:sldId id="3673" r:id="rId23"/>
    <p:sldId id="2147481740" r:id="rId24"/>
    <p:sldId id="2145705708" r:id="rId25"/>
    <p:sldId id="2145705700" r:id="rId26"/>
    <p:sldId id="2147481746" r:id="rId27"/>
    <p:sldId id="2147481741" r:id="rId28"/>
    <p:sldId id="2145705698" r:id="rId29"/>
    <p:sldId id="2147481743" r:id="rId30"/>
    <p:sldId id="2147481745" r:id="rId31"/>
    <p:sldId id="2145705709" r:id="rId32"/>
    <p:sldId id="2147481738" r:id="rId33"/>
    <p:sldId id="2147481744" r:id="rId34"/>
    <p:sldId id="2147481747" r:id="rId35"/>
    <p:sldId id="2145705707" r:id="rId36"/>
    <p:sldId id="3674" r:id="rId37"/>
    <p:sldId id="2145705705" r:id="rId38"/>
    <p:sldId id="2145705706" r:id="rId39"/>
    <p:sldId id="2147481748" r:id="rId40"/>
    <p:sldId id="3675" r:id="rId41"/>
    <p:sldId id="2147481737" r:id="rId42"/>
    <p:sldId id="1498" r:id="rId43"/>
    <p:sldId id="219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ldId id="2147481739"/>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5705708"/>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 id="2147481737"/>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3300"/>
    <a:srgbClr val="99FF33"/>
    <a:srgbClr val="FFCC00"/>
    <a:srgbClr val="FFFFFF"/>
    <a:srgbClr val="C00000"/>
    <a:srgbClr val="00B0F0"/>
    <a:srgbClr val="EB9100"/>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74643-6B53-471F-90B5-8726F7EE1B90}" v="107" dt="2024-04-19T14:14:21.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4" autoAdjust="0"/>
    <p:restoredTop sz="94660"/>
  </p:normalViewPr>
  <p:slideViewPr>
    <p:cSldViewPr snapToGrid="0">
      <p:cViewPr varScale="1">
        <p:scale>
          <a:sx n="90" d="100"/>
          <a:sy n="90" d="100"/>
        </p:scale>
        <p:origin x="150" y="9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5.xml" Id="rId13" /><Relationship Type="http://schemas.openxmlformats.org/officeDocument/2006/relationships/slide" Target="slides/slide10.xml" Id="rId18" /><Relationship Type="http://schemas.openxmlformats.org/officeDocument/2006/relationships/slide" Target="slides/slide18.xml" Id="rId26" /><Relationship Type="http://schemas.openxmlformats.org/officeDocument/2006/relationships/slide" Target="slides/slide31.xml" Id="rId39" /><Relationship Type="http://schemas.openxmlformats.org/officeDocument/2006/relationships/slide" Target="slides/slide13.xml" Id="rId21" /><Relationship Type="http://schemas.openxmlformats.org/officeDocument/2006/relationships/slide" Target="slides/slide26.xml" Id="rId34" /><Relationship Type="http://schemas.openxmlformats.org/officeDocument/2006/relationships/slide" Target="slides/slide34.xml" Id="rId42" /><Relationship Type="http://schemas.openxmlformats.org/officeDocument/2006/relationships/viewProps" Target="viewProps.xml" Id="rId47" /><Relationship Type="http://schemas.microsoft.com/office/2015/10/relationships/revisionInfo" Target="revisionInfo.xml" Id="rId50" /><Relationship Type="http://schemas.openxmlformats.org/officeDocument/2006/relationships/customXml" Target="../customXml/item2.xml" Id="rId2" /><Relationship Type="http://schemas.openxmlformats.org/officeDocument/2006/relationships/slide" Target="slides/slide8.xml" Id="rId16" /><Relationship Type="http://schemas.openxmlformats.org/officeDocument/2006/relationships/slide" Target="slides/slide21.xml" Id="rId29" /><Relationship Type="http://schemas.openxmlformats.org/officeDocument/2006/relationships/slide" Target="slides/slide3.xml" Id="rId11" /><Relationship Type="http://schemas.openxmlformats.org/officeDocument/2006/relationships/slide" Target="slides/slide16.xml" Id="rId24" /><Relationship Type="http://schemas.openxmlformats.org/officeDocument/2006/relationships/slide" Target="slides/slide24.xml" Id="rId32" /><Relationship Type="http://schemas.openxmlformats.org/officeDocument/2006/relationships/slide" Target="slides/slide29.xml" Id="rId37" /><Relationship Type="http://schemas.openxmlformats.org/officeDocument/2006/relationships/slide" Target="slides/slide32.xml" Id="rId40" /><Relationship Type="http://schemas.openxmlformats.org/officeDocument/2006/relationships/notesMaster" Target="notesMasters/notesMaster1.xml" Id="rId45" /><Relationship Type="http://schemas.openxmlformats.org/officeDocument/2006/relationships/slideMaster" Target="slideMasters/slideMaster2.xml" Id="rId5" /><Relationship Type="http://schemas.openxmlformats.org/officeDocument/2006/relationships/slide" Target="slides/slide7.xml" Id="rId15" /><Relationship Type="http://schemas.openxmlformats.org/officeDocument/2006/relationships/slide" Target="slides/slide15.xml" Id="rId23" /><Relationship Type="http://schemas.openxmlformats.org/officeDocument/2006/relationships/slide" Target="slides/slide20.xml" Id="rId28" /><Relationship Type="http://schemas.openxmlformats.org/officeDocument/2006/relationships/slide" Target="slides/slide28.xml" Id="rId36" /><Relationship Type="http://schemas.openxmlformats.org/officeDocument/2006/relationships/tableStyles" Target="tableStyles.xml" Id="rId49" /><Relationship Type="http://schemas.openxmlformats.org/officeDocument/2006/relationships/slide" Target="slides/slide2.xml" Id="rId10" /><Relationship Type="http://schemas.openxmlformats.org/officeDocument/2006/relationships/slide" Target="slides/slide11.xml" Id="rId19" /><Relationship Type="http://schemas.openxmlformats.org/officeDocument/2006/relationships/slide" Target="slides/slide23.xml" Id="rId31" /><Relationship Type="http://schemas.openxmlformats.org/officeDocument/2006/relationships/slide" Target="slides/slide36.xml" Id="rId44" /><Relationship Type="http://schemas.openxmlformats.org/officeDocument/2006/relationships/slideMaster" Target="slideMasters/slideMaster1.xml" Id="rId4" /><Relationship Type="http://schemas.openxmlformats.org/officeDocument/2006/relationships/slide" Target="slides/slide1.xml" Id="rId9" /><Relationship Type="http://schemas.openxmlformats.org/officeDocument/2006/relationships/slide" Target="slides/slide6.xml" Id="rId14" /><Relationship Type="http://schemas.openxmlformats.org/officeDocument/2006/relationships/slide" Target="slides/slide14.xml" Id="rId22" /><Relationship Type="http://schemas.openxmlformats.org/officeDocument/2006/relationships/slide" Target="slides/slide19.xml" Id="rId27" /><Relationship Type="http://schemas.openxmlformats.org/officeDocument/2006/relationships/slide" Target="slides/slide22.xml" Id="rId30" /><Relationship Type="http://schemas.openxmlformats.org/officeDocument/2006/relationships/slide" Target="slides/slide27.xml" Id="rId35" /><Relationship Type="http://schemas.openxmlformats.org/officeDocument/2006/relationships/slide" Target="slides/slide35.xml" Id="rId43" /><Relationship Type="http://schemas.openxmlformats.org/officeDocument/2006/relationships/theme" Target="theme/theme1.xml" Id="rId48" /><Relationship Type="http://schemas.openxmlformats.org/officeDocument/2006/relationships/slideMaster" Target="slideMasters/slideMaster5.xml" Id="rId8" /><Relationship Type="http://schemas.openxmlformats.org/officeDocument/2006/relationships/customXml" Target="../customXml/item3.xml" Id="rId3" /><Relationship Type="http://schemas.openxmlformats.org/officeDocument/2006/relationships/slide" Target="slides/slide4.xml" Id="rId12" /><Relationship Type="http://schemas.openxmlformats.org/officeDocument/2006/relationships/slide" Target="slides/slide9.xml" Id="rId17" /><Relationship Type="http://schemas.openxmlformats.org/officeDocument/2006/relationships/slide" Target="slides/slide17.xml" Id="rId25" /><Relationship Type="http://schemas.openxmlformats.org/officeDocument/2006/relationships/slide" Target="slides/slide25.xml" Id="rId33" /><Relationship Type="http://schemas.openxmlformats.org/officeDocument/2006/relationships/slide" Target="slides/slide30.xml" Id="rId38" /><Relationship Type="http://schemas.openxmlformats.org/officeDocument/2006/relationships/presProps" Target="presProps.xml" Id="rId46" /><Relationship Type="http://schemas.openxmlformats.org/officeDocument/2006/relationships/slide" Target="slides/slide12.xml" Id="rId20" /><Relationship Type="http://schemas.openxmlformats.org/officeDocument/2006/relationships/slide" Target="slides/slide33.xml" Id="rId41" /><Relationship Type="http://schemas.openxmlformats.org/officeDocument/2006/relationships/customXml" Target="../customXml/item1.xml" Id="rId1" /><Relationship Type="http://schemas.openxmlformats.org/officeDocument/2006/relationships/slideMaster" Target="slideMasters/slideMaster3.xml" Id="rId6" /></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Template.xlsx]PivotTable!PivotTable5</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a:t>Recommendations per Service / Well-Architected Area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PivotTable!$B$3:$B$4</c:f>
              <c:strCache>
                <c:ptCount val="1"/>
                <c:pt idx="0">
                  <c:v>High</c:v>
                </c:pt>
              </c:strCache>
            </c:strRef>
          </c:tx>
          <c:spPr>
            <a:solidFill>
              <a:srgbClr val="A4262C"/>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PivotTable!$B$5:$B$35</c:f>
              <c:numCache>
                <c:formatCode>General</c:formatCode>
                <c:ptCount val="28"/>
                <c:pt idx="1">
                  <c:v>2</c:v>
                </c:pt>
                <c:pt idx="2">
                  <c:v>2</c:v>
                </c:pt>
                <c:pt idx="5">
                  <c:v>1</c:v>
                </c:pt>
                <c:pt idx="6">
                  <c:v>1</c:v>
                </c:pt>
                <c:pt idx="8">
                  <c:v>2</c:v>
                </c:pt>
                <c:pt idx="10">
                  <c:v>1</c:v>
                </c:pt>
                <c:pt idx="12">
                  <c:v>5</c:v>
                </c:pt>
                <c:pt idx="13">
                  <c:v>4</c:v>
                </c:pt>
                <c:pt idx="14">
                  <c:v>1</c:v>
                </c:pt>
                <c:pt idx="15">
                  <c:v>2</c:v>
                </c:pt>
                <c:pt idx="16">
                  <c:v>6</c:v>
                </c:pt>
                <c:pt idx="17">
                  <c:v>2</c:v>
                </c:pt>
                <c:pt idx="18">
                  <c:v>1</c:v>
                </c:pt>
                <c:pt idx="20">
                  <c:v>2</c:v>
                </c:pt>
                <c:pt idx="21">
                  <c:v>4</c:v>
                </c:pt>
                <c:pt idx="22">
                  <c:v>2</c:v>
                </c:pt>
                <c:pt idx="23">
                  <c:v>7</c:v>
                </c:pt>
                <c:pt idx="24">
                  <c:v>4</c:v>
                </c:pt>
                <c:pt idx="25">
                  <c:v>6</c:v>
                </c:pt>
                <c:pt idx="26">
                  <c:v>5</c:v>
                </c:pt>
                <c:pt idx="27">
                  <c:v>5</c:v>
                </c:pt>
              </c:numCache>
            </c:numRef>
          </c:val>
          <c:extLst>
            <c:ext xmlns:c16="http://schemas.microsoft.com/office/drawing/2014/chart" uri="{C3380CC4-5D6E-409C-BE32-E72D297353CC}">
              <c16:uniqueId val="{00000000-4606-4252-AB9E-318924671D2E}"/>
            </c:ext>
          </c:extLst>
        </c:ser>
        <c:ser>
          <c:idx val="1"/>
          <c:order val="1"/>
          <c:tx>
            <c:strRef>
              <c:f>PivotTable!$C$3:$C$4</c:f>
              <c:strCache>
                <c:ptCount val="1"/>
                <c:pt idx="0">
                  <c:v>Medium</c:v>
                </c:pt>
              </c:strCache>
            </c:strRef>
          </c:tx>
          <c:spPr>
            <a:solidFill>
              <a:srgbClr val="FFCC0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PivotTable!$C$5:$C$35</c:f>
              <c:numCache>
                <c:formatCode>General</c:formatCode>
                <c:ptCount val="28"/>
                <c:pt idx="0">
                  <c:v>1</c:v>
                </c:pt>
                <c:pt idx="1">
                  <c:v>2</c:v>
                </c:pt>
                <c:pt idx="3">
                  <c:v>1</c:v>
                </c:pt>
                <c:pt idx="8">
                  <c:v>1</c:v>
                </c:pt>
                <c:pt idx="9">
                  <c:v>2</c:v>
                </c:pt>
                <c:pt idx="11">
                  <c:v>1</c:v>
                </c:pt>
                <c:pt idx="12">
                  <c:v>3</c:v>
                </c:pt>
                <c:pt idx="13">
                  <c:v>2</c:v>
                </c:pt>
                <c:pt idx="14">
                  <c:v>2</c:v>
                </c:pt>
                <c:pt idx="15">
                  <c:v>2</c:v>
                </c:pt>
                <c:pt idx="16">
                  <c:v>7</c:v>
                </c:pt>
                <c:pt idx="17">
                  <c:v>4</c:v>
                </c:pt>
                <c:pt idx="18">
                  <c:v>1</c:v>
                </c:pt>
                <c:pt idx="19">
                  <c:v>3</c:v>
                </c:pt>
                <c:pt idx="20">
                  <c:v>1</c:v>
                </c:pt>
                <c:pt idx="22">
                  <c:v>2</c:v>
                </c:pt>
                <c:pt idx="23">
                  <c:v>2</c:v>
                </c:pt>
                <c:pt idx="24">
                  <c:v>2</c:v>
                </c:pt>
                <c:pt idx="25">
                  <c:v>10</c:v>
                </c:pt>
                <c:pt idx="26">
                  <c:v>2</c:v>
                </c:pt>
                <c:pt idx="27">
                  <c:v>3</c:v>
                </c:pt>
              </c:numCache>
            </c:numRef>
          </c:val>
          <c:extLst>
            <c:ext xmlns:c16="http://schemas.microsoft.com/office/drawing/2014/chart" uri="{C3380CC4-5D6E-409C-BE32-E72D297353CC}">
              <c16:uniqueId val="{00000001-4606-4252-AB9E-318924671D2E}"/>
            </c:ext>
          </c:extLst>
        </c:ser>
        <c:ser>
          <c:idx val="2"/>
          <c:order val="2"/>
          <c:tx>
            <c:strRef>
              <c:f>PivotTable!$D$3:$D$4</c:f>
              <c:strCache>
                <c:ptCount val="1"/>
                <c:pt idx="0">
                  <c:v>Low</c:v>
                </c:pt>
              </c:strCache>
            </c:strRef>
          </c:tx>
          <c:spPr>
            <a:solidFill>
              <a:srgbClr val="00B0F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PivotTable!$D$5:$D$35</c:f>
              <c:numCache>
                <c:formatCode>General</c:formatCode>
                <c:ptCount val="28"/>
                <c:pt idx="1">
                  <c:v>2</c:v>
                </c:pt>
                <c:pt idx="3">
                  <c:v>1</c:v>
                </c:pt>
                <c:pt idx="4">
                  <c:v>1</c:v>
                </c:pt>
                <c:pt idx="7">
                  <c:v>1</c:v>
                </c:pt>
                <c:pt idx="15">
                  <c:v>2</c:v>
                </c:pt>
                <c:pt idx="16">
                  <c:v>9</c:v>
                </c:pt>
                <c:pt idx="17">
                  <c:v>2</c:v>
                </c:pt>
                <c:pt idx="19">
                  <c:v>1</c:v>
                </c:pt>
                <c:pt idx="21">
                  <c:v>1</c:v>
                </c:pt>
                <c:pt idx="25">
                  <c:v>1</c:v>
                </c:pt>
              </c:numCache>
            </c:numRef>
          </c:val>
          <c:extLst>
            <c:ext xmlns:c16="http://schemas.microsoft.com/office/drawing/2014/chart" uri="{C3380CC4-5D6E-409C-BE32-E72D297353CC}">
              <c16:uniqueId val="{00000002-4606-4252-AB9E-318924671D2E}"/>
            </c:ext>
          </c:extLst>
        </c:ser>
        <c:dLbls>
          <c:showLegendKey val="0"/>
          <c:showVal val="0"/>
          <c:showCatName val="0"/>
          <c:showSerName val="0"/>
          <c:showPercent val="0"/>
          <c:showBubbleSize val="0"/>
        </c:dLbls>
        <c:gapWidth val="182"/>
        <c:axId val="1893474367"/>
        <c:axId val="1893475807"/>
      </c:barChart>
      <c:catAx>
        <c:axId val="189347436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5807"/>
        <c:crosses val="autoZero"/>
        <c:auto val="1"/>
        <c:lblAlgn val="ctr"/>
        <c:lblOffset val="100"/>
        <c:noMultiLvlLbl val="0"/>
      </c:catAx>
      <c:valAx>
        <c:axId val="1893475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a:solidFill>
            <a:schemeClr val="bg1"/>
          </a:solidFill>
          <a:latin typeface="Segoe UI" panose="020B0502040204020203" pitchFamily="34" charset="0"/>
          <a:cs typeface="Segoe UI" panose="020B0502040204020203"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Template.xlsx]PivotTable!PivotTable2</c:name>
    <c:fmtId val="-1"/>
  </c:pivotSource>
  <c:chart>
    <c:title>
      <c:tx>
        <c:rich>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sz="1400"/>
              <a:t>Recommendations per Resiliency Category</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PivotTable!$K$3:$K$4</c:f>
              <c:strCache>
                <c:ptCount val="1"/>
                <c:pt idx="0">
                  <c:v>High</c:v>
                </c:pt>
              </c:strCache>
            </c:strRef>
          </c:tx>
          <c:spPr>
            <a:solidFill>
              <a:srgbClr val="A4262C"/>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PivotTable!$K$5:$K$22</c:f>
              <c:numCache>
                <c:formatCode>General</c:formatCode>
                <c:ptCount val="17"/>
                <c:pt idx="0">
                  <c:v>1</c:v>
                </c:pt>
                <c:pt idx="1">
                  <c:v>9</c:v>
                </c:pt>
                <c:pt idx="2">
                  <c:v>3</c:v>
                </c:pt>
                <c:pt idx="3">
                  <c:v>1</c:v>
                </c:pt>
                <c:pt idx="4">
                  <c:v>4</c:v>
                </c:pt>
                <c:pt idx="5">
                  <c:v>4</c:v>
                </c:pt>
                <c:pt idx="6">
                  <c:v>8</c:v>
                </c:pt>
                <c:pt idx="7">
                  <c:v>2</c:v>
                </c:pt>
                <c:pt idx="9">
                  <c:v>21</c:v>
                </c:pt>
                <c:pt idx="11">
                  <c:v>8</c:v>
                </c:pt>
                <c:pt idx="13">
                  <c:v>1</c:v>
                </c:pt>
                <c:pt idx="14">
                  <c:v>2</c:v>
                </c:pt>
                <c:pt idx="16">
                  <c:v>1</c:v>
                </c:pt>
              </c:numCache>
            </c:numRef>
          </c:val>
          <c:extLst>
            <c:ext xmlns:c16="http://schemas.microsoft.com/office/drawing/2014/chart" uri="{C3380CC4-5D6E-409C-BE32-E72D297353CC}">
              <c16:uniqueId val="{00000000-9EDA-4679-A4CB-32DCB6CF6911}"/>
            </c:ext>
          </c:extLst>
        </c:ser>
        <c:ser>
          <c:idx val="1"/>
          <c:order val="1"/>
          <c:tx>
            <c:strRef>
              <c:f>PivotTable!$L$3:$L$4</c:f>
              <c:strCache>
                <c:ptCount val="1"/>
                <c:pt idx="0">
                  <c:v>Medium</c:v>
                </c:pt>
              </c:strCache>
            </c:strRef>
          </c:tx>
          <c:spPr>
            <a:solidFill>
              <a:srgbClr val="FFCC0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PivotTable!$L$5:$L$22</c:f>
              <c:numCache>
                <c:formatCode>General</c:formatCode>
                <c:ptCount val="17"/>
                <c:pt idx="0">
                  <c:v>1</c:v>
                </c:pt>
                <c:pt idx="1">
                  <c:v>10</c:v>
                </c:pt>
                <c:pt idx="2">
                  <c:v>3</c:v>
                </c:pt>
                <c:pt idx="3">
                  <c:v>2</c:v>
                </c:pt>
                <c:pt idx="4">
                  <c:v>6</c:v>
                </c:pt>
                <c:pt idx="5">
                  <c:v>3</c:v>
                </c:pt>
                <c:pt idx="6">
                  <c:v>7</c:v>
                </c:pt>
                <c:pt idx="7">
                  <c:v>1</c:v>
                </c:pt>
                <c:pt idx="8">
                  <c:v>1</c:v>
                </c:pt>
                <c:pt idx="9">
                  <c:v>6</c:v>
                </c:pt>
                <c:pt idx="11">
                  <c:v>9</c:v>
                </c:pt>
                <c:pt idx="12">
                  <c:v>2</c:v>
                </c:pt>
                <c:pt idx="14">
                  <c:v>2</c:v>
                </c:pt>
                <c:pt idx="15">
                  <c:v>1</c:v>
                </c:pt>
              </c:numCache>
            </c:numRef>
          </c:val>
          <c:extLst>
            <c:ext xmlns:c16="http://schemas.microsoft.com/office/drawing/2014/chart" uri="{C3380CC4-5D6E-409C-BE32-E72D297353CC}">
              <c16:uniqueId val="{00000001-9EDA-4679-A4CB-32DCB6CF6911}"/>
            </c:ext>
          </c:extLst>
        </c:ser>
        <c:ser>
          <c:idx val="2"/>
          <c:order val="2"/>
          <c:tx>
            <c:strRef>
              <c:f>PivotTable!$M$3:$M$4</c:f>
              <c:strCache>
                <c:ptCount val="1"/>
                <c:pt idx="0">
                  <c:v>Low</c:v>
                </c:pt>
              </c:strCache>
            </c:strRef>
          </c:tx>
          <c:spPr>
            <a:solidFill>
              <a:srgbClr val="00B0F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PivotTable!$M$5:$M$22</c:f>
              <c:numCache>
                <c:formatCode>General</c:formatCode>
                <c:ptCount val="17"/>
                <c:pt idx="1">
                  <c:v>2</c:v>
                </c:pt>
                <c:pt idx="2">
                  <c:v>2</c:v>
                </c:pt>
                <c:pt idx="4">
                  <c:v>4</c:v>
                </c:pt>
                <c:pt idx="5">
                  <c:v>1</c:v>
                </c:pt>
                <c:pt idx="6">
                  <c:v>4</c:v>
                </c:pt>
                <c:pt idx="7">
                  <c:v>1</c:v>
                </c:pt>
                <c:pt idx="10">
                  <c:v>1</c:v>
                </c:pt>
                <c:pt idx="11">
                  <c:v>2</c:v>
                </c:pt>
                <c:pt idx="12">
                  <c:v>1</c:v>
                </c:pt>
                <c:pt idx="14">
                  <c:v>3</c:v>
                </c:pt>
              </c:numCache>
            </c:numRef>
          </c:val>
          <c:extLst>
            <c:ext xmlns:c16="http://schemas.microsoft.com/office/drawing/2014/chart" uri="{C3380CC4-5D6E-409C-BE32-E72D297353CC}">
              <c16:uniqueId val="{00000002-9EDA-4679-A4CB-32DCB6CF6911}"/>
            </c:ext>
          </c:extLst>
        </c:ser>
        <c:dLbls>
          <c:showLegendKey val="0"/>
          <c:showVal val="0"/>
          <c:showCatName val="0"/>
          <c:showSerName val="0"/>
          <c:showPercent val="0"/>
          <c:showBubbleSize val="0"/>
        </c:dLbls>
        <c:gapWidth val="182"/>
        <c:axId val="1892811919"/>
        <c:axId val="1892812399"/>
      </c:barChart>
      <c:catAx>
        <c:axId val="18928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2399"/>
        <c:crosses val="autoZero"/>
        <c:auto val="1"/>
        <c:lblAlgn val="ctr"/>
        <c:lblOffset val="100"/>
        <c:noMultiLvlLbl val="0"/>
      </c:catAx>
      <c:valAx>
        <c:axId val="1892812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1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svg"/><Relationship Id="rId1" Type="http://schemas.openxmlformats.org/officeDocument/2006/relationships/image" Target="../media/image88.png"/><Relationship Id="rId6" Type="http://schemas.openxmlformats.org/officeDocument/2006/relationships/image" Target="../media/image93.svg"/><Relationship Id="rId5" Type="http://schemas.openxmlformats.org/officeDocument/2006/relationships/image" Target="../media/image92.png"/><Relationship Id="rId4" Type="http://schemas.openxmlformats.org/officeDocument/2006/relationships/image" Target="../media/image9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svg"/><Relationship Id="rId1" Type="http://schemas.openxmlformats.org/officeDocument/2006/relationships/image" Target="../media/image88.png"/><Relationship Id="rId6" Type="http://schemas.openxmlformats.org/officeDocument/2006/relationships/image" Target="../media/image93.svg"/><Relationship Id="rId5" Type="http://schemas.openxmlformats.org/officeDocument/2006/relationships/image" Target="../media/image92.png"/><Relationship Id="rId4" Type="http://schemas.openxmlformats.org/officeDocument/2006/relationships/image" Target="../media/image91.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en-GB" sz="2000" b="1" dirty="0">
              <a:solidFill>
                <a:schemeClr val="tx1">
                  <a:lumMod val="50000"/>
                </a:schemeClr>
              </a:solidFill>
            </a:rPr>
            <a:t>What was assessed? </a:t>
          </a:r>
        </a:p>
        <a:p>
          <a:pPr algn="ctr">
            <a:lnSpc>
              <a:spcPct val="114000"/>
            </a:lnSpc>
            <a:spcAft>
              <a:spcPts val="0"/>
            </a:spcAft>
          </a:pPr>
          <a:r>
            <a:rPr lang="en-GB" sz="2000" b="1" dirty="0">
              <a:solidFill>
                <a:schemeClr val="tx1">
                  <a:lumMod val="50000"/>
                </a:schemeClr>
              </a:solidFill>
            </a:rPr>
            <a:t>Workload against recommended practices in the following areas: </a:t>
          </a:r>
        </a:p>
        <a:p>
          <a:pPr algn="ctr">
            <a:lnSpc>
              <a:spcPct val="114000"/>
            </a:lnSpc>
            <a:spcAft>
              <a:spcPts val="0"/>
            </a:spcAft>
          </a:pPr>
          <a:r>
            <a:rPr lang="en-US" sz="20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a:solidFill>
                <a:schemeClr val="tx1"/>
              </a:solidFill>
            </a:rPr>
            <a:t>A single run-state workload.</a:t>
          </a: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dirty="0">
              <a:solidFill>
                <a:schemeClr val="tx1"/>
              </a:solidFill>
            </a:rPr>
            <a:t>Out of scope: </a:t>
          </a:r>
          <a:r>
            <a:rPr lang="en-US" sz="2000" dirty="0">
              <a:solidFill>
                <a:schemeClr val="tx1"/>
              </a:solidFill>
            </a:rPr>
            <a:t>remediation during the assessment delivery · customization of dashboards.</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GB" sz="2000">
              <a:solidFill>
                <a:schemeClr val="tx1"/>
              </a:solidFill>
            </a:rPr>
            <a:t>Collected data and provided recommendations around the configurations of your Azure resources and supporting the workload.</a:t>
          </a:r>
          <a:endParaRPr lang="en-AU" sz="200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ocket with solid fill"/>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esearch with solid fill"/>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Briefcase with solid fill"/>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en-GB" sz="2000" b="1" kern="1200" dirty="0">
              <a:solidFill>
                <a:schemeClr val="tx1">
                  <a:lumMod val="50000"/>
                </a:schemeClr>
              </a:solidFill>
            </a:rPr>
            <a:t>What was assessed? </a:t>
          </a:r>
        </a:p>
        <a:p>
          <a:pPr marL="0" lvl="0" indent="0" algn="ctr" defTabSz="889000">
            <a:lnSpc>
              <a:spcPct val="114000"/>
            </a:lnSpc>
            <a:spcBef>
              <a:spcPct val="0"/>
            </a:spcBef>
            <a:spcAft>
              <a:spcPts val="0"/>
            </a:spcAft>
            <a:buNone/>
          </a:pPr>
          <a:r>
            <a:rPr lang="en-GB" sz="2000" b="1" kern="1200" dirty="0">
              <a:solidFill>
                <a:schemeClr val="tx1">
                  <a:lumMod val="50000"/>
                </a:schemeClr>
              </a:solidFill>
            </a:rPr>
            <a:t>Workload against recommended practices in the following areas: </a:t>
          </a:r>
        </a:p>
        <a:p>
          <a:pPr marL="0" lvl="0" indent="0" algn="ctr" defTabSz="889000">
            <a:lnSpc>
              <a:spcPct val="114000"/>
            </a:lnSpc>
            <a:spcBef>
              <a:spcPct val="0"/>
            </a:spcBef>
            <a:spcAft>
              <a:spcPts val="0"/>
            </a:spcAft>
            <a:buNone/>
          </a:pPr>
          <a:r>
            <a:rPr lang="en-US" sz="2000" kern="12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a:solidFill>
                <a:schemeClr val="tx1"/>
              </a:solidFill>
            </a:rPr>
            <a:t>A single run-state workload.</a:t>
          </a: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GB" sz="2000" kern="1200">
              <a:solidFill>
                <a:schemeClr val="tx1"/>
              </a:solidFill>
            </a:rPr>
            <a:t>Collected data and provided recommendations around the configurations of your Azure resources and supporting the workload.</a:t>
          </a:r>
          <a:endParaRPr lang="en-AU" sz="2000" kern="120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dirty="0">
              <a:solidFill>
                <a:schemeClr val="tx1"/>
              </a:solidFill>
            </a:rPr>
            <a:t>Out of scope: </a:t>
          </a:r>
          <a:r>
            <a:rPr lang="en-US" sz="2000" kern="1200" dirty="0">
              <a:solidFill>
                <a:schemeClr val="tx1"/>
              </a:solidFill>
            </a:rPr>
            <a:t>remediation during the assessment delivery · customization of dashboards.</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4/19/2024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7B16D-33BA-F661-EDFC-52C3F8607C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AF6BF-1585-138E-4B18-BDFE30F423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9B08F-A9C2-1A7C-B830-67B21F2EDD3F}"/>
              </a:ext>
            </a:extLst>
          </p:cNvPr>
          <p:cNvSpPr>
            <a:spLocks noGrp="1"/>
          </p:cNvSpPr>
          <p:nvPr>
            <p:ph type="body" idx="1"/>
          </p:nvPr>
        </p:nvSpPr>
        <p:spPr/>
        <p:txBody>
          <a:bodyPr/>
          <a:lstStyle/>
          <a:p>
            <a:r>
              <a:rPr lang="en-US" dirty="0"/>
              <a:t>Change Management: Zero is the North Star</a:t>
            </a:r>
          </a:p>
          <a:p>
            <a:endParaRPr lang="en-US" dirty="0"/>
          </a:p>
          <a:p>
            <a:endParaRPr lang="en-US" dirty="0"/>
          </a:p>
          <a:p>
            <a:r>
              <a:rPr lang="en-US" dirty="0"/>
              <a:t>Incident Management: Amazing tools that we are using to find before you e.g., BRAIN, Automation in background</a:t>
            </a:r>
          </a:p>
          <a:p>
            <a:endParaRPr lang="en-US" dirty="0"/>
          </a:p>
          <a:p>
            <a:endParaRPr lang="en-US" dirty="0"/>
          </a:p>
        </p:txBody>
      </p:sp>
      <p:sp>
        <p:nvSpPr>
          <p:cNvPr id="4" name="Header Placeholder 3">
            <a:extLst>
              <a:ext uri="{FF2B5EF4-FFF2-40B4-BE49-F238E27FC236}">
                <a16:creationId xmlns:a16="http://schemas.microsoft.com/office/drawing/2014/main" id="{71D21B09-BE2C-3D5B-D249-2FEC67325E05}"/>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987F222-2F53-E95A-47A6-D4AC65A4089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A20158CF-6411-CF64-EF64-D52C37BF583D}"/>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734BCE8C-FBDB-91C4-879C-7C53D0D3CEB0}"/>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54995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b="1"/>
              <a:t>Key Takeaway: People* still talk about determining the “root cause” of an issue but the reality is that there is almost never ONE root cause of a major issue.</a:t>
            </a:r>
          </a:p>
          <a:p>
            <a:pPr marL="171450" indent="-171450">
              <a:buFont typeface="Wingdings" panose="05000000000000000000" pitchFamily="2" charset="2"/>
              <a:buChar char="§"/>
            </a:pPr>
            <a:r>
              <a:rPr lang="en-NZ" b="1"/>
              <a:t>There are several contributing factors, which explain how an issue was able to ‘get through’ holes in various layers of mitigations/defences.</a:t>
            </a:r>
          </a:p>
          <a:p>
            <a:pPr marL="0" indent="0">
              <a:buFont typeface="Wingdings" panose="05000000000000000000" pitchFamily="2" charset="2"/>
              <a:buNone/>
            </a:pPr>
            <a:r>
              <a:rPr lang="en-NZ" b="0"/>
              <a:t>(</a:t>
            </a:r>
            <a:r>
              <a:rPr lang="en-NZ" b="1"/>
              <a:t>*</a:t>
            </a:r>
            <a:r>
              <a:rPr lang="en-NZ" b="0"/>
              <a:t>including our Azure incident communications team! Work in progress…)</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Bad things don’t happen because of component failures, or bugs. Complex systems fail in complex ways. Humans try to understand our problems as simple things, so we often over-simplify explanations.</a:t>
            </a:r>
          </a:p>
          <a:p>
            <a:pPr marL="628650" lvl="1" indent="-171450">
              <a:buFont typeface="Wingdings" panose="05000000000000000000" pitchFamily="2" charset="2"/>
              <a:buChar char="§"/>
            </a:pPr>
            <a:r>
              <a:rPr lang="en-US"/>
              <a:t>Simple issue: Why is the traffic so bad today? Maybe there is a single root cause – perhaps a big event like a sports final or a concert.</a:t>
            </a:r>
          </a:p>
          <a:p>
            <a:pPr marL="628650" lvl="1" indent="-171450">
              <a:buFont typeface="Wingdings" panose="05000000000000000000" pitchFamily="2" charset="2"/>
              <a:buChar char="§"/>
            </a:pPr>
            <a:r>
              <a:rPr lang="en-US"/>
              <a:t>Complex issue: Why is the traffic constantly bad in Seattle? No single root cause – contributing factors include an increasing population, rising house prices, more high rises downtown, pricing of the toll bridge (etc.) potentially combining with temporary factors like roadworks or big events.</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The right way to think about this space is ‘how does this work in the first place’ – effectively, we’re talking about the untold story of all the issue ‘triggers’ (left) that DIDN’T cause problems, because of these defense layers. Consider these layers and the holes in each. It goes without saying that you can’t have a single layer that has no holes, there are always goal conflicts and double binds that create ‘gaps’ in any individual layer. There is no silver bullet that will prevent all bad things from happening (in I.T. and in life!) but we can add defenses. As we try to prevent bad things from happening, all we can do is ADD LAYERS, and SHRINK HOLES.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Here’s an example – consider the major Azure outage that we had back in September 2018. An electrical storm around San Antonio caused extreme utility feed power fluctuations at an Azure datacenter in our South Central US region. Contrary to rumors at the time, no – no datacenter was ‘struck by lightning’. But one particular ‘sag’ (low power level) on the utility feed was so low that a chiller plant used to provide cooling was knocked offline – by design, to prevent powering up and down with the fluctuations. But in understanding the issue and cascading failures that resulted, there is obviously no single ‘root cause’ – contributing factors included that particular chiller plant being in maintenance mode, monitoring overload for the onsite engineers trying to respond to 1400+ alerts, technical debt in Azure AD relying on older control plane services to scale out, bad timing with Office 365 users on the East Coast coming online, a latent bug causing aggressive retries from Outlook clients, to name a few. I mentioned the ‘untold stories’ of triggers that don’t cause problems – earlier that same night of the outage, a different Azure datacenter in the region experienced similar electrical sags and swells, which also shut down a chiller plant, but the onsite team were able to bring it back online without issue.</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i="1"/>
              <a:t>For more details about the South Central incident, watch the Ignite 2018 ‘Anatomy of an Azure outage’ session – recording available at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4/19/2024 10:37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en-NZ" b="1"/>
              <a:t>Key Takeaway: </a:t>
            </a:r>
            <a:r>
              <a:rPr lang="en-NZ" b="0"/>
              <a:t>(Reading from the bottom-up…) </a:t>
            </a:r>
            <a:r>
              <a:rPr lang="en-NZ" b="1"/>
              <a:t>Microsoft builds and operates the foundation, then customers choose to enable relevant services from to help with their resilience needs, and their app effectively sits on top of both.</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en-US"/>
              <a:t>The </a:t>
            </a:r>
            <a:r>
              <a:rPr lang="en-US" b="1"/>
              <a:t>resilient foundation </a:t>
            </a:r>
            <a:r>
              <a:rPr lang="en-US"/>
              <a:t>is effectively Microsoft’s considerable investment in the platform itself (the focus of the rest of this presentation) – physical things like our datacenters, as well as software things like our deployment &amp; maintenance processes. Here, Microsoft owns the end to end process and customers/partners just take advantage of it, by building on this foundation.</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NZ"/>
              <a:t>T</a:t>
            </a:r>
            <a:r>
              <a:rPr lang="en-US"/>
              <a:t>he </a:t>
            </a:r>
            <a:r>
              <a:rPr lang="en-US" b="1"/>
              <a:t>resilient services </a:t>
            </a:r>
            <a:r>
              <a:rPr lang="en-US"/>
              <a:t>are built by Microsoft but operated by customers – although they’re not mandatory, they’re built into the platform so that your workloads that need high availability, backup, and/or disaster recovery can get started quickly. We say that this middle ‘rung’ is the customer’s responsibility, mainly because these features aren’t enabled by default. Many workloads in Azure are dev/test or otherwise non-prod, and these kinds of services may be overkill. So Microsoft owns creating the services/features (say, providing Azure Site Recovery for DR!) but customers ‘own’ (1) deciding to use it, and (2) configuring it for their purposes. Obviously we help here too (like providing best practices through the Well-Architected Framework, more on that later…) but ultimately customers own their application reliability IN the cloud, including using these resilient features where it can help them to achieve their reliability goals.</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b="1"/>
              <a:t>Your application</a:t>
            </a:r>
            <a:r>
              <a:rPr lang="en-US"/>
              <a:t> here refers to the specifics of each individual customer workload – these ‘sit’ on the services/features/foundation below. We won’t spend a huge amount of time here, but will gesture towards some of our Reference Architectures and design guidance for ensuring that application architecture and logic understands that it’s living in the cloud, handles transient errors appropriately, etc.</a:t>
            </a:r>
          </a:p>
          <a:p>
            <a:pPr marL="0" indent="0">
              <a:buFont typeface="Wingdings" panose="05000000000000000000" pitchFamily="2" charset="2"/>
              <a:buNone/>
            </a:pPr>
            <a:endParaRPr lang="en-US"/>
          </a:p>
          <a:p>
            <a:pPr marL="0" indent="0">
              <a:buFont typeface="Wingdings" panose="05000000000000000000" pitchFamily="2" charset="2"/>
              <a:buNone/>
            </a:pPr>
            <a:r>
              <a:rPr lang="en-US"/>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sz="1200" i="1" kern="1200">
                <a:solidFill>
                  <a:schemeClr val="tx1"/>
                </a:solidFill>
                <a:effectLst/>
                <a:latin typeface="+mn-lt"/>
                <a:ea typeface="+mn-ea"/>
                <a:cs typeface="+mn-cs"/>
              </a:rPr>
              <a:t>Let's start with the resilient foundation. It is what everything is built on top of and is required for any application to achieve resiliency. The services on top, or the capabilities built on that resilient foundation that applications take advantage of, we will talk about ones that give applications DR capabilities and the ability to backup. Finally, the application on top has to take advantage of those resilient services to have resilience. The platform has inherent resilience, but true resiliency and getting close to that 100% availability requires the application to be architected to take advantage. </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sz="1400" b="1"/>
              <a:t>Key Takeaway: This is effectively our agenda for this part of the presentation, showing the three pillars of Microsoft’s investments in ensuring that the foundation provided by the Azure platform is as resilient as possible.</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en-US" sz="1400" b="1"/>
              <a:t>Our infrastructure:</a:t>
            </a:r>
            <a:r>
              <a:rPr lang="en-US" sz="1400"/>
              <a:t> Mostly physical elements – how we arrange hardware and structure these concepts… How we’ve designed the cloud and how we think about how our customers &amp; partners build on top of it.</a:t>
            </a:r>
          </a:p>
          <a:p>
            <a:pPr marL="171450" indent="-171450">
              <a:buFont typeface="Wingdings" panose="05000000000000000000" pitchFamily="2" charset="2"/>
              <a:buChar char="§"/>
            </a:pPr>
            <a:r>
              <a:rPr lang="en-US" sz="1400" b="1" i="0"/>
              <a:t>Our processes: </a:t>
            </a:r>
            <a:r>
              <a:rPr lang="en-US" sz="1400" i="0"/>
              <a:t>Mostly software elements – how we make changes safely, how we use machine learning to inform service operations, how we think of ‘what if’ scenarios… How we operate the cloud in an ongoing way.</a:t>
            </a:r>
          </a:p>
          <a:p>
            <a:pPr marL="171450" indent="-171450">
              <a:buFont typeface="Wingdings" panose="05000000000000000000" pitchFamily="2" charset="2"/>
              <a:buChar char="§"/>
            </a:pPr>
            <a:r>
              <a:rPr lang="en-US" sz="1400" b="1" i="0"/>
              <a:t>Our principles: </a:t>
            </a:r>
            <a:r>
              <a:rPr lang="en-US" sz="1400" i="0"/>
              <a:t>Mostly philosophical elements – decisions and trade-offs that we’ve made, including the key principles we’ve established that govern how we approach communicating with customers/partners during issues.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lt"/>
                <a:ea typeface="+mn-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DELETE THIS SLIDE BEFORE DELIVERYING TO CUSTOMER</a:t>
            </a: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lt"/>
                <a:cs typeface="Segoe UI" panose="020B0502040204020203" pitchFamily="34" charset="0"/>
              </a:defRPr>
            </a:lvl1pPr>
          </a:lstStyle>
          <a:p>
            <a:pPr lvl="0"/>
            <a:r>
              <a:rPr lang="en-US"/>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p>
          <a:p>
            <a:pPr lvl="0"/>
            <a:r>
              <a:rPr lang="en-US"/>
              <a:t>Speaker role</a:t>
            </a:r>
          </a:p>
          <a:p>
            <a:pPr lvl="0"/>
            <a:r>
              <a:rPr lang="en-US"/>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Masters/_rels/slideMaster1.xml.rels>&#65279;<?xml version="1.0" encoding="utf-8"?><Relationships xmlns="http://schemas.openxmlformats.org/package/2006/relationships"><Relationship Type="http://schemas.openxmlformats.org/officeDocument/2006/relationships/slideLayout" Target="../slideLayouts/slideLayout1.xml" Id="rId1" /><Relationship Type="http://schemas.openxmlformats.org/officeDocument/2006/relationships/slideLayout" Target="../slideLayouts/slideLayout6.xml" Id="rId6" /><Relationship Type="http://schemas.openxmlformats.org/officeDocument/2006/relationships/image" Target="../media/image1.emf" Id="rId24" /><Relationship Type="http://schemas.openxmlformats.org/officeDocument/2006/relationships/theme" Target="../theme/theme1.xml" Id="rId23" /></Relationships>
</file>

<file path=ppt/slideMasters/_rels/slideMaster2.xml.rels>&#65279;<?xml version="1.0" encoding="utf-8"?><Relationships xmlns="http://schemas.openxmlformats.org/package/2006/relationships"><Relationship Type="http://schemas.openxmlformats.org/officeDocument/2006/relationships/theme" Target="../theme/theme2.xml" Id="rId34" /><Relationship Type="http://schemas.openxmlformats.org/officeDocument/2006/relationships/slideLayout" Target="../slideLayouts/slideLayout55.xml" Id="rId33" /><Relationship Type="http://schemas.openxmlformats.org/officeDocument/2006/relationships/slideLayout" Target="../slideLayouts/slideLayout54.xml" Id="rId32" /><Relationship Type="http://schemas.openxmlformats.org/officeDocument/2006/relationships/image" Target="../media/image1.emf" Id="rId35" /></Relationships>
</file>

<file path=ppt/slideMasters/_rels/slideMaster3.xml.rels>&#65279;<?xml version="1.0" encoding="utf-8"?><Relationships xmlns="http://schemas.openxmlformats.org/package/2006/relationships"><Relationship Type="http://schemas.openxmlformats.org/officeDocument/2006/relationships/slideLayout" Target="../slideLayouts/slideLayout57.xml" Id="rId2" /><Relationship Type="http://schemas.openxmlformats.org/officeDocument/2006/relationships/slideLayout" Target="../slideLayouts/slideLayout71.xml" Id="rId16" /><Relationship Type="http://schemas.openxmlformats.org/officeDocument/2006/relationships/image" Target="../media/image20.emf" Id="rId66" /><Relationship Type="http://schemas.openxmlformats.org/officeDocument/2006/relationships/slideLayout" Target="../slideLayouts/slideLayout85.xml" Id="rId30" /><Relationship Type="http://schemas.openxmlformats.org/officeDocument/2006/relationships/theme" Target="../theme/theme3.xml" Id="rId64" /><Relationship Type="http://schemas.openxmlformats.org/officeDocument/2006/relationships/image" Target="../media/image21.emf" Id="rId67" /><Relationship Type="http://schemas.openxmlformats.org/officeDocument/2006/relationships/slideLayout" Target="../slideLayouts/slideLayout61.xml" Id="rId6" /><Relationship Type="http://schemas.openxmlformats.org/officeDocument/2006/relationships/slideLayout" Target="../slideLayouts/slideLayout70.xml" Id="rId15" /><Relationship Type="http://schemas.openxmlformats.org/officeDocument/2006/relationships/image" Target="../media/image19.png" Id="rId65" /><Relationship Type="http://schemas.openxmlformats.org/officeDocument/2006/relationships/slideLayout" Target="../slideLayouts/slideLayout68.xml" Id="rId13" /></Relationships>
</file>

<file path=ppt/slideMasters/_rels/slideMaster5.xml.rels>&#65279;<?xml version="1.0" encoding="utf-8"?><Relationships xmlns="http://schemas.openxmlformats.org/package/2006/relationships"><Relationship Type="http://schemas.openxmlformats.org/officeDocument/2006/relationships/image" Target="../media/image41.png" Id="rId84" /><Relationship Type="http://schemas.openxmlformats.org/officeDocument/2006/relationships/image" Target="../media/image42.svg" Id="rId85" /><Relationship Type="http://schemas.openxmlformats.org/officeDocument/2006/relationships/slideLayout" Target="../slideLayouts/slideLayout274.xml" Id="rId75" /><Relationship Type="http://schemas.openxmlformats.org/officeDocument/2006/relationships/theme" Target="../theme/theme5.xml" Id="rId83" /></Relationships>
</file>

<file path=ppt/slideMasters/slideMaster1.xml><?xml version="1.0" encoding="utf-8"?>
<p:sldMaster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6"/>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5"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32"/>
    <p:sldLayoutId id="2147483716" r:id="rId33"/>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14="http://schemas.microsoft.com/office/drawing/2010/main"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pic>
        <p:nvPicPr>
          <p:cNvPr id="7" name="Picture 6"/>
          <p:cNvPicPr>
            <a:picLocks noChangeAspect="1"/>
          </p:cNvPicPr>
          <p:nvPr userDrawn="1"/>
        </p:nvPicPr>
        <p:blipFill>
          <a:blip r:embed="rId65"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66"/>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67"/>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2"/>
    <p:sldLayoutId id="2147483723" r:id="rId6"/>
    <p:sldLayoutId id="2147483730" r:id="rId13"/>
    <p:sldLayoutId id="2147483732" r:id="rId15"/>
    <p:sldLayoutId id="2147483733" r:id="rId16"/>
    <p:sldLayoutId id="2147483747" r:id="rId30"/>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lt"/>
          <a:ea typeface="+mn-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lt"/>
          <a:ea typeface="+mn-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lt"/>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lt"/>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5.xml><?xml version="1.0" encoding="utf-8"?>
<p:sldMaster xmlns:a16="http://schemas.microsoft.com/office/drawing/2014/main" xmlns:asvg="http://schemas.microsoft.com/office/drawing/2016/SVG/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84">
            <a:extLst>
              <a:ext uri="{96DAC541-7B7A-43D3-8B79-37D633B846F1}">
                <asvg:svgBlip xmlns:asvg="http://schemas.microsoft.com/office/drawing/2016/SVG/main" r:embed="rId85"/>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7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87.jpeg"/><Relationship Id="rId5" Type="http://schemas.openxmlformats.org/officeDocument/2006/relationships/image" Target="../media/image86.jpeg"/><Relationship Id="rId4" Type="http://schemas.openxmlformats.org/officeDocument/2006/relationships/image" Target="../media/image8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0.xml"/><Relationship Id="rId1" Type="http://schemas.openxmlformats.org/officeDocument/2006/relationships/slideLayout" Target="../slideLayouts/slideLayout71.xml"/><Relationship Id="rId4" Type="http://schemas.openxmlformats.org/officeDocument/2006/relationships/image" Target="../media/image96.svg"/></Relationships>
</file>

<file path=ppt/slides/_rels/slide1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1.xml"/><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8" Type="http://schemas.openxmlformats.org/officeDocument/2006/relationships/image" Target="../media/image103.sv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2.xml"/><Relationship Id="rId1" Type="http://schemas.openxmlformats.org/officeDocument/2006/relationships/slideLayout" Target="../slideLayouts/slideLayout70.xml"/><Relationship Id="rId6" Type="http://schemas.openxmlformats.org/officeDocument/2006/relationships/image" Target="../media/image101.svg"/><Relationship Id="rId5" Type="http://schemas.openxmlformats.org/officeDocument/2006/relationships/image" Target="../media/image100.png"/><Relationship Id="rId10" Type="http://schemas.openxmlformats.org/officeDocument/2006/relationships/image" Target="../media/image105.svg"/><Relationship Id="rId4" Type="http://schemas.openxmlformats.org/officeDocument/2006/relationships/image" Target="../media/image99.svg"/><Relationship Id="rId9" Type="http://schemas.openxmlformats.org/officeDocument/2006/relationships/image" Target="../media/image104.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70.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8.xml.rels><?xml version="1.0" encoding="UTF-8" standalone="yes"?>
<Relationships xmlns="http://schemas.openxmlformats.org/package/2006/relationships"><Relationship Id="rId3" Type="http://schemas.openxmlformats.org/officeDocument/2006/relationships/image" Target="../media/image107.svg"/><Relationship Id="rId2" Type="http://schemas.openxmlformats.org/officeDocument/2006/relationships/image" Target="../media/image106.png"/><Relationship Id="rId1" Type="http://schemas.openxmlformats.org/officeDocument/2006/relationships/slideLayout" Target="../slideLayouts/slideLayout70.xml"/></Relationships>
</file>

<file path=ppt/slides/_rels/slide29.xml.rels><?xml version="1.0" encoding="UTF-8" standalone="yes"?>
<Relationships xmlns="http://schemas.openxmlformats.org/package/2006/relationships"><Relationship Id="rId3" Type="http://schemas.openxmlformats.org/officeDocument/2006/relationships/image" Target="../media/image109.svg"/><Relationship Id="rId2" Type="http://schemas.openxmlformats.org/officeDocument/2006/relationships/image" Target="../media/image108.png"/><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5.xml"/></Relationships>
</file>

<file path=ppt/slides/_rels/slide30.xml.rels><?xml version="1.0" encoding="UTF-8" standalone="yes"?>
<Relationships xmlns="http://schemas.openxmlformats.org/package/2006/relationships"><Relationship Id="rId3" Type="http://schemas.openxmlformats.org/officeDocument/2006/relationships/image" Target="../media/image111.svg"/><Relationship Id="rId2" Type="http://schemas.openxmlformats.org/officeDocument/2006/relationships/image" Target="../media/image110.png"/><Relationship Id="rId1" Type="http://schemas.openxmlformats.org/officeDocument/2006/relationships/slideLayout" Target="../slideLayouts/slideLayout70.xml"/><Relationship Id="rId5" Type="http://schemas.openxmlformats.org/officeDocument/2006/relationships/image" Target="../media/image113.svg"/><Relationship Id="rId4" Type="http://schemas.openxmlformats.org/officeDocument/2006/relationships/image" Target="../media/image112.png"/></Relationships>
</file>

<file path=ppt/slides/_rels/slide31.xml.rels><?xml version="1.0" encoding="UTF-8" standalone="yes"?>
<Relationships xmlns="http://schemas.openxmlformats.org/package/2006/relationships"><Relationship Id="rId3" Type="http://schemas.openxmlformats.org/officeDocument/2006/relationships/image" Target="../media/image107.svg"/><Relationship Id="rId2" Type="http://schemas.openxmlformats.org/officeDocument/2006/relationships/image" Target="../media/image106.png"/><Relationship Id="rId1" Type="http://schemas.openxmlformats.org/officeDocument/2006/relationships/slideLayout" Target="../slideLayouts/slideLayout7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20.xml"/><Relationship Id="rId1" Type="http://schemas.openxmlformats.org/officeDocument/2006/relationships/slideLayout" Target="../slideLayouts/slideLayout70.xml"/><Relationship Id="rId4" Type="http://schemas.openxmlformats.org/officeDocument/2006/relationships/image" Target="../media/image115.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0.xml"/></Relationships>
</file>

<file path=ppt/slides/_rels/slide35.xml.rels><?xml version="1.0" encoding="UTF-8" standalone="yes"?>
<Relationships xmlns="http://schemas.openxmlformats.org/package/2006/relationships"><Relationship Id="rId8" Type="http://schemas.openxmlformats.org/officeDocument/2006/relationships/hyperlink" Target="https://learn.microsoft.com/en-us/azure/well-architected/mission-critical/mission-critical-overview" TargetMode="External"/><Relationship Id="rId3" Type="http://schemas.openxmlformats.org/officeDocument/2006/relationships/image" Target="../media/image116.jpeg"/><Relationship Id="rId7" Type="http://schemas.openxmlformats.org/officeDocument/2006/relationships/hyperlink" Target="https://docs.microsoft.com/en-us/azure/architecture/patterns/category/availability" TargetMode="External"/><Relationship Id="rId2" Type="http://schemas.openxmlformats.org/officeDocument/2006/relationships/notesSlide" Target="../notesSlides/notesSlide22.xml"/><Relationship Id="rId1" Type="http://schemas.openxmlformats.org/officeDocument/2006/relationships/slideLayout" Target="../slideLayouts/slideLayout54.xml"/><Relationship Id="rId6" Type="http://schemas.openxmlformats.org/officeDocument/2006/relationships/hyperlink" Target="https://docs.microsoft.com/en-us/azure/architecture/patterns/category/resiliency" TargetMode="External"/><Relationship Id="rId5" Type="http://schemas.openxmlformats.org/officeDocument/2006/relationships/hyperlink" Target="https://docs.microsoft.com/en-us/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docs.microsoft.com/en-us/azure/architecture/framework/resiliency/overview" TargetMode="External"/><Relationship Id="rId9" Type="http://schemas.openxmlformats.org/officeDocument/2006/relationships/hyperlink" Target="https://docs.microsoft.com/en-us/azure/site-reliability-engineering/"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84.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84.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84.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4.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D2DC644-7869-DEC8-1B2C-378687EB2FF9}"/>
              </a:ext>
            </a:extLst>
          </p:cNvPr>
          <p:cNvSpPr>
            <a:spLocks noGrp="1"/>
          </p:cNvSpPr>
          <p:nvPr>
            <p:ph type="title"/>
          </p:nvPr>
        </p:nvSpPr>
        <p:spPr/>
        <p:txBody>
          <a:bodyPr/>
          <a:lstStyle/>
          <a:p>
            <a:r>
              <a:rPr lang="en-US" dirty="0"/>
              <a:t>VBD Updates</a:t>
            </a:r>
          </a:p>
        </p:txBody>
      </p:sp>
      <p:sp>
        <p:nvSpPr>
          <p:cNvPr id="21" name="Content Placeholder 20">
            <a:extLst>
              <a:ext uri="{FF2B5EF4-FFF2-40B4-BE49-F238E27FC236}">
                <a16:creationId xmlns:a16="http://schemas.microsoft.com/office/drawing/2014/main" id="{44FBC150-C8FD-5410-D2E0-8B5D52FB3998}"/>
              </a:ext>
            </a:extLst>
          </p:cNvPr>
          <p:cNvSpPr>
            <a:spLocks noGrp="1"/>
          </p:cNvSpPr>
          <p:nvPr>
            <p:ph sz="quarter" idx="12"/>
          </p:nvPr>
        </p:nvSpPr>
        <p:spPr>
          <a:xfrm>
            <a:off x="455995" y="1189178"/>
            <a:ext cx="11306469" cy="704232"/>
          </a:xfrm>
        </p:spPr>
        <p:txBody>
          <a:bodyPr/>
          <a:lstStyle/>
          <a:p>
            <a:pPr>
              <a:lnSpc>
                <a:spcPct val="150000"/>
              </a:lnSpc>
            </a:pPr>
            <a:r>
              <a:rPr lang="en-US" sz="1200" dirty="0"/>
              <a:t>2024-02-29 – Added ExpressRoute, Service Health Alerts, Baseline Metrics and Insights. Changed slide order, and added design elements</a:t>
            </a:r>
          </a:p>
          <a:p>
            <a:pPr>
              <a:lnSpc>
                <a:spcPct val="150000"/>
              </a:lnSpc>
            </a:pPr>
            <a:r>
              <a:rPr lang="en-US" sz="1200" dirty="0"/>
              <a:t>For detailed updates, check the release notes in the Delivery Guide.</a:t>
            </a:r>
          </a:p>
        </p:txBody>
      </p:sp>
    </p:spTree>
    <p:extLst>
      <p:ext uri="{BB962C8B-B14F-4D97-AF65-F5344CB8AC3E}">
        <p14:creationId xmlns:p14="http://schemas.microsoft.com/office/powerpoint/2010/main" val="1321558444"/>
      </p:ext>
    </p:extLst>
  </p:cSld>
  <p:clrMapOvr>
    <a:masterClrMapping/>
  </p:clrMapOvr>
  <p:transition>
    <p:fade/>
  </p:transition>
</p:sld>
</file>

<file path=ppt/slides/slide10.xml><?xml version="1.0" encoding="utf-8"?>
<p:sld xmlns:a16="http://schemas.microsoft.com/office/drawing/2014/main" xmlns:adec="http://schemas.microsoft.com/office/drawing/2017/decorative" xmlns:a14="http://schemas.microsoft.com/office/drawing/2010/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GB"/>
              <a:t>Our responsibility: Reliability ‘of’ the cloud</a:t>
            </a:r>
            <a:br>
              <a:rPr lang="en-GB"/>
            </a:br>
            <a:r>
              <a:rPr lang="en-US" sz="2000" spc="0">
                <a:solidFill>
                  <a:schemeClr val="accent1"/>
                </a:solidFill>
              </a:rPr>
              <a:t>How we design &amp; operate our infrastructure, evolve our processes, and affirm our principles</a:t>
            </a:r>
            <a:endParaRPr lang="en-US" spc="0">
              <a:solidFill>
                <a:schemeClr val="accent1"/>
              </a:solidFill>
            </a:endParaRPr>
          </a:p>
        </p:txBody>
      </p:sp>
      <p:grpSp>
        <p:nvGrpSpPr>
          <p:cNvPr id="4" name="Group 3" descr="Our infrastructure&#10;&#10;Global networking&#10;Geographies &amp; Regions&#10;Availability Zones&#10;Datacenters &amp; Storage&#10;Regional Network Gateways&#10;">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infrastructure</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Global networking</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Geographies &amp; Regions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Availability Zones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Datacenters &amp; Storage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Regional Network Gateways</a:t>
              </a:r>
            </a:p>
          </p:txBody>
        </p:sp>
      </p:grpSp>
      <p:grpSp>
        <p:nvGrpSpPr>
          <p:cNvPr id="8" name="Group 7" descr="Our processes&#10;&#10;Safe deployment&#10;Impactless maintenance&#10;AIOps: ML &amp; Failure prediction&#10;Worst case scenario: Dialtone&#10;Evolving our processes&#10;">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processes</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Safe deployment</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Impactless maintenance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AIOps: ML &amp; Failure prediction</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Worst case scenario: Dialtone</a:t>
              </a: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Evolving our processes</a:t>
              </a:r>
            </a:p>
          </p:txBody>
        </p:sp>
      </p:grpSp>
      <p:grpSp>
        <p:nvGrpSpPr>
          <p:cNvPr id="10" name="Group 9" descr="Our principles&#10;&#10;Prioritizing security&#10;Prioritizing data integrity&#10;Prioritizing existing customers &#10;Our five communications pillars&#10;In-portal: Azure Service Health&#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3" y="4067618"/>
            <a:ext cx="3520440" cy="2039877"/>
            <a:chOff x="8643289" y="4189673"/>
            <a:chExt cx="3520440"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principles</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9" y="4467529"/>
              <a:ext cx="3520440"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security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data integrity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existing customers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Our five communications pillars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In-portal: Azure Service Health</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en-AU">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46121485"/>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3.xml><?xml version="1.0" encoding="utf-8"?>
<p:sld xmlns:a16="http://schemas.microsoft.com/office/drawing/2014/main" xmlns:p14="http://schemas.microsoft.com/office/powerpoint/2010/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Workload Summary</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During the engagement, the Workload &lt;XYZ&gt; has been reviewed. The solution is hosted in two </a:t>
            </a:r>
            <a:r>
              <a:rPr lang="en-US" sz="1400">
                <a:solidFill>
                  <a:prstClr val="black">
                    <a:lumMod val="75000"/>
                    <a:lumOff val="25000"/>
                  </a:prstClr>
                </a:solidFill>
                <a:latin typeface="Segoe UI"/>
              </a:rPr>
              <a:t>Azure regions, and </a:t>
            </a: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runs mainly IaaS resources, with some PaaS resources, which includes but is not limited to:</a:t>
            </a:r>
            <a:endParaRPr kumimoji="0" lang="en-US" sz="1765"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4018999127"/>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3148712">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1558009">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Machines</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network Gateways </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Storage Accounts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Log analytics Workspaces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SQL Server  within VMs</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Load Balancer</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Web Applications </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bl>
          </a:graphicData>
        </a:graphic>
      </p:graphicFrame>
      <p:sp>
        <p:nvSpPr>
          <p:cNvPr id="8" name="TextBox 7">
            <a:extLst>
              <a:ext uri="{FF2B5EF4-FFF2-40B4-BE49-F238E27FC236}">
                <a16:creationId xmlns:a16="http://schemas.microsoft.com/office/drawing/2014/main" id="{E9C9008F-A88C-4626-814E-4C33A2852D08}"/>
              </a:ext>
            </a:extLst>
          </p:cNvPr>
          <p:cNvSpPr txBox="1"/>
          <p:nvPr/>
        </p:nvSpPr>
        <p:spPr>
          <a:xfrm>
            <a:off x="4068871" y="675980"/>
            <a:ext cx="7931988" cy="33855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&lt; Describe the Azure workload that has been assessed with its key characteristics&gt;</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1026" name="Picture 2" descr="Diagram of the request flow.">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en-US"/>
              <a:t>Executive Summary</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5.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en-US"/>
              <a:t>What is going well</a:t>
            </a:r>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en-US"/>
              <a:t>Reliability and Resiliency features already in-place for this workload</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3934154"/>
          </a:xfrm>
        </p:spPr>
        <p:txBody>
          <a:bodyPr/>
          <a:lstStyle/>
          <a:p>
            <a:pPr marL="285750" lvl="1" indent="-285750" defTabSz="914377">
              <a:lnSpc>
                <a:spcPct val="150000"/>
              </a:lnSpc>
              <a:spcBef>
                <a:spcPts val="0"/>
              </a:spcBef>
              <a:buSzTx/>
              <a:defRPr/>
            </a:pPr>
            <a:r>
              <a:rPr lang="en-US" sz="1800">
                <a:solidFill>
                  <a:srgbClr val="1A1A1A"/>
                </a:solidFill>
                <a:latin typeface="Segoe UI"/>
              </a:rPr>
              <a:t>In place, active and tested Disaster Recovery and Backup solutions</a:t>
            </a:r>
          </a:p>
          <a:p>
            <a:pPr marL="285750" lvl="1" indent="-285750" defTabSz="914377">
              <a:lnSpc>
                <a:spcPct val="150000"/>
              </a:lnSpc>
              <a:spcBef>
                <a:spcPts val="0"/>
              </a:spcBef>
              <a:buSzTx/>
              <a:defRPr/>
            </a:pPr>
            <a:r>
              <a:rPr lang="en-US" sz="1800">
                <a:solidFill>
                  <a:srgbClr val="1A1A1A"/>
                </a:solidFill>
                <a:latin typeface="Segoe UI"/>
              </a:rPr>
              <a:t>Internal load balancing within the application</a:t>
            </a:r>
          </a:p>
          <a:p>
            <a:pPr marL="285750" lvl="1" indent="-285750" defTabSz="914377">
              <a:lnSpc>
                <a:spcPct val="150000"/>
              </a:lnSpc>
              <a:spcBef>
                <a:spcPts val="0"/>
              </a:spcBef>
              <a:buSzTx/>
              <a:defRPr/>
            </a:pPr>
            <a:r>
              <a:rPr lang="en-US" sz="1800">
                <a:solidFill>
                  <a:srgbClr val="1A1A1A"/>
                </a:solidFill>
                <a:latin typeface="Segoe UI"/>
              </a:rPr>
              <a:t>Current infrastructure sized to accommodate growth</a:t>
            </a:r>
          </a:p>
          <a:p>
            <a:pPr marL="285750" lvl="1" indent="-285750" defTabSz="914377">
              <a:lnSpc>
                <a:spcPct val="150000"/>
              </a:lnSpc>
              <a:spcBef>
                <a:spcPts val="0"/>
              </a:spcBef>
              <a:buSzTx/>
              <a:defRPr/>
            </a:pPr>
            <a:r>
              <a:rPr lang="en-US" sz="1800">
                <a:solidFill>
                  <a:srgbClr val="1A1A1A"/>
                </a:solidFill>
                <a:latin typeface="Segoe UI"/>
              </a:rPr>
              <a:t>Azure resource monitoring connected to ITSM system to identify platform issues</a:t>
            </a:r>
          </a:p>
          <a:p>
            <a:pPr marL="285750" lvl="1" indent="-285750" defTabSz="914377">
              <a:lnSpc>
                <a:spcPct val="150000"/>
              </a:lnSpc>
              <a:spcBef>
                <a:spcPts val="0"/>
              </a:spcBef>
              <a:buSzTx/>
              <a:defRPr/>
            </a:pPr>
            <a:r>
              <a:rPr lang="en-US" sz="1800">
                <a:solidFill>
                  <a:srgbClr val="1A1A1A"/>
                </a:solidFill>
                <a:latin typeface="Segoe UI"/>
              </a:rPr>
              <a:t>Redundant ExpressRoute paths to access the application exist</a:t>
            </a:r>
          </a:p>
          <a:p>
            <a:pPr marL="285750" lvl="1" indent="-285750" defTabSz="914377">
              <a:lnSpc>
                <a:spcPct val="150000"/>
              </a:lnSpc>
              <a:spcBef>
                <a:spcPts val="0"/>
              </a:spcBef>
              <a:buSzTx/>
              <a:defRPr/>
            </a:pPr>
            <a:r>
              <a:rPr lang="en-US" sz="1800">
                <a:solidFill>
                  <a:srgbClr val="1A1A1A"/>
                </a:solidFill>
                <a:latin typeface="Segoe UI"/>
              </a:rPr>
              <a:t>Performance and fault testing process in place and operational</a:t>
            </a:r>
          </a:p>
          <a:p>
            <a:pPr marL="0" indent="0" defTabSz="914377">
              <a:spcBef>
                <a:spcPts val="0"/>
              </a:spcBef>
              <a:buSzTx/>
              <a:buFontTx/>
              <a:buNone/>
              <a:defRPr/>
            </a:pPr>
            <a:endParaRPr lang="en-US" sz="1600" spc="0">
              <a:solidFill>
                <a:prstClr val="black">
                  <a:lumMod val="75000"/>
                  <a:lumOff val="25000"/>
                </a:prstClr>
              </a:solidFill>
              <a:latin typeface="Segoe UI"/>
            </a:endParaRPr>
          </a:p>
          <a:p>
            <a:pPr marL="0" indent="0" defTabSz="914377">
              <a:spcBef>
                <a:spcPts val="0"/>
              </a:spcBef>
              <a:buSzTx/>
              <a:buFontTx/>
              <a:buNone/>
              <a:defRPr/>
            </a:pPr>
            <a:endParaRPr lang="en-US" sz="1765" spc="0">
              <a:solidFill>
                <a:srgbClr val="4472C4">
                  <a:lumMod val="75000"/>
                </a:srgbClr>
              </a:solidFill>
              <a:latin typeface="Calibri" panose="020F0502020204030204"/>
            </a:endParaRPr>
          </a:p>
          <a:p>
            <a:endParaRPr lang="en-US"/>
          </a:p>
          <a:p>
            <a:endParaRPr lang="en-US"/>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6.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Baseline Resiliency Metrics &amp; Insights Dashboard</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767209" y="4512516"/>
            <a:ext cx="3416506"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Workload is not fully protected against zone and region failure</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55" name="Rectangle: Rounded Corners 54">
            <a:extLst>
              <a:ext uri="{FF2B5EF4-FFF2-40B4-BE49-F238E27FC236}">
                <a16:creationId xmlns:a16="http://schemas.microsoft.com/office/drawing/2014/main" id="{8946A135-020E-680C-4AF5-34A3CB0F6CBE}"/>
              </a:ext>
              <a:ext uri="{C183D7F6-B498-43B3-948B-1728B52AA6E4}">
                <adec:decorative xmlns:adec="http://schemas.microsoft.com/office/drawing/2017/decorative" val="1"/>
              </a:ext>
            </a:extLst>
          </p:cNvPr>
          <p:cNvSpPr>
            <a:spLocks/>
          </p:cNvSpPr>
          <p:nvPr/>
        </p:nvSpPr>
        <p:spPr bwMode="auto">
          <a:xfrm>
            <a:off x="4441403" y="4512516"/>
            <a:ext cx="3362853"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ExpressRoute does not have multi peering location resiliency</a:t>
            </a:r>
          </a:p>
        </p:txBody>
      </p:sp>
      <p:sp>
        <p:nvSpPr>
          <p:cNvPr id="56" name="Rectangle: Rounded Corners 55">
            <a:extLst>
              <a:ext uri="{FF2B5EF4-FFF2-40B4-BE49-F238E27FC236}">
                <a16:creationId xmlns:a16="http://schemas.microsoft.com/office/drawing/2014/main" id="{F9237FA2-9500-5650-BEFD-B271B45CE64C}"/>
              </a:ext>
              <a:ext uri="{C183D7F6-B498-43B3-948B-1728B52AA6E4}">
                <adec:decorative xmlns:adec="http://schemas.microsoft.com/office/drawing/2017/decorative" val="1"/>
              </a:ext>
            </a:extLst>
          </p:cNvPr>
          <p:cNvSpPr>
            <a:spLocks/>
          </p:cNvSpPr>
          <p:nvPr/>
        </p:nvSpPr>
        <p:spPr bwMode="auto">
          <a:xfrm>
            <a:off x="8035107" y="4512516"/>
            <a:ext cx="3362853" cy="1697376"/>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Service Health Alerts are not configured for all Services automatically triggering actions</a:t>
            </a:r>
          </a:p>
        </p:txBody>
      </p: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a:ea typeface="+mn-ea"/>
                <a:cs typeface="+mn-cs"/>
              </a:rPr>
              <a:t>Metrics &amp; Insights</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276999"/>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Zone and Region Resiliency</a:t>
            </a: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553998"/>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Multi Site Resiliency</a:t>
            </a: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553998"/>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Service Health Alerts for Resiliency</a:t>
            </a:r>
          </a:p>
        </p:txBody>
      </p:sp>
      <p:grpSp>
        <p:nvGrpSpPr>
          <p:cNvPr id="6" name="Group 5">
            <a:extLst>
              <a:ext uri="{FF2B5EF4-FFF2-40B4-BE49-F238E27FC236}">
                <a16:creationId xmlns:a16="http://schemas.microsoft.com/office/drawing/2014/main" id="{FA71A614-F555-1F4A-F479-4F4D69400A9C}"/>
              </a:ext>
            </a:extLst>
          </p:cNvPr>
          <p:cNvGrpSpPr/>
          <p:nvPr/>
        </p:nvGrpSpPr>
        <p:grpSpPr>
          <a:xfrm>
            <a:off x="4289216" y="6812281"/>
            <a:ext cx="3515040" cy="45719"/>
            <a:chOff x="4289216" y="6747249"/>
            <a:chExt cx="3515040" cy="110752"/>
          </a:xfrm>
        </p:grpSpPr>
        <p:sp>
          <p:nvSpPr>
            <p:cNvPr id="2" name="Rectangle 1">
              <a:extLst>
                <a:ext uri="{FF2B5EF4-FFF2-40B4-BE49-F238E27FC236}">
                  <a16:creationId xmlns:a16="http://schemas.microsoft.com/office/drawing/2014/main" id="{9B831C98-5C43-4448-1883-070C5527220B}"/>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E13EA04E-7F73-414A-9275-8EFD7D3BD805}"/>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34FB741F-BA9E-6A1F-C927-F2384A2B34E8}"/>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Change colors to Green in case the customer is OK with the 3 metric</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7.xml><?xml version="1.0" encoding="utf-8"?>
<p:sld xmlns:a16="http://schemas.microsoft.com/office/drawing/2014/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2212110" y="1090191"/>
            <a:ext cx="7767780" cy="1317161"/>
          </a:xfrm>
          <a:prstGeom prst="roundRect">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Health and Risk Dashboard</a:t>
            </a:r>
          </a:p>
        </p:txBody>
      </p:sp>
      <p:grpSp>
        <p:nvGrpSpPr>
          <p:cNvPr id="44" name="Group 43">
            <a:extLst>
              <a:ext uri="{FF2B5EF4-FFF2-40B4-BE49-F238E27FC236}">
                <a16:creationId xmlns:a16="http://schemas.microsoft.com/office/drawing/2014/main" id="{B7B23B65-D28A-41EC-B1C1-D8D4ED11FACB}"/>
              </a:ext>
            </a:extLst>
          </p:cNvPr>
          <p:cNvGrpSpPr/>
          <p:nvPr/>
        </p:nvGrpSpPr>
        <p:grpSpPr>
          <a:xfrm>
            <a:off x="2404040" y="1240700"/>
            <a:ext cx="7568640" cy="1030955"/>
            <a:chOff x="1691898" y="2881235"/>
            <a:chExt cx="7568640" cy="1030955"/>
          </a:xfrm>
        </p:grpSpPr>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6402" y="3521289"/>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2741" y="352128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2185499"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38</a:t>
              </a:r>
            </a:p>
          </p:txBody>
        </p:sp>
        <p:sp>
          <p:nvSpPr>
            <p:cNvPr id="21" name="TextBox 20">
              <a:extLst>
                <a:ext uri="{FF2B5EF4-FFF2-40B4-BE49-F238E27FC236}">
                  <a16:creationId xmlns:a16="http://schemas.microsoft.com/office/drawing/2014/main" id="{3A85C849-25E8-C05F-EECD-E14176AD5B35}"/>
                </a:ext>
              </a:extLst>
            </p:cNvPr>
            <p:cNvSpPr txBox="1"/>
            <p:nvPr/>
          </p:nvSpPr>
          <p:spPr>
            <a:xfrm>
              <a:off x="3847358"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13</a:t>
              </a:r>
            </a:p>
          </p:txBody>
        </p:sp>
        <p:sp>
          <p:nvSpPr>
            <p:cNvPr id="23" name="TextBox 22">
              <a:extLst>
                <a:ext uri="{FF2B5EF4-FFF2-40B4-BE49-F238E27FC236}">
                  <a16:creationId xmlns:a16="http://schemas.microsoft.com/office/drawing/2014/main" id="{7EBE7FA5-6790-1388-8F2B-DCDB156D0680}"/>
                </a:ext>
              </a:extLst>
            </p:cNvPr>
            <p:cNvSpPr txBox="1"/>
            <p:nvPr/>
          </p:nvSpPr>
          <p:spPr>
            <a:xfrm>
              <a:off x="5122346" y="3504618"/>
              <a:ext cx="35266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22</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435805" y="3504618"/>
              <a:ext cx="176331"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3</a:t>
              </a:r>
            </a:p>
          </p:txBody>
        </p:sp>
        <p:sp>
          <p:nvSpPr>
            <p:cNvPr id="30" name="TextBox 29">
              <a:extLst>
                <a:ext uri="{FF2B5EF4-FFF2-40B4-BE49-F238E27FC236}">
                  <a16:creationId xmlns:a16="http://schemas.microsoft.com/office/drawing/2014/main" id="{5E58D1D2-5F8D-8999-36C7-9E88AC46B884}"/>
                </a:ext>
              </a:extLst>
            </p:cNvPr>
            <p:cNvSpPr txBox="1"/>
            <p:nvPr/>
          </p:nvSpPr>
          <p:spPr>
            <a:xfrm>
              <a:off x="7849804" y="3504618"/>
              <a:ext cx="528992" cy="369332"/>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276</a:t>
              </a:r>
            </a:p>
          </p:txBody>
        </p:sp>
        <p:sp>
          <p:nvSpPr>
            <p:cNvPr id="31" name="TextBox 30">
              <a:extLst>
                <a:ext uri="{FF2B5EF4-FFF2-40B4-BE49-F238E27FC236}">
                  <a16:creationId xmlns:a16="http://schemas.microsoft.com/office/drawing/2014/main" id="{0F8E987D-846D-F509-8CC7-EEE4F360A977}"/>
                </a:ext>
              </a:extLst>
            </p:cNvPr>
            <p:cNvSpPr txBox="1"/>
            <p:nvPr/>
          </p:nvSpPr>
          <p:spPr>
            <a:xfrm>
              <a:off x="4288261" y="3504618"/>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High Impact</a:t>
              </a:r>
            </a:p>
          </p:txBody>
        </p:sp>
        <p:sp>
          <p:nvSpPr>
            <p:cNvPr id="32" name="TextBox 31">
              <a:extLst>
                <a:ext uri="{FF2B5EF4-FFF2-40B4-BE49-F238E27FC236}">
                  <a16:creationId xmlns:a16="http://schemas.microsoft.com/office/drawing/2014/main" id="{93011972-609D-0D6E-D86E-54A4C693F7DF}"/>
                </a:ext>
              </a:extLst>
            </p:cNvPr>
            <p:cNvSpPr txBox="1"/>
            <p:nvPr/>
          </p:nvSpPr>
          <p:spPr>
            <a:xfrm>
              <a:off x="5567008"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Medium Impact</a:t>
              </a:r>
            </a:p>
          </p:txBody>
        </p:sp>
        <p:sp>
          <p:nvSpPr>
            <p:cNvPr id="33" name="TextBox 32">
              <a:extLst>
                <a:ext uri="{FF2B5EF4-FFF2-40B4-BE49-F238E27FC236}">
                  <a16:creationId xmlns:a16="http://schemas.microsoft.com/office/drawing/2014/main" id="{B795E1FC-3BBB-7CA1-2D88-17E18DAF60F4}"/>
                </a:ext>
              </a:extLst>
            </p:cNvPr>
            <p:cNvSpPr txBox="1"/>
            <p:nvPr/>
          </p:nvSpPr>
          <p:spPr>
            <a:xfrm>
              <a:off x="6708406"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Low Impact</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691898"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Total recommendations</a:t>
              </a:r>
            </a:p>
          </p:txBody>
        </p:sp>
        <p:sp>
          <p:nvSpPr>
            <p:cNvPr id="36" name="TextBox 35">
              <a:extLst>
                <a:ext uri="{FF2B5EF4-FFF2-40B4-BE49-F238E27FC236}">
                  <a16:creationId xmlns:a16="http://schemas.microsoft.com/office/drawing/2014/main" id="{2CD07CB0-F2CF-90C9-8D00-E78225B41ABC}"/>
                </a:ext>
              </a:extLst>
            </p:cNvPr>
            <p:cNvSpPr txBox="1"/>
            <p:nvPr/>
          </p:nvSpPr>
          <p:spPr>
            <a:xfrm>
              <a:off x="3874855" y="2881235"/>
              <a:ext cx="34875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Recommendations by impact</a:t>
              </a:r>
            </a:p>
          </p:txBody>
        </p:sp>
        <p:sp>
          <p:nvSpPr>
            <p:cNvPr id="37" name="TextBox 36">
              <a:extLst>
                <a:ext uri="{FF2B5EF4-FFF2-40B4-BE49-F238E27FC236}">
                  <a16:creationId xmlns:a16="http://schemas.microsoft.com/office/drawing/2014/main" id="{CADC06E5-566D-D1F6-43F3-631712CFB04A}"/>
                </a:ext>
              </a:extLst>
            </p:cNvPr>
            <p:cNvSpPr txBox="1"/>
            <p:nvPr/>
          </p:nvSpPr>
          <p:spPr>
            <a:xfrm>
              <a:off x="7497053"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Impacted resources</a:t>
              </a:r>
            </a:p>
          </p:txBody>
        </p:sp>
        <p:grpSp>
          <p:nvGrpSpPr>
            <p:cNvPr id="42" name="Group 41">
              <a:extLst>
                <a:ext uri="{FF2B5EF4-FFF2-40B4-BE49-F238E27FC236}">
                  <a16:creationId xmlns:a16="http://schemas.microsoft.com/office/drawing/2014/main" id="{823A0386-DBEB-29F2-E7FA-AC958BD5CC5C}"/>
                </a:ext>
              </a:extLst>
            </p:cNvPr>
            <p:cNvGrpSpPr/>
            <p:nvPr/>
          </p:nvGrpSpPr>
          <p:grpSpPr>
            <a:xfrm>
              <a:off x="3847359" y="3272972"/>
              <a:ext cx="3515040" cy="110752"/>
              <a:chOff x="3882571" y="2201622"/>
              <a:chExt cx="3592287" cy="116115"/>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3882571" y="2201622"/>
                <a:ext cx="1197429" cy="116115"/>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080000" y="2201622"/>
                <a:ext cx="1197429" cy="116115"/>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277429" y="2201622"/>
                <a:ext cx="1197429" cy="11611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668021"/>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Virtual Machines not deployed across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Production VMs using Standard HDD disks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Kubernetes not deployed across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Production Load Balancer using basic SKU</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SQL not configure to scale automatically</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2637517"/>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 availability and recovery targets are not known or are not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There is no BCDR strategy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 availability and recovery targets are not known or are not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There is no BCDR strategy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 Resources</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1612695430"/>
      </p:ext>
    </p:extLst>
  </p:cSld>
  <p:clrMapOvr>
    <a:masterClrMapping/>
  </p:clrMapOvr>
  <p:transition>
    <p:fade/>
  </p:transition>
</p:sld>
</file>

<file path=ppt/slides/slide18.xml><?xml version="1.0" encoding="utf-8"?>
<p:sld xmlns:a16="http://schemas.microsoft.com/office/drawing/2014/main" xmlns:p14="http://schemas.microsoft.com/office/powerpoint/2010/main" xmlns:c="http://schemas.openxmlformats.org/drawingml/2006/char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en-US"/>
              <a:t>Health and Risk Dashboard</a:t>
            </a:r>
          </a:p>
        </p:txBody>
      </p:sp>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3" name="Chart 2">
            <a:extLst>
              <a:ext uri="{FF2B5EF4-FFF2-40B4-BE49-F238E27FC236}">
                <a16:creationId xmlns:a16="http://schemas.microsoft.com/office/drawing/2014/main" id="{5B0964CC-BE03-4A66-B09E-65B9FDE30A2B}"/>
              </a:ext>
            </a:extLst>
          </p:cNvPr>
          <p:cNvGraphicFramePr/>
          <p:nvPr>
            <p:extLst>
              <p:ext uri="{D42A27DB-BD31-4B8C-83A1-F6EECF244321}">
                <p14:modId xmlns:p14="http://schemas.microsoft.com/office/powerpoint/2010/main" val="3736500725"/>
              </p:ext>
            </p:extLst>
          </p:nvPr>
        </p:nvGraphicFramePr>
        <p:xfrm>
          <a:off x="6188643" y="305384"/>
          <a:ext cx="5547360" cy="6370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262A564-1674-4E5D-AA95-50B0AB6077BA}"/>
              </a:ext>
            </a:extLst>
          </p:cNvPr>
          <p:cNvGraphicFramePr/>
          <p:nvPr>
            <p:extLst>
              <p:ext uri="{D42A27DB-BD31-4B8C-83A1-F6EECF244321}">
                <p14:modId xmlns:p14="http://schemas.microsoft.com/office/powerpoint/2010/main" val="1790517016"/>
              </p:ext>
            </p:extLst>
          </p:nvPr>
        </p:nvGraphicFramePr>
        <p:xfrm>
          <a:off x="455997" y="1449961"/>
          <a:ext cx="4799176" cy="52257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642446"/>
      </p:ext>
    </p:extLst>
  </p:cSld>
  <p:clrMapOvr>
    <a:masterClrMapping/>
  </p:clrMapOvr>
  <p:transition>
    <p:fade/>
  </p:transition>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en-US" dirty="0"/>
              <a:t>Baseline Metrics &amp; Insights Details</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en-US" dirty="0">
                <a:cs typeface="Segoe UI"/>
              </a:rPr>
              <a:t>Well-Architected Reliability Assessment – Executive Summary</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615553"/>
          </a:xfrm>
        </p:spPr>
        <p:txBody>
          <a:bodyPr/>
          <a:lstStyle/>
          <a:p>
            <a:r>
              <a:rPr lang="en-US">
                <a:latin typeface="+mj-lt"/>
              </a:rPr>
              <a:t>[Customer Name – Workload Name]</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en-US"/>
              <a:t>Presenter Name</a:t>
            </a:r>
          </a:p>
          <a:p>
            <a:r>
              <a:rPr lang="en-US"/>
              <a:t>Presenter Role</a:t>
            </a:r>
          </a:p>
          <a:p>
            <a:r>
              <a:rPr lang="en-US"/>
              <a:t>Presenter E-mail</a:t>
            </a:r>
          </a:p>
        </p:txBody>
      </p:sp>
    </p:spTree>
    <p:extLst>
      <p:ext uri="{BB962C8B-B14F-4D97-AF65-F5344CB8AC3E}">
        <p14:creationId xmlns:p14="http://schemas.microsoft.com/office/powerpoint/2010/main" val="2103235442"/>
      </p:ext>
    </p:extLst>
  </p:cSld>
  <p:clrMapOvr>
    <a:masterClrMapping/>
  </p:clrMapOvr>
  <p:transition>
    <p:fade/>
  </p:transition>
</p:sld>
</file>

<file path=ppt/slides/slide2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Zone and Region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321635"/>
          <a:ext cx="9418106" cy="4763938"/>
        </p:xfrm>
        <a:graphic>
          <a:graphicData uri="http://schemas.openxmlformats.org/drawingml/2006/table">
            <a:tbl>
              <a:tblPr firstRow="1" bandRow="1">
                <a:tableStyleId>{93296810-A885-4BE3-A3E7-6D5BEEA58F35}</a:tableStyleId>
              </a:tblPr>
              <a:tblGrid>
                <a:gridCol w="3775873">
                  <a:extLst>
                    <a:ext uri="{9D8B030D-6E8A-4147-A177-3AD203B41FA5}">
                      <a16:colId xmlns:a16="http://schemas.microsoft.com/office/drawing/2014/main" val="2018168186"/>
                    </a:ext>
                  </a:extLst>
                </a:gridCol>
                <a:gridCol w="1377405">
                  <a:extLst>
                    <a:ext uri="{9D8B030D-6E8A-4147-A177-3AD203B41FA5}">
                      <a16:colId xmlns:a16="http://schemas.microsoft.com/office/drawing/2014/main" val="4023836002"/>
                    </a:ext>
                  </a:extLst>
                </a:gridCol>
                <a:gridCol w="1377405">
                  <a:extLst>
                    <a:ext uri="{9D8B030D-6E8A-4147-A177-3AD203B41FA5}">
                      <a16:colId xmlns:a16="http://schemas.microsoft.com/office/drawing/2014/main" val="1229423019"/>
                    </a:ext>
                  </a:extLst>
                </a:gridCol>
                <a:gridCol w="1377405">
                  <a:extLst>
                    <a:ext uri="{9D8B030D-6E8A-4147-A177-3AD203B41FA5}">
                      <a16:colId xmlns:a16="http://schemas.microsoft.com/office/drawing/2014/main" val="450747844"/>
                    </a:ext>
                  </a:extLst>
                </a:gridCol>
                <a:gridCol w="1510018">
                  <a:extLst>
                    <a:ext uri="{9D8B030D-6E8A-4147-A177-3AD203B41FA5}">
                      <a16:colId xmlns:a16="http://schemas.microsoft.com/office/drawing/2014/main" val="2552373973"/>
                    </a:ext>
                  </a:extLst>
                </a:gridCol>
              </a:tblGrid>
              <a:tr h="640918">
                <a:tc>
                  <a:txBody>
                    <a:bodyPr/>
                    <a:lstStyle/>
                    <a:p>
                      <a:pPr algn="ctr"/>
                      <a:r>
                        <a:rPr lang="en-US" sz="1050" dirty="0"/>
                        <a:t>Workload Layer or Scenario</a:t>
                      </a:r>
                    </a:p>
                    <a:p>
                      <a:pPr algn="ctr"/>
                      <a:r>
                        <a:rPr lang="en-US" sz="1050" dirty="0"/>
                        <a:t>(Key Components Only)</a:t>
                      </a:r>
                    </a:p>
                  </a:txBody>
                  <a:tcPr anchor="ctr"/>
                </a:tc>
                <a:tc>
                  <a:txBody>
                    <a:bodyPr/>
                    <a:lstStyle/>
                    <a:p>
                      <a:pPr algn="ctr"/>
                      <a:r>
                        <a:rPr lang="en-US" sz="1050" dirty="0"/>
                        <a:t>Zone Failure Protection</a:t>
                      </a:r>
                    </a:p>
                    <a:p>
                      <a:pPr algn="ct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Protection</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Zone Failure Testing</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Testing</a:t>
                      </a:r>
                      <a:br>
                        <a:rPr lang="en-US" sz="1050" dirty="0"/>
                      </a:br>
                      <a:r>
                        <a:rPr lang="en-US" sz="800" dirty="0"/>
                        <a:t>(Yes/No/N.A.)</a:t>
                      </a:r>
                    </a:p>
                  </a:txBody>
                  <a:tcPr anchor="ctr"/>
                </a:tc>
                <a:extLst>
                  <a:ext uri="{0D108BD9-81ED-4DB2-BD59-A6C34878D82A}">
                    <a16:rowId xmlns:a16="http://schemas.microsoft.com/office/drawing/2014/main" val="2079067677"/>
                  </a:ext>
                </a:extLst>
              </a:tr>
              <a:tr h="343585">
                <a:tc>
                  <a:txBody>
                    <a:bodyPr/>
                    <a:lstStyle/>
                    <a:p>
                      <a:pPr algn="l"/>
                      <a:r>
                        <a:rPr lang="en-US" sz="1000" b="1" dirty="0"/>
                        <a:t>Workload</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176836022"/>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AKS</a:t>
                      </a:r>
                    </a:p>
                  </a:txBody>
                  <a:tcPr anchor="ctr"/>
                </a:tc>
                <a:tc>
                  <a:txBody>
                    <a:bodyPr/>
                    <a:lstStyle/>
                    <a:p>
                      <a:pPr algn="ctr"/>
                      <a:r>
                        <a:rPr lang="en-US" sz="1000"/>
                        <a:t>No</a:t>
                      </a:r>
                    </a:p>
                  </a:txBody>
                  <a:tcPr anchor="ctr"/>
                </a:tc>
                <a:tc>
                  <a:txBody>
                    <a:bodyPr/>
                    <a:lstStyle/>
                    <a:p>
                      <a:pPr algn="ctr"/>
                      <a:r>
                        <a:rPr lang="en-US" sz="1000"/>
                        <a:t>Yes</a:t>
                      </a:r>
                    </a:p>
                  </a:txBody>
                  <a:tcPr anchor="ctr"/>
                </a:tc>
                <a:tc>
                  <a:txBody>
                    <a:bodyPr/>
                    <a:lstStyle/>
                    <a:p>
                      <a:pPr algn="ctr"/>
                      <a:r>
                        <a:rPr lang="en-US" sz="1000"/>
                        <a:t>Full</a:t>
                      </a:r>
                    </a:p>
                  </a:txBody>
                  <a:tcPr anchor="ctr"/>
                </a:tc>
                <a:tc>
                  <a:txBody>
                    <a:bodyPr/>
                    <a:lstStyle/>
                    <a:p>
                      <a:pPr algn="ctr"/>
                      <a:r>
                        <a:rPr lang="en-US" sz="1000" dirty="0"/>
                        <a:t>Yes</a:t>
                      </a:r>
                    </a:p>
                  </a:txBody>
                  <a:tcPr anchor="ctr"/>
                </a:tc>
                <a:extLst>
                  <a:ext uri="{0D108BD9-81ED-4DB2-BD59-A6C34878D82A}">
                    <a16:rowId xmlns:a16="http://schemas.microsoft.com/office/drawing/2014/main" val="341657617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App Services</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31520498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SQL</a:t>
                      </a:r>
                    </a:p>
                  </a:txBody>
                  <a:tcPr anchor="ctr"/>
                </a:tc>
                <a:tc>
                  <a:txBody>
                    <a:bodyPr/>
                    <a:lstStyle/>
                    <a:p>
                      <a:pPr algn="ctr"/>
                      <a:r>
                        <a:rPr lang="en-US" sz="1000" dirty="0"/>
                        <a:t>Yes</a:t>
                      </a:r>
                    </a:p>
                  </a:txBody>
                  <a:tcPr anchor="ctr"/>
                </a:tc>
                <a:tc>
                  <a:txBody>
                    <a:bodyPr/>
                    <a:lstStyle/>
                    <a:p>
                      <a:pPr algn="ctr"/>
                      <a:r>
                        <a:rPr lang="en-US" sz="100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2139424855"/>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machines</a:t>
                      </a:r>
                    </a:p>
                  </a:txBody>
                  <a:tcPr anchor="ctr"/>
                </a:tc>
                <a:tc>
                  <a:txBody>
                    <a:bodyPr/>
                    <a:lstStyle/>
                    <a:p>
                      <a:pPr algn="ctr"/>
                      <a:r>
                        <a:rPr lang="en-US" sz="1000" dirty="0"/>
                        <a:t>No</a:t>
                      </a:r>
                    </a:p>
                  </a:txBody>
                  <a:tcPr anchor="ctr"/>
                </a:tc>
                <a:tc>
                  <a:txBody>
                    <a:bodyPr/>
                    <a:lstStyle/>
                    <a:p>
                      <a:pPr algn="ctr"/>
                      <a:r>
                        <a:rPr lang="en-US" sz="100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0878963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Storage Accounts</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168453975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Network</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2475013441"/>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Firewall</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a:t>Not Available</a:t>
                      </a:r>
                      <a:endParaRPr lang="en-US" sz="1000" dirty="0"/>
                    </a:p>
                  </a:txBody>
                  <a:tcPr anchor="ctr"/>
                </a:tc>
                <a:tc>
                  <a:txBody>
                    <a:bodyPr/>
                    <a:lstStyle/>
                    <a:p>
                      <a:pPr algn="ctr"/>
                      <a:r>
                        <a:rPr lang="en-US" sz="1000" dirty="0"/>
                        <a:t>Yes</a:t>
                      </a:r>
                    </a:p>
                  </a:txBody>
                  <a:tcPr anchor="ctr"/>
                </a:tc>
                <a:extLst>
                  <a:ext uri="{0D108BD9-81ED-4DB2-BD59-A6C34878D82A}">
                    <a16:rowId xmlns:a16="http://schemas.microsoft.com/office/drawing/2014/main" val="1488158130"/>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879755149"/>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ExpressRoute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247868146"/>
              </p:ext>
            </p:extLst>
          </p:nvPr>
        </p:nvGraphicFramePr>
        <p:xfrm>
          <a:off x="455996" y="1272541"/>
          <a:ext cx="11521441" cy="4648974"/>
        </p:xfrm>
        <a:graphic>
          <a:graphicData uri="http://schemas.openxmlformats.org/drawingml/2006/table">
            <a:tbl>
              <a:tblPr firstRow="1" bandRow="1">
                <a:tableStyleId>{21E4AEA4-8DFA-4A89-87EB-49C32662AFE0}</a:tableStyleId>
              </a:tblPr>
              <a:tblGrid>
                <a:gridCol w="1912296">
                  <a:extLst>
                    <a:ext uri="{9D8B030D-6E8A-4147-A177-3AD203B41FA5}">
                      <a16:colId xmlns:a16="http://schemas.microsoft.com/office/drawing/2014/main" val="2018168186"/>
                    </a:ext>
                  </a:extLst>
                </a:gridCol>
                <a:gridCol w="1921829">
                  <a:extLst>
                    <a:ext uri="{9D8B030D-6E8A-4147-A177-3AD203B41FA5}">
                      <a16:colId xmlns:a16="http://schemas.microsoft.com/office/drawing/2014/main" val="4023836002"/>
                    </a:ext>
                  </a:extLst>
                </a:gridCol>
                <a:gridCol w="1921829">
                  <a:extLst>
                    <a:ext uri="{9D8B030D-6E8A-4147-A177-3AD203B41FA5}">
                      <a16:colId xmlns:a16="http://schemas.microsoft.com/office/drawing/2014/main" val="1229423019"/>
                    </a:ext>
                  </a:extLst>
                </a:gridCol>
                <a:gridCol w="1921829">
                  <a:extLst>
                    <a:ext uri="{9D8B030D-6E8A-4147-A177-3AD203B41FA5}">
                      <a16:colId xmlns:a16="http://schemas.microsoft.com/office/drawing/2014/main" val="450747844"/>
                    </a:ext>
                  </a:extLst>
                </a:gridCol>
                <a:gridCol w="1921829">
                  <a:extLst>
                    <a:ext uri="{9D8B030D-6E8A-4147-A177-3AD203B41FA5}">
                      <a16:colId xmlns:a16="http://schemas.microsoft.com/office/drawing/2014/main" val="2552373973"/>
                    </a:ext>
                  </a:extLst>
                </a:gridCol>
                <a:gridCol w="1921829">
                  <a:extLst>
                    <a:ext uri="{9D8B030D-6E8A-4147-A177-3AD203B41FA5}">
                      <a16:colId xmlns:a16="http://schemas.microsoft.com/office/drawing/2014/main" val="4288647603"/>
                    </a:ext>
                  </a:extLst>
                </a:gridCol>
              </a:tblGrid>
              <a:tr h="451679">
                <a:tc>
                  <a:txBody>
                    <a:bodyPr/>
                    <a:lstStyle/>
                    <a:p>
                      <a:pPr algn="ctr"/>
                      <a:r>
                        <a:rPr lang="en-US" sz="1050" dirty="0"/>
                        <a:t>Service</a:t>
                      </a:r>
                    </a:p>
                  </a:txBody>
                  <a:tcPr anchor="ctr"/>
                </a:tc>
                <a:tc gridSpan="5">
                  <a:txBody>
                    <a:bodyPr/>
                    <a:lstStyle/>
                    <a:p>
                      <a:pPr algn="ctr"/>
                      <a:r>
                        <a:rPr lang="en-US" sz="1050" dirty="0"/>
                        <a:t>Recommendations</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1031058">
                <a:tc>
                  <a:txBody>
                    <a:bodyPr/>
                    <a:lstStyle/>
                    <a:p>
                      <a:pPr algn="l"/>
                      <a:r>
                        <a:rPr lang="en-US" sz="1000" b="1" dirty="0"/>
                        <a:t>ExpressRoute Gateways</a:t>
                      </a:r>
                    </a:p>
                  </a:txBody>
                  <a:tcPr anchor="ctr"/>
                </a:tc>
                <a:tc>
                  <a:txBody>
                    <a:bodyPr/>
                    <a:lstStyle/>
                    <a:p>
                      <a:pPr algn="ctr"/>
                      <a:r>
                        <a:rPr lang="en-US" sz="1000" b="1" dirty="0"/>
                        <a:t>Is your ExpressRoute Gateway connected to two or more Circuits from different Peering Locations for higher resiliency?</a:t>
                      </a:r>
                    </a:p>
                  </a:txBody>
                  <a:tcPr anchor="ctr"/>
                </a:tc>
                <a:tc>
                  <a:txBody>
                    <a:bodyPr/>
                    <a:lstStyle/>
                    <a:p>
                      <a:pPr algn="ctr"/>
                      <a:r>
                        <a:rPr lang="en-US" sz="1000" b="1" dirty="0"/>
                        <a:t>Are you using Zone-redundant gateway SKUs?</a:t>
                      </a:r>
                    </a:p>
                  </a:txBody>
                  <a:tcPr anchor="ctr"/>
                </a:tc>
                <a:tc>
                  <a:txBody>
                    <a:bodyPr/>
                    <a:lstStyle/>
                    <a:p>
                      <a:pPr algn="ctr"/>
                      <a:r>
                        <a:rPr lang="en-US" sz="1000" b="1" dirty="0"/>
                        <a:t>Do you have monitoring and alerting configured for your ExpressRoute Gateway(s) for all gateway metrics and logs?</a:t>
                      </a:r>
                    </a:p>
                  </a:txBody>
                  <a:tcPr anchor="ctr"/>
                </a:tc>
                <a:tc>
                  <a:txBody>
                    <a:bodyPr/>
                    <a:lstStyle/>
                    <a:p>
                      <a:pPr algn="ctr"/>
                      <a:r>
                        <a:rPr lang="en-US" sz="1000" b="1" dirty="0"/>
                        <a:t>Do you have diagnostic logs with all necessary logs, and alerts configured for your ExpressRoute Gateway(s)?</a:t>
                      </a:r>
                    </a:p>
                  </a:txBody>
                  <a:tcPr anchor="ctr"/>
                </a:tc>
                <a:tc>
                  <a:txBody>
                    <a:bodyPr/>
                    <a:lstStyle/>
                    <a:p>
                      <a:pPr algn="ctr"/>
                      <a:r>
                        <a:rPr lang="en-US" sz="1000" b="1" dirty="0"/>
                        <a:t>Do you have customer-controlled gateway maintenance (Preview) configured?</a:t>
                      </a:r>
                    </a:p>
                  </a:txBody>
                  <a:tcPr anchor="ctr"/>
                </a:tc>
                <a:extLst>
                  <a:ext uri="{0D108BD9-81ED-4DB2-BD59-A6C34878D82A}">
                    <a16:rowId xmlns:a16="http://schemas.microsoft.com/office/drawing/2014/main" val="3176836022"/>
                  </a:ext>
                </a:extLst>
              </a:tr>
              <a:tr h="242559">
                <a:tc>
                  <a:txBody>
                    <a:bodyPr/>
                    <a:lstStyle/>
                    <a:p>
                      <a:pPr marL="0" lvl="2" algn="l" defTabSz="932746" rtl="0" eaLnBrk="1" latinLnBrk="0" hangingPunct="1"/>
                      <a:r>
                        <a:rPr lang="en-US" sz="1000" b="0" kern="1200" dirty="0">
                          <a:solidFill>
                            <a:schemeClr val="dk1"/>
                          </a:solidFill>
                        </a:rPr>
                        <a:t>ExpressRouteGateway1-name</a:t>
                      </a:r>
                      <a:endParaRPr lang="en-US" sz="1000" b="0" kern="1200" dirty="0">
                        <a:solidFill>
                          <a:schemeClr val="dk1"/>
                        </a:solidFill>
                        <a:latin typeface="+mn-lt"/>
                        <a:ea typeface="+mn-ea"/>
                        <a:cs typeface="+mn-cs"/>
                      </a:endParaRP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extLst>
                  <a:ext uri="{0D108BD9-81ED-4DB2-BD59-A6C34878D82A}">
                    <a16:rowId xmlns:a16="http://schemas.microsoft.com/office/drawing/2014/main" val="341657617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extLst>
                  <a:ext uri="{0D108BD9-81ED-4DB2-BD59-A6C34878D82A}">
                    <a16:rowId xmlns:a16="http://schemas.microsoft.com/office/drawing/2014/main" val="3152049813"/>
                  </a:ext>
                </a:extLst>
              </a:tr>
              <a:tr h="848957">
                <a:tc>
                  <a:txBody>
                    <a:bodyPr/>
                    <a:lstStyle/>
                    <a:p>
                      <a:pPr marL="0" lvl="2" algn="l" defTabSz="932746" rtl="0" eaLnBrk="1" latinLnBrk="0" hangingPunct="1"/>
                      <a:r>
                        <a:rPr lang="en-US" sz="1000" b="1" kern="1200" dirty="0">
                          <a:solidFill>
                            <a:schemeClr val="dk1"/>
                          </a:solidFill>
                        </a:rPr>
                        <a:t>ExpressRoute Circuits</a:t>
                      </a:r>
                      <a:endParaRPr lang="en-US" sz="1000" b="1" kern="1200" dirty="0">
                        <a:solidFill>
                          <a:schemeClr val="dk1"/>
                        </a:solidFill>
                        <a:latin typeface="+mn-lt"/>
                        <a:ea typeface="+mn-ea"/>
                        <a:cs typeface="+mn-cs"/>
                      </a:endParaRPr>
                    </a:p>
                  </a:txBody>
                  <a:tcPr anchor="ctr"/>
                </a:tc>
                <a:tc>
                  <a:txBody>
                    <a:bodyPr/>
                    <a:lstStyle/>
                    <a:p>
                      <a:pPr algn="ctr"/>
                      <a:r>
                        <a:rPr lang="en-US" sz="1000" b="1" dirty="0"/>
                        <a:t>What is your current ExpressRoute Peering location?</a:t>
                      </a:r>
                    </a:p>
                  </a:txBody>
                  <a:tcPr anchor="ctr"/>
                </a:tc>
                <a:tc>
                  <a:txBody>
                    <a:bodyPr/>
                    <a:lstStyle/>
                    <a:p>
                      <a:pPr algn="ctr"/>
                      <a:r>
                        <a:rPr lang="en-US" sz="1000" b="1" dirty="0"/>
                        <a:t>Are the two physical links of your ExpressRoute circuit connected to two distinct edge devices (routers/firewalls) in your network?</a:t>
                      </a:r>
                    </a:p>
                  </a:txBody>
                  <a:tcPr anchor="ctr"/>
                </a:tc>
                <a:tc>
                  <a:txBody>
                    <a:bodyPr/>
                    <a:lstStyle/>
                    <a:p>
                      <a:pPr algn="ctr"/>
                      <a:r>
                        <a:rPr lang="en-US" sz="1000" b="1" dirty="0"/>
                        <a:t>Are both connections of the ExpressRoute circuit configured in active-active mode?</a:t>
                      </a:r>
                    </a:p>
                  </a:txBody>
                  <a:tcPr anchor="ctr"/>
                </a:tc>
                <a:tc>
                  <a:txBody>
                    <a:bodyPr/>
                    <a:lstStyle/>
                    <a:p>
                      <a:pPr algn="ctr"/>
                      <a:r>
                        <a:rPr lang="en-US" sz="1000" b="1" dirty="0"/>
                        <a:t>Is (BFD) Bidirectional Forwarding Detection enabled and configured on customer or service provider edge router devices?</a:t>
                      </a:r>
                    </a:p>
                  </a:txBody>
                  <a:tcPr anchor="ctr"/>
                </a:tc>
                <a:tc>
                  <a:txBody>
                    <a:bodyPr/>
                    <a:lstStyle/>
                    <a:p>
                      <a:pPr algn="ctr"/>
                      <a:endParaRPr lang="en-US" sz="1000" b="1" dirty="0"/>
                    </a:p>
                  </a:txBody>
                  <a:tcPr anchor="ctr"/>
                </a:tc>
                <a:extLst>
                  <a:ext uri="{0D108BD9-81ED-4DB2-BD59-A6C34878D82A}">
                    <a16:rowId xmlns:a16="http://schemas.microsoft.com/office/drawing/2014/main" val="3087896313"/>
                  </a:ext>
                </a:extLst>
              </a:tr>
              <a:tr h="242559">
                <a:tc>
                  <a:txBody>
                    <a:bodyPr/>
                    <a:lstStyle/>
                    <a:p>
                      <a:pPr marL="0" lvl="2" algn="l" defTabSz="932746" rtl="0" eaLnBrk="1" latinLnBrk="0" hangingPunct="1"/>
                      <a:r>
                        <a:rPr lang="en-US" sz="1000" b="0" kern="1200" dirty="0">
                          <a:solidFill>
                            <a:schemeClr val="dk1"/>
                          </a:solidFill>
                        </a:rPr>
                        <a:t>Circuitname-1</a:t>
                      </a:r>
                      <a:endParaRPr lang="en-US" sz="1000" b="0" kern="1200" dirty="0">
                        <a:solidFill>
                          <a:schemeClr val="dk1"/>
                        </a:solidFill>
                        <a:latin typeface="+mn-lt"/>
                        <a:ea typeface="+mn-ea"/>
                        <a:cs typeface="+mn-cs"/>
                      </a:endParaRPr>
                    </a:p>
                  </a:txBody>
                  <a:tcPr anchor="ctr"/>
                </a:tc>
                <a:tc>
                  <a:txBody>
                    <a:bodyPr/>
                    <a:lstStyle/>
                    <a:p>
                      <a:pPr algn="ctr"/>
                      <a:r>
                        <a:rPr lang="en-US" sz="1000" dirty="0"/>
                        <a:t>Ashburn</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endParaRPr lang="en-US" sz="1000" dirty="0"/>
                    </a:p>
                  </a:txBody>
                  <a:tcPr anchor="ctr"/>
                </a:tc>
                <a:extLst>
                  <a:ext uri="{0D108BD9-81ED-4DB2-BD59-A6C34878D82A}">
                    <a16:rowId xmlns:a16="http://schemas.microsoft.com/office/drawing/2014/main" val="168453975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75013441"/>
                  </a:ext>
                </a:extLst>
              </a:tr>
              <a:tr h="697357">
                <a:tc>
                  <a:txBody>
                    <a:bodyPr/>
                    <a:lstStyle/>
                    <a:p>
                      <a:pPr marL="0" lvl="2" algn="l" defTabSz="932746" rtl="0" eaLnBrk="1" latinLnBrk="0" hangingPunct="1"/>
                      <a:r>
                        <a:rPr lang="en-US" sz="1000" b="1" kern="1200" dirty="0">
                          <a:solidFill>
                            <a:schemeClr val="dk1"/>
                          </a:solidFill>
                        </a:rPr>
                        <a:t>ExpressRoute Direct</a:t>
                      </a:r>
                      <a:endParaRPr lang="en-US" sz="1000" b="1" kern="1200" dirty="0">
                        <a:solidFill>
                          <a:schemeClr val="dk1"/>
                        </a:solidFill>
                        <a:latin typeface="+mn-lt"/>
                        <a:ea typeface="+mn-ea"/>
                        <a:cs typeface="+mn-cs"/>
                      </a:endParaRPr>
                    </a:p>
                  </a:txBody>
                  <a:tcPr anchor="ctr"/>
                </a:tc>
                <a:tc>
                  <a:txBody>
                    <a:bodyPr/>
                    <a:lstStyle/>
                    <a:p>
                      <a:pPr algn="ctr"/>
                      <a:r>
                        <a:rPr lang="en-US" sz="1000" b="1" dirty="0"/>
                        <a:t>Is the “Admin State” of both Links of your ExpressRoute Direct in “Enabled” state?</a:t>
                      </a:r>
                    </a:p>
                  </a:txBody>
                  <a:tcPr anchor="ctr"/>
                </a:tc>
                <a:tc>
                  <a:txBody>
                    <a:bodyPr/>
                    <a:lstStyle/>
                    <a:p>
                      <a:pPr algn="ctr"/>
                      <a:r>
                        <a:rPr lang="en-US" sz="1000" b="1" dirty="0"/>
                        <a:t>Is your ExpressRoute Direct over-subscribed?</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488158130"/>
                  </a:ext>
                </a:extLst>
              </a:tr>
              <a:tr h="242559">
                <a:tc>
                  <a:txBody>
                    <a:bodyPr/>
                    <a:lstStyle/>
                    <a:p>
                      <a:pPr marL="0" lvl="2" algn="l" defTabSz="932746" rtl="0" eaLnBrk="1" latinLnBrk="0" hangingPunct="1"/>
                      <a:r>
                        <a:rPr lang="en-US" sz="1000" b="0" kern="1200" dirty="0">
                          <a:solidFill>
                            <a:schemeClr val="dk1"/>
                          </a:solidFill>
                        </a:rPr>
                        <a:t>Expressroutedirectname-1</a:t>
                      </a:r>
                      <a:endParaRPr lang="en-US" sz="1000" b="0" kern="1200" dirty="0">
                        <a:solidFill>
                          <a:schemeClr val="dk1"/>
                        </a:solidFill>
                        <a:latin typeface="+mn-lt"/>
                        <a:ea typeface="+mn-ea"/>
                        <a:cs typeface="+mn-cs"/>
                      </a:endParaRPr>
                    </a:p>
                  </a:txBody>
                  <a:tcPr anchor="ctr"/>
                </a:tc>
                <a:tc>
                  <a:txBody>
                    <a:bodyPr/>
                    <a:lstStyle/>
                    <a:p>
                      <a:pPr algn="ctr"/>
                      <a:r>
                        <a:rPr lang="en-US" sz="1000" dirty="0"/>
                        <a:t>Yes</a:t>
                      </a:r>
                    </a:p>
                  </a:txBody>
                  <a:tcPr anchor="ctr"/>
                </a:tc>
                <a:tc>
                  <a:txBody>
                    <a:bodyPr/>
                    <a:lstStyle/>
                    <a:p>
                      <a:pPr algn="ctr"/>
                      <a:r>
                        <a:rPr lang="en-US" sz="1000" b="0" dirty="0">
                          <a:solidFill>
                            <a:srgbClr val="000000"/>
                          </a:solidFill>
                        </a:rPr>
                        <a:t>No</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242559">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Service Health Alerts for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756973598"/>
              </p:ext>
            </p:extLst>
          </p:nvPr>
        </p:nvGraphicFramePr>
        <p:xfrm>
          <a:off x="38629" y="1180674"/>
          <a:ext cx="12100561" cy="5009064"/>
        </p:xfrm>
        <a:graphic>
          <a:graphicData uri="http://schemas.openxmlformats.org/drawingml/2006/table">
            <a:tbl>
              <a:tblPr firstRow="1" bandRow="1">
                <a:tableStyleId>{00A15C55-8517-42AA-B614-E9B94910E393}</a:tableStyleId>
              </a:tblPr>
              <a:tblGrid>
                <a:gridCol w="2586378">
                  <a:extLst>
                    <a:ext uri="{9D8B030D-6E8A-4147-A177-3AD203B41FA5}">
                      <a16:colId xmlns:a16="http://schemas.microsoft.com/office/drawing/2014/main" val="216684026"/>
                    </a:ext>
                  </a:extLst>
                </a:gridCol>
                <a:gridCol w="2535061">
                  <a:extLst>
                    <a:ext uri="{9D8B030D-6E8A-4147-A177-3AD203B41FA5}">
                      <a16:colId xmlns:a16="http://schemas.microsoft.com/office/drawing/2014/main" val="3875941315"/>
                    </a:ext>
                  </a:extLst>
                </a:gridCol>
                <a:gridCol w="944233">
                  <a:extLst>
                    <a:ext uri="{9D8B030D-6E8A-4147-A177-3AD203B41FA5}">
                      <a16:colId xmlns:a16="http://schemas.microsoft.com/office/drawing/2014/main" val="4023836002"/>
                    </a:ext>
                  </a:extLst>
                </a:gridCol>
                <a:gridCol w="733379">
                  <a:extLst>
                    <a:ext uri="{9D8B030D-6E8A-4147-A177-3AD203B41FA5}">
                      <a16:colId xmlns:a16="http://schemas.microsoft.com/office/drawing/2014/main" val="1229423019"/>
                    </a:ext>
                  </a:extLst>
                </a:gridCol>
                <a:gridCol w="1370619">
                  <a:extLst>
                    <a:ext uri="{9D8B030D-6E8A-4147-A177-3AD203B41FA5}">
                      <a16:colId xmlns:a16="http://schemas.microsoft.com/office/drawing/2014/main" val="450747844"/>
                    </a:ext>
                  </a:extLst>
                </a:gridCol>
                <a:gridCol w="1098184">
                  <a:extLst>
                    <a:ext uri="{9D8B030D-6E8A-4147-A177-3AD203B41FA5}">
                      <a16:colId xmlns:a16="http://schemas.microsoft.com/office/drawing/2014/main" val="2552373973"/>
                    </a:ext>
                  </a:extLst>
                </a:gridCol>
                <a:gridCol w="954497">
                  <a:extLst>
                    <a:ext uri="{9D8B030D-6E8A-4147-A177-3AD203B41FA5}">
                      <a16:colId xmlns:a16="http://schemas.microsoft.com/office/drawing/2014/main" val="4288647603"/>
                    </a:ext>
                  </a:extLst>
                </a:gridCol>
                <a:gridCol w="915020">
                  <a:extLst>
                    <a:ext uri="{9D8B030D-6E8A-4147-A177-3AD203B41FA5}">
                      <a16:colId xmlns:a16="http://schemas.microsoft.com/office/drawing/2014/main" val="2574389261"/>
                    </a:ext>
                  </a:extLst>
                </a:gridCol>
                <a:gridCol w="963190">
                  <a:extLst>
                    <a:ext uri="{9D8B030D-6E8A-4147-A177-3AD203B41FA5}">
                      <a16:colId xmlns:a16="http://schemas.microsoft.com/office/drawing/2014/main" val="3033138154"/>
                    </a:ext>
                  </a:extLst>
                </a:gridCol>
              </a:tblGrid>
              <a:tr h="343326">
                <a:tc>
                  <a:txBody>
                    <a:bodyPr/>
                    <a:lstStyle/>
                    <a:p>
                      <a:pPr algn="ctr"/>
                      <a:r>
                        <a:rPr lang="en-US" sz="1050" dirty="0"/>
                        <a:t>Subscriptions</a:t>
                      </a:r>
                    </a:p>
                  </a:txBody>
                  <a:tcPr anchor="ctr"/>
                </a:tc>
                <a:tc>
                  <a:txBody>
                    <a:bodyPr/>
                    <a:lstStyle/>
                    <a:p>
                      <a:pPr algn="ctr"/>
                      <a:r>
                        <a:rPr lang="en-US" sz="1050" dirty="0"/>
                        <a:t>Alerts</a:t>
                      </a:r>
                    </a:p>
                  </a:txBody>
                  <a:tcPr anchor="ctr"/>
                </a:tc>
                <a:tc gridSpan="7">
                  <a:txBody>
                    <a:bodyPr/>
                    <a:lstStyle/>
                    <a:p>
                      <a:pPr algn="ctr"/>
                      <a:r>
                        <a:rPr lang="en-US" sz="1050" dirty="0"/>
                        <a:t>Service </a:t>
                      </a:r>
                      <a:r>
                        <a:rPr lang="en-US" sz="1050"/>
                        <a:t>Health Alerts configured </a:t>
                      </a:r>
                      <a:r>
                        <a:rPr lang="en-US" sz="1050" dirty="0"/>
                        <a:t>to monitor:</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640080">
                <a:tc>
                  <a:txBody>
                    <a:bodyPr/>
                    <a:lstStyle/>
                    <a:p>
                      <a:pPr algn="ctr"/>
                      <a:r>
                        <a:rPr lang="en-US" sz="1000" b="1" dirty="0"/>
                        <a:t>Subscription Name</a:t>
                      </a:r>
                    </a:p>
                  </a:txBody>
                  <a:tcPr anchor="ctr"/>
                </a:tc>
                <a:tc>
                  <a:txBody>
                    <a:bodyPr/>
                    <a:lstStyle/>
                    <a:p>
                      <a:pPr algn="ctr"/>
                      <a:r>
                        <a:rPr lang="en-US" sz="1000" b="1" dirty="0"/>
                        <a:t>Alert Name</a:t>
                      </a:r>
                    </a:p>
                  </a:txBody>
                  <a:tcPr anchor="ctr"/>
                </a:tc>
                <a:tc>
                  <a:txBody>
                    <a:bodyPr/>
                    <a:lstStyle/>
                    <a:p>
                      <a:pPr algn="ctr"/>
                      <a:r>
                        <a:rPr lang="en-US" sz="900" b="1" dirty="0"/>
                        <a:t>All Azure Services?</a:t>
                      </a:r>
                    </a:p>
                  </a:txBody>
                  <a:tcPr anchor="ctr"/>
                </a:tc>
                <a:tc>
                  <a:txBody>
                    <a:bodyPr/>
                    <a:lstStyle/>
                    <a:p>
                      <a:pPr algn="ctr"/>
                      <a:r>
                        <a:rPr lang="en-US" sz="900" b="1" dirty="0"/>
                        <a:t>All Regions?</a:t>
                      </a:r>
                    </a:p>
                  </a:txBody>
                  <a:tcPr anchor="ctr"/>
                </a:tc>
                <a:tc>
                  <a:txBody>
                    <a:bodyPr/>
                    <a:lstStyle/>
                    <a:p>
                      <a:pPr algn="ctr"/>
                      <a:r>
                        <a:rPr lang="en-US" sz="900" b="1" dirty="0"/>
                        <a:t>Event Type:</a:t>
                      </a:r>
                    </a:p>
                    <a:p>
                      <a:pPr algn="ctr"/>
                      <a:r>
                        <a:rPr lang="en-US" sz="900" b="1" dirty="0"/>
                        <a:t>Service Issues?</a:t>
                      </a:r>
                    </a:p>
                  </a:txBody>
                  <a:tcPr anchor="ctr"/>
                </a:tc>
                <a:tc>
                  <a:txBody>
                    <a:bodyPr/>
                    <a:lstStyle/>
                    <a:p>
                      <a:pPr algn="ctr"/>
                      <a:r>
                        <a:rPr lang="en-US" sz="900" b="1" dirty="0"/>
                        <a:t>Event Type:</a:t>
                      </a:r>
                    </a:p>
                    <a:p>
                      <a:pPr algn="ctr"/>
                      <a:r>
                        <a:rPr lang="en-US" sz="900" b="1" dirty="0"/>
                        <a:t>Planned Maintenance?</a:t>
                      </a:r>
                    </a:p>
                  </a:txBody>
                  <a:tcPr anchor="ctr"/>
                </a:tc>
                <a:tc>
                  <a:txBody>
                    <a:bodyPr/>
                    <a:lstStyle/>
                    <a:p>
                      <a:pPr algn="ctr"/>
                      <a:r>
                        <a:rPr lang="en-US" sz="900" b="1" dirty="0"/>
                        <a:t>Event Type:</a:t>
                      </a:r>
                    </a:p>
                    <a:p>
                      <a:pPr algn="ctr"/>
                      <a:r>
                        <a:rPr lang="en-US" sz="900" b="1" dirty="0"/>
                        <a:t>Service Advisories?</a:t>
                      </a:r>
                    </a:p>
                    <a:p>
                      <a:pPr algn="ctr"/>
                      <a:endParaRPr lang="en-US" sz="900" b="1" dirty="0"/>
                    </a:p>
                  </a:txBody>
                  <a:tcPr anchor="ctr"/>
                </a:tc>
                <a:tc>
                  <a:txBody>
                    <a:bodyPr/>
                    <a:lstStyle/>
                    <a:p>
                      <a:pPr algn="ctr"/>
                      <a:r>
                        <a:rPr lang="en-US" sz="900" b="1" dirty="0"/>
                        <a:t>Event Type:</a:t>
                      </a:r>
                    </a:p>
                    <a:p>
                      <a:pPr algn="ctr"/>
                      <a:r>
                        <a:rPr lang="en-US" sz="900" b="1" dirty="0"/>
                        <a:t>Security Advisory?</a:t>
                      </a:r>
                    </a:p>
                    <a:p>
                      <a:pPr algn="ctr"/>
                      <a:endParaRPr lang="en-US" sz="900" b="1" dirty="0"/>
                    </a:p>
                  </a:txBody>
                  <a:tcPr anchor="ctr"/>
                </a:tc>
                <a:tc>
                  <a:txBody>
                    <a:bodyPr/>
                    <a:lstStyle/>
                    <a:p>
                      <a:pPr algn="ctr"/>
                      <a:r>
                        <a:rPr lang="en-US" sz="900" b="1" dirty="0"/>
                        <a:t>Automatically triggering Actions to your teams?</a:t>
                      </a:r>
                    </a:p>
                  </a:txBody>
                  <a:tcPr anchor="ctr"/>
                </a:tc>
                <a:extLst>
                  <a:ext uri="{0D108BD9-81ED-4DB2-BD59-A6C34878D82A}">
                    <a16:rowId xmlns:a16="http://schemas.microsoft.com/office/drawing/2014/main" val="3176836022"/>
                  </a:ext>
                </a:extLst>
              </a:tr>
              <a:tr h="398538">
                <a:tc>
                  <a:txBody>
                    <a:bodyPr/>
                    <a:lstStyle/>
                    <a:p>
                      <a:pPr algn="ctr"/>
                      <a:r>
                        <a:rPr lang="en-US" sz="1000" b="0" dirty="0">
                          <a:solidFill>
                            <a:srgbClr val="000000"/>
                          </a:solidFill>
                        </a:rPr>
                        <a:t>Sub name 1</a:t>
                      </a:r>
                    </a:p>
                  </a:txBody>
                  <a:tcPr anchor="ctr"/>
                </a:tc>
                <a:tc>
                  <a:txBody>
                    <a:bodyPr/>
                    <a:lstStyle/>
                    <a:p>
                      <a:pPr algn="ctr"/>
                      <a:r>
                        <a:rPr lang="en-US" sz="1000" b="0" dirty="0">
                          <a:solidFill>
                            <a:srgbClr val="000000"/>
                          </a:solidFill>
                        </a:rPr>
                        <a:t>Name</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extLst>
                  <a:ext uri="{0D108BD9-81ED-4DB2-BD59-A6C34878D82A}">
                    <a16:rowId xmlns:a16="http://schemas.microsoft.com/office/drawing/2014/main" val="3416576174"/>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15204981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220993052"/>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14897966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52019536"/>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97375898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48776811"/>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en-US" dirty="0"/>
              <a:t>Health and Risk Recommendations</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C00000"/>
                </a:solidFill>
              </a:rPr>
              <a:t>High</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4032893019"/>
              </p:ext>
            </p:extLst>
          </p:nvPr>
        </p:nvGraphicFramePr>
        <p:xfrm>
          <a:off x="54142" y="1321635"/>
          <a:ext cx="12091736" cy="5214335"/>
        </p:xfrm>
        <a:graphic>
          <a:graphicData uri="http://schemas.openxmlformats.org/drawingml/2006/table">
            <a:tbl>
              <a:tblPr firstRow="1" bandRow="1">
                <a:tableStyleId>{F5AB1C69-6EDB-4FF4-983F-18BD219EF322}</a:tableStyleId>
              </a:tblPr>
              <a:tblGrid>
                <a:gridCol w="433137">
                  <a:extLst>
                    <a:ext uri="{9D8B030D-6E8A-4147-A177-3AD203B41FA5}">
                      <a16:colId xmlns:a16="http://schemas.microsoft.com/office/drawing/2014/main" val="3093542262"/>
                    </a:ext>
                  </a:extLst>
                </a:gridCol>
                <a:gridCol w="8295774">
                  <a:extLst>
                    <a:ext uri="{9D8B030D-6E8A-4147-A177-3AD203B41FA5}">
                      <a16:colId xmlns:a16="http://schemas.microsoft.com/office/drawing/2014/main" val="2018168186"/>
                    </a:ext>
                  </a:extLst>
                </a:gridCol>
                <a:gridCol w="2310063">
                  <a:extLst>
                    <a:ext uri="{9D8B030D-6E8A-4147-A177-3AD203B41FA5}">
                      <a16:colId xmlns:a16="http://schemas.microsoft.com/office/drawing/2014/main" val="4023836002"/>
                    </a:ext>
                  </a:extLst>
                </a:gridCol>
                <a:gridCol w="1052762">
                  <a:extLst>
                    <a:ext uri="{9D8B030D-6E8A-4147-A177-3AD203B41FA5}">
                      <a16:colId xmlns:a16="http://schemas.microsoft.com/office/drawing/2014/main" val="1229423019"/>
                    </a:ext>
                  </a:extLst>
                </a:gridCol>
              </a:tblGrid>
              <a:tr h="634692">
                <a:tc>
                  <a:txBody>
                    <a:bodyPr/>
                    <a:lstStyle/>
                    <a:p>
                      <a:pPr algn="ctr"/>
                      <a:r>
                        <a:rPr lang="en-US" sz="1050" b="1" dirty="0"/>
                        <a:t>#</a:t>
                      </a:r>
                    </a:p>
                  </a:txBody>
                  <a:tcPr anchor="ctr">
                    <a:solidFill>
                      <a:srgbClr val="CC3300"/>
                    </a:solidFill>
                  </a:tcPr>
                </a:tc>
                <a:tc>
                  <a:txBody>
                    <a:bodyPr/>
                    <a:lstStyle/>
                    <a:p>
                      <a:pPr algn="ctr"/>
                      <a:r>
                        <a:rPr lang="en-US" sz="1050" dirty="0"/>
                        <a:t>Recommendations</a:t>
                      </a:r>
                    </a:p>
                  </a:txBody>
                  <a:tcPr anchor="ctr">
                    <a:solidFill>
                      <a:srgbClr val="CC3300"/>
                    </a:solidFill>
                  </a:tcPr>
                </a:tc>
                <a:tc>
                  <a:txBody>
                    <a:bodyPr/>
                    <a:lstStyle/>
                    <a:p>
                      <a:pPr algn="ctr"/>
                      <a:r>
                        <a:rPr lang="en-US" sz="800" dirty="0"/>
                        <a:t>Azure Service / WAF / Architecture Design</a:t>
                      </a:r>
                    </a:p>
                  </a:txBody>
                  <a:tcPr anchor="c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CC33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solidFill>
                  <a:srgbClr val="EB9100"/>
                </a:solidFill>
              </a:rPr>
              <a:t>Medium</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3813705469"/>
              </p:ext>
            </p:extLst>
          </p:nvPr>
        </p:nvGraphicFramePr>
        <p:xfrm>
          <a:off x="48125" y="1321635"/>
          <a:ext cx="12085721" cy="5214335"/>
        </p:xfrm>
        <a:graphic>
          <a:graphicData uri="http://schemas.openxmlformats.org/drawingml/2006/table">
            <a:tbl>
              <a:tblPr firstRow="1" bandRow="1">
                <a:tableStyleId>{F5AB1C69-6EDB-4FF4-983F-18BD219EF322}</a:tableStyleId>
              </a:tblPr>
              <a:tblGrid>
                <a:gridCol w="439154">
                  <a:extLst>
                    <a:ext uri="{9D8B030D-6E8A-4147-A177-3AD203B41FA5}">
                      <a16:colId xmlns:a16="http://schemas.microsoft.com/office/drawing/2014/main" val="876465614"/>
                    </a:ext>
                  </a:extLst>
                </a:gridCol>
                <a:gridCol w="8295774">
                  <a:extLst>
                    <a:ext uri="{9D8B030D-6E8A-4147-A177-3AD203B41FA5}">
                      <a16:colId xmlns:a16="http://schemas.microsoft.com/office/drawing/2014/main" val="2018168186"/>
                    </a:ext>
                  </a:extLst>
                </a:gridCol>
                <a:gridCol w="2304047">
                  <a:extLst>
                    <a:ext uri="{9D8B030D-6E8A-4147-A177-3AD203B41FA5}">
                      <a16:colId xmlns:a16="http://schemas.microsoft.com/office/drawing/2014/main" val="4023836002"/>
                    </a:ext>
                  </a:extLst>
                </a:gridCol>
                <a:gridCol w="1046746">
                  <a:extLst>
                    <a:ext uri="{9D8B030D-6E8A-4147-A177-3AD203B41FA5}">
                      <a16:colId xmlns:a16="http://schemas.microsoft.com/office/drawing/2014/main" val="1229423019"/>
                    </a:ext>
                  </a:extLst>
                </a:gridCol>
              </a:tblGrid>
              <a:tr h="634692">
                <a:tc>
                  <a:txBody>
                    <a:bodyPr/>
                    <a:lstStyle/>
                    <a:p>
                      <a:pPr algn="ctr"/>
                      <a:r>
                        <a:rPr lang="en-US" sz="1050" dirty="0">
                          <a:solidFill>
                            <a:srgbClr val="000000"/>
                          </a:solidFill>
                        </a:rPr>
                        <a:t>#</a:t>
                      </a:r>
                    </a:p>
                  </a:txBody>
                  <a:tcPr anchor="ctr">
                    <a:solidFill>
                      <a:srgbClr val="FFCC00"/>
                    </a:solidFill>
                  </a:tcPr>
                </a:tc>
                <a:tc>
                  <a:txBody>
                    <a:bodyPr/>
                    <a:lstStyle/>
                    <a:p>
                      <a:pPr algn="ctr"/>
                      <a:r>
                        <a:rPr lang="en-US" sz="1050" dirty="0">
                          <a:solidFill>
                            <a:srgbClr val="000000"/>
                          </a:solidFill>
                        </a:rPr>
                        <a:t>Recommendations</a:t>
                      </a:r>
                    </a:p>
                  </a:txBody>
                  <a:tcPr anchor="ctr">
                    <a:solidFill>
                      <a:srgbClr val="FFCC00"/>
                    </a:solidFill>
                  </a:tcPr>
                </a:tc>
                <a:tc>
                  <a:txBody>
                    <a:bodyPr/>
                    <a:lstStyle/>
                    <a:p>
                      <a:pPr algn="ctr"/>
                      <a:r>
                        <a:rPr lang="en-US" sz="800" dirty="0">
                          <a:solidFill>
                            <a:srgbClr val="000000"/>
                          </a:solidFill>
                        </a:rPr>
                        <a:t>Azure Service / WAF / Architecture Design</a:t>
                      </a:r>
                    </a:p>
                  </a:txBody>
                  <a:tcPr anchor="c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solidFill>
                            <a:srgbClr val="000000"/>
                          </a:solidFill>
                        </a:rPr>
                        <a:t># of Impacted Resources</a:t>
                      </a:r>
                      <a:endParaRPr lang="en-US" sz="800" dirty="0">
                        <a:solidFill>
                          <a:srgbClr val="000000"/>
                        </a:solidFill>
                      </a:endParaRPr>
                    </a:p>
                  </a:txBody>
                  <a:tcPr anchor="ctr">
                    <a:solidFill>
                      <a:srgbClr val="FFCC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grpSp>
        <p:nvGrpSpPr>
          <p:cNvPr id="7" name="Group 6">
            <a:extLst>
              <a:ext uri="{FF2B5EF4-FFF2-40B4-BE49-F238E27FC236}">
                <a16:creationId xmlns:a16="http://schemas.microsoft.com/office/drawing/2014/main" id="{14030E02-75C2-650A-B43D-D5F42F244330}"/>
              </a:ext>
            </a:extLst>
          </p:cNvPr>
          <p:cNvGrpSpPr/>
          <p:nvPr/>
        </p:nvGrpSpPr>
        <p:grpSpPr>
          <a:xfrm>
            <a:off x="4289216" y="6812281"/>
            <a:ext cx="3515040" cy="45719"/>
            <a:chOff x="4289216" y="6747249"/>
            <a:chExt cx="3515040" cy="110752"/>
          </a:xfrm>
        </p:grpSpPr>
        <p:sp>
          <p:nvSpPr>
            <p:cNvPr id="8" name="Rectangle 7">
              <a:extLst>
                <a:ext uri="{FF2B5EF4-FFF2-40B4-BE49-F238E27FC236}">
                  <a16:creationId xmlns:a16="http://schemas.microsoft.com/office/drawing/2014/main" id="{EBE57035-A55A-A9D4-8A83-2263BF3FC5A4}"/>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CF599C5-9A61-F349-C60D-1472BE18911C}"/>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6FE1980B-B224-A363-32B4-83503189C231}"/>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126382598"/>
      </p:ext>
    </p:extLst>
  </p:cSld>
  <p:clrMapOvr>
    <a:masterClrMapping/>
  </p:clrMapOvr>
  <p:transition>
    <p:fade/>
  </p:transition>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0070C0"/>
                </a:solidFill>
              </a:rPr>
              <a:t>Low</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072802295"/>
              </p:ext>
            </p:extLst>
          </p:nvPr>
        </p:nvGraphicFramePr>
        <p:xfrm>
          <a:off x="47124" y="1321635"/>
          <a:ext cx="12097753" cy="5214335"/>
        </p:xfrm>
        <a:graphic>
          <a:graphicData uri="http://schemas.openxmlformats.org/drawingml/2006/table">
            <a:tbl>
              <a:tblPr firstRow="1" bandRow="1">
                <a:tableStyleId>{7DF18680-E054-41AD-8BC1-D1AEF772440D}</a:tableStyleId>
              </a:tblPr>
              <a:tblGrid>
                <a:gridCol w="434139">
                  <a:extLst>
                    <a:ext uri="{9D8B030D-6E8A-4147-A177-3AD203B41FA5}">
                      <a16:colId xmlns:a16="http://schemas.microsoft.com/office/drawing/2014/main" val="2684924245"/>
                    </a:ext>
                  </a:extLst>
                </a:gridCol>
                <a:gridCol w="8307805">
                  <a:extLst>
                    <a:ext uri="{9D8B030D-6E8A-4147-A177-3AD203B41FA5}">
                      <a16:colId xmlns:a16="http://schemas.microsoft.com/office/drawing/2014/main" val="2018168186"/>
                    </a:ext>
                  </a:extLst>
                </a:gridCol>
                <a:gridCol w="2293004">
                  <a:extLst>
                    <a:ext uri="{9D8B030D-6E8A-4147-A177-3AD203B41FA5}">
                      <a16:colId xmlns:a16="http://schemas.microsoft.com/office/drawing/2014/main" val="4023836002"/>
                    </a:ext>
                  </a:extLst>
                </a:gridCol>
                <a:gridCol w="1062805">
                  <a:extLst>
                    <a:ext uri="{9D8B030D-6E8A-4147-A177-3AD203B41FA5}">
                      <a16:colId xmlns:a16="http://schemas.microsoft.com/office/drawing/2014/main" val="1229423019"/>
                    </a:ext>
                  </a:extLst>
                </a:gridCol>
              </a:tblGrid>
              <a:tr h="634692">
                <a:tc>
                  <a:txBody>
                    <a:bodyPr/>
                    <a:lstStyle/>
                    <a:p>
                      <a:pPr algn="ctr"/>
                      <a:r>
                        <a:rPr lang="en-US" sz="1050" dirty="0"/>
                        <a:t>#</a:t>
                      </a:r>
                    </a:p>
                  </a:txBody>
                  <a:tcPr anchor="ctr">
                    <a:solidFill>
                      <a:srgbClr val="00B0F0"/>
                    </a:solidFill>
                  </a:tcPr>
                </a:tc>
                <a:tc>
                  <a:txBody>
                    <a:bodyPr/>
                    <a:lstStyle/>
                    <a:p>
                      <a:pPr algn="ctr"/>
                      <a:r>
                        <a:rPr lang="en-US" sz="1050" dirty="0"/>
                        <a:t>Recommendations</a:t>
                      </a:r>
                    </a:p>
                  </a:txBody>
                  <a:tcPr anchor="ctr">
                    <a:solidFill>
                      <a:srgbClr val="00B0F0"/>
                    </a:solidFill>
                  </a:tcPr>
                </a:tc>
                <a:tc>
                  <a:txBody>
                    <a:bodyPr/>
                    <a:lstStyle/>
                    <a:p>
                      <a:pPr algn="ctr"/>
                      <a:r>
                        <a:rPr lang="en-US" sz="800" dirty="0"/>
                        <a:t>Azure Service / WAF / Architecture Design</a:t>
                      </a:r>
                    </a:p>
                  </a:txBody>
                  <a:tcPr anchor="c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00B0F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en-US" dirty="0"/>
              <a:t>Design, Platform and Support recommendations</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en-US" dirty="0"/>
              <a:t>Architectural Design, Microsoft Outages, Support Incidents, Service Retirements</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8.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Architectural Recommendations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Add any changes to the architecture that could help improve resiliency. Make sure the recommendations are added to the Excel “Action Plan” and entered in </a:t>
            </a:r>
            <a:r>
              <a:rPr kumimoji="0" lang="en-US" sz="16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16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Observations or recommendations</a:t>
            </a:r>
          </a:p>
          <a:p>
            <a:pPr marL="285750" indent="-285750" rtl="0">
              <a:lnSpc>
                <a:spcPct val="150000"/>
              </a:lnSpc>
              <a:buFont typeface="Arial" panose="020B0604020202020204" pitchFamily="34" charset="0"/>
              <a:buChar char="•"/>
            </a:pPr>
            <a:r>
              <a:rPr lang="en-US" sz="1400" b="1"/>
              <a:t>Observations or recommendations</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9.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Recent Microsoft Outages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Outages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607013"/>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VKBN-P80 - Intermittent connectivity issues - East US 2</a:t>
            </a:r>
          </a:p>
          <a:p>
            <a:pPr lvl="1">
              <a:lnSpc>
                <a:spcPct val="150000"/>
              </a:lnSpc>
            </a:pPr>
            <a:r>
              <a:rPr lang="en-US" sz="1400" b="1" i="0" dirty="0">
                <a:solidFill>
                  <a:srgbClr val="323130"/>
                </a:solidFill>
                <a:effectLst/>
                <a:latin typeface="Segoe UI" panose="020B0502040204020203" pitchFamily="34" charset="0"/>
              </a:rPr>
              <a:t>Recommendations</a:t>
            </a:r>
            <a:r>
              <a:rPr lang="en-US" sz="1400" b="0" i="0" dirty="0">
                <a:solidFill>
                  <a:srgbClr val="323130"/>
                </a:solidFill>
                <a:effectLst/>
                <a:latin typeface="Segoe UI" panose="020B0502040204020203" pitchFamily="34" charset="0"/>
              </a:rPr>
              <a:t>:</a:t>
            </a:r>
            <a:endParaRPr lang="en-US" sz="1400" dirty="0"/>
          </a:p>
          <a:p>
            <a:pPr marL="742950" lvl="1" indent="-285750">
              <a:lnSpc>
                <a:spcPct val="150000"/>
              </a:lnSpc>
              <a:buFont typeface="Arial" panose="020B0604020202020204" pitchFamily="34" charset="0"/>
              <a:buChar char="•"/>
            </a:pPr>
            <a:r>
              <a:rPr lang="en-US" sz="1400" b="0" i="0" dirty="0">
                <a:solidFill>
                  <a:srgbClr val="323130"/>
                </a:solidFill>
                <a:effectLst/>
                <a:latin typeface="Segoe UI" panose="020B0502040204020203" pitchFamily="34" charset="0"/>
              </a:rPr>
              <a:t>Consider building logic into your service or application to retry requests or restart connections that fail or are slow, to reduce impact from this class of incident</a:t>
            </a:r>
          </a:p>
          <a:p>
            <a:pPr marL="742950" lvl="1" indent="-285750">
              <a:lnSpc>
                <a:spcPct val="150000"/>
              </a:lnSpc>
              <a:buFont typeface="Arial" panose="020B0604020202020204" pitchFamily="34" charset="0"/>
              <a:buChar char="•"/>
            </a:pPr>
            <a:r>
              <a:rPr lang="en-US" sz="1400" dirty="0"/>
              <a:t>Make sure your Load Balancing solution is properly configured to detect backend endpoints in unhealthy state</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This incident impacted a single datacenter in a single Availability Zone within the region. Consider architecting your services and applications to use multiple Availability Zones and multiple Regions.</a:t>
            </a:r>
          </a:p>
          <a:p>
            <a:pPr marL="742950" lvl="1" indent="-285750">
              <a:lnSpc>
                <a:spcPct val="150000"/>
              </a:lnSpc>
              <a:buFont typeface="Arial" panose="020B0604020202020204" pitchFamily="34" charset="0"/>
              <a:buChar char="•"/>
            </a:pPr>
            <a:r>
              <a:rPr lang="en-US" sz="1400" dirty="0"/>
              <a:t>Implement proactive Monitoring and Incident Automated Response to isolate unhealthy services until the Azure outage is resolved</a:t>
            </a:r>
          </a:p>
          <a:p>
            <a:pPr marL="285750" indent="-285750" rtl="0">
              <a:lnSpc>
                <a:spcPct val="150000"/>
              </a:lnSpc>
              <a:buFont typeface="Arial" panose="020B0604020202020204" pitchFamily="34" charset="0"/>
              <a:buChar char="•"/>
            </a:pPr>
            <a:r>
              <a:rPr lang="en-US" sz="1400" b="1" dirty="0"/>
              <a:t>Outage 2</a:t>
            </a:r>
          </a:p>
          <a:p>
            <a:pPr lvl="1">
              <a:lnSpc>
                <a:spcPct val="150000"/>
              </a:lnSpc>
            </a:pPr>
            <a:r>
              <a:rPr lang="en-US" sz="1400" b="1" i="0" dirty="0">
                <a:solidFill>
                  <a:srgbClr val="323130"/>
                </a:solidFill>
                <a:effectLst/>
                <a:latin typeface="Segoe UI" panose="020B0502040204020203" pitchFamily="34" charset="0"/>
              </a:rPr>
              <a:t>Recommendations:</a:t>
            </a:r>
          </a:p>
          <a:p>
            <a:pPr marL="742950" lvl="1" indent="-285750">
              <a:lnSpc>
                <a:spcPct val="150000"/>
              </a:lnSpc>
              <a:buFont typeface="Arial" panose="020B0604020202020204" pitchFamily="34" charset="0"/>
              <a:buChar char="•"/>
            </a:pPr>
            <a:r>
              <a:rPr lang="en-US" sz="1400" dirty="0">
                <a:solidFill>
                  <a:srgbClr val="323130"/>
                </a:solidFill>
                <a:latin typeface="Segoe UI" panose="020B0502040204020203" pitchFamily="34" charset="0"/>
              </a:rPr>
              <a:t>…</a:t>
            </a:r>
            <a:endParaRPr lang="en-US" sz="1400" dirty="0"/>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Tree>
    <p:extLst>
      <p:ext uri="{BB962C8B-B14F-4D97-AF65-F5344CB8AC3E}">
        <p14:creationId xmlns:p14="http://schemas.microsoft.com/office/powerpoint/2010/main" val="1876223882"/>
      </p:ext>
    </p:extLst>
  </p:cSld>
  <p:clrMapOvr>
    <a:masterClrMapping/>
  </p:clrMapOvr>
  <p:transition>
    <p:fade/>
  </p:transition>
</p:sld>
</file>

<file path=ppt/slides/slide3.xml><?xml version="1.0" encoding="utf-8"?>
<p:sld xmlns:a16="http://schemas.microsoft.com/office/drawing/2014/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724096"/>
          </a:xfrm>
        </p:spPr>
        <p:txBody>
          <a:bodyPr/>
          <a:lstStyle/>
          <a:p>
            <a:pPr marL="342900" indent="-342900">
              <a:buFont typeface="Arial" panose="020B0604020202020204" pitchFamily="34" charset="0"/>
              <a:buChar char="•"/>
            </a:pPr>
            <a:r>
              <a:rPr lang="en-GB" sz="2000" dirty="0"/>
              <a:t>Introduction</a:t>
            </a:r>
          </a:p>
          <a:p>
            <a:pPr marL="342900" indent="-342900">
              <a:buFont typeface="Arial" panose="020B0604020202020204" pitchFamily="34" charset="0"/>
              <a:buChar char="•"/>
            </a:pPr>
            <a:r>
              <a:rPr lang="en-GB" sz="2000" dirty="0"/>
              <a:t>Executive Summary</a:t>
            </a:r>
          </a:p>
          <a:p>
            <a:pPr marL="342900" indent="-342900">
              <a:buFont typeface="Arial" panose="020B0604020202020204" pitchFamily="34" charset="0"/>
              <a:buChar char="•"/>
            </a:pPr>
            <a:r>
              <a:rPr lang="en-GB" sz="2000" dirty="0"/>
              <a:t>Baseline Metrics &amp; Insights Details</a:t>
            </a:r>
          </a:p>
          <a:p>
            <a:pPr marL="342900" indent="-342900">
              <a:buFont typeface="Arial" panose="020B0604020202020204" pitchFamily="34" charset="0"/>
              <a:buChar char="•"/>
            </a:pPr>
            <a:r>
              <a:rPr lang="en-GB" sz="2000" dirty="0"/>
              <a:t>Health and Risk - Recommendations</a:t>
            </a:r>
          </a:p>
          <a:p>
            <a:pPr marL="342900" indent="-342900">
              <a:buFont typeface="Arial" panose="020B0604020202020204" pitchFamily="34" charset="0"/>
              <a:buChar char="•"/>
            </a:pPr>
            <a:r>
              <a:rPr lang="en-GB" sz="2000" dirty="0"/>
              <a:t>Design, Platform and Support Recommendations</a:t>
            </a:r>
          </a:p>
          <a:p>
            <a:pPr marL="342900" indent="-342900">
              <a:buFont typeface="Arial" panose="020B0604020202020204" pitchFamily="34" charset="0"/>
              <a:buChar char="•"/>
            </a:pPr>
            <a:r>
              <a:rPr lang="en-GB" sz="2000" dirty="0"/>
              <a:t>Next Steps – Remediation Plan</a:t>
            </a:r>
          </a:p>
          <a:p>
            <a:pPr marL="342900" indent="-342900">
              <a:buFont typeface="Arial" panose="020B0604020202020204" pitchFamily="34" charset="0"/>
              <a:buChar char="•"/>
            </a:pPr>
            <a:r>
              <a:rPr lang="en-GB" sz="2000" dirty="0"/>
              <a:t>Microsoft Assistance</a:t>
            </a:r>
          </a:p>
          <a:p>
            <a:pPr marL="342900" indent="-342900">
              <a:buFont typeface="Arial" panose="020B0604020202020204" pitchFamily="34" charset="0"/>
              <a:buChar char="•"/>
            </a:pPr>
            <a:r>
              <a:rPr lang="en-GB" sz="2000" dirty="0"/>
              <a:t>Questions &amp; Feedback</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sld>
</file>

<file path=ppt/slides/slide30.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Sev-A Support Requests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Support Incidents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991186"/>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2302180060000160 - Not Connecting to Pods</a:t>
            </a:r>
          </a:p>
          <a:p>
            <a:pPr marL="742950" lvl="1" indent="-285750">
              <a:lnSpc>
                <a:spcPct val="150000"/>
              </a:lnSpc>
              <a:buFont typeface="Arial" panose="020B0604020202020204" pitchFamily="34" charset="0"/>
              <a:buChar char="•"/>
            </a:pPr>
            <a:r>
              <a:rPr lang="en-US" sz="1400"/>
              <a:t>Cause: YAML config file missing a parameter</a:t>
            </a:r>
          </a:p>
          <a:p>
            <a:pPr marL="742950" lvl="1" indent="-285750">
              <a:lnSpc>
                <a:spcPct val="150000"/>
              </a:lnSpc>
              <a:buFont typeface="Arial" panose="020B0604020202020204" pitchFamily="34" charset="0"/>
              <a:buChar char="•"/>
            </a:pPr>
            <a:r>
              <a:rPr lang="en-US" sz="1400"/>
              <a:t>Recommendation: Make sure that all changes are validated in development environments before applying them to Production</a:t>
            </a:r>
          </a:p>
          <a:p>
            <a:pPr marL="285750" indent="-285750" rtl="0">
              <a:lnSpc>
                <a:spcPct val="150000"/>
              </a:lnSpc>
              <a:buFont typeface="Arial" panose="020B0604020202020204" pitchFamily="34" charset="0"/>
              <a:buChar char="•"/>
            </a:pPr>
            <a:r>
              <a:rPr lang="en-US" sz="1400" b="1"/>
              <a:t>Incident 2</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Cause:</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Recommendations:</a:t>
            </a:r>
            <a:endParaRPr lang="en-US" sz="1400"/>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Tree>
    <p:extLst>
      <p:ext uri="{BB962C8B-B14F-4D97-AF65-F5344CB8AC3E}">
        <p14:creationId xmlns:p14="http://schemas.microsoft.com/office/powerpoint/2010/main" val="709694570"/>
      </p:ext>
    </p:extLst>
  </p:cSld>
  <p:clrMapOvr>
    <a:masterClrMapping/>
  </p:clrMapOvr>
  <p:transition>
    <p:fade/>
  </p:transition>
</p:sld>
</file>

<file path=ppt/slides/slide31.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a:t>Service Retirement Notifications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34485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RV9Y-TP0 - Active : Final Notice: Windows Container virtual machine images that were retired on 30 April 2023</a:t>
            </a:r>
          </a:p>
          <a:p>
            <a:pPr marL="285750" indent="-285750" rtl="0">
              <a:lnSpc>
                <a:spcPct val="150000"/>
              </a:lnSpc>
              <a:buFont typeface="Arial" panose="020B0604020202020204" pitchFamily="34" charset="0"/>
              <a:buChar char="•"/>
            </a:pPr>
            <a:r>
              <a:rPr lang="en-US" sz="1400" b="1"/>
              <a:t>Retirement notification title 2</a:t>
            </a:r>
          </a:p>
          <a:p>
            <a:pPr marL="285750" indent="-285750">
              <a:lnSpc>
                <a:spcPct val="150000"/>
              </a:lnSpc>
              <a:buFont typeface="Arial" panose="020B0604020202020204" pitchFamily="34" charset="0"/>
              <a:buChar char="•"/>
            </a:pPr>
            <a:r>
              <a:rPr lang="en-US" sz="1400" b="1"/>
              <a:t>Retirement notification title 3</a:t>
            </a:r>
          </a:p>
          <a:p>
            <a:pPr marL="285750" indent="-285750" rtl="0">
              <a:lnSpc>
                <a:spcPct val="150000"/>
              </a:lnSpc>
              <a:buFont typeface="Arial" panose="020B0604020202020204" pitchFamily="34" charset="0"/>
              <a:buChar char="•"/>
            </a:pPr>
            <a:r>
              <a:rPr lang="en-US" sz="1400" b="1"/>
              <a:t>…</a:t>
            </a:r>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en-US" dirty="0"/>
              <a:t>Remediation Planning, Level-up, Platform Quality Updates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3.xml><?xml version="1.0" encoding="utf-8"?>
<p:sld xmlns:a16="http://schemas.microsoft.com/office/drawing/2014/main" xmlns:p14="http://schemas.microsoft.com/office/powerpoint/2010/main" xmlns:a14="http://schemas.microsoft.com/office/drawing/2010/main" xmlns:asvg="http://schemas.microsoft.com/office/drawing/2016/SVG/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en-US"/>
              <a:t>Recommended Training, Design and Implement Microsoft Services</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034107290"/>
              </p:ext>
            </p:extLst>
          </p:nvPr>
        </p:nvGraphicFramePr>
        <p:xfrm>
          <a:off x="455996" y="1544442"/>
          <a:ext cx="11306468" cy="4104516"/>
        </p:xfrm>
        <a:graphic>
          <a:graphicData uri="http://schemas.openxmlformats.org/drawingml/2006/table">
            <a:tbl>
              <a:tblPr firstRow="1" firstCol="1" bandRow="1"/>
              <a:tblGrid>
                <a:gridCol w="93548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514528">
                <a:tc>
                  <a:txBody>
                    <a:bodyPr/>
                    <a:lstStyle/>
                    <a:p>
                      <a:pPr marL="0" marR="0" algn="ctr">
                        <a:lnSpc>
                          <a:spcPct val="115000"/>
                        </a:lnSpc>
                        <a:spcBef>
                          <a:spcPts val="600"/>
                        </a:spcBef>
                        <a:spcAft>
                          <a:spcPts val="600"/>
                        </a:spcAft>
                      </a:pPr>
                      <a:r>
                        <a:rPr lang="nl-NL" sz="1400" b="1" dirty="0">
                          <a:solidFill>
                            <a:srgbClr val="FFFFFF"/>
                          </a:solidFill>
                          <a:effectLst/>
                          <a:latin typeface="Segoe UI" panose="020B0502040204020203" pitchFamily="34" charset="0"/>
                          <a:ea typeface="MS Mincho" panose="02020609040205080304" pitchFamily="49" charset="-128"/>
                          <a:cs typeface="Arial" panose="020B0604020202020204" pitchFamily="34" charset="0"/>
                        </a:rPr>
                        <a:t>Priority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MS Mincho" panose="02020609040205080304" pitchFamily="49" charset="-128"/>
                          <a:cs typeface="Arial" panose="020B0604020202020204" pitchFamily="34" charset="0"/>
                        </a:rPr>
                        <a:t>Microsoft Service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Calibri" panose="020F0502020204030204" pitchFamily="34" charset="0"/>
                          <a:cs typeface="Arial" panose="020B0604020202020204" pitchFamily="34" charset="0"/>
                        </a:rPr>
                        <a:t>Customer Value (Outcomes)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1064494">
                <a:tc>
                  <a:txBody>
                    <a:bodyPr/>
                    <a:lstStyle/>
                    <a:p>
                      <a:pPr marL="0" marR="0" algn="ctr" defTabSz="932746" rtl="0" eaLnBrk="1" latinLnBrk="0" hangingPunct="1">
                        <a:lnSpc>
                          <a:spcPct val="115000"/>
                        </a:lnSpc>
                        <a:spcBef>
                          <a:spcPts val="600"/>
                        </a:spcBef>
                        <a:spcAft>
                          <a:spcPts val="600"/>
                        </a:spcAft>
                      </a:pPr>
                      <a:r>
                        <a:rPr lang="nl-NL"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Critical</a:t>
                      </a:r>
                      <a:endPar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ctr"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Azure Networking Design and Implementation – Azure Network Topology Scenario (ExpressRoute module)</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Enhance your Azure network's resilience and security, aligning with top recommendations for reliability, resiliency, operational excellence, performance efficiency, and security.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Medium</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Recovery Design &amp; Implement</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Craft and execute a disaster recovery plan, ensuring business continuity.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Low</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Remediation - Infra services</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en-US" sz="1400" dirty="0">
                          <a:effectLst/>
                          <a:latin typeface="Calibri" panose="020F0502020204030204" pitchFamily="34" charset="0"/>
                          <a:ea typeface="Calibri" panose="020F0502020204030204" pitchFamily="34" charset="0"/>
                          <a:cs typeface="Arial" panose="020B0604020202020204" pitchFamily="34" charset="0"/>
                        </a:rPr>
                        <a:t>Address and fix key infrastructure issues, boosting your system's reliability.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981910">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High</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 Availability Zone and Multi-Region Design and Implementation</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Develop a high-availability and disaster recovery plan across multiple zones or regions for higher resilience.</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514528">
                <a:tc>
                  <a:txBody>
                    <a:bodyPr/>
                    <a:lstStyle/>
                    <a:p>
                      <a:pPr marL="0" marR="0" algn="ctr">
                        <a:lnSpc>
                          <a:spcPct val="115000"/>
                        </a:lnSpc>
                        <a:spcBef>
                          <a:spcPts val="600"/>
                        </a:spcBef>
                        <a:spcAft>
                          <a:spcPts val="600"/>
                        </a:spcAft>
                      </a:pPr>
                      <a:r>
                        <a:rPr lang="nl-NL" sz="1400">
                          <a:effectLst/>
                          <a:latin typeface="Segoe UI" panose="020B0502040204020203" pitchFamily="34" charset="0"/>
                          <a:ea typeface="MS Mincho" panose="02020609040205080304" pitchFamily="49" charset="-128"/>
                          <a:cs typeface="Arial" panose="020B0604020202020204" pitchFamily="34" charset="0"/>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r>
                        <a:rPr lang="nl-NL" sz="1400" dirty="0">
                          <a:effectLst/>
                          <a:latin typeface="Segoe UI" panose="020B0502040204020203"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4.xml><?xml version="1.0" encoding="utf-8"?>
<p:sld xmlns:a16="http://schemas.microsoft.com/office/drawing/2014/main" xmlns:adec="http://schemas.microsoft.com/office/drawing/2017/decorative"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show="0">
  <p:cSld>
    <p:bg>
      <p:bgPr>
        <a:gradFill>
          <a:gsLst>
            <a:gs pos="22000">
              <a:schemeClr val="bg1"/>
            </a:gs>
            <a:gs pos="68000">
              <a:srgbClr val="D5D4DB"/>
            </a:gs>
            <a:gs pos="100000">
              <a:srgbClr val="5C92B7">
                <a:alpha val="95000"/>
              </a:srgbClr>
            </a:gs>
          </a:gsLst>
          <a:lin ang="19200000" scaled="0"/>
        </a:gradFill>
        <a:effectLst/>
      </p:bgPr>
    </p:bg>
    <p:spTree>
      <p:nvGrpSpPr>
        <p:cNvPr id="1" name="">
          <a:extLst>
            <a:ext uri="{FF2B5EF4-FFF2-40B4-BE49-F238E27FC236}">
              <a16:creationId xmlns:a16="http://schemas.microsoft.com/office/drawing/2014/main" id="{EE0B230A-C6CA-BD4F-50A5-2F275047C12B}"/>
            </a:ext>
          </a:extLst>
        </p:cNvPr>
        <p:cNvGrpSpPr/>
        <p:nvPr/>
      </p:nvGrpSpPr>
      <p:grpSpPr>
        <a:xfrm>
          <a:off x="0" y="0"/>
          <a:ext cx="0" cy="0"/>
          <a:chOff x="0" y="0"/>
          <a:chExt cx="0" cy="0"/>
        </a:xfrm>
      </p:grpSpPr>
      <p:sp>
        <p:nvSpPr>
          <p:cNvPr id="21" name="Decorative - Background Color">
            <a:extLst>
              <a:ext uri="{FF2B5EF4-FFF2-40B4-BE49-F238E27FC236}">
                <a16:creationId xmlns:a16="http://schemas.microsoft.com/office/drawing/2014/main" id="{282D04AF-AAFF-EF0D-BF8E-13CE7B6C1DDC}"/>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0" y="0"/>
            <a:ext cx="12192000" cy="6858000"/>
          </a:xfrm>
          <a:prstGeom prst="rect">
            <a:avLst/>
          </a:prstGeom>
          <a:gradFill flip="none" rotWithShape="1">
            <a:gsLst>
              <a:gs pos="88000">
                <a:srgbClr val="E8EFFF">
                  <a:alpha val="63000"/>
                </a:srgbClr>
              </a:gs>
              <a:gs pos="0">
                <a:srgbClr val="E8EFFF">
                  <a:alpha val="30000"/>
                </a:srgbClr>
              </a:gs>
              <a:gs pos="35000">
                <a:srgbClr val="E8EFFF">
                  <a:alpha val="0"/>
                </a:srgbClr>
              </a:gs>
            </a:gsLst>
            <a:lin ang="270000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prstClr val="white"/>
                </a:solidFill>
                <a:effectLst/>
                <a:uLnTx/>
                <a:uFillTx/>
                <a:latin typeface="Segoe UI"/>
                <a:ea typeface="+mn-ea"/>
                <a:cs typeface="+mn-cs"/>
              </a:rPr>
              <a:t>Df</a:t>
            </a: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nvGrpSpPr>
          <p:cNvPr id="105" name="Group 104">
            <a:extLst>
              <a:ext uri="{FF2B5EF4-FFF2-40B4-BE49-F238E27FC236}">
                <a16:creationId xmlns:a16="http://schemas.microsoft.com/office/drawing/2014/main" id="{C63F43C3-08F6-0C71-4449-840DDE11EC8B}"/>
              </a:ext>
            </a:extLst>
          </p:cNvPr>
          <p:cNvGrpSpPr/>
          <p:nvPr/>
        </p:nvGrpSpPr>
        <p:grpSpPr>
          <a:xfrm>
            <a:off x="4753372" y="1114072"/>
            <a:ext cx="274531" cy="604348"/>
            <a:chOff x="364570" y="1060186"/>
            <a:chExt cx="274531" cy="604348"/>
          </a:xfrm>
        </p:grpSpPr>
        <p:sp>
          <p:nvSpPr>
            <p:cNvPr id="188" name="TextBox 187">
              <a:extLst>
                <a:ext uri="{FF2B5EF4-FFF2-40B4-BE49-F238E27FC236}">
                  <a16:creationId xmlns:a16="http://schemas.microsoft.com/office/drawing/2014/main" id="{3A5C0E03-A4FB-4C2B-CA14-83BB8064A2BC}"/>
                </a:ext>
              </a:extLst>
            </p:cNvPr>
            <p:cNvSpPr txBox="1"/>
            <p:nvPr/>
          </p:nvSpPr>
          <p:spPr>
            <a:xfrm rot="16200000">
              <a:off x="155713" y="1286185"/>
              <a:ext cx="570063" cy="152349"/>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65000"/>
                    </a:srgbClr>
                  </a:solidFill>
                  <a:effectLst/>
                  <a:uLnTx/>
                  <a:uFillTx/>
                  <a:latin typeface="Segoe UI Semibold"/>
                  <a:ea typeface="+mn-ea"/>
                  <a:cs typeface="+mn-cs"/>
                </a:rPr>
                <a:t>Standards</a:t>
              </a:r>
            </a:p>
          </p:txBody>
        </p:sp>
        <p:sp>
          <p:nvSpPr>
            <p:cNvPr id="189" name="Rectangle: Rounded Corners 188">
              <a:extLst>
                <a:ext uri="{FF2B5EF4-FFF2-40B4-BE49-F238E27FC236}">
                  <a16:creationId xmlns:a16="http://schemas.microsoft.com/office/drawing/2014/main" id="{D07F2738-5A4F-5429-442F-876D7BE61B0A}"/>
                </a:ext>
              </a:extLst>
            </p:cNvPr>
            <p:cNvSpPr/>
            <p:nvPr/>
          </p:nvSpPr>
          <p:spPr bwMode="auto">
            <a:xfrm>
              <a:off x="577573" y="1060186"/>
              <a:ext cx="61528" cy="604348"/>
            </a:xfrm>
            <a:custGeom>
              <a:avLst/>
              <a:gdLst>
                <a:gd name="connsiteX0" fmla="*/ 0 w 277340"/>
                <a:gd name="connsiteY0" fmla="*/ 61528 h 699926"/>
                <a:gd name="connsiteX1" fmla="*/ 61528 w 277340"/>
                <a:gd name="connsiteY1" fmla="*/ 0 h 699926"/>
                <a:gd name="connsiteX2" fmla="*/ 215812 w 277340"/>
                <a:gd name="connsiteY2" fmla="*/ 0 h 699926"/>
                <a:gd name="connsiteX3" fmla="*/ 277340 w 277340"/>
                <a:gd name="connsiteY3" fmla="*/ 61528 h 699926"/>
                <a:gd name="connsiteX4" fmla="*/ 277340 w 277340"/>
                <a:gd name="connsiteY4" fmla="*/ 638398 h 699926"/>
                <a:gd name="connsiteX5" fmla="*/ 215812 w 277340"/>
                <a:gd name="connsiteY5" fmla="*/ 699926 h 699926"/>
                <a:gd name="connsiteX6" fmla="*/ 61528 w 277340"/>
                <a:gd name="connsiteY6" fmla="*/ 699926 h 699926"/>
                <a:gd name="connsiteX7" fmla="*/ 0 w 277340"/>
                <a:gd name="connsiteY7" fmla="*/ 638398 h 699926"/>
                <a:gd name="connsiteX8" fmla="*/ 0 w 277340"/>
                <a:gd name="connsiteY8" fmla="*/ 61528 h 699926"/>
                <a:gd name="connsiteX0" fmla="*/ 277340 w 368780"/>
                <a:gd name="connsiteY0" fmla="*/ 61528 h 699926"/>
                <a:gd name="connsiteX1" fmla="*/ 277340 w 368780"/>
                <a:gd name="connsiteY1" fmla="*/ 638398 h 699926"/>
                <a:gd name="connsiteX2" fmla="*/ 215812 w 368780"/>
                <a:gd name="connsiteY2" fmla="*/ 699926 h 699926"/>
                <a:gd name="connsiteX3" fmla="*/ 61528 w 368780"/>
                <a:gd name="connsiteY3" fmla="*/ 699926 h 699926"/>
                <a:gd name="connsiteX4" fmla="*/ 0 w 368780"/>
                <a:gd name="connsiteY4" fmla="*/ 638398 h 699926"/>
                <a:gd name="connsiteX5" fmla="*/ 0 w 368780"/>
                <a:gd name="connsiteY5" fmla="*/ 61528 h 699926"/>
                <a:gd name="connsiteX6" fmla="*/ 61528 w 368780"/>
                <a:gd name="connsiteY6" fmla="*/ 0 h 699926"/>
                <a:gd name="connsiteX7" fmla="*/ 215812 w 368780"/>
                <a:gd name="connsiteY7" fmla="*/ 0 h 699926"/>
                <a:gd name="connsiteX8" fmla="*/ 368780 w 368780"/>
                <a:gd name="connsiteY8" fmla="*/ 152968 h 699926"/>
                <a:gd name="connsiteX0" fmla="*/ 277340 w 368780"/>
                <a:gd name="connsiteY0" fmla="*/ 638398 h 699926"/>
                <a:gd name="connsiteX1" fmla="*/ 215812 w 368780"/>
                <a:gd name="connsiteY1" fmla="*/ 699926 h 699926"/>
                <a:gd name="connsiteX2" fmla="*/ 61528 w 368780"/>
                <a:gd name="connsiteY2" fmla="*/ 699926 h 699926"/>
                <a:gd name="connsiteX3" fmla="*/ 0 w 368780"/>
                <a:gd name="connsiteY3" fmla="*/ 638398 h 699926"/>
                <a:gd name="connsiteX4" fmla="*/ 0 w 368780"/>
                <a:gd name="connsiteY4" fmla="*/ 61528 h 699926"/>
                <a:gd name="connsiteX5" fmla="*/ 61528 w 368780"/>
                <a:gd name="connsiteY5" fmla="*/ 0 h 699926"/>
                <a:gd name="connsiteX6" fmla="*/ 215812 w 368780"/>
                <a:gd name="connsiteY6" fmla="*/ 0 h 699926"/>
                <a:gd name="connsiteX7" fmla="*/ 368780 w 368780"/>
                <a:gd name="connsiteY7" fmla="*/ 152968 h 699926"/>
                <a:gd name="connsiteX0" fmla="*/ 277340 w 368780"/>
                <a:gd name="connsiteY0" fmla="*/ 638398 h 699926"/>
                <a:gd name="connsiteX1" fmla="*/ 215812 w 368780"/>
                <a:gd name="connsiteY1" fmla="*/ 699926 h 699926"/>
                <a:gd name="connsiteX2" fmla="*/ 61528 w 368780"/>
                <a:gd name="connsiteY2" fmla="*/ 699926 h 699926"/>
                <a:gd name="connsiteX3" fmla="*/ 0 w 368780"/>
                <a:gd name="connsiteY3" fmla="*/ 638398 h 699926"/>
                <a:gd name="connsiteX4" fmla="*/ 0 w 368780"/>
                <a:gd name="connsiteY4" fmla="*/ 61528 h 699926"/>
                <a:gd name="connsiteX5" fmla="*/ 61528 w 368780"/>
                <a:gd name="connsiteY5" fmla="*/ 0 h 699926"/>
                <a:gd name="connsiteX6" fmla="*/ 368780 w 368780"/>
                <a:gd name="connsiteY6" fmla="*/ 152968 h 699926"/>
                <a:gd name="connsiteX0" fmla="*/ 277340 w 277340"/>
                <a:gd name="connsiteY0" fmla="*/ 638398 h 699926"/>
                <a:gd name="connsiteX1" fmla="*/ 215812 w 277340"/>
                <a:gd name="connsiteY1" fmla="*/ 699926 h 699926"/>
                <a:gd name="connsiteX2" fmla="*/ 61528 w 277340"/>
                <a:gd name="connsiteY2" fmla="*/ 699926 h 699926"/>
                <a:gd name="connsiteX3" fmla="*/ 0 w 277340"/>
                <a:gd name="connsiteY3" fmla="*/ 638398 h 699926"/>
                <a:gd name="connsiteX4" fmla="*/ 0 w 277340"/>
                <a:gd name="connsiteY4" fmla="*/ 61528 h 699926"/>
                <a:gd name="connsiteX5" fmla="*/ 61528 w 277340"/>
                <a:gd name="connsiteY5" fmla="*/ 0 h 699926"/>
                <a:gd name="connsiteX0" fmla="*/ 215812 w 215812"/>
                <a:gd name="connsiteY0" fmla="*/ 699926 h 699926"/>
                <a:gd name="connsiteX1" fmla="*/ 61528 w 215812"/>
                <a:gd name="connsiteY1" fmla="*/ 699926 h 699926"/>
                <a:gd name="connsiteX2" fmla="*/ 0 w 215812"/>
                <a:gd name="connsiteY2" fmla="*/ 638398 h 699926"/>
                <a:gd name="connsiteX3" fmla="*/ 0 w 215812"/>
                <a:gd name="connsiteY3" fmla="*/ 61528 h 699926"/>
                <a:gd name="connsiteX4" fmla="*/ 61528 w 215812"/>
                <a:gd name="connsiteY4" fmla="*/ 0 h 699926"/>
                <a:gd name="connsiteX0" fmla="*/ 61528 w 61528"/>
                <a:gd name="connsiteY0" fmla="*/ 699926 h 699926"/>
                <a:gd name="connsiteX1" fmla="*/ 0 w 61528"/>
                <a:gd name="connsiteY1" fmla="*/ 638398 h 699926"/>
                <a:gd name="connsiteX2" fmla="*/ 0 w 61528"/>
                <a:gd name="connsiteY2" fmla="*/ 61528 h 699926"/>
                <a:gd name="connsiteX3" fmla="*/ 61528 w 61528"/>
                <a:gd name="connsiteY3" fmla="*/ 0 h 699926"/>
              </a:gdLst>
              <a:ahLst/>
              <a:cxnLst>
                <a:cxn ang="0">
                  <a:pos x="connsiteX0" y="connsiteY0"/>
                </a:cxn>
                <a:cxn ang="0">
                  <a:pos x="connsiteX1" y="connsiteY1"/>
                </a:cxn>
                <a:cxn ang="0">
                  <a:pos x="connsiteX2" y="connsiteY2"/>
                </a:cxn>
                <a:cxn ang="0">
                  <a:pos x="connsiteX3" y="connsiteY3"/>
                </a:cxn>
              </a:cxnLst>
              <a:rect l="l" t="t" r="r" b="b"/>
              <a:pathLst>
                <a:path w="61528" h="699926">
                  <a:moveTo>
                    <a:pt x="61528" y="699926"/>
                  </a:moveTo>
                  <a:cubicBezTo>
                    <a:pt x="27547" y="699926"/>
                    <a:pt x="0" y="672379"/>
                    <a:pt x="0" y="638398"/>
                  </a:cubicBezTo>
                  <a:lnTo>
                    <a:pt x="0" y="61528"/>
                  </a:lnTo>
                  <a:cubicBezTo>
                    <a:pt x="0" y="27547"/>
                    <a:pt x="27547" y="0"/>
                    <a:pt x="61528" y="0"/>
                  </a:cubicBezTo>
                </a:path>
              </a:pathLst>
            </a:custGeom>
            <a:ln w="12700" cap="rnd">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65000"/>
                  </a:srgbClr>
                </a:solidFill>
                <a:effectLst/>
                <a:uLnTx/>
                <a:uFillTx/>
                <a:latin typeface="Segoe UI"/>
                <a:ea typeface="Segoe UI" pitchFamily="34" charset="0"/>
                <a:cs typeface="Segoe UI" pitchFamily="34" charset="0"/>
              </a:endParaRPr>
            </a:p>
          </p:txBody>
        </p:sp>
      </p:grpSp>
      <p:sp>
        <p:nvSpPr>
          <p:cNvPr id="36" name="Rectangle: Rounded Corners 35">
            <a:extLst>
              <a:ext uri="{FF2B5EF4-FFF2-40B4-BE49-F238E27FC236}">
                <a16:creationId xmlns:a16="http://schemas.microsoft.com/office/drawing/2014/main" id="{4D2F60A8-59EC-84B5-7262-6F1DA2C9249E}"/>
              </a:ext>
            </a:extLst>
          </p:cNvPr>
          <p:cNvSpPr/>
          <p:nvPr/>
        </p:nvSpPr>
        <p:spPr bwMode="auto">
          <a:xfrm>
            <a:off x="5114476" y="4417510"/>
            <a:ext cx="6398805" cy="640080"/>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37" name="TextBox 36">
            <a:extLst>
              <a:ext uri="{FF2B5EF4-FFF2-40B4-BE49-F238E27FC236}">
                <a16:creationId xmlns:a16="http://schemas.microsoft.com/office/drawing/2014/main" id="{9352B7E2-D3E4-42CD-B79E-C3B71818C3D7}"/>
              </a:ext>
            </a:extLst>
          </p:cNvPr>
          <p:cNvSpPr txBox="1"/>
          <p:nvPr/>
        </p:nvSpPr>
        <p:spPr>
          <a:xfrm>
            <a:off x="5249265" y="4594095"/>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Customer resiliency</a:t>
            </a:r>
          </a:p>
        </p:txBody>
      </p:sp>
      <p:sp>
        <p:nvSpPr>
          <p:cNvPr id="60" name="TextBox 59">
            <a:extLst>
              <a:ext uri="{FF2B5EF4-FFF2-40B4-BE49-F238E27FC236}">
                <a16:creationId xmlns:a16="http://schemas.microsoft.com/office/drawing/2014/main" id="{A8D2D502-8CDC-7A39-5101-9AA19C252807}"/>
              </a:ext>
            </a:extLst>
          </p:cNvPr>
          <p:cNvSpPr txBox="1"/>
          <p:nvPr/>
        </p:nvSpPr>
        <p:spPr>
          <a:xfrm>
            <a:off x="6491606" y="4621627"/>
            <a:ext cx="2096390" cy="23184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Customers can efficiently configure Azure resources to meet resiliency goals.</a:t>
            </a:r>
            <a:r>
              <a:rPr kumimoji="0" lang="en-US" sz="800" b="0" i="0" u="none" strike="noStrike" kern="1200" cap="none" spc="0" normalizeH="0" baseline="30000" noProof="0">
                <a:ln>
                  <a:noFill/>
                </a:ln>
                <a:solidFill>
                  <a:srgbClr val="000000"/>
                </a:solidFill>
                <a:effectLst/>
                <a:uLnTx/>
                <a:uFillTx/>
                <a:latin typeface="Segoe UI"/>
                <a:ea typeface="+mn-ea"/>
                <a:cs typeface="Segoe UI" panose="020B0502040204020203" pitchFamily="34" charset="0"/>
              </a:rPr>
              <a:t>1</a:t>
            </a: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a:t>
            </a:r>
          </a:p>
        </p:txBody>
      </p:sp>
      <p:sp>
        <p:nvSpPr>
          <p:cNvPr id="89" name="TextBox 88">
            <a:extLst>
              <a:ext uri="{FF2B5EF4-FFF2-40B4-BE49-F238E27FC236}">
                <a16:creationId xmlns:a16="http://schemas.microsoft.com/office/drawing/2014/main" id="{5D33C25D-9D48-459E-8E75-EEB90F6F4F4B}"/>
              </a:ext>
            </a:extLst>
          </p:cNvPr>
          <p:cNvSpPr txBox="1"/>
          <p:nvPr/>
        </p:nvSpPr>
        <p:spPr>
          <a:xfrm>
            <a:off x="8775702" y="4628872"/>
            <a:ext cx="2560320" cy="217356"/>
          </a:xfrm>
          <a:prstGeom prst="rect">
            <a:avLst/>
          </a:prstGeom>
          <a:noFill/>
        </p:spPr>
        <p:txBody>
          <a:bodyPr wrap="square" lIns="0" tIns="0" rIns="0" bIns="0">
            <a:spAutoFit/>
          </a:bodyPr>
          <a:lstStyle/>
          <a:p>
            <a:pPr marL="91440" marR="0" lvl="0" indent="-9144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Actionable Advisor resiliency recommendations and scores</a:t>
            </a:r>
          </a:p>
          <a:p>
            <a:pPr marL="91440" marR="0" lvl="0" indent="-9144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Assessment based and Managed Workload Recs.</a:t>
            </a:r>
          </a:p>
        </p:txBody>
      </p:sp>
      <p:sp>
        <p:nvSpPr>
          <p:cNvPr id="79" name="Rectangle: Rounded Corners 78">
            <a:extLst>
              <a:ext uri="{FF2B5EF4-FFF2-40B4-BE49-F238E27FC236}">
                <a16:creationId xmlns:a16="http://schemas.microsoft.com/office/drawing/2014/main" id="{E43AF7D1-BBFF-B327-356E-914F343DC51D}"/>
              </a:ext>
            </a:extLst>
          </p:cNvPr>
          <p:cNvSpPr/>
          <p:nvPr/>
        </p:nvSpPr>
        <p:spPr bwMode="auto">
          <a:xfrm>
            <a:off x="5112566" y="3777234"/>
            <a:ext cx="6398805" cy="640080"/>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80" name="TextBox 79">
            <a:extLst>
              <a:ext uri="{FF2B5EF4-FFF2-40B4-BE49-F238E27FC236}">
                <a16:creationId xmlns:a16="http://schemas.microsoft.com/office/drawing/2014/main" id="{E84588BD-5CAD-6E9F-88B2-EB43314BFBC0}"/>
              </a:ext>
            </a:extLst>
          </p:cNvPr>
          <p:cNvSpPr txBox="1"/>
          <p:nvPr/>
        </p:nvSpPr>
        <p:spPr>
          <a:xfrm>
            <a:off x="5247355" y="4025547"/>
            <a:ext cx="1018567" cy="15234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Support</a:t>
            </a:r>
          </a:p>
        </p:txBody>
      </p:sp>
      <p:sp>
        <p:nvSpPr>
          <p:cNvPr id="8" name="TextBox 7">
            <a:extLst>
              <a:ext uri="{FF2B5EF4-FFF2-40B4-BE49-F238E27FC236}">
                <a16:creationId xmlns:a16="http://schemas.microsoft.com/office/drawing/2014/main" id="{C50012A7-4ABB-986E-9D75-826181AAA14D}"/>
              </a:ext>
            </a:extLst>
          </p:cNvPr>
          <p:cNvSpPr txBox="1"/>
          <p:nvPr/>
        </p:nvSpPr>
        <p:spPr>
          <a:xfrm>
            <a:off x="6491606" y="3981351"/>
            <a:ext cx="1919786" cy="23184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Enable customers to resolve issues fast with rich diagnostics and solutions. </a:t>
            </a: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3DEFD180-B7FF-332C-6BA3-1286282475D8}"/>
              </a:ext>
            </a:extLst>
          </p:cNvPr>
          <p:cNvSpPr txBox="1"/>
          <p:nvPr/>
        </p:nvSpPr>
        <p:spPr>
          <a:xfrm>
            <a:off x="8775702" y="3988596"/>
            <a:ext cx="2560320" cy="217356"/>
          </a:xfrm>
          <a:prstGeom prst="rect">
            <a:avLst/>
          </a:prstGeom>
          <a:noFill/>
        </p:spPr>
        <p:txBody>
          <a:bodyPr wrap="square" lIns="0" tIns="0" rIns="0" bIns="0">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Discoverable, AI-driven troubleshooting experience</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Rich self-help diagnostics and solutions​</a:t>
            </a:r>
          </a:p>
        </p:txBody>
      </p:sp>
      <p:sp>
        <p:nvSpPr>
          <p:cNvPr id="63" name="Rectangle: Rounded Corners 62">
            <a:extLst>
              <a:ext uri="{FF2B5EF4-FFF2-40B4-BE49-F238E27FC236}">
                <a16:creationId xmlns:a16="http://schemas.microsoft.com/office/drawing/2014/main" id="{B6452B80-4F1C-9141-70B2-2D164EE19BEF}"/>
              </a:ext>
            </a:extLst>
          </p:cNvPr>
          <p:cNvSpPr/>
          <p:nvPr/>
        </p:nvSpPr>
        <p:spPr bwMode="auto">
          <a:xfrm>
            <a:off x="5112566" y="3136958"/>
            <a:ext cx="6398805" cy="640080"/>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64" name="TextBox 63">
            <a:extLst>
              <a:ext uri="{FF2B5EF4-FFF2-40B4-BE49-F238E27FC236}">
                <a16:creationId xmlns:a16="http://schemas.microsoft.com/office/drawing/2014/main" id="{F630BC7B-23BE-9638-31CE-005327B117A5}"/>
              </a:ext>
            </a:extLst>
          </p:cNvPr>
          <p:cNvSpPr txBox="1"/>
          <p:nvPr/>
        </p:nvSpPr>
        <p:spPr>
          <a:xfrm>
            <a:off x="5247355" y="3313543"/>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Incident management</a:t>
            </a:r>
          </a:p>
        </p:txBody>
      </p:sp>
      <p:sp>
        <p:nvSpPr>
          <p:cNvPr id="9" name="TextBox 8">
            <a:extLst>
              <a:ext uri="{FF2B5EF4-FFF2-40B4-BE49-F238E27FC236}">
                <a16:creationId xmlns:a16="http://schemas.microsoft.com/office/drawing/2014/main" id="{8DA13B06-8F10-F87A-A799-FC6CEE9C1B9C}"/>
              </a:ext>
            </a:extLst>
          </p:cNvPr>
          <p:cNvSpPr txBox="1"/>
          <p:nvPr/>
        </p:nvSpPr>
        <p:spPr>
          <a:xfrm>
            <a:off x="6491606" y="3399036"/>
            <a:ext cx="1848263" cy="115924"/>
          </a:xfrm>
          <a:prstGeom prst="rect">
            <a:avLst/>
          </a:prstGeom>
          <a:noFill/>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Reduce downtime when outages occur.</a:t>
            </a:r>
            <a:r>
              <a:rPr kumimoji="0" lang="en-US" sz="800" b="0" i="0" u="none" strike="noStrike" kern="1200" cap="none" spc="0" normalizeH="0" baseline="30000" noProof="0">
                <a:ln>
                  <a:noFill/>
                </a:ln>
                <a:solidFill>
                  <a:srgbClr val="000000"/>
                </a:solidFill>
                <a:effectLst/>
                <a:uLnTx/>
                <a:uFillTx/>
                <a:latin typeface="Segoe UI"/>
                <a:ea typeface="+mn-ea"/>
                <a:cs typeface="Segoe UI" panose="020B0502040204020203" pitchFamily="34" charset="0"/>
              </a:rPr>
              <a:t>1</a:t>
            </a: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a:t>
            </a: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7" name="TextBox 86">
            <a:extLst>
              <a:ext uri="{FF2B5EF4-FFF2-40B4-BE49-F238E27FC236}">
                <a16:creationId xmlns:a16="http://schemas.microsoft.com/office/drawing/2014/main" id="{BF29AB9B-EF22-A9EB-4EE9-925FD16955EF}"/>
              </a:ext>
            </a:extLst>
          </p:cNvPr>
          <p:cNvSpPr txBox="1"/>
          <p:nvPr/>
        </p:nvSpPr>
        <p:spPr>
          <a:xfrm>
            <a:off x="8775703" y="3293981"/>
            <a:ext cx="2560320" cy="326035"/>
          </a:xfrm>
          <a:prstGeom prst="rect">
            <a:avLst/>
          </a:prstGeom>
          <a:noFill/>
        </p:spPr>
        <p:txBody>
          <a:bodyPr wrap="square" lIns="0" tIns="0" rIns="0" bIns="0">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DRI tools using AI for rapid root cause identification and SME engagement</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Incident Automation (IA) for effective incident mitigation</a:t>
            </a:r>
          </a:p>
        </p:txBody>
      </p:sp>
      <p:sp>
        <p:nvSpPr>
          <p:cNvPr id="71" name="Rectangle: Rounded Corners 70">
            <a:extLst>
              <a:ext uri="{FF2B5EF4-FFF2-40B4-BE49-F238E27FC236}">
                <a16:creationId xmlns:a16="http://schemas.microsoft.com/office/drawing/2014/main" id="{597FA54B-4735-CCB5-9E23-A62BDD6C54C4}"/>
              </a:ext>
            </a:extLst>
          </p:cNvPr>
          <p:cNvSpPr/>
          <p:nvPr/>
        </p:nvSpPr>
        <p:spPr bwMode="auto">
          <a:xfrm>
            <a:off x="5112566" y="2496682"/>
            <a:ext cx="6398805" cy="640080"/>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72" name="TextBox 71">
            <a:extLst>
              <a:ext uri="{FF2B5EF4-FFF2-40B4-BE49-F238E27FC236}">
                <a16:creationId xmlns:a16="http://schemas.microsoft.com/office/drawing/2014/main" id="{2CF918F2-E7CB-B944-646E-2552DFBDA603}"/>
              </a:ext>
            </a:extLst>
          </p:cNvPr>
          <p:cNvSpPr txBox="1"/>
          <p:nvPr/>
        </p:nvSpPr>
        <p:spPr>
          <a:xfrm>
            <a:off x="5247355" y="2673267"/>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Change management</a:t>
            </a:r>
          </a:p>
        </p:txBody>
      </p:sp>
      <p:sp>
        <p:nvSpPr>
          <p:cNvPr id="10" name="TextBox 9">
            <a:extLst>
              <a:ext uri="{FF2B5EF4-FFF2-40B4-BE49-F238E27FC236}">
                <a16:creationId xmlns:a16="http://schemas.microsoft.com/office/drawing/2014/main" id="{259305C8-A1E3-9603-98A0-31059D1938E9}"/>
              </a:ext>
            </a:extLst>
          </p:cNvPr>
          <p:cNvSpPr txBox="1"/>
          <p:nvPr/>
        </p:nvSpPr>
        <p:spPr>
          <a:xfrm>
            <a:off x="6491606" y="2758760"/>
            <a:ext cx="1330492" cy="115924"/>
          </a:xfrm>
          <a:prstGeom prst="rect">
            <a:avLst/>
          </a:prstGeom>
          <a:noFill/>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Zero change related impact.</a:t>
            </a:r>
            <a:r>
              <a:rPr kumimoji="0" lang="en-US" sz="800" b="0" i="0" u="none" strike="noStrike" kern="1200" cap="none" spc="0" normalizeH="0" baseline="30000" noProof="0">
                <a:ln>
                  <a:noFill/>
                </a:ln>
                <a:solidFill>
                  <a:srgbClr val="000000"/>
                </a:solidFill>
                <a:effectLst/>
                <a:uLnTx/>
                <a:uFillTx/>
                <a:latin typeface="Segoe UI"/>
                <a:ea typeface="+mn-ea"/>
                <a:cs typeface="Segoe UI" panose="020B0502040204020203" pitchFamily="34" charset="0"/>
              </a:rPr>
              <a:t>1 </a:t>
            </a: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1" name="TextBox 80">
            <a:extLst>
              <a:ext uri="{FF2B5EF4-FFF2-40B4-BE49-F238E27FC236}">
                <a16:creationId xmlns:a16="http://schemas.microsoft.com/office/drawing/2014/main" id="{A68584D0-BB91-1D13-63A6-0BEDF46B62C1}"/>
              </a:ext>
            </a:extLst>
          </p:cNvPr>
          <p:cNvSpPr txBox="1"/>
          <p:nvPr/>
        </p:nvSpPr>
        <p:spPr>
          <a:xfrm>
            <a:off x="8775703" y="2708044"/>
            <a:ext cx="2560320" cy="217356"/>
          </a:xfrm>
          <a:prstGeom prst="rect">
            <a:avLst/>
          </a:prstGeom>
          <a:noFill/>
        </p:spPr>
        <p:txBody>
          <a:bodyPr wrap="square" lIns="0" tIns="0" rIns="0" bIns="0">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Ready to Deploy federation</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Proactive notifications for impactful updates</a:t>
            </a:r>
          </a:p>
        </p:txBody>
      </p:sp>
      <p:sp>
        <p:nvSpPr>
          <p:cNvPr id="47" name="Rectangle: Rounded Corners 46">
            <a:extLst>
              <a:ext uri="{FF2B5EF4-FFF2-40B4-BE49-F238E27FC236}">
                <a16:creationId xmlns:a16="http://schemas.microsoft.com/office/drawing/2014/main" id="{E54C3D98-C6B8-077B-0061-1A8BD02FC0F5}"/>
              </a:ext>
            </a:extLst>
          </p:cNvPr>
          <p:cNvSpPr/>
          <p:nvPr/>
        </p:nvSpPr>
        <p:spPr bwMode="auto">
          <a:xfrm>
            <a:off x="5114477" y="5812320"/>
            <a:ext cx="6396894" cy="658368"/>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48" name="TextBox 47">
            <a:extLst>
              <a:ext uri="{FF2B5EF4-FFF2-40B4-BE49-F238E27FC236}">
                <a16:creationId xmlns:a16="http://schemas.microsoft.com/office/drawing/2014/main" id="{78F92555-41D8-4755-38E9-ACF0AAEFFF45}"/>
              </a:ext>
            </a:extLst>
          </p:cNvPr>
          <p:cNvSpPr txBox="1"/>
          <p:nvPr/>
        </p:nvSpPr>
        <p:spPr>
          <a:xfrm>
            <a:off x="5249265" y="5993950"/>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Capacity management</a:t>
            </a:r>
          </a:p>
        </p:txBody>
      </p:sp>
      <p:sp>
        <p:nvSpPr>
          <p:cNvPr id="11" name="TextBox 10">
            <a:extLst>
              <a:ext uri="{FF2B5EF4-FFF2-40B4-BE49-F238E27FC236}">
                <a16:creationId xmlns:a16="http://schemas.microsoft.com/office/drawing/2014/main" id="{A647D29A-B9C1-7B25-1A78-18183755A612}"/>
              </a:ext>
            </a:extLst>
          </p:cNvPr>
          <p:cNvSpPr txBox="1"/>
          <p:nvPr/>
        </p:nvSpPr>
        <p:spPr>
          <a:xfrm>
            <a:off x="6491606" y="6022269"/>
            <a:ext cx="2087956" cy="238471"/>
          </a:xfrm>
          <a:prstGeom prst="rect">
            <a:avLst/>
          </a:prstGeom>
          <a:noFill/>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Customers can efficiently access Azure resources when and where they need them.</a:t>
            </a:r>
          </a:p>
        </p:txBody>
      </p:sp>
      <p:sp>
        <p:nvSpPr>
          <p:cNvPr id="91" name="TextBox 90">
            <a:extLst>
              <a:ext uri="{FF2B5EF4-FFF2-40B4-BE49-F238E27FC236}">
                <a16:creationId xmlns:a16="http://schemas.microsoft.com/office/drawing/2014/main" id="{CDACCFEC-E20C-B91C-107F-5F321CA2C892}"/>
              </a:ext>
            </a:extLst>
          </p:cNvPr>
          <p:cNvSpPr txBox="1"/>
          <p:nvPr/>
        </p:nvSpPr>
        <p:spPr>
          <a:xfrm>
            <a:off x="8775703" y="5973829"/>
            <a:ext cx="2560320" cy="335350"/>
          </a:xfrm>
          <a:prstGeom prst="rect">
            <a:avLst/>
          </a:prstGeom>
          <a:noFill/>
        </p:spPr>
        <p:txBody>
          <a:bodyPr wrap="square" lIns="0" tIns="0" rIns="0" bIns="0" anchor="t">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Server lead time reduction and supplier diversification </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a:rPr>
              <a:t>Per customer access policy for constrained regions, integrated across all Azure products</a:t>
            </a:r>
            <a:endPar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39" name="Rectangle: Rounded Corners 38">
            <a:extLst>
              <a:ext uri="{FF2B5EF4-FFF2-40B4-BE49-F238E27FC236}">
                <a16:creationId xmlns:a16="http://schemas.microsoft.com/office/drawing/2014/main" id="{1DDDB325-3E4F-7330-BC33-FF09A997D6A1}"/>
              </a:ext>
            </a:extLst>
          </p:cNvPr>
          <p:cNvSpPr/>
          <p:nvPr/>
        </p:nvSpPr>
        <p:spPr bwMode="auto">
          <a:xfrm>
            <a:off x="5114477" y="5167719"/>
            <a:ext cx="6396894" cy="658368"/>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40" name="TextBox 39">
            <a:extLst>
              <a:ext uri="{FF2B5EF4-FFF2-40B4-BE49-F238E27FC236}">
                <a16:creationId xmlns:a16="http://schemas.microsoft.com/office/drawing/2014/main" id="{7805F6FA-0DFF-9690-DABA-9AD726D42874}"/>
              </a:ext>
            </a:extLst>
          </p:cNvPr>
          <p:cNvSpPr txBox="1"/>
          <p:nvPr/>
        </p:nvSpPr>
        <p:spPr>
          <a:xfrm>
            <a:off x="5249265" y="5349349"/>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Platform resiliency</a:t>
            </a:r>
          </a:p>
        </p:txBody>
      </p:sp>
      <p:sp>
        <p:nvSpPr>
          <p:cNvPr id="14" name="TextBox 13">
            <a:extLst>
              <a:ext uri="{FF2B5EF4-FFF2-40B4-BE49-F238E27FC236}">
                <a16:creationId xmlns:a16="http://schemas.microsoft.com/office/drawing/2014/main" id="{4A5EC0E3-E512-F230-5E6E-DABFC1545475}"/>
              </a:ext>
            </a:extLst>
          </p:cNvPr>
          <p:cNvSpPr txBox="1"/>
          <p:nvPr/>
        </p:nvSpPr>
        <p:spPr>
          <a:xfrm>
            <a:off x="6491606" y="5437285"/>
            <a:ext cx="1997342" cy="119236"/>
          </a:xfrm>
          <a:prstGeom prst="rect">
            <a:avLst/>
          </a:prstGeom>
          <a:noFill/>
        </p:spPr>
        <p:txBody>
          <a:bodyPr wrap="non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a:rPr>
              <a:t>Zero multi-region and multi-zone outages.</a:t>
            </a:r>
            <a:r>
              <a:rPr kumimoji="0" lang="en-US" sz="800" b="0" i="0" u="none" strike="noStrike" kern="1200" cap="none" spc="0" normalizeH="0" baseline="30000" noProof="0">
                <a:ln>
                  <a:noFill/>
                </a:ln>
                <a:solidFill>
                  <a:srgbClr val="000000"/>
                </a:solidFill>
                <a:effectLst/>
                <a:uLnTx/>
                <a:uFillTx/>
                <a:latin typeface="Segoe UI"/>
                <a:ea typeface="+mn-ea"/>
                <a:cs typeface="Segoe UI" panose="020B0502040204020203" pitchFamily="34" charset="0"/>
              </a:rPr>
              <a:t>1 </a:t>
            </a:r>
            <a:endParaRPr kumimoji="0" lang="en-US" sz="800" b="0" i="0" u="none" strike="noStrike" kern="1200" cap="none" spc="0" normalizeH="0" baseline="0" noProof="0">
              <a:ln>
                <a:noFill/>
              </a:ln>
              <a:solidFill>
                <a:srgbClr val="000000"/>
              </a:solidFill>
              <a:effectLst/>
              <a:uLnTx/>
              <a:uFillTx/>
              <a:latin typeface="Segoe UI"/>
              <a:ea typeface="+mn-ea"/>
              <a:cs typeface="Segoe UI"/>
            </a:endParaRPr>
          </a:p>
        </p:txBody>
      </p:sp>
      <p:sp>
        <p:nvSpPr>
          <p:cNvPr id="90" name="TextBox 89">
            <a:extLst>
              <a:ext uri="{FF2B5EF4-FFF2-40B4-BE49-F238E27FC236}">
                <a16:creationId xmlns:a16="http://schemas.microsoft.com/office/drawing/2014/main" id="{D8441733-9D1B-1530-8D38-A0ACD7CF384F}"/>
              </a:ext>
            </a:extLst>
          </p:cNvPr>
          <p:cNvSpPr txBox="1"/>
          <p:nvPr/>
        </p:nvSpPr>
        <p:spPr>
          <a:xfrm>
            <a:off x="8775701" y="5273336"/>
            <a:ext cx="2560320" cy="447133"/>
          </a:xfrm>
          <a:prstGeom prst="rect">
            <a:avLst/>
          </a:prstGeom>
          <a:noFill/>
        </p:spPr>
        <p:txBody>
          <a:bodyPr wrap="square" lIns="0" tIns="0" rIns="0" bIns="0">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a:rPr>
              <a:t>Mitigating risks related to region and zone resilience</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a:rPr>
              <a:t>Adherence to Availability Zone (AZ) by Default with Resiliency profile</a:t>
            </a:r>
          </a:p>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a:rPr>
              <a:t>AZ validation with Chaos studio</a:t>
            </a:r>
          </a:p>
        </p:txBody>
      </p:sp>
      <p:grpSp>
        <p:nvGrpSpPr>
          <p:cNvPr id="107" name="Group 106">
            <a:extLst>
              <a:ext uri="{FF2B5EF4-FFF2-40B4-BE49-F238E27FC236}">
                <a16:creationId xmlns:a16="http://schemas.microsoft.com/office/drawing/2014/main" id="{6ADAABA6-5A21-F2CA-311B-512CC1997F90}"/>
              </a:ext>
            </a:extLst>
          </p:cNvPr>
          <p:cNvGrpSpPr/>
          <p:nvPr/>
        </p:nvGrpSpPr>
        <p:grpSpPr>
          <a:xfrm>
            <a:off x="4744000" y="5167719"/>
            <a:ext cx="283903" cy="1302969"/>
            <a:chOff x="355198" y="5113833"/>
            <a:chExt cx="283903" cy="1302969"/>
          </a:xfrm>
        </p:grpSpPr>
        <p:sp>
          <p:nvSpPr>
            <p:cNvPr id="192" name="TextBox 191">
              <a:extLst>
                <a:ext uri="{FF2B5EF4-FFF2-40B4-BE49-F238E27FC236}">
                  <a16:creationId xmlns:a16="http://schemas.microsoft.com/office/drawing/2014/main" id="{FD6C99B8-A4A7-0BF6-0552-A909FF8F9BD8}"/>
                </a:ext>
              </a:extLst>
            </p:cNvPr>
            <p:cNvSpPr txBox="1"/>
            <p:nvPr/>
          </p:nvSpPr>
          <p:spPr>
            <a:xfrm rot="16200000">
              <a:off x="7914" y="5689143"/>
              <a:ext cx="846917" cy="152349"/>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65000"/>
                    </a:srgbClr>
                  </a:solidFill>
                  <a:effectLst/>
                  <a:uLnTx/>
                  <a:uFillTx/>
                  <a:latin typeface="Segoe UI Semibold"/>
                  <a:ea typeface="+mn-ea"/>
                  <a:cs typeface="+mn-cs"/>
                </a:rPr>
                <a:t>Infrastructure</a:t>
              </a:r>
            </a:p>
          </p:txBody>
        </p:sp>
        <p:sp>
          <p:nvSpPr>
            <p:cNvPr id="52" name="Rectangle: Rounded Corners 51">
              <a:extLst>
                <a:ext uri="{FF2B5EF4-FFF2-40B4-BE49-F238E27FC236}">
                  <a16:creationId xmlns:a16="http://schemas.microsoft.com/office/drawing/2014/main" id="{AF84A126-8903-9EFA-7755-E4876DB7B35A}"/>
                </a:ext>
              </a:extLst>
            </p:cNvPr>
            <p:cNvSpPr/>
            <p:nvPr/>
          </p:nvSpPr>
          <p:spPr bwMode="auto">
            <a:xfrm>
              <a:off x="575093" y="5113833"/>
              <a:ext cx="64008" cy="1302969"/>
            </a:xfrm>
            <a:custGeom>
              <a:avLst/>
              <a:gdLst>
                <a:gd name="connsiteX0" fmla="*/ 0 w 230967"/>
                <a:gd name="connsiteY0" fmla="*/ 74212 h 1368219"/>
                <a:gd name="connsiteX1" fmla="*/ 74212 w 230967"/>
                <a:gd name="connsiteY1" fmla="*/ 0 h 1368219"/>
                <a:gd name="connsiteX2" fmla="*/ 156755 w 230967"/>
                <a:gd name="connsiteY2" fmla="*/ 0 h 1368219"/>
                <a:gd name="connsiteX3" fmla="*/ 230967 w 230967"/>
                <a:gd name="connsiteY3" fmla="*/ 74212 h 1368219"/>
                <a:gd name="connsiteX4" fmla="*/ 230967 w 230967"/>
                <a:gd name="connsiteY4" fmla="*/ 1294007 h 1368219"/>
                <a:gd name="connsiteX5" fmla="*/ 156755 w 230967"/>
                <a:gd name="connsiteY5" fmla="*/ 1368219 h 1368219"/>
                <a:gd name="connsiteX6" fmla="*/ 74212 w 230967"/>
                <a:gd name="connsiteY6" fmla="*/ 1368219 h 1368219"/>
                <a:gd name="connsiteX7" fmla="*/ 0 w 230967"/>
                <a:gd name="connsiteY7" fmla="*/ 1294007 h 1368219"/>
                <a:gd name="connsiteX8" fmla="*/ 0 w 230967"/>
                <a:gd name="connsiteY8" fmla="*/ 74212 h 1368219"/>
                <a:gd name="connsiteX0" fmla="*/ 230967 w 322407"/>
                <a:gd name="connsiteY0" fmla="*/ 74212 h 1368219"/>
                <a:gd name="connsiteX1" fmla="*/ 230967 w 322407"/>
                <a:gd name="connsiteY1" fmla="*/ 1294007 h 1368219"/>
                <a:gd name="connsiteX2" fmla="*/ 156755 w 322407"/>
                <a:gd name="connsiteY2" fmla="*/ 1368219 h 1368219"/>
                <a:gd name="connsiteX3" fmla="*/ 74212 w 322407"/>
                <a:gd name="connsiteY3" fmla="*/ 1368219 h 1368219"/>
                <a:gd name="connsiteX4" fmla="*/ 0 w 322407"/>
                <a:gd name="connsiteY4" fmla="*/ 1294007 h 1368219"/>
                <a:gd name="connsiteX5" fmla="*/ 0 w 322407"/>
                <a:gd name="connsiteY5" fmla="*/ 74212 h 1368219"/>
                <a:gd name="connsiteX6" fmla="*/ 74212 w 322407"/>
                <a:gd name="connsiteY6" fmla="*/ 0 h 1368219"/>
                <a:gd name="connsiteX7" fmla="*/ 156755 w 322407"/>
                <a:gd name="connsiteY7" fmla="*/ 0 h 1368219"/>
                <a:gd name="connsiteX8" fmla="*/ 322407 w 322407"/>
                <a:gd name="connsiteY8" fmla="*/ 165652 h 1368219"/>
                <a:gd name="connsiteX0" fmla="*/ 230967 w 322407"/>
                <a:gd name="connsiteY0" fmla="*/ 1294007 h 1368219"/>
                <a:gd name="connsiteX1" fmla="*/ 156755 w 322407"/>
                <a:gd name="connsiteY1" fmla="*/ 1368219 h 1368219"/>
                <a:gd name="connsiteX2" fmla="*/ 74212 w 322407"/>
                <a:gd name="connsiteY2" fmla="*/ 1368219 h 1368219"/>
                <a:gd name="connsiteX3" fmla="*/ 0 w 322407"/>
                <a:gd name="connsiteY3" fmla="*/ 1294007 h 1368219"/>
                <a:gd name="connsiteX4" fmla="*/ 0 w 322407"/>
                <a:gd name="connsiteY4" fmla="*/ 74212 h 1368219"/>
                <a:gd name="connsiteX5" fmla="*/ 74212 w 322407"/>
                <a:gd name="connsiteY5" fmla="*/ 0 h 1368219"/>
                <a:gd name="connsiteX6" fmla="*/ 156755 w 322407"/>
                <a:gd name="connsiteY6" fmla="*/ 0 h 1368219"/>
                <a:gd name="connsiteX7" fmla="*/ 322407 w 322407"/>
                <a:gd name="connsiteY7" fmla="*/ 165652 h 1368219"/>
                <a:gd name="connsiteX0" fmla="*/ 230967 w 230967"/>
                <a:gd name="connsiteY0" fmla="*/ 1294007 h 1368219"/>
                <a:gd name="connsiteX1" fmla="*/ 156755 w 230967"/>
                <a:gd name="connsiteY1" fmla="*/ 1368219 h 1368219"/>
                <a:gd name="connsiteX2" fmla="*/ 74212 w 230967"/>
                <a:gd name="connsiteY2" fmla="*/ 1368219 h 1368219"/>
                <a:gd name="connsiteX3" fmla="*/ 0 w 230967"/>
                <a:gd name="connsiteY3" fmla="*/ 1294007 h 1368219"/>
                <a:gd name="connsiteX4" fmla="*/ 0 w 230967"/>
                <a:gd name="connsiteY4" fmla="*/ 74212 h 1368219"/>
                <a:gd name="connsiteX5" fmla="*/ 74212 w 230967"/>
                <a:gd name="connsiteY5" fmla="*/ 0 h 1368219"/>
                <a:gd name="connsiteX6" fmla="*/ 156755 w 230967"/>
                <a:gd name="connsiteY6" fmla="*/ 0 h 1368219"/>
                <a:gd name="connsiteX0" fmla="*/ 230967 w 230967"/>
                <a:gd name="connsiteY0" fmla="*/ 1294007 h 1368219"/>
                <a:gd name="connsiteX1" fmla="*/ 156755 w 230967"/>
                <a:gd name="connsiteY1" fmla="*/ 1368219 h 1368219"/>
                <a:gd name="connsiteX2" fmla="*/ 74212 w 230967"/>
                <a:gd name="connsiteY2" fmla="*/ 1368219 h 1368219"/>
                <a:gd name="connsiteX3" fmla="*/ 0 w 230967"/>
                <a:gd name="connsiteY3" fmla="*/ 1294007 h 1368219"/>
                <a:gd name="connsiteX4" fmla="*/ 0 w 230967"/>
                <a:gd name="connsiteY4" fmla="*/ 74212 h 1368219"/>
                <a:gd name="connsiteX5" fmla="*/ 74212 w 230967"/>
                <a:gd name="connsiteY5" fmla="*/ 0 h 1368219"/>
                <a:gd name="connsiteX0" fmla="*/ 156755 w 156755"/>
                <a:gd name="connsiteY0" fmla="*/ 1368219 h 1368219"/>
                <a:gd name="connsiteX1" fmla="*/ 74212 w 156755"/>
                <a:gd name="connsiteY1" fmla="*/ 1368219 h 1368219"/>
                <a:gd name="connsiteX2" fmla="*/ 0 w 156755"/>
                <a:gd name="connsiteY2" fmla="*/ 1294007 h 1368219"/>
                <a:gd name="connsiteX3" fmla="*/ 0 w 156755"/>
                <a:gd name="connsiteY3" fmla="*/ 74212 h 1368219"/>
                <a:gd name="connsiteX4" fmla="*/ 74212 w 156755"/>
                <a:gd name="connsiteY4" fmla="*/ 0 h 1368219"/>
                <a:gd name="connsiteX0" fmla="*/ 74212 w 74212"/>
                <a:gd name="connsiteY0" fmla="*/ 1368219 h 1368219"/>
                <a:gd name="connsiteX1" fmla="*/ 0 w 74212"/>
                <a:gd name="connsiteY1" fmla="*/ 1294007 h 1368219"/>
                <a:gd name="connsiteX2" fmla="*/ 0 w 74212"/>
                <a:gd name="connsiteY2" fmla="*/ 74212 h 1368219"/>
                <a:gd name="connsiteX3" fmla="*/ 74212 w 74212"/>
                <a:gd name="connsiteY3" fmla="*/ 0 h 1368219"/>
              </a:gdLst>
              <a:ahLst/>
              <a:cxnLst>
                <a:cxn ang="0">
                  <a:pos x="connsiteX0" y="connsiteY0"/>
                </a:cxn>
                <a:cxn ang="0">
                  <a:pos x="connsiteX1" y="connsiteY1"/>
                </a:cxn>
                <a:cxn ang="0">
                  <a:pos x="connsiteX2" y="connsiteY2"/>
                </a:cxn>
                <a:cxn ang="0">
                  <a:pos x="connsiteX3" y="connsiteY3"/>
                </a:cxn>
              </a:cxnLst>
              <a:rect l="l" t="t" r="r" b="b"/>
              <a:pathLst>
                <a:path w="74212" h="1368219">
                  <a:moveTo>
                    <a:pt x="74212" y="1368219"/>
                  </a:moveTo>
                  <a:cubicBezTo>
                    <a:pt x="33226" y="1368219"/>
                    <a:pt x="0" y="1334993"/>
                    <a:pt x="0" y="1294007"/>
                  </a:cubicBezTo>
                  <a:lnTo>
                    <a:pt x="0" y="74212"/>
                  </a:lnTo>
                  <a:cubicBezTo>
                    <a:pt x="0" y="33226"/>
                    <a:pt x="33226" y="0"/>
                    <a:pt x="74212" y="0"/>
                  </a:cubicBezTo>
                </a:path>
              </a:pathLst>
            </a:custGeom>
            <a:ln w="12700" cap="rnd">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65000"/>
                  </a:srgbClr>
                </a:solidFill>
                <a:effectLst/>
                <a:uLnTx/>
                <a:uFillTx/>
                <a:latin typeface="Segoe UI"/>
                <a:ea typeface="+mn-ea"/>
                <a:cs typeface="Segoe UI" pitchFamily="34" charset="0"/>
              </a:endParaRPr>
            </a:p>
          </p:txBody>
        </p:sp>
      </p:grpSp>
      <p:grpSp>
        <p:nvGrpSpPr>
          <p:cNvPr id="104" name="Group 103">
            <a:extLst>
              <a:ext uri="{FF2B5EF4-FFF2-40B4-BE49-F238E27FC236}">
                <a16:creationId xmlns:a16="http://schemas.microsoft.com/office/drawing/2014/main" id="{81822A94-3627-A565-92F1-A7E58D1E6991}"/>
              </a:ext>
            </a:extLst>
          </p:cNvPr>
          <p:cNvGrpSpPr/>
          <p:nvPr/>
        </p:nvGrpSpPr>
        <p:grpSpPr>
          <a:xfrm>
            <a:off x="4742092" y="1846881"/>
            <a:ext cx="283901" cy="3210709"/>
            <a:chOff x="353290" y="1792995"/>
            <a:chExt cx="283901" cy="3210709"/>
          </a:xfrm>
        </p:grpSpPr>
        <p:sp>
          <p:nvSpPr>
            <p:cNvPr id="195" name="TextBox 194">
              <a:extLst>
                <a:ext uri="{FF2B5EF4-FFF2-40B4-BE49-F238E27FC236}">
                  <a16:creationId xmlns:a16="http://schemas.microsoft.com/office/drawing/2014/main" id="{9570EF0E-82C4-CB94-823B-F41C19610286}"/>
                </a:ext>
              </a:extLst>
            </p:cNvPr>
            <p:cNvSpPr txBox="1"/>
            <p:nvPr/>
          </p:nvSpPr>
          <p:spPr>
            <a:xfrm rot="16200000">
              <a:off x="-90951" y="3322175"/>
              <a:ext cx="1040831" cy="152349"/>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65000"/>
                    </a:srgbClr>
                  </a:solidFill>
                  <a:effectLst/>
                  <a:uLnTx/>
                  <a:uFillTx/>
                  <a:latin typeface="Segoe UI Semibold"/>
                  <a:ea typeface="+mn-ea"/>
                  <a:cs typeface="+mn-cs"/>
                </a:rPr>
                <a:t>Processes</a:t>
              </a:r>
            </a:p>
          </p:txBody>
        </p:sp>
        <p:sp>
          <p:nvSpPr>
            <p:cNvPr id="196" name="Rectangle: Rounded Corners 193">
              <a:extLst>
                <a:ext uri="{FF2B5EF4-FFF2-40B4-BE49-F238E27FC236}">
                  <a16:creationId xmlns:a16="http://schemas.microsoft.com/office/drawing/2014/main" id="{A423561D-5BAC-A883-311D-09BEA44B2AE8}"/>
                </a:ext>
              </a:extLst>
            </p:cNvPr>
            <p:cNvSpPr/>
            <p:nvPr/>
          </p:nvSpPr>
          <p:spPr bwMode="auto">
            <a:xfrm>
              <a:off x="562621" y="1792995"/>
              <a:ext cx="74570" cy="3210709"/>
            </a:xfrm>
            <a:custGeom>
              <a:avLst/>
              <a:gdLst>
                <a:gd name="connsiteX0" fmla="*/ 0 w 256097"/>
                <a:gd name="connsiteY0" fmla="*/ 74570 h 2077750"/>
                <a:gd name="connsiteX1" fmla="*/ 74570 w 256097"/>
                <a:gd name="connsiteY1" fmla="*/ 0 h 2077750"/>
                <a:gd name="connsiteX2" fmla="*/ 181527 w 256097"/>
                <a:gd name="connsiteY2" fmla="*/ 0 h 2077750"/>
                <a:gd name="connsiteX3" fmla="*/ 256097 w 256097"/>
                <a:gd name="connsiteY3" fmla="*/ 74570 h 2077750"/>
                <a:gd name="connsiteX4" fmla="*/ 256097 w 256097"/>
                <a:gd name="connsiteY4" fmla="*/ 2003180 h 2077750"/>
                <a:gd name="connsiteX5" fmla="*/ 181527 w 256097"/>
                <a:gd name="connsiteY5" fmla="*/ 2077750 h 2077750"/>
                <a:gd name="connsiteX6" fmla="*/ 74570 w 256097"/>
                <a:gd name="connsiteY6" fmla="*/ 2077750 h 2077750"/>
                <a:gd name="connsiteX7" fmla="*/ 0 w 256097"/>
                <a:gd name="connsiteY7" fmla="*/ 2003180 h 2077750"/>
                <a:gd name="connsiteX8" fmla="*/ 0 w 256097"/>
                <a:gd name="connsiteY8" fmla="*/ 74570 h 2077750"/>
                <a:gd name="connsiteX0" fmla="*/ 256097 w 347537"/>
                <a:gd name="connsiteY0" fmla="*/ 74570 h 2077750"/>
                <a:gd name="connsiteX1" fmla="*/ 256097 w 347537"/>
                <a:gd name="connsiteY1" fmla="*/ 2003180 h 2077750"/>
                <a:gd name="connsiteX2" fmla="*/ 181527 w 347537"/>
                <a:gd name="connsiteY2" fmla="*/ 2077750 h 2077750"/>
                <a:gd name="connsiteX3" fmla="*/ 74570 w 347537"/>
                <a:gd name="connsiteY3" fmla="*/ 2077750 h 2077750"/>
                <a:gd name="connsiteX4" fmla="*/ 0 w 347537"/>
                <a:gd name="connsiteY4" fmla="*/ 2003180 h 2077750"/>
                <a:gd name="connsiteX5" fmla="*/ 0 w 347537"/>
                <a:gd name="connsiteY5" fmla="*/ 74570 h 2077750"/>
                <a:gd name="connsiteX6" fmla="*/ 74570 w 347537"/>
                <a:gd name="connsiteY6" fmla="*/ 0 h 2077750"/>
                <a:gd name="connsiteX7" fmla="*/ 181527 w 347537"/>
                <a:gd name="connsiteY7" fmla="*/ 0 h 2077750"/>
                <a:gd name="connsiteX8" fmla="*/ 347537 w 347537"/>
                <a:gd name="connsiteY8" fmla="*/ 166010 h 2077750"/>
                <a:gd name="connsiteX0" fmla="*/ 256097 w 347537"/>
                <a:gd name="connsiteY0" fmla="*/ 2003180 h 2077750"/>
                <a:gd name="connsiteX1" fmla="*/ 181527 w 347537"/>
                <a:gd name="connsiteY1" fmla="*/ 2077750 h 2077750"/>
                <a:gd name="connsiteX2" fmla="*/ 74570 w 347537"/>
                <a:gd name="connsiteY2" fmla="*/ 2077750 h 2077750"/>
                <a:gd name="connsiteX3" fmla="*/ 0 w 347537"/>
                <a:gd name="connsiteY3" fmla="*/ 2003180 h 2077750"/>
                <a:gd name="connsiteX4" fmla="*/ 0 w 347537"/>
                <a:gd name="connsiteY4" fmla="*/ 74570 h 2077750"/>
                <a:gd name="connsiteX5" fmla="*/ 74570 w 347537"/>
                <a:gd name="connsiteY5" fmla="*/ 0 h 2077750"/>
                <a:gd name="connsiteX6" fmla="*/ 181527 w 347537"/>
                <a:gd name="connsiteY6" fmla="*/ 0 h 2077750"/>
                <a:gd name="connsiteX7" fmla="*/ 347537 w 347537"/>
                <a:gd name="connsiteY7" fmla="*/ 166010 h 2077750"/>
                <a:gd name="connsiteX0" fmla="*/ 256097 w 256097"/>
                <a:gd name="connsiteY0" fmla="*/ 2003180 h 2077750"/>
                <a:gd name="connsiteX1" fmla="*/ 181527 w 256097"/>
                <a:gd name="connsiteY1" fmla="*/ 2077750 h 2077750"/>
                <a:gd name="connsiteX2" fmla="*/ 74570 w 256097"/>
                <a:gd name="connsiteY2" fmla="*/ 2077750 h 2077750"/>
                <a:gd name="connsiteX3" fmla="*/ 0 w 256097"/>
                <a:gd name="connsiteY3" fmla="*/ 2003180 h 2077750"/>
                <a:gd name="connsiteX4" fmla="*/ 0 w 256097"/>
                <a:gd name="connsiteY4" fmla="*/ 74570 h 2077750"/>
                <a:gd name="connsiteX5" fmla="*/ 74570 w 256097"/>
                <a:gd name="connsiteY5" fmla="*/ 0 h 2077750"/>
                <a:gd name="connsiteX6" fmla="*/ 181527 w 256097"/>
                <a:gd name="connsiteY6" fmla="*/ 0 h 2077750"/>
                <a:gd name="connsiteX0" fmla="*/ 256097 w 256097"/>
                <a:gd name="connsiteY0" fmla="*/ 2003180 h 2077750"/>
                <a:gd name="connsiteX1" fmla="*/ 181527 w 256097"/>
                <a:gd name="connsiteY1" fmla="*/ 2077750 h 2077750"/>
                <a:gd name="connsiteX2" fmla="*/ 74570 w 256097"/>
                <a:gd name="connsiteY2" fmla="*/ 2077750 h 2077750"/>
                <a:gd name="connsiteX3" fmla="*/ 0 w 256097"/>
                <a:gd name="connsiteY3" fmla="*/ 2003180 h 2077750"/>
                <a:gd name="connsiteX4" fmla="*/ 0 w 256097"/>
                <a:gd name="connsiteY4" fmla="*/ 74570 h 2077750"/>
                <a:gd name="connsiteX5" fmla="*/ 74570 w 256097"/>
                <a:gd name="connsiteY5" fmla="*/ 0 h 2077750"/>
                <a:gd name="connsiteX0" fmla="*/ 181527 w 181527"/>
                <a:gd name="connsiteY0" fmla="*/ 2077750 h 2077750"/>
                <a:gd name="connsiteX1" fmla="*/ 74570 w 181527"/>
                <a:gd name="connsiteY1" fmla="*/ 2077750 h 2077750"/>
                <a:gd name="connsiteX2" fmla="*/ 0 w 181527"/>
                <a:gd name="connsiteY2" fmla="*/ 2003180 h 2077750"/>
                <a:gd name="connsiteX3" fmla="*/ 0 w 181527"/>
                <a:gd name="connsiteY3" fmla="*/ 74570 h 2077750"/>
                <a:gd name="connsiteX4" fmla="*/ 74570 w 181527"/>
                <a:gd name="connsiteY4" fmla="*/ 0 h 2077750"/>
                <a:gd name="connsiteX0" fmla="*/ 74570 w 74570"/>
                <a:gd name="connsiteY0" fmla="*/ 2077750 h 2077750"/>
                <a:gd name="connsiteX1" fmla="*/ 0 w 74570"/>
                <a:gd name="connsiteY1" fmla="*/ 2003180 h 2077750"/>
                <a:gd name="connsiteX2" fmla="*/ 0 w 74570"/>
                <a:gd name="connsiteY2" fmla="*/ 74570 h 2077750"/>
                <a:gd name="connsiteX3" fmla="*/ 74570 w 74570"/>
                <a:gd name="connsiteY3" fmla="*/ 0 h 2077750"/>
              </a:gdLst>
              <a:ahLst/>
              <a:cxnLst>
                <a:cxn ang="0">
                  <a:pos x="connsiteX0" y="connsiteY0"/>
                </a:cxn>
                <a:cxn ang="0">
                  <a:pos x="connsiteX1" y="connsiteY1"/>
                </a:cxn>
                <a:cxn ang="0">
                  <a:pos x="connsiteX2" y="connsiteY2"/>
                </a:cxn>
                <a:cxn ang="0">
                  <a:pos x="connsiteX3" y="connsiteY3"/>
                </a:cxn>
              </a:cxnLst>
              <a:rect l="l" t="t" r="r" b="b"/>
              <a:pathLst>
                <a:path w="74570" h="2077750">
                  <a:moveTo>
                    <a:pt x="74570" y="2077750"/>
                  </a:moveTo>
                  <a:cubicBezTo>
                    <a:pt x="33386" y="2077750"/>
                    <a:pt x="0" y="2044364"/>
                    <a:pt x="0" y="2003180"/>
                  </a:cubicBezTo>
                  <a:lnTo>
                    <a:pt x="0" y="74570"/>
                  </a:lnTo>
                  <a:cubicBezTo>
                    <a:pt x="0" y="33386"/>
                    <a:pt x="33386" y="0"/>
                    <a:pt x="74570" y="0"/>
                  </a:cubicBezTo>
                </a:path>
              </a:pathLst>
            </a:custGeom>
            <a:ln w="12700" cap="rnd">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65000"/>
                  </a:srgbClr>
                </a:solidFill>
                <a:effectLst/>
                <a:uLnTx/>
                <a:uFillTx/>
                <a:latin typeface="Segoe UI"/>
                <a:ea typeface="+mn-ea"/>
                <a:cs typeface="Segoe UI" pitchFamily="34" charset="0"/>
              </a:endParaRPr>
            </a:p>
          </p:txBody>
        </p:sp>
      </p:grpSp>
      <p:sp>
        <p:nvSpPr>
          <p:cNvPr id="55" name="Rectangle: Rounded Corners 54">
            <a:extLst>
              <a:ext uri="{FF2B5EF4-FFF2-40B4-BE49-F238E27FC236}">
                <a16:creationId xmlns:a16="http://schemas.microsoft.com/office/drawing/2014/main" id="{FB099741-0D3A-1E68-20FB-2F3E6A1EAEC8}"/>
              </a:ext>
            </a:extLst>
          </p:cNvPr>
          <p:cNvSpPr/>
          <p:nvPr/>
        </p:nvSpPr>
        <p:spPr bwMode="auto">
          <a:xfrm>
            <a:off x="5112566" y="1856406"/>
            <a:ext cx="6398805" cy="640080"/>
          </a:xfrm>
          <a:prstGeom prst="roundRect">
            <a:avLst>
              <a:gd name="adj" fmla="val 9592"/>
            </a:avLst>
          </a:prstGeom>
          <a:solidFill>
            <a:schemeClr val="bg1"/>
          </a:solidFill>
          <a:ln>
            <a:noFill/>
            <a:headEnd type="none" w="med" len="med"/>
            <a:tailEnd type="none" w="med" len="med"/>
          </a:ln>
          <a:effectLst>
            <a:outerShdw blurRad="152400" algn="ctr"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6D272201-2D07-3C53-2C3B-6BCDED736C34}"/>
              </a:ext>
            </a:extLst>
          </p:cNvPr>
          <p:cNvSpPr txBox="1"/>
          <p:nvPr/>
        </p:nvSpPr>
        <p:spPr>
          <a:xfrm>
            <a:off x="5247355" y="2032991"/>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Service </a:t>
            </a:r>
            <a:b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b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health</a:t>
            </a:r>
          </a:p>
        </p:txBody>
      </p:sp>
      <p:sp>
        <p:nvSpPr>
          <p:cNvPr id="13" name="TextBox 12">
            <a:extLst>
              <a:ext uri="{FF2B5EF4-FFF2-40B4-BE49-F238E27FC236}">
                <a16:creationId xmlns:a16="http://schemas.microsoft.com/office/drawing/2014/main" id="{E541F3B3-C778-20C9-9C17-124E424EF4FB}"/>
              </a:ext>
            </a:extLst>
          </p:cNvPr>
          <p:cNvSpPr txBox="1"/>
          <p:nvPr/>
        </p:nvSpPr>
        <p:spPr>
          <a:xfrm>
            <a:off x="6491606" y="2060523"/>
            <a:ext cx="2140732" cy="231847"/>
          </a:xfrm>
          <a:prstGeom prst="rect">
            <a:avLst/>
          </a:prstGeom>
          <a:noFill/>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a:rPr>
              <a:t>Outages are auto-detected and auto communicated to customers</a:t>
            </a:r>
            <a:r>
              <a:rPr kumimoji="0" lang="en-US" sz="800" b="0" i="0" u="none" strike="noStrike" kern="1200" cap="none" spc="0" normalizeH="0" baseline="0" noProof="0">
                <a:ln>
                  <a:noFill/>
                </a:ln>
                <a:solidFill>
                  <a:srgbClr val="0078D4"/>
                </a:solidFill>
                <a:effectLst/>
                <a:uLnTx/>
                <a:uFillTx/>
                <a:latin typeface="Segoe UI"/>
                <a:ea typeface="+mn-ea"/>
                <a:cs typeface="Segoe UI"/>
              </a:rPr>
              <a:t>.</a:t>
            </a:r>
            <a:r>
              <a:rPr kumimoji="0" lang="en-US" sz="800" b="0" i="0" u="none" strike="noStrike" kern="1200" cap="none" spc="0" normalizeH="0" baseline="30000" noProof="0">
                <a:ln>
                  <a:noFill/>
                </a:ln>
                <a:solidFill>
                  <a:srgbClr val="000000"/>
                </a:solidFill>
                <a:effectLst/>
                <a:uLnTx/>
                <a:uFillTx/>
                <a:latin typeface="Segoe UI"/>
                <a:ea typeface="+mn-ea"/>
                <a:cs typeface="Segoe UI" panose="020B0502040204020203" pitchFamily="34" charset="0"/>
              </a:rPr>
              <a:t>1 </a:t>
            </a:r>
            <a:endParaRPr kumimoji="0" lang="en-US" sz="800" b="0" i="0" u="none" strike="noStrike" kern="1200" cap="none" spc="0" normalizeH="0" baseline="0" noProof="0">
              <a:ln>
                <a:noFill/>
              </a:ln>
              <a:solidFill>
                <a:srgbClr val="0078D4"/>
              </a:solidFill>
              <a:effectLst/>
              <a:uLnTx/>
              <a:uFillTx/>
              <a:latin typeface="Segoe UI"/>
              <a:ea typeface="+mn-ea"/>
              <a:cs typeface="+mn-cs"/>
            </a:endParaRPr>
          </a:p>
        </p:txBody>
      </p:sp>
      <p:sp>
        <p:nvSpPr>
          <p:cNvPr id="78" name="TextBox 77">
            <a:extLst>
              <a:ext uri="{FF2B5EF4-FFF2-40B4-BE49-F238E27FC236}">
                <a16:creationId xmlns:a16="http://schemas.microsoft.com/office/drawing/2014/main" id="{4AA48C64-687B-0DEB-F71C-0A7E3F58A992}"/>
              </a:ext>
            </a:extLst>
          </p:cNvPr>
          <p:cNvSpPr txBox="1"/>
          <p:nvPr/>
        </p:nvSpPr>
        <p:spPr>
          <a:xfrm>
            <a:off x="8775702" y="2013429"/>
            <a:ext cx="2560320" cy="326035"/>
          </a:xfrm>
          <a:prstGeom prst="rect">
            <a:avLst/>
          </a:prstGeom>
          <a:noFill/>
        </p:spPr>
        <p:txBody>
          <a:bodyPr wrap="square" lIns="0" tIns="0" rIns="0" bIns="0">
            <a:spAutoFit/>
          </a:bodyPr>
          <a:lstStyle/>
          <a:p>
            <a:pPr marL="91440" marR="0" lvl="0" indent="-9144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Integration into a central AI Ops platform for automated detection with accuracy</a:t>
            </a:r>
          </a:p>
          <a:p>
            <a:pPr marL="91440" marR="0" lvl="0" indent="-9144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Automatic notification thru BRAIN</a:t>
            </a:r>
          </a:p>
        </p:txBody>
      </p:sp>
      <p:sp>
        <p:nvSpPr>
          <p:cNvPr id="69" name="TextBox 68">
            <a:extLst>
              <a:ext uri="{FF2B5EF4-FFF2-40B4-BE49-F238E27FC236}">
                <a16:creationId xmlns:a16="http://schemas.microsoft.com/office/drawing/2014/main" id="{FB745DA2-90BD-0AAF-8542-D089C1243E09}"/>
              </a:ext>
            </a:extLst>
          </p:cNvPr>
          <p:cNvSpPr txBox="1"/>
          <p:nvPr/>
        </p:nvSpPr>
        <p:spPr>
          <a:xfrm>
            <a:off x="695763" y="1812242"/>
            <a:ext cx="3621141" cy="3877985"/>
          </a:xfrm>
          <a:prstGeom prst="rect">
            <a:avLst/>
          </a:prstGeom>
          <a:noFill/>
        </p:spPr>
        <p:txBody>
          <a:bodyPr wrap="square" lIns="0" tIns="0" rIns="0" bIns="0" rtlCol="0" anchor="ctr" anchorCtr="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Microsoft incorporates core reliability principles into everything we build, including:</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G</a:t>
            </a:r>
            <a:r>
              <a:rPr kumimoji="0" lang="en-US" sz="1800" b="0" i="0" u="none" strike="noStrike" kern="1200" cap="none" spc="-3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ranular</a:t>
            </a: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fault isolation within and between services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S</a:t>
            </a:r>
            <a:r>
              <a:rPr kumimoji="0" lang="en-US" sz="1800" b="0" i="0" u="none" strike="noStrike" kern="1200" cap="none" spc="-3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afe</a:t>
            </a: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change management to reduce the risk associated with making changes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a:t>
            </a:r>
            <a:r>
              <a:rPr kumimoji="0" lang="en-US" sz="1800" b="0" i="0" u="none" strike="noStrike" kern="1200" cap="none" spc="-3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esigning</a:t>
            </a:r>
            <a:r>
              <a:rPr kumimoji="0" lang="en-US" sz="1800" b="0" i="0" u="none" strike="noStrike" kern="1200" cap="none" spc="-3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for resiliency to maximize uptime and improve operational resilience</a:t>
            </a:r>
          </a:p>
        </p:txBody>
      </p:sp>
      <p:sp>
        <p:nvSpPr>
          <p:cNvPr id="12" name="Rectangle: Rounded Corners 11">
            <a:extLst>
              <a:ext uri="{FF2B5EF4-FFF2-40B4-BE49-F238E27FC236}">
                <a16:creationId xmlns:a16="http://schemas.microsoft.com/office/drawing/2014/main" id="{C45BE277-882E-096B-35E6-7D0149FB77F8}"/>
              </a:ext>
            </a:extLst>
          </p:cNvPr>
          <p:cNvSpPr/>
          <p:nvPr/>
        </p:nvSpPr>
        <p:spPr bwMode="auto">
          <a:xfrm>
            <a:off x="5114476" y="1114072"/>
            <a:ext cx="6396894" cy="604348"/>
          </a:xfrm>
          <a:prstGeom prst="roundRect">
            <a:avLst>
              <a:gd name="adj" fmla="val 9592"/>
            </a:avLst>
          </a:prstGeom>
          <a:solidFill>
            <a:schemeClr val="bg1"/>
          </a:solidFill>
          <a:ln w="15875">
            <a:gradFill>
              <a:gsLst>
                <a:gs pos="0">
                  <a:srgbClr val="00B0F0"/>
                </a:gs>
                <a:gs pos="51000">
                  <a:schemeClr val="accent1"/>
                </a:gs>
                <a:gs pos="100000">
                  <a:schemeClr val="accent6"/>
                </a:gs>
              </a:gsLst>
              <a:lin ang="270000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365760" rIns="179285" bIns="36576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9D20DCE4-F407-7B3F-0F47-2A96A148328F}"/>
              </a:ext>
            </a:extLst>
          </p:cNvPr>
          <p:cNvSpPr txBox="1"/>
          <p:nvPr/>
        </p:nvSpPr>
        <p:spPr>
          <a:xfrm>
            <a:off x="5282665" y="1280799"/>
            <a:ext cx="1018567" cy="304699"/>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0">
                      <a:srgbClr val="00B0F0"/>
                    </a:gs>
                    <a:gs pos="38000">
                      <a:srgbClr val="0078D4"/>
                    </a:gs>
                    <a:gs pos="100000">
                      <a:srgbClr val="C03BC4"/>
                    </a:gs>
                  </a:gsLst>
                  <a:lin ang="2700000" scaled="0"/>
                </a:gradFill>
                <a:effectLst/>
                <a:uLnTx/>
                <a:uFillTx/>
                <a:latin typeface="Segoe UI Semibold"/>
                <a:ea typeface="+mn-ea"/>
                <a:cs typeface="+mn-cs"/>
              </a:rPr>
              <a:t>Engineering standards</a:t>
            </a:r>
          </a:p>
        </p:txBody>
      </p:sp>
      <p:sp>
        <p:nvSpPr>
          <p:cNvPr id="16" name="TextBox 15">
            <a:extLst>
              <a:ext uri="{FF2B5EF4-FFF2-40B4-BE49-F238E27FC236}">
                <a16:creationId xmlns:a16="http://schemas.microsoft.com/office/drawing/2014/main" id="{6FE4AD35-DA0B-8607-35E9-1B88D530A2B5}"/>
              </a:ext>
            </a:extLst>
          </p:cNvPr>
          <p:cNvSpPr txBox="1"/>
          <p:nvPr/>
        </p:nvSpPr>
        <p:spPr>
          <a:xfrm>
            <a:off x="6491606" y="1306794"/>
            <a:ext cx="1899112" cy="246221"/>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Microsoft can emergency patch VMs in Azure 1P fleet within 8 days.</a:t>
            </a:r>
          </a:p>
        </p:txBody>
      </p:sp>
      <p:sp>
        <p:nvSpPr>
          <p:cNvPr id="77" name="TextBox 76">
            <a:extLst>
              <a:ext uri="{FF2B5EF4-FFF2-40B4-BE49-F238E27FC236}">
                <a16:creationId xmlns:a16="http://schemas.microsoft.com/office/drawing/2014/main" id="{654776FD-0C75-5EA1-DF73-0EFF6D14E60A}"/>
              </a:ext>
            </a:extLst>
          </p:cNvPr>
          <p:cNvSpPr txBox="1"/>
          <p:nvPr/>
        </p:nvSpPr>
        <p:spPr>
          <a:xfrm>
            <a:off x="8775702" y="1313634"/>
            <a:ext cx="2560320" cy="230832"/>
          </a:xfrm>
          <a:prstGeom prst="rect">
            <a:avLst/>
          </a:prstGeom>
          <a:noFill/>
        </p:spPr>
        <p:txBody>
          <a:bodyPr wrap="square" lIns="0" tIns="0" rIns="0" bIns="0">
            <a:spAutoFit/>
          </a:bodyPr>
          <a:lstStyle/>
          <a:p>
            <a:pPr marL="91440" marR="0" lvl="0" indent="-914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Adherence to standards for improved security posture, improved patching time and accuracy</a:t>
            </a:r>
          </a:p>
        </p:txBody>
      </p:sp>
      <p:sp>
        <p:nvSpPr>
          <p:cNvPr id="31" name="TextBox 30">
            <a:extLst>
              <a:ext uri="{FF2B5EF4-FFF2-40B4-BE49-F238E27FC236}">
                <a16:creationId xmlns:a16="http://schemas.microsoft.com/office/drawing/2014/main" id="{E523D1B1-8B3A-6858-22F3-0B74CABDDE73}"/>
              </a:ext>
            </a:extLst>
          </p:cNvPr>
          <p:cNvSpPr txBox="1"/>
          <p:nvPr/>
        </p:nvSpPr>
        <p:spPr>
          <a:xfrm>
            <a:off x="5224501" y="940312"/>
            <a:ext cx="1084448" cy="124650"/>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a:ea typeface="+mn-ea"/>
                <a:cs typeface="+mn-cs"/>
              </a:rPr>
              <a:t>Investment pillars</a:t>
            </a:r>
          </a:p>
        </p:txBody>
      </p:sp>
      <p:sp>
        <p:nvSpPr>
          <p:cNvPr id="18" name="TextBox 17">
            <a:extLst>
              <a:ext uri="{FF2B5EF4-FFF2-40B4-BE49-F238E27FC236}">
                <a16:creationId xmlns:a16="http://schemas.microsoft.com/office/drawing/2014/main" id="{63FC7341-7642-094A-6BD2-5A7E7E07F0F5}"/>
              </a:ext>
            </a:extLst>
          </p:cNvPr>
          <p:cNvSpPr txBox="1"/>
          <p:nvPr/>
        </p:nvSpPr>
        <p:spPr>
          <a:xfrm>
            <a:off x="6491606" y="940312"/>
            <a:ext cx="1171234" cy="124650"/>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a:ea typeface="+mn-ea"/>
                <a:cs typeface="+mn-cs"/>
              </a:rPr>
              <a:t>Target</a:t>
            </a:r>
            <a:endParaRPr kumimoji="0" lang="en-US" sz="900" b="0" i="0" u="none" strike="noStrike" kern="1200" cap="none" spc="0" normalizeH="0" baseline="30000" noProof="0">
              <a:ln>
                <a:noFill/>
              </a:ln>
              <a:solidFill>
                <a:srgbClr val="000000"/>
              </a:solidFill>
              <a:effectLst/>
              <a:uLnTx/>
              <a:uFillTx/>
              <a:latin typeface="Segoe UI Semibold"/>
              <a:ea typeface="+mn-ea"/>
              <a:cs typeface="+mn-cs"/>
            </a:endParaRPr>
          </a:p>
        </p:txBody>
      </p:sp>
      <p:sp>
        <p:nvSpPr>
          <p:cNvPr id="73" name="TextBox 72">
            <a:extLst>
              <a:ext uri="{FF2B5EF4-FFF2-40B4-BE49-F238E27FC236}">
                <a16:creationId xmlns:a16="http://schemas.microsoft.com/office/drawing/2014/main" id="{FB18A097-AF43-6E8E-8467-B59A8CF254EF}"/>
              </a:ext>
            </a:extLst>
          </p:cNvPr>
          <p:cNvSpPr txBox="1"/>
          <p:nvPr/>
        </p:nvSpPr>
        <p:spPr>
          <a:xfrm>
            <a:off x="8775703" y="953615"/>
            <a:ext cx="1171234" cy="124650"/>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a:ea typeface="+mn-ea"/>
                <a:cs typeface="+mn-cs"/>
              </a:rPr>
              <a:t>Investments</a:t>
            </a:r>
            <a:endParaRPr kumimoji="0" lang="en-US" sz="900" b="0" i="0" u="none" strike="noStrike" kern="1200" cap="none" spc="0" normalizeH="0" baseline="30000" noProof="0">
              <a:ln>
                <a:noFill/>
              </a:ln>
              <a:solidFill>
                <a:srgbClr val="000000"/>
              </a:solidFill>
              <a:effectLst/>
              <a:uLnTx/>
              <a:uFillTx/>
              <a:latin typeface="Segoe UI Semibold"/>
              <a:ea typeface="+mn-ea"/>
              <a:cs typeface="+mn-cs"/>
            </a:endParaRPr>
          </a:p>
        </p:txBody>
      </p:sp>
      <p:cxnSp>
        <p:nvCxnSpPr>
          <p:cNvPr id="19" name="Straight Connector 18">
            <a:extLst>
              <a:ext uri="{FF2B5EF4-FFF2-40B4-BE49-F238E27FC236}">
                <a16:creationId xmlns:a16="http://schemas.microsoft.com/office/drawing/2014/main" id="{0A3E01AE-0F59-0A19-6243-BF1C95D677A1}"/>
              </a:ext>
            </a:extLst>
          </p:cNvPr>
          <p:cNvCxnSpPr>
            <a:cxnSpLocks/>
          </p:cNvCxnSpPr>
          <p:nvPr/>
        </p:nvCxnSpPr>
        <p:spPr>
          <a:xfrm>
            <a:off x="6391397" y="858525"/>
            <a:ext cx="0" cy="5612163"/>
          </a:xfrm>
          <a:prstGeom prst="line">
            <a:avLst/>
          </a:prstGeom>
          <a:ln w="127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047F38-0648-BF55-B87C-0A1294E0FD3A}"/>
              </a:ext>
            </a:extLst>
          </p:cNvPr>
          <p:cNvCxnSpPr>
            <a:cxnSpLocks/>
          </p:cNvCxnSpPr>
          <p:nvPr/>
        </p:nvCxnSpPr>
        <p:spPr>
          <a:xfrm>
            <a:off x="8677397" y="858525"/>
            <a:ext cx="0" cy="5612163"/>
          </a:xfrm>
          <a:prstGeom prst="line">
            <a:avLst/>
          </a:prstGeom>
          <a:ln w="127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1ECDEEB-FD35-E6C9-9C65-803F2298926C}"/>
              </a:ext>
            </a:extLst>
          </p:cNvPr>
          <p:cNvSpPr txBox="1"/>
          <p:nvPr/>
        </p:nvSpPr>
        <p:spPr>
          <a:xfrm>
            <a:off x="8777604" y="6717213"/>
            <a:ext cx="3414396" cy="92333"/>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300" normalizeH="0" baseline="0" noProof="0">
                <a:ln>
                  <a:noFill/>
                </a:ln>
                <a:solidFill>
                  <a:srgbClr val="000000"/>
                </a:solidFill>
                <a:effectLst/>
                <a:uLnTx/>
                <a:uFillTx/>
                <a:latin typeface="Segoe UI"/>
                <a:ea typeface="+mn-ea"/>
                <a:cs typeface="+mn-cs"/>
              </a:rPr>
              <a:t>MICROSOFT CONFIDENTIAL – NDA AUDIENCE ONLY</a:t>
            </a:r>
          </a:p>
        </p:txBody>
      </p:sp>
      <p:sp>
        <p:nvSpPr>
          <p:cNvPr id="6" name="Title 5">
            <a:extLst>
              <a:ext uri="{FF2B5EF4-FFF2-40B4-BE49-F238E27FC236}">
                <a16:creationId xmlns:a16="http://schemas.microsoft.com/office/drawing/2014/main" id="{D02A15DE-6DAF-60D7-7AD2-80763CBF128E}"/>
              </a:ext>
            </a:extLst>
          </p:cNvPr>
          <p:cNvSpPr>
            <a:spLocks noGrp="1"/>
          </p:cNvSpPr>
          <p:nvPr>
            <p:ph type="title"/>
          </p:nvPr>
        </p:nvSpPr>
        <p:spPr/>
        <p:txBody>
          <a:bodyPr/>
          <a:lstStyle/>
          <a:p>
            <a:r>
              <a:rPr lang="en-US" dirty="0"/>
              <a:t>Azure Reliability &amp; Quality Investments</a:t>
            </a:r>
          </a:p>
        </p:txBody>
      </p:sp>
      <p:sp>
        <p:nvSpPr>
          <p:cNvPr id="5" name="TextBox 1">
            <a:extLst>
              <a:ext uri="{FF2B5EF4-FFF2-40B4-BE49-F238E27FC236}">
                <a16:creationId xmlns:a16="http://schemas.microsoft.com/office/drawing/2014/main" id="{868687E4-8BA5-46D9-F438-E6E0F43A49C6}"/>
              </a:ext>
            </a:extLst>
          </p:cNvPr>
          <p:cNvSpPr txBox="1"/>
          <p:nvPr/>
        </p:nvSpPr>
        <p:spPr>
          <a:xfrm>
            <a:off x="0" y="-20974"/>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OPTIONAL - Verify if the customer would like a technical briefing on the Prioritized Azure quality investments.</a:t>
            </a:r>
          </a:p>
        </p:txBody>
      </p:sp>
    </p:spTree>
    <p:extLst>
      <p:ext uri="{BB962C8B-B14F-4D97-AF65-F5344CB8AC3E}">
        <p14:creationId xmlns:p14="http://schemas.microsoft.com/office/powerpoint/2010/main" val="221148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sld>
</file>

<file path=ppt/slides/slide35.xml><?xml version="1.0" encoding="utf-8"?>
<p:sld xmlns:a16="http://schemas.microsoft.com/office/drawing/2014/main" xmlns:a14="http://schemas.microsoft.com/office/drawing/2010/main" xmlns:ahyp="http://schemas.microsoft.com/office/drawing/2018/hyperlinkcolor"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a:t>Q&amp;A and Resources</a:t>
            </a:r>
          </a:p>
        </p:txBody>
      </p:sp>
      <p:pic>
        <p:nvPicPr>
          <p:cNvPr id="7" name="Picture Placeholder 6" descr="A group of people sitting at a table&#10;&#10;Description automatically generated">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568742"/>
            <a:ext cx="4822952" cy="4185761"/>
          </a:xfrm>
        </p:spPr>
        <p:txBody>
          <a:bodyPr/>
          <a:lstStyle/>
          <a:p>
            <a:pPr>
              <a:lnSpc>
                <a:spcPct val="100000"/>
              </a:lnSpc>
            </a:pP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Designing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hlinkClick r:id="rId4">
                  <a:extLst>
                    <a:ext uri="{A12FA001-AC4F-418D-AE19-62706E023703}">
                      <ahyp:hlinkClr xmlns:ahyp="http://schemas.microsoft.com/office/drawing/2018/hyperlinkcolor" val="tx"/>
                    </a:ext>
                  </a:extLst>
                </a:hlinkClick>
              </a:rPr>
              <a:t>Building Resilient and Reliable Azure Applications</a:t>
            </a:r>
            <a:b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5"/>
              </a:rPr>
              <a:t>Error Handling for Resilient Cloud Applications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6"/>
              </a:rPr>
              <a:t>Cloud Application Resiliency Patterns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7"/>
              </a:rPr>
              <a:t>Cloud Application Availability Patterns</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Mission-Critical Workloads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8"/>
              </a:rPr>
              <a:t>What is a mission-critical workload?</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Operating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9"/>
              </a:rPr>
              <a:t>Site Reliability Engineering Resources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Theoretical</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10"/>
              </a:rPr>
              <a:t>Reliability and Availability Engineering</a:t>
            </a:r>
            <a:endParaRPr lang="en-US" sz="1200" dirty="0"/>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en-US"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Resiliency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and </a:t>
            </a:r>
            <a:r>
              <a:rPr kumimoji="0" lang="en-US"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Reliability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Resources</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6.xml><?xml version="1.0" encoding="utf-8"?>
<p:sld xmlns:a16="http://schemas.microsoft.com/office/drawing/2014/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en-US" sz="2800"/>
              <a:t>Thank you.</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en-US" dirty="0"/>
              <a:t>Well-Architected Framework - Reliability</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5.xml><?xml version="1.0" encoding="utf-8"?>
<p:sld xmlns:a16="http://schemas.microsoft.com/office/drawing/2014/main" xmlns:adec="http://schemas.microsoft.com/office/drawing/2017/decorative" xmlns:a14="http://schemas.microsoft.com/office/drawing/2010/main" xmlns:p14="http://schemas.microsoft.com/office/powerpoint/2010/main" xmlns:mc="http://schemas.openxmlformats.org/markup-compatibility/2006" xmlns:p159="http://schemas.microsoft.com/office/powerpoint/2015/09/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a:t>Why do bad things happen?</a:t>
            </a:r>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LAYERS OF DEFENSE</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Institution defense shape">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91371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Institution</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00119" y="3251457"/>
            <a:ext cx="848374" cy="1028167"/>
            <a:chOff x="10800119" y="3251457"/>
            <a:chExt cx="848374"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0800119" y="4064180"/>
              <a:ext cx="848374"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D83B01"/>
                  </a:solidFill>
                  <a:effectLst/>
                  <a:uLnTx/>
                  <a:uFillTx/>
                  <a:latin typeface="Segoe UI Semibold"/>
                  <a:ea typeface="+mn-ea"/>
                  <a:cs typeface="+mn-cs"/>
                </a:rPr>
                <a:t>ACCIDENT</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Organization</a:t>
              </a:r>
            </a:p>
          </p:txBody>
        </p:sp>
        <p:sp>
          <p:nvSpPr>
            <p:cNvPr id="80" name="Freeform: Shape 79" descr="Organization defense shape">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876843"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Individual</a:t>
              </a:r>
            </a:p>
          </p:txBody>
        </p:sp>
        <p:sp>
          <p:nvSpPr>
            <p:cNvPr id="128" name="Freeform: Shape 127" descr="Individual defense shape">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81721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Technical</a:t>
              </a:r>
            </a:p>
          </p:txBody>
        </p:sp>
        <p:sp>
          <p:nvSpPr>
            <p:cNvPr id="139" name="Freeform: Shape 138" descr="Technical defense shape">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Red line">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Red line">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Red line">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Red line">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Profession</a:t>
              </a:r>
            </a:p>
          </p:txBody>
        </p:sp>
        <p:sp>
          <p:nvSpPr>
            <p:cNvPr id="108" name="Freeform: Shape 107" descr="Profession defense shape">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Team</a:t>
              </a:r>
            </a:p>
          </p:txBody>
        </p:sp>
        <p:sp>
          <p:nvSpPr>
            <p:cNvPr id="117" name="Freeform: Shape 116" descr="Team defense shape">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Red line">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Red line">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Red line">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Red line">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Red line">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Red line">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Red line">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84813" y="1294392"/>
            <a:ext cx="760208" cy="2159553"/>
            <a:chOff x="2184813" y="1294392"/>
            <a:chExt cx="76020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84813" y="1294392"/>
              <a:ext cx="76020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Incomplete</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procedures</a:t>
              </a:r>
            </a:p>
          </p:txBody>
        </p:sp>
        <p:sp>
          <p:nvSpPr>
            <p:cNvPr id="150" name="Freeform: Shape 149" descr="Vertical line">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828925" y="2017409"/>
            <a:ext cx="776495" cy="1263621"/>
            <a:chOff x="2828925" y="2017409"/>
            <a:chExt cx="77649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828925" y="2017409"/>
              <a:ext cx="77649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Regulatory</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narrowness</a:t>
              </a:r>
            </a:p>
          </p:txBody>
        </p:sp>
        <p:sp>
          <p:nvSpPr>
            <p:cNvPr id="151" name="Freeform: Shape 150" descr="Vertical line">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657563" y="1590783"/>
            <a:ext cx="660437" cy="1814512"/>
            <a:chOff x="3657563" y="1590783"/>
            <a:chExt cx="66043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657563" y="1590783"/>
              <a:ext cx="66043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Mixed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messages</a:t>
              </a:r>
            </a:p>
          </p:txBody>
        </p:sp>
        <p:sp>
          <p:nvSpPr>
            <p:cNvPr id="152" name="Freeform: Shape 151" descr="Vertical line">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553929" y="1810929"/>
            <a:ext cx="783420" cy="1560653"/>
            <a:chOff x="4553929" y="1810929"/>
            <a:chExt cx="783420"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553929" y="1810929"/>
              <a:ext cx="783420"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Production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pressures</a:t>
              </a:r>
            </a:p>
          </p:txBody>
        </p:sp>
        <p:sp>
          <p:nvSpPr>
            <p:cNvPr id="153" name="Freeform: Shape 152" descr="Vertical line">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414846" y="2022878"/>
            <a:ext cx="970329" cy="909392"/>
            <a:chOff x="5414846" y="2022878"/>
            <a:chExt cx="970329"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414846" y="2022878"/>
              <a:ext cx="97032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Responsibility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shifting</a:t>
              </a:r>
            </a:p>
          </p:txBody>
        </p:sp>
        <p:sp>
          <p:nvSpPr>
            <p:cNvPr id="154" name="Freeform: Shape 153" descr="Vertical line">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565469" y="1664559"/>
            <a:ext cx="808298" cy="1440652"/>
            <a:chOff x="6565469" y="1664559"/>
            <a:chExt cx="808298"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565469" y="1664559"/>
              <a:ext cx="80829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Inadequate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training</a:t>
              </a:r>
            </a:p>
          </p:txBody>
        </p:sp>
        <p:sp>
          <p:nvSpPr>
            <p:cNvPr id="155" name="Freeform: Shape 154" descr="Vertical line">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538110" y="1539402"/>
            <a:ext cx="757002" cy="1544337"/>
            <a:chOff x="8538110" y="1539402"/>
            <a:chExt cx="757002"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538110" y="1539402"/>
              <a:ext cx="75700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Clumsy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technology</a:t>
              </a:r>
            </a:p>
          </p:txBody>
        </p:sp>
        <p:sp>
          <p:nvSpPr>
            <p:cNvPr id="156" name="Freeform: Shape 155" descr="Vertical line">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699967" y="2265463"/>
            <a:ext cx="780662" cy="1105297"/>
            <a:chOff x="7699967" y="2265463"/>
            <a:chExt cx="780662"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699967" y="2265463"/>
              <a:ext cx="78066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Attention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distractions</a:t>
              </a:r>
            </a:p>
          </p:txBody>
        </p:sp>
        <p:sp>
          <p:nvSpPr>
            <p:cNvPr id="157" name="Freeform: Shape 156" descr="Vertical line">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68256" y="1294392"/>
            <a:ext cx="869212" cy="1639091"/>
            <a:chOff x="9768256" y="1294392"/>
            <a:chExt cx="869212"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68256" y="1294392"/>
              <a:ext cx="86921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Deferred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maintenance</a:t>
              </a:r>
            </a:p>
          </p:txBody>
        </p:sp>
        <p:sp>
          <p:nvSpPr>
            <p:cNvPr id="158" name="Freeform: Shape 157" descr="Vertical line">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97808" y="2060799"/>
            <a:ext cx="519060" cy="1430278"/>
            <a:chOff x="9497808" y="2060799"/>
            <a:chExt cx="519060"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97808" y="2060799"/>
              <a:ext cx="49051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Coding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bugs</a:t>
              </a:r>
            </a:p>
          </p:txBody>
        </p:sp>
        <p:sp>
          <p:nvSpPr>
            <p:cNvPr id="62" name="Freeform: Shape 61" descr="Vertical line">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543813" y="3186235"/>
            <a:ext cx="1011495" cy="1637885"/>
            <a:chOff x="543813" y="3186235"/>
            <a:chExt cx="1011495"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689878" y="3186235"/>
              <a:ext cx="71936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Triggers</a:t>
              </a:r>
            </a:p>
          </p:txBody>
        </p:sp>
        <p:sp>
          <p:nvSpPr>
            <p:cNvPr id="16" name="TextBox 15">
              <a:extLst>
                <a:ext uri="{FF2B5EF4-FFF2-40B4-BE49-F238E27FC236}">
                  <a16:creationId xmlns:a16="http://schemas.microsoft.com/office/drawing/2014/main" id="{DD73567F-16C6-45A2-B84C-9D6457B65FC0}"/>
                </a:ext>
              </a:extLst>
            </p:cNvPr>
            <p:cNvSpPr txBox="1"/>
            <p:nvPr/>
          </p:nvSpPr>
          <p:spPr>
            <a:xfrm>
              <a:off x="543813" y="4608676"/>
              <a:ext cx="1011495"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mn-cs"/>
                </a:rPr>
                <a:t>THE WORLD</a:t>
              </a:r>
            </a:p>
          </p:txBody>
        </p:sp>
        <p:grpSp>
          <p:nvGrpSpPr>
            <p:cNvPr id="64" name="Group 63" descr="globe, earth">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428654"/>
              <a:ext cx="13843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Modified from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Reason</a:t>
              </a: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 </a:t>
              </a: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1991</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6.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1107996"/>
          </a:xfrm>
        </p:spPr>
        <p:txBody>
          <a:bodyPr/>
          <a:lstStyle/>
          <a:p>
            <a:pPr marL="0" lvl="1"/>
            <a:r>
              <a:rPr lang="en-US" sz="2400"/>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Cost Optimization&#10;">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Operational Excellence&#10;">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Operational Excellence&#10;">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24" name="Group 23" descr="Performance Efficiency&#10;">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Reliability&#10;">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Security&#10;">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7.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8.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34" name="TextBox 33" descr="Cost Optimization&#10;">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9.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en-US" sz="3700">
                <a:latin typeface="Segoe UI Semibold (Headings)"/>
              </a:rPr>
              <a:t>Building reliable systems is a shared responsibility</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responsibility:</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Reliability ‘in’ the cloud</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Our responsibility: Reliability ‘of’ the cloud</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application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Your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app</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workload</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architecture,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built on the below.</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Resiliency features</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you enable —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high availability with Availability Zones, disaster recovery, and backup.</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554272"/>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Resilient foundation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Core 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built into the platform—</a:t>
            </a:r>
            <a:b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how the foundation is designed, operated,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and monitored to ensure availability, isolation by Availability Zones and data redundancy.</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INSTRUCTION:</a:t>
            </a:r>
            <a:endParaRPr kumimoji="0" lang="en-US" sz="2000" b="0" i="0" u="none" strike="noStrike" kern="1200" cap="none" spc="0" normalizeH="0" baseline="0" noProof="0" err="1">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Replace slide 8 in </a:t>
            </a: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Executive Summary</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Presentation deck.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Delete</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this instruction once added to IP Kit.</a:t>
            </a:r>
          </a:p>
        </p:txBody>
      </p:sp>
    </p:spTree>
    <p:extLst>
      <p:ext uri="{BB962C8B-B14F-4D97-AF65-F5344CB8AC3E}">
        <p14:creationId xmlns:p14="http://schemas.microsoft.com/office/powerpoint/2010/main" val="3416598866"/>
      </p:ext>
    </p:extLst>
  </p:cSld>
  <p:clrMapOvr>
    <a:masterClrMapping/>
  </p:clrMapOvr>
  <p:transition>
    <p:fade/>
  </p:transition>
</p:sld>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5.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EA75C01-D387-40C1-AEDD-B398CE7E0B5A}">
  <ds:schemaRefs>
    <ds:schemaRef ds:uri="http://schemas.microsoft.com/sharepoint/v3/contenttype/forms"/>
  </ds:schemaRefs>
</ds:datastoreItem>
</file>

<file path=customXml/itemProps2.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4531</Words>
  <Application>Microsoft Office PowerPoint</Application>
  <PresentationFormat>Widescreen</PresentationFormat>
  <Paragraphs>606</Paragraphs>
  <Slides>36</Slides>
  <Notes>23</Notes>
  <HiddenSlides>9</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1</vt:i4>
      </vt:variant>
      <vt:variant>
        <vt:lpstr>Slide Titles</vt:lpstr>
      </vt:variant>
      <vt:variant>
        <vt:i4>36</vt:i4>
      </vt:variant>
    </vt:vector>
  </HeadingPairs>
  <TitlesOfParts>
    <vt:vector size="55" baseType="lpstr">
      <vt:lpstr>Arial</vt:lpstr>
      <vt:lpstr>Biome</vt:lpstr>
      <vt:lpstr>Calibri</vt:lpstr>
      <vt:lpstr>Consolas</vt:lpstr>
      <vt:lpstr>Segoe</vt:lpstr>
      <vt:lpstr>Segoe </vt:lpstr>
      <vt:lpstr>Segoe Sans Text</vt:lpstr>
      <vt:lpstr>Segoe Sans Text Semibold</vt:lpstr>
      <vt:lpstr>Segoe UI</vt:lpstr>
      <vt:lpstr>Segoe UI Semibold</vt:lpstr>
      <vt:lpstr>Segoe UI Semibold (Headings)</vt:lpstr>
      <vt:lpstr>Segoe UI Semilight</vt:lpstr>
      <vt:lpstr>Wingdings</vt:lpstr>
      <vt:lpstr>SOFT BLACK TEMPLATE</vt:lpstr>
      <vt:lpstr>TITLE SLIDES</vt:lpstr>
      <vt:lpstr>White Template</vt:lpstr>
      <vt:lpstr>Azure 2023 Template</vt:lpstr>
      <vt:lpstr>1_Azure 2023 Template</vt:lpstr>
      <vt:lpstr>think-cell Slide</vt:lpstr>
      <vt:lpstr>VBD Updates</vt:lpstr>
      <vt:lpstr>Well-Architected Reliability Assessment – Executive Summary</vt:lpstr>
      <vt:lpstr>Agenda</vt:lpstr>
      <vt:lpstr>Well-Architected Framework - Reliability</vt:lpstr>
      <vt:lpstr>Why do bad things happen?</vt:lpstr>
      <vt:lpstr>Microsoft Azure Well-Architected Framework</vt:lpstr>
      <vt:lpstr>Overcoming workload quality inhibitors</vt:lpstr>
      <vt:lpstr>Best practices to drive workload quality</vt:lpstr>
      <vt:lpstr>Building reliable systems is a shared responsibility</vt:lpstr>
      <vt:lpstr>Our responsibility: Reliability ‘of’ the cloud How we design &amp; operate our infrastructure, evolve our processes, and affirm our principles</vt:lpstr>
      <vt:lpstr>Introduction</vt:lpstr>
      <vt:lpstr>Well-Architected Reliability Assessment</vt:lpstr>
      <vt:lpstr>Workload Summary</vt:lpstr>
      <vt:lpstr>Executive Summary</vt:lpstr>
      <vt:lpstr>What is going well</vt:lpstr>
      <vt:lpstr>Baseline Resiliency Metrics &amp; Insights Dashboard</vt:lpstr>
      <vt:lpstr>Health and Risk Dashboard</vt:lpstr>
      <vt:lpstr>Health and Risk Dashboard</vt:lpstr>
      <vt:lpstr>Baseline Metrics &amp; Insights Details</vt:lpstr>
      <vt:lpstr>Zone and Region Resiliency</vt:lpstr>
      <vt:lpstr>ExpressRoute Resiliency</vt:lpstr>
      <vt:lpstr>Service Health Alerts for Resiliency</vt:lpstr>
      <vt:lpstr>Health and Risk Recommendations</vt:lpstr>
      <vt:lpstr>High Impact issues - Recommendations</vt:lpstr>
      <vt:lpstr>Medium Impact issues - Recommendations</vt:lpstr>
      <vt:lpstr>Low Impact issues - Recommendations</vt:lpstr>
      <vt:lpstr>Design, Platform and Support recommendations</vt:lpstr>
      <vt:lpstr>Architectural Recommendations</vt:lpstr>
      <vt:lpstr>Recent Microsoft Outages (past 3 months)</vt:lpstr>
      <vt:lpstr>Sev-A Support Requests (past 3 months)</vt:lpstr>
      <vt:lpstr>Service Retirement Notifications</vt:lpstr>
      <vt:lpstr>Next Steps</vt:lpstr>
      <vt:lpstr>Recommended Training, Design and Implement Microsoft Services</vt:lpstr>
      <vt:lpstr>Azure Reliability &amp; Quality Investments</vt:lpstr>
      <vt:lpstr>Q&amp;A and Resources</vt:lpstr>
      <vt:lpstr>Thank you.</vt:lpstr>
    </vt:vector>
  </TitlesOfParts>
  <Company/>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Well-Architected Reliability Assessment</dc:title>
  <dc:creator>mip_noreply@microsoft.com</dc:creator>
  <lastModifiedBy>mip_noreply@microsoft.com</lastModifiedBy>
  <revision>1</revision>
  <dcterms:created xsi:type="dcterms:W3CDTF">2024-02-29T16:35:00.0000000Z</dcterms:created>
  <dcterms:modified xsi:type="dcterms:W3CDTF">2024-04-19T14:39:03.0000000Z</dcterms:modified>
  <keywords>20240419.1</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0x01010039A62E282DDA434E979CD3E03185182E</vt:lpwstr>
  </op:property>
  <op:property fmtid="{D5CDD505-2E9C-101B-9397-08002B2CF9AE}" pid="3" name="MediaServiceImageTags">
    <vt:lpwstr/>
  </op:property>
</op:Properties>
</file>