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17" r:id="rId6"/>
    <p:sldMasterId id="2147483864" r:id="rId7"/>
  </p:sldMasterIdLst>
  <p:notesMasterIdLst>
    <p:notesMasterId r:id="rId42"/>
  </p:notesMasterIdLst>
  <p:sldIdLst>
    <p:sldId id="10886" r:id="rId8"/>
    <p:sldId id="2142532399" r:id="rId9"/>
    <p:sldId id="2147481749" r:id="rId10"/>
    <p:sldId id="10651" r:id="rId11"/>
    <p:sldId id="2142532400" r:id="rId12"/>
    <p:sldId id="2142532401" r:id="rId13"/>
    <p:sldId id="2142532402" r:id="rId14"/>
    <p:sldId id="2147481736" r:id="rId15"/>
    <p:sldId id="2145705696" r:id="rId16"/>
    <p:sldId id="2147481750" r:id="rId17"/>
    <p:sldId id="2134805450" r:id="rId18"/>
    <p:sldId id="3639" r:id="rId19"/>
    <p:sldId id="2142532394" r:id="rId20"/>
    <p:sldId id="3673" r:id="rId21"/>
    <p:sldId id="2147481740" r:id="rId22"/>
    <p:sldId id="2145705708" r:id="rId23"/>
    <p:sldId id="2145705700" r:id="rId24"/>
    <p:sldId id="2147481746" r:id="rId25"/>
    <p:sldId id="2147481741" r:id="rId26"/>
    <p:sldId id="2145705698" r:id="rId27"/>
    <p:sldId id="2147481743" r:id="rId28"/>
    <p:sldId id="2147481745" r:id="rId29"/>
    <p:sldId id="2145705709" r:id="rId30"/>
    <p:sldId id="2147481738" r:id="rId31"/>
    <p:sldId id="2147481744" r:id="rId32"/>
    <p:sldId id="2147481747" r:id="rId33"/>
    <p:sldId id="2145705707" r:id="rId34"/>
    <p:sldId id="3674" r:id="rId35"/>
    <p:sldId id="2145705705" r:id="rId36"/>
    <p:sldId id="2145705706" r:id="rId37"/>
    <p:sldId id="2147481748" r:id="rId38"/>
    <p:sldId id="3675" r:id="rId39"/>
    <p:sldId id="1498" r:id="rId40"/>
    <p:sldId id="21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pdates - DELETE BEFORE DELIVERYING" id="{99B07D6C-A1D8-47EC-A317-8DCF7BF193F0}">
          <p14:sldIdLst/>
        </p14:section>
        <p14:section name="Start" id="{78442247-2457-48A8-AB95-9741B85D00E2}">
          <p14:sldIdLst>
            <p14:sldId id="10886"/>
            <p14:sldId id="2142532399"/>
          </p14:sldIdLst>
        </p14:section>
        <p14:section name="0 - Optional - Introduction to WAF" id="{152D5158-1C44-4756-B862-1A71CD31B000}">
          <p14:sldIdLst>
            <p14:sldId id="2147481749"/>
            <p14:sldId id="10651"/>
            <p14:sldId id="2142532400"/>
            <p14:sldId id="2142532401"/>
            <p14:sldId id="2142532402"/>
            <p14:sldId id="2147481736"/>
            <p14:sldId id="2145705696"/>
          </p14:sldIdLst>
        </p14:section>
        <p14:section name="1 - Intro" id="{46C49A4C-BB51-47DD-A0EF-90446C07C3DC}">
          <p14:sldIdLst>
            <p14:sldId id="2147481750"/>
            <p14:sldId id="2134805450"/>
            <p14:sldId id="3639"/>
          </p14:sldIdLst>
        </p14:section>
        <p14:section name="2 - Executive Summary" id="{B6924AF2-161A-4EE6-B817-CD2D4F0BC001}">
          <p14:sldIdLst>
            <p14:sldId id="2142532394"/>
            <p14:sldId id="3673"/>
            <p14:sldId id="2147481740"/>
            <p14:sldId id="2145705708"/>
            <p14:sldId id="2145705700"/>
          </p14:sldIdLst>
        </p14:section>
        <p14:section name="3 - Baseline metrics and insights details" id="{94FE9B2C-E1DA-4421-89DE-24254FC1D1EE}">
          <p14:sldIdLst>
            <p14:sldId id="2147481746"/>
            <p14:sldId id="2147481741"/>
            <p14:sldId id="2145705698"/>
            <p14:sldId id="2147481743"/>
          </p14:sldIdLst>
        </p14:section>
        <p14:section name="4 - Health and Risk recommendations" id="{026E90A8-9C60-4DC2-8D98-4BDC006196BB}">
          <p14:sldIdLst>
            <p14:sldId id="2147481745"/>
            <p14:sldId id="2145705709"/>
            <p14:sldId id="2147481738"/>
            <p14:sldId id="2147481744"/>
          </p14:sldIdLst>
        </p14:section>
        <p14:section name="5 - Other Resiliency Recommendations" id="{F430761B-A0B9-42AD-B735-4C855384E596}">
          <p14:sldIdLst>
            <p14:sldId id="2147481747"/>
            <p14:sldId id="2145705707"/>
            <p14:sldId id="3674"/>
            <p14:sldId id="2145705705"/>
            <p14:sldId id="2145705706"/>
          </p14:sldIdLst>
        </p14:section>
        <p14:section name="6 - Next Steps" id="{F0ADB6CB-35E0-4AAE-A7D6-2E5F03E7EC93}">
          <p14:sldIdLst>
            <p14:sldId id="2147481748"/>
            <p14:sldId id="3675"/>
          </p14:sldIdLst>
        </p14:section>
        <p14:section name="End" id="{8862871F-070F-436E-9008-36114B950065}">
          <p14:sldIdLst>
            <p14:sldId id="1498"/>
            <p14:sldId id="21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3300"/>
    <a:srgbClr val="99FF33"/>
    <a:srgbClr val="FFCC00"/>
    <a:srgbClr val="FFFFFF"/>
    <a:srgbClr val="C00000"/>
    <a:srgbClr val="00B0F0"/>
    <a:srgbClr val="EB9100"/>
    <a:srgbClr val="243A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74643-6B53-471F-90B5-8726F7EE1B90}" v="107" dt="2024-04-19T14:14:21.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74" autoAdjust="0"/>
    <p:restoredTop sz="94660"/>
  </p:normalViewPr>
  <p:slideViewPr>
    <p:cSldViewPr snapToGrid="0">
      <p:cViewPr varScale="1">
        <p:scale>
          <a:sx n="115" d="100"/>
          <a:sy n="115" d="100"/>
        </p:scale>
        <p:origin x="9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WARA\05072024\WARA%20Action%20Plan%202024-05-07_12_0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WARA\05072024\WARA%20Action%20Plan%202024-05-07_12_07.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[WARA Action Plan 2024-05-07_12_07.xlsx]PivotTable!P0</c:name>
    <c:fmtId val="4"/>
  </c:pivotSource>
  <c:chart>
    <c:title>
      <c:tx>
        <c:rich>
          <a:bodyPr rot="0" spcFirstLastPara="1" vertOverflow="ellipsis" vert="horz" wrap="square" anchor="ctr" anchorCtr="1"/>
          <a:lstStyle/>
          <a:p>
            <a:pPr>
              <a:defRPr sz="10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Segoe UI"/>
                <a:ea typeface="Segoe UI"/>
                <a:cs typeface="Segoe UI"/>
              </a:defRPr>
            </a:pPr>
            <a:r>
              <a:rPr lang="en-US"/>
              <a:t>Recommendations per Services/Well-Architected Area</a:t>
            </a:r>
          </a:p>
        </c:rich>
      </c:tx>
      <c:overlay val="0"/>
      <c:spPr>
        <a:noFill/>
        <a:ln>
          <a:noFill/>
        </a:ln>
        <a:effectLst/>
      </c:spPr>
      <c:txPr>
        <a:bodyPr rot="0" spcFirstLastPara="1" vertOverflow="ellipsis" vert="horz" wrap="square" anchor="ctr" anchorCtr="1"/>
        <a:lstStyle/>
        <a:p>
          <a:pPr>
            <a:defRPr sz="10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Segoe UI"/>
              <a:ea typeface="Segoe UI"/>
              <a:cs typeface="Segoe UI"/>
            </a:defRPr>
          </a:pPr>
          <a:endParaRPr lang="en-US"/>
        </a:p>
      </c:txPr>
    </c:title>
    <c:autoTitleDeleted val="0"/>
    <c:pivotFmts>
      <c:pivotFmt>
        <c:idx val="0"/>
        <c:marker>
          <c:symbol val="none"/>
        </c:marker>
      </c:pivotFmt>
      <c:pivotFmt>
        <c:idx val="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PivotTable!$B$3:$B$4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showLeaderLines val="0"/>
            <c:extLst>
              <c:ext xmlns:c15="http://schemas.microsoft.com/office/drawing/2012/chart" uri="{CE6537A1-D6FC-4f65-9D91-7224C49458BB}">
                <c15:showLeaderLines val="0"/>
              </c:ext>
            </c:extLst>
          </c:dLbls>
          <c:cat>
            <c:multiLvlStrRef>
              <c:f>PivotTable!$A$5:$A$12</c:f>
              <c:multiLvlStrCache>
                <c:ptCount val="6"/>
                <c:lvl>
                  <c:pt idx="0">
                    <c:v>virtualMachines</c:v>
                  </c:pt>
                  <c:pt idx="1">
                    <c:v>virtualMachineScaleSets</c:v>
                  </c:pt>
                  <c:pt idx="2">
                    <c:v>applicationGateways</c:v>
                  </c:pt>
                  <c:pt idx="3">
                    <c:v>loadBalancers</c:v>
                  </c:pt>
                  <c:pt idx="4">
                    <c:v>storageAccounts</c:v>
                  </c:pt>
                  <c:pt idx="5">
                    <c:v>serverFarms</c:v>
                  </c:pt>
                </c:lvl>
                <c:lvl>
                  <c:pt idx="0">
                    <c:v>Azure Service</c:v>
                  </c:pt>
                </c:lvl>
              </c:multiLvlStrCache>
            </c:multiLvlStrRef>
          </c:cat>
          <c:val>
            <c:numRef>
              <c:f>PivotTable!$B$5:$B$12</c:f>
              <c:numCache>
                <c:formatCode>General</c:formatCode>
                <c:ptCount val="6"/>
                <c:pt idx="0">
                  <c:v>3</c:v>
                </c:pt>
                <c:pt idx="1">
                  <c:v>1</c:v>
                </c:pt>
                <c:pt idx="2">
                  <c:v>4</c:v>
                </c:pt>
                <c:pt idx="3">
                  <c:v>1</c:v>
                </c:pt>
                <c:pt idx="4">
                  <c:v>1</c:v>
                </c:pt>
                <c:pt idx="5">
                  <c:v>1</c:v>
                </c:pt>
              </c:numCache>
            </c:numRef>
          </c:val>
          <c:extLst>
            <c:ext xmlns:c16="http://schemas.microsoft.com/office/drawing/2014/chart" uri="{C3380CC4-5D6E-409C-BE32-E72D297353CC}">
              <c16:uniqueId val="{00000000-E9DC-45EA-AC8B-D538001C156D}"/>
            </c:ext>
          </c:extLst>
        </c:ser>
        <c:ser>
          <c:idx val="1"/>
          <c:order val="1"/>
          <c:tx>
            <c:strRef>
              <c:f>PivotTable!$C$3:$C$4</c:f>
              <c:strCache>
                <c:ptCount val="1"/>
                <c:pt idx="0">
                  <c:v>Medium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PivotTable!$A$5:$A$12</c:f>
              <c:multiLvlStrCache>
                <c:ptCount val="6"/>
                <c:lvl>
                  <c:pt idx="0">
                    <c:v>virtualMachines</c:v>
                  </c:pt>
                  <c:pt idx="1">
                    <c:v>virtualMachineScaleSets</c:v>
                  </c:pt>
                  <c:pt idx="2">
                    <c:v>applicationGateways</c:v>
                  </c:pt>
                  <c:pt idx="3">
                    <c:v>loadBalancers</c:v>
                  </c:pt>
                  <c:pt idx="4">
                    <c:v>storageAccounts</c:v>
                  </c:pt>
                  <c:pt idx="5">
                    <c:v>serverFarms</c:v>
                  </c:pt>
                </c:lvl>
                <c:lvl>
                  <c:pt idx="0">
                    <c:v>Azure Service</c:v>
                  </c:pt>
                </c:lvl>
              </c:multiLvlStrCache>
            </c:multiLvlStrRef>
          </c:cat>
          <c:val>
            <c:numRef>
              <c:f>PivotTable!$C$5:$C$12</c:f>
              <c:numCache>
                <c:formatCode>General</c:formatCode>
                <c:ptCount val="6"/>
                <c:pt idx="0">
                  <c:v>4</c:v>
                </c:pt>
                <c:pt idx="1">
                  <c:v>1</c:v>
                </c:pt>
                <c:pt idx="2">
                  <c:v>1</c:v>
                </c:pt>
                <c:pt idx="4">
                  <c:v>1</c:v>
                </c:pt>
              </c:numCache>
            </c:numRef>
          </c:val>
          <c:extLst>
            <c:ext xmlns:c16="http://schemas.microsoft.com/office/drawing/2014/chart" uri="{C3380CC4-5D6E-409C-BE32-E72D297353CC}">
              <c16:uniqueId val="{00000001-E9DC-45EA-AC8B-D538001C156D}"/>
            </c:ext>
          </c:extLst>
        </c:ser>
        <c:ser>
          <c:idx val="2"/>
          <c:order val="2"/>
          <c:tx>
            <c:strRef>
              <c:f>PivotTable!$D$3:$D$4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PivotTable!$A$5:$A$12</c:f>
              <c:multiLvlStrCache>
                <c:ptCount val="6"/>
                <c:lvl>
                  <c:pt idx="0">
                    <c:v>virtualMachines</c:v>
                  </c:pt>
                  <c:pt idx="1">
                    <c:v>virtualMachineScaleSets</c:v>
                  </c:pt>
                  <c:pt idx="2">
                    <c:v>applicationGateways</c:v>
                  </c:pt>
                  <c:pt idx="3">
                    <c:v>loadBalancers</c:v>
                  </c:pt>
                  <c:pt idx="4">
                    <c:v>storageAccounts</c:v>
                  </c:pt>
                  <c:pt idx="5">
                    <c:v>serverFarms</c:v>
                  </c:pt>
                </c:lvl>
                <c:lvl>
                  <c:pt idx="0">
                    <c:v>Azure Service</c:v>
                  </c:pt>
                </c:lvl>
              </c:multiLvlStrCache>
            </c:multiLvlStrRef>
          </c:cat>
          <c:val>
            <c:numRef>
              <c:f>PivotTable!$D$5:$D$12</c:f>
              <c:numCache>
                <c:formatCode>General</c:formatCode>
                <c:ptCount val="6"/>
                <c:pt idx="0">
                  <c:v>5</c:v>
                </c:pt>
                <c:pt idx="1">
                  <c:v>1</c:v>
                </c:pt>
                <c:pt idx="4">
                  <c:v>1</c:v>
                </c:pt>
              </c:numCache>
            </c:numRef>
          </c:val>
          <c:extLst>
            <c:ext xmlns:c16="http://schemas.microsoft.com/office/drawing/2014/chart" uri="{C3380CC4-5D6E-409C-BE32-E72D297353CC}">
              <c16:uniqueId val="{00000002-E9DC-45EA-AC8B-D538001C156D}"/>
            </c:ext>
          </c:extLst>
        </c:ser>
        <c:dLbls>
          <c:showLegendKey val="0"/>
          <c:showVal val="0"/>
          <c:showCatName val="0"/>
          <c:showSerName val="0"/>
          <c:showPercent val="1"/>
          <c:showBubbleSize val="0"/>
          <c:separator>
</c:separator>
        </c:dLbls>
        <c:gapWidth val="115"/>
        <c:overlap val="-20"/>
        <c:axId val="1"/>
        <c:axId val="2"/>
      </c:barChart>
      <c:catAx>
        <c:axId val="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crossAx val="2"/>
        <c:crosses val="autoZero"/>
        <c:auto val="1"/>
        <c:lblAlgn val="ctr"/>
        <c:lblOffset val="100"/>
        <c:noMultiLvlLbl val="1"/>
      </c:catAx>
      <c:valAx>
        <c:axId val="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crossAx val="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legend>
    <c:plotVisOnly val="1"/>
    <c:dispBlanksAs val="zero"/>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900">
          <a:latin typeface="Segoe UI"/>
          <a:ea typeface="Segoe UI"/>
          <a:cs typeface="Segoe UI"/>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[WARA Action Plan 2024-05-07_12_07.xlsx]PivotTable!P1</c:name>
    <c:fmtId val="4"/>
  </c:pivotSource>
  <c:chart>
    <c:title>
      <c:tx>
        <c:rich>
          <a:bodyPr rot="0" spcFirstLastPara="1" vertOverflow="ellipsis" vert="horz" wrap="square" anchor="ctr" anchorCtr="1"/>
          <a:lstStyle/>
          <a:p>
            <a:pPr>
              <a:defRPr sz="10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Segoe UI"/>
                <a:ea typeface="Segoe UI"/>
                <a:cs typeface="Segoe UI"/>
              </a:defRPr>
            </a:pPr>
            <a:r>
              <a:rPr lang="en-US"/>
              <a:t>Recommendations per Resiliency Category</a:t>
            </a:r>
          </a:p>
        </c:rich>
      </c:tx>
      <c:overlay val="0"/>
      <c:spPr>
        <a:noFill/>
        <a:ln>
          <a:noFill/>
        </a:ln>
        <a:effectLst/>
      </c:spPr>
      <c:txPr>
        <a:bodyPr rot="0" spcFirstLastPara="1" vertOverflow="ellipsis" vert="horz" wrap="square" anchor="ctr" anchorCtr="1"/>
        <a:lstStyle/>
        <a:p>
          <a:pPr>
            <a:defRPr sz="10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Segoe UI"/>
              <a:ea typeface="Segoe UI"/>
              <a:cs typeface="Segoe UI"/>
            </a:defRPr>
          </a:pPr>
          <a:endParaRPr lang="en-US"/>
        </a:p>
      </c:txPr>
    </c:title>
    <c:autoTitleDeleted val="0"/>
    <c:pivotFmts>
      <c:pivotFmt>
        <c:idx val="0"/>
        <c:marker>
          <c:symbol val="none"/>
        </c:marker>
      </c:pivotFmt>
      <c:pivotFmt>
        <c:idx val="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PivotTable!$I$3:$I$4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showLeaderLines val="0"/>
            <c:extLst>
              <c:ext xmlns:c15="http://schemas.microsoft.com/office/drawing/2012/chart" uri="{CE6537A1-D6FC-4f65-9D91-7224C49458BB}">
                <c15:showLeaderLines val="0"/>
              </c:ext>
            </c:extLst>
          </c:dLbls>
          <c:cat>
            <c:strRef>
              <c:f>PivotTable!$H$5:$H$11</c:f>
              <c:strCache>
                <c:ptCount val="6"/>
                <c:pt idx="0">
                  <c:v>High Availability</c:v>
                </c:pt>
                <c:pt idx="1">
                  <c:v>Disaster Recovery</c:v>
                </c:pt>
                <c:pt idx="2">
                  <c:v>Scalability</c:v>
                </c:pt>
                <c:pt idx="3">
                  <c:v>Governance</c:v>
                </c:pt>
                <c:pt idx="4">
                  <c:v>Security</c:v>
                </c:pt>
                <c:pt idx="5">
                  <c:v>Monitoring and Alerting</c:v>
                </c:pt>
              </c:strCache>
            </c:strRef>
          </c:cat>
          <c:val>
            <c:numRef>
              <c:f>PivotTable!$I$5:$I$11</c:f>
              <c:numCache>
                <c:formatCode>General</c:formatCode>
                <c:ptCount val="6"/>
                <c:pt idx="0">
                  <c:v>8</c:v>
                </c:pt>
                <c:pt idx="2">
                  <c:v>1</c:v>
                </c:pt>
                <c:pt idx="4">
                  <c:v>1</c:v>
                </c:pt>
                <c:pt idx="5">
                  <c:v>1</c:v>
                </c:pt>
              </c:numCache>
            </c:numRef>
          </c:val>
          <c:extLst>
            <c:ext xmlns:c16="http://schemas.microsoft.com/office/drawing/2014/chart" uri="{C3380CC4-5D6E-409C-BE32-E72D297353CC}">
              <c16:uniqueId val="{00000000-486D-4235-8EDD-1ABCED97EC66}"/>
            </c:ext>
          </c:extLst>
        </c:ser>
        <c:ser>
          <c:idx val="1"/>
          <c:order val="1"/>
          <c:tx>
            <c:strRef>
              <c:f>PivotTable!$J$3:$J$4</c:f>
              <c:strCache>
                <c:ptCount val="1"/>
                <c:pt idx="0">
                  <c:v>Medium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PivotTable!$H$5:$H$11</c:f>
              <c:strCache>
                <c:ptCount val="6"/>
                <c:pt idx="0">
                  <c:v>High Availability</c:v>
                </c:pt>
                <c:pt idx="1">
                  <c:v>Disaster Recovery</c:v>
                </c:pt>
                <c:pt idx="2">
                  <c:v>Scalability</c:v>
                </c:pt>
                <c:pt idx="3">
                  <c:v>Governance</c:v>
                </c:pt>
                <c:pt idx="4">
                  <c:v>Security</c:v>
                </c:pt>
                <c:pt idx="5">
                  <c:v>Monitoring and Alerting</c:v>
                </c:pt>
              </c:strCache>
            </c:strRef>
          </c:cat>
          <c:val>
            <c:numRef>
              <c:f>PivotTable!$J$5:$J$11</c:f>
              <c:numCache>
                <c:formatCode>General</c:formatCode>
                <c:ptCount val="6"/>
                <c:pt idx="0">
                  <c:v>2</c:v>
                </c:pt>
                <c:pt idx="1">
                  <c:v>2</c:v>
                </c:pt>
                <c:pt idx="2">
                  <c:v>2</c:v>
                </c:pt>
                <c:pt idx="4">
                  <c:v>1</c:v>
                </c:pt>
              </c:numCache>
            </c:numRef>
          </c:val>
          <c:extLst>
            <c:ext xmlns:c16="http://schemas.microsoft.com/office/drawing/2014/chart" uri="{C3380CC4-5D6E-409C-BE32-E72D297353CC}">
              <c16:uniqueId val="{00000001-486D-4235-8EDD-1ABCED97EC66}"/>
            </c:ext>
          </c:extLst>
        </c:ser>
        <c:ser>
          <c:idx val="2"/>
          <c:order val="2"/>
          <c:tx>
            <c:strRef>
              <c:f>PivotTable!$K$3:$K$4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PivotTable!$H$5:$H$11</c:f>
              <c:strCache>
                <c:ptCount val="6"/>
                <c:pt idx="0">
                  <c:v>High Availability</c:v>
                </c:pt>
                <c:pt idx="1">
                  <c:v>Disaster Recovery</c:v>
                </c:pt>
                <c:pt idx="2">
                  <c:v>Scalability</c:v>
                </c:pt>
                <c:pt idx="3">
                  <c:v>Governance</c:v>
                </c:pt>
                <c:pt idx="4">
                  <c:v>Security</c:v>
                </c:pt>
                <c:pt idx="5">
                  <c:v>Monitoring and Alerting</c:v>
                </c:pt>
              </c:strCache>
            </c:strRef>
          </c:cat>
          <c:val>
            <c:numRef>
              <c:f>PivotTable!$K$5:$K$11</c:f>
              <c:numCache>
                <c:formatCode>General</c:formatCode>
                <c:ptCount val="6"/>
                <c:pt idx="2">
                  <c:v>3</c:v>
                </c:pt>
                <c:pt idx="3">
                  <c:v>1</c:v>
                </c:pt>
                <c:pt idx="4">
                  <c:v>1</c:v>
                </c:pt>
                <c:pt idx="5">
                  <c:v>2</c:v>
                </c:pt>
              </c:numCache>
            </c:numRef>
          </c:val>
          <c:extLst>
            <c:ext xmlns:c16="http://schemas.microsoft.com/office/drawing/2014/chart" uri="{C3380CC4-5D6E-409C-BE32-E72D297353CC}">
              <c16:uniqueId val="{00000002-486D-4235-8EDD-1ABCED97EC66}"/>
            </c:ext>
          </c:extLst>
        </c:ser>
        <c:dLbls>
          <c:showLegendKey val="0"/>
          <c:showVal val="0"/>
          <c:showCatName val="0"/>
          <c:showSerName val="0"/>
          <c:showPercent val="1"/>
          <c:showBubbleSize val="0"/>
          <c:separator>
</c:separator>
        </c:dLbls>
        <c:gapWidth val="115"/>
        <c:overlap val="-20"/>
        <c:axId val="1"/>
        <c:axId val="2"/>
      </c:barChart>
      <c:catAx>
        <c:axId val="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crossAx val="2"/>
        <c:crosses val="autoZero"/>
        <c:auto val="1"/>
        <c:lblAlgn val="ctr"/>
        <c:lblOffset val="100"/>
        <c:noMultiLvlLbl val="1"/>
      </c:catAx>
      <c:valAx>
        <c:axId val="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crossAx val="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legend>
    <c:plotVisOnly val="1"/>
    <c:dispBlanksAs val="zero"/>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900">
          <a:latin typeface="Segoe UI"/>
          <a:ea typeface="Segoe UI"/>
          <a:cs typeface="Segoe UI"/>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68DAB-7604-45A4-90B5-16498594A605}" type="doc">
      <dgm:prSet loTypeId="urn:microsoft.com/office/officeart/2008/layout/PictureAccentList" loCatId="list" qsTypeId="urn:microsoft.com/office/officeart/2005/8/quickstyle/simple1" qsCatId="simple" csTypeId="urn:microsoft.com/office/officeart/2005/8/colors/accent6_2" csCatId="accent6" phldr="1"/>
      <dgm:spPr/>
      <dgm:t>
        <a:bodyPr/>
        <a:lstStyle/>
        <a:p>
          <a:endParaRPr lang="en-AU"/>
        </a:p>
      </dgm:t>
    </dgm:pt>
    <dgm:pt modelId="{340D59E2-28C2-4587-AF9C-C6788710A795}">
      <dgm:prSet phldrT="[Text]" custT="1"/>
      <dgm:spPr>
        <a:solidFill>
          <a:schemeClr val="bg1">
            <a:lumMod val="95000"/>
          </a:schemeClr>
        </a:solidFill>
        <a:effectLst>
          <a:outerShdw blurRad="50800" dist="38100" dir="2700000" algn="tl" rotWithShape="0">
            <a:prstClr val="black">
              <a:alpha val="40000"/>
            </a:prstClr>
          </a:outerShdw>
        </a:effectLst>
      </dgm:spPr>
      <dgm:t>
        <a:bodyPr lIns="144000" tIns="144000" rIns="144000" bIns="144000"/>
        <a:lstStyle/>
        <a:p>
          <a:pPr algn="ctr">
            <a:lnSpc>
              <a:spcPct val="114000"/>
            </a:lnSpc>
            <a:spcAft>
              <a:spcPts val="0"/>
            </a:spcAft>
          </a:pPr>
          <a:r>
            <a:rPr lang="en-GB" sz="2000" b="1" dirty="0">
              <a:solidFill>
                <a:schemeClr val="tx1">
                  <a:lumMod val="50000"/>
                </a:schemeClr>
              </a:solidFill>
            </a:rPr>
            <a:t>What was assessed? </a:t>
          </a:r>
        </a:p>
        <a:p>
          <a:pPr algn="ctr">
            <a:lnSpc>
              <a:spcPct val="114000"/>
            </a:lnSpc>
            <a:spcAft>
              <a:spcPts val="0"/>
            </a:spcAft>
          </a:pPr>
          <a:r>
            <a:rPr lang="en-GB" sz="2000" b="1" dirty="0">
              <a:solidFill>
                <a:schemeClr val="tx1">
                  <a:lumMod val="50000"/>
                </a:schemeClr>
              </a:solidFill>
            </a:rPr>
            <a:t>Workload against recommended practices in the following areas: </a:t>
          </a:r>
        </a:p>
        <a:p>
          <a:pPr algn="ctr">
            <a:lnSpc>
              <a:spcPct val="114000"/>
            </a:lnSpc>
            <a:spcAft>
              <a:spcPts val="0"/>
            </a:spcAft>
          </a:pPr>
          <a:r>
            <a:rPr lang="en-US" sz="20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gm:t>
    </dgm:pt>
    <dgm:pt modelId="{F954EA66-57E6-42F1-9164-AD667F764003}" type="parTrans" cxnId="{F1085D7F-1248-412B-AFBB-AF084BFD0585}">
      <dgm:prSet/>
      <dgm:spPr/>
      <dgm:t>
        <a:bodyPr/>
        <a:lstStyle/>
        <a:p>
          <a:endParaRPr lang="en-AU"/>
        </a:p>
      </dgm:t>
    </dgm:pt>
    <dgm:pt modelId="{775E5F04-6073-47EB-928E-6B64567F28C4}" type="sibTrans" cxnId="{F1085D7F-1248-412B-AFBB-AF084BFD0585}">
      <dgm:prSet/>
      <dgm:spPr/>
      <dgm:t>
        <a:bodyPr/>
        <a:lstStyle/>
        <a:p>
          <a:endParaRPr lang="en-AU"/>
        </a:p>
      </dgm:t>
    </dgm:pt>
    <dgm:pt modelId="{7BC4BC06-FDF1-402F-8BC8-677585567E1C}">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a:solidFill>
                <a:schemeClr val="tx1"/>
              </a:solidFill>
            </a:rPr>
            <a:t>A single run-state workload.</a:t>
          </a:r>
        </a:p>
      </dgm:t>
    </dgm:pt>
    <dgm:pt modelId="{D72859C9-1B72-4AFA-B23A-6D9A95A88760}" type="parTrans" cxnId="{A62789C2-998B-425A-9604-6108F803A42A}">
      <dgm:prSet/>
      <dgm:spPr/>
      <dgm:t>
        <a:bodyPr/>
        <a:lstStyle/>
        <a:p>
          <a:endParaRPr lang="en-AU"/>
        </a:p>
      </dgm:t>
    </dgm:pt>
    <dgm:pt modelId="{1E08828A-D79D-484B-87E0-B0CFCCCC47D0}" type="sibTrans" cxnId="{A62789C2-998B-425A-9604-6108F803A42A}">
      <dgm:prSet/>
      <dgm:spPr/>
      <dgm:t>
        <a:bodyPr/>
        <a:lstStyle/>
        <a:p>
          <a:endParaRPr lang="en-AU"/>
        </a:p>
      </dgm:t>
    </dgm:pt>
    <dgm:pt modelId="{157FABCB-7622-4DC1-96D6-07DBB3C6B5F3}">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dirty="0">
              <a:solidFill>
                <a:schemeClr val="tx1"/>
              </a:solidFill>
            </a:rPr>
            <a:t>Out of scope: </a:t>
          </a:r>
          <a:r>
            <a:rPr lang="en-US" sz="2000" dirty="0">
              <a:solidFill>
                <a:schemeClr val="tx1"/>
              </a:solidFill>
            </a:rPr>
            <a:t>remediation during the assessment delivery · customization of dashboards.</a:t>
          </a:r>
          <a:endParaRPr lang="en-AU" sz="2000" dirty="0">
            <a:solidFill>
              <a:schemeClr val="tx1"/>
            </a:solidFill>
          </a:endParaRPr>
        </a:p>
      </dgm:t>
    </dgm:pt>
    <dgm:pt modelId="{B308B41E-6191-41AC-85AE-D06F5BF2AF1D}" type="parTrans" cxnId="{13866A2B-F06C-4259-890A-7E910858DE05}">
      <dgm:prSet/>
      <dgm:spPr/>
      <dgm:t>
        <a:bodyPr/>
        <a:lstStyle/>
        <a:p>
          <a:endParaRPr lang="en-AU"/>
        </a:p>
      </dgm:t>
    </dgm:pt>
    <dgm:pt modelId="{E207CF08-5FC9-47A8-AE68-1E13F3A00A8E}" type="sibTrans" cxnId="{13866A2B-F06C-4259-890A-7E910858DE05}">
      <dgm:prSet/>
      <dgm:spPr/>
      <dgm:t>
        <a:bodyPr/>
        <a:lstStyle/>
        <a:p>
          <a:endParaRPr lang="en-AU"/>
        </a:p>
      </dgm:t>
    </dgm:pt>
    <dgm:pt modelId="{F45389C1-AA51-4D1F-923B-64434E8698AE}">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GB" sz="2000">
              <a:solidFill>
                <a:schemeClr val="tx1"/>
              </a:solidFill>
            </a:rPr>
            <a:t>Collected data and provided recommendations around the configurations of your Azure resources and supporting the workload.</a:t>
          </a:r>
          <a:endParaRPr lang="en-AU" sz="2000">
            <a:solidFill>
              <a:schemeClr val="tx1"/>
            </a:solidFill>
          </a:endParaRPr>
        </a:p>
      </dgm:t>
    </dgm:pt>
    <dgm:pt modelId="{361CFBA5-79E4-45AC-8DFC-0EBBA86585ED}" type="parTrans" cxnId="{F4EF6C69-C4D9-4F56-834C-B38137281A19}">
      <dgm:prSet/>
      <dgm:spPr/>
      <dgm:t>
        <a:bodyPr/>
        <a:lstStyle/>
        <a:p>
          <a:endParaRPr lang="en-AU"/>
        </a:p>
      </dgm:t>
    </dgm:pt>
    <dgm:pt modelId="{9394BB15-0488-44F4-A6CB-0A6043DCBD7E}" type="sibTrans" cxnId="{F4EF6C69-C4D9-4F56-834C-B38137281A19}">
      <dgm:prSet/>
      <dgm:spPr/>
      <dgm:t>
        <a:bodyPr/>
        <a:lstStyle/>
        <a:p>
          <a:endParaRPr lang="en-AU"/>
        </a:p>
      </dgm:t>
    </dgm:pt>
    <dgm:pt modelId="{0D8ADC0B-6438-486C-9360-C68B4FFAFD44}" type="pres">
      <dgm:prSet presAssocID="{09E68DAB-7604-45A4-90B5-16498594A605}" presName="layout" presStyleCnt="0">
        <dgm:presLayoutVars>
          <dgm:chMax/>
          <dgm:chPref/>
          <dgm:dir/>
          <dgm:animOne val="branch"/>
          <dgm:animLvl val="lvl"/>
          <dgm:resizeHandles/>
        </dgm:presLayoutVars>
      </dgm:prSet>
      <dgm:spPr/>
    </dgm:pt>
    <dgm:pt modelId="{4694BD0E-67FA-4D47-A870-F3AD7EFBAA97}" type="pres">
      <dgm:prSet presAssocID="{340D59E2-28C2-4587-AF9C-C6788710A795}" presName="root" presStyleCnt="0">
        <dgm:presLayoutVars>
          <dgm:chMax/>
          <dgm:chPref val="4"/>
        </dgm:presLayoutVars>
      </dgm:prSet>
      <dgm:spPr/>
    </dgm:pt>
    <dgm:pt modelId="{B795B678-11F5-40A6-83A5-16D90FF05100}" type="pres">
      <dgm:prSet presAssocID="{340D59E2-28C2-4587-AF9C-C6788710A795}" presName="rootComposite" presStyleCnt="0">
        <dgm:presLayoutVars/>
      </dgm:prSet>
      <dgm:spPr/>
    </dgm:pt>
    <dgm:pt modelId="{C82F731E-11DD-49A9-B936-01615E9A0EC0}" type="pres">
      <dgm:prSet presAssocID="{340D59E2-28C2-4587-AF9C-C6788710A795}" presName="rootText" presStyleLbl="node0" presStyleIdx="0" presStyleCnt="1" custScaleX="149271" custScaleY="254458">
        <dgm:presLayoutVars>
          <dgm:chMax/>
          <dgm:chPref val="4"/>
        </dgm:presLayoutVars>
      </dgm:prSet>
      <dgm:spPr>
        <a:prstGeom prst="rect">
          <a:avLst/>
        </a:prstGeom>
      </dgm:spPr>
    </dgm:pt>
    <dgm:pt modelId="{2E6E7C65-75F9-4B80-AD25-7765FFB4C2DC}" type="pres">
      <dgm:prSet presAssocID="{340D59E2-28C2-4587-AF9C-C6788710A795}" presName="childShape" presStyleCnt="0">
        <dgm:presLayoutVars>
          <dgm:chMax val="0"/>
          <dgm:chPref val="0"/>
        </dgm:presLayoutVars>
      </dgm:prSet>
      <dgm:spPr/>
    </dgm:pt>
    <dgm:pt modelId="{7EF2A09E-FFF8-488A-AACF-C217E2C9B501}" type="pres">
      <dgm:prSet presAssocID="{7BC4BC06-FDF1-402F-8BC8-677585567E1C}" presName="childComposite" presStyleCnt="0">
        <dgm:presLayoutVars>
          <dgm:chMax val="0"/>
          <dgm:chPref val="0"/>
        </dgm:presLayoutVars>
      </dgm:prSet>
      <dgm:spPr/>
    </dgm:pt>
    <dgm:pt modelId="{0800B220-D7B1-44E2-A676-4225F4669AF9}" type="pres">
      <dgm:prSet presAssocID="{7BC4BC06-FDF1-402F-8BC8-677585567E1C}" presName="Image" presStyleLbl="node1" presStyleIdx="0" presStyleCnt="3" custLinFactX="-100000" custLinFactNeighborX="-136143"/>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ocket with solid fill"/>
        </a:ext>
      </dgm:extLst>
    </dgm:pt>
    <dgm:pt modelId="{7C1A7FBD-27C6-442E-9E4C-674EF0C0C727}" type="pres">
      <dgm:prSet presAssocID="{7BC4BC06-FDF1-402F-8BC8-677585567E1C}" presName="childText" presStyleLbl="lnNode1" presStyleIdx="0" presStyleCnt="3" custScaleX="154073" custLinFactNeighborX="6209">
        <dgm:presLayoutVars>
          <dgm:chMax val="0"/>
          <dgm:chPref val="0"/>
          <dgm:bulletEnabled val="1"/>
        </dgm:presLayoutVars>
      </dgm:prSet>
      <dgm:spPr>
        <a:prstGeom prst="rect">
          <a:avLst/>
        </a:prstGeom>
      </dgm:spPr>
    </dgm:pt>
    <dgm:pt modelId="{7B438C08-E6E8-46C6-9E2E-E4C0DB07B175}" type="pres">
      <dgm:prSet presAssocID="{F45389C1-AA51-4D1F-923B-64434E8698AE}" presName="childComposite" presStyleCnt="0">
        <dgm:presLayoutVars>
          <dgm:chMax val="0"/>
          <dgm:chPref val="0"/>
        </dgm:presLayoutVars>
      </dgm:prSet>
      <dgm:spPr/>
    </dgm:pt>
    <dgm:pt modelId="{3986AA7E-2182-4761-BD81-D4D108C41BAD}" type="pres">
      <dgm:prSet presAssocID="{F45389C1-AA51-4D1F-923B-64434E8698AE}" presName="Image" presStyleLbl="node1" presStyleIdx="1" presStyleCnt="3" custLinFactX="-100000" custLinFactNeighborX="-136143"/>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esearch with solid fill"/>
        </a:ext>
      </dgm:extLst>
    </dgm:pt>
    <dgm:pt modelId="{08DF9D76-3574-4E72-A197-1EA86A286554}" type="pres">
      <dgm:prSet presAssocID="{F45389C1-AA51-4D1F-923B-64434E8698AE}" presName="childText" presStyleLbl="lnNode1" presStyleIdx="1" presStyleCnt="3" custScaleX="154073" custLinFactNeighborX="6209">
        <dgm:presLayoutVars>
          <dgm:chMax val="0"/>
          <dgm:chPref val="0"/>
          <dgm:bulletEnabled val="1"/>
        </dgm:presLayoutVars>
      </dgm:prSet>
      <dgm:spPr>
        <a:prstGeom prst="rect">
          <a:avLst/>
        </a:prstGeom>
      </dgm:spPr>
    </dgm:pt>
    <dgm:pt modelId="{F8C329EC-CDFD-4EC4-9537-C5F974481B13}" type="pres">
      <dgm:prSet presAssocID="{157FABCB-7622-4DC1-96D6-07DBB3C6B5F3}" presName="childComposite" presStyleCnt="0">
        <dgm:presLayoutVars>
          <dgm:chMax val="0"/>
          <dgm:chPref val="0"/>
        </dgm:presLayoutVars>
      </dgm:prSet>
      <dgm:spPr/>
    </dgm:pt>
    <dgm:pt modelId="{60C13C95-111A-4EBC-A7F3-44B579515B75}" type="pres">
      <dgm:prSet presAssocID="{157FABCB-7622-4DC1-96D6-07DBB3C6B5F3}" presName="Image" presStyleLbl="node1" presStyleIdx="2" presStyleCnt="3" custLinFactX="-100000" custLinFactNeighborX="-136143"/>
      <dgm:spPr>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Briefcase with solid fill"/>
        </a:ext>
      </dgm:extLst>
    </dgm:pt>
    <dgm:pt modelId="{68411F4F-8274-4C17-A46F-AABCD94ABB7F}" type="pres">
      <dgm:prSet presAssocID="{157FABCB-7622-4DC1-96D6-07DBB3C6B5F3}" presName="childText" presStyleLbl="lnNode1" presStyleIdx="2" presStyleCnt="3" custScaleX="154073" custLinFactNeighborX="6209">
        <dgm:presLayoutVars>
          <dgm:chMax val="0"/>
          <dgm:chPref val="0"/>
          <dgm:bulletEnabled val="1"/>
        </dgm:presLayoutVars>
      </dgm:prSet>
      <dgm:spPr>
        <a:prstGeom prst="rect">
          <a:avLst/>
        </a:prstGeom>
      </dgm:spPr>
    </dgm:pt>
  </dgm:ptLst>
  <dgm:cxnLst>
    <dgm:cxn modelId="{13866A2B-F06C-4259-890A-7E910858DE05}" srcId="{340D59E2-28C2-4587-AF9C-C6788710A795}" destId="{157FABCB-7622-4DC1-96D6-07DBB3C6B5F3}" srcOrd="2" destOrd="0" parTransId="{B308B41E-6191-41AC-85AE-D06F5BF2AF1D}" sibTransId="{E207CF08-5FC9-47A8-AE68-1E13F3A00A8E}"/>
    <dgm:cxn modelId="{DCBAF538-4096-48F5-95C4-605D9A24F623}" type="presOf" srcId="{7BC4BC06-FDF1-402F-8BC8-677585567E1C}" destId="{7C1A7FBD-27C6-442E-9E4C-674EF0C0C727}" srcOrd="0" destOrd="0" presId="urn:microsoft.com/office/officeart/2008/layout/PictureAccentList"/>
    <dgm:cxn modelId="{F4EF6C69-C4D9-4F56-834C-B38137281A19}" srcId="{340D59E2-28C2-4587-AF9C-C6788710A795}" destId="{F45389C1-AA51-4D1F-923B-64434E8698AE}" srcOrd="1" destOrd="0" parTransId="{361CFBA5-79E4-45AC-8DFC-0EBBA86585ED}" sibTransId="{9394BB15-0488-44F4-A6CB-0A6043DCBD7E}"/>
    <dgm:cxn modelId="{A8C6216B-B97C-4774-8004-D49E8B7AC123}" type="presOf" srcId="{157FABCB-7622-4DC1-96D6-07DBB3C6B5F3}" destId="{68411F4F-8274-4C17-A46F-AABCD94ABB7F}" srcOrd="0" destOrd="0" presId="urn:microsoft.com/office/officeart/2008/layout/PictureAccentList"/>
    <dgm:cxn modelId="{F1085D7F-1248-412B-AFBB-AF084BFD0585}" srcId="{09E68DAB-7604-45A4-90B5-16498594A605}" destId="{340D59E2-28C2-4587-AF9C-C6788710A795}" srcOrd="0" destOrd="0" parTransId="{F954EA66-57E6-42F1-9164-AD667F764003}" sibTransId="{775E5F04-6073-47EB-928E-6B64567F28C4}"/>
    <dgm:cxn modelId="{68C5369C-F985-45E8-8BF4-4CEF25DDB2B6}" type="presOf" srcId="{09E68DAB-7604-45A4-90B5-16498594A605}" destId="{0D8ADC0B-6438-486C-9360-C68B4FFAFD44}" srcOrd="0" destOrd="0" presId="urn:microsoft.com/office/officeart/2008/layout/PictureAccentList"/>
    <dgm:cxn modelId="{DF1180B1-D6DC-4040-9172-F8AD72786AA9}" type="presOf" srcId="{F45389C1-AA51-4D1F-923B-64434E8698AE}" destId="{08DF9D76-3574-4E72-A197-1EA86A286554}" srcOrd="0" destOrd="0" presId="urn:microsoft.com/office/officeart/2008/layout/PictureAccentList"/>
    <dgm:cxn modelId="{A62789C2-998B-425A-9604-6108F803A42A}" srcId="{340D59E2-28C2-4587-AF9C-C6788710A795}" destId="{7BC4BC06-FDF1-402F-8BC8-677585567E1C}" srcOrd="0" destOrd="0" parTransId="{D72859C9-1B72-4AFA-B23A-6D9A95A88760}" sibTransId="{1E08828A-D79D-484B-87E0-B0CFCCCC47D0}"/>
    <dgm:cxn modelId="{8330E3E0-8CCC-4945-868D-EC93DF183691}" type="presOf" srcId="{340D59E2-28C2-4587-AF9C-C6788710A795}" destId="{C82F731E-11DD-49A9-B936-01615E9A0EC0}" srcOrd="0" destOrd="0" presId="urn:microsoft.com/office/officeart/2008/layout/PictureAccentList"/>
    <dgm:cxn modelId="{D13AE25A-5F06-4192-ACBD-9CC8CA6D7CEF}" type="presParOf" srcId="{0D8ADC0B-6438-486C-9360-C68B4FFAFD44}" destId="{4694BD0E-67FA-4D47-A870-F3AD7EFBAA97}" srcOrd="0" destOrd="0" presId="urn:microsoft.com/office/officeart/2008/layout/PictureAccentList"/>
    <dgm:cxn modelId="{E54DE70E-0046-4B59-A8F9-ACA3C3CB1318}" type="presParOf" srcId="{4694BD0E-67FA-4D47-A870-F3AD7EFBAA97}" destId="{B795B678-11F5-40A6-83A5-16D90FF05100}" srcOrd="0" destOrd="0" presId="urn:microsoft.com/office/officeart/2008/layout/PictureAccentList"/>
    <dgm:cxn modelId="{55631C8D-F9AF-4514-BB1B-B217F668D367}" type="presParOf" srcId="{B795B678-11F5-40A6-83A5-16D90FF05100}" destId="{C82F731E-11DD-49A9-B936-01615E9A0EC0}" srcOrd="0" destOrd="0" presId="urn:microsoft.com/office/officeart/2008/layout/PictureAccentList"/>
    <dgm:cxn modelId="{8E8B64AE-7E0C-4314-A332-FA6CD8C27614}" type="presParOf" srcId="{4694BD0E-67FA-4D47-A870-F3AD7EFBAA97}" destId="{2E6E7C65-75F9-4B80-AD25-7765FFB4C2DC}" srcOrd="1" destOrd="0" presId="urn:microsoft.com/office/officeart/2008/layout/PictureAccentList"/>
    <dgm:cxn modelId="{22B77F01-A53B-4FBC-B7B5-3F04EEBCA114}" type="presParOf" srcId="{2E6E7C65-75F9-4B80-AD25-7765FFB4C2DC}" destId="{7EF2A09E-FFF8-488A-AACF-C217E2C9B501}" srcOrd="0" destOrd="0" presId="urn:microsoft.com/office/officeart/2008/layout/PictureAccentList"/>
    <dgm:cxn modelId="{28BB9DB7-015D-48B4-B749-4897D22730C6}" type="presParOf" srcId="{7EF2A09E-FFF8-488A-AACF-C217E2C9B501}" destId="{0800B220-D7B1-44E2-A676-4225F4669AF9}" srcOrd="0" destOrd="0" presId="urn:microsoft.com/office/officeart/2008/layout/PictureAccentList"/>
    <dgm:cxn modelId="{4378F147-6954-49BA-8B3F-4785BB0CA2FB}" type="presParOf" srcId="{7EF2A09E-FFF8-488A-AACF-C217E2C9B501}" destId="{7C1A7FBD-27C6-442E-9E4C-674EF0C0C727}" srcOrd="1" destOrd="0" presId="urn:microsoft.com/office/officeart/2008/layout/PictureAccentList"/>
    <dgm:cxn modelId="{1AC0602D-EE84-4FE7-B11B-95BC663EEBFD}" type="presParOf" srcId="{2E6E7C65-75F9-4B80-AD25-7765FFB4C2DC}" destId="{7B438C08-E6E8-46C6-9E2E-E4C0DB07B175}" srcOrd="1" destOrd="0" presId="urn:microsoft.com/office/officeart/2008/layout/PictureAccentList"/>
    <dgm:cxn modelId="{46BA691A-F00A-4501-9CE8-DDDA628EB98C}" type="presParOf" srcId="{7B438C08-E6E8-46C6-9E2E-E4C0DB07B175}" destId="{3986AA7E-2182-4761-BD81-D4D108C41BAD}" srcOrd="0" destOrd="0" presId="urn:microsoft.com/office/officeart/2008/layout/PictureAccentList"/>
    <dgm:cxn modelId="{FC91CB1F-5E5B-4C1B-BA04-C3DE0D3EC0A0}" type="presParOf" srcId="{7B438C08-E6E8-46C6-9E2E-E4C0DB07B175}" destId="{08DF9D76-3574-4E72-A197-1EA86A286554}" srcOrd="1" destOrd="0" presId="urn:microsoft.com/office/officeart/2008/layout/PictureAccentList"/>
    <dgm:cxn modelId="{854C04F1-1CF6-4292-BD0C-8E0C1FD0DDAE}" type="presParOf" srcId="{2E6E7C65-75F9-4B80-AD25-7765FFB4C2DC}" destId="{F8C329EC-CDFD-4EC4-9537-C5F974481B13}" srcOrd="2" destOrd="0" presId="urn:microsoft.com/office/officeart/2008/layout/PictureAccentList"/>
    <dgm:cxn modelId="{5D51F00C-8F8B-42F4-967F-CB6F2075468B}" type="presParOf" srcId="{F8C329EC-CDFD-4EC4-9537-C5F974481B13}" destId="{60C13C95-111A-4EBC-A7F3-44B579515B75}" srcOrd="0" destOrd="0" presId="urn:microsoft.com/office/officeart/2008/layout/PictureAccentList"/>
    <dgm:cxn modelId="{89FF59C0-73AD-4CD1-B8C5-A330D6D4180B}" type="presParOf" srcId="{F8C329EC-CDFD-4EC4-9537-C5F974481B13}" destId="{68411F4F-8274-4C17-A46F-AABCD94ABB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731E-11DD-49A9-B936-01615E9A0EC0}">
      <dsp:nvSpPr>
        <dsp:cNvPr id="0" name=""/>
        <dsp:cNvSpPr/>
      </dsp:nvSpPr>
      <dsp:spPr>
        <a:xfrm>
          <a:off x="5" y="2579"/>
          <a:ext cx="11794592" cy="2095367"/>
        </a:xfrm>
        <a:prstGeom prst="rect">
          <a:avLst/>
        </a:prstGeom>
        <a:solidFill>
          <a:schemeClr val="bg1">
            <a:lumMod val="95000"/>
          </a:schemeClr>
        </a:solidFill>
        <a:ln w="1079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ctr" defTabSz="889000">
            <a:lnSpc>
              <a:spcPct val="114000"/>
            </a:lnSpc>
            <a:spcBef>
              <a:spcPct val="0"/>
            </a:spcBef>
            <a:spcAft>
              <a:spcPts val="0"/>
            </a:spcAft>
            <a:buNone/>
          </a:pPr>
          <a:r>
            <a:rPr lang="en-GB" sz="2000" b="1" kern="1200" dirty="0">
              <a:solidFill>
                <a:schemeClr val="tx1">
                  <a:lumMod val="50000"/>
                </a:schemeClr>
              </a:solidFill>
            </a:rPr>
            <a:t>What was assessed? </a:t>
          </a:r>
        </a:p>
        <a:p>
          <a:pPr marL="0" lvl="0" indent="0" algn="ctr" defTabSz="889000">
            <a:lnSpc>
              <a:spcPct val="114000"/>
            </a:lnSpc>
            <a:spcBef>
              <a:spcPct val="0"/>
            </a:spcBef>
            <a:spcAft>
              <a:spcPts val="0"/>
            </a:spcAft>
            <a:buNone/>
          </a:pPr>
          <a:r>
            <a:rPr lang="en-GB" sz="2000" b="1" kern="1200" dirty="0">
              <a:solidFill>
                <a:schemeClr val="tx1">
                  <a:lumMod val="50000"/>
                </a:schemeClr>
              </a:solidFill>
            </a:rPr>
            <a:t>Workload against recommended practices in the following areas: </a:t>
          </a:r>
        </a:p>
        <a:p>
          <a:pPr marL="0" lvl="0" indent="0" algn="ctr" defTabSz="889000">
            <a:lnSpc>
              <a:spcPct val="114000"/>
            </a:lnSpc>
            <a:spcBef>
              <a:spcPct val="0"/>
            </a:spcBef>
            <a:spcAft>
              <a:spcPts val="0"/>
            </a:spcAft>
            <a:buNone/>
          </a:pPr>
          <a:r>
            <a:rPr lang="en-US" sz="2000" kern="12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sp:txBody>
      <dsp:txXfrm>
        <a:off x="5" y="2579"/>
        <a:ext cx="11794592" cy="2095367"/>
      </dsp:txXfrm>
    </dsp:sp>
    <dsp:sp modelId="{0800B220-D7B1-44E2-A676-4225F4669AF9}">
      <dsp:nvSpPr>
        <dsp:cNvPr id="0" name=""/>
        <dsp:cNvSpPr/>
      </dsp:nvSpPr>
      <dsp:spPr>
        <a:xfrm>
          <a:off x="0" y="2246170"/>
          <a:ext cx="823463" cy="82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A7FBD-27C6-442E-9E4C-674EF0C0C727}">
      <dsp:nvSpPr>
        <dsp:cNvPr id="0" name=""/>
        <dsp:cNvSpPr/>
      </dsp:nvSpPr>
      <dsp:spPr>
        <a:xfrm>
          <a:off x="919125" y="2246170"/>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a:solidFill>
                <a:schemeClr val="tx1"/>
              </a:solidFill>
            </a:rPr>
            <a:t>A single run-state workload.</a:t>
          </a:r>
        </a:p>
      </dsp:txBody>
      <dsp:txXfrm>
        <a:off x="919125" y="2246170"/>
        <a:ext cx="10829162" cy="823463"/>
      </dsp:txXfrm>
    </dsp:sp>
    <dsp:sp modelId="{3986AA7E-2182-4761-BD81-D4D108C41BAD}">
      <dsp:nvSpPr>
        <dsp:cNvPr id="0" name=""/>
        <dsp:cNvSpPr/>
      </dsp:nvSpPr>
      <dsp:spPr>
        <a:xfrm>
          <a:off x="0" y="3168449"/>
          <a:ext cx="823463" cy="82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8DF9D76-3574-4E72-A197-1EA86A286554}">
      <dsp:nvSpPr>
        <dsp:cNvPr id="0" name=""/>
        <dsp:cNvSpPr/>
      </dsp:nvSpPr>
      <dsp:spPr>
        <a:xfrm>
          <a:off x="919125" y="3168449"/>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GB" sz="2000" kern="1200">
              <a:solidFill>
                <a:schemeClr val="tx1"/>
              </a:solidFill>
            </a:rPr>
            <a:t>Collected data and provided recommendations around the configurations of your Azure resources and supporting the workload.</a:t>
          </a:r>
          <a:endParaRPr lang="en-AU" sz="2000" kern="1200">
            <a:solidFill>
              <a:schemeClr val="tx1"/>
            </a:solidFill>
          </a:endParaRPr>
        </a:p>
      </dsp:txBody>
      <dsp:txXfrm>
        <a:off x="919125" y="3168449"/>
        <a:ext cx="10829162" cy="823463"/>
      </dsp:txXfrm>
    </dsp:sp>
    <dsp:sp modelId="{60C13C95-111A-4EBC-A7F3-44B579515B75}">
      <dsp:nvSpPr>
        <dsp:cNvPr id="0" name=""/>
        <dsp:cNvSpPr/>
      </dsp:nvSpPr>
      <dsp:spPr>
        <a:xfrm>
          <a:off x="0" y="4090728"/>
          <a:ext cx="823463" cy="8234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8411F4F-8274-4C17-A46F-AABCD94ABB7F}">
      <dsp:nvSpPr>
        <dsp:cNvPr id="0" name=""/>
        <dsp:cNvSpPr/>
      </dsp:nvSpPr>
      <dsp:spPr>
        <a:xfrm>
          <a:off x="919125" y="4090728"/>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dirty="0">
              <a:solidFill>
                <a:schemeClr val="tx1"/>
              </a:solidFill>
            </a:rPr>
            <a:t>Out of scope: </a:t>
          </a:r>
          <a:r>
            <a:rPr lang="en-US" sz="2000" kern="1200" dirty="0">
              <a:solidFill>
                <a:schemeClr val="tx1"/>
              </a:solidFill>
            </a:rPr>
            <a:t>remediation during the assessment delivery · customization of dashboards.</a:t>
          </a:r>
          <a:endParaRPr lang="en-AU" sz="2000" kern="1200" dirty="0">
            <a:solidFill>
              <a:schemeClr val="tx1"/>
            </a:solidFill>
          </a:endParaRPr>
        </a:p>
      </dsp:txBody>
      <dsp:txXfrm>
        <a:off x="919125" y="4090728"/>
        <a:ext cx="10829162" cy="82346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0B57-6F69-44FC-BDC1-64B2AF33862C}"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41AC-3EAD-4A5E-A4C5-6883DD7BF43F}" type="slidenum">
              <a:rPr lang="en-US" smtClean="0"/>
              <a:t>‹#›</a:t>
            </a:fld>
            <a:endParaRPr lang="en-US"/>
          </a:p>
        </p:txBody>
      </p:sp>
    </p:spTree>
    <p:extLst>
      <p:ext uri="{BB962C8B-B14F-4D97-AF65-F5344CB8AC3E}">
        <p14:creationId xmlns:p14="http://schemas.microsoft.com/office/powerpoint/2010/main" val="7360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Slide Number Placeholder 5"/>
          <p:cNvSpPr>
            <a:spLocks noGrp="1"/>
          </p:cNvSpPr>
          <p:nvPr>
            <p:ph type="sldNum" sz="quarter" idx="5"/>
          </p:nvPr>
        </p:nvSpPr>
        <p:spPr>
          <a:xfrm>
            <a:off x="5909309" y="8685213"/>
            <a:ext cx="947103" cy="457200"/>
          </a:xfrm>
          <a:prstGeom prst="rect">
            <a:avLst/>
          </a:prstGeom>
        </p:spPr>
        <p:txBody>
          <a:bodyPr anchor="ct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434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18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66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279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01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875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149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83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195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86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96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5/10/2024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8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7" name="Slide Number Placeholder 6"/>
          <p:cNvSpPr>
            <a:spLocks noGrp="1"/>
          </p:cNvSpPr>
          <p:nvPr>
            <p:ph type="sldNum" sz="quarter" idx="5"/>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97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66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b="1"/>
              <a:t>Key Takeaway: People* still talk about determining the “root cause” of an issue but the reality is that there is almost never ONE root cause of a major issue.</a:t>
            </a:r>
          </a:p>
          <a:p>
            <a:pPr marL="171450" indent="-171450">
              <a:buFont typeface="Wingdings" panose="05000000000000000000" pitchFamily="2" charset="2"/>
              <a:buChar char="§"/>
            </a:pPr>
            <a:r>
              <a:rPr lang="en-NZ" b="1"/>
              <a:t>There are several contributing factors, which explain how an issue was able to ‘get through’ holes in various layers of mitigations/defences.</a:t>
            </a:r>
          </a:p>
          <a:p>
            <a:pPr marL="0" indent="0">
              <a:buFont typeface="Wingdings" panose="05000000000000000000" pitchFamily="2" charset="2"/>
              <a:buNone/>
            </a:pPr>
            <a:r>
              <a:rPr lang="en-NZ" b="0"/>
              <a:t>(</a:t>
            </a:r>
            <a:r>
              <a:rPr lang="en-NZ" b="1"/>
              <a:t>*</a:t>
            </a:r>
            <a:r>
              <a:rPr lang="en-NZ" b="0"/>
              <a:t>including our Azure incident communications team! Work in progress…)</a:t>
            </a:r>
            <a:endParaRPr lang="en-US" b="0"/>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Bad things don’t happen because of component failures, or bugs. Complex systems fail in complex ways. Humans try to understand our problems as simple things, so we often over-simplify explanations.</a:t>
            </a:r>
          </a:p>
          <a:p>
            <a:pPr marL="628650" lvl="1" indent="-171450">
              <a:buFont typeface="Wingdings" panose="05000000000000000000" pitchFamily="2" charset="2"/>
              <a:buChar char="§"/>
            </a:pPr>
            <a:r>
              <a:rPr lang="en-US"/>
              <a:t>Simple issue: Why is the traffic so bad today? Maybe there is a single root cause – perhaps a big event like a sports final or a concert.</a:t>
            </a:r>
          </a:p>
          <a:p>
            <a:pPr marL="628650" lvl="1" indent="-171450">
              <a:buFont typeface="Wingdings" panose="05000000000000000000" pitchFamily="2" charset="2"/>
              <a:buChar char="§"/>
            </a:pPr>
            <a:r>
              <a:rPr lang="en-US"/>
              <a:t>Complex issue: Why is the traffic constantly bad in Seattle? No single root cause – contributing factors include an increasing population, rising house prices, more high rises downtown, pricing of the toll bridge (etc.) potentially combining with temporary factors like roadworks or big events.</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The right way to think about this space is ‘how does this work in the first place’ – effectively, we’re talking about the untold story of all the issue ‘triggers’ (left) that DIDN’T cause problems, because of these defense layers. Consider these layers and the holes in each. It goes without saying that you can’t have a single layer that has no holes, there are always goal conflicts and double binds that create ‘gaps’ in any individual layer. There is no silver bullet that will prevent all bad things from happening (in I.T. and in life!) but we can add defenses. As we try to prevent bad things from happening, all we can do is ADD LAYERS, and SHRINK HOLES. </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Here’s an example – consider the major Azure outage that we had back in September 2018. An electrical storm around San Antonio caused extreme utility feed power fluctuations at an Azure datacenter in our South Central US region. Contrary to rumors at the time, no – no datacenter was ‘struck by lightning’. But one particular ‘sag’ (low power level) on the utility feed was so low that a chiller plant used to provide cooling was knocked offline – by design, to prevent powering up and down with the fluctuations. But in understanding the issue and cascading failures that resulted, there is obviously no single ‘root cause’ – contributing factors included that particular chiller plant being in maintenance mode, monitoring overload for the onsite engineers trying to respond to 1400+ alerts, technical debt in Azure AD relying on older control plane services to scale out, bad timing with Office 365 users on the East Coast coming online, a latent bug causing aggressive retries from Outlook clients, to name a few. I mentioned the ‘untold stories’ of triggers that don’t cause problems – earlier that same night of the outage, a different Azure datacenter in the region experienced similar electrical sags and swells, which also shut down a chiller plant, but the onsite team were able to bring it back online without issue.</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i="1"/>
              <a:t>For more details about the South Central incident, watch the Ignite 2018 ‘Anatomy of an Azure outage’ session – recording available at https://www.youtube.com/watch?v=8HW87XmlPOE&amp;t=2129</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04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C9A1-286E-E253-46C0-CC39D237B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E1146-C6A8-7D77-4C19-D1A797D4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949D8-5B53-4DC6-7827-69A5301840B2}"/>
              </a:ext>
            </a:extLst>
          </p:cNvPr>
          <p:cNvSpPr>
            <a:spLocks noGrp="1"/>
          </p:cNvSpPr>
          <p:nvPr>
            <p:ph type="body" idx="1"/>
          </p:nvPr>
        </p:nvSpPr>
        <p:spPr/>
        <p:txBody>
          <a:bodyPr/>
          <a:lstStyle/>
          <a:p>
            <a:pPr marL="171450" indent="-171450">
              <a:buFont typeface="Wingdings" panose="05000000000000000000" pitchFamily="2" charset="2"/>
              <a:buChar char="§"/>
            </a:pPr>
            <a:r>
              <a:rPr lang="en-NZ" b="1"/>
              <a:t>Key Takeaway: </a:t>
            </a:r>
            <a:r>
              <a:rPr lang="en-NZ" b="0"/>
              <a:t>(Reading from the bottom-up…) </a:t>
            </a:r>
            <a:r>
              <a:rPr lang="en-NZ" b="1"/>
              <a:t>Microsoft builds and operates the foundation, then customers choose to enable relevant services from to help with their resilience needs, and their app effectively sits on top of both.</a:t>
            </a:r>
          </a:p>
          <a:p>
            <a:pPr marL="171450" indent="-171450">
              <a:buFont typeface="Wingdings" panose="05000000000000000000" pitchFamily="2" charset="2"/>
              <a:buChar char="§"/>
            </a:pPr>
            <a:endParaRPr lang="en-NZ"/>
          </a:p>
          <a:p>
            <a:pPr marL="171450" indent="-171450">
              <a:buFont typeface="Wingdings" panose="05000000000000000000" pitchFamily="2" charset="2"/>
              <a:buChar char="§"/>
            </a:pPr>
            <a:r>
              <a:rPr lang="en-US"/>
              <a:t>The </a:t>
            </a:r>
            <a:r>
              <a:rPr lang="en-US" b="1"/>
              <a:t>resilient foundation </a:t>
            </a:r>
            <a:r>
              <a:rPr lang="en-US"/>
              <a:t>is effectively Microsoft’s considerable investment in the platform itself (the focus of the rest of this presentation) – physical things like our datacenters, as well as software things like our deployment &amp; maintenance processes. Here, Microsoft owns the end to end process and customers/partners just take advantage of it, by building on this foundation.</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NZ"/>
              <a:t>T</a:t>
            </a:r>
            <a:r>
              <a:rPr lang="en-US"/>
              <a:t>he </a:t>
            </a:r>
            <a:r>
              <a:rPr lang="en-US" b="1"/>
              <a:t>resilient services </a:t>
            </a:r>
            <a:r>
              <a:rPr lang="en-US"/>
              <a:t>are built by Microsoft but operated by customers – although they’re not mandatory, they’re built into the platform so that your workloads that need high availability, backup, and/or disaster recovery can get started quickly. We say that this middle ‘rung’ is the customer’s responsibility, mainly because these features aren’t enabled by default. Many workloads in Azure are dev/test or otherwise non-prod, and these kinds of services may be overkill. So Microsoft owns creating the services/features (say, providing Azure Site Recovery for DR!) but customers ‘own’ (1) deciding to use it, and (2) configuring it for their purposes. Obviously we help here too (like providing best practices through the Well-Architected Framework, more on that later…) but ultimately customers own their application reliability IN the cloud, including using these resilient features where it can help them to achieve their reliability goals.</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b="1"/>
              <a:t>Your application</a:t>
            </a:r>
            <a:r>
              <a:rPr lang="en-US"/>
              <a:t> here refers to the specifics of each individual customer workload – these ‘sit’ on the services/features/foundation below. We won’t spend a huge amount of time here, but will gesture towards some of our Reference Architectures and design guidance for ensuring that application architecture and logic understands that it’s living in the cloud, handles transient errors appropriately, etc.</a:t>
            </a:r>
          </a:p>
          <a:p>
            <a:pPr marL="0" indent="0">
              <a:buFont typeface="Wingdings" panose="05000000000000000000" pitchFamily="2" charset="2"/>
              <a:buNone/>
            </a:pPr>
            <a:endParaRPr lang="en-US"/>
          </a:p>
          <a:p>
            <a:pPr marL="0" indent="0">
              <a:buFont typeface="Wingdings" panose="05000000000000000000" pitchFamily="2" charset="2"/>
              <a:buNone/>
            </a:pPr>
            <a:r>
              <a:rPr lang="en-US"/>
              <a:t>---</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sz="1200" i="1" kern="1200">
                <a:solidFill>
                  <a:schemeClr val="tx1"/>
                </a:solidFill>
                <a:effectLst/>
                <a:latin typeface="+mn-lt"/>
                <a:ea typeface="+mn-ea"/>
                <a:cs typeface="+mn-cs"/>
              </a:rPr>
              <a:t>Let's start with the resilient foundation. It is what everything is built on top of and is required for any application to achieve resiliency. The services on top, or the capabilities built on that resilient foundation that applications take advantage of, we will talk about ones that give applications DR capabilities and the ability to backup. Finally, the application on top has to take advantage of those resilient services to have resilience. The platform has inherent resilience, but true resiliency and getting close to that 100% availability requires the application to be architected to take advantage. </a:t>
            </a:r>
            <a:endParaRPr lang="en-US" i="1"/>
          </a:p>
        </p:txBody>
      </p:sp>
      <p:sp>
        <p:nvSpPr>
          <p:cNvPr id="4" name="Slide Number Placeholder 3">
            <a:extLst>
              <a:ext uri="{FF2B5EF4-FFF2-40B4-BE49-F238E27FC236}">
                <a16:creationId xmlns:a16="http://schemas.microsoft.com/office/drawing/2014/main" id="{B84E45B9-8E49-FE5C-C37C-F9114737EE8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3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sz="1400" b="1"/>
              <a:t>Key Takeaway: This is effectively our agenda for this part of the presentation, showing the three pillars of Microsoft’s investments in ensuring that the foundation provided by the Azure platform is as resilient as possible.</a:t>
            </a:r>
          </a:p>
          <a:p>
            <a:pPr marL="171450" indent="-171450">
              <a:buFont typeface="Wingdings" panose="05000000000000000000" pitchFamily="2" charset="2"/>
              <a:buChar char="§"/>
            </a:pPr>
            <a:endParaRPr lang="en-NZ" sz="1400" b="1"/>
          </a:p>
          <a:p>
            <a:pPr marL="171450" indent="-171450">
              <a:buFont typeface="Wingdings" panose="05000000000000000000" pitchFamily="2" charset="2"/>
              <a:buChar char="§"/>
            </a:pPr>
            <a:r>
              <a:rPr lang="en-US" sz="1400" b="1"/>
              <a:t>Our infrastructure:</a:t>
            </a:r>
            <a:r>
              <a:rPr lang="en-US" sz="1400"/>
              <a:t> Mostly physical elements – how we arrange hardware and structure these concepts… How we’ve designed the cloud and how we think about how our customers &amp; partners build on top of it.</a:t>
            </a:r>
          </a:p>
          <a:p>
            <a:pPr marL="171450" indent="-171450">
              <a:buFont typeface="Wingdings" panose="05000000000000000000" pitchFamily="2" charset="2"/>
              <a:buChar char="§"/>
            </a:pPr>
            <a:r>
              <a:rPr lang="en-US" sz="1400" b="1" i="0"/>
              <a:t>Our processes: </a:t>
            </a:r>
            <a:r>
              <a:rPr lang="en-US" sz="1400" i="0"/>
              <a:t>Mostly software elements – how we make changes safely, how we use machine learning to inform service operations, how we think of ‘what if’ scenarios… How we operate the cloud in an ongoing way.</a:t>
            </a:r>
          </a:p>
          <a:p>
            <a:pPr marL="171450" indent="-171450">
              <a:buFont typeface="Wingdings" panose="05000000000000000000" pitchFamily="2" charset="2"/>
              <a:buChar char="§"/>
            </a:pPr>
            <a:r>
              <a:rPr lang="en-US" sz="1400" b="1" i="0"/>
              <a:t>Our principles: </a:t>
            </a:r>
            <a:r>
              <a:rPr lang="en-US" sz="1400" i="0"/>
              <a:t>Mostly philosophical elements – decisions and trade-offs that we’ve made, including the key principles we’ve established that govern how we approach communicating with customers/partners during issues.</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762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60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70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ckdrop">
    <p:bg>
      <p:bgPr>
        <a:gradFill>
          <a:gsLst>
            <a:gs pos="22000">
              <a:schemeClr val="bg1"/>
            </a:gs>
            <a:gs pos="68000">
              <a:srgbClr val="D5D4DB"/>
            </a:gs>
            <a:gs pos="100000">
              <a:srgbClr val="5C92B7">
                <a:alpha val="95000"/>
              </a:srgbClr>
            </a:gs>
          </a:gsLst>
          <a:lin ang="192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340323" y="6614631"/>
            <a:ext cx="212237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a:ln>
                  <a:noFill/>
                </a:ln>
                <a:solidFill>
                  <a:srgbClr val="FFFFFF">
                    <a:lumMod val="50000"/>
                  </a:srgbClr>
                </a:solidFill>
                <a:effectLst/>
                <a:uLnTx/>
                <a:uFillTx/>
                <a:latin typeface="Segoe UI"/>
                <a:ea typeface="+mn-ea"/>
                <a:cs typeface="+mn-cs"/>
              </a:rPr>
              <a:t>MICROSOFT CONFIDENTIAL</a:t>
            </a:r>
          </a:p>
        </p:txBody>
      </p:sp>
      <p:sp>
        <p:nvSpPr>
          <p:cNvPr id="7" name="Title 1">
            <a:extLst>
              <a:ext uri="{FF2B5EF4-FFF2-40B4-BE49-F238E27FC236}">
                <a16:creationId xmlns:a16="http://schemas.microsoft.com/office/drawing/2014/main" id="{FB536205-95A9-6B54-962E-2A8A7398E683}"/>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2885755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30240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10369"/>
          </a:xfrm>
        </p:spPr>
        <p:txBody>
          <a:bodyPr wrap="square" lIns="0" tIns="0" rIns="0" bIns="0">
            <a:spAutoFit/>
          </a:bodyPr>
          <a:lstStyle>
            <a:lvl1pPr>
              <a:lnSpc>
                <a:spcPts val="3200"/>
              </a:lnSpc>
              <a:defRPr sz="2800"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4"/>
            <a:ext cx="4822952" cy="2701637"/>
          </a:xfrm>
        </p:spPr>
        <p:txBody>
          <a:bodyPr lIns="0" tIns="0" rIns="0" bIns="0"/>
          <a:lstStyle>
            <a:lvl1pPr marL="0" indent="0">
              <a:lnSpc>
                <a:spcPts val="1800"/>
              </a:lnSpc>
              <a:spcBef>
                <a:spcPts val="1200"/>
              </a:spcBef>
              <a:buNone/>
              <a:defRPr lang="en-US" sz="1400" b="0" kern="1200" spc="0" baseline="0" dirty="0">
                <a:solidFill>
                  <a:schemeClr val="tx2"/>
                </a:solidFill>
                <a:latin typeface="+mj-lt"/>
                <a:ea typeface="+mn-ea"/>
                <a:cs typeface="+mn-cs"/>
              </a:defRPr>
            </a:lvl1pPr>
            <a:lvl2pPr marL="0" marR="0" indent="0" algn="l" defTabSz="932746"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2" indent="0">
              <a:buNone/>
              <a:defRPr/>
            </a:lvl3pPr>
            <a:lvl4pPr marL="685803" indent="0">
              <a:buNone/>
              <a:defRPr/>
            </a:lvl4pPr>
            <a:lvl5pPr marL="914403"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307777"/>
          </a:xfrm>
        </p:spPr>
        <p:txBody>
          <a:bodyPr wrap="square" lIns="0" tIns="0" rIns="0" bIns="0">
            <a:spAutoFit/>
          </a:bodyPr>
          <a:lstStyle>
            <a:lvl1pPr marL="0" indent="0">
              <a:lnSpc>
                <a:spcPts val="2400"/>
              </a:lnSpc>
              <a:buNone/>
              <a:defRPr lang="en-US" sz="2000" kern="1200" spc="0" baseline="0" dirty="0">
                <a:solidFill>
                  <a:schemeClr val="tx1"/>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a:t>
            </a:r>
          </a:p>
        </p:txBody>
      </p:sp>
    </p:spTree>
    <p:extLst>
      <p:ext uri="{BB962C8B-B14F-4D97-AF65-F5344CB8AC3E}">
        <p14:creationId xmlns:p14="http://schemas.microsoft.com/office/powerpoint/2010/main" val="257104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black">
    <p:bg>
      <p:bgPr>
        <a:solidFill>
          <a:srgbClr val="00000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4" eaLnBrk="0" hangingPunct="0"/>
            <a:r>
              <a:rPr lang="en-US" sz="700">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300"/>
              </a:spcAft>
              <a:defRPr sz="2600" spc="-50" baseline="0">
                <a:solidFill>
                  <a:schemeClr val="bg1"/>
                </a:solidFill>
              </a:defRPr>
            </a:lvl1pPr>
          </a:lstStyle>
          <a:p>
            <a:r>
              <a:rPr lang="en-US"/>
              <a:t>Thank you.</a:t>
            </a:r>
          </a:p>
        </p:txBody>
      </p:sp>
      <p:grpSp>
        <p:nvGrpSpPr>
          <p:cNvPr id="24" name="Group 23">
            <a:extLst>
              <a:ext uri="{FF2B5EF4-FFF2-40B4-BE49-F238E27FC236}">
                <a16:creationId xmlns:a16="http://schemas.microsoft.com/office/drawing/2014/main" id="{37C99B61-5FC6-4B9C-8441-11BA79E8EDCE}"/>
              </a:ext>
            </a:extLst>
          </p:cNvPr>
          <p:cNvGrpSpPr/>
          <p:nvPr userDrawn="1"/>
        </p:nvGrpSpPr>
        <p:grpSpPr>
          <a:xfrm>
            <a:off x="431184" y="2422663"/>
            <a:ext cx="4074989" cy="2040542"/>
            <a:chOff x="431184" y="3072637"/>
            <a:chExt cx="4074989" cy="2040542"/>
          </a:xfrm>
        </p:grpSpPr>
        <p:grpSp>
          <p:nvGrpSpPr>
            <p:cNvPr id="25" name="Group 24">
              <a:extLst>
                <a:ext uri="{FF2B5EF4-FFF2-40B4-BE49-F238E27FC236}">
                  <a16:creationId xmlns:a16="http://schemas.microsoft.com/office/drawing/2014/main" id="{30AD60B6-F8D5-4E6E-AB80-958D5BBEC604}"/>
                </a:ext>
              </a:extLst>
            </p:cNvPr>
            <p:cNvGrpSpPr/>
            <p:nvPr userDrawn="1"/>
          </p:nvGrpSpPr>
          <p:grpSpPr>
            <a:xfrm>
              <a:off x="455937" y="3562241"/>
              <a:ext cx="3179221" cy="210961"/>
              <a:chOff x="455937" y="2973042"/>
              <a:chExt cx="3179221" cy="210961"/>
            </a:xfrm>
          </p:grpSpPr>
          <p:sp>
            <p:nvSpPr>
              <p:cNvPr id="42" name="Freeform 229">
                <a:extLst>
                  <a:ext uri="{FF2B5EF4-FFF2-40B4-BE49-F238E27FC236}">
                    <a16:creationId xmlns:a16="http://schemas.microsoft.com/office/drawing/2014/main" id="{4192EE6C-ED64-4915-8D78-362956CA2820}"/>
                  </a:ext>
                </a:extLst>
              </p:cNvPr>
              <p:cNvSpPr>
                <a:spLocks noChangeAspect="1" noEditPoints="1"/>
              </p:cNvSpPr>
              <p:nvPr/>
            </p:nvSpPr>
            <p:spPr bwMode="auto">
              <a:xfrm rot="16200000">
                <a:off x="2826359" y="2375205"/>
                <a:ext cx="210961" cy="1406636"/>
              </a:xfrm>
              <a:custGeom>
                <a:avLst/>
                <a:gdLst>
                  <a:gd name="T0" fmla="*/ 0 w 69"/>
                  <a:gd name="T1" fmla="*/ 33 h 459"/>
                  <a:gd name="T2" fmla="*/ 33 w 69"/>
                  <a:gd name="T3" fmla="*/ 0 h 459"/>
                  <a:gd name="T4" fmla="*/ 69 w 69"/>
                  <a:gd name="T5" fmla="*/ 35 h 459"/>
                  <a:gd name="T6" fmla="*/ 52 w 69"/>
                  <a:gd name="T7" fmla="*/ 52 h 459"/>
                  <a:gd name="T8" fmla="*/ 50 w 69"/>
                  <a:gd name="T9" fmla="*/ 21 h 459"/>
                  <a:gd name="T10" fmla="*/ 19 w 69"/>
                  <a:gd name="T11" fmla="*/ 21 h 459"/>
                  <a:gd name="T12" fmla="*/ 17 w 69"/>
                  <a:gd name="T13" fmla="*/ 52 h 459"/>
                  <a:gd name="T14" fmla="*/ 1 w 69"/>
                  <a:gd name="T15" fmla="*/ 121 h 459"/>
                  <a:gd name="T16" fmla="*/ 55 w 69"/>
                  <a:gd name="T17" fmla="*/ 106 h 459"/>
                  <a:gd name="T18" fmla="*/ 1 w 69"/>
                  <a:gd name="T19" fmla="*/ 78 h 459"/>
                  <a:gd name="T20" fmla="*/ 68 w 69"/>
                  <a:gd name="T21" fmla="*/ 63 h 459"/>
                  <a:gd name="T22" fmla="*/ 1 w 69"/>
                  <a:gd name="T23" fmla="*/ 121 h 459"/>
                  <a:gd name="T24" fmla="*/ 1 w 69"/>
                  <a:gd name="T25" fmla="*/ 146 h 459"/>
                  <a:gd name="T26" fmla="*/ 16 w 69"/>
                  <a:gd name="T27" fmla="*/ 174 h 459"/>
                  <a:gd name="T28" fmla="*/ 1 w 69"/>
                  <a:gd name="T29" fmla="*/ 195 h 459"/>
                  <a:gd name="T30" fmla="*/ 68 w 69"/>
                  <a:gd name="T31" fmla="*/ 154 h 459"/>
                  <a:gd name="T32" fmla="*/ 56 w 69"/>
                  <a:gd name="T33" fmla="*/ 162 h 459"/>
                  <a:gd name="T34" fmla="*/ 27 w 69"/>
                  <a:gd name="T35" fmla="*/ 171 h 459"/>
                  <a:gd name="T36" fmla="*/ 50 w 69"/>
                  <a:gd name="T37" fmla="*/ 161 h 459"/>
                  <a:gd name="T38" fmla="*/ 3 w 69"/>
                  <a:gd name="T39" fmla="*/ 250 h 459"/>
                  <a:gd name="T40" fmla="*/ 9 w 69"/>
                  <a:gd name="T41" fmla="*/ 207 h 459"/>
                  <a:gd name="T42" fmla="*/ 59 w 69"/>
                  <a:gd name="T43" fmla="*/ 208 h 459"/>
                  <a:gd name="T44" fmla="*/ 67 w 69"/>
                  <a:gd name="T45" fmla="*/ 250 h 459"/>
                  <a:gd name="T46" fmla="*/ 56 w 69"/>
                  <a:gd name="T47" fmla="*/ 235 h 459"/>
                  <a:gd name="T48" fmla="*/ 34 w 69"/>
                  <a:gd name="T49" fmla="*/ 214 h 459"/>
                  <a:gd name="T50" fmla="*/ 13 w 69"/>
                  <a:gd name="T51" fmla="*/ 234 h 459"/>
                  <a:gd name="T52" fmla="*/ 3 w 69"/>
                  <a:gd name="T53" fmla="*/ 250 h 459"/>
                  <a:gd name="T54" fmla="*/ 1 w 69"/>
                  <a:gd name="T55" fmla="*/ 308 h 459"/>
                  <a:gd name="T56" fmla="*/ 49 w 69"/>
                  <a:gd name="T57" fmla="*/ 308 h 459"/>
                  <a:gd name="T58" fmla="*/ 43 w 69"/>
                  <a:gd name="T59" fmla="*/ 305 h 459"/>
                  <a:gd name="T60" fmla="*/ 1 w 69"/>
                  <a:gd name="T61" fmla="*/ 262 h 459"/>
                  <a:gd name="T62" fmla="*/ 68 w 69"/>
                  <a:gd name="T63" fmla="*/ 276 h 459"/>
                  <a:gd name="T64" fmla="*/ 22 w 69"/>
                  <a:gd name="T65" fmla="*/ 276 h 459"/>
                  <a:gd name="T66" fmla="*/ 27 w 69"/>
                  <a:gd name="T67" fmla="*/ 280 h 459"/>
                  <a:gd name="T68" fmla="*/ 68 w 69"/>
                  <a:gd name="T69" fmla="*/ 322 h 459"/>
                  <a:gd name="T70" fmla="*/ 1 w 69"/>
                  <a:gd name="T71" fmla="*/ 337 h 459"/>
                  <a:gd name="T72" fmla="*/ 7 w 69"/>
                  <a:gd name="T73" fmla="*/ 382 h 459"/>
                  <a:gd name="T74" fmla="*/ 36 w 69"/>
                  <a:gd name="T75" fmla="*/ 382 h 459"/>
                  <a:gd name="T76" fmla="*/ 41 w 69"/>
                  <a:gd name="T77" fmla="*/ 352 h 459"/>
                  <a:gd name="T78" fmla="*/ 56 w 69"/>
                  <a:gd name="T79" fmla="*/ 380 h 459"/>
                  <a:gd name="T80" fmla="*/ 68 w 69"/>
                  <a:gd name="T81" fmla="*/ 337 h 459"/>
                  <a:gd name="T82" fmla="*/ 30 w 69"/>
                  <a:gd name="T83" fmla="*/ 362 h 459"/>
                  <a:gd name="T84" fmla="*/ 12 w 69"/>
                  <a:gd name="T85" fmla="*/ 361 h 459"/>
                  <a:gd name="T86" fmla="*/ 30 w 69"/>
                  <a:gd name="T87" fmla="*/ 352 h 459"/>
                  <a:gd name="T88" fmla="*/ 59 w 69"/>
                  <a:gd name="T89" fmla="*/ 403 h 459"/>
                  <a:gd name="T90" fmla="*/ 9 w 69"/>
                  <a:gd name="T91" fmla="*/ 403 h 459"/>
                  <a:gd name="T92" fmla="*/ 10 w 69"/>
                  <a:gd name="T93" fmla="*/ 450 h 459"/>
                  <a:gd name="T94" fmla="*/ 60 w 69"/>
                  <a:gd name="T95" fmla="*/ 450 h 459"/>
                  <a:gd name="T96" fmla="*/ 59 w 69"/>
                  <a:gd name="T97" fmla="*/ 403 h 459"/>
                  <a:gd name="T98" fmla="*/ 34 w 69"/>
                  <a:gd name="T99" fmla="*/ 443 h 459"/>
                  <a:gd name="T100" fmla="*/ 13 w 69"/>
                  <a:gd name="T101" fmla="*/ 426 h 459"/>
                  <a:gd name="T102" fmla="*/ 34 w 69"/>
                  <a:gd name="T103" fmla="*/ 409 h 459"/>
                  <a:gd name="T104" fmla="*/ 56 w 69"/>
                  <a:gd name="T105" fmla="*/ 42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459">
                    <a:moveTo>
                      <a:pt x="3" y="52"/>
                    </a:moveTo>
                    <a:cubicBezTo>
                      <a:pt x="1" y="47"/>
                      <a:pt x="0" y="41"/>
                      <a:pt x="0" y="33"/>
                    </a:cubicBezTo>
                    <a:cubicBezTo>
                      <a:pt x="0" y="22"/>
                      <a:pt x="3" y="14"/>
                      <a:pt x="9" y="9"/>
                    </a:cubicBezTo>
                    <a:cubicBezTo>
                      <a:pt x="15" y="3"/>
                      <a:pt x="23" y="0"/>
                      <a:pt x="33" y="0"/>
                    </a:cubicBezTo>
                    <a:cubicBezTo>
                      <a:pt x="44" y="0"/>
                      <a:pt x="52" y="3"/>
                      <a:pt x="59" y="10"/>
                    </a:cubicBezTo>
                    <a:cubicBezTo>
                      <a:pt x="66" y="16"/>
                      <a:pt x="69" y="25"/>
                      <a:pt x="69" y="35"/>
                    </a:cubicBezTo>
                    <a:cubicBezTo>
                      <a:pt x="69" y="42"/>
                      <a:pt x="68" y="47"/>
                      <a:pt x="67" y="52"/>
                    </a:cubicBezTo>
                    <a:cubicBezTo>
                      <a:pt x="52" y="52"/>
                      <a:pt x="52" y="52"/>
                      <a:pt x="52" y="52"/>
                    </a:cubicBezTo>
                    <a:cubicBezTo>
                      <a:pt x="55" y="47"/>
                      <a:pt x="56" y="42"/>
                      <a:pt x="56" y="37"/>
                    </a:cubicBezTo>
                    <a:cubicBezTo>
                      <a:pt x="56" y="30"/>
                      <a:pt x="54" y="25"/>
                      <a:pt x="50" y="21"/>
                    </a:cubicBezTo>
                    <a:cubicBezTo>
                      <a:pt x="46" y="18"/>
                      <a:pt x="41" y="16"/>
                      <a:pt x="34" y="16"/>
                    </a:cubicBezTo>
                    <a:cubicBezTo>
                      <a:pt x="28" y="16"/>
                      <a:pt x="22" y="17"/>
                      <a:pt x="19" y="21"/>
                    </a:cubicBezTo>
                    <a:cubicBezTo>
                      <a:pt x="15" y="25"/>
                      <a:pt x="13" y="30"/>
                      <a:pt x="13" y="36"/>
                    </a:cubicBezTo>
                    <a:cubicBezTo>
                      <a:pt x="13" y="42"/>
                      <a:pt x="14" y="47"/>
                      <a:pt x="17" y="52"/>
                    </a:cubicBezTo>
                    <a:lnTo>
                      <a:pt x="3" y="52"/>
                    </a:lnTo>
                    <a:close/>
                    <a:moveTo>
                      <a:pt x="1" y="121"/>
                    </a:moveTo>
                    <a:cubicBezTo>
                      <a:pt x="1" y="106"/>
                      <a:pt x="1" y="106"/>
                      <a:pt x="1" y="106"/>
                    </a:cubicBezTo>
                    <a:cubicBezTo>
                      <a:pt x="55" y="106"/>
                      <a:pt x="55" y="106"/>
                      <a:pt x="55" y="106"/>
                    </a:cubicBezTo>
                    <a:cubicBezTo>
                      <a:pt x="55" y="78"/>
                      <a:pt x="55" y="78"/>
                      <a:pt x="55" y="78"/>
                    </a:cubicBezTo>
                    <a:cubicBezTo>
                      <a:pt x="1" y="78"/>
                      <a:pt x="1" y="78"/>
                      <a:pt x="1" y="78"/>
                    </a:cubicBezTo>
                    <a:cubicBezTo>
                      <a:pt x="1" y="63"/>
                      <a:pt x="1" y="63"/>
                      <a:pt x="1" y="63"/>
                    </a:cubicBezTo>
                    <a:cubicBezTo>
                      <a:pt x="68" y="63"/>
                      <a:pt x="68" y="63"/>
                      <a:pt x="68" y="63"/>
                    </a:cubicBezTo>
                    <a:cubicBezTo>
                      <a:pt x="68" y="121"/>
                      <a:pt x="68" y="121"/>
                      <a:pt x="68" y="121"/>
                    </a:cubicBezTo>
                    <a:lnTo>
                      <a:pt x="1" y="121"/>
                    </a:lnTo>
                    <a:close/>
                    <a:moveTo>
                      <a:pt x="1" y="129"/>
                    </a:moveTo>
                    <a:cubicBezTo>
                      <a:pt x="1" y="146"/>
                      <a:pt x="1" y="146"/>
                      <a:pt x="1" y="146"/>
                    </a:cubicBezTo>
                    <a:cubicBezTo>
                      <a:pt x="16" y="150"/>
                      <a:pt x="16" y="150"/>
                      <a:pt x="16" y="150"/>
                    </a:cubicBezTo>
                    <a:cubicBezTo>
                      <a:pt x="16" y="174"/>
                      <a:pt x="16" y="174"/>
                      <a:pt x="16" y="174"/>
                    </a:cubicBezTo>
                    <a:cubicBezTo>
                      <a:pt x="1" y="179"/>
                      <a:pt x="1" y="179"/>
                      <a:pt x="1" y="179"/>
                    </a:cubicBezTo>
                    <a:cubicBezTo>
                      <a:pt x="1" y="195"/>
                      <a:pt x="1" y="195"/>
                      <a:pt x="1" y="195"/>
                    </a:cubicBezTo>
                    <a:cubicBezTo>
                      <a:pt x="68" y="171"/>
                      <a:pt x="68" y="171"/>
                      <a:pt x="68" y="171"/>
                    </a:cubicBezTo>
                    <a:cubicBezTo>
                      <a:pt x="68" y="154"/>
                      <a:pt x="68" y="154"/>
                      <a:pt x="68" y="154"/>
                    </a:cubicBezTo>
                    <a:lnTo>
                      <a:pt x="1" y="129"/>
                    </a:lnTo>
                    <a:close/>
                    <a:moveTo>
                      <a:pt x="56" y="162"/>
                    </a:moveTo>
                    <a:cubicBezTo>
                      <a:pt x="54" y="162"/>
                      <a:pt x="52" y="163"/>
                      <a:pt x="50" y="163"/>
                    </a:cubicBezTo>
                    <a:cubicBezTo>
                      <a:pt x="27" y="171"/>
                      <a:pt x="27" y="171"/>
                      <a:pt x="27" y="171"/>
                    </a:cubicBezTo>
                    <a:cubicBezTo>
                      <a:pt x="27" y="153"/>
                      <a:pt x="27" y="153"/>
                      <a:pt x="27" y="153"/>
                    </a:cubicBezTo>
                    <a:cubicBezTo>
                      <a:pt x="50" y="161"/>
                      <a:pt x="50" y="161"/>
                      <a:pt x="50" y="161"/>
                    </a:cubicBezTo>
                    <a:cubicBezTo>
                      <a:pt x="52" y="161"/>
                      <a:pt x="54" y="162"/>
                      <a:pt x="56" y="162"/>
                    </a:cubicBezTo>
                    <a:close/>
                    <a:moveTo>
                      <a:pt x="3" y="250"/>
                    </a:moveTo>
                    <a:cubicBezTo>
                      <a:pt x="1" y="246"/>
                      <a:pt x="0" y="239"/>
                      <a:pt x="0" y="231"/>
                    </a:cubicBezTo>
                    <a:cubicBezTo>
                      <a:pt x="0" y="221"/>
                      <a:pt x="3" y="213"/>
                      <a:pt x="9" y="207"/>
                    </a:cubicBezTo>
                    <a:cubicBezTo>
                      <a:pt x="15" y="201"/>
                      <a:pt x="23" y="198"/>
                      <a:pt x="33" y="198"/>
                    </a:cubicBezTo>
                    <a:cubicBezTo>
                      <a:pt x="44" y="198"/>
                      <a:pt x="52" y="202"/>
                      <a:pt x="59" y="208"/>
                    </a:cubicBezTo>
                    <a:cubicBezTo>
                      <a:pt x="66" y="215"/>
                      <a:pt x="69" y="223"/>
                      <a:pt x="69" y="234"/>
                    </a:cubicBezTo>
                    <a:cubicBezTo>
                      <a:pt x="69" y="240"/>
                      <a:pt x="68" y="246"/>
                      <a:pt x="67" y="250"/>
                    </a:cubicBezTo>
                    <a:cubicBezTo>
                      <a:pt x="52" y="250"/>
                      <a:pt x="52" y="250"/>
                      <a:pt x="52" y="250"/>
                    </a:cubicBezTo>
                    <a:cubicBezTo>
                      <a:pt x="55" y="246"/>
                      <a:pt x="56" y="241"/>
                      <a:pt x="56" y="235"/>
                    </a:cubicBezTo>
                    <a:cubicBezTo>
                      <a:pt x="56" y="229"/>
                      <a:pt x="54" y="224"/>
                      <a:pt x="50" y="220"/>
                    </a:cubicBezTo>
                    <a:cubicBezTo>
                      <a:pt x="46" y="216"/>
                      <a:pt x="41" y="214"/>
                      <a:pt x="34" y="214"/>
                    </a:cubicBezTo>
                    <a:cubicBezTo>
                      <a:pt x="28" y="214"/>
                      <a:pt x="22" y="216"/>
                      <a:pt x="19" y="220"/>
                    </a:cubicBezTo>
                    <a:cubicBezTo>
                      <a:pt x="15" y="223"/>
                      <a:pt x="13" y="228"/>
                      <a:pt x="13" y="234"/>
                    </a:cubicBezTo>
                    <a:cubicBezTo>
                      <a:pt x="13" y="240"/>
                      <a:pt x="14" y="246"/>
                      <a:pt x="17" y="250"/>
                    </a:cubicBezTo>
                    <a:lnTo>
                      <a:pt x="3" y="250"/>
                    </a:lnTo>
                    <a:close/>
                    <a:moveTo>
                      <a:pt x="1" y="322"/>
                    </a:moveTo>
                    <a:cubicBezTo>
                      <a:pt x="1" y="308"/>
                      <a:pt x="1" y="308"/>
                      <a:pt x="1" y="308"/>
                    </a:cubicBezTo>
                    <a:cubicBezTo>
                      <a:pt x="38" y="308"/>
                      <a:pt x="38" y="308"/>
                      <a:pt x="38" y="308"/>
                    </a:cubicBezTo>
                    <a:cubicBezTo>
                      <a:pt x="42" y="308"/>
                      <a:pt x="46" y="308"/>
                      <a:pt x="49" y="308"/>
                    </a:cubicBezTo>
                    <a:cubicBezTo>
                      <a:pt x="49" y="308"/>
                      <a:pt x="49" y="308"/>
                      <a:pt x="49" y="308"/>
                    </a:cubicBezTo>
                    <a:cubicBezTo>
                      <a:pt x="47" y="307"/>
                      <a:pt x="45" y="306"/>
                      <a:pt x="43" y="305"/>
                    </a:cubicBezTo>
                    <a:cubicBezTo>
                      <a:pt x="1" y="277"/>
                      <a:pt x="1" y="277"/>
                      <a:pt x="1" y="277"/>
                    </a:cubicBezTo>
                    <a:cubicBezTo>
                      <a:pt x="1" y="262"/>
                      <a:pt x="1" y="262"/>
                      <a:pt x="1" y="262"/>
                    </a:cubicBezTo>
                    <a:cubicBezTo>
                      <a:pt x="68" y="262"/>
                      <a:pt x="68" y="262"/>
                      <a:pt x="68" y="262"/>
                    </a:cubicBezTo>
                    <a:cubicBezTo>
                      <a:pt x="68" y="276"/>
                      <a:pt x="68" y="276"/>
                      <a:pt x="68" y="276"/>
                    </a:cubicBezTo>
                    <a:cubicBezTo>
                      <a:pt x="31" y="276"/>
                      <a:pt x="31" y="276"/>
                      <a:pt x="31" y="276"/>
                    </a:cubicBezTo>
                    <a:cubicBezTo>
                      <a:pt x="26" y="276"/>
                      <a:pt x="23" y="276"/>
                      <a:pt x="22" y="276"/>
                    </a:cubicBezTo>
                    <a:cubicBezTo>
                      <a:pt x="22" y="276"/>
                      <a:pt x="22" y="276"/>
                      <a:pt x="22" y="276"/>
                    </a:cubicBezTo>
                    <a:cubicBezTo>
                      <a:pt x="22" y="276"/>
                      <a:pt x="24" y="277"/>
                      <a:pt x="27" y="280"/>
                    </a:cubicBezTo>
                    <a:cubicBezTo>
                      <a:pt x="68" y="306"/>
                      <a:pt x="68" y="306"/>
                      <a:pt x="68" y="306"/>
                    </a:cubicBezTo>
                    <a:cubicBezTo>
                      <a:pt x="68" y="322"/>
                      <a:pt x="68" y="322"/>
                      <a:pt x="68" y="322"/>
                    </a:cubicBezTo>
                    <a:lnTo>
                      <a:pt x="1" y="322"/>
                    </a:lnTo>
                    <a:close/>
                    <a:moveTo>
                      <a:pt x="1" y="337"/>
                    </a:moveTo>
                    <a:cubicBezTo>
                      <a:pt x="1" y="364"/>
                      <a:pt x="1" y="364"/>
                      <a:pt x="1" y="364"/>
                    </a:cubicBezTo>
                    <a:cubicBezTo>
                      <a:pt x="1" y="372"/>
                      <a:pt x="3" y="377"/>
                      <a:pt x="7" y="382"/>
                    </a:cubicBezTo>
                    <a:cubicBezTo>
                      <a:pt x="10" y="386"/>
                      <a:pt x="16" y="388"/>
                      <a:pt x="22" y="388"/>
                    </a:cubicBezTo>
                    <a:cubicBezTo>
                      <a:pt x="28" y="388"/>
                      <a:pt x="33" y="386"/>
                      <a:pt x="36" y="382"/>
                    </a:cubicBezTo>
                    <a:cubicBezTo>
                      <a:pt x="39" y="378"/>
                      <a:pt x="41" y="373"/>
                      <a:pt x="41" y="365"/>
                    </a:cubicBezTo>
                    <a:cubicBezTo>
                      <a:pt x="41" y="352"/>
                      <a:pt x="41" y="352"/>
                      <a:pt x="41" y="352"/>
                    </a:cubicBezTo>
                    <a:cubicBezTo>
                      <a:pt x="56" y="352"/>
                      <a:pt x="56" y="352"/>
                      <a:pt x="56" y="352"/>
                    </a:cubicBezTo>
                    <a:cubicBezTo>
                      <a:pt x="56" y="380"/>
                      <a:pt x="56" y="380"/>
                      <a:pt x="56" y="380"/>
                    </a:cubicBezTo>
                    <a:cubicBezTo>
                      <a:pt x="68" y="380"/>
                      <a:pt x="68" y="380"/>
                      <a:pt x="68" y="380"/>
                    </a:cubicBezTo>
                    <a:cubicBezTo>
                      <a:pt x="68" y="337"/>
                      <a:pt x="68" y="337"/>
                      <a:pt x="68" y="337"/>
                    </a:cubicBezTo>
                    <a:lnTo>
                      <a:pt x="1" y="337"/>
                    </a:lnTo>
                    <a:close/>
                    <a:moveTo>
                      <a:pt x="30" y="362"/>
                    </a:moveTo>
                    <a:cubicBezTo>
                      <a:pt x="30" y="368"/>
                      <a:pt x="27" y="372"/>
                      <a:pt x="21" y="372"/>
                    </a:cubicBezTo>
                    <a:cubicBezTo>
                      <a:pt x="15" y="372"/>
                      <a:pt x="12" y="368"/>
                      <a:pt x="12" y="361"/>
                    </a:cubicBezTo>
                    <a:cubicBezTo>
                      <a:pt x="12" y="352"/>
                      <a:pt x="12" y="352"/>
                      <a:pt x="12" y="352"/>
                    </a:cubicBezTo>
                    <a:cubicBezTo>
                      <a:pt x="30" y="352"/>
                      <a:pt x="30" y="352"/>
                      <a:pt x="30" y="352"/>
                    </a:cubicBezTo>
                    <a:lnTo>
                      <a:pt x="30" y="362"/>
                    </a:lnTo>
                    <a:close/>
                    <a:moveTo>
                      <a:pt x="59" y="403"/>
                    </a:moveTo>
                    <a:cubicBezTo>
                      <a:pt x="53" y="397"/>
                      <a:pt x="44" y="394"/>
                      <a:pt x="34" y="394"/>
                    </a:cubicBezTo>
                    <a:cubicBezTo>
                      <a:pt x="24" y="394"/>
                      <a:pt x="15" y="397"/>
                      <a:pt x="9" y="403"/>
                    </a:cubicBezTo>
                    <a:cubicBezTo>
                      <a:pt x="3" y="409"/>
                      <a:pt x="0" y="416"/>
                      <a:pt x="0" y="426"/>
                    </a:cubicBezTo>
                    <a:cubicBezTo>
                      <a:pt x="0" y="436"/>
                      <a:pt x="3" y="444"/>
                      <a:pt x="10" y="450"/>
                    </a:cubicBezTo>
                    <a:cubicBezTo>
                      <a:pt x="16" y="456"/>
                      <a:pt x="24" y="459"/>
                      <a:pt x="35" y="459"/>
                    </a:cubicBezTo>
                    <a:cubicBezTo>
                      <a:pt x="45" y="459"/>
                      <a:pt x="53" y="456"/>
                      <a:pt x="60" y="450"/>
                    </a:cubicBezTo>
                    <a:cubicBezTo>
                      <a:pt x="66" y="444"/>
                      <a:pt x="69" y="437"/>
                      <a:pt x="69" y="427"/>
                    </a:cubicBezTo>
                    <a:cubicBezTo>
                      <a:pt x="69" y="417"/>
                      <a:pt x="66" y="409"/>
                      <a:pt x="59" y="403"/>
                    </a:cubicBezTo>
                    <a:close/>
                    <a:moveTo>
                      <a:pt x="50" y="439"/>
                    </a:moveTo>
                    <a:cubicBezTo>
                      <a:pt x="46" y="442"/>
                      <a:pt x="41" y="443"/>
                      <a:pt x="34" y="443"/>
                    </a:cubicBezTo>
                    <a:cubicBezTo>
                      <a:pt x="27" y="443"/>
                      <a:pt x="22" y="442"/>
                      <a:pt x="19" y="439"/>
                    </a:cubicBezTo>
                    <a:cubicBezTo>
                      <a:pt x="15" y="436"/>
                      <a:pt x="13" y="432"/>
                      <a:pt x="13" y="426"/>
                    </a:cubicBezTo>
                    <a:cubicBezTo>
                      <a:pt x="13" y="421"/>
                      <a:pt x="15" y="417"/>
                      <a:pt x="19" y="414"/>
                    </a:cubicBezTo>
                    <a:cubicBezTo>
                      <a:pt x="23" y="411"/>
                      <a:pt x="28" y="409"/>
                      <a:pt x="34" y="409"/>
                    </a:cubicBezTo>
                    <a:cubicBezTo>
                      <a:pt x="41" y="409"/>
                      <a:pt x="46" y="411"/>
                      <a:pt x="50" y="414"/>
                    </a:cubicBezTo>
                    <a:cubicBezTo>
                      <a:pt x="54" y="417"/>
                      <a:pt x="56" y="421"/>
                      <a:pt x="56" y="427"/>
                    </a:cubicBezTo>
                    <a:cubicBezTo>
                      <a:pt x="56" y="432"/>
                      <a:pt x="54" y="436"/>
                      <a:pt x="50" y="439"/>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3" name="Freeform 234">
                <a:extLst>
                  <a:ext uri="{FF2B5EF4-FFF2-40B4-BE49-F238E27FC236}">
                    <a16:creationId xmlns:a16="http://schemas.microsoft.com/office/drawing/2014/main" id="{DE0E5D7C-A14D-4790-8811-9FCD8BC43B47}"/>
                  </a:ext>
                </a:extLst>
              </p:cNvPr>
              <p:cNvSpPr>
                <a:spLocks noEditPoints="1"/>
              </p:cNvSpPr>
              <p:nvPr/>
            </p:nvSpPr>
            <p:spPr bwMode="auto">
              <a:xfrm>
                <a:off x="455937" y="2977468"/>
                <a:ext cx="1589615" cy="202110"/>
              </a:xfrm>
              <a:custGeom>
                <a:avLst/>
                <a:gdLst>
                  <a:gd name="T0" fmla="*/ 0 w 472"/>
                  <a:gd name="T1" fmla="*/ 0 h 60"/>
                  <a:gd name="T2" fmla="*/ 28 w 472"/>
                  <a:gd name="T3" fmla="*/ 57 h 60"/>
                  <a:gd name="T4" fmla="*/ 46 w 472"/>
                  <a:gd name="T5" fmla="*/ 29 h 60"/>
                  <a:gd name="T6" fmla="*/ 34 w 472"/>
                  <a:gd name="T7" fmla="*/ 48 h 60"/>
                  <a:gd name="T8" fmla="*/ 6 w 472"/>
                  <a:gd name="T9" fmla="*/ 54 h 60"/>
                  <a:gd name="T10" fmla="*/ 41 w 472"/>
                  <a:gd name="T11" fmla="*/ 29 h 60"/>
                  <a:gd name="T12" fmla="*/ 73 w 472"/>
                  <a:gd name="T13" fmla="*/ 0 h 60"/>
                  <a:gd name="T14" fmla="*/ 63 w 472"/>
                  <a:gd name="T15" fmla="*/ 42 h 60"/>
                  <a:gd name="T16" fmla="*/ 101 w 472"/>
                  <a:gd name="T17" fmla="*/ 59 h 60"/>
                  <a:gd name="T18" fmla="*/ 75 w 472"/>
                  <a:gd name="T19" fmla="*/ 10 h 60"/>
                  <a:gd name="T20" fmla="*/ 76 w 472"/>
                  <a:gd name="T21" fmla="*/ 6 h 60"/>
                  <a:gd name="T22" fmla="*/ 87 w 472"/>
                  <a:gd name="T23" fmla="*/ 37 h 60"/>
                  <a:gd name="T24" fmla="*/ 119 w 472"/>
                  <a:gd name="T25" fmla="*/ 11 h 60"/>
                  <a:gd name="T26" fmla="*/ 116 w 472"/>
                  <a:gd name="T27" fmla="*/ 8 h 60"/>
                  <a:gd name="T28" fmla="*/ 116 w 472"/>
                  <a:gd name="T29" fmla="*/ 59 h 60"/>
                  <a:gd name="T30" fmla="*/ 117 w 472"/>
                  <a:gd name="T31" fmla="*/ 0 h 60"/>
                  <a:gd name="T32" fmla="*/ 152 w 472"/>
                  <a:gd name="T33" fmla="*/ 51 h 60"/>
                  <a:gd name="T34" fmla="*/ 152 w 472"/>
                  <a:gd name="T35" fmla="*/ 44 h 60"/>
                  <a:gd name="T36" fmla="*/ 157 w 472"/>
                  <a:gd name="T37" fmla="*/ 59 h 60"/>
                  <a:gd name="T38" fmla="*/ 179 w 472"/>
                  <a:gd name="T39" fmla="*/ 31 h 60"/>
                  <a:gd name="T40" fmla="*/ 178 w 472"/>
                  <a:gd name="T41" fmla="*/ 59 h 60"/>
                  <a:gd name="T42" fmla="*/ 178 w 472"/>
                  <a:gd name="T43" fmla="*/ 0 h 60"/>
                  <a:gd name="T44" fmla="*/ 179 w 472"/>
                  <a:gd name="T45" fmla="*/ 27 h 60"/>
                  <a:gd name="T46" fmla="*/ 210 w 472"/>
                  <a:gd name="T47" fmla="*/ 0 h 60"/>
                  <a:gd name="T48" fmla="*/ 204 w 472"/>
                  <a:gd name="T49" fmla="*/ 59 h 60"/>
                  <a:gd name="T50" fmla="*/ 242 w 472"/>
                  <a:gd name="T51" fmla="*/ 36 h 60"/>
                  <a:gd name="T52" fmla="*/ 247 w 472"/>
                  <a:gd name="T53" fmla="*/ 36 h 60"/>
                  <a:gd name="T54" fmla="*/ 279 w 472"/>
                  <a:gd name="T55" fmla="*/ 36 h 60"/>
                  <a:gd name="T56" fmla="*/ 284 w 472"/>
                  <a:gd name="T57" fmla="*/ 35 h 60"/>
                  <a:gd name="T58" fmla="*/ 355 w 472"/>
                  <a:gd name="T59" fmla="*/ 15 h 60"/>
                  <a:gd name="T60" fmla="*/ 354 w 472"/>
                  <a:gd name="T61" fmla="*/ 9 h 60"/>
                  <a:gd name="T62" fmla="*/ 334 w 472"/>
                  <a:gd name="T63" fmla="*/ 59 h 60"/>
                  <a:gd name="T64" fmla="*/ 335 w 472"/>
                  <a:gd name="T65" fmla="*/ 46 h 60"/>
                  <a:gd name="T66" fmla="*/ 337 w 472"/>
                  <a:gd name="T67" fmla="*/ 52 h 60"/>
                  <a:gd name="T68" fmla="*/ 356 w 472"/>
                  <a:gd name="T69" fmla="*/ 0 h 60"/>
                  <a:gd name="T70" fmla="*/ 370 w 472"/>
                  <a:gd name="T71" fmla="*/ 52 h 60"/>
                  <a:gd name="T72" fmla="*/ 372 w 472"/>
                  <a:gd name="T73" fmla="*/ 48 h 60"/>
                  <a:gd name="T74" fmla="*/ 373 w 472"/>
                  <a:gd name="T75" fmla="*/ 59 h 60"/>
                  <a:gd name="T76" fmla="*/ 429 w 472"/>
                  <a:gd name="T77" fmla="*/ 0 h 60"/>
                  <a:gd name="T78" fmla="*/ 405 w 472"/>
                  <a:gd name="T79" fmla="*/ 27 h 60"/>
                  <a:gd name="T80" fmla="*/ 405 w 472"/>
                  <a:gd name="T81" fmla="*/ 32 h 60"/>
                  <a:gd name="T82" fmla="*/ 430 w 472"/>
                  <a:gd name="T83" fmla="*/ 59 h 60"/>
                  <a:gd name="T84" fmla="*/ 442 w 472"/>
                  <a:gd name="T85" fmla="*/ 0 h 60"/>
                  <a:gd name="T86" fmla="*/ 472 w 472"/>
                  <a:gd name="T8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0">
                    <a:moveTo>
                      <a:pt x="39" y="7"/>
                    </a:moveTo>
                    <a:cubicBezTo>
                      <a:pt x="33" y="2"/>
                      <a:pt x="26" y="0"/>
                      <a:pt x="16" y="0"/>
                    </a:cubicBezTo>
                    <a:cubicBezTo>
                      <a:pt x="0" y="0"/>
                      <a:pt x="0" y="0"/>
                      <a:pt x="0" y="0"/>
                    </a:cubicBezTo>
                    <a:cubicBezTo>
                      <a:pt x="0" y="59"/>
                      <a:pt x="0" y="59"/>
                      <a:pt x="0" y="59"/>
                    </a:cubicBezTo>
                    <a:cubicBezTo>
                      <a:pt x="15" y="59"/>
                      <a:pt x="15" y="59"/>
                      <a:pt x="15" y="59"/>
                    </a:cubicBezTo>
                    <a:cubicBezTo>
                      <a:pt x="20" y="59"/>
                      <a:pt x="24" y="58"/>
                      <a:pt x="28" y="57"/>
                    </a:cubicBezTo>
                    <a:cubicBezTo>
                      <a:pt x="32" y="55"/>
                      <a:pt x="35" y="53"/>
                      <a:pt x="38" y="51"/>
                    </a:cubicBezTo>
                    <a:cubicBezTo>
                      <a:pt x="41" y="48"/>
                      <a:pt x="43" y="45"/>
                      <a:pt x="44" y="41"/>
                    </a:cubicBezTo>
                    <a:cubicBezTo>
                      <a:pt x="46" y="37"/>
                      <a:pt x="46" y="33"/>
                      <a:pt x="46" y="29"/>
                    </a:cubicBezTo>
                    <a:cubicBezTo>
                      <a:pt x="46" y="19"/>
                      <a:pt x="44" y="12"/>
                      <a:pt x="39" y="7"/>
                    </a:cubicBezTo>
                    <a:close/>
                    <a:moveTo>
                      <a:pt x="39" y="40"/>
                    </a:moveTo>
                    <a:cubicBezTo>
                      <a:pt x="38" y="43"/>
                      <a:pt x="36" y="45"/>
                      <a:pt x="34" y="48"/>
                    </a:cubicBezTo>
                    <a:cubicBezTo>
                      <a:pt x="32" y="50"/>
                      <a:pt x="29" y="51"/>
                      <a:pt x="26" y="52"/>
                    </a:cubicBezTo>
                    <a:cubicBezTo>
                      <a:pt x="22" y="53"/>
                      <a:pt x="19" y="54"/>
                      <a:pt x="15" y="54"/>
                    </a:cubicBezTo>
                    <a:cubicBezTo>
                      <a:pt x="6" y="54"/>
                      <a:pt x="6" y="54"/>
                      <a:pt x="6" y="54"/>
                    </a:cubicBezTo>
                    <a:cubicBezTo>
                      <a:pt x="6" y="5"/>
                      <a:pt x="6" y="5"/>
                      <a:pt x="6" y="5"/>
                    </a:cubicBezTo>
                    <a:cubicBezTo>
                      <a:pt x="15" y="5"/>
                      <a:pt x="15" y="5"/>
                      <a:pt x="15" y="5"/>
                    </a:cubicBezTo>
                    <a:cubicBezTo>
                      <a:pt x="32" y="5"/>
                      <a:pt x="41" y="13"/>
                      <a:pt x="41" y="29"/>
                    </a:cubicBezTo>
                    <a:cubicBezTo>
                      <a:pt x="41" y="33"/>
                      <a:pt x="40" y="36"/>
                      <a:pt x="39" y="40"/>
                    </a:cubicBezTo>
                    <a:close/>
                    <a:moveTo>
                      <a:pt x="79" y="0"/>
                    </a:moveTo>
                    <a:cubicBezTo>
                      <a:pt x="73" y="0"/>
                      <a:pt x="73" y="0"/>
                      <a:pt x="73" y="0"/>
                    </a:cubicBezTo>
                    <a:cubicBezTo>
                      <a:pt x="51" y="59"/>
                      <a:pt x="51" y="59"/>
                      <a:pt x="51" y="59"/>
                    </a:cubicBezTo>
                    <a:cubicBezTo>
                      <a:pt x="57" y="59"/>
                      <a:pt x="57" y="59"/>
                      <a:pt x="57" y="59"/>
                    </a:cubicBezTo>
                    <a:cubicBezTo>
                      <a:pt x="63" y="42"/>
                      <a:pt x="63" y="42"/>
                      <a:pt x="63" y="42"/>
                    </a:cubicBezTo>
                    <a:cubicBezTo>
                      <a:pt x="89" y="42"/>
                      <a:pt x="89" y="42"/>
                      <a:pt x="89" y="42"/>
                    </a:cubicBezTo>
                    <a:cubicBezTo>
                      <a:pt x="95" y="59"/>
                      <a:pt x="95" y="59"/>
                      <a:pt x="95" y="59"/>
                    </a:cubicBezTo>
                    <a:cubicBezTo>
                      <a:pt x="101" y="59"/>
                      <a:pt x="101" y="59"/>
                      <a:pt x="101" y="59"/>
                    </a:cubicBezTo>
                    <a:lnTo>
                      <a:pt x="79" y="0"/>
                    </a:lnTo>
                    <a:close/>
                    <a:moveTo>
                      <a:pt x="65" y="37"/>
                    </a:moveTo>
                    <a:cubicBezTo>
                      <a:pt x="75" y="10"/>
                      <a:pt x="75" y="10"/>
                      <a:pt x="75" y="10"/>
                    </a:cubicBezTo>
                    <a:cubicBezTo>
                      <a:pt x="75" y="10"/>
                      <a:pt x="75" y="9"/>
                      <a:pt x="75" y="8"/>
                    </a:cubicBezTo>
                    <a:cubicBezTo>
                      <a:pt x="76" y="8"/>
                      <a:pt x="76" y="7"/>
                      <a:pt x="76" y="6"/>
                    </a:cubicBezTo>
                    <a:cubicBezTo>
                      <a:pt x="76" y="6"/>
                      <a:pt x="76" y="6"/>
                      <a:pt x="76" y="6"/>
                    </a:cubicBezTo>
                    <a:cubicBezTo>
                      <a:pt x="76" y="7"/>
                      <a:pt x="76" y="8"/>
                      <a:pt x="77" y="8"/>
                    </a:cubicBezTo>
                    <a:cubicBezTo>
                      <a:pt x="77" y="9"/>
                      <a:pt x="77" y="10"/>
                      <a:pt x="77" y="10"/>
                    </a:cubicBezTo>
                    <a:cubicBezTo>
                      <a:pt x="87" y="37"/>
                      <a:pt x="87" y="37"/>
                      <a:pt x="87" y="37"/>
                    </a:cubicBezTo>
                    <a:lnTo>
                      <a:pt x="65" y="37"/>
                    </a:lnTo>
                    <a:close/>
                    <a:moveTo>
                      <a:pt x="151" y="59"/>
                    </a:moveTo>
                    <a:cubicBezTo>
                      <a:pt x="119" y="11"/>
                      <a:pt x="119" y="11"/>
                      <a:pt x="119" y="11"/>
                    </a:cubicBezTo>
                    <a:cubicBezTo>
                      <a:pt x="118" y="11"/>
                      <a:pt x="118" y="10"/>
                      <a:pt x="117" y="10"/>
                    </a:cubicBezTo>
                    <a:cubicBezTo>
                      <a:pt x="117" y="9"/>
                      <a:pt x="117" y="8"/>
                      <a:pt x="116" y="8"/>
                    </a:cubicBezTo>
                    <a:cubicBezTo>
                      <a:pt x="116" y="8"/>
                      <a:pt x="116" y="8"/>
                      <a:pt x="116" y="8"/>
                    </a:cubicBezTo>
                    <a:cubicBezTo>
                      <a:pt x="116" y="8"/>
                      <a:pt x="116" y="9"/>
                      <a:pt x="116" y="10"/>
                    </a:cubicBezTo>
                    <a:cubicBezTo>
                      <a:pt x="116" y="11"/>
                      <a:pt x="116" y="12"/>
                      <a:pt x="116" y="13"/>
                    </a:cubicBezTo>
                    <a:cubicBezTo>
                      <a:pt x="116" y="59"/>
                      <a:pt x="116" y="59"/>
                      <a:pt x="116" y="59"/>
                    </a:cubicBezTo>
                    <a:cubicBezTo>
                      <a:pt x="111" y="59"/>
                      <a:pt x="111" y="59"/>
                      <a:pt x="111" y="59"/>
                    </a:cubicBezTo>
                    <a:cubicBezTo>
                      <a:pt x="111" y="0"/>
                      <a:pt x="111" y="0"/>
                      <a:pt x="111" y="0"/>
                    </a:cubicBezTo>
                    <a:cubicBezTo>
                      <a:pt x="117" y="0"/>
                      <a:pt x="117" y="0"/>
                      <a:pt x="117" y="0"/>
                    </a:cubicBezTo>
                    <a:cubicBezTo>
                      <a:pt x="149" y="47"/>
                      <a:pt x="149" y="47"/>
                      <a:pt x="149" y="47"/>
                    </a:cubicBezTo>
                    <a:cubicBezTo>
                      <a:pt x="150" y="48"/>
                      <a:pt x="150" y="48"/>
                      <a:pt x="151" y="49"/>
                    </a:cubicBezTo>
                    <a:cubicBezTo>
                      <a:pt x="151" y="50"/>
                      <a:pt x="151" y="50"/>
                      <a:pt x="152" y="51"/>
                    </a:cubicBezTo>
                    <a:cubicBezTo>
                      <a:pt x="152" y="51"/>
                      <a:pt x="152" y="51"/>
                      <a:pt x="152" y="51"/>
                    </a:cubicBezTo>
                    <a:cubicBezTo>
                      <a:pt x="152" y="50"/>
                      <a:pt x="152" y="49"/>
                      <a:pt x="152" y="48"/>
                    </a:cubicBezTo>
                    <a:cubicBezTo>
                      <a:pt x="152" y="46"/>
                      <a:pt x="152" y="45"/>
                      <a:pt x="152" y="44"/>
                    </a:cubicBezTo>
                    <a:cubicBezTo>
                      <a:pt x="152" y="0"/>
                      <a:pt x="152" y="0"/>
                      <a:pt x="152" y="0"/>
                    </a:cubicBezTo>
                    <a:cubicBezTo>
                      <a:pt x="157" y="0"/>
                      <a:pt x="157" y="0"/>
                      <a:pt x="157" y="0"/>
                    </a:cubicBezTo>
                    <a:cubicBezTo>
                      <a:pt x="157" y="59"/>
                      <a:pt x="157" y="59"/>
                      <a:pt x="157" y="59"/>
                    </a:cubicBezTo>
                    <a:lnTo>
                      <a:pt x="151" y="59"/>
                    </a:lnTo>
                    <a:close/>
                    <a:moveTo>
                      <a:pt x="204" y="59"/>
                    </a:moveTo>
                    <a:cubicBezTo>
                      <a:pt x="179" y="31"/>
                      <a:pt x="179" y="31"/>
                      <a:pt x="179" y="31"/>
                    </a:cubicBezTo>
                    <a:cubicBezTo>
                      <a:pt x="179" y="31"/>
                      <a:pt x="178" y="30"/>
                      <a:pt x="178" y="30"/>
                    </a:cubicBezTo>
                    <a:cubicBezTo>
                      <a:pt x="178" y="30"/>
                      <a:pt x="178" y="30"/>
                      <a:pt x="178" y="30"/>
                    </a:cubicBezTo>
                    <a:cubicBezTo>
                      <a:pt x="178" y="59"/>
                      <a:pt x="178" y="59"/>
                      <a:pt x="178" y="59"/>
                    </a:cubicBezTo>
                    <a:cubicBezTo>
                      <a:pt x="173" y="59"/>
                      <a:pt x="173" y="59"/>
                      <a:pt x="173" y="59"/>
                    </a:cubicBezTo>
                    <a:cubicBezTo>
                      <a:pt x="173" y="0"/>
                      <a:pt x="173" y="0"/>
                      <a:pt x="173" y="0"/>
                    </a:cubicBezTo>
                    <a:cubicBezTo>
                      <a:pt x="178" y="0"/>
                      <a:pt x="178" y="0"/>
                      <a:pt x="178" y="0"/>
                    </a:cubicBezTo>
                    <a:cubicBezTo>
                      <a:pt x="178" y="28"/>
                      <a:pt x="178" y="28"/>
                      <a:pt x="178" y="28"/>
                    </a:cubicBezTo>
                    <a:cubicBezTo>
                      <a:pt x="178" y="28"/>
                      <a:pt x="178" y="28"/>
                      <a:pt x="178" y="28"/>
                    </a:cubicBezTo>
                    <a:cubicBezTo>
                      <a:pt x="178" y="27"/>
                      <a:pt x="179" y="27"/>
                      <a:pt x="179" y="27"/>
                    </a:cubicBezTo>
                    <a:cubicBezTo>
                      <a:pt x="179" y="27"/>
                      <a:pt x="179" y="26"/>
                      <a:pt x="180" y="26"/>
                    </a:cubicBezTo>
                    <a:cubicBezTo>
                      <a:pt x="203" y="0"/>
                      <a:pt x="203" y="0"/>
                      <a:pt x="203" y="0"/>
                    </a:cubicBezTo>
                    <a:cubicBezTo>
                      <a:pt x="210" y="0"/>
                      <a:pt x="210" y="0"/>
                      <a:pt x="210" y="0"/>
                    </a:cubicBezTo>
                    <a:cubicBezTo>
                      <a:pt x="184" y="28"/>
                      <a:pt x="184" y="28"/>
                      <a:pt x="184" y="28"/>
                    </a:cubicBezTo>
                    <a:cubicBezTo>
                      <a:pt x="211" y="59"/>
                      <a:pt x="211" y="59"/>
                      <a:pt x="211" y="59"/>
                    </a:cubicBezTo>
                    <a:lnTo>
                      <a:pt x="204" y="59"/>
                    </a:lnTo>
                    <a:close/>
                    <a:moveTo>
                      <a:pt x="284" y="35"/>
                    </a:moveTo>
                    <a:cubicBezTo>
                      <a:pt x="284" y="52"/>
                      <a:pt x="277" y="60"/>
                      <a:pt x="263" y="60"/>
                    </a:cubicBezTo>
                    <a:cubicBezTo>
                      <a:pt x="249" y="60"/>
                      <a:pt x="242" y="52"/>
                      <a:pt x="242" y="36"/>
                    </a:cubicBezTo>
                    <a:cubicBezTo>
                      <a:pt x="242" y="0"/>
                      <a:pt x="242" y="0"/>
                      <a:pt x="242" y="0"/>
                    </a:cubicBezTo>
                    <a:cubicBezTo>
                      <a:pt x="247" y="0"/>
                      <a:pt x="247" y="0"/>
                      <a:pt x="247" y="0"/>
                    </a:cubicBezTo>
                    <a:cubicBezTo>
                      <a:pt x="247" y="36"/>
                      <a:pt x="247" y="36"/>
                      <a:pt x="247" y="36"/>
                    </a:cubicBezTo>
                    <a:cubicBezTo>
                      <a:pt x="247" y="42"/>
                      <a:pt x="249" y="47"/>
                      <a:pt x="251" y="50"/>
                    </a:cubicBezTo>
                    <a:cubicBezTo>
                      <a:pt x="254" y="53"/>
                      <a:pt x="258" y="55"/>
                      <a:pt x="263" y="55"/>
                    </a:cubicBezTo>
                    <a:cubicBezTo>
                      <a:pt x="274" y="55"/>
                      <a:pt x="279" y="49"/>
                      <a:pt x="279" y="36"/>
                    </a:cubicBezTo>
                    <a:cubicBezTo>
                      <a:pt x="279" y="0"/>
                      <a:pt x="279" y="0"/>
                      <a:pt x="279" y="0"/>
                    </a:cubicBezTo>
                    <a:cubicBezTo>
                      <a:pt x="284" y="0"/>
                      <a:pt x="284" y="0"/>
                      <a:pt x="284" y="0"/>
                    </a:cubicBezTo>
                    <a:lnTo>
                      <a:pt x="284" y="35"/>
                    </a:lnTo>
                    <a:close/>
                    <a:moveTo>
                      <a:pt x="373" y="59"/>
                    </a:moveTo>
                    <a:cubicBezTo>
                      <a:pt x="368" y="59"/>
                      <a:pt x="368" y="59"/>
                      <a:pt x="368" y="59"/>
                    </a:cubicBezTo>
                    <a:cubicBezTo>
                      <a:pt x="355" y="15"/>
                      <a:pt x="355" y="15"/>
                      <a:pt x="355" y="15"/>
                    </a:cubicBezTo>
                    <a:cubicBezTo>
                      <a:pt x="355" y="14"/>
                      <a:pt x="354" y="13"/>
                      <a:pt x="354" y="12"/>
                    </a:cubicBezTo>
                    <a:cubicBezTo>
                      <a:pt x="354" y="11"/>
                      <a:pt x="354" y="10"/>
                      <a:pt x="354" y="9"/>
                    </a:cubicBezTo>
                    <a:cubicBezTo>
                      <a:pt x="354" y="9"/>
                      <a:pt x="354" y="9"/>
                      <a:pt x="354" y="9"/>
                    </a:cubicBezTo>
                    <a:cubicBezTo>
                      <a:pt x="354" y="11"/>
                      <a:pt x="353" y="13"/>
                      <a:pt x="353" y="15"/>
                    </a:cubicBezTo>
                    <a:cubicBezTo>
                      <a:pt x="339" y="59"/>
                      <a:pt x="339" y="59"/>
                      <a:pt x="339" y="59"/>
                    </a:cubicBezTo>
                    <a:cubicBezTo>
                      <a:pt x="334" y="59"/>
                      <a:pt x="334" y="59"/>
                      <a:pt x="334" y="59"/>
                    </a:cubicBezTo>
                    <a:cubicBezTo>
                      <a:pt x="316" y="0"/>
                      <a:pt x="316" y="0"/>
                      <a:pt x="316" y="0"/>
                    </a:cubicBezTo>
                    <a:cubicBezTo>
                      <a:pt x="322" y="0"/>
                      <a:pt x="322" y="0"/>
                      <a:pt x="322" y="0"/>
                    </a:cubicBezTo>
                    <a:cubicBezTo>
                      <a:pt x="335" y="46"/>
                      <a:pt x="335" y="46"/>
                      <a:pt x="335" y="46"/>
                    </a:cubicBezTo>
                    <a:cubicBezTo>
                      <a:pt x="336" y="47"/>
                      <a:pt x="336" y="48"/>
                      <a:pt x="336" y="49"/>
                    </a:cubicBezTo>
                    <a:cubicBezTo>
                      <a:pt x="336" y="50"/>
                      <a:pt x="336" y="51"/>
                      <a:pt x="337" y="52"/>
                    </a:cubicBezTo>
                    <a:cubicBezTo>
                      <a:pt x="337" y="52"/>
                      <a:pt x="337" y="52"/>
                      <a:pt x="337" y="52"/>
                    </a:cubicBezTo>
                    <a:cubicBezTo>
                      <a:pt x="337" y="51"/>
                      <a:pt x="337" y="49"/>
                      <a:pt x="338" y="46"/>
                    </a:cubicBezTo>
                    <a:cubicBezTo>
                      <a:pt x="352" y="0"/>
                      <a:pt x="352" y="0"/>
                      <a:pt x="352" y="0"/>
                    </a:cubicBezTo>
                    <a:cubicBezTo>
                      <a:pt x="356" y="0"/>
                      <a:pt x="356" y="0"/>
                      <a:pt x="356" y="0"/>
                    </a:cubicBezTo>
                    <a:cubicBezTo>
                      <a:pt x="369" y="46"/>
                      <a:pt x="369" y="46"/>
                      <a:pt x="369" y="46"/>
                    </a:cubicBezTo>
                    <a:cubicBezTo>
                      <a:pt x="370" y="47"/>
                      <a:pt x="370" y="48"/>
                      <a:pt x="370" y="49"/>
                    </a:cubicBezTo>
                    <a:cubicBezTo>
                      <a:pt x="370" y="50"/>
                      <a:pt x="370" y="51"/>
                      <a:pt x="370" y="52"/>
                    </a:cubicBezTo>
                    <a:cubicBezTo>
                      <a:pt x="371" y="52"/>
                      <a:pt x="371" y="52"/>
                      <a:pt x="371" y="52"/>
                    </a:cubicBezTo>
                    <a:cubicBezTo>
                      <a:pt x="371" y="51"/>
                      <a:pt x="371" y="51"/>
                      <a:pt x="371" y="50"/>
                    </a:cubicBezTo>
                    <a:cubicBezTo>
                      <a:pt x="371" y="49"/>
                      <a:pt x="371" y="48"/>
                      <a:pt x="372" y="48"/>
                    </a:cubicBezTo>
                    <a:cubicBezTo>
                      <a:pt x="385" y="0"/>
                      <a:pt x="385" y="0"/>
                      <a:pt x="385" y="0"/>
                    </a:cubicBezTo>
                    <a:cubicBezTo>
                      <a:pt x="390" y="0"/>
                      <a:pt x="390" y="0"/>
                      <a:pt x="390" y="0"/>
                    </a:cubicBezTo>
                    <a:lnTo>
                      <a:pt x="373" y="59"/>
                    </a:lnTo>
                    <a:close/>
                    <a:moveTo>
                      <a:pt x="400" y="59"/>
                    </a:moveTo>
                    <a:cubicBezTo>
                      <a:pt x="400" y="0"/>
                      <a:pt x="400" y="0"/>
                      <a:pt x="400" y="0"/>
                    </a:cubicBezTo>
                    <a:cubicBezTo>
                      <a:pt x="429" y="0"/>
                      <a:pt x="429" y="0"/>
                      <a:pt x="429" y="0"/>
                    </a:cubicBezTo>
                    <a:cubicBezTo>
                      <a:pt x="429" y="5"/>
                      <a:pt x="429" y="5"/>
                      <a:pt x="429" y="5"/>
                    </a:cubicBezTo>
                    <a:cubicBezTo>
                      <a:pt x="405" y="5"/>
                      <a:pt x="405" y="5"/>
                      <a:pt x="405" y="5"/>
                    </a:cubicBezTo>
                    <a:cubicBezTo>
                      <a:pt x="405" y="27"/>
                      <a:pt x="405" y="27"/>
                      <a:pt x="405" y="27"/>
                    </a:cubicBezTo>
                    <a:cubicBezTo>
                      <a:pt x="427" y="27"/>
                      <a:pt x="427" y="27"/>
                      <a:pt x="427" y="27"/>
                    </a:cubicBezTo>
                    <a:cubicBezTo>
                      <a:pt x="427" y="32"/>
                      <a:pt x="427" y="32"/>
                      <a:pt x="427" y="32"/>
                    </a:cubicBezTo>
                    <a:cubicBezTo>
                      <a:pt x="405" y="32"/>
                      <a:pt x="405" y="32"/>
                      <a:pt x="405" y="32"/>
                    </a:cubicBezTo>
                    <a:cubicBezTo>
                      <a:pt x="405" y="54"/>
                      <a:pt x="405" y="54"/>
                      <a:pt x="405" y="54"/>
                    </a:cubicBezTo>
                    <a:cubicBezTo>
                      <a:pt x="430" y="54"/>
                      <a:pt x="430" y="54"/>
                      <a:pt x="430" y="54"/>
                    </a:cubicBezTo>
                    <a:cubicBezTo>
                      <a:pt x="430" y="59"/>
                      <a:pt x="430" y="59"/>
                      <a:pt x="430" y="59"/>
                    </a:cubicBezTo>
                    <a:lnTo>
                      <a:pt x="400" y="59"/>
                    </a:lnTo>
                    <a:close/>
                    <a:moveTo>
                      <a:pt x="442" y="59"/>
                    </a:moveTo>
                    <a:cubicBezTo>
                      <a:pt x="442" y="0"/>
                      <a:pt x="442" y="0"/>
                      <a:pt x="442" y="0"/>
                    </a:cubicBezTo>
                    <a:cubicBezTo>
                      <a:pt x="448" y="0"/>
                      <a:pt x="448" y="0"/>
                      <a:pt x="448" y="0"/>
                    </a:cubicBezTo>
                    <a:cubicBezTo>
                      <a:pt x="448" y="54"/>
                      <a:pt x="448" y="54"/>
                      <a:pt x="448" y="54"/>
                    </a:cubicBezTo>
                    <a:cubicBezTo>
                      <a:pt x="472" y="54"/>
                      <a:pt x="472" y="54"/>
                      <a:pt x="472" y="54"/>
                    </a:cubicBezTo>
                    <a:cubicBezTo>
                      <a:pt x="472" y="59"/>
                      <a:pt x="472" y="59"/>
                      <a:pt x="472" y="59"/>
                    </a:cubicBezTo>
                    <a:lnTo>
                      <a:pt x="442" y="59"/>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7" name="Group 26">
              <a:extLst>
                <a:ext uri="{FF2B5EF4-FFF2-40B4-BE49-F238E27FC236}">
                  <a16:creationId xmlns:a16="http://schemas.microsoft.com/office/drawing/2014/main" id="{8331064F-0FF9-498E-8D37-6F74F4D13FE9}"/>
                </a:ext>
              </a:extLst>
            </p:cNvPr>
            <p:cNvGrpSpPr/>
            <p:nvPr userDrawn="1"/>
          </p:nvGrpSpPr>
          <p:grpSpPr>
            <a:xfrm>
              <a:off x="475975" y="4802017"/>
              <a:ext cx="4030198" cy="311162"/>
              <a:chOff x="475975" y="2438567"/>
              <a:chExt cx="4030198" cy="311162"/>
            </a:xfrm>
          </p:grpSpPr>
          <p:sp>
            <p:nvSpPr>
              <p:cNvPr id="39" name="Freeform 245">
                <a:extLst>
                  <a:ext uri="{FF2B5EF4-FFF2-40B4-BE49-F238E27FC236}">
                    <a16:creationId xmlns:a16="http://schemas.microsoft.com/office/drawing/2014/main" id="{BD62AF42-937F-4518-9357-0EF49406E011}"/>
                  </a:ext>
                </a:extLst>
              </p:cNvPr>
              <p:cNvSpPr>
                <a:spLocks noEditPoints="1"/>
              </p:cNvSpPr>
              <p:nvPr/>
            </p:nvSpPr>
            <p:spPr bwMode="auto">
              <a:xfrm rot="16200000">
                <a:off x="1905688" y="1944514"/>
                <a:ext cx="248183" cy="1299269"/>
              </a:xfrm>
              <a:custGeom>
                <a:avLst/>
                <a:gdLst>
                  <a:gd name="T0" fmla="*/ 32 w 90"/>
                  <a:gd name="T1" fmla="*/ 20 h 469"/>
                  <a:gd name="T2" fmla="*/ 7 w 90"/>
                  <a:gd name="T3" fmla="*/ 32 h 469"/>
                  <a:gd name="T4" fmla="*/ 30 w 90"/>
                  <a:gd name="T5" fmla="*/ 68 h 469"/>
                  <a:gd name="T6" fmla="*/ 33 w 90"/>
                  <a:gd name="T7" fmla="*/ 33 h 469"/>
                  <a:gd name="T8" fmla="*/ 25 w 90"/>
                  <a:gd name="T9" fmla="*/ 32 h 469"/>
                  <a:gd name="T10" fmla="*/ 11 w 90"/>
                  <a:gd name="T11" fmla="*/ 60 h 469"/>
                  <a:gd name="T12" fmla="*/ 78 w 90"/>
                  <a:gd name="T13" fmla="*/ 5 h 469"/>
                  <a:gd name="T14" fmla="*/ 78 w 90"/>
                  <a:gd name="T15" fmla="*/ 40 h 469"/>
                  <a:gd name="T16" fmla="*/ 33 w 90"/>
                  <a:gd name="T17" fmla="*/ 0 h 469"/>
                  <a:gd name="T18" fmla="*/ 74 w 90"/>
                  <a:gd name="T19" fmla="*/ 19 h 469"/>
                  <a:gd name="T20" fmla="*/ 90 w 90"/>
                  <a:gd name="T21" fmla="*/ 55 h 469"/>
                  <a:gd name="T22" fmla="*/ 57 w 90"/>
                  <a:gd name="T23" fmla="*/ 68 h 469"/>
                  <a:gd name="T24" fmla="*/ 54 w 90"/>
                  <a:gd name="T25" fmla="*/ 84 h 469"/>
                  <a:gd name="T26" fmla="*/ 82 w 90"/>
                  <a:gd name="T27" fmla="*/ 62 h 469"/>
                  <a:gd name="T28" fmla="*/ 90 w 90"/>
                  <a:gd name="T29" fmla="*/ 150 h 469"/>
                  <a:gd name="T30" fmla="*/ 47 w 90"/>
                  <a:gd name="T31" fmla="*/ 163 h 469"/>
                  <a:gd name="T32" fmla="*/ 44 w 90"/>
                  <a:gd name="T33" fmla="*/ 180 h 469"/>
                  <a:gd name="T34" fmla="*/ 1 w 90"/>
                  <a:gd name="T35" fmla="*/ 159 h 469"/>
                  <a:gd name="T36" fmla="*/ 70 w 90"/>
                  <a:gd name="T37" fmla="*/ 121 h 469"/>
                  <a:gd name="T38" fmla="*/ 71 w 90"/>
                  <a:gd name="T39" fmla="*/ 129 h 469"/>
                  <a:gd name="T40" fmla="*/ 33 w 90"/>
                  <a:gd name="T41" fmla="*/ 142 h 469"/>
                  <a:gd name="T42" fmla="*/ 27 w 90"/>
                  <a:gd name="T43" fmla="*/ 92 h 469"/>
                  <a:gd name="T44" fmla="*/ 34 w 90"/>
                  <a:gd name="T45" fmla="*/ 248 h 469"/>
                  <a:gd name="T46" fmla="*/ 28 w 90"/>
                  <a:gd name="T47" fmla="*/ 225 h 469"/>
                  <a:gd name="T48" fmla="*/ 32 w 90"/>
                  <a:gd name="T49" fmla="*/ 211 h 469"/>
                  <a:gd name="T50" fmla="*/ 0 w 90"/>
                  <a:gd name="T51" fmla="*/ 221 h 469"/>
                  <a:gd name="T52" fmla="*/ 14 w 90"/>
                  <a:gd name="T53" fmla="*/ 258 h 469"/>
                  <a:gd name="T54" fmla="*/ 35 w 90"/>
                  <a:gd name="T55" fmla="*/ 246 h 469"/>
                  <a:gd name="T56" fmla="*/ 21 w 90"/>
                  <a:gd name="T57" fmla="*/ 253 h 469"/>
                  <a:gd name="T58" fmla="*/ 72 w 90"/>
                  <a:gd name="T59" fmla="*/ 196 h 469"/>
                  <a:gd name="T60" fmla="*/ 68 w 90"/>
                  <a:gd name="T61" fmla="*/ 205 h 469"/>
                  <a:gd name="T62" fmla="*/ 52 w 90"/>
                  <a:gd name="T63" fmla="*/ 203 h 469"/>
                  <a:gd name="T64" fmla="*/ 66 w 90"/>
                  <a:gd name="T65" fmla="*/ 223 h 469"/>
                  <a:gd name="T66" fmla="*/ 74 w 90"/>
                  <a:gd name="T67" fmla="*/ 239 h 469"/>
                  <a:gd name="T68" fmla="*/ 52 w 90"/>
                  <a:gd name="T69" fmla="*/ 208 h 469"/>
                  <a:gd name="T70" fmla="*/ 87 w 90"/>
                  <a:gd name="T71" fmla="*/ 244 h 469"/>
                  <a:gd name="T72" fmla="*/ 85 w 90"/>
                  <a:gd name="T73" fmla="*/ 259 h 469"/>
                  <a:gd name="T74" fmla="*/ 59 w 90"/>
                  <a:gd name="T75" fmla="*/ 272 h 469"/>
                  <a:gd name="T76" fmla="*/ 41 w 90"/>
                  <a:gd name="T77" fmla="*/ 254 h 469"/>
                  <a:gd name="T78" fmla="*/ 84 w 90"/>
                  <a:gd name="T79" fmla="*/ 206 h 469"/>
                  <a:gd name="T80" fmla="*/ 81 w 90"/>
                  <a:gd name="T81" fmla="*/ 230 h 469"/>
                  <a:gd name="T82" fmla="*/ 87 w 90"/>
                  <a:gd name="T83" fmla="*/ 344 h 469"/>
                  <a:gd name="T84" fmla="*/ 85 w 90"/>
                  <a:gd name="T85" fmla="*/ 358 h 469"/>
                  <a:gd name="T86" fmla="*/ 1 w 90"/>
                  <a:gd name="T87" fmla="*/ 354 h 469"/>
                  <a:gd name="T88" fmla="*/ 34 w 90"/>
                  <a:gd name="T89" fmla="*/ 300 h 469"/>
                  <a:gd name="T90" fmla="*/ 72 w 90"/>
                  <a:gd name="T91" fmla="*/ 292 h 469"/>
                  <a:gd name="T92" fmla="*/ 38 w 90"/>
                  <a:gd name="T93" fmla="*/ 305 h 469"/>
                  <a:gd name="T94" fmla="*/ 82 w 90"/>
                  <a:gd name="T95" fmla="*/ 444 h 469"/>
                  <a:gd name="T96" fmla="*/ 87 w 90"/>
                  <a:gd name="T97" fmla="*/ 448 h 469"/>
                  <a:gd name="T98" fmla="*/ 47 w 90"/>
                  <a:gd name="T99" fmla="*/ 455 h 469"/>
                  <a:gd name="T100" fmla="*/ 44 w 90"/>
                  <a:gd name="T101" fmla="*/ 450 h 469"/>
                  <a:gd name="T102" fmla="*/ 5 w 90"/>
                  <a:gd name="T103" fmla="*/ 444 h 469"/>
                  <a:gd name="T104" fmla="*/ 65 w 90"/>
                  <a:gd name="T105" fmla="*/ 392 h 469"/>
                  <a:gd name="T106" fmla="*/ 71 w 90"/>
                  <a:gd name="T107" fmla="*/ 399 h 469"/>
                  <a:gd name="T108" fmla="*/ 69 w 90"/>
                  <a:gd name="T109" fmla="*/ 428 h 469"/>
                  <a:gd name="T110" fmla="*/ 33 w 90"/>
                  <a:gd name="T111" fmla="*/ 40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469">
                    <a:moveTo>
                      <a:pt x="33" y="33"/>
                    </a:moveTo>
                    <a:cubicBezTo>
                      <a:pt x="34" y="31"/>
                      <a:pt x="35" y="25"/>
                      <a:pt x="35" y="21"/>
                    </a:cubicBezTo>
                    <a:cubicBezTo>
                      <a:pt x="34" y="19"/>
                      <a:pt x="34" y="18"/>
                      <a:pt x="33" y="18"/>
                    </a:cubicBezTo>
                    <a:cubicBezTo>
                      <a:pt x="33" y="18"/>
                      <a:pt x="32" y="19"/>
                      <a:pt x="32" y="20"/>
                    </a:cubicBezTo>
                    <a:cubicBezTo>
                      <a:pt x="31" y="24"/>
                      <a:pt x="30" y="25"/>
                      <a:pt x="28" y="26"/>
                    </a:cubicBezTo>
                    <a:cubicBezTo>
                      <a:pt x="6" y="27"/>
                      <a:pt x="6" y="27"/>
                      <a:pt x="6" y="27"/>
                    </a:cubicBezTo>
                    <a:cubicBezTo>
                      <a:pt x="2" y="27"/>
                      <a:pt x="0" y="28"/>
                      <a:pt x="0" y="29"/>
                    </a:cubicBezTo>
                    <a:cubicBezTo>
                      <a:pt x="0" y="30"/>
                      <a:pt x="3" y="32"/>
                      <a:pt x="7" y="32"/>
                    </a:cubicBezTo>
                    <a:cubicBezTo>
                      <a:pt x="7" y="65"/>
                      <a:pt x="7" y="65"/>
                      <a:pt x="7" y="65"/>
                    </a:cubicBezTo>
                    <a:cubicBezTo>
                      <a:pt x="7" y="67"/>
                      <a:pt x="7" y="68"/>
                      <a:pt x="8" y="68"/>
                    </a:cubicBezTo>
                    <a:cubicBezTo>
                      <a:pt x="9" y="68"/>
                      <a:pt x="10" y="67"/>
                      <a:pt x="11" y="63"/>
                    </a:cubicBezTo>
                    <a:cubicBezTo>
                      <a:pt x="13" y="64"/>
                      <a:pt x="23" y="66"/>
                      <a:pt x="30" y="68"/>
                    </a:cubicBezTo>
                    <a:cubicBezTo>
                      <a:pt x="31" y="68"/>
                      <a:pt x="32" y="69"/>
                      <a:pt x="33" y="69"/>
                    </a:cubicBezTo>
                    <a:cubicBezTo>
                      <a:pt x="34" y="69"/>
                      <a:pt x="35" y="65"/>
                      <a:pt x="35" y="63"/>
                    </a:cubicBezTo>
                    <a:cubicBezTo>
                      <a:pt x="35" y="61"/>
                      <a:pt x="34" y="61"/>
                      <a:pt x="34" y="59"/>
                    </a:cubicBezTo>
                    <a:lnTo>
                      <a:pt x="33" y="33"/>
                    </a:lnTo>
                    <a:close/>
                    <a:moveTo>
                      <a:pt x="11" y="60"/>
                    </a:moveTo>
                    <a:cubicBezTo>
                      <a:pt x="10" y="57"/>
                      <a:pt x="9" y="57"/>
                      <a:pt x="9" y="54"/>
                    </a:cubicBezTo>
                    <a:cubicBezTo>
                      <a:pt x="9" y="32"/>
                      <a:pt x="9" y="32"/>
                      <a:pt x="9" y="32"/>
                    </a:cubicBezTo>
                    <a:cubicBezTo>
                      <a:pt x="25" y="32"/>
                      <a:pt x="25" y="32"/>
                      <a:pt x="25" y="32"/>
                    </a:cubicBezTo>
                    <a:cubicBezTo>
                      <a:pt x="29" y="32"/>
                      <a:pt x="29" y="32"/>
                      <a:pt x="29" y="32"/>
                    </a:cubicBezTo>
                    <a:cubicBezTo>
                      <a:pt x="30" y="32"/>
                      <a:pt x="30" y="33"/>
                      <a:pt x="31" y="33"/>
                    </a:cubicBezTo>
                    <a:cubicBezTo>
                      <a:pt x="31" y="61"/>
                      <a:pt x="31" y="61"/>
                      <a:pt x="31" y="61"/>
                    </a:cubicBezTo>
                    <a:lnTo>
                      <a:pt x="11" y="60"/>
                    </a:lnTo>
                    <a:close/>
                    <a:moveTo>
                      <a:pt x="74" y="19"/>
                    </a:moveTo>
                    <a:cubicBezTo>
                      <a:pt x="73" y="16"/>
                      <a:pt x="72" y="15"/>
                      <a:pt x="72" y="14"/>
                    </a:cubicBezTo>
                    <a:cubicBezTo>
                      <a:pt x="72" y="11"/>
                      <a:pt x="76" y="4"/>
                      <a:pt x="77" y="4"/>
                    </a:cubicBezTo>
                    <a:cubicBezTo>
                      <a:pt x="77" y="4"/>
                      <a:pt x="78" y="4"/>
                      <a:pt x="78" y="5"/>
                    </a:cubicBezTo>
                    <a:cubicBezTo>
                      <a:pt x="78" y="6"/>
                      <a:pt x="77" y="6"/>
                      <a:pt x="77" y="7"/>
                    </a:cubicBezTo>
                    <a:cubicBezTo>
                      <a:pt x="77" y="11"/>
                      <a:pt x="77" y="16"/>
                      <a:pt x="77" y="21"/>
                    </a:cubicBezTo>
                    <a:cubicBezTo>
                      <a:pt x="77" y="25"/>
                      <a:pt x="77" y="30"/>
                      <a:pt x="77" y="35"/>
                    </a:cubicBezTo>
                    <a:cubicBezTo>
                      <a:pt x="77" y="38"/>
                      <a:pt x="78" y="37"/>
                      <a:pt x="78" y="40"/>
                    </a:cubicBezTo>
                    <a:cubicBezTo>
                      <a:pt x="78" y="42"/>
                      <a:pt x="78" y="46"/>
                      <a:pt x="76" y="46"/>
                    </a:cubicBezTo>
                    <a:cubicBezTo>
                      <a:pt x="76" y="46"/>
                      <a:pt x="75" y="45"/>
                      <a:pt x="74" y="44"/>
                    </a:cubicBezTo>
                    <a:cubicBezTo>
                      <a:pt x="58" y="36"/>
                      <a:pt x="44" y="22"/>
                      <a:pt x="35" y="3"/>
                    </a:cubicBezTo>
                    <a:cubicBezTo>
                      <a:pt x="34" y="2"/>
                      <a:pt x="33" y="1"/>
                      <a:pt x="33" y="0"/>
                    </a:cubicBezTo>
                    <a:cubicBezTo>
                      <a:pt x="33" y="0"/>
                      <a:pt x="33" y="0"/>
                      <a:pt x="33" y="0"/>
                    </a:cubicBezTo>
                    <a:cubicBezTo>
                      <a:pt x="34" y="0"/>
                      <a:pt x="35" y="1"/>
                      <a:pt x="36" y="3"/>
                    </a:cubicBezTo>
                    <a:cubicBezTo>
                      <a:pt x="45" y="16"/>
                      <a:pt x="63" y="32"/>
                      <a:pt x="75" y="37"/>
                    </a:cubicBezTo>
                    <a:lnTo>
                      <a:pt x="74" y="19"/>
                    </a:lnTo>
                    <a:close/>
                    <a:moveTo>
                      <a:pt x="82" y="62"/>
                    </a:moveTo>
                    <a:cubicBezTo>
                      <a:pt x="83" y="62"/>
                      <a:pt x="85" y="59"/>
                      <a:pt x="87" y="53"/>
                    </a:cubicBezTo>
                    <a:cubicBezTo>
                      <a:pt x="88" y="52"/>
                      <a:pt x="88" y="51"/>
                      <a:pt x="89" y="51"/>
                    </a:cubicBezTo>
                    <a:cubicBezTo>
                      <a:pt x="89" y="51"/>
                      <a:pt x="90" y="52"/>
                      <a:pt x="90" y="55"/>
                    </a:cubicBezTo>
                    <a:cubicBezTo>
                      <a:pt x="89" y="59"/>
                      <a:pt x="88" y="62"/>
                      <a:pt x="88" y="65"/>
                    </a:cubicBezTo>
                    <a:cubicBezTo>
                      <a:pt x="87" y="68"/>
                      <a:pt x="86" y="68"/>
                      <a:pt x="85" y="68"/>
                    </a:cubicBezTo>
                    <a:cubicBezTo>
                      <a:pt x="84" y="68"/>
                      <a:pt x="83" y="68"/>
                      <a:pt x="82" y="68"/>
                    </a:cubicBezTo>
                    <a:cubicBezTo>
                      <a:pt x="57" y="68"/>
                      <a:pt x="57" y="68"/>
                      <a:pt x="57" y="68"/>
                    </a:cubicBezTo>
                    <a:cubicBezTo>
                      <a:pt x="57" y="69"/>
                      <a:pt x="57" y="70"/>
                      <a:pt x="57" y="71"/>
                    </a:cubicBezTo>
                    <a:cubicBezTo>
                      <a:pt x="57" y="76"/>
                      <a:pt x="59" y="74"/>
                      <a:pt x="59" y="81"/>
                    </a:cubicBezTo>
                    <a:cubicBezTo>
                      <a:pt x="59" y="83"/>
                      <a:pt x="59" y="87"/>
                      <a:pt x="57" y="87"/>
                    </a:cubicBezTo>
                    <a:cubicBezTo>
                      <a:pt x="56" y="87"/>
                      <a:pt x="55" y="86"/>
                      <a:pt x="54" y="84"/>
                    </a:cubicBezTo>
                    <a:cubicBezTo>
                      <a:pt x="54" y="68"/>
                      <a:pt x="54" y="68"/>
                      <a:pt x="54" y="68"/>
                    </a:cubicBezTo>
                    <a:cubicBezTo>
                      <a:pt x="40" y="67"/>
                      <a:pt x="38" y="64"/>
                      <a:pt x="38" y="63"/>
                    </a:cubicBezTo>
                    <a:cubicBezTo>
                      <a:pt x="38" y="62"/>
                      <a:pt x="39" y="62"/>
                      <a:pt x="42" y="62"/>
                    </a:cubicBezTo>
                    <a:lnTo>
                      <a:pt x="82" y="62"/>
                    </a:lnTo>
                    <a:close/>
                    <a:moveTo>
                      <a:pt x="82" y="157"/>
                    </a:moveTo>
                    <a:cubicBezTo>
                      <a:pt x="83" y="157"/>
                      <a:pt x="86" y="152"/>
                      <a:pt x="87" y="148"/>
                    </a:cubicBezTo>
                    <a:cubicBezTo>
                      <a:pt x="88" y="147"/>
                      <a:pt x="88" y="146"/>
                      <a:pt x="89" y="146"/>
                    </a:cubicBezTo>
                    <a:cubicBezTo>
                      <a:pt x="89" y="146"/>
                      <a:pt x="90" y="147"/>
                      <a:pt x="90" y="150"/>
                    </a:cubicBezTo>
                    <a:cubicBezTo>
                      <a:pt x="89" y="154"/>
                      <a:pt x="88" y="158"/>
                      <a:pt x="87" y="161"/>
                    </a:cubicBezTo>
                    <a:cubicBezTo>
                      <a:pt x="87" y="163"/>
                      <a:pt x="86" y="164"/>
                      <a:pt x="85" y="164"/>
                    </a:cubicBezTo>
                    <a:cubicBezTo>
                      <a:pt x="84" y="164"/>
                      <a:pt x="83" y="163"/>
                      <a:pt x="82" y="163"/>
                    </a:cubicBezTo>
                    <a:cubicBezTo>
                      <a:pt x="47" y="163"/>
                      <a:pt x="47" y="163"/>
                      <a:pt x="47" y="163"/>
                    </a:cubicBezTo>
                    <a:cubicBezTo>
                      <a:pt x="47" y="168"/>
                      <a:pt x="47" y="168"/>
                      <a:pt x="47" y="168"/>
                    </a:cubicBezTo>
                    <a:cubicBezTo>
                      <a:pt x="48" y="173"/>
                      <a:pt x="50" y="171"/>
                      <a:pt x="50" y="177"/>
                    </a:cubicBezTo>
                    <a:cubicBezTo>
                      <a:pt x="50" y="179"/>
                      <a:pt x="50" y="183"/>
                      <a:pt x="47" y="183"/>
                    </a:cubicBezTo>
                    <a:cubicBezTo>
                      <a:pt x="45" y="183"/>
                      <a:pt x="44" y="182"/>
                      <a:pt x="44" y="180"/>
                    </a:cubicBezTo>
                    <a:cubicBezTo>
                      <a:pt x="44" y="163"/>
                      <a:pt x="44" y="163"/>
                      <a:pt x="44" y="163"/>
                    </a:cubicBezTo>
                    <a:cubicBezTo>
                      <a:pt x="16" y="163"/>
                      <a:pt x="16" y="163"/>
                      <a:pt x="16" y="163"/>
                    </a:cubicBezTo>
                    <a:cubicBezTo>
                      <a:pt x="10" y="163"/>
                      <a:pt x="6" y="162"/>
                      <a:pt x="2" y="161"/>
                    </a:cubicBezTo>
                    <a:cubicBezTo>
                      <a:pt x="1" y="160"/>
                      <a:pt x="1" y="159"/>
                      <a:pt x="1" y="159"/>
                    </a:cubicBezTo>
                    <a:cubicBezTo>
                      <a:pt x="1" y="158"/>
                      <a:pt x="2" y="157"/>
                      <a:pt x="5" y="157"/>
                    </a:cubicBezTo>
                    <a:lnTo>
                      <a:pt x="82" y="157"/>
                    </a:lnTo>
                    <a:close/>
                    <a:moveTo>
                      <a:pt x="30" y="94"/>
                    </a:moveTo>
                    <a:cubicBezTo>
                      <a:pt x="37" y="102"/>
                      <a:pt x="53" y="116"/>
                      <a:pt x="70" y="121"/>
                    </a:cubicBezTo>
                    <a:cubicBezTo>
                      <a:pt x="71" y="121"/>
                      <a:pt x="72" y="121"/>
                      <a:pt x="76" y="116"/>
                    </a:cubicBezTo>
                    <a:cubicBezTo>
                      <a:pt x="77" y="114"/>
                      <a:pt x="78" y="114"/>
                      <a:pt x="78" y="116"/>
                    </a:cubicBezTo>
                    <a:cubicBezTo>
                      <a:pt x="78" y="117"/>
                      <a:pt x="78" y="118"/>
                      <a:pt x="78" y="120"/>
                    </a:cubicBezTo>
                    <a:cubicBezTo>
                      <a:pt x="74" y="127"/>
                      <a:pt x="73" y="129"/>
                      <a:pt x="71" y="129"/>
                    </a:cubicBezTo>
                    <a:cubicBezTo>
                      <a:pt x="70" y="129"/>
                      <a:pt x="68" y="128"/>
                      <a:pt x="57" y="122"/>
                    </a:cubicBezTo>
                    <a:cubicBezTo>
                      <a:pt x="53" y="124"/>
                      <a:pt x="50" y="128"/>
                      <a:pt x="46" y="132"/>
                    </a:cubicBezTo>
                    <a:cubicBezTo>
                      <a:pt x="43" y="136"/>
                      <a:pt x="44" y="137"/>
                      <a:pt x="37" y="140"/>
                    </a:cubicBezTo>
                    <a:cubicBezTo>
                      <a:pt x="35" y="141"/>
                      <a:pt x="34" y="142"/>
                      <a:pt x="33" y="142"/>
                    </a:cubicBezTo>
                    <a:cubicBezTo>
                      <a:pt x="31" y="142"/>
                      <a:pt x="30" y="141"/>
                      <a:pt x="30" y="140"/>
                    </a:cubicBezTo>
                    <a:cubicBezTo>
                      <a:pt x="30" y="139"/>
                      <a:pt x="30" y="138"/>
                      <a:pt x="31" y="138"/>
                    </a:cubicBezTo>
                    <a:cubicBezTo>
                      <a:pt x="35" y="134"/>
                      <a:pt x="44" y="128"/>
                      <a:pt x="54" y="120"/>
                    </a:cubicBezTo>
                    <a:cubicBezTo>
                      <a:pt x="39" y="110"/>
                      <a:pt x="27" y="94"/>
                      <a:pt x="27" y="92"/>
                    </a:cubicBezTo>
                    <a:cubicBezTo>
                      <a:pt x="27" y="92"/>
                      <a:pt x="27" y="92"/>
                      <a:pt x="27" y="92"/>
                    </a:cubicBezTo>
                    <a:cubicBezTo>
                      <a:pt x="28" y="92"/>
                      <a:pt x="28" y="92"/>
                      <a:pt x="30" y="94"/>
                    </a:cubicBezTo>
                    <a:close/>
                    <a:moveTo>
                      <a:pt x="35" y="246"/>
                    </a:moveTo>
                    <a:cubicBezTo>
                      <a:pt x="34" y="246"/>
                      <a:pt x="34" y="247"/>
                      <a:pt x="34" y="248"/>
                    </a:cubicBezTo>
                    <a:cubicBezTo>
                      <a:pt x="33" y="251"/>
                      <a:pt x="31" y="253"/>
                      <a:pt x="30" y="253"/>
                    </a:cubicBezTo>
                    <a:cubicBezTo>
                      <a:pt x="24" y="253"/>
                      <a:pt x="24" y="253"/>
                      <a:pt x="24" y="253"/>
                    </a:cubicBezTo>
                    <a:cubicBezTo>
                      <a:pt x="23" y="225"/>
                      <a:pt x="23" y="225"/>
                      <a:pt x="23" y="225"/>
                    </a:cubicBezTo>
                    <a:cubicBezTo>
                      <a:pt x="28" y="225"/>
                      <a:pt x="28" y="225"/>
                      <a:pt x="28" y="225"/>
                    </a:cubicBezTo>
                    <a:cubicBezTo>
                      <a:pt x="29" y="225"/>
                      <a:pt x="30" y="225"/>
                      <a:pt x="30" y="225"/>
                    </a:cubicBezTo>
                    <a:cubicBezTo>
                      <a:pt x="31" y="225"/>
                      <a:pt x="32" y="224"/>
                      <a:pt x="32" y="221"/>
                    </a:cubicBezTo>
                    <a:cubicBezTo>
                      <a:pt x="32" y="220"/>
                      <a:pt x="33" y="217"/>
                      <a:pt x="33" y="215"/>
                    </a:cubicBezTo>
                    <a:cubicBezTo>
                      <a:pt x="33" y="214"/>
                      <a:pt x="32" y="211"/>
                      <a:pt x="32" y="211"/>
                    </a:cubicBezTo>
                    <a:cubicBezTo>
                      <a:pt x="31" y="211"/>
                      <a:pt x="31" y="212"/>
                      <a:pt x="31" y="213"/>
                    </a:cubicBezTo>
                    <a:cubicBezTo>
                      <a:pt x="30" y="216"/>
                      <a:pt x="28" y="219"/>
                      <a:pt x="27" y="219"/>
                    </a:cubicBezTo>
                    <a:cubicBezTo>
                      <a:pt x="4" y="219"/>
                      <a:pt x="4" y="219"/>
                      <a:pt x="4" y="219"/>
                    </a:cubicBezTo>
                    <a:cubicBezTo>
                      <a:pt x="1" y="219"/>
                      <a:pt x="0" y="220"/>
                      <a:pt x="0" y="221"/>
                    </a:cubicBezTo>
                    <a:cubicBezTo>
                      <a:pt x="0" y="222"/>
                      <a:pt x="3" y="224"/>
                      <a:pt x="6" y="224"/>
                    </a:cubicBezTo>
                    <a:cubicBezTo>
                      <a:pt x="6" y="253"/>
                      <a:pt x="6" y="253"/>
                      <a:pt x="6" y="253"/>
                    </a:cubicBezTo>
                    <a:cubicBezTo>
                      <a:pt x="3" y="253"/>
                      <a:pt x="2" y="254"/>
                      <a:pt x="2" y="255"/>
                    </a:cubicBezTo>
                    <a:cubicBezTo>
                      <a:pt x="2" y="257"/>
                      <a:pt x="7" y="258"/>
                      <a:pt x="14" y="258"/>
                    </a:cubicBezTo>
                    <a:cubicBezTo>
                      <a:pt x="31" y="258"/>
                      <a:pt x="31" y="258"/>
                      <a:pt x="31" y="258"/>
                    </a:cubicBezTo>
                    <a:cubicBezTo>
                      <a:pt x="32" y="258"/>
                      <a:pt x="32" y="259"/>
                      <a:pt x="33" y="259"/>
                    </a:cubicBezTo>
                    <a:cubicBezTo>
                      <a:pt x="35" y="259"/>
                      <a:pt x="36" y="250"/>
                      <a:pt x="36" y="249"/>
                    </a:cubicBezTo>
                    <a:cubicBezTo>
                      <a:pt x="36" y="248"/>
                      <a:pt x="36" y="246"/>
                      <a:pt x="35" y="246"/>
                    </a:cubicBezTo>
                    <a:close/>
                    <a:moveTo>
                      <a:pt x="9" y="253"/>
                    </a:moveTo>
                    <a:cubicBezTo>
                      <a:pt x="9" y="225"/>
                      <a:pt x="9" y="225"/>
                      <a:pt x="9" y="225"/>
                    </a:cubicBezTo>
                    <a:cubicBezTo>
                      <a:pt x="20" y="225"/>
                      <a:pt x="20" y="225"/>
                      <a:pt x="20" y="225"/>
                    </a:cubicBezTo>
                    <a:cubicBezTo>
                      <a:pt x="21" y="253"/>
                      <a:pt x="21" y="253"/>
                      <a:pt x="21" y="253"/>
                    </a:cubicBezTo>
                    <a:lnTo>
                      <a:pt x="9" y="253"/>
                    </a:lnTo>
                    <a:close/>
                    <a:moveTo>
                      <a:pt x="72" y="229"/>
                    </a:moveTo>
                    <a:cubicBezTo>
                      <a:pt x="71" y="220"/>
                      <a:pt x="71" y="214"/>
                      <a:pt x="71" y="210"/>
                    </a:cubicBezTo>
                    <a:cubicBezTo>
                      <a:pt x="71" y="205"/>
                      <a:pt x="71" y="201"/>
                      <a:pt x="72" y="196"/>
                    </a:cubicBezTo>
                    <a:cubicBezTo>
                      <a:pt x="72" y="196"/>
                      <a:pt x="72" y="195"/>
                      <a:pt x="72" y="194"/>
                    </a:cubicBezTo>
                    <a:cubicBezTo>
                      <a:pt x="72" y="194"/>
                      <a:pt x="72" y="193"/>
                      <a:pt x="72" y="193"/>
                    </a:cubicBezTo>
                    <a:cubicBezTo>
                      <a:pt x="71" y="193"/>
                      <a:pt x="67" y="201"/>
                      <a:pt x="67" y="202"/>
                    </a:cubicBezTo>
                    <a:cubicBezTo>
                      <a:pt x="67" y="203"/>
                      <a:pt x="68" y="203"/>
                      <a:pt x="68" y="205"/>
                    </a:cubicBezTo>
                    <a:cubicBezTo>
                      <a:pt x="68" y="210"/>
                      <a:pt x="69" y="213"/>
                      <a:pt x="69" y="217"/>
                    </a:cubicBezTo>
                    <a:cubicBezTo>
                      <a:pt x="68" y="218"/>
                      <a:pt x="67" y="218"/>
                      <a:pt x="66" y="218"/>
                    </a:cubicBezTo>
                    <a:cubicBezTo>
                      <a:pt x="66" y="218"/>
                      <a:pt x="65" y="218"/>
                      <a:pt x="64" y="217"/>
                    </a:cubicBezTo>
                    <a:cubicBezTo>
                      <a:pt x="63" y="207"/>
                      <a:pt x="58" y="203"/>
                      <a:pt x="52" y="203"/>
                    </a:cubicBezTo>
                    <a:cubicBezTo>
                      <a:pt x="45" y="203"/>
                      <a:pt x="39" y="209"/>
                      <a:pt x="39" y="220"/>
                    </a:cubicBezTo>
                    <a:cubicBezTo>
                      <a:pt x="39" y="231"/>
                      <a:pt x="46" y="237"/>
                      <a:pt x="52" y="237"/>
                    </a:cubicBezTo>
                    <a:cubicBezTo>
                      <a:pt x="57" y="237"/>
                      <a:pt x="63" y="232"/>
                      <a:pt x="64" y="222"/>
                    </a:cubicBezTo>
                    <a:cubicBezTo>
                      <a:pt x="65" y="222"/>
                      <a:pt x="66" y="223"/>
                      <a:pt x="66" y="223"/>
                    </a:cubicBezTo>
                    <a:cubicBezTo>
                      <a:pt x="67" y="223"/>
                      <a:pt x="68" y="222"/>
                      <a:pt x="69" y="221"/>
                    </a:cubicBezTo>
                    <a:cubicBezTo>
                      <a:pt x="70" y="226"/>
                      <a:pt x="70" y="233"/>
                      <a:pt x="70" y="241"/>
                    </a:cubicBezTo>
                    <a:cubicBezTo>
                      <a:pt x="70" y="243"/>
                      <a:pt x="71" y="245"/>
                      <a:pt x="72" y="245"/>
                    </a:cubicBezTo>
                    <a:cubicBezTo>
                      <a:pt x="72" y="245"/>
                      <a:pt x="74" y="244"/>
                      <a:pt x="74" y="239"/>
                    </a:cubicBezTo>
                    <a:cubicBezTo>
                      <a:pt x="74" y="232"/>
                      <a:pt x="73" y="234"/>
                      <a:pt x="72" y="229"/>
                    </a:cubicBezTo>
                    <a:close/>
                    <a:moveTo>
                      <a:pt x="52" y="231"/>
                    </a:moveTo>
                    <a:cubicBezTo>
                      <a:pt x="47" y="231"/>
                      <a:pt x="42" y="228"/>
                      <a:pt x="42" y="220"/>
                    </a:cubicBezTo>
                    <a:cubicBezTo>
                      <a:pt x="42" y="212"/>
                      <a:pt x="47" y="208"/>
                      <a:pt x="52" y="208"/>
                    </a:cubicBezTo>
                    <a:cubicBezTo>
                      <a:pt x="57" y="208"/>
                      <a:pt x="62" y="212"/>
                      <a:pt x="62" y="220"/>
                    </a:cubicBezTo>
                    <a:cubicBezTo>
                      <a:pt x="62" y="228"/>
                      <a:pt x="57" y="231"/>
                      <a:pt x="52" y="231"/>
                    </a:cubicBezTo>
                    <a:close/>
                    <a:moveTo>
                      <a:pt x="82" y="253"/>
                    </a:moveTo>
                    <a:cubicBezTo>
                      <a:pt x="83" y="253"/>
                      <a:pt x="85" y="250"/>
                      <a:pt x="87" y="244"/>
                    </a:cubicBezTo>
                    <a:cubicBezTo>
                      <a:pt x="88" y="243"/>
                      <a:pt x="88" y="242"/>
                      <a:pt x="89" y="242"/>
                    </a:cubicBezTo>
                    <a:cubicBezTo>
                      <a:pt x="89" y="242"/>
                      <a:pt x="90" y="243"/>
                      <a:pt x="90" y="246"/>
                    </a:cubicBezTo>
                    <a:cubicBezTo>
                      <a:pt x="89" y="250"/>
                      <a:pt x="88" y="253"/>
                      <a:pt x="88" y="256"/>
                    </a:cubicBezTo>
                    <a:cubicBezTo>
                      <a:pt x="87" y="258"/>
                      <a:pt x="86" y="259"/>
                      <a:pt x="85" y="259"/>
                    </a:cubicBezTo>
                    <a:cubicBezTo>
                      <a:pt x="84" y="259"/>
                      <a:pt x="83" y="259"/>
                      <a:pt x="82" y="259"/>
                    </a:cubicBezTo>
                    <a:cubicBezTo>
                      <a:pt x="57" y="259"/>
                      <a:pt x="57" y="259"/>
                      <a:pt x="57" y="259"/>
                    </a:cubicBezTo>
                    <a:cubicBezTo>
                      <a:pt x="57" y="260"/>
                      <a:pt x="57" y="261"/>
                      <a:pt x="57" y="262"/>
                    </a:cubicBezTo>
                    <a:cubicBezTo>
                      <a:pt x="58" y="267"/>
                      <a:pt x="59" y="265"/>
                      <a:pt x="59" y="272"/>
                    </a:cubicBezTo>
                    <a:cubicBezTo>
                      <a:pt x="59" y="274"/>
                      <a:pt x="59" y="278"/>
                      <a:pt x="57" y="278"/>
                    </a:cubicBezTo>
                    <a:cubicBezTo>
                      <a:pt x="56" y="278"/>
                      <a:pt x="55" y="276"/>
                      <a:pt x="54" y="275"/>
                    </a:cubicBezTo>
                    <a:cubicBezTo>
                      <a:pt x="54" y="259"/>
                      <a:pt x="54" y="259"/>
                      <a:pt x="54" y="259"/>
                    </a:cubicBezTo>
                    <a:cubicBezTo>
                      <a:pt x="44" y="258"/>
                      <a:pt x="41" y="255"/>
                      <a:pt x="41" y="254"/>
                    </a:cubicBezTo>
                    <a:cubicBezTo>
                      <a:pt x="41" y="253"/>
                      <a:pt x="42" y="253"/>
                      <a:pt x="45" y="253"/>
                    </a:cubicBezTo>
                    <a:lnTo>
                      <a:pt x="82" y="253"/>
                    </a:lnTo>
                    <a:close/>
                    <a:moveTo>
                      <a:pt x="79" y="214"/>
                    </a:moveTo>
                    <a:cubicBezTo>
                      <a:pt x="79" y="212"/>
                      <a:pt x="83" y="206"/>
                      <a:pt x="84" y="206"/>
                    </a:cubicBezTo>
                    <a:cubicBezTo>
                      <a:pt x="84" y="206"/>
                      <a:pt x="84" y="207"/>
                      <a:pt x="84" y="207"/>
                    </a:cubicBezTo>
                    <a:cubicBezTo>
                      <a:pt x="84" y="208"/>
                      <a:pt x="84" y="208"/>
                      <a:pt x="84" y="209"/>
                    </a:cubicBezTo>
                    <a:cubicBezTo>
                      <a:pt x="83" y="213"/>
                      <a:pt x="83" y="214"/>
                      <a:pt x="83" y="226"/>
                    </a:cubicBezTo>
                    <a:cubicBezTo>
                      <a:pt x="83" y="229"/>
                      <a:pt x="82" y="230"/>
                      <a:pt x="81" y="230"/>
                    </a:cubicBezTo>
                    <a:cubicBezTo>
                      <a:pt x="80" y="230"/>
                      <a:pt x="79" y="229"/>
                      <a:pt x="79" y="225"/>
                    </a:cubicBezTo>
                    <a:lnTo>
                      <a:pt x="79" y="214"/>
                    </a:lnTo>
                    <a:close/>
                    <a:moveTo>
                      <a:pt x="81" y="352"/>
                    </a:moveTo>
                    <a:cubicBezTo>
                      <a:pt x="82" y="352"/>
                      <a:pt x="85" y="349"/>
                      <a:pt x="87" y="344"/>
                    </a:cubicBezTo>
                    <a:cubicBezTo>
                      <a:pt x="88" y="343"/>
                      <a:pt x="88" y="342"/>
                      <a:pt x="89" y="342"/>
                    </a:cubicBezTo>
                    <a:cubicBezTo>
                      <a:pt x="89" y="342"/>
                      <a:pt x="90" y="343"/>
                      <a:pt x="90" y="345"/>
                    </a:cubicBezTo>
                    <a:cubicBezTo>
                      <a:pt x="89" y="351"/>
                      <a:pt x="88" y="354"/>
                      <a:pt x="87" y="357"/>
                    </a:cubicBezTo>
                    <a:cubicBezTo>
                      <a:pt x="86" y="358"/>
                      <a:pt x="86" y="358"/>
                      <a:pt x="85" y="358"/>
                    </a:cubicBezTo>
                    <a:cubicBezTo>
                      <a:pt x="84" y="358"/>
                      <a:pt x="83" y="358"/>
                      <a:pt x="82" y="358"/>
                    </a:cubicBezTo>
                    <a:cubicBezTo>
                      <a:pt x="26" y="358"/>
                      <a:pt x="26" y="358"/>
                      <a:pt x="26" y="358"/>
                    </a:cubicBezTo>
                    <a:cubicBezTo>
                      <a:pt x="8" y="358"/>
                      <a:pt x="6" y="357"/>
                      <a:pt x="2" y="356"/>
                    </a:cubicBezTo>
                    <a:cubicBezTo>
                      <a:pt x="1" y="355"/>
                      <a:pt x="1" y="354"/>
                      <a:pt x="1" y="354"/>
                    </a:cubicBezTo>
                    <a:cubicBezTo>
                      <a:pt x="1" y="353"/>
                      <a:pt x="2" y="352"/>
                      <a:pt x="5" y="352"/>
                    </a:cubicBezTo>
                    <a:cubicBezTo>
                      <a:pt x="42" y="352"/>
                      <a:pt x="42" y="352"/>
                      <a:pt x="42" y="352"/>
                    </a:cubicBezTo>
                    <a:cubicBezTo>
                      <a:pt x="35" y="339"/>
                      <a:pt x="28" y="307"/>
                      <a:pt x="28" y="304"/>
                    </a:cubicBezTo>
                    <a:cubicBezTo>
                      <a:pt x="28" y="301"/>
                      <a:pt x="32" y="300"/>
                      <a:pt x="34" y="300"/>
                    </a:cubicBezTo>
                    <a:cubicBezTo>
                      <a:pt x="65" y="299"/>
                      <a:pt x="65" y="299"/>
                      <a:pt x="65" y="299"/>
                    </a:cubicBezTo>
                    <a:cubicBezTo>
                      <a:pt x="67" y="299"/>
                      <a:pt x="68" y="295"/>
                      <a:pt x="69" y="291"/>
                    </a:cubicBezTo>
                    <a:cubicBezTo>
                      <a:pt x="70" y="289"/>
                      <a:pt x="70" y="289"/>
                      <a:pt x="71" y="289"/>
                    </a:cubicBezTo>
                    <a:cubicBezTo>
                      <a:pt x="71" y="289"/>
                      <a:pt x="72" y="289"/>
                      <a:pt x="72" y="292"/>
                    </a:cubicBezTo>
                    <a:cubicBezTo>
                      <a:pt x="72" y="297"/>
                      <a:pt x="72" y="300"/>
                      <a:pt x="71" y="303"/>
                    </a:cubicBezTo>
                    <a:cubicBezTo>
                      <a:pt x="71" y="305"/>
                      <a:pt x="71" y="306"/>
                      <a:pt x="70" y="306"/>
                    </a:cubicBezTo>
                    <a:cubicBezTo>
                      <a:pt x="69" y="306"/>
                      <a:pt x="68" y="306"/>
                      <a:pt x="66" y="306"/>
                    </a:cubicBezTo>
                    <a:cubicBezTo>
                      <a:pt x="38" y="305"/>
                      <a:pt x="38" y="305"/>
                      <a:pt x="38" y="305"/>
                    </a:cubicBezTo>
                    <a:cubicBezTo>
                      <a:pt x="35" y="305"/>
                      <a:pt x="35" y="306"/>
                      <a:pt x="35" y="308"/>
                    </a:cubicBezTo>
                    <a:cubicBezTo>
                      <a:pt x="35" y="317"/>
                      <a:pt x="39" y="342"/>
                      <a:pt x="44" y="352"/>
                    </a:cubicBezTo>
                    <a:lnTo>
                      <a:pt x="81" y="352"/>
                    </a:lnTo>
                    <a:close/>
                    <a:moveTo>
                      <a:pt x="82" y="444"/>
                    </a:moveTo>
                    <a:cubicBezTo>
                      <a:pt x="83" y="443"/>
                      <a:pt x="86" y="438"/>
                      <a:pt x="87" y="434"/>
                    </a:cubicBezTo>
                    <a:cubicBezTo>
                      <a:pt x="88" y="433"/>
                      <a:pt x="88" y="433"/>
                      <a:pt x="89" y="433"/>
                    </a:cubicBezTo>
                    <a:cubicBezTo>
                      <a:pt x="89" y="433"/>
                      <a:pt x="90" y="434"/>
                      <a:pt x="90" y="437"/>
                    </a:cubicBezTo>
                    <a:cubicBezTo>
                      <a:pt x="89" y="441"/>
                      <a:pt x="88" y="445"/>
                      <a:pt x="87" y="448"/>
                    </a:cubicBezTo>
                    <a:cubicBezTo>
                      <a:pt x="87" y="450"/>
                      <a:pt x="86" y="450"/>
                      <a:pt x="85" y="450"/>
                    </a:cubicBezTo>
                    <a:cubicBezTo>
                      <a:pt x="84" y="450"/>
                      <a:pt x="83" y="450"/>
                      <a:pt x="82" y="450"/>
                    </a:cubicBezTo>
                    <a:cubicBezTo>
                      <a:pt x="47" y="450"/>
                      <a:pt x="47" y="450"/>
                      <a:pt x="47" y="450"/>
                    </a:cubicBezTo>
                    <a:cubicBezTo>
                      <a:pt x="47" y="455"/>
                      <a:pt x="47" y="455"/>
                      <a:pt x="47" y="455"/>
                    </a:cubicBezTo>
                    <a:cubicBezTo>
                      <a:pt x="48" y="459"/>
                      <a:pt x="50" y="458"/>
                      <a:pt x="50" y="464"/>
                    </a:cubicBezTo>
                    <a:cubicBezTo>
                      <a:pt x="50" y="465"/>
                      <a:pt x="50" y="469"/>
                      <a:pt x="47" y="469"/>
                    </a:cubicBezTo>
                    <a:cubicBezTo>
                      <a:pt x="45" y="469"/>
                      <a:pt x="44" y="468"/>
                      <a:pt x="44" y="466"/>
                    </a:cubicBezTo>
                    <a:cubicBezTo>
                      <a:pt x="44" y="450"/>
                      <a:pt x="44" y="450"/>
                      <a:pt x="44" y="450"/>
                    </a:cubicBezTo>
                    <a:cubicBezTo>
                      <a:pt x="16" y="450"/>
                      <a:pt x="16" y="450"/>
                      <a:pt x="16" y="450"/>
                    </a:cubicBezTo>
                    <a:cubicBezTo>
                      <a:pt x="10" y="450"/>
                      <a:pt x="6" y="449"/>
                      <a:pt x="2" y="447"/>
                    </a:cubicBezTo>
                    <a:cubicBezTo>
                      <a:pt x="1" y="446"/>
                      <a:pt x="1" y="446"/>
                      <a:pt x="1" y="445"/>
                    </a:cubicBezTo>
                    <a:cubicBezTo>
                      <a:pt x="1" y="444"/>
                      <a:pt x="2" y="444"/>
                      <a:pt x="5" y="444"/>
                    </a:cubicBezTo>
                    <a:cubicBezTo>
                      <a:pt x="42" y="444"/>
                      <a:pt x="42" y="444"/>
                      <a:pt x="42" y="444"/>
                    </a:cubicBezTo>
                    <a:cubicBezTo>
                      <a:pt x="36" y="432"/>
                      <a:pt x="27" y="408"/>
                      <a:pt x="27" y="397"/>
                    </a:cubicBezTo>
                    <a:cubicBezTo>
                      <a:pt x="27" y="395"/>
                      <a:pt x="31" y="392"/>
                      <a:pt x="35" y="392"/>
                    </a:cubicBezTo>
                    <a:cubicBezTo>
                      <a:pt x="65" y="392"/>
                      <a:pt x="65" y="392"/>
                      <a:pt x="65" y="392"/>
                    </a:cubicBezTo>
                    <a:cubicBezTo>
                      <a:pt x="68" y="391"/>
                      <a:pt x="68" y="389"/>
                      <a:pt x="70" y="384"/>
                    </a:cubicBezTo>
                    <a:cubicBezTo>
                      <a:pt x="70" y="383"/>
                      <a:pt x="71" y="383"/>
                      <a:pt x="71" y="383"/>
                    </a:cubicBezTo>
                    <a:cubicBezTo>
                      <a:pt x="71" y="383"/>
                      <a:pt x="72" y="384"/>
                      <a:pt x="73" y="386"/>
                    </a:cubicBezTo>
                    <a:cubicBezTo>
                      <a:pt x="72" y="391"/>
                      <a:pt x="71" y="397"/>
                      <a:pt x="71" y="399"/>
                    </a:cubicBezTo>
                    <a:cubicBezTo>
                      <a:pt x="71" y="405"/>
                      <a:pt x="71" y="411"/>
                      <a:pt x="71" y="414"/>
                    </a:cubicBezTo>
                    <a:cubicBezTo>
                      <a:pt x="72" y="419"/>
                      <a:pt x="74" y="418"/>
                      <a:pt x="74" y="424"/>
                    </a:cubicBezTo>
                    <a:cubicBezTo>
                      <a:pt x="74" y="427"/>
                      <a:pt x="74" y="431"/>
                      <a:pt x="72" y="431"/>
                    </a:cubicBezTo>
                    <a:cubicBezTo>
                      <a:pt x="71" y="431"/>
                      <a:pt x="70" y="430"/>
                      <a:pt x="69" y="428"/>
                    </a:cubicBezTo>
                    <a:cubicBezTo>
                      <a:pt x="69" y="419"/>
                      <a:pt x="68" y="409"/>
                      <a:pt x="68" y="400"/>
                    </a:cubicBezTo>
                    <a:cubicBezTo>
                      <a:pt x="68" y="399"/>
                      <a:pt x="69" y="398"/>
                      <a:pt x="67" y="398"/>
                    </a:cubicBezTo>
                    <a:cubicBezTo>
                      <a:pt x="63" y="398"/>
                      <a:pt x="48" y="398"/>
                      <a:pt x="40" y="398"/>
                    </a:cubicBezTo>
                    <a:cubicBezTo>
                      <a:pt x="33" y="398"/>
                      <a:pt x="33" y="398"/>
                      <a:pt x="33" y="401"/>
                    </a:cubicBezTo>
                    <a:cubicBezTo>
                      <a:pt x="33" y="404"/>
                      <a:pt x="37" y="429"/>
                      <a:pt x="44" y="444"/>
                    </a:cubicBezTo>
                    <a:lnTo>
                      <a:pt x="82" y="444"/>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en-US" sz="1765">
                  <a:solidFill>
                    <a:schemeClr val="bg1"/>
                  </a:solidFill>
                  <a:latin typeface="Segoe UI Semilight"/>
                </a:endParaRPr>
              </a:p>
            </p:txBody>
          </p:sp>
          <p:sp>
            <p:nvSpPr>
              <p:cNvPr id="40" name="Freeform 231">
                <a:extLst>
                  <a:ext uri="{FF2B5EF4-FFF2-40B4-BE49-F238E27FC236}">
                    <a16:creationId xmlns:a16="http://schemas.microsoft.com/office/drawing/2014/main" id="{94142165-9668-4453-A4D0-97DC3BCD5129}"/>
                  </a:ext>
                </a:extLst>
              </p:cNvPr>
              <p:cNvSpPr>
                <a:spLocks noEditPoints="1"/>
              </p:cNvSpPr>
              <p:nvPr/>
            </p:nvSpPr>
            <p:spPr bwMode="auto">
              <a:xfrm>
                <a:off x="2764143" y="2438567"/>
                <a:ext cx="1742030" cy="311162"/>
              </a:xfrm>
              <a:custGeom>
                <a:avLst/>
                <a:gdLst>
                  <a:gd name="T0" fmla="*/ 22 w 632"/>
                  <a:gd name="T1" fmla="*/ 21 h 113"/>
                  <a:gd name="T2" fmla="*/ 50 w 632"/>
                  <a:gd name="T3" fmla="*/ 21 h 113"/>
                  <a:gd name="T4" fmla="*/ 99 w 632"/>
                  <a:gd name="T5" fmla="*/ 15 h 113"/>
                  <a:gd name="T6" fmla="*/ 97 w 632"/>
                  <a:gd name="T7" fmla="*/ 49 h 113"/>
                  <a:gd name="T8" fmla="*/ 101 w 632"/>
                  <a:gd name="T9" fmla="*/ 84 h 113"/>
                  <a:gd name="T10" fmla="*/ 118 w 632"/>
                  <a:gd name="T11" fmla="*/ 82 h 113"/>
                  <a:gd name="T12" fmla="*/ 145 w 632"/>
                  <a:gd name="T13" fmla="*/ 82 h 113"/>
                  <a:gd name="T14" fmla="*/ 140 w 632"/>
                  <a:gd name="T15" fmla="*/ 59 h 113"/>
                  <a:gd name="T16" fmla="*/ 115 w 632"/>
                  <a:gd name="T17" fmla="*/ 40 h 113"/>
                  <a:gd name="T18" fmla="*/ 129 w 632"/>
                  <a:gd name="T19" fmla="*/ 15 h 113"/>
                  <a:gd name="T20" fmla="*/ 138 w 632"/>
                  <a:gd name="T21" fmla="*/ 20 h 113"/>
                  <a:gd name="T22" fmla="*/ 121 w 632"/>
                  <a:gd name="T23" fmla="*/ 32 h 113"/>
                  <a:gd name="T24" fmla="*/ 138 w 632"/>
                  <a:gd name="T25" fmla="*/ 50 h 113"/>
                  <a:gd name="T26" fmla="*/ 157 w 632"/>
                  <a:gd name="T27" fmla="*/ 71 h 113"/>
                  <a:gd name="T28" fmla="*/ 132 w 632"/>
                  <a:gd name="T29" fmla="*/ 91 h 113"/>
                  <a:gd name="T30" fmla="*/ 114 w 632"/>
                  <a:gd name="T31" fmla="*/ 87 h 113"/>
                  <a:gd name="T32" fmla="*/ 129 w 632"/>
                  <a:gd name="T33" fmla="*/ 113 h 113"/>
                  <a:gd name="T34" fmla="*/ 134 w 632"/>
                  <a:gd name="T35" fmla="*/ 100 h 113"/>
                  <a:gd name="T36" fmla="*/ 136 w 632"/>
                  <a:gd name="T37" fmla="*/ 90 h 113"/>
                  <a:gd name="T38" fmla="*/ 172 w 632"/>
                  <a:gd name="T39" fmla="*/ 90 h 113"/>
                  <a:gd name="T40" fmla="*/ 179 w 632"/>
                  <a:gd name="T41" fmla="*/ 21 h 113"/>
                  <a:gd name="T42" fmla="*/ 179 w 632"/>
                  <a:gd name="T43" fmla="*/ 55 h 113"/>
                  <a:gd name="T44" fmla="*/ 172 w 632"/>
                  <a:gd name="T45" fmla="*/ 90 h 113"/>
                  <a:gd name="T46" fmla="*/ 233 w 632"/>
                  <a:gd name="T47" fmla="*/ 53 h 113"/>
                  <a:gd name="T48" fmla="*/ 233 w 632"/>
                  <a:gd name="T49" fmla="*/ 15 h 113"/>
                  <a:gd name="T50" fmla="*/ 235 w 632"/>
                  <a:gd name="T51" fmla="*/ 48 h 113"/>
                  <a:gd name="T52" fmla="*/ 275 w 632"/>
                  <a:gd name="T53" fmla="*/ 90 h 113"/>
                  <a:gd name="T54" fmla="*/ 293 w 632"/>
                  <a:gd name="T55" fmla="*/ 53 h 113"/>
                  <a:gd name="T56" fmla="*/ 286 w 632"/>
                  <a:gd name="T57" fmla="*/ 15 h 113"/>
                  <a:gd name="T58" fmla="*/ 294 w 632"/>
                  <a:gd name="T59" fmla="*/ 49 h 113"/>
                  <a:gd name="T60" fmla="*/ 300 w 632"/>
                  <a:gd name="T61" fmla="*/ 51 h 113"/>
                  <a:gd name="T62" fmla="*/ 371 w 632"/>
                  <a:gd name="T63" fmla="*/ 91 h 113"/>
                  <a:gd name="T64" fmla="*/ 351 w 632"/>
                  <a:gd name="T65" fmla="*/ 60 h 113"/>
                  <a:gd name="T66" fmla="*/ 392 w 632"/>
                  <a:gd name="T67" fmla="*/ 15 h 113"/>
                  <a:gd name="T68" fmla="*/ 361 w 632"/>
                  <a:gd name="T69" fmla="*/ 8 h 113"/>
                  <a:gd name="T70" fmla="*/ 360 w 632"/>
                  <a:gd name="T71" fmla="*/ 1 h 113"/>
                  <a:gd name="T72" fmla="*/ 367 w 632"/>
                  <a:gd name="T73" fmla="*/ 2 h 113"/>
                  <a:gd name="T74" fmla="*/ 382 w 632"/>
                  <a:gd name="T75" fmla="*/ 9 h 113"/>
                  <a:gd name="T76" fmla="*/ 381 w 632"/>
                  <a:gd name="T77" fmla="*/ 0 h 113"/>
                  <a:gd name="T78" fmla="*/ 382 w 632"/>
                  <a:gd name="T79" fmla="*/ 9 h 113"/>
                  <a:gd name="T80" fmla="*/ 446 w 632"/>
                  <a:gd name="T81" fmla="*/ 57 h 113"/>
                  <a:gd name="T82" fmla="*/ 456 w 632"/>
                  <a:gd name="T83" fmla="*/ 48 h 113"/>
                  <a:gd name="T84" fmla="*/ 454 w 632"/>
                  <a:gd name="T85" fmla="*/ 20 h 113"/>
                  <a:gd name="T86" fmla="*/ 417 w 632"/>
                  <a:gd name="T87" fmla="*/ 90 h 113"/>
                  <a:gd name="T88" fmla="*/ 437 w 632"/>
                  <a:gd name="T89" fmla="*/ 58 h 113"/>
                  <a:gd name="T90" fmla="*/ 458 w 632"/>
                  <a:gd name="T91" fmla="*/ 90 h 113"/>
                  <a:gd name="T92" fmla="*/ 424 w 632"/>
                  <a:gd name="T93" fmla="*/ 51 h 113"/>
                  <a:gd name="T94" fmla="*/ 454 w 632"/>
                  <a:gd name="T95" fmla="*/ 35 h 113"/>
                  <a:gd name="T96" fmla="*/ 437 w 632"/>
                  <a:gd name="T97" fmla="*/ 51 h 113"/>
                  <a:gd name="T98" fmla="*/ 486 w 632"/>
                  <a:gd name="T99" fmla="*/ 84 h 113"/>
                  <a:gd name="T100" fmla="*/ 529 w 632"/>
                  <a:gd name="T101" fmla="*/ 90 h 113"/>
                  <a:gd name="T102" fmla="*/ 536 w 632"/>
                  <a:gd name="T103" fmla="*/ 21 h 113"/>
                  <a:gd name="T104" fmla="*/ 536 w 632"/>
                  <a:gd name="T105" fmla="*/ 55 h 113"/>
                  <a:gd name="T106" fmla="*/ 529 w 632"/>
                  <a:gd name="T107" fmla="*/ 90 h 113"/>
                  <a:gd name="T108" fmla="*/ 613 w 632"/>
                  <a:gd name="T109" fmla="*/ 57 h 113"/>
                  <a:gd name="T110" fmla="*/ 622 w 632"/>
                  <a:gd name="T111" fmla="*/ 48 h 113"/>
                  <a:gd name="T112" fmla="*/ 620 w 632"/>
                  <a:gd name="T113" fmla="*/ 20 h 113"/>
                  <a:gd name="T114" fmla="*/ 583 w 632"/>
                  <a:gd name="T115" fmla="*/ 90 h 113"/>
                  <a:gd name="T116" fmla="*/ 603 w 632"/>
                  <a:gd name="T117" fmla="*/ 58 h 113"/>
                  <a:gd name="T118" fmla="*/ 624 w 632"/>
                  <a:gd name="T119" fmla="*/ 90 h 113"/>
                  <a:gd name="T120" fmla="*/ 590 w 632"/>
                  <a:gd name="T121" fmla="*/ 51 h 113"/>
                  <a:gd name="T122" fmla="*/ 620 w 632"/>
                  <a:gd name="T123" fmla="*/ 35 h 113"/>
                  <a:gd name="T124" fmla="*/ 603 w 632"/>
                  <a:gd name="T1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13">
                    <a:moveTo>
                      <a:pt x="29" y="21"/>
                    </a:moveTo>
                    <a:cubicBezTo>
                      <a:pt x="29" y="90"/>
                      <a:pt x="29" y="90"/>
                      <a:pt x="29" y="90"/>
                    </a:cubicBezTo>
                    <a:cubicBezTo>
                      <a:pt x="22" y="90"/>
                      <a:pt x="22" y="90"/>
                      <a:pt x="22" y="90"/>
                    </a:cubicBezTo>
                    <a:cubicBezTo>
                      <a:pt x="22" y="21"/>
                      <a:pt x="22" y="21"/>
                      <a:pt x="22" y="21"/>
                    </a:cubicBezTo>
                    <a:cubicBezTo>
                      <a:pt x="0" y="21"/>
                      <a:pt x="0" y="21"/>
                      <a:pt x="0" y="21"/>
                    </a:cubicBezTo>
                    <a:cubicBezTo>
                      <a:pt x="0" y="15"/>
                      <a:pt x="0" y="15"/>
                      <a:pt x="0" y="15"/>
                    </a:cubicBezTo>
                    <a:cubicBezTo>
                      <a:pt x="50" y="15"/>
                      <a:pt x="50" y="15"/>
                      <a:pt x="50" y="15"/>
                    </a:cubicBezTo>
                    <a:cubicBezTo>
                      <a:pt x="50" y="21"/>
                      <a:pt x="50" y="21"/>
                      <a:pt x="50" y="21"/>
                    </a:cubicBezTo>
                    <a:lnTo>
                      <a:pt x="29" y="21"/>
                    </a:lnTo>
                    <a:close/>
                    <a:moveTo>
                      <a:pt x="63" y="90"/>
                    </a:moveTo>
                    <a:cubicBezTo>
                      <a:pt x="63" y="15"/>
                      <a:pt x="63" y="15"/>
                      <a:pt x="63" y="15"/>
                    </a:cubicBezTo>
                    <a:cubicBezTo>
                      <a:pt x="99" y="15"/>
                      <a:pt x="99" y="15"/>
                      <a:pt x="99" y="15"/>
                    </a:cubicBezTo>
                    <a:cubicBezTo>
                      <a:pt x="99" y="21"/>
                      <a:pt x="99" y="21"/>
                      <a:pt x="99" y="21"/>
                    </a:cubicBezTo>
                    <a:cubicBezTo>
                      <a:pt x="70" y="21"/>
                      <a:pt x="70" y="21"/>
                      <a:pt x="70" y="21"/>
                    </a:cubicBezTo>
                    <a:cubicBezTo>
                      <a:pt x="70" y="49"/>
                      <a:pt x="70" y="49"/>
                      <a:pt x="70" y="49"/>
                    </a:cubicBezTo>
                    <a:cubicBezTo>
                      <a:pt x="97" y="49"/>
                      <a:pt x="97" y="49"/>
                      <a:pt x="97" y="49"/>
                    </a:cubicBezTo>
                    <a:cubicBezTo>
                      <a:pt x="97" y="55"/>
                      <a:pt x="97" y="55"/>
                      <a:pt x="97" y="55"/>
                    </a:cubicBezTo>
                    <a:cubicBezTo>
                      <a:pt x="70" y="55"/>
                      <a:pt x="70" y="55"/>
                      <a:pt x="70" y="55"/>
                    </a:cubicBezTo>
                    <a:cubicBezTo>
                      <a:pt x="70" y="84"/>
                      <a:pt x="70" y="84"/>
                      <a:pt x="70" y="84"/>
                    </a:cubicBezTo>
                    <a:cubicBezTo>
                      <a:pt x="101" y="84"/>
                      <a:pt x="101" y="84"/>
                      <a:pt x="101" y="84"/>
                    </a:cubicBezTo>
                    <a:cubicBezTo>
                      <a:pt x="101" y="90"/>
                      <a:pt x="101" y="90"/>
                      <a:pt x="101" y="90"/>
                    </a:cubicBezTo>
                    <a:lnTo>
                      <a:pt x="63" y="90"/>
                    </a:lnTo>
                    <a:close/>
                    <a:moveTo>
                      <a:pt x="114" y="79"/>
                    </a:moveTo>
                    <a:cubicBezTo>
                      <a:pt x="115" y="80"/>
                      <a:pt x="117" y="81"/>
                      <a:pt x="118" y="82"/>
                    </a:cubicBezTo>
                    <a:cubicBezTo>
                      <a:pt x="120" y="82"/>
                      <a:pt x="121" y="83"/>
                      <a:pt x="123" y="84"/>
                    </a:cubicBezTo>
                    <a:cubicBezTo>
                      <a:pt x="124" y="84"/>
                      <a:pt x="126" y="84"/>
                      <a:pt x="128" y="85"/>
                    </a:cubicBezTo>
                    <a:cubicBezTo>
                      <a:pt x="129" y="85"/>
                      <a:pt x="131" y="85"/>
                      <a:pt x="132" y="85"/>
                    </a:cubicBezTo>
                    <a:cubicBezTo>
                      <a:pt x="138" y="85"/>
                      <a:pt x="142" y="84"/>
                      <a:pt x="145" y="82"/>
                    </a:cubicBezTo>
                    <a:cubicBezTo>
                      <a:pt x="148" y="80"/>
                      <a:pt x="149" y="76"/>
                      <a:pt x="149" y="72"/>
                    </a:cubicBezTo>
                    <a:cubicBezTo>
                      <a:pt x="149" y="70"/>
                      <a:pt x="149" y="68"/>
                      <a:pt x="148" y="67"/>
                    </a:cubicBezTo>
                    <a:cubicBezTo>
                      <a:pt x="148" y="66"/>
                      <a:pt x="147" y="64"/>
                      <a:pt x="145" y="63"/>
                    </a:cubicBezTo>
                    <a:cubicBezTo>
                      <a:pt x="144" y="62"/>
                      <a:pt x="142" y="60"/>
                      <a:pt x="140" y="59"/>
                    </a:cubicBezTo>
                    <a:cubicBezTo>
                      <a:pt x="138" y="58"/>
                      <a:pt x="135" y="56"/>
                      <a:pt x="132" y="55"/>
                    </a:cubicBezTo>
                    <a:cubicBezTo>
                      <a:pt x="129" y="53"/>
                      <a:pt x="126" y="51"/>
                      <a:pt x="124" y="50"/>
                    </a:cubicBezTo>
                    <a:cubicBezTo>
                      <a:pt x="122" y="48"/>
                      <a:pt x="120" y="47"/>
                      <a:pt x="118" y="45"/>
                    </a:cubicBezTo>
                    <a:cubicBezTo>
                      <a:pt x="117" y="43"/>
                      <a:pt x="116" y="42"/>
                      <a:pt x="115" y="40"/>
                    </a:cubicBezTo>
                    <a:cubicBezTo>
                      <a:pt x="115" y="38"/>
                      <a:pt x="114" y="36"/>
                      <a:pt x="114" y="33"/>
                    </a:cubicBezTo>
                    <a:cubicBezTo>
                      <a:pt x="114" y="30"/>
                      <a:pt x="115" y="27"/>
                      <a:pt x="116" y="25"/>
                    </a:cubicBezTo>
                    <a:cubicBezTo>
                      <a:pt x="117" y="23"/>
                      <a:pt x="119" y="20"/>
                      <a:pt x="121" y="19"/>
                    </a:cubicBezTo>
                    <a:cubicBezTo>
                      <a:pt x="124" y="17"/>
                      <a:pt x="126" y="16"/>
                      <a:pt x="129" y="15"/>
                    </a:cubicBezTo>
                    <a:cubicBezTo>
                      <a:pt x="132" y="14"/>
                      <a:pt x="135" y="14"/>
                      <a:pt x="139" y="14"/>
                    </a:cubicBezTo>
                    <a:cubicBezTo>
                      <a:pt x="145" y="14"/>
                      <a:pt x="149" y="14"/>
                      <a:pt x="153" y="16"/>
                    </a:cubicBezTo>
                    <a:cubicBezTo>
                      <a:pt x="153" y="24"/>
                      <a:pt x="153" y="24"/>
                      <a:pt x="153" y="24"/>
                    </a:cubicBezTo>
                    <a:cubicBezTo>
                      <a:pt x="149" y="21"/>
                      <a:pt x="144" y="20"/>
                      <a:pt x="138" y="20"/>
                    </a:cubicBezTo>
                    <a:cubicBezTo>
                      <a:pt x="136" y="20"/>
                      <a:pt x="133" y="20"/>
                      <a:pt x="132" y="21"/>
                    </a:cubicBezTo>
                    <a:cubicBezTo>
                      <a:pt x="130" y="21"/>
                      <a:pt x="128" y="22"/>
                      <a:pt x="126" y="23"/>
                    </a:cubicBezTo>
                    <a:cubicBezTo>
                      <a:pt x="125" y="24"/>
                      <a:pt x="124" y="25"/>
                      <a:pt x="123" y="27"/>
                    </a:cubicBezTo>
                    <a:cubicBezTo>
                      <a:pt x="122" y="29"/>
                      <a:pt x="121" y="30"/>
                      <a:pt x="121" y="32"/>
                    </a:cubicBezTo>
                    <a:cubicBezTo>
                      <a:pt x="121" y="34"/>
                      <a:pt x="122" y="36"/>
                      <a:pt x="122" y="37"/>
                    </a:cubicBezTo>
                    <a:cubicBezTo>
                      <a:pt x="123" y="39"/>
                      <a:pt x="124" y="40"/>
                      <a:pt x="125" y="42"/>
                    </a:cubicBezTo>
                    <a:cubicBezTo>
                      <a:pt x="126" y="43"/>
                      <a:pt x="128" y="44"/>
                      <a:pt x="130" y="45"/>
                    </a:cubicBezTo>
                    <a:cubicBezTo>
                      <a:pt x="132" y="47"/>
                      <a:pt x="135" y="48"/>
                      <a:pt x="138" y="50"/>
                    </a:cubicBezTo>
                    <a:cubicBezTo>
                      <a:pt x="141" y="51"/>
                      <a:pt x="144" y="53"/>
                      <a:pt x="146" y="54"/>
                    </a:cubicBezTo>
                    <a:cubicBezTo>
                      <a:pt x="148" y="56"/>
                      <a:pt x="150" y="58"/>
                      <a:pt x="152" y="59"/>
                    </a:cubicBezTo>
                    <a:cubicBezTo>
                      <a:pt x="153" y="61"/>
                      <a:pt x="155" y="63"/>
                      <a:pt x="155" y="65"/>
                    </a:cubicBezTo>
                    <a:cubicBezTo>
                      <a:pt x="156" y="67"/>
                      <a:pt x="157" y="69"/>
                      <a:pt x="157" y="71"/>
                    </a:cubicBezTo>
                    <a:cubicBezTo>
                      <a:pt x="157" y="75"/>
                      <a:pt x="156" y="78"/>
                      <a:pt x="155" y="80"/>
                    </a:cubicBezTo>
                    <a:cubicBezTo>
                      <a:pt x="154" y="83"/>
                      <a:pt x="152" y="85"/>
                      <a:pt x="150" y="86"/>
                    </a:cubicBezTo>
                    <a:cubicBezTo>
                      <a:pt x="147" y="88"/>
                      <a:pt x="145" y="89"/>
                      <a:pt x="142" y="90"/>
                    </a:cubicBezTo>
                    <a:cubicBezTo>
                      <a:pt x="139" y="91"/>
                      <a:pt x="135" y="91"/>
                      <a:pt x="132" y="91"/>
                    </a:cubicBezTo>
                    <a:cubicBezTo>
                      <a:pt x="130" y="91"/>
                      <a:pt x="129" y="91"/>
                      <a:pt x="127" y="91"/>
                    </a:cubicBezTo>
                    <a:cubicBezTo>
                      <a:pt x="126" y="91"/>
                      <a:pt x="124" y="91"/>
                      <a:pt x="122" y="90"/>
                    </a:cubicBezTo>
                    <a:cubicBezTo>
                      <a:pt x="121" y="90"/>
                      <a:pt x="119" y="89"/>
                      <a:pt x="118" y="89"/>
                    </a:cubicBezTo>
                    <a:cubicBezTo>
                      <a:pt x="116" y="88"/>
                      <a:pt x="115" y="88"/>
                      <a:pt x="114" y="87"/>
                    </a:cubicBezTo>
                    <a:lnTo>
                      <a:pt x="114" y="79"/>
                    </a:lnTo>
                    <a:close/>
                    <a:moveTo>
                      <a:pt x="147" y="104"/>
                    </a:moveTo>
                    <a:cubicBezTo>
                      <a:pt x="147" y="110"/>
                      <a:pt x="142" y="113"/>
                      <a:pt x="133" y="113"/>
                    </a:cubicBezTo>
                    <a:cubicBezTo>
                      <a:pt x="131" y="113"/>
                      <a:pt x="130" y="113"/>
                      <a:pt x="129" y="113"/>
                    </a:cubicBezTo>
                    <a:cubicBezTo>
                      <a:pt x="129" y="108"/>
                      <a:pt x="129" y="108"/>
                      <a:pt x="129" y="108"/>
                    </a:cubicBezTo>
                    <a:cubicBezTo>
                      <a:pt x="131" y="109"/>
                      <a:pt x="132" y="109"/>
                      <a:pt x="133" y="109"/>
                    </a:cubicBezTo>
                    <a:cubicBezTo>
                      <a:pt x="138" y="109"/>
                      <a:pt x="141" y="107"/>
                      <a:pt x="141" y="104"/>
                    </a:cubicBezTo>
                    <a:cubicBezTo>
                      <a:pt x="141" y="101"/>
                      <a:pt x="139" y="100"/>
                      <a:pt x="134" y="100"/>
                    </a:cubicBezTo>
                    <a:cubicBezTo>
                      <a:pt x="133" y="100"/>
                      <a:pt x="133" y="100"/>
                      <a:pt x="132" y="100"/>
                    </a:cubicBezTo>
                    <a:cubicBezTo>
                      <a:pt x="132" y="100"/>
                      <a:pt x="132" y="100"/>
                      <a:pt x="131" y="100"/>
                    </a:cubicBezTo>
                    <a:cubicBezTo>
                      <a:pt x="131" y="90"/>
                      <a:pt x="131" y="90"/>
                      <a:pt x="131" y="90"/>
                    </a:cubicBezTo>
                    <a:cubicBezTo>
                      <a:pt x="136" y="90"/>
                      <a:pt x="136" y="90"/>
                      <a:pt x="136" y="90"/>
                    </a:cubicBezTo>
                    <a:cubicBezTo>
                      <a:pt x="136" y="96"/>
                      <a:pt x="136" y="96"/>
                      <a:pt x="136" y="96"/>
                    </a:cubicBezTo>
                    <a:cubicBezTo>
                      <a:pt x="139" y="96"/>
                      <a:pt x="142" y="97"/>
                      <a:pt x="144" y="98"/>
                    </a:cubicBezTo>
                    <a:cubicBezTo>
                      <a:pt x="146" y="99"/>
                      <a:pt x="147" y="101"/>
                      <a:pt x="147" y="104"/>
                    </a:cubicBezTo>
                    <a:close/>
                    <a:moveTo>
                      <a:pt x="172" y="90"/>
                    </a:moveTo>
                    <a:cubicBezTo>
                      <a:pt x="172" y="15"/>
                      <a:pt x="172" y="15"/>
                      <a:pt x="172" y="15"/>
                    </a:cubicBezTo>
                    <a:cubicBezTo>
                      <a:pt x="209" y="15"/>
                      <a:pt x="209" y="15"/>
                      <a:pt x="209" y="15"/>
                    </a:cubicBezTo>
                    <a:cubicBezTo>
                      <a:pt x="209" y="21"/>
                      <a:pt x="209" y="21"/>
                      <a:pt x="209" y="21"/>
                    </a:cubicBezTo>
                    <a:cubicBezTo>
                      <a:pt x="179" y="21"/>
                      <a:pt x="179" y="21"/>
                      <a:pt x="179" y="21"/>
                    </a:cubicBezTo>
                    <a:cubicBezTo>
                      <a:pt x="179" y="49"/>
                      <a:pt x="179" y="49"/>
                      <a:pt x="179" y="49"/>
                    </a:cubicBezTo>
                    <a:cubicBezTo>
                      <a:pt x="207" y="49"/>
                      <a:pt x="207" y="49"/>
                      <a:pt x="207" y="49"/>
                    </a:cubicBezTo>
                    <a:cubicBezTo>
                      <a:pt x="207" y="55"/>
                      <a:pt x="207" y="55"/>
                      <a:pt x="207" y="55"/>
                    </a:cubicBezTo>
                    <a:cubicBezTo>
                      <a:pt x="179" y="55"/>
                      <a:pt x="179" y="55"/>
                      <a:pt x="179" y="55"/>
                    </a:cubicBezTo>
                    <a:cubicBezTo>
                      <a:pt x="179" y="84"/>
                      <a:pt x="179" y="84"/>
                      <a:pt x="179" y="84"/>
                    </a:cubicBezTo>
                    <a:cubicBezTo>
                      <a:pt x="211" y="84"/>
                      <a:pt x="211" y="84"/>
                      <a:pt x="211" y="84"/>
                    </a:cubicBezTo>
                    <a:cubicBezTo>
                      <a:pt x="211" y="90"/>
                      <a:pt x="211" y="90"/>
                      <a:pt x="211" y="90"/>
                    </a:cubicBezTo>
                    <a:lnTo>
                      <a:pt x="172" y="90"/>
                    </a:lnTo>
                    <a:close/>
                    <a:moveTo>
                      <a:pt x="266" y="90"/>
                    </a:moveTo>
                    <a:cubicBezTo>
                      <a:pt x="235" y="55"/>
                      <a:pt x="235" y="55"/>
                      <a:pt x="235" y="55"/>
                    </a:cubicBezTo>
                    <a:cubicBezTo>
                      <a:pt x="234" y="54"/>
                      <a:pt x="234" y="53"/>
                      <a:pt x="233" y="53"/>
                    </a:cubicBezTo>
                    <a:cubicBezTo>
                      <a:pt x="233" y="53"/>
                      <a:pt x="233" y="53"/>
                      <a:pt x="233" y="53"/>
                    </a:cubicBezTo>
                    <a:cubicBezTo>
                      <a:pt x="233" y="90"/>
                      <a:pt x="233" y="90"/>
                      <a:pt x="233" y="90"/>
                    </a:cubicBezTo>
                    <a:cubicBezTo>
                      <a:pt x="226" y="90"/>
                      <a:pt x="226" y="90"/>
                      <a:pt x="226" y="90"/>
                    </a:cubicBezTo>
                    <a:cubicBezTo>
                      <a:pt x="226" y="15"/>
                      <a:pt x="226" y="15"/>
                      <a:pt x="226" y="15"/>
                    </a:cubicBezTo>
                    <a:cubicBezTo>
                      <a:pt x="233" y="15"/>
                      <a:pt x="233" y="15"/>
                      <a:pt x="233" y="15"/>
                    </a:cubicBezTo>
                    <a:cubicBezTo>
                      <a:pt x="233" y="50"/>
                      <a:pt x="233" y="50"/>
                      <a:pt x="233" y="50"/>
                    </a:cubicBezTo>
                    <a:cubicBezTo>
                      <a:pt x="233" y="50"/>
                      <a:pt x="233" y="50"/>
                      <a:pt x="233" y="50"/>
                    </a:cubicBezTo>
                    <a:cubicBezTo>
                      <a:pt x="234" y="50"/>
                      <a:pt x="234" y="49"/>
                      <a:pt x="234" y="49"/>
                    </a:cubicBezTo>
                    <a:cubicBezTo>
                      <a:pt x="235" y="49"/>
                      <a:pt x="235" y="48"/>
                      <a:pt x="235" y="48"/>
                    </a:cubicBezTo>
                    <a:cubicBezTo>
                      <a:pt x="264" y="15"/>
                      <a:pt x="264" y="15"/>
                      <a:pt x="264" y="15"/>
                    </a:cubicBezTo>
                    <a:cubicBezTo>
                      <a:pt x="273" y="15"/>
                      <a:pt x="273" y="15"/>
                      <a:pt x="273" y="15"/>
                    </a:cubicBezTo>
                    <a:cubicBezTo>
                      <a:pt x="241" y="51"/>
                      <a:pt x="241" y="51"/>
                      <a:pt x="241" y="51"/>
                    </a:cubicBezTo>
                    <a:cubicBezTo>
                      <a:pt x="275" y="90"/>
                      <a:pt x="275" y="90"/>
                      <a:pt x="275" y="90"/>
                    </a:cubicBezTo>
                    <a:lnTo>
                      <a:pt x="266" y="90"/>
                    </a:lnTo>
                    <a:close/>
                    <a:moveTo>
                      <a:pt x="325" y="90"/>
                    </a:moveTo>
                    <a:cubicBezTo>
                      <a:pt x="295" y="55"/>
                      <a:pt x="295" y="55"/>
                      <a:pt x="295" y="55"/>
                    </a:cubicBezTo>
                    <a:cubicBezTo>
                      <a:pt x="294" y="54"/>
                      <a:pt x="293" y="53"/>
                      <a:pt x="293" y="53"/>
                    </a:cubicBezTo>
                    <a:cubicBezTo>
                      <a:pt x="293" y="53"/>
                      <a:pt x="293" y="53"/>
                      <a:pt x="293" y="53"/>
                    </a:cubicBezTo>
                    <a:cubicBezTo>
                      <a:pt x="293" y="90"/>
                      <a:pt x="293" y="90"/>
                      <a:pt x="293" y="90"/>
                    </a:cubicBezTo>
                    <a:cubicBezTo>
                      <a:pt x="286" y="90"/>
                      <a:pt x="286" y="90"/>
                      <a:pt x="286" y="90"/>
                    </a:cubicBezTo>
                    <a:cubicBezTo>
                      <a:pt x="286" y="15"/>
                      <a:pt x="286" y="15"/>
                      <a:pt x="286" y="15"/>
                    </a:cubicBezTo>
                    <a:cubicBezTo>
                      <a:pt x="293" y="15"/>
                      <a:pt x="293" y="15"/>
                      <a:pt x="293" y="15"/>
                    </a:cubicBezTo>
                    <a:cubicBezTo>
                      <a:pt x="293" y="50"/>
                      <a:pt x="293" y="50"/>
                      <a:pt x="293" y="50"/>
                    </a:cubicBezTo>
                    <a:cubicBezTo>
                      <a:pt x="293" y="50"/>
                      <a:pt x="293" y="50"/>
                      <a:pt x="293" y="50"/>
                    </a:cubicBezTo>
                    <a:cubicBezTo>
                      <a:pt x="293" y="50"/>
                      <a:pt x="293" y="49"/>
                      <a:pt x="294" y="49"/>
                    </a:cubicBezTo>
                    <a:cubicBezTo>
                      <a:pt x="294" y="49"/>
                      <a:pt x="294" y="48"/>
                      <a:pt x="295" y="48"/>
                    </a:cubicBezTo>
                    <a:cubicBezTo>
                      <a:pt x="324" y="15"/>
                      <a:pt x="324" y="15"/>
                      <a:pt x="324" y="15"/>
                    </a:cubicBezTo>
                    <a:cubicBezTo>
                      <a:pt x="333" y="15"/>
                      <a:pt x="333" y="15"/>
                      <a:pt x="333" y="15"/>
                    </a:cubicBezTo>
                    <a:cubicBezTo>
                      <a:pt x="300" y="51"/>
                      <a:pt x="300" y="51"/>
                      <a:pt x="300" y="51"/>
                    </a:cubicBezTo>
                    <a:cubicBezTo>
                      <a:pt x="335" y="90"/>
                      <a:pt x="335" y="90"/>
                      <a:pt x="335" y="90"/>
                    </a:cubicBezTo>
                    <a:lnTo>
                      <a:pt x="325" y="90"/>
                    </a:lnTo>
                    <a:close/>
                    <a:moveTo>
                      <a:pt x="398" y="60"/>
                    </a:moveTo>
                    <a:cubicBezTo>
                      <a:pt x="398" y="81"/>
                      <a:pt x="389" y="91"/>
                      <a:pt x="371" y="91"/>
                    </a:cubicBezTo>
                    <a:cubicBezTo>
                      <a:pt x="353" y="91"/>
                      <a:pt x="344" y="81"/>
                      <a:pt x="344" y="61"/>
                    </a:cubicBezTo>
                    <a:cubicBezTo>
                      <a:pt x="344" y="15"/>
                      <a:pt x="344" y="15"/>
                      <a:pt x="344" y="15"/>
                    </a:cubicBezTo>
                    <a:cubicBezTo>
                      <a:pt x="351" y="15"/>
                      <a:pt x="351" y="15"/>
                      <a:pt x="351" y="15"/>
                    </a:cubicBezTo>
                    <a:cubicBezTo>
                      <a:pt x="351" y="60"/>
                      <a:pt x="351" y="60"/>
                      <a:pt x="351" y="60"/>
                    </a:cubicBezTo>
                    <a:cubicBezTo>
                      <a:pt x="351" y="69"/>
                      <a:pt x="353" y="75"/>
                      <a:pt x="356" y="79"/>
                    </a:cubicBezTo>
                    <a:cubicBezTo>
                      <a:pt x="360" y="83"/>
                      <a:pt x="365" y="85"/>
                      <a:pt x="372" y="85"/>
                    </a:cubicBezTo>
                    <a:cubicBezTo>
                      <a:pt x="385" y="85"/>
                      <a:pt x="392" y="77"/>
                      <a:pt x="392" y="61"/>
                    </a:cubicBezTo>
                    <a:cubicBezTo>
                      <a:pt x="392" y="15"/>
                      <a:pt x="392" y="15"/>
                      <a:pt x="392" y="15"/>
                    </a:cubicBezTo>
                    <a:cubicBezTo>
                      <a:pt x="398" y="15"/>
                      <a:pt x="398" y="15"/>
                      <a:pt x="398" y="15"/>
                    </a:cubicBezTo>
                    <a:lnTo>
                      <a:pt x="398" y="60"/>
                    </a:lnTo>
                    <a:close/>
                    <a:moveTo>
                      <a:pt x="363" y="9"/>
                    </a:moveTo>
                    <a:cubicBezTo>
                      <a:pt x="362" y="9"/>
                      <a:pt x="362" y="9"/>
                      <a:pt x="361" y="8"/>
                    </a:cubicBezTo>
                    <a:cubicBezTo>
                      <a:pt x="360" y="8"/>
                      <a:pt x="360" y="8"/>
                      <a:pt x="360" y="7"/>
                    </a:cubicBezTo>
                    <a:cubicBezTo>
                      <a:pt x="359" y="7"/>
                      <a:pt x="359" y="6"/>
                      <a:pt x="359" y="6"/>
                    </a:cubicBezTo>
                    <a:cubicBezTo>
                      <a:pt x="358" y="5"/>
                      <a:pt x="358" y="5"/>
                      <a:pt x="358" y="4"/>
                    </a:cubicBezTo>
                    <a:cubicBezTo>
                      <a:pt x="358" y="3"/>
                      <a:pt x="359" y="2"/>
                      <a:pt x="360" y="1"/>
                    </a:cubicBezTo>
                    <a:cubicBezTo>
                      <a:pt x="360" y="0"/>
                      <a:pt x="361" y="0"/>
                      <a:pt x="363" y="0"/>
                    </a:cubicBezTo>
                    <a:cubicBezTo>
                      <a:pt x="363" y="0"/>
                      <a:pt x="364" y="0"/>
                      <a:pt x="364" y="0"/>
                    </a:cubicBezTo>
                    <a:cubicBezTo>
                      <a:pt x="365" y="0"/>
                      <a:pt x="365" y="1"/>
                      <a:pt x="366" y="1"/>
                    </a:cubicBezTo>
                    <a:cubicBezTo>
                      <a:pt x="366" y="1"/>
                      <a:pt x="367" y="2"/>
                      <a:pt x="367" y="2"/>
                    </a:cubicBezTo>
                    <a:cubicBezTo>
                      <a:pt x="367" y="3"/>
                      <a:pt x="367" y="4"/>
                      <a:pt x="367" y="4"/>
                    </a:cubicBezTo>
                    <a:cubicBezTo>
                      <a:pt x="367" y="5"/>
                      <a:pt x="367" y="6"/>
                      <a:pt x="366" y="7"/>
                    </a:cubicBezTo>
                    <a:cubicBezTo>
                      <a:pt x="365" y="8"/>
                      <a:pt x="364" y="9"/>
                      <a:pt x="363" y="9"/>
                    </a:cubicBezTo>
                    <a:close/>
                    <a:moveTo>
                      <a:pt x="382" y="9"/>
                    </a:moveTo>
                    <a:cubicBezTo>
                      <a:pt x="380" y="9"/>
                      <a:pt x="379" y="8"/>
                      <a:pt x="379" y="7"/>
                    </a:cubicBezTo>
                    <a:cubicBezTo>
                      <a:pt x="378" y="7"/>
                      <a:pt x="377" y="5"/>
                      <a:pt x="377" y="4"/>
                    </a:cubicBezTo>
                    <a:cubicBezTo>
                      <a:pt x="377" y="3"/>
                      <a:pt x="378" y="2"/>
                      <a:pt x="378" y="1"/>
                    </a:cubicBezTo>
                    <a:cubicBezTo>
                      <a:pt x="379" y="0"/>
                      <a:pt x="380" y="0"/>
                      <a:pt x="381" y="0"/>
                    </a:cubicBezTo>
                    <a:cubicBezTo>
                      <a:pt x="383" y="0"/>
                      <a:pt x="384" y="0"/>
                      <a:pt x="385" y="1"/>
                    </a:cubicBezTo>
                    <a:cubicBezTo>
                      <a:pt x="386" y="2"/>
                      <a:pt x="386" y="3"/>
                      <a:pt x="386" y="4"/>
                    </a:cubicBezTo>
                    <a:cubicBezTo>
                      <a:pt x="386" y="5"/>
                      <a:pt x="386" y="6"/>
                      <a:pt x="385" y="7"/>
                    </a:cubicBezTo>
                    <a:cubicBezTo>
                      <a:pt x="384" y="8"/>
                      <a:pt x="383" y="9"/>
                      <a:pt x="382" y="9"/>
                    </a:cubicBezTo>
                    <a:close/>
                    <a:moveTo>
                      <a:pt x="454" y="67"/>
                    </a:moveTo>
                    <a:cubicBezTo>
                      <a:pt x="453" y="65"/>
                      <a:pt x="452" y="64"/>
                      <a:pt x="451" y="63"/>
                    </a:cubicBezTo>
                    <a:cubicBezTo>
                      <a:pt x="450" y="61"/>
                      <a:pt x="450" y="60"/>
                      <a:pt x="449" y="59"/>
                    </a:cubicBezTo>
                    <a:cubicBezTo>
                      <a:pt x="448" y="58"/>
                      <a:pt x="447" y="58"/>
                      <a:pt x="446" y="57"/>
                    </a:cubicBezTo>
                    <a:cubicBezTo>
                      <a:pt x="446" y="56"/>
                      <a:pt x="445" y="56"/>
                      <a:pt x="444" y="55"/>
                    </a:cubicBezTo>
                    <a:cubicBezTo>
                      <a:pt x="444" y="55"/>
                      <a:pt x="444" y="55"/>
                      <a:pt x="444" y="55"/>
                    </a:cubicBezTo>
                    <a:cubicBezTo>
                      <a:pt x="446" y="54"/>
                      <a:pt x="449" y="54"/>
                      <a:pt x="451" y="52"/>
                    </a:cubicBezTo>
                    <a:cubicBezTo>
                      <a:pt x="453" y="51"/>
                      <a:pt x="455" y="50"/>
                      <a:pt x="456" y="48"/>
                    </a:cubicBezTo>
                    <a:cubicBezTo>
                      <a:pt x="458" y="46"/>
                      <a:pt x="459" y="44"/>
                      <a:pt x="460" y="42"/>
                    </a:cubicBezTo>
                    <a:cubicBezTo>
                      <a:pt x="460" y="40"/>
                      <a:pt x="461" y="37"/>
                      <a:pt x="461" y="35"/>
                    </a:cubicBezTo>
                    <a:cubicBezTo>
                      <a:pt x="461" y="31"/>
                      <a:pt x="460" y="28"/>
                      <a:pt x="459" y="26"/>
                    </a:cubicBezTo>
                    <a:cubicBezTo>
                      <a:pt x="458" y="23"/>
                      <a:pt x="456" y="21"/>
                      <a:pt x="454" y="20"/>
                    </a:cubicBezTo>
                    <a:cubicBezTo>
                      <a:pt x="452" y="18"/>
                      <a:pt x="450" y="17"/>
                      <a:pt x="447" y="16"/>
                    </a:cubicBezTo>
                    <a:cubicBezTo>
                      <a:pt x="444" y="15"/>
                      <a:pt x="442" y="15"/>
                      <a:pt x="439" y="15"/>
                    </a:cubicBezTo>
                    <a:cubicBezTo>
                      <a:pt x="417" y="15"/>
                      <a:pt x="417" y="15"/>
                      <a:pt x="417" y="15"/>
                    </a:cubicBezTo>
                    <a:cubicBezTo>
                      <a:pt x="417" y="90"/>
                      <a:pt x="417" y="90"/>
                      <a:pt x="417" y="90"/>
                    </a:cubicBezTo>
                    <a:cubicBezTo>
                      <a:pt x="424" y="90"/>
                      <a:pt x="424" y="90"/>
                      <a:pt x="424" y="90"/>
                    </a:cubicBezTo>
                    <a:cubicBezTo>
                      <a:pt x="424" y="57"/>
                      <a:pt x="424" y="57"/>
                      <a:pt x="424" y="57"/>
                    </a:cubicBezTo>
                    <a:cubicBezTo>
                      <a:pt x="432" y="57"/>
                      <a:pt x="432" y="57"/>
                      <a:pt x="432" y="57"/>
                    </a:cubicBezTo>
                    <a:cubicBezTo>
                      <a:pt x="434" y="57"/>
                      <a:pt x="435" y="57"/>
                      <a:pt x="437" y="58"/>
                    </a:cubicBezTo>
                    <a:cubicBezTo>
                      <a:pt x="438" y="58"/>
                      <a:pt x="439" y="59"/>
                      <a:pt x="440" y="60"/>
                    </a:cubicBezTo>
                    <a:cubicBezTo>
                      <a:pt x="441" y="61"/>
                      <a:pt x="442" y="62"/>
                      <a:pt x="443" y="63"/>
                    </a:cubicBezTo>
                    <a:cubicBezTo>
                      <a:pt x="445" y="65"/>
                      <a:pt x="446" y="66"/>
                      <a:pt x="447" y="69"/>
                    </a:cubicBezTo>
                    <a:cubicBezTo>
                      <a:pt x="458" y="90"/>
                      <a:pt x="458" y="90"/>
                      <a:pt x="458" y="90"/>
                    </a:cubicBezTo>
                    <a:cubicBezTo>
                      <a:pt x="466" y="90"/>
                      <a:pt x="466" y="90"/>
                      <a:pt x="466" y="90"/>
                    </a:cubicBezTo>
                    <a:lnTo>
                      <a:pt x="454" y="67"/>
                    </a:lnTo>
                    <a:close/>
                    <a:moveTo>
                      <a:pt x="437" y="51"/>
                    </a:moveTo>
                    <a:cubicBezTo>
                      <a:pt x="424" y="51"/>
                      <a:pt x="424" y="51"/>
                      <a:pt x="424" y="51"/>
                    </a:cubicBezTo>
                    <a:cubicBezTo>
                      <a:pt x="424" y="21"/>
                      <a:pt x="424" y="21"/>
                      <a:pt x="424" y="21"/>
                    </a:cubicBezTo>
                    <a:cubicBezTo>
                      <a:pt x="437" y="21"/>
                      <a:pt x="437" y="21"/>
                      <a:pt x="437" y="21"/>
                    </a:cubicBezTo>
                    <a:cubicBezTo>
                      <a:pt x="442" y="21"/>
                      <a:pt x="447" y="22"/>
                      <a:pt x="449" y="25"/>
                    </a:cubicBezTo>
                    <a:cubicBezTo>
                      <a:pt x="452" y="27"/>
                      <a:pt x="454" y="31"/>
                      <a:pt x="454" y="35"/>
                    </a:cubicBezTo>
                    <a:cubicBezTo>
                      <a:pt x="454" y="38"/>
                      <a:pt x="453" y="40"/>
                      <a:pt x="452" y="42"/>
                    </a:cubicBezTo>
                    <a:cubicBezTo>
                      <a:pt x="452" y="44"/>
                      <a:pt x="450" y="45"/>
                      <a:pt x="449" y="47"/>
                    </a:cubicBezTo>
                    <a:cubicBezTo>
                      <a:pt x="447" y="48"/>
                      <a:pt x="446" y="49"/>
                      <a:pt x="443" y="50"/>
                    </a:cubicBezTo>
                    <a:cubicBezTo>
                      <a:pt x="441" y="51"/>
                      <a:pt x="439" y="51"/>
                      <a:pt x="437" y="51"/>
                    </a:cubicBezTo>
                    <a:close/>
                    <a:moveTo>
                      <a:pt x="479" y="90"/>
                    </a:moveTo>
                    <a:cubicBezTo>
                      <a:pt x="479" y="15"/>
                      <a:pt x="479" y="15"/>
                      <a:pt x="479" y="15"/>
                    </a:cubicBezTo>
                    <a:cubicBezTo>
                      <a:pt x="486" y="15"/>
                      <a:pt x="486" y="15"/>
                      <a:pt x="486" y="15"/>
                    </a:cubicBezTo>
                    <a:cubicBezTo>
                      <a:pt x="486" y="84"/>
                      <a:pt x="486" y="84"/>
                      <a:pt x="486" y="84"/>
                    </a:cubicBezTo>
                    <a:cubicBezTo>
                      <a:pt x="516" y="84"/>
                      <a:pt x="516" y="84"/>
                      <a:pt x="516" y="84"/>
                    </a:cubicBezTo>
                    <a:cubicBezTo>
                      <a:pt x="516" y="90"/>
                      <a:pt x="516" y="90"/>
                      <a:pt x="516" y="90"/>
                    </a:cubicBezTo>
                    <a:lnTo>
                      <a:pt x="479" y="90"/>
                    </a:lnTo>
                    <a:close/>
                    <a:moveTo>
                      <a:pt x="529" y="90"/>
                    </a:moveTo>
                    <a:cubicBezTo>
                      <a:pt x="529" y="15"/>
                      <a:pt x="529" y="15"/>
                      <a:pt x="529" y="15"/>
                    </a:cubicBezTo>
                    <a:cubicBezTo>
                      <a:pt x="566" y="15"/>
                      <a:pt x="566" y="15"/>
                      <a:pt x="566" y="15"/>
                    </a:cubicBezTo>
                    <a:cubicBezTo>
                      <a:pt x="566" y="21"/>
                      <a:pt x="566" y="21"/>
                      <a:pt x="566" y="21"/>
                    </a:cubicBezTo>
                    <a:cubicBezTo>
                      <a:pt x="536" y="21"/>
                      <a:pt x="536" y="21"/>
                      <a:pt x="536" y="21"/>
                    </a:cubicBezTo>
                    <a:cubicBezTo>
                      <a:pt x="536" y="49"/>
                      <a:pt x="536" y="49"/>
                      <a:pt x="536" y="49"/>
                    </a:cubicBezTo>
                    <a:cubicBezTo>
                      <a:pt x="564" y="49"/>
                      <a:pt x="564" y="49"/>
                      <a:pt x="564" y="49"/>
                    </a:cubicBezTo>
                    <a:cubicBezTo>
                      <a:pt x="564" y="55"/>
                      <a:pt x="564" y="55"/>
                      <a:pt x="564" y="55"/>
                    </a:cubicBezTo>
                    <a:cubicBezTo>
                      <a:pt x="536" y="55"/>
                      <a:pt x="536" y="55"/>
                      <a:pt x="536" y="55"/>
                    </a:cubicBezTo>
                    <a:cubicBezTo>
                      <a:pt x="536" y="84"/>
                      <a:pt x="536" y="84"/>
                      <a:pt x="536" y="84"/>
                    </a:cubicBezTo>
                    <a:cubicBezTo>
                      <a:pt x="567" y="84"/>
                      <a:pt x="567" y="84"/>
                      <a:pt x="567" y="84"/>
                    </a:cubicBezTo>
                    <a:cubicBezTo>
                      <a:pt x="567" y="90"/>
                      <a:pt x="567" y="90"/>
                      <a:pt x="567" y="90"/>
                    </a:cubicBezTo>
                    <a:lnTo>
                      <a:pt x="529" y="90"/>
                    </a:lnTo>
                    <a:close/>
                    <a:moveTo>
                      <a:pt x="620" y="67"/>
                    </a:moveTo>
                    <a:cubicBezTo>
                      <a:pt x="619" y="65"/>
                      <a:pt x="618" y="64"/>
                      <a:pt x="617" y="63"/>
                    </a:cubicBezTo>
                    <a:cubicBezTo>
                      <a:pt x="617" y="61"/>
                      <a:pt x="616" y="60"/>
                      <a:pt x="615" y="59"/>
                    </a:cubicBezTo>
                    <a:cubicBezTo>
                      <a:pt x="614" y="58"/>
                      <a:pt x="613" y="58"/>
                      <a:pt x="613" y="57"/>
                    </a:cubicBezTo>
                    <a:cubicBezTo>
                      <a:pt x="612" y="56"/>
                      <a:pt x="611" y="56"/>
                      <a:pt x="610" y="55"/>
                    </a:cubicBezTo>
                    <a:cubicBezTo>
                      <a:pt x="610" y="55"/>
                      <a:pt x="610" y="55"/>
                      <a:pt x="610" y="55"/>
                    </a:cubicBezTo>
                    <a:cubicBezTo>
                      <a:pt x="612" y="54"/>
                      <a:pt x="615" y="54"/>
                      <a:pt x="617" y="52"/>
                    </a:cubicBezTo>
                    <a:cubicBezTo>
                      <a:pt x="619" y="51"/>
                      <a:pt x="621" y="50"/>
                      <a:pt x="622" y="48"/>
                    </a:cubicBezTo>
                    <a:cubicBezTo>
                      <a:pt x="624" y="46"/>
                      <a:pt x="625" y="44"/>
                      <a:pt x="626" y="42"/>
                    </a:cubicBezTo>
                    <a:cubicBezTo>
                      <a:pt x="627" y="40"/>
                      <a:pt x="627" y="37"/>
                      <a:pt x="627" y="35"/>
                    </a:cubicBezTo>
                    <a:cubicBezTo>
                      <a:pt x="627" y="31"/>
                      <a:pt x="626" y="28"/>
                      <a:pt x="625" y="26"/>
                    </a:cubicBezTo>
                    <a:cubicBezTo>
                      <a:pt x="624" y="23"/>
                      <a:pt x="622" y="21"/>
                      <a:pt x="620" y="20"/>
                    </a:cubicBezTo>
                    <a:cubicBezTo>
                      <a:pt x="618" y="18"/>
                      <a:pt x="616" y="17"/>
                      <a:pt x="613" y="16"/>
                    </a:cubicBezTo>
                    <a:cubicBezTo>
                      <a:pt x="610" y="15"/>
                      <a:pt x="608" y="15"/>
                      <a:pt x="605" y="15"/>
                    </a:cubicBezTo>
                    <a:cubicBezTo>
                      <a:pt x="583" y="15"/>
                      <a:pt x="583" y="15"/>
                      <a:pt x="583" y="15"/>
                    </a:cubicBezTo>
                    <a:cubicBezTo>
                      <a:pt x="583" y="90"/>
                      <a:pt x="583" y="90"/>
                      <a:pt x="583" y="90"/>
                    </a:cubicBezTo>
                    <a:cubicBezTo>
                      <a:pt x="590" y="90"/>
                      <a:pt x="590" y="90"/>
                      <a:pt x="590" y="90"/>
                    </a:cubicBezTo>
                    <a:cubicBezTo>
                      <a:pt x="590" y="57"/>
                      <a:pt x="590" y="57"/>
                      <a:pt x="590" y="57"/>
                    </a:cubicBezTo>
                    <a:cubicBezTo>
                      <a:pt x="598" y="57"/>
                      <a:pt x="598" y="57"/>
                      <a:pt x="598" y="57"/>
                    </a:cubicBezTo>
                    <a:cubicBezTo>
                      <a:pt x="600" y="57"/>
                      <a:pt x="601" y="57"/>
                      <a:pt x="603" y="58"/>
                    </a:cubicBezTo>
                    <a:cubicBezTo>
                      <a:pt x="604" y="58"/>
                      <a:pt x="605" y="59"/>
                      <a:pt x="606" y="60"/>
                    </a:cubicBezTo>
                    <a:cubicBezTo>
                      <a:pt x="607" y="61"/>
                      <a:pt x="609" y="62"/>
                      <a:pt x="610" y="63"/>
                    </a:cubicBezTo>
                    <a:cubicBezTo>
                      <a:pt x="611" y="65"/>
                      <a:pt x="612" y="66"/>
                      <a:pt x="613" y="69"/>
                    </a:cubicBezTo>
                    <a:cubicBezTo>
                      <a:pt x="624" y="90"/>
                      <a:pt x="624" y="90"/>
                      <a:pt x="624" y="90"/>
                    </a:cubicBezTo>
                    <a:cubicBezTo>
                      <a:pt x="632" y="90"/>
                      <a:pt x="632" y="90"/>
                      <a:pt x="632" y="90"/>
                    </a:cubicBezTo>
                    <a:lnTo>
                      <a:pt x="620" y="67"/>
                    </a:lnTo>
                    <a:close/>
                    <a:moveTo>
                      <a:pt x="603" y="51"/>
                    </a:moveTo>
                    <a:cubicBezTo>
                      <a:pt x="590" y="51"/>
                      <a:pt x="590" y="51"/>
                      <a:pt x="590" y="51"/>
                    </a:cubicBezTo>
                    <a:cubicBezTo>
                      <a:pt x="590" y="21"/>
                      <a:pt x="590" y="21"/>
                      <a:pt x="590" y="21"/>
                    </a:cubicBezTo>
                    <a:cubicBezTo>
                      <a:pt x="603" y="21"/>
                      <a:pt x="603" y="21"/>
                      <a:pt x="603" y="21"/>
                    </a:cubicBezTo>
                    <a:cubicBezTo>
                      <a:pt x="609" y="21"/>
                      <a:pt x="613" y="22"/>
                      <a:pt x="615" y="25"/>
                    </a:cubicBezTo>
                    <a:cubicBezTo>
                      <a:pt x="618" y="27"/>
                      <a:pt x="620" y="31"/>
                      <a:pt x="620" y="35"/>
                    </a:cubicBezTo>
                    <a:cubicBezTo>
                      <a:pt x="620" y="38"/>
                      <a:pt x="619" y="40"/>
                      <a:pt x="618" y="42"/>
                    </a:cubicBezTo>
                    <a:cubicBezTo>
                      <a:pt x="618" y="44"/>
                      <a:pt x="616" y="45"/>
                      <a:pt x="615" y="47"/>
                    </a:cubicBezTo>
                    <a:cubicBezTo>
                      <a:pt x="613" y="48"/>
                      <a:pt x="612" y="49"/>
                      <a:pt x="610" y="50"/>
                    </a:cubicBezTo>
                    <a:cubicBezTo>
                      <a:pt x="607" y="51"/>
                      <a:pt x="605" y="51"/>
                      <a:pt x="603" y="51"/>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1" name="Freeform 222">
                <a:extLst>
                  <a:ext uri="{FF2B5EF4-FFF2-40B4-BE49-F238E27FC236}">
                    <a16:creationId xmlns:a16="http://schemas.microsoft.com/office/drawing/2014/main" id="{300E15C5-80EC-4D48-9AF1-188B1F360641}"/>
                  </a:ext>
                </a:extLst>
              </p:cNvPr>
              <p:cNvSpPr>
                <a:spLocks noEditPoints="1"/>
              </p:cNvSpPr>
              <p:nvPr/>
            </p:nvSpPr>
            <p:spPr bwMode="auto">
              <a:xfrm rot="16200000">
                <a:off x="766574" y="2197176"/>
                <a:ext cx="212748" cy="793945"/>
              </a:xfrm>
              <a:custGeom>
                <a:avLst/>
                <a:gdLst>
                  <a:gd name="T0" fmla="*/ 2 w 120"/>
                  <a:gd name="T1" fmla="*/ 105 h 448"/>
                  <a:gd name="T2" fmla="*/ 103 w 120"/>
                  <a:gd name="T3" fmla="*/ 107 h 448"/>
                  <a:gd name="T4" fmla="*/ 91 w 120"/>
                  <a:gd name="T5" fmla="*/ 103 h 448"/>
                  <a:gd name="T6" fmla="*/ 2 w 120"/>
                  <a:gd name="T7" fmla="*/ 56 h 448"/>
                  <a:gd name="T8" fmla="*/ 103 w 120"/>
                  <a:gd name="T9" fmla="*/ 13 h 448"/>
                  <a:gd name="T10" fmla="*/ 80 w 120"/>
                  <a:gd name="T11" fmla="*/ 13 h 448"/>
                  <a:gd name="T12" fmla="*/ 2 w 120"/>
                  <a:gd name="T13" fmla="*/ 0 h 448"/>
                  <a:gd name="T14" fmla="*/ 118 w 120"/>
                  <a:gd name="T15" fmla="*/ 18 h 448"/>
                  <a:gd name="T16" fmla="*/ 23 w 120"/>
                  <a:gd name="T17" fmla="*/ 59 h 448"/>
                  <a:gd name="T18" fmla="*/ 37 w 120"/>
                  <a:gd name="T19" fmla="*/ 65 h 448"/>
                  <a:gd name="T20" fmla="*/ 118 w 120"/>
                  <a:gd name="T21" fmla="*/ 119 h 448"/>
                  <a:gd name="T22" fmla="*/ 2 w 120"/>
                  <a:gd name="T23" fmla="*/ 212 h 448"/>
                  <a:gd name="T24" fmla="*/ 118 w 120"/>
                  <a:gd name="T25" fmla="*/ 150 h 448"/>
                  <a:gd name="T26" fmla="*/ 106 w 120"/>
                  <a:gd name="T27" fmla="*/ 209 h 448"/>
                  <a:gd name="T28" fmla="*/ 67 w 120"/>
                  <a:gd name="T29" fmla="*/ 163 h 448"/>
                  <a:gd name="T30" fmla="*/ 55 w 120"/>
                  <a:gd name="T31" fmla="*/ 206 h 448"/>
                  <a:gd name="T32" fmla="*/ 14 w 120"/>
                  <a:gd name="T33" fmla="*/ 163 h 448"/>
                  <a:gd name="T34" fmla="*/ 2 w 120"/>
                  <a:gd name="T35" fmla="*/ 212 h 448"/>
                  <a:gd name="T36" fmla="*/ 2 w 120"/>
                  <a:gd name="T37" fmla="*/ 248 h 448"/>
                  <a:gd name="T38" fmla="*/ 51 w 120"/>
                  <a:gd name="T39" fmla="*/ 259 h 448"/>
                  <a:gd name="T40" fmla="*/ 47 w 120"/>
                  <a:gd name="T41" fmla="*/ 272 h 448"/>
                  <a:gd name="T42" fmla="*/ 34 w 120"/>
                  <a:gd name="T43" fmla="*/ 282 h 448"/>
                  <a:gd name="T44" fmla="*/ 2 w 120"/>
                  <a:gd name="T45" fmla="*/ 318 h 448"/>
                  <a:gd name="T46" fmla="*/ 43 w 120"/>
                  <a:gd name="T47" fmla="*/ 292 h 448"/>
                  <a:gd name="T48" fmla="*/ 52 w 120"/>
                  <a:gd name="T49" fmla="*/ 284 h 448"/>
                  <a:gd name="T50" fmla="*/ 56 w 120"/>
                  <a:gd name="T51" fmla="*/ 278 h 448"/>
                  <a:gd name="T52" fmla="*/ 67 w 120"/>
                  <a:gd name="T53" fmla="*/ 297 h 448"/>
                  <a:gd name="T54" fmla="*/ 87 w 120"/>
                  <a:gd name="T55" fmla="*/ 304 h 448"/>
                  <a:gd name="T56" fmla="*/ 111 w 120"/>
                  <a:gd name="T57" fmla="*/ 294 h 448"/>
                  <a:gd name="T58" fmla="*/ 118 w 120"/>
                  <a:gd name="T59" fmla="*/ 269 h 448"/>
                  <a:gd name="T60" fmla="*/ 2 w 120"/>
                  <a:gd name="T61" fmla="*/ 234 h 448"/>
                  <a:gd name="T62" fmla="*/ 101 w 120"/>
                  <a:gd name="T63" fmla="*/ 284 h 448"/>
                  <a:gd name="T64" fmla="*/ 77 w 120"/>
                  <a:gd name="T65" fmla="*/ 288 h 448"/>
                  <a:gd name="T66" fmla="*/ 65 w 120"/>
                  <a:gd name="T67" fmla="*/ 276 h 448"/>
                  <a:gd name="T68" fmla="*/ 64 w 120"/>
                  <a:gd name="T69" fmla="*/ 248 h 448"/>
                  <a:gd name="T70" fmla="*/ 106 w 120"/>
                  <a:gd name="T71" fmla="*/ 266 h 448"/>
                  <a:gd name="T72" fmla="*/ 0 w 120"/>
                  <a:gd name="T73" fmla="*/ 379 h 448"/>
                  <a:gd name="T74" fmla="*/ 58 w 120"/>
                  <a:gd name="T75" fmla="*/ 324 h 448"/>
                  <a:gd name="T76" fmla="*/ 120 w 120"/>
                  <a:gd name="T77" fmla="*/ 383 h 448"/>
                  <a:gd name="T78" fmla="*/ 101 w 120"/>
                  <a:gd name="T79" fmla="*/ 411 h 448"/>
                  <a:gd name="T80" fmla="*/ 94 w 120"/>
                  <a:gd name="T81" fmla="*/ 351 h 448"/>
                  <a:gd name="T82" fmla="*/ 25 w 120"/>
                  <a:gd name="T83" fmla="*/ 350 h 448"/>
                  <a:gd name="T84" fmla="*/ 20 w 120"/>
                  <a:gd name="T85" fmla="*/ 411 h 448"/>
                  <a:gd name="T86" fmla="*/ 2 w 120"/>
                  <a:gd name="T87" fmla="*/ 448 h 448"/>
                  <a:gd name="T88" fmla="*/ 118 w 120"/>
                  <a:gd name="T89" fmla="*/ 435 h 448"/>
                  <a:gd name="T90" fmla="*/ 2 w 120"/>
                  <a:gd name="T91"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448">
                    <a:moveTo>
                      <a:pt x="2" y="119"/>
                    </a:moveTo>
                    <a:cubicBezTo>
                      <a:pt x="2" y="105"/>
                      <a:pt x="2" y="105"/>
                      <a:pt x="2" y="105"/>
                    </a:cubicBezTo>
                    <a:cubicBezTo>
                      <a:pt x="80" y="105"/>
                      <a:pt x="80" y="105"/>
                      <a:pt x="80" y="105"/>
                    </a:cubicBezTo>
                    <a:cubicBezTo>
                      <a:pt x="86" y="105"/>
                      <a:pt x="94" y="106"/>
                      <a:pt x="103" y="107"/>
                    </a:cubicBezTo>
                    <a:cubicBezTo>
                      <a:pt x="103" y="106"/>
                      <a:pt x="103" y="106"/>
                      <a:pt x="103" y="106"/>
                    </a:cubicBezTo>
                    <a:cubicBezTo>
                      <a:pt x="97" y="105"/>
                      <a:pt x="94" y="104"/>
                      <a:pt x="91" y="103"/>
                    </a:cubicBezTo>
                    <a:cubicBezTo>
                      <a:pt x="2" y="63"/>
                      <a:pt x="2" y="63"/>
                      <a:pt x="2" y="63"/>
                    </a:cubicBezTo>
                    <a:cubicBezTo>
                      <a:pt x="2" y="56"/>
                      <a:pt x="2" y="56"/>
                      <a:pt x="2" y="56"/>
                    </a:cubicBezTo>
                    <a:cubicBezTo>
                      <a:pt x="91" y="16"/>
                      <a:pt x="91" y="16"/>
                      <a:pt x="91" y="16"/>
                    </a:cubicBezTo>
                    <a:cubicBezTo>
                      <a:pt x="93" y="15"/>
                      <a:pt x="97" y="14"/>
                      <a:pt x="103" y="13"/>
                    </a:cubicBezTo>
                    <a:cubicBezTo>
                      <a:pt x="103" y="12"/>
                      <a:pt x="103" y="12"/>
                      <a:pt x="103" y="12"/>
                    </a:cubicBezTo>
                    <a:cubicBezTo>
                      <a:pt x="98" y="13"/>
                      <a:pt x="90" y="13"/>
                      <a:pt x="80" y="13"/>
                    </a:cubicBezTo>
                    <a:cubicBezTo>
                      <a:pt x="2" y="13"/>
                      <a:pt x="2" y="13"/>
                      <a:pt x="2" y="13"/>
                    </a:cubicBezTo>
                    <a:cubicBezTo>
                      <a:pt x="2" y="0"/>
                      <a:pt x="2" y="0"/>
                      <a:pt x="2" y="0"/>
                    </a:cubicBezTo>
                    <a:cubicBezTo>
                      <a:pt x="118" y="0"/>
                      <a:pt x="118" y="0"/>
                      <a:pt x="118" y="0"/>
                    </a:cubicBezTo>
                    <a:cubicBezTo>
                      <a:pt x="118" y="18"/>
                      <a:pt x="118" y="18"/>
                      <a:pt x="118" y="18"/>
                    </a:cubicBezTo>
                    <a:cubicBezTo>
                      <a:pt x="37" y="54"/>
                      <a:pt x="37" y="54"/>
                      <a:pt x="37" y="54"/>
                    </a:cubicBezTo>
                    <a:cubicBezTo>
                      <a:pt x="31" y="57"/>
                      <a:pt x="26" y="58"/>
                      <a:pt x="23" y="59"/>
                    </a:cubicBezTo>
                    <a:cubicBezTo>
                      <a:pt x="23" y="60"/>
                      <a:pt x="23" y="60"/>
                      <a:pt x="23" y="60"/>
                    </a:cubicBezTo>
                    <a:cubicBezTo>
                      <a:pt x="29" y="62"/>
                      <a:pt x="34" y="64"/>
                      <a:pt x="37" y="65"/>
                    </a:cubicBezTo>
                    <a:cubicBezTo>
                      <a:pt x="118" y="102"/>
                      <a:pt x="118" y="102"/>
                      <a:pt x="118" y="102"/>
                    </a:cubicBezTo>
                    <a:cubicBezTo>
                      <a:pt x="118" y="119"/>
                      <a:pt x="118" y="119"/>
                      <a:pt x="118" y="119"/>
                    </a:cubicBezTo>
                    <a:lnTo>
                      <a:pt x="2" y="119"/>
                    </a:lnTo>
                    <a:close/>
                    <a:moveTo>
                      <a:pt x="2" y="212"/>
                    </a:moveTo>
                    <a:cubicBezTo>
                      <a:pt x="2" y="150"/>
                      <a:pt x="2" y="150"/>
                      <a:pt x="2" y="150"/>
                    </a:cubicBezTo>
                    <a:cubicBezTo>
                      <a:pt x="118" y="150"/>
                      <a:pt x="118" y="150"/>
                      <a:pt x="118" y="150"/>
                    </a:cubicBezTo>
                    <a:cubicBezTo>
                      <a:pt x="118" y="209"/>
                      <a:pt x="118" y="209"/>
                      <a:pt x="118" y="209"/>
                    </a:cubicBezTo>
                    <a:cubicBezTo>
                      <a:pt x="106" y="209"/>
                      <a:pt x="106" y="209"/>
                      <a:pt x="106" y="209"/>
                    </a:cubicBezTo>
                    <a:cubicBezTo>
                      <a:pt x="106" y="163"/>
                      <a:pt x="106" y="163"/>
                      <a:pt x="106" y="163"/>
                    </a:cubicBezTo>
                    <a:cubicBezTo>
                      <a:pt x="67" y="163"/>
                      <a:pt x="67" y="163"/>
                      <a:pt x="67" y="163"/>
                    </a:cubicBezTo>
                    <a:cubicBezTo>
                      <a:pt x="67" y="206"/>
                      <a:pt x="67" y="206"/>
                      <a:pt x="67" y="206"/>
                    </a:cubicBezTo>
                    <a:cubicBezTo>
                      <a:pt x="55" y="206"/>
                      <a:pt x="55" y="206"/>
                      <a:pt x="55" y="206"/>
                    </a:cubicBezTo>
                    <a:cubicBezTo>
                      <a:pt x="55" y="163"/>
                      <a:pt x="55" y="163"/>
                      <a:pt x="55" y="163"/>
                    </a:cubicBezTo>
                    <a:cubicBezTo>
                      <a:pt x="14" y="163"/>
                      <a:pt x="14" y="163"/>
                      <a:pt x="14" y="163"/>
                    </a:cubicBezTo>
                    <a:cubicBezTo>
                      <a:pt x="14" y="212"/>
                      <a:pt x="14" y="212"/>
                      <a:pt x="14" y="212"/>
                    </a:cubicBezTo>
                    <a:lnTo>
                      <a:pt x="2" y="212"/>
                    </a:lnTo>
                    <a:close/>
                    <a:moveTo>
                      <a:pt x="2" y="234"/>
                    </a:moveTo>
                    <a:cubicBezTo>
                      <a:pt x="2" y="248"/>
                      <a:pt x="2" y="248"/>
                      <a:pt x="2" y="248"/>
                    </a:cubicBezTo>
                    <a:cubicBezTo>
                      <a:pt x="51" y="248"/>
                      <a:pt x="51" y="248"/>
                      <a:pt x="51" y="248"/>
                    </a:cubicBezTo>
                    <a:cubicBezTo>
                      <a:pt x="51" y="259"/>
                      <a:pt x="51" y="259"/>
                      <a:pt x="51" y="259"/>
                    </a:cubicBezTo>
                    <a:cubicBezTo>
                      <a:pt x="51" y="261"/>
                      <a:pt x="51" y="264"/>
                      <a:pt x="50" y="266"/>
                    </a:cubicBezTo>
                    <a:cubicBezTo>
                      <a:pt x="50" y="268"/>
                      <a:pt x="49" y="270"/>
                      <a:pt x="47" y="272"/>
                    </a:cubicBezTo>
                    <a:cubicBezTo>
                      <a:pt x="46" y="273"/>
                      <a:pt x="44" y="275"/>
                      <a:pt x="42" y="277"/>
                    </a:cubicBezTo>
                    <a:cubicBezTo>
                      <a:pt x="40" y="278"/>
                      <a:pt x="37" y="280"/>
                      <a:pt x="34" y="282"/>
                    </a:cubicBezTo>
                    <a:cubicBezTo>
                      <a:pt x="2" y="301"/>
                      <a:pt x="2" y="301"/>
                      <a:pt x="2" y="301"/>
                    </a:cubicBezTo>
                    <a:cubicBezTo>
                      <a:pt x="2" y="318"/>
                      <a:pt x="2" y="318"/>
                      <a:pt x="2" y="318"/>
                    </a:cubicBezTo>
                    <a:cubicBezTo>
                      <a:pt x="37" y="296"/>
                      <a:pt x="37" y="296"/>
                      <a:pt x="37" y="296"/>
                    </a:cubicBezTo>
                    <a:cubicBezTo>
                      <a:pt x="39" y="294"/>
                      <a:pt x="41" y="293"/>
                      <a:pt x="43" y="292"/>
                    </a:cubicBezTo>
                    <a:cubicBezTo>
                      <a:pt x="45" y="290"/>
                      <a:pt x="47" y="289"/>
                      <a:pt x="49" y="288"/>
                    </a:cubicBezTo>
                    <a:cubicBezTo>
                      <a:pt x="50" y="286"/>
                      <a:pt x="51" y="285"/>
                      <a:pt x="52" y="284"/>
                    </a:cubicBezTo>
                    <a:cubicBezTo>
                      <a:pt x="54" y="282"/>
                      <a:pt x="55" y="280"/>
                      <a:pt x="55" y="278"/>
                    </a:cubicBezTo>
                    <a:cubicBezTo>
                      <a:pt x="56" y="278"/>
                      <a:pt x="56" y="278"/>
                      <a:pt x="56" y="278"/>
                    </a:cubicBezTo>
                    <a:cubicBezTo>
                      <a:pt x="57" y="282"/>
                      <a:pt x="58" y="286"/>
                      <a:pt x="60" y="289"/>
                    </a:cubicBezTo>
                    <a:cubicBezTo>
                      <a:pt x="62" y="292"/>
                      <a:pt x="64" y="295"/>
                      <a:pt x="67" y="297"/>
                    </a:cubicBezTo>
                    <a:cubicBezTo>
                      <a:pt x="70" y="300"/>
                      <a:pt x="73" y="301"/>
                      <a:pt x="76" y="303"/>
                    </a:cubicBezTo>
                    <a:cubicBezTo>
                      <a:pt x="79" y="304"/>
                      <a:pt x="83" y="304"/>
                      <a:pt x="87" y="304"/>
                    </a:cubicBezTo>
                    <a:cubicBezTo>
                      <a:pt x="92" y="304"/>
                      <a:pt x="97" y="303"/>
                      <a:pt x="101" y="302"/>
                    </a:cubicBezTo>
                    <a:cubicBezTo>
                      <a:pt x="105" y="300"/>
                      <a:pt x="108" y="297"/>
                      <a:pt x="111" y="294"/>
                    </a:cubicBezTo>
                    <a:cubicBezTo>
                      <a:pt x="113" y="291"/>
                      <a:pt x="115" y="287"/>
                      <a:pt x="116" y="283"/>
                    </a:cubicBezTo>
                    <a:cubicBezTo>
                      <a:pt x="118" y="279"/>
                      <a:pt x="118" y="274"/>
                      <a:pt x="118" y="269"/>
                    </a:cubicBezTo>
                    <a:cubicBezTo>
                      <a:pt x="118" y="234"/>
                      <a:pt x="118" y="234"/>
                      <a:pt x="118" y="234"/>
                    </a:cubicBezTo>
                    <a:lnTo>
                      <a:pt x="2" y="234"/>
                    </a:lnTo>
                    <a:close/>
                    <a:moveTo>
                      <a:pt x="106" y="266"/>
                    </a:moveTo>
                    <a:cubicBezTo>
                      <a:pt x="106" y="274"/>
                      <a:pt x="104" y="280"/>
                      <a:pt x="101" y="284"/>
                    </a:cubicBezTo>
                    <a:cubicBezTo>
                      <a:pt x="97" y="288"/>
                      <a:pt x="92" y="290"/>
                      <a:pt x="86" y="290"/>
                    </a:cubicBezTo>
                    <a:cubicBezTo>
                      <a:pt x="83" y="290"/>
                      <a:pt x="79" y="289"/>
                      <a:pt x="77" y="288"/>
                    </a:cubicBezTo>
                    <a:cubicBezTo>
                      <a:pt x="74" y="287"/>
                      <a:pt x="71" y="285"/>
                      <a:pt x="70" y="283"/>
                    </a:cubicBezTo>
                    <a:cubicBezTo>
                      <a:pt x="68" y="281"/>
                      <a:pt x="66" y="279"/>
                      <a:pt x="65" y="276"/>
                    </a:cubicBezTo>
                    <a:cubicBezTo>
                      <a:pt x="64" y="273"/>
                      <a:pt x="64" y="270"/>
                      <a:pt x="64" y="266"/>
                    </a:cubicBezTo>
                    <a:cubicBezTo>
                      <a:pt x="64" y="248"/>
                      <a:pt x="64" y="248"/>
                      <a:pt x="64" y="248"/>
                    </a:cubicBezTo>
                    <a:cubicBezTo>
                      <a:pt x="106" y="248"/>
                      <a:pt x="106" y="248"/>
                      <a:pt x="106" y="248"/>
                    </a:cubicBezTo>
                    <a:lnTo>
                      <a:pt x="106" y="266"/>
                    </a:lnTo>
                    <a:close/>
                    <a:moveTo>
                      <a:pt x="6" y="411"/>
                    </a:moveTo>
                    <a:cubicBezTo>
                      <a:pt x="2" y="402"/>
                      <a:pt x="0" y="391"/>
                      <a:pt x="0" y="379"/>
                    </a:cubicBezTo>
                    <a:cubicBezTo>
                      <a:pt x="0" y="362"/>
                      <a:pt x="5" y="349"/>
                      <a:pt x="16" y="339"/>
                    </a:cubicBezTo>
                    <a:cubicBezTo>
                      <a:pt x="26" y="329"/>
                      <a:pt x="40" y="324"/>
                      <a:pt x="58" y="324"/>
                    </a:cubicBezTo>
                    <a:cubicBezTo>
                      <a:pt x="76" y="324"/>
                      <a:pt x="91" y="329"/>
                      <a:pt x="103" y="341"/>
                    </a:cubicBezTo>
                    <a:cubicBezTo>
                      <a:pt x="115" y="352"/>
                      <a:pt x="120" y="366"/>
                      <a:pt x="120" y="383"/>
                    </a:cubicBezTo>
                    <a:cubicBezTo>
                      <a:pt x="120" y="394"/>
                      <a:pt x="119" y="404"/>
                      <a:pt x="115" y="411"/>
                    </a:cubicBezTo>
                    <a:cubicBezTo>
                      <a:pt x="101" y="411"/>
                      <a:pt x="101" y="411"/>
                      <a:pt x="101" y="411"/>
                    </a:cubicBezTo>
                    <a:cubicBezTo>
                      <a:pt x="106" y="403"/>
                      <a:pt x="108" y="393"/>
                      <a:pt x="108" y="383"/>
                    </a:cubicBezTo>
                    <a:cubicBezTo>
                      <a:pt x="108" y="370"/>
                      <a:pt x="103" y="359"/>
                      <a:pt x="94" y="351"/>
                    </a:cubicBezTo>
                    <a:cubicBezTo>
                      <a:pt x="85" y="342"/>
                      <a:pt x="74" y="338"/>
                      <a:pt x="59" y="338"/>
                    </a:cubicBezTo>
                    <a:cubicBezTo>
                      <a:pt x="44" y="338"/>
                      <a:pt x="33" y="342"/>
                      <a:pt x="25" y="350"/>
                    </a:cubicBezTo>
                    <a:cubicBezTo>
                      <a:pt x="16" y="358"/>
                      <a:pt x="12" y="368"/>
                      <a:pt x="12" y="380"/>
                    </a:cubicBezTo>
                    <a:cubicBezTo>
                      <a:pt x="12" y="392"/>
                      <a:pt x="14" y="402"/>
                      <a:pt x="20" y="411"/>
                    </a:cubicBezTo>
                    <a:lnTo>
                      <a:pt x="6" y="411"/>
                    </a:lnTo>
                    <a:close/>
                    <a:moveTo>
                      <a:pt x="2" y="448"/>
                    </a:moveTo>
                    <a:cubicBezTo>
                      <a:pt x="2" y="435"/>
                      <a:pt x="2" y="435"/>
                      <a:pt x="2" y="435"/>
                    </a:cubicBezTo>
                    <a:cubicBezTo>
                      <a:pt x="118" y="435"/>
                      <a:pt x="118" y="435"/>
                      <a:pt x="118" y="435"/>
                    </a:cubicBezTo>
                    <a:cubicBezTo>
                      <a:pt x="118" y="448"/>
                      <a:pt x="118" y="448"/>
                      <a:pt x="118" y="448"/>
                    </a:cubicBezTo>
                    <a:lnTo>
                      <a:pt x="2" y="44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8" name="Group 27">
              <a:extLst>
                <a:ext uri="{FF2B5EF4-FFF2-40B4-BE49-F238E27FC236}">
                  <a16:creationId xmlns:a16="http://schemas.microsoft.com/office/drawing/2014/main" id="{15B37317-5203-4561-9CE3-714781C63604}"/>
                </a:ext>
              </a:extLst>
            </p:cNvPr>
            <p:cNvGrpSpPr/>
            <p:nvPr userDrawn="1"/>
          </p:nvGrpSpPr>
          <p:grpSpPr>
            <a:xfrm>
              <a:off x="431184" y="3072637"/>
              <a:ext cx="3210415" cy="345865"/>
              <a:chOff x="431184" y="2502206"/>
              <a:chExt cx="3210415" cy="345865"/>
            </a:xfrm>
          </p:grpSpPr>
          <p:sp>
            <p:nvSpPr>
              <p:cNvPr id="37" name="Freeform 236">
                <a:extLst>
                  <a:ext uri="{FF2B5EF4-FFF2-40B4-BE49-F238E27FC236}">
                    <a16:creationId xmlns:a16="http://schemas.microsoft.com/office/drawing/2014/main" id="{362D1849-A3C4-458E-AA52-421CE4C29177}"/>
                  </a:ext>
                </a:extLst>
              </p:cNvPr>
              <p:cNvSpPr>
                <a:spLocks noChangeAspect="1" noEditPoints="1"/>
              </p:cNvSpPr>
              <p:nvPr/>
            </p:nvSpPr>
            <p:spPr bwMode="auto">
              <a:xfrm rot="16200000">
                <a:off x="2606261" y="1812734"/>
                <a:ext cx="345865" cy="1724810"/>
              </a:xfrm>
              <a:custGeom>
                <a:avLst/>
                <a:gdLst>
                  <a:gd name="T0" fmla="*/ 28 w 103"/>
                  <a:gd name="T1" fmla="*/ 6 h 512"/>
                  <a:gd name="T2" fmla="*/ 52 w 103"/>
                  <a:gd name="T3" fmla="*/ 12 h 512"/>
                  <a:gd name="T4" fmla="*/ 64 w 103"/>
                  <a:gd name="T5" fmla="*/ 2 h 512"/>
                  <a:gd name="T6" fmla="*/ 76 w 103"/>
                  <a:gd name="T7" fmla="*/ 37 h 512"/>
                  <a:gd name="T8" fmla="*/ 63 w 103"/>
                  <a:gd name="T9" fmla="*/ 14 h 512"/>
                  <a:gd name="T10" fmla="*/ 56 w 103"/>
                  <a:gd name="T11" fmla="*/ 33 h 512"/>
                  <a:gd name="T12" fmla="*/ 40 w 103"/>
                  <a:gd name="T13" fmla="*/ 12 h 512"/>
                  <a:gd name="T14" fmla="*/ 36 w 103"/>
                  <a:gd name="T15" fmla="*/ 40 h 512"/>
                  <a:gd name="T16" fmla="*/ 66 w 103"/>
                  <a:gd name="T17" fmla="*/ 51 h 512"/>
                  <a:gd name="T18" fmla="*/ 77 w 103"/>
                  <a:gd name="T19" fmla="*/ 44 h 512"/>
                  <a:gd name="T20" fmla="*/ 62 w 103"/>
                  <a:gd name="T21" fmla="*/ 63 h 512"/>
                  <a:gd name="T22" fmla="*/ 37 w 103"/>
                  <a:gd name="T23" fmla="*/ 84 h 512"/>
                  <a:gd name="T24" fmla="*/ 77 w 103"/>
                  <a:gd name="T25" fmla="*/ 93 h 512"/>
                  <a:gd name="T26" fmla="*/ 24 w 103"/>
                  <a:gd name="T27" fmla="*/ 75 h 512"/>
                  <a:gd name="T28" fmla="*/ 60 w 103"/>
                  <a:gd name="T29" fmla="*/ 52 h 512"/>
                  <a:gd name="T30" fmla="*/ 4 w 103"/>
                  <a:gd name="T31" fmla="*/ 146 h 512"/>
                  <a:gd name="T32" fmla="*/ 1 w 103"/>
                  <a:gd name="T33" fmla="*/ 116 h 512"/>
                  <a:gd name="T34" fmla="*/ 61 w 103"/>
                  <a:gd name="T35" fmla="*/ 117 h 512"/>
                  <a:gd name="T36" fmla="*/ 78 w 103"/>
                  <a:gd name="T37" fmla="*/ 106 h 512"/>
                  <a:gd name="T38" fmla="*/ 70 w 103"/>
                  <a:gd name="T39" fmla="*/ 125 h 512"/>
                  <a:gd name="T40" fmla="*/ 77 w 103"/>
                  <a:gd name="T41" fmla="*/ 157 h 512"/>
                  <a:gd name="T42" fmla="*/ 10 w 103"/>
                  <a:gd name="T43" fmla="*/ 156 h 512"/>
                  <a:gd name="T44" fmla="*/ 66 w 103"/>
                  <a:gd name="T45" fmla="*/ 204 h 512"/>
                  <a:gd name="T46" fmla="*/ 70 w 103"/>
                  <a:gd name="T47" fmla="*/ 168 h 512"/>
                  <a:gd name="T48" fmla="*/ 24 w 103"/>
                  <a:gd name="T49" fmla="*/ 183 h 512"/>
                  <a:gd name="T50" fmla="*/ 24 w 103"/>
                  <a:gd name="T51" fmla="*/ 215 h 512"/>
                  <a:gd name="T52" fmla="*/ 34 w 103"/>
                  <a:gd name="T53" fmla="*/ 219 h 512"/>
                  <a:gd name="T54" fmla="*/ 77 w 103"/>
                  <a:gd name="T55" fmla="*/ 220 h 512"/>
                  <a:gd name="T56" fmla="*/ 52 w 103"/>
                  <a:gd name="T57" fmla="*/ 200 h 512"/>
                  <a:gd name="T58" fmla="*/ 33 w 103"/>
                  <a:gd name="T59" fmla="*/ 185 h 512"/>
                  <a:gd name="T60" fmla="*/ 64 w 103"/>
                  <a:gd name="T61" fmla="*/ 177 h 512"/>
                  <a:gd name="T62" fmla="*/ 52 w 103"/>
                  <a:gd name="T63" fmla="*/ 200 h 512"/>
                  <a:gd name="T64" fmla="*/ 5 w 103"/>
                  <a:gd name="T65" fmla="*/ 230 h 512"/>
                  <a:gd name="T66" fmla="*/ 29 w 103"/>
                  <a:gd name="T67" fmla="*/ 242 h 512"/>
                  <a:gd name="T68" fmla="*/ 52 w 103"/>
                  <a:gd name="T69" fmla="*/ 281 h 512"/>
                  <a:gd name="T70" fmla="*/ 71 w 103"/>
                  <a:gd name="T71" fmla="*/ 237 h 512"/>
                  <a:gd name="T72" fmla="*/ 33 w 103"/>
                  <a:gd name="T73" fmla="*/ 255 h 512"/>
                  <a:gd name="T74" fmla="*/ 52 w 103"/>
                  <a:gd name="T75" fmla="*/ 242 h 512"/>
                  <a:gd name="T76" fmla="*/ 64 w 103"/>
                  <a:gd name="T77" fmla="*/ 265 h 512"/>
                  <a:gd name="T78" fmla="*/ 40 w 103"/>
                  <a:gd name="T79" fmla="*/ 294 h 512"/>
                  <a:gd name="T80" fmla="*/ 41 w 103"/>
                  <a:gd name="T81" fmla="*/ 306 h 512"/>
                  <a:gd name="T82" fmla="*/ 26 w 103"/>
                  <a:gd name="T83" fmla="*/ 315 h 512"/>
                  <a:gd name="T84" fmla="*/ 24 w 103"/>
                  <a:gd name="T85" fmla="*/ 347 h 512"/>
                  <a:gd name="T86" fmla="*/ 68 w 103"/>
                  <a:gd name="T87" fmla="*/ 365 h 512"/>
                  <a:gd name="T88" fmla="*/ 77 w 103"/>
                  <a:gd name="T89" fmla="*/ 348 h 512"/>
                  <a:gd name="T90" fmla="*/ 50 w 103"/>
                  <a:gd name="T91" fmla="*/ 360 h 512"/>
                  <a:gd name="T92" fmla="*/ 38 w 103"/>
                  <a:gd name="T93" fmla="*/ 337 h 512"/>
                  <a:gd name="T94" fmla="*/ 68 w 103"/>
                  <a:gd name="T95" fmla="*/ 354 h 512"/>
                  <a:gd name="T96" fmla="*/ 41 w 103"/>
                  <a:gd name="T97" fmla="*/ 412 h 512"/>
                  <a:gd name="T98" fmla="*/ 26 w 103"/>
                  <a:gd name="T99" fmla="*/ 424 h 512"/>
                  <a:gd name="T100" fmla="*/ 68 w 103"/>
                  <a:gd name="T101" fmla="*/ 401 h 512"/>
                  <a:gd name="T102" fmla="*/ 73 w 103"/>
                  <a:gd name="T103" fmla="*/ 382 h 512"/>
                  <a:gd name="T104" fmla="*/ 68 w 103"/>
                  <a:gd name="T105" fmla="*/ 432 h 512"/>
                  <a:gd name="T106" fmla="*/ 24 w 103"/>
                  <a:gd name="T107" fmla="*/ 459 h 512"/>
                  <a:gd name="T108" fmla="*/ 77 w 103"/>
                  <a:gd name="T109" fmla="*/ 444 h 512"/>
                  <a:gd name="T110" fmla="*/ 37 w 103"/>
                  <a:gd name="T111" fmla="*/ 452 h 512"/>
                  <a:gd name="T112" fmla="*/ 63 w 103"/>
                  <a:gd name="T113" fmla="*/ 469 h 512"/>
                  <a:gd name="T114" fmla="*/ 34 w 103"/>
                  <a:gd name="T115" fmla="*/ 491 h 512"/>
                  <a:gd name="T116" fmla="*/ 77 w 103"/>
                  <a:gd name="T117" fmla="*/ 493 h 512"/>
                  <a:gd name="T118" fmla="*/ 30 w 103"/>
                  <a:gd name="T119" fmla="*/ 507 h 512"/>
                  <a:gd name="T120" fmla="*/ 103 w 103"/>
                  <a:gd name="T121" fmla="*/ 485 h 512"/>
                  <a:gd name="T122" fmla="*/ 103 w 103"/>
                  <a:gd name="T123" fmla="*/ 4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512">
                    <a:moveTo>
                      <a:pt x="26" y="40"/>
                    </a:moveTo>
                    <a:cubicBezTo>
                      <a:pt x="24" y="35"/>
                      <a:pt x="24" y="29"/>
                      <a:pt x="24" y="22"/>
                    </a:cubicBezTo>
                    <a:cubicBezTo>
                      <a:pt x="24" y="15"/>
                      <a:pt x="25" y="10"/>
                      <a:pt x="28" y="6"/>
                    </a:cubicBezTo>
                    <a:cubicBezTo>
                      <a:pt x="31" y="2"/>
                      <a:pt x="34" y="0"/>
                      <a:pt x="39" y="0"/>
                    </a:cubicBezTo>
                    <a:cubicBezTo>
                      <a:pt x="42" y="0"/>
                      <a:pt x="45" y="1"/>
                      <a:pt x="47" y="3"/>
                    </a:cubicBezTo>
                    <a:cubicBezTo>
                      <a:pt x="50" y="6"/>
                      <a:pt x="51" y="9"/>
                      <a:pt x="52" y="12"/>
                    </a:cubicBezTo>
                    <a:cubicBezTo>
                      <a:pt x="52" y="12"/>
                      <a:pt x="52" y="12"/>
                      <a:pt x="52" y="12"/>
                    </a:cubicBezTo>
                    <a:cubicBezTo>
                      <a:pt x="53" y="9"/>
                      <a:pt x="54" y="7"/>
                      <a:pt x="56" y="5"/>
                    </a:cubicBezTo>
                    <a:cubicBezTo>
                      <a:pt x="58" y="3"/>
                      <a:pt x="61" y="2"/>
                      <a:pt x="64" y="2"/>
                    </a:cubicBezTo>
                    <a:cubicBezTo>
                      <a:pt x="68" y="2"/>
                      <a:pt x="72" y="4"/>
                      <a:pt x="75" y="8"/>
                    </a:cubicBezTo>
                    <a:cubicBezTo>
                      <a:pt x="77" y="11"/>
                      <a:pt x="79" y="16"/>
                      <a:pt x="79" y="23"/>
                    </a:cubicBezTo>
                    <a:cubicBezTo>
                      <a:pt x="79" y="28"/>
                      <a:pt x="78" y="33"/>
                      <a:pt x="76" y="37"/>
                    </a:cubicBezTo>
                    <a:cubicBezTo>
                      <a:pt x="66" y="37"/>
                      <a:pt x="66" y="37"/>
                      <a:pt x="66" y="37"/>
                    </a:cubicBezTo>
                    <a:cubicBezTo>
                      <a:pt x="69" y="33"/>
                      <a:pt x="70" y="28"/>
                      <a:pt x="70" y="24"/>
                    </a:cubicBezTo>
                    <a:cubicBezTo>
                      <a:pt x="70" y="17"/>
                      <a:pt x="68" y="14"/>
                      <a:pt x="63" y="14"/>
                    </a:cubicBezTo>
                    <a:cubicBezTo>
                      <a:pt x="61" y="14"/>
                      <a:pt x="59" y="15"/>
                      <a:pt x="58" y="18"/>
                    </a:cubicBezTo>
                    <a:cubicBezTo>
                      <a:pt x="57" y="20"/>
                      <a:pt x="56" y="23"/>
                      <a:pt x="56" y="27"/>
                    </a:cubicBezTo>
                    <a:cubicBezTo>
                      <a:pt x="56" y="29"/>
                      <a:pt x="56" y="31"/>
                      <a:pt x="56" y="33"/>
                    </a:cubicBezTo>
                    <a:cubicBezTo>
                      <a:pt x="47" y="33"/>
                      <a:pt x="47" y="33"/>
                      <a:pt x="47" y="33"/>
                    </a:cubicBezTo>
                    <a:cubicBezTo>
                      <a:pt x="47" y="30"/>
                      <a:pt x="48" y="28"/>
                      <a:pt x="48" y="25"/>
                    </a:cubicBezTo>
                    <a:cubicBezTo>
                      <a:pt x="48" y="16"/>
                      <a:pt x="45" y="12"/>
                      <a:pt x="40" y="12"/>
                    </a:cubicBezTo>
                    <a:cubicBezTo>
                      <a:pt x="38" y="12"/>
                      <a:pt x="36" y="13"/>
                      <a:pt x="34" y="15"/>
                    </a:cubicBezTo>
                    <a:cubicBezTo>
                      <a:pt x="33" y="17"/>
                      <a:pt x="32" y="20"/>
                      <a:pt x="32" y="24"/>
                    </a:cubicBezTo>
                    <a:cubicBezTo>
                      <a:pt x="32" y="30"/>
                      <a:pt x="34" y="35"/>
                      <a:pt x="36" y="40"/>
                    </a:cubicBezTo>
                    <a:lnTo>
                      <a:pt x="26" y="40"/>
                    </a:lnTo>
                    <a:close/>
                    <a:moveTo>
                      <a:pt x="60" y="52"/>
                    </a:moveTo>
                    <a:cubicBezTo>
                      <a:pt x="63" y="52"/>
                      <a:pt x="65" y="51"/>
                      <a:pt x="66" y="51"/>
                    </a:cubicBezTo>
                    <a:cubicBezTo>
                      <a:pt x="68" y="50"/>
                      <a:pt x="68" y="49"/>
                      <a:pt x="68" y="47"/>
                    </a:cubicBezTo>
                    <a:cubicBezTo>
                      <a:pt x="68" y="46"/>
                      <a:pt x="68" y="45"/>
                      <a:pt x="68" y="44"/>
                    </a:cubicBezTo>
                    <a:cubicBezTo>
                      <a:pt x="77" y="44"/>
                      <a:pt x="77" y="44"/>
                      <a:pt x="77" y="44"/>
                    </a:cubicBezTo>
                    <a:cubicBezTo>
                      <a:pt x="78" y="46"/>
                      <a:pt x="78" y="49"/>
                      <a:pt x="78" y="51"/>
                    </a:cubicBezTo>
                    <a:cubicBezTo>
                      <a:pt x="78" y="56"/>
                      <a:pt x="77" y="59"/>
                      <a:pt x="74" y="61"/>
                    </a:cubicBezTo>
                    <a:cubicBezTo>
                      <a:pt x="72" y="63"/>
                      <a:pt x="68" y="63"/>
                      <a:pt x="62" y="63"/>
                    </a:cubicBezTo>
                    <a:cubicBezTo>
                      <a:pt x="49" y="63"/>
                      <a:pt x="49" y="63"/>
                      <a:pt x="49" y="63"/>
                    </a:cubicBezTo>
                    <a:cubicBezTo>
                      <a:pt x="39" y="63"/>
                      <a:pt x="34" y="67"/>
                      <a:pt x="34" y="76"/>
                    </a:cubicBezTo>
                    <a:cubicBezTo>
                      <a:pt x="34" y="79"/>
                      <a:pt x="35" y="82"/>
                      <a:pt x="37" y="84"/>
                    </a:cubicBezTo>
                    <a:cubicBezTo>
                      <a:pt x="40" y="86"/>
                      <a:pt x="44" y="87"/>
                      <a:pt x="49" y="87"/>
                    </a:cubicBezTo>
                    <a:cubicBezTo>
                      <a:pt x="59" y="87"/>
                      <a:pt x="68" y="85"/>
                      <a:pt x="77" y="81"/>
                    </a:cubicBezTo>
                    <a:cubicBezTo>
                      <a:pt x="77" y="93"/>
                      <a:pt x="77" y="93"/>
                      <a:pt x="77" y="93"/>
                    </a:cubicBezTo>
                    <a:cubicBezTo>
                      <a:pt x="69" y="97"/>
                      <a:pt x="59" y="99"/>
                      <a:pt x="49" y="99"/>
                    </a:cubicBezTo>
                    <a:cubicBezTo>
                      <a:pt x="41" y="99"/>
                      <a:pt x="35" y="97"/>
                      <a:pt x="30" y="93"/>
                    </a:cubicBezTo>
                    <a:cubicBezTo>
                      <a:pt x="26" y="89"/>
                      <a:pt x="24" y="83"/>
                      <a:pt x="24" y="75"/>
                    </a:cubicBezTo>
                    <a:cubicBezTo>
                      <a:pt x="24" y="68"/>
                      <a:pt x="26" y="62"/>
                      <a:pt x="30" y="58"/>
                    </a:cubicBezTo>
                    <a:cubicBezTo>
                      <a:pt x="34" y="54"/>
                      <a:pt x="40" y="52"/>
                      <a:pt x="47" y="52"/>
                    </a:cubicBezTo>
                    <a:lnTo>
                      <a:pt x="60" y="52"/>
                    </a:lnTo>
                    <a:close/>
                    <a:moveTo>
                      <a:pt x="1" y="160"/>
                    </a:moveTo>
                    <a:cubicBezTo>
                      <a:pt x="1" y="158"/>
                      <a:pt x="0" y="156"/>
                      <a:pt x="0" y="154"/>
                    </a:cubicBezTo>
                    <a:cubicBezTo>
                      <a:pt x="0" y="151"/>
                      <a:pt x="1" y="148"/>
                      <a:pt x="4" y="146"/>
                    </a:cubicBezTo>
                    <a:cubicBezTo>
                      <a:pt x="6" y="144"/>
                      <a:pt x="9" y="141"/>
                      <a:pt x="15" y="139"/>
                    </a:cubicBezTo>
                    <a:cubicBezTo>
                      <a:pt x="32" y="131"/>
                      <a:pt x="32" y="131"/>
                      <a:pt x="32" y="131"/>
                    </a:cubicBezTo>
                    <a:cubicBezTo>
                      <a:pt x="1" y="116"/>
                      <a:pt x="1" y="116"/>
                      <a:pt x="1" y="116"/>
                    </a:cubicBezTo>
                    <a:cubicBezTo>
                      <a:pt x="1" y="103"/>
                      <a:pt x="1" y="103"/>
                      <a:pt x="1" y="103"/>
                    </a:cubicBezTo>
                    <a:cubicBezTo>
                      <a:pt x="43" y="126"/>
                      <a:pt x="43" y="126"/>
                      <a:pt x="43" y="126"/>
                    </a:cubicBezTo>
                    <a:cubicBezTo>
                      <a:pt x="61" y="117"/>
                      <a:pt x="61" y="117"/>
                      <a:pt x="61" y="117"/>
                    </a:cubicBezTo>
                    <a:cubicBezTo>
                      <a:pt x="66" y="115"/>
                      <a:pt x="69" y="113"/>
                      <a:pt x="69" y="111"/>
                    </a:cubicBezTo>
                    <a:cubicBezTo>
                      <a:pt x="69" y="109"/>
                      <a:pt x="68" y="107"/>
                      <a:pt x="68" y="106"/>
                    </a:cubicBezTo>
                    <a:cubicBezTo>
                      <a:pt x="78" y="106"/>
                      <a:pt x="78" y="106"/>
                      <a:pt x="78" y="106"/>
                    </a:cubicBezTo>
                    <a:cubicBezTo>
                      <a:pt x="78" y="107"/>
                      <a:pt x="79" y="109"/>
                      <a:pt x="79" y="112"/>
                    </a:cubicBezTo>
                    <a:cubicBezTo>
                      <a:pt x="79" y="115"/>
                      <a:pt x="78" y="118"/>
                      <a:pt x="77" y="119"/>
                    </a:cubicBezTo>
                    <a:cubicBezTo>
                      <a:pt x="75" y="121"/>
                      <a:pt x="73" y="123"/>
                      <a:pt x="70" y="125"/>
                    </a:cubicBezTo>
                    <a:cubicBezTo>
                      <a:pt x="53" y="132"/>
                      <a:pt x="53" y="132"/>
                      <a:pt x="53" y="132"/>
                    </a:cubicBezTo>
                    <a:cubicBezTo>
                      <a:pt x="77" y="144"/>
                      <a:pt x="77" y="144"/>
                      <a:pt x="77" y="144"/>
                    </a:cubicBezTo>
                    <a:cubicBezTo>
                      <a:pt x="77" y="157"/>
                      <a:pt x="77" y="157"/>
                      <a:pt x="77" y="157"/>
                    </a:cubicBezTo>
                    <a:cubicBezTo>
                      <a:pt x="42" y="138"/>
                      <a:pt x="42" y="138"/>
                      <a:pt x="42" y="138"/>
                    </a:cubicBezTo>
                    <a:cubicBezTo>
                      <a:pt x="17" y="149"/>
                      <a:pt x="17" y="149"/>
                      <a:pt x="17" y="149"/>
                    </a:cubicBezTo>
                    <a:cubicBezTo>
                      <a:pt x="13" y="151"/>
                      <a:pt x="10" y="153"/>
                      <a:pt x="10" y="156"/>
                    </a:cubicBezTo>
                    <a:cubicBezTo>
                      <a:pt x="10" y="157"/>
                      <a:pt x="11" y="159"/>
                      <a:pt x="11" y="160"/>
                    </a:cubicBezTo>
                    <a:lnTo>
                      <a:pt x="1" y="160"/>
                    </a:lnTo>
                    <a:close/>
                    <a:moveTo>
                      <a:pt x="66" y="204"/>
                    </a:moveTo>
                    <a:cubicBezTo>
                      <a:pt x="70" y="202"/>
                      <a:pt x="73" y="200"/>
                      <a:pt x="75" y="197"/>
                    </a:cubicBezTo>
                    <a:cubicBezTo>
                      <a:pt x="77" y="194"/>
                      <a:pt x="79" y="190"/>
                      <a:pt x="79" y="186"/>
                    </a:cubicBezTo>
                    <a:cubicBezTo>
                      <a:pt x="79" y="179"/>
                      <a:pt x="76" y="173"/>
                      <a:pt x="70" y="168"/>
                    </a:cubicBezTo>
                    <a:cubicBezTo>
                      <a:pt x="65" y="164"/>
                      <a:pt x="58" y="162"/>
                      <a:pt x="50" y="162"/>
                    </a:cubicBezTo>
                    <a:cubicBezTo>
                      <a:pt x="42" y="162"/>
                      <a:pt x="36" y="164"/>
                      <a:pt x="31" y="167"/>
                    </a:cubicBezTo>
                    <a:cubicBezTo>
                      <a:pt x="26" y="171"/>
                      <a:pt x="24" y="176"/>
                      <a:pt x="24" y="183"/>
                    </a:cubicBezTo>
                    <a:cubicBezTo>
                      <a:pt x="24" y="191"/>
                      <a:pt x="28" y="198"/>
                      <a:pt x="38" y="203"/>
                    </a:cubicBezTo>
                    <a:cubicBezTo>
                      <a:pt x="38" y="203"/>
                      <a:pt x="38" y="203"/>
                      <a:pt x="38" y="203"/>
                    </a:cubicBezTo>
                    <a:cubicBezTo>
                      <a:pt x="29" y="205"/>
                      <a:pt x="24" y="209"/>
                      <a:pt x="24" y="215"/>
                    </a:cubicBezTo>
                    <a:cubicBezTo>
                      <a:pt x="24" y="217"/>
                      <a:pt x="25" y="219"/>
                      <a:pt x="25" y="221"/>
                    </a:cubicBezTo>
                    <a:cubicBezTo>
                      <a:pt x="35" y="222"/>
                      <a:pt x="35" y="222"/>
                      <a:pt x="35" y="222"/>
                    </a:cubicBezTo>
                    <a:cubicBezTo>
                      <a:pt x="35" y="221"/>
                      <a:pt x="34" y="220"/>
                      <a:pt x="34" y="219"/>
                    </a:cubicBezTo>
                    <a:cubicBezTo>
                      <a:pt x="34" y="217"/>
                      <a:pt x="36" y="215"/>
                      <a:pt x="38" y="214"/>
                    </a:cubicBezTo>
                    <a:cubicBezTo>
                      <a:pt x="40" y="212"/>
                      <a:pt x="45" y="211"/>
                      <a:pt x="51" y="210"/>
                    </a:cubicBezTo>
                    <a:cubicBezTo>
                      <a:pt x="77" y="220"/>
                      <a:pt x="77" y="220"/>
                      <a:pt x="77" y="220"/>
                    </a:cubicBezTo>
                    <a:cubicBezTo>
                      <a:pt x="77" y="208"/>
                      <a:pt x="77" y="208"/>
                      <a:pt x="77" y="208"/>
                    </a:cubicBezTo>
                    <a:cubicBezTo>
                      <a:pt x="66" y="204"/>
                      <a:pt x="66" y="204"/>
                      <a:pt x="66" y="204"/>
                    </a:cubicBezTo>
                    <a:close/>
                    <a:moveTo>
                      <a:pt x="52" y="200"/>
                    </a:moveTo>
                    <a:cubicBezTo>
                      <a:pt x="50" y="200"/>
                      <a:pt x="50" y="200"/>
                      <a:pt x="50" y="200"/>
                    </a:cubicBezTo>
                    <a:cubicBezTo>
                      <a:pt x="44" y="198"/>
                      <a:pt x="40" y="196"/>
                      <a:pt x="38" y="193"/>
                    </a:cubicBezTo>
                    <a:cubicBezTo>
                      <a:pt x="35" y="191"/>
                      <a:pt x="33" y="188"/>
                      <a:pt x="33" y="185"/>
                    </a:cubicBezTo>
                    <a:cubicBezTo>
                      <a:pt x="33" y="182"/>
                      <a:pt x="35" y="179"/>
                      <a:pt x="38" y="177"/>
                    </a:cubicBezTo>
                    <a:cubicBezTo>
                      <a:pt x="41" y="175"/>
                      <a:pt x="45" y="174"/>
                      <a:pt x="50" y="174"/>
                    </a:cubicBezTo>
                    <a:cubicBezTo>
                      <a:pt x="56" y="174"/>
                      <a:pt x="60" y="175"/>
                      <a:pt x="64" y="177"/>
                    </a:cubicBezTo>
                    <a:cubicBezTo>
                      <a:pt x="67" y="180"/>
                      <a:pt x="69" y="183"/>
                      <a:pt x="69" y="187"/>
                    </a:cubicBezTo>
                    <a:cubicBezTo>
                      <a:pt x="69" y="190"/>
                      <a:pt x="68" y="193"/>
                      <a:pt x="65" y="195"/>
                    </a:cubicBezTo>
                    <a:cubicBezTo>
                      <a:pt x="62" y="197"/>
                      <a:pt x="57" y="199"/>
                      <a:pt x="52" y="200"/>
                    </a:cubicBezTo>
                    <a:close/>
                    <a:moveTo>
                      <a:pt x="71" y="237"/>
                    </a:moveTo>
                    <a:cubicBezTo>
                      <a:pt x="67" y="232"/>
                      <a:pt x="60" y="230"/>
                      <a:pt x="51" y="230"/>
                    </a:cubicBezTo>
                    <a:cubicBezTo>
                      <a:pt x="5" y="230"/>
                      <a:pt x="5" y="230"/>
                      <a:pt x="5" y="230"/>
                    </a:cubicBezTo>
                    <a:cubicBezTo>
                      <a:pt x="5" y="242"/>
                      <a:pt x="5" y="242"/>
                      <a:pt x="5" y="242"/>
                    </a:cubicBezTo>
                    <a:cubicBezTo>
                      <a:pt x="29" y="242"/>
                      <a:pt x="29" y="242"/>
                      <a:pt x="29" y="242"/>
                    </a:cubicBezTo>
                    <a:cubicBezTo>
                      <a:pt x="29" y="242"/>
                      <a:pt x="29" y="242"/>
                      <a:pt x="29" y="242"/>
                    </a:cubicBezTo>
                    <a:cubicBezTo>
                      <a:pt x="26" y="246"/>
                      <a:pt x="24" y="251"/>
                      <a:pt x="24" y="257"/>
                    </a:cubicBezTo>
                    <a:cubicBezTo>
                      <a:pt x="24" y="265"/>
                      <a:pt x="26" y="271"/>
                      <a:pt x="31" y="275"/>
                    </a:cubicBezTo>
                    <a:cubicBezTo>
                      <a:pt x="36" y="279"/>
                      <a:pt x="43" y="281"/>
                      <a:pt x="52" y="281"/>
                    </a:cubicBezTo>
                    <a:cubicBezTo>
                      <a:pt x="59" y="281"/>
                      <a:pt x="66" y="279"/>
                      <a:pt x="71" y="274"/>
                    </a:cubicBezTo>
                    <a:cubicBezTo>
                      <a:pt x="76" y="269"/>
                      <a:pt x="79" y="263"/>
                      <a:pt x="79" y="255"/>
                    </a:cubicBezTo>
                    <a:cubicBezTo>
                      <a:pt x="79" y="247"/>
                      <a:pt x="76" y="241"/>
                      <a:pt x="71" y="237"/>
                    </a:cubicBezTo>
                    <a:close/>
                    <a:moveTo>
                      <a:pt x="64" y="265"/>
                    </a:moveTo>
                    <a:cubicBezTo>
                      <a:pt x="61" y="268"/>
                      <a:pt x="56" y="269"/>
                      <a:pt x="51" y="269"/>
                    </a:cubicBezTo>
                    <a:cubicBezTo>
                      <a:pt x="39" y="269"/>
                      <a:pt x="33" y="264"/>
                      <a:pt x="33" y="255"/>
                    </a:cubicBezTo>
                    <a:cubicBezTo>
                      <a:pt x="33" y="252"/>
                      <a:pt x="34" y="250"/>
                      <a:pt x="35" y="247"/>
                    </a:cubicBezTo>
                    <a:cubicBezTo>
                      <a:pt x="36" y="245"/>
                      <a:pt x="37" y="243"/>
                      <a:pt x="39" y="242"/>
                    </a:cubicBezTo>
                    <a:cubicBezTo>
                      <a:pt x="52" y="242"/>
                      <a:pt x="52" y="242"/>
                      <a:pt x="52" y="242"/>
                    </a:cubicBezTo>
                    <a:cubicBezTo>
                      <a:pt x="58" y="242"/>
                      <a:pt x="62" y="243"/>
                      <a:pt x="65" y="245"/>
                    </a:cubicBezTo>
                    <a:cubicBezTo>
                      <a:pt x="68" y="248"/>
                      <a:pt x="69" y="251"/>
                      <a:pt x="69" y="255"/>
                    </a:cubicBezTo>
                    <a:cubicBezTo>
                      <a:pt x="69" y="259"/>
                      <a:pt x="67" y="263"/>
                      <a:pt x="64" y="265"/>
                    </a:cubicBezTo>
                    <a:close/>
                    <a:moveTo>
                      <a:pt x="26" y="315"/>
                    </a:moveTo>
                    <a:cubicBezTo>
                      <a:pt x="25" y="313"/>
                      <a:pt x="24" y="310"/>
                      <a:pt x="24" y="308"/>
                    </a:cubicBezTo>
                    <a:cubicBezTo>
                      <a:pt x="24" y="299"/>
                      <a:pt x="29" y="294"/>
                      <a:pt x="40" y="294"/>
                    </a:cubicBezTo>
                    <a:cubicBezTo>
                      <a:pt x="77" y="294"/>
                      <a:pt x="77" y="294"/>
                      <a:pt x="77" y="294"/>
                    </a:cubicBezTo>
                    <a:cubicBezTo>
                      <a:pt x="77" y="306"/>
                      <a:pt x="77" y="306"/>
                      <a:pt x="77" y="306"/>
                    </a:cubicBezTo>
                    <a:cubicBezTo>
                      <a:pt x="41" y="306"/>
                      <a:pt x="41" y="306"/>
                      <a:pt x="41" y="306"/>
                    </a:cubicBezTo>
                    <a:cubicBezTo>
                      <a:pt x="36" y="306"/>
                      <a:pt x="34" y="307"/>
                      <a:pt x="34" y="311"/>
                    </a:cubicBezTo>
                    <a:cubicBezTo>
                      <a:pt x="34" y="312"/>
                      <a:pt x="34" y="314"/>
                      <a:pt x="35" y="315"/>
                    </a:cubicBezTo>
                    <a:lnTo>
                      <a:pt x="26" y="315"/>
                    </a:lnTo>
                    <a:close/>
                    <a:moveTo>
                      <a:pt x="51" y="321"/>
                    </a:moveTo>
                    <a:cubicBezTo>
                      <a:pt x="42" y="321"/>
                      <a:pt x="36" y="323"/>
                      <a:pt x="31" y="328"/>
                    </a:cubicBezTo>
                    <a:cubicBezTo>
                      <a:pt x="26" y="333"/>
                      <a:pt x="24" y="339"/>
                      <a:pt x="24" y="347"/>
                    </a:cubicBezTo>
                    <a:cubicBezTo>
                      <a:pt x="24" y="354"/>
                      <a:pt x="26" y="360"/>
                      <a:pt x="31" y="365"/>
                    </a:cubicBezTo>
                    <a:cubicBezTo>
                      <a:pt x="36" y="369"/>
                      <a:pt x="42" y="372"/>
                      <a:pt x="50" y="372"/>
                    </a:cubicBezTo>
                    <a:cubicBezTo>
                      <a:pt x="57" y="372"/>
                      <a:pt x="63" y="369"/>
                      <a:pt x="68" y="365"/>
                    </a:cubicBezTo>
                    <a:cubicBezTo>
                      <a:pt x="68" y="378"/>
                      <a:pt x="68" y="378"/>
                      <a:pt x="68" y="378"/>
                    </a:cubicBezTo>
                    <a:cubicBezTo>
                      <a:pt x="77" y="378"/>
                      <a:pt x="77" y="378"/>
                      <a:pt x="77" y="378"/>
                    </a:cubicBezTo>
                    <a:cubicBezTo>
                      <a:pt x="77" y="348"/>
                      <a:pt x="77" y="348"/>
                      <a:pt x="77" y="348"/>
                    </a:cubicBezTo>
                    <a:cubicBezTo>
                      <a:pt x="77" y="330"/>
                      <a:pt x="68" y="321"/>
                      <a:pt x="51" y="321"/>
                    </a:cubicBezTo>
                    <a:close/>
                    <a:moveTo>
                      <a:pt x="68" y="354"/>
                    </a:moveTo>
                    <a:cubicBezTo>
                      <a:pt x="63" y="358"/>
                      <a:pt x="57" y="360"/>
                      <a:pt x="50" y="360"/>
                    </a:cubicBezTo>
                    <a:cubicBezTo>
                      <a:pt x="45" y="360"/>
                      <a:pt x="41" y="358"/>
                      <a:pt x="38" y="356"/>
                    </a:cubicBezTo>
                    <a:cubicBezTo>
                      <a:pt x="35" y="354"/>
                      <a:pt x="33" y="351"/>
                      <a:pt x="33" y="347"/>
                    </a:cubicBezTo>
                    <a:cubicBezTo>
                      <a:pt x="33" y="343"/>
                      <a:pt x="35" y="339"/>
                      <a:pt x="38" y="337"/>
                    </a:cubicBezTo>
                    <a:cubicBezTo>
                      <a:pt x="41" y="334"/>
                      <a:pt x="45" y="333"/>
                      <a:pt x="50" y="333"/>
                    </a:cubicBezTo>
                    <a:cubicBezTo>
                      <a:pt x="62" y="333"/>
                      <a:pt x="68" y="338"/>
                      <a:pt x="68" y="349"/>
                    </a:cubicBezTo>
                    <a:lnTo>
                      <a:pt x="68" y="354"/>
                    </a:lnTo>
                    <a:close/>
                    <a:moveTo>
                      <a:pt x="68" y="432"/>
                    </a:moveTo>
                    <a:cubicBezTo>
                      <a:pt x="68" y="412"/>
                      <a:pt x="68" y="412"/>
                      <a:pt x="68" y="412"/>
                    </a:cubicBezTo>
                    <a:cubicBezTo>
                      <a:pt x="41" y="412"/>
                      <a:pt x="41" y="412"/>
                      <a:pt x="41" y="412"/>
                    </a:cubicBezTo>
                    <a:cubicBezTo>
                      <a:pt x="36" y="412"/>
                      <a:pt x="34" y="414"/>
                      <a:pt x="34" y="418"/>
                    </a:cubicBezTo>
                    <a:cubicBezTo>
                      <a:pt x="34" y="420"/>
                      <a:pt x="34" y="422"/>
                      <a:pt x="35" y="424"/>
                    </a:cubicBezTo>
                    <a:cubicBezTo>
                      <a:pt x="26" y="424"/>
                      <a:pt x="26" y="424"/>
                      <a:pt x="26" y="424"/>
                    </a:cubicBezTo>
                    <a:cubicBezTo>
                      <a:pt x="25" y="421"/>
                      <a:pt x="24" y="418"/>
                      <a:pt x="24" y="415"/>
                    </a:cubicBezTo>
                    <a:cubicBezTo>
                      <a:pt x="24" y="405"/>
                      <a:pt x="29" y="401"/>
                      <a:pt x="40" y="401"/>
                    </a:cubicBezTo>
                    <a:cubicBezTo>
                      <a:pt x="68" y="401"/>
                      <a:pt x="68" y="401"/>
                      <a:pt x="68" y="401"/>
                    </a:cubicBezTo>
                    <a:cubicBezTo>
                      <a:pt x="68" y="394"/>
                      <a:pt x="68" y="394"/>
                      <a:pt x="68" y="394"/>
                    </a:cubicBezTo>
                    <a:cubicBezTo>
                      <a:pt x="68" y="390"/>
                      <a:pt x="67" y="386"/>
                      <a:pt x="63" y="382"/>
                    </a:cubicBezTo>
                    <a:cubicBezTo>
                      <a:pt x="73" y="382"/>
                      <a:pt x="73" y="382"/>
                      <a:pt x="73" y="382"/>
                    </a:cubicBezTo>
                    <a:cubicBezTo>
                      <a:pt x="76" y="384"/>
                      <a:pt x="77" y="389"/>
                      <a:pt x="77" y="395"/>
                    </a:cubicBezTo>
                    <a:cubicBezTo>
                      <a:pt x="77" y="432"/>
                      <a:pt x="77" y="432"/>
                      <a:pt x="77" y="432"/>
                    </a:cubicBezTo>
                    <a:lnTo>
                      <a:pt x="68" y="432"/>
                    </a:lnTo>
                    <a:close/>
                    <a:moveTo>
                      <a:pt x="34" y="475"/>
                    </a:moveTo>
                    <a:cubicBezTo>
                      <a:pt x="34" y="475"/>
                      <a:pt x="34" y="475"/>
                      <a:pt x="34" y="475"/>
                    </a:cubicBezTo>
                    <a:cubicBezTo>
                      <a:pt x="27" y="471"/>
                      <a:pt x="24" y="466"/>
                      <a:pt x="24" y="459"/>
                    </a:cubicBezTo>
                    <a:cubicBezTo>
                      <a:pt x="24" y="452"/>
                      <a:pt x="26" y="447"/>
                      <a:pt x="30" y="443"/>
                    </a:cubicBezTo>
                    <a:cubicBezTo>
                      <a:pt x="35" y="439"/>
                      <a:pt x="41" y="438"/>
                      <a:pt x="49" y="438"/>
                    </a:cubicBezTo>
                    <a:cubicBezTo>
                      <a:pt x="57" y="438"/>
                      <a:pt x="67" y="440"/>
                      <a:pt x="77" y="444"/>
                    </a:cubicBezTo>
                    <a:cubicBezTo>
                      <a:pt x="77" y="457"/>
                      <a:pt x="77" y="457"/>
                      <a:pt x="77" y="457"/>
                    </a:cubicBezTo>
                    <a:cubicBezTo>
                      <a:pt x="67" y="452"/>
                      <a:pt x="57" y="449"/>
                      <a:pt x="49" y="449"/>
                    </a:cubicBezTo>
                    <a:cubicBezTo>
                      <a:pt x="44" y="449"/>
                      <a:pt x="40" y="450"/>
                      <a:pt x="37" y="452"/>
                    </a:cubicBezTo>
                    <a:cubicBezTo>
                      <a:pt x="35" y="454"/>
                      <a:pt x="34" y="456"/>
                      <a:pt x="34" y="459"/>
                    </a:cubicBezTo>
                    <a:cubicBezTo>
                      <a:pt x="34" y="466"/>
                      <a:pt x="39" y="469"/>
                      <a:pt x="49" y="469"/>
                    </a:cubicBezTo>
                    <a:cubicBezTo>
                      <a:pt x="63" y="469"/>
                      <a:pt x="63" y="469"/>
                      <a:pt x="63" y="469"/>
                    </a:cubicBezTo>
                    <a:cubicBezTo>
                      <a:pt x="63" y="481"/>
                      <a:pt x="63" y="481"/>
                      <a:pt x="63" y="481"/>
                    </a:cubicBezTo>
                    <a:cubicBezTo>
                      <a:pt x="49" y="481"/>
                      <a:pt x="49" y="481"/>
                      <a:pt x="49" y="481"/>
                    </a:cubicBezTo>
                    <a:cubicBezTo>
                      <a:pt x="39" y="481"/>
                      <a:pt x="34" y="484"/>
                      <a:pt x="34" y="491"/>
                    </a:cubicBezTo>
                    <a:cubicBezTo>
                      <a:pt x="34" y="494"/>
                      <a:pt x="35" y="496"/>
                      <a:pt x="37" y="498"/>
                    </a:cubicBezTo>
                    <a:cubicBezTo>
                      <a:pt x="40" y="500"/>
                      <a:pt x="44" y="501"/>
                      <a:pt x="49" y="501"/>
                    </a:cubicBezTo>
                    <a:cubicBezTo>
                      <a:pt x="57" y="501"/>
                      <a:pt x="67" y="498"/>
                      <a:pt x="77" y="493"/>
                    </a:cubicBezTo>
                    <a:cubicBezTo>
                      <a:pt x="77" y="506"/>
                      <a:pt x="77" y="506"/>
                      <a:pt x="77" y="506"/>
                    </a:cubicBezTo>
                    <a:cubicBezTo>
                      <a:pt x="67" y="510"/>
                      <a:pt x="57" y="512"/>
                      <a:pt x="49" y="512"/>
                    </a:cubicBezTo>
                    <a:cubicBezTo>
                      <a:pt x="41" y="512"/>
                      <a:pt x="35" y="510"/>
                      <a:pt x="30" y="507"/>
                    </a:cubicBezTo>
                    <a:cubicBezTo>
                      <a:pt x="26" y="503"/>
                      <a:pt x="24" y="498"/>
                      <a:pt x="24" y="491"/>
                    </a:cubicBezTo>
                    <a:cubicBezTo>
                      <a:pt x="24" y="484"/>
                      <a:pt x="27" y="479"/>
                      <a:pt x="34" y="475"/>
                    </a:cubicBezTo>
                    <a:close/>
                    <a:moveTo>
                      <a:pt x="103" y="485"/>
                    </a:moveTo>
                    <a:cubicBezTo>
                      <a:pt x="85" y="475"/>
                      <a:pt x="85" y="475"/>
                      <a:pt x="85" y="475"/>
                    </a:cubicBezTo>
                    <a:cubicBezTo>
                      <a:pt x="85" y="469"/>
                      <a:pt x="85" y="469"/>
                      <a:pt x="85" y="469"/>
                    </a:cubicBezTo>
                    <a:cubicBezTo>
                      <a:pt x="103" y="474"/>
                      <a:pt x="103" y="474"/>
                      <a:pt x="103" y="474"/>
                    </a:cubicBezTo>
                    <a:lnTo>
                      <a:pt x="103" y="485"/>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8" name="Freeform 254">
                <a:extLst>
                  <a:ext uri="{FF2B5EF4-FFF2-40B4-BE49-F238E27FC236}">
                    <a16:creationId xmlns:a16="http://schemas.microsoft.com/office/drawing/2014/main" id="{C5CCB26B-09F4-45DB-BE9D-03F334AA60BD}"/>
                  </a:ext>
                </a:extLst>
              </p:cNvPr>
              <p:cNvSpPr>
                <a:spLocks noEditPoints="1"/>
              </p:cNvSpPr>
              <p:nvPr/>
            </p:nvSpPr>
            <p:spPr bwMode="auto">
              <a:xfrm>
                <a:off x="431184" y="2578033"/>
                <a:ext cx="1301385" cy="194213"/>
              </a:xfrm>
              <a:custGeom>
                <a:avLst/>
                <a:gdLst>
                  <a:gd name="T0" fmla="*/ 0 w 323"/>
                  <a:gd name="T1" fmla="*/ 24 h 48"/>
                  <a:gd name="T2" fmla="*/ 37 w 323"/>
                  <a:gd name="T3" fmla="*/ 6 h 48"/>
                  <a:gd name="T4" fmla="*/ 21 w 323"/>
                  <a:gd name="T5" fmla="*/ 48 h 48"/>
                  <a:gd name="T6" fmla="*/ 5 w 323"/>
                  <a:gd name="T7" fmla="*/ 24 h 48"/>
                  <a:gd name="T8" fmla="*/ 33 w 323"/>
                  <a:gd name="T9" fmla="*/ 38 h 48"/>
                  <a:gd name="T10" fmla="*/ 22 w 323"/>
                  <a:gd name="T11" fmla="*/ 5 h 48"/>
                  <a:gd name="T12" fmla="*/ 66 w 323"/>
                  <a:gd name="T13" fmla="*/ 1 h 48"/>
                  <a:gd name="T14" fmla="*/ 77 w 323"/>
                  <a:gd name="T15" fmla="*/ 18 h 48"/>
                  <a:gd name="T16" fmla="*/ 78 w 323"/>
                  <a:gd name="T17" fmla="*/ 26 h 48"/>
                  <a:gd name="T18" fmla="*/ 66 w 323"/>
                  <a:gd name="T19" fmla="*/ 47 h 48"/>
                  <a:gd name="T20" fmla="*/ 58 w 323"/>
                  <a:gd name="T21" fmla="*/ 20 h 48"/>
                  <a:gd name="T22" fmla="*/ 73 w 323"/>
                  <a:gd name="T23" fmla="*/ 12 h 48"/>
                  <a:gd name="T24" fmla="*/ 58 w 323"/>
                  <a:gd name="T25" fmla="*/ 25 h 48"/>
                  <a:gd name="T26" fmla="*/ 73 w 323"/>
                  <a:gd name="T27" fmla="*/ 40 h 48"/>
                  <a:gd name="T28" fmla="*/ 58 w 323"/>
                  <a:gd name="T29" fmla="*/ 25 h 48"/>
                  <a:gd name="T30" fmla="*/ 109 w 323"/>
                  <a:gd name="T31" fmla="*/ 34 h 48"/>
                  <a:gd name="T32" fmla="*/ 103 w 323"/>
                  <a:gd name="T33" fmla="*/ 28 h 48"/>
                  <a:gd name="T34" fmla="*/ 96 w 323"/>
                  <a:gd name="T35" fmla="*/ 47 h 48"/>
                  <a:gd name="T36" fmla="*/ 104 w 323"/>
                  <a:gd name="T37" fmla="*/ 1 h 48"/>
                  <a:gd name="T38" fmla="*/ 117 w 323"/>
                  <a:gd name="T39" fmla="*/ 7 h 48"/>
                  <a:gd name="T40" fmla="*/ 116 w 323"/>
                  <a:gd name="T41" fmla="*/ 21 h 48"/>
                  <a:gd name="T42" fmla="*/ 108 w 323"/>
                  <a:gd name="T43" fmla="*/ 26 h 48"/>
                  <a:gd name="T44" fmla="*/ 113 w 323"/>
                  <a:gd name="T45" fmla="*/ 30 h 48"/>
                  <a:gd name="T46" fmla="*/ 96 w 323"/>
                  <a:gd name="T47" fmla="*/ 5 h 48"/>
                  <a:gd name="T48" fmla="*/ 107 w 323"/>
                  <a:gd name="T49" fmla="*/ 22 h 48"/>
                  <a:gd name="T50" fmla="*/ 113 w 323"/>
                  <a:gd name="T51" fmla="*/ 13 h 48"/>
                  <a:gd name="T52" fmla="*/ 96 w 323"/>
                  <a:gd name="T53" fmla="*/ 5 h 48"/>
                  <a:gd name="T54" fmla="*/ 130 w 323"/>
                  <a:gd name="T55" fmla="*/ 1 h 48"/>
                  <a:gd name="T56" fmla="*/ 182 w 323"/>
                  <a:gd name="T57" fmla="*/ 44 h 48"/>
                  <a:gd name="T58" fmla="*/ 145 w 323"/>
                  <a:gd name="T59" fmla="*/ 24 h 48"/>
                  <a:gd name="T60" fmla="*/ 181 w 323"/>
                  <a:gd name="T61" fmla="*/ 2 h 48"/>
                  <a:gd name="T62" fmla="*/ 155 w 323"/>
                  <a:gd name="T63" fmla="*/ 10 h 48"/>
                  <a:gd name="T64" fmla="*/ 167 w 323"/>
                  <a:gd name="T65" fmla="*/ 43 h 48"/>
                  <a:gd name="T66" fmla="*/ 167 w 323"/>
                  <a:gd name="T67" fmla="*/ 28 h 48"/>
                  <a:gd name="T68" fmla="*/ 182 w 323"/>
                  <a:gd name="T69" fmla="*/ 44 h 48"/>
                  <a:gd name="T70" fmla="*/ 218 w 323"/>
                  <a:gd name="T71" fmla="*/ 34 h 48"/>
                  <a:gd name="T72" fmla="*/ 188 w 323"/>
                  <a:gd name="T73" fmla="*/ 47 h 48"/>
                  <a:gd name="T74" fmla="*/ 229 w 323"/>
                  <a:gd name="T75" fmla="*/ 47 h 48"/>
                  <a:gd name="T76" fmla="*/ 208 w 323"/>
                  <a:gd name="T77" fmla="*/ 6 h 48"/>
                  <a:gd name="T78" fmla="*/ 200 w 323"/>
                  <a:gd name="T79" fmla="*/ 29 h 48"/>
                  <a:gd name="T80" fmla="*/ 236 w 323"/>
                  <a:gd name="T81" fmla="*/ 1 h 48"/>
                  <a:gd name="T82" fmla="*/ 266 w 323"/>
                  <a:gd name="T83" fmla="*/ 40 h 48"/>
                  <a:gd name="T84" fmla="*/ 241 w 323"/>
                  <a:gd name="T85" fmla="*/ 5 h 48"/>
                  <a:gd name="T86" fmla="*/ 262 w 323"/>
                  <a:gd name="T87" fmla="*/ 37 h 48"/>
                  <a:gd name="T88" fmla="*/ 241 w 323"/>
                  <a:gd name="T89" fmla="*/ 5 h 48"/>
                  <a:gd name="T90" fmla="*/ 279 w 323"/>
                  <a:gd name="T91" fmla="*/ 24 h 48"/>
                  <a:gd name="T92" fmla="*/ 317 w 323"/>
                  <a:gd name="T93" fmla="*/ 6 h 48"/>
                  <a:gd name="T94" fmla="*/ 301 w 323"/>
                  <a:gd name="T95" fmla="*/ 48 h 48"/>
                  <a:gd name="T96" fmla="*/ 285 w 323"/>
                  <a:gd name="T97" fmla="*/ 24 h 48"/>
                  <a:gd name="T98" fmla="*/ 313 w 323"/>
                  <a:gd name="T99" fmla="*/ 38 h 48"/>
                  <a:gd name="T100" fmla="*/ 301 w 323"/>
                  <a:gd name="T10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8">
                    <a:moveTo>
                      <a:pt x="21" y="48"/>
                    </a:moveTo>
                    <a:cubicBezTo>
                      <a:pt x="15" y="48"/>
                      <a:pt x="9" y="46"/>
                      <a:pt x="5" y="41"/>
                    </a:cubicBezTo>
                    <a:cubicBezTo>
                      <a:pt x="1" y="37"/>
                      <a:pt x="0" y="31"/>
                      <a:pt x="0" y="24"/>
                    </a:cubicBezTo>
                    <a:cubicBezTo>
                      <a:pt x="0" y="17"/>
                      <a:pt x="2" y="11"/>
                      <a:pt x="6" y="6"/>
                    </a:cubicBezTo>
                    <a:cubicBezTo>
                      <a:pt x="10" y="2"/>
                      <a:pt x="15" y="0"/>
                      <a:pt x="22" y="0"/>
                    </a:cubicBezTo>
                    <a:cubicBezTo>
                      <a:pt x="28" y="0"/>
                      <a:pt x="34" y="2"/>
                      <a:pt x="37" y="6"/>
                    </a:cubicBezTo>
                    <a:cubicBezTo>
                      <a:pt x="41" y="11"/>
                      <a:pt x="43" y="16"/>
                      <a:pt x="43" y="23"/>
                    </a:cubicBezTo>
                    <a:cubicBezTo>
                      <a:pt x="43" y="31"/>
                      <a:pt x="41" y="37"/>
                      <a:pt x="37" y="41"/>
                    </a:cubicBezTo>
                    <a:cubicBezTo>
                      <a:pt x="33" y="45"/>
                      <a:pt x="28" y="48"/>
                      <a:pt x="21" y="48"/>
                    </a:cubicBezTo>
                    <a:close/>
                    <a:moveTo>
                      <a:pt x="22" y="5"/>
                    </a:moveTo>
                    <a:cubicBezTo>
                      <a:pt x="17" y="5"/>
                      <a:pt x="13" y="6"/>
                      <a:pt x="10" y="10"/>
                    </a:cubicBezTo>
                    <a:cubicBezTo>
                      <a:pt x="7" y="13"/>
                      <a:pt x="5" y="18"/>
                      <a:pt x="5" y="24"/>
                    </a:cubicBezTo>
                    <a:cubicBezTo>
                      <a:pt x="5" y="30"/>
                      <a:pt x="7" y="34"/>
                      <a:pt x="10" y="38"/>
                    </a:cubicBezTo>
                    <a:cubicBezTo>
                      <a:pt x="13" y="41"/>
                      <a:pt x="16" y="43"/>
                      <a:pt x="21" y="43"/>
                    </a:cubicBezTo>
                    <a:cubicBezTo>
                      <a:pt x="26" y="43"/>
                      <a:pt x="30" y="41"/>
                      <a:pt x="33" y="38"/>
                    </a:cubicBezTo>
                    <a:cubicBezTo>
                      <a:pt x="36" y="35"/>
                      <a:pt x="38" y="30"/>
                      <a:pt x="38" y="24"/>
                    </a:cubicBezTo>
                    <a:cubicBezTo>
                      <a:pt x="38" y="18"/>
                      <a:pt x="36" y="13"/>
                      <a:pt x="33" y="10"/>
                    </a:cubicBezTo>
                    <a:cubicBezTo>
                      <a:pt x="31" y="6"/>
                      <a:pt x="27" y="5"/>
                      <a:pt x="22" y="5"/>
                    </a:cubicBezTo>
                    <a:close/>
                    <a:moveTo>
                      <a:pt x="52" y="47"/>
                    </a:moveTo>
                    <a:cubicBezTo>
                      <a:pt x="52" y="1"/>
                      <a:pt x="52" y="1"/>
                      <a:pt x="52" y="1"/>
                    </a:cubicBezTo>
                    <a:cubicBezTo>
                      <a:pt x="66" y="1"/>
                      <a:pt x="66" y="1"/>
                      <a:pt x="66" y="1"/>
                    </a:cubicBezTo>
                    <a:cubicBezTo>
                      <a:pt x="70" y="1"/>
                      <a:pt x="73" y="2"/>
                      <a:pt x="75" y="3"/>
                    </a:cubicBezTo>
                    <a:cubicBezTo>
                      <a:pt x="78" y="5"/>
                      <a:pt x="79" y="8"/>
                      <a:pt x="79" y="11"/>
                    </a:cubicBezTo>
                    <a:cubicBezTo>
                      <a:pt x="79" y="14"/>
                      <a:pt x="78" y="16"/>
                      <a:pt x="77" y="18"/>
                    </a:cubicBezTo>
                    <a:cubicBezTo>
                      <a:pt x="75" y="20"/>
                      <a:pt x="73" y="21"/>
                      <a:pt x="71" y="22"/>
                    </a:cubicBezTo>
                    <a:cubicBezTo>
                      <a:pt x="71" y="22"/>
                      <a:pt x="71" y="22"/>
                      <a:pt x="71" y="22"/>
                    </a:cubicBezTo>
                    <a:cubicBezTo>
                      <a:pt x="74" y="23"/>
                      <a:pt x="76" y="24"/>
                      <a:pt x="78" y="26"/>
                    </a:cubicBezTo>
                    <a:cubicBezTo>
                      <a:pt x="80" y="28"/>
                      <a:pt x="81" y="30"/>
                      <a:pt x="81" y="34"/>
                    </a:cubicBezTo>
                    <a:cubicBezTo>
                      <a:pt x="81" y="38"/>
                      <a:pt x="80" y="41"/>
                      <a:pt x="77" y="43"/>
                    </a:cubicBezTo>
                    <a:cubicBezTo>
                      <a:pt x="74" y="46"/>
                      <a:pt x="70" y="47"/>
                      <a:pt x="66" y="47"/>
                    </a:cubicBezTo>
                    <a:lnTo>
                      <a:pt x="52" y="47"/>
                    </a:lnTo>
                    <a:close/>
                    <a:moveTo>
                      <a:pt x="58" y="5"/>
                    </a:moveTo>
                    <a:cubicBezTo>
                      <a:pt x="58" y="20"/>
                      <a:pt x="58" y="20"/>
                      <a:pt x="58" y="20"/>
                    </a:cubicBezTo>
                    <a:cubicBezTo>
                      <a:pt x="63" y="20"/>
                      <a:pt x="63" y="20"/>
                      <a:pt x="63" y="20"/>
                    </a:cubicBezTo>
                    <a:cubicBezTo>
                      <a:pt x="66" y="20"/>
                      <a:pt x="69" y="20"/>
                      <a:pt x="70" y="18"/>
                    </a:cubicBezTo>
                    <a:cubicBezTo>
                      <a:pt x="72" y="17"/>
                      <a:pt x="73" y="15"/>
                      <a:pt x="73" y="12"/>
                    </a:cubicBezTo>
                    <a:cubicBezTo>
                      <a:pt x="73" y="8"/>
                      <a:pt x="70" y="5"/>
                      <a:pt x="64" y="5"/>
                    </a:cubicBezTo>
                    <a:lnTo>
                      <a:pt x="58" y="5"/>
                    </a:lnTo>
                    <a:close/>
                    <a:moveTo>
                      <a:pt x="58" y="25"/>
                    </a:moveTo>
                    <a:cubicBezTo>
                      <a:pt x="58" y="42"/>
                      <a:pt x="58" y="42"/>
                      <a:pt x="58" y="42"/>
                    </a:cubicBezTo>
                    <a:cubicBezTo>
                      <a:pt x="65" y="42"/>
                      <a:pt x="65" y="42"/>
                      <a:pt x="65" y="42"/>
                    </a:cubicBezTo>
                    <a:cubicBezTo>
                      <a:pt x="68" y="42"/>
                      <a:pt x="71" y="41"/>
                      <a:pt x="73" y="40"/>
                    </a:cubicBezTo>
                    <a:cubicBezTo>
                      <a:pt x="74" y="38"/>
                      <a:pt x="75" y="36"/>
                      <a:pt x="75" y="34"/>
                    </a:cubicBezTo>
                    <a:cubicBezTo>
                      <a:pt x="75" y="28"/>
                      <a:pt x="72" y="25"/>
                      <a:pt x="64" y="25"/>
                    </a:cubicBezTo>
                    <a:lnTo>
                      <a:pt x="58" y="25"/>
                    </a:lnTo>
                    <a:close/>
                    <a:moveTo>
                      <a:pt x="124" y="47"/>
                    </a:moveTo>
                    <a:cubicBezTo>
                      <a:pt x="117" y="47"/>
                      <a:pt x="117" y="47"/>
                      <a:pt x="117" y="47"/>
                    </a:cubicBezTo>
                    <a:cubicBezTo>
                      <a:pt x="109" y="34"/>
                      <a:pt x="109" y="34"/>
                      <a:pt x="109" y="34"/>
                    </a:cubicBezTo>
                    <a:cubicBezTo>
                      <a:pt x="109" y="33"/>
                      <a:pt x="108" y="32"/>
                      <a:pt x="107" y="31"/>
                    </a:cubicBezTo>
                    <a:cubicBezTo>
                      <a:pt x="107" y="30"/>
                      <a:pt x="106" y="29"/>
                      <a:pt x="105" y="29"/>
                    </a:cubicBezTo>
                    <a:cubicBezTo>
                      <a:pt x="105" y="28"/>
                      <a:pt x="104" y="28"/>
                      <a:pt x="103" y="28"/>
                    </a:cubicBezTo>
                    <a:cubicBezTo>
                      <a:pt x="102" y="27"/>
                      <a:pt x="101" y="27"/>
                      <a:pt x="100" y="27"/>
                    </a:cubicBezTo>
                    <a:cubicBezTo>
                      <a:pt x="96" y="27"/>
                      <a:pt x="96" y="27"/>
                      <a:pt x="96" y="27"/>
                    </a:cubicBezTo>
                    <a:cubicBezTo>
                      <a:pt x="96" y="47"/>
                      <a:pt x="96" y="47"/>
                      <a:pt x="96" y="47"/>
                    </a:cubicBezTo>
                    <a:cubicBezTo>
                      <a:pt x="90" y="47"/>
                      <a:pt x="90" y="47"/>
                      <a:pt x="90" y="47"/>
                    </a:cubicBezTo>
                    <a:cubicBezTo>
                      <a:pt x="90" y="1"/>
                      <a:pt x="90" y="1"/>
                      <a:pt x="90" y="1"/>
                    </a:cubicBezTo>
                    <a:cubicBezTo>
                      <a:pt x="104" y="1"/>
                      <a:pt x="104" y="1"/>
                      <a:pt x="104" y="1"/>
                    </a:cubicBezTo>
                    <a:cubicBezTo>
                      <a:pt x="106" y="1"/>
                      <a:pt x="108" y="1"/>
                      <a:pt x="110" y="1"/>
                    </a:cubicBezTo>
                    <a:cubicBezTo>
                      <a:pt x="112" y="2"/>
                      <a:pt x="113" y="3"/>
                      <a:pt x="114" y="4"/>
                    </a:cubicBezTo>
                    <a:cubicBezTo>
                      <a:pt x="116" y="5"/>
                      <a:pt x="117" y="6"/>
                      <a:pt x="117" y="7"/>
                    </a:cubicBezTo>
                    <a:cubicBezTo>
                      <a:pt x="118" y="9"/>
                      <a:pt x="118" y="11"/>
                      <a:pt x="118" y="13"/>
                    </a:cubicBezTo>
                    <a:cubicBezTo>
                      <a:pt x="118" y="15"/>
                      <a:pt x="118" y="16"/>
                      <a:pt x="118" y="17"/>
                    </a:cubicBezTo>
                    <a:cubicBezTo>
                      <a:pt x="117" y="19"/>
                      <a:pt x="116" y="20"/>
                      <a:pt x="116" y="21"/>
                    </a:cubicBezTo>
                    <a:cubicBezTo>
                      <a:pt x="115" y="22"/>
                      <a:pt x="114" y="23"/>
                      <a:pt x="112" y="24"/>
                    </a:cubicBezTo>
                    <a:cubicBezTo>
                      <a:pt x="111" y="24"/>
                      <a:pt x="110" y="25"/>
                      <a:pt x="108" y="25"/>
                    </a:cubicBezTo>
                    <a:cubicBezTo>
                      <a:pt x="108" y="26"/>
                      <a:pt x="108" y="26"/>
                      <a:pt x="108" y="26"/>
                    </a:cubicBezTo>
                    <a:cubicBezTo>
                      <a:pt x="109" y="26"/>
                      <a:pt x="110" y="26"/>
                      <a:pt x="110" y="27"/>
                    </a:cubicBezTo>
                    <a:cubicBezTo>
                      <a:pt x="111" y="27"/>
                      <a:pt x="111" y="28"/>
                      <a:pt x="112" y="28"/>
                    </a:cubicBezTo>
                    <a:cubicBezTo>
                      <a:pt x="112" y="29"/>
                      <a:pt x="113" y="30"/>
                      <a:pt x="113" y="30"/>
                    </a:cubicBezTo>
                    <a:cubicBezTo>
                      <a:pt x="114" y="31"/>
                      <a:pt x="114" y="32"/>
                      <a:pt x="115" y="33"/>
                    </a:cubicBezTo>
                    <a:lnTo>
                      <a:pt x="124" y="47"/>
                    </a:lnTo>
                    <a:close/>
                    <a:moveTo>
                      <a:pt x="96" y="5"/>
                    </a:moveTo>
                    <a:cubicBezTo>
                      <a:pt x="96" y="22"/>
                      <a:pt x="96" y="22"/>
                      <a:pt x="96" y="22"/>
                    </a:cubicBezTo>
                    <a:cubicBezTo>
                      <a:pt x="103" y="22"/>
                      <a:pt x="103" y="22"/>
                      <a:pt x="103" y="22"/>
                    </a:cubicBezTo>
                    <a:cubicBezTo>
                      <a:pt x="105" y="22"/>
                      <a:pt x="106" y="22"/>
                      <a:pt x="107" y="22"/>
                    </a:cubicBezTo>
                    <a:cubicBezTo>
                      <a:pt x="108" y="21"/>
                      <a:pt x="109" y="21"/>
                      <a:pt x="110" y="20"/>
                    </a:cubicBezTo>
                    <a:cubicBezTo>
                      <a:pt x="111" y="19"/>
                      <a:pt x="111" y="18"/>
                      <a:pt x="112" y="17"/>
                    </a:cubicBezTo>
                    <a:cubicBezTo>
                      <a:pt x="112" y="16"/>
                      <a:pt x="113" y="15"/>
                      <a:pt x="113" y="13"/>
                    </a:cubicBezTo>
                    <a:cubicBezTo>
                      <a:pt x="113" y="11"/>
                      <a:pt x="112" y="9"/>
                      <a:pt x="110" y="8"/>
                    </a:cubicBezTo>
                    <a:cubicBezTo>
                      <a:pt x="109" y="6"/>
                      <a:pt x="106" y="5"/>
                      <a:pt x="103" y="5"/>
                    </a:cubicBezTo>
                    <a:lnTo>
                      <a:pt x="96" y="5"/>
                    </a:lnTo>
                    <a:close/>
                    <a:moveTo>
                      <a:pt x="135" y="47"/>
                    </a:moveTo>
                    <a:cubicBezTo>
                      <a:pt x="130" y="47"/>
                      <a:pt x="130" y="47"/>
                      <a:pt x="130" y="47"/>
                    </a:cubicBezTo>
                    <a:cubicBezTo>
                      <a:pt x="130" y="1"/>
                      <a:pt x="130" y="1"/>
                      <a:pt x="130" y="1"/>
                    </a:cubicBezTo>
                    <a:cubicBezTo>
                      <a:pt x="135" y="1"/>
                      <a:pt x="135" y="1"/>
                      <a:pt x="135" y="1"/>
                    </a:cubicBezTo>
                    <a:lnTo>
                      <a:pt x="135" y="47"/>
                    </a:lnTo>
                    <a:close/>
                    <a:moveTo>
                      <a:pt x="182" y="44"/>
                    </a:moveTo>
                    <a:cubicBezTo>
                      <a:pt x="178" y="46"/>
                      <a:pt x="172" y="48"/>
                      <a:pt x="167" y="48"/>
                    </a:cubicBezTo>
                    <a:cubicBezTo>
                      <a:pt x="160" y="48"/>
                      <a:pt x="155" y="46"/>
                      <a:pt x="151" y="41"/>
                    </a:cubicBezTo>
                    <a:cubicBezTo>
                      <a:pt x="147" y="37"/>
                      <a:pt x="145" y="31"/>
                      <a:pt x="145" y="24"/>
                    </a:cubicBezTo>
                    <a:cubicBezTo>
                      <a:pt x="145" y="17"/>
                      <a:pt x="147" y="11"/>
                      <a:pt x="151" y="7"/>
                    </a:cubicBezTo>
                    <a:cubicBezTo>
                      <a:pt x="156" y="2"/>
                      <a:pt x="162" y="0"/>
                      <a:pt x="169" y="0"/>
                    </a:cubicBezTo>
                    <a:cubicBezTo>
                      <a:pt x="174" y="0"/>
                      <a:pt x="178" y="1"/>
                      <a:pt x="181" y="2"/>
                    </a:cubicBezTo>
                    <a:cubicBezTo>
                      <a:pt x="181" y="8"/>
                      <a:pt x="181" y="8"/>
                      <a:pt x="181" y="8"/>
                    </a:cubicBezTo>
                    <a:cubicBezTo>
                      <a:pt x="178" y="6"/>
                      <a:pt x="173" y="5"/>
                      <a:pt x="168" y="5"/>
                    </a:cubicBezTo>
                    <a:cubicBezTo>
                      <a:pt x="163" y="5"/>
                      <a:pt x="159" y="6"/>
                      <a:pt x="155" y="10"/>
                    </a:cubicBezTo>
                    <a:cubicBezTo>
                      <a:pt x="152" y="14"/>
                      <a:pt x="150" y="18"/>
                      <a:pt x="150" y="24"/>
                    </a:cubicBezTo>
                    <a:cubicBezTo>
                      <a:pt x="150" y="30"/>
                      <a:pt x="152" y="34"/>
                      <a:pt x="155" y="38"/>
                    </a:cubicBezTo>
                    <a:cubicBezTo>
                      <a:pt x="158" y="41"/>
                      <a:pt x="162" y="43"/>
                      <a:pt x="167" y="43"/>
                    </a:cubicBezTo>
                    <a:cubicBezTo>
                      <a:pt x="171" y="43"/>
                      <a:pt x="174" y="42"/>
                      <a:pt x="177" y="41"/>
                    </a:cubicBezTo>
                    <a:cubicBezTo>
                      <a:pt x="177" y="28"/>
                      <a:pt x="177" y="28"/>
                      <a:pt x="177" y="28"/>
                    </a:cubicBezTo>
                    <a:cubicBezTo>
                      <a:pt x="167" y="28"/>
                      <a:pt x="167" y="28"/>
                      <a:pt x="167" y="28"/>
                    </a:cubicBezTo>
                    <a:cubicBezTo>
                      <a:pt x="167" y="23"/>
                      <a:pt x="167" y="23"/>
                      <a:pt x="167" y="23"/>
                    </a:cubicBezTo>
                    <a:cubicBezTo>
                      <a:pt x="182" y="23"/>
                      <a:pt x="182" y="23"/>
                      <a:pt x="182" y="23"/>
                    </a:cubicBezTo>
                    <a:lnTo>
                      <a:pt x="182" y="44"/>
                    </a:lnTo>
                    <a:close/>
                    <a:moveTo>
                      <a:pt x="229" y="47"/>
                    </a:moveTo>
                    <a:cubicBezTo>
                      <a:pt x="223" y="47"/>
                      <a:pt x="223" y="47"/>
                      <a:pt x="223" y="47"/>
                    </a:cubicBezTo>
                    <a:cubicBezTo>
                      <a:pt x="218" y="34"/>
                      <a:pt x="218" y="34"/>
                      <a:pt x="218" y="34"/>
                    </a:cubicBezTo>
                    <a:cubicBezTo>
                      <a:pt x="198" y="34"/>
                      <a:pt x="198" y="34"/>
                      <a:pt x="198" y="34"/>
                    </a:cubicBezTo>
                    <a:cubicBezTo>
                      <a:pt x="194" y="47"/>
                      <a:pt x="194" y="47"/>
                      <a:pt x="194" y="47"/>
                    </a:cubicBezTo>
                    <a:cubicBezTo>
                      <a:pt x="188" y="47"/>
                      <a:pt x="188" y="47"/>
                      <a:pt x="188" y="47"/>
                    </a:cubicBezTo>
                    <a:cubicBezTo>
                      <a:pt x="205" y="1"/>
                      <a:pt x="205" y="1"/>
                      <a:pt x="205" y="1"/>
                    </a:cubicBezTo>
                    <a:cubicBezTo>
                      <a:pt x="211" y="1"/>
                      <a:pt x="211" y="1"/>
                      <a:pt x="211" y="1"/>
                    </a:cubicBezTo>
                    <a:lnTo>
                      <a:pt x="229" y="47"/>
                    </a:lnTo>
                    <a:close/>
                    <a:moveTo>
                      <a:pt x="216" y="29"/>
                    </a:moveTo>
                    <a:cubicBezTo>
                      <a:pt x="209" y="9"/>
                      <a:pt x="209" y="9"/>
                      <a:pt x="209" y="9"/>
                    </a:cubicBezTo>
                    <a:cubicBezTo>
                      <a:pt x="209" y="9"/>
                      <a:pt x="208" y="8"/>
                      <a:pt x="208" y="6"/>
                    </a:cubicBezTo>
                    <a:cubicBezTo>
                      <a:pt x="208" y="6"/>
                      <a:pt x="208" y="6"/>
                      <a:pt x="208" y="6"/>
                    </a:cubicBezTo>
                    <a:cubicBezTo>
                      <a:pt x="208" y="7"/>
                      <a:pt x="208" y="9"/>
                      <a:pt x="207" y="9"/>
                    </a:cubicBezTo>
                    <a:cubicBezTo>
                      <a:pt x="200" y="29"/>
                      <a:pt x="200" y="29"/>
                      <a:pt x="200" y="29"/>
                    </a:cubicBezTo>
                    <a:lnTo>
                      <a:pt x="216" y="29"/>
                    </a:lnTo>
                    <a:close/>
                    <a:moveTo>
                      <a:pt x="236" y="47"/>
                    </a:moveTo>
                    <a:cubicBezTo>
                      <a:pt x="236" y="1"/>
                      <a:pt x="236" y="1"/>
                      <a:pt x="236" y="1"/>
                    </a:cubicBezTo>
                    <a:cubicBezTo>
                      <a:pt x="249" y="1"/>
                      <a:pt x="249" y="1"/>
                      <a:pt x="249" y="1"/>
                    </a:cubicBezTo>
                    <a:cubicBezTo>
                      <a:pt x="265" y="1"/>
                      <a:pt x="273" y="8"/>
                      <a:pt x="273" y="23"/>
                    </a:cubicBezTo>
                    <a:cubicBezTo>
                      <a:pt x="273" y="30"/>
                      <a:pt x="271" y="36"/>
                      <a:pt x="266" y="40"/>
                    </a:cubicBezTo>
                    <a:cubicBezTo>
                      <a:pt x="262" y="45"/>
                      <a:pt x="256" y="47"/>
                      <a:pt x="248" y="47"/>
                    </a:cubicBezTo>
                    <a:lnTo>
                      <a:pt x="236" y="47"/>
                    </a:lnTo>
                    <a:close/>
                    <a:moveTo>
                      <a:pt x="241" y="5"/>
                    </a:moveTo>
                    <a:cubicBezTo>
                      <a:pt x="241" y="42"/>
                      <a:pt x="241" y="42"/>
                      <a:pt x="241" y="42"/>
                    </a:cubicBezTo>
                    <a:cubicBezTo>
                      <a:pt x="248" y="42"/>
                      <a:pt x="248" y="42"/>
                      <a:pt x="248" y="42"/>
                    </a:cubicBezTo>
                    <a:cubicBezTo>
                      <a:pt x="254" y="42"/>
                      <a:pt x="259" y="40"/>
                      <a:pt x="262" y="37"/>
                    </a:cubicBezTo>
                    <a:cubicBezTo>
                      <a:pt x="266" y="34"/>
                      <a:pt x="267" y="29"/>
                      <a:pt x="267" y="23"/>
                    </a:cubicBezTo>
                    <a:cubicBezTo>
                      <a:pt x="267" y="11"/>
                      <a:pt x="261" y="5"/>
                      <a:pt x="248" y="5"/>
                    </a:cubicBezTo>
                    <a:lnTo>
                      <a:pt x="241" y="5"/>
                    </a:lnTo>
                    <a:close/>
                    <a:moveTo>
                      <a:pt x="301" y="48"/>
                    </a:moveTo>
                    <a:cubicBezTo>
                      <a:pt x="294" y="48"/>
                      <a:pt x="289" y="46"/>
                      <a:pt x="285" y="41"/>
                    </a:cubicBezTo>
                    <a:cubicBezTo>
                      <a:pt x="281" y="37"/>
                      <a:pt x="279" y="31"/>
                      <a:pt x="279" y="24"/>
                    </a:cubicBezTo>
                    <a:cubicBezTo>
                      <a:pt x="279" y="17"/>
                      <a:pt x="281" y="11"/>
                      <a:pt x="285" y="6"/>
                    </a:cubicBezTo>
                    <a:cubicBezTo>
                      <a:pt x="289" y="2"/>
                      <a:pt x="295" y="0"/>
                      <a:pt x="302" y="0"/>
                    </a:cubicBezTo>
                    <a:cubicBezTo>
                      <a:pt x="308" y="0"/>
                      <a:pt x="313" y="2"/>
                      <a:pt x="317" y="6"/>
                    </a:cubicBezTo>
                    <a:cubicBezTo>
                      <a:pt x="321" y="11"/>
                      <a:pt x="323" y="16"/>
                      <a:pt x="323" y="23"/>
                    </a:cubicBezTo>
                    <a:cubicBezTo>
                      <a:pt x="323" y="31"/>
                      <a:pt x="321" y="37"/>
                      <a:pt x="317" y="41"/>
                    </a:cubicBezTo>
                    <a:cubicBezTo>
                      <a:pt x="313" y="45"/>
                      <a:pt x="308" y="48"/>
                      <a:pt x="301" y="48"/>
                    </a:cubicBezTo>
                    <a:close/>
                    <a:moveTo>
                      <a:pt x="301" y="5"/>
                    </a:moveTo>
                    <a:cubicBezTo>
                      <a:pt x="296" y="5"/>
                      <a:pt x="292" y="6"/>
                      <a:pt x="289" y="10"/>
                    </a:cubicBezTo>
                    <a:cubicBezTo>
                      <a:pt x="286" y="13"/>
                      <a:pt x="285" y="18"/>
                      <a:pt x="285" y="24"/>
                    </a:cubicBezTo>
                    <a:cubicBezTo>
                      <a:pt x="285" y="30"/>
                      <a:pt x="286" y="34"/>
                      <a:pt x="289" y="38"/>
                    </a:cubicBezTo>
                    <a:cubicBezTo>
                      <a:pt x="292" y="41"/>
                      <a:pt x="296" y="43"/>
                      <a:pt x="301" y="43"/>
                    </a:cubicBezTo>
                    <a:cubicBezTo>
                      <a:pt x="306" y="43"/>
                      <a:pt x="310" y="41"/>
                      <a:pt x="313" y="38"/>
                    </a:cubicBezTo>
                    <a:cubicBezTo>
                      <a:pt x="316" y="35"/>
                      <a:pt x="317" y="30"/>
                      <a:pt x="317" y="24"/>
                    </a:cubicBezTo>
                    <a:cubicBezTo>
                      <a:pt x="317" y="18"/>
                      <a:pt x="316" y="13"/>
                      <a:pt x="313" y="10"/>
                    </a:cubicBezTo>
                    <a:cubicBezTo>
                      <a:pt x="310" y="6"/>
                      <a:pt x="306" y="5"/>
                      <a:pt x="301" y="5"/>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9" name="Group 28">
              <a:extLst>
                <a:ext uri="{FF2B5EF4-FFF2-40B4-BE49-F238E27FC236}">
                  <a16:creationId xmlns:a16="http://schemas.microsoft.com/office/drawing/2014/main" id="{FC8DFD4B-637A-46F5-AD6E-1AA92EC8EBD9}"/>
                </a:ext>
              </a:extLst>
            </p:cNvPr>
            <p:cNvGrpSpPr/>
            <p:nvPr userDrawn="1"/>
          </p:nvGrpSpPr>
          <p:grpSpPr>
            <a:xfrm>
              <a:off x="468745" y="3916941"/>
              <a:ext cx="3291248" cy="292899"/>
              <a:chOff x="468745" y="3940580"/>
              <a:chExt cx="3291248" cy="292899"/>
            </a:xfrm>
          </p:grpSpPr>
          <p:sp>
            <p:nvSpPr>
              <p:cNvPr id="34" name="Hewbrew - corrected">
                <a:extLst>
                  <a:ext uri="{FF2B5EF4-FFF2-40B4-BE49-F238E27FC236}">
                    <a16:creationId xmlns:a16="http://schemas.microsoft.com/office/drawing/2014/main" id="{B9F58953-3C58-47AB-8135-7CE59B365787}"/>
                  </a:ext>
                </a:extLst>
              </p:cNvPr>
              <p:cNvSpPr>
                <a:spLocks noChangeAspect="1" noEditPoints="1"/>
              </p:cNvSpPr>
              <p:nvPr/>
            </p:nvSpPr>
            <p:spPr bwMode="auto">
              <a:xfrm>
                <a:off x="468745" y="3978655"/>
                <a:ext cx="690799" cy="213155"/>
              </a:xfrm>
              <a:custGeom>
                <a:avLst/>
                <a:gdLst>
                  <a:gd name="T0" fmla="*/ 199 w 211"/>
                  <a:gd name="T1" fmla="*/ 62 h 63"/>
                  <a:gd name="T2" fmla="*/ 198 w 211"/>
                  <a:gd name="T3" fmla="*/ 19 h 63"/>
                  <a:gd name="T4" fmla="*/ 191 w 211"/>
                  <a:gd name="T5" fmla="*/ 11 h 63"/>
                  <a:gd name="T6" fmla="*/ 171 w 211"/>
                  <a:gd name="T7" fmla="*/ 10 h 63"/>
                  <a:gd name="T8" fmla="*/ 170 w 211"/>
                  <a:gd name="T9" fmla="*/ 50 h 63"/>
                  <a:gd name="T10" fmla="*/ 162 w 211"/>
                  <a:gd name="T11" fmla="*/ 62 h 63"/>
                  <a:gd name="T12" fmla="*/ 150 w 211"/>
                  <a:gd name="T13" fmla="*/ 63 h 63"/>
                  <a:gd name="T14" fmla="*/ 148 w 211"/>
                  <a:gd name="T15" fmla="*/ 53 h 63"/>
                  <a:gd name="T16" fmla="*/ 151 w 211"/>
                  <a:gd name="T17" fmla="*/ 54 h 63"/>
                  <a:gd name="T18" fmla="*/ 157 w 211"/>
                  <a:gd name="T19" fmla="*/ 50 h 63"/>
                  <a:gd name="T20" fmla="*/ 158 w 211"/>
                  <a:gd name="T21" fmla="*/ 41 h 63"/>
                  <a:gd name="T22" fmla="*/ 151 w 211"/>
                  <a:gd name="T23" fmla="*/ 13 h 63"/>
                  <a:gd name="T24" fmla="*/ 160 w 211"/>
                  <a:gd name="T25" fmla="*/ 1 h 63"/>
                  <a:gd name="T26" fmla="*/ 176 w 211"/>
                  <a:gd name="T27" fmla="*/ 0 h 63"/>
                  <a:gd name="T28" fmla="*/ 195 w 211"/>
                  <a:gd name="T29" fmla="*/ 2 h 63"/>
                  <a:gd name="T30" fmla="*/ 209 w 211"/>
                  <a:gd name="T31" fmla="*/ 14 h 63"/>
                  <a:gd name="T32" fmla="*/ 211 w 211"/>
                  <a:gd name="T33" fmla="*/ 62 h 63"/>
                  <a:gd name="T34" fmla="*/ 123 w 211"/>
                  <a:gd name="T35" fmla="*/ 62 h 63"/>
                  <a:gd name="T36" fmla="*/ 135 w 211"/>
                  <a:gd name="T37" fmla="*/ 1 h 63"/>
                  <a:gd name="T38" fmla="*/ 88 w 211"/>
                  <a:gd name="T39" fmla="*/ 62 h 63"/>
                  <a:gd name="T40" fmla="*/ 88 w 211"/>
                  <a:gd name="T41" fmla="*/ 16 h 63"/>
                  <a:gd name="T42" fmla="*/ 87 w 211"/>
                  <a:gd name="T43" fmla="*/ 11 h 63"/>
                  <a:gd name="T44" fmla="*/ 60 w 211"/>
                  <a:gd name="T45" fmla="*/ 11 h 63"/>
                  <a:gd name="T46" fmla="*/ 110 w 211"/>
                  <a:gd name="T47" fmla="*/ 1 h 63"/>
                  <a:gd name="T48" fmla="*/ 107 w 211"/>
                  <a:gd name="T49" fmla="*/ 11 h 63"/>
                  <a:gd name="T50" fmla="*/ 101 w 211"/>
                  <a:gd name="T51" fmla="*/ 14 h 63"/>
                  <a:gd name="T52" fmla="*/ 100 w 211"/>
                  <a:gd name="T53" fmla="*/ 22 h 63"/>
                  <a:gd name="T54" fmla="*/ 88 w 211"/>
                  <a:gd name="T55" fmla="*/ 62 h 63"/>
                  <a:gd name="T56" fmla="*/ 42 w 211"/>
                  <a:gd name="T57" fmla="*/ 62 h 63"/>
                  <a:gd name="T58" fmla="*/ 38 w 211"/>
                  <a:gd name="T59" fmla="*/ 14 h 63"/>
                  <a:gd name="T60" fmla="*/ 19 w 211"/>
                  <a:gd name="T61" fmla="*/ 10 h 63"/>
                  <a:gd name="T62" fmla="*/ 7 w 211"/>
                  <a:gd name="T63" fmla="*/ 12 h 63"/>
                  <a:gd name="T64" fmla="*/ 1 w 211"/>
                  <a:gd name="T65" fmla="*/ 3 h 63"/>
                  <a:gd name="T66" fmla="*/ 27 w 211"/>
                  <a:gd name="T67" fmla="*/ 0 h 63"/>
                  <a:gd name="T68" fmla="*/ 46 w 211"/>
                  <a:gd name="T69" fmla="*/ 6 h 63"/>
                  <a:gd name="T70" fmla="*/ 54 w 211"/>
                  <a:gd name="T71" fmla="*/ 25 h 63"/>
                  <a:gd name="T72" fmla="*/ 13 w 211"/>
                  <a:gd name="T73" fmla="*/ 62 h 63"/>
                  <a:gd name="T74" fmla="*/ 1 w 211"/>
                  <a:gd name="T75" fmla="*/ 27 h 63"/>
                  <a:gd name="T76" fmla="*/ 13 w 211"/>
                  <a:gd name="T7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63">
                    <a:moveTo>
                      <a:pt x="211" y="62"/>
                    </a:moveTo>
                    <a:cubicBezTo>
                      <a:pt x="199" y="62"/>
                      <a:pt x="199" y="62"/>
                      <a:pt x="199" y="62"/>
                    </a:cubicBezTo>
                    <a:cubicBezTo>
                      <a:pt x="199" y="25"/>
                      <a:pt x="199" y="25"/>
                      <a:pt x="199" y="25"/>
                    </a:cubicBezTo>
                    <a:cubicBezTo>
                      <a:pt x="199" y="23"/>
                      <a:pt x="199" y="20"/>
                      <a:pt x="198" y="19"/>
                    </a:cubicBezTo>
                    <a:cubicBezTo>
                      <a:pt x="198" y="17"/>
                      <a:pt x="197" y="15"/>
                      <a:pt x="196" y="14"/>
                    </a:cubicBezTo>
                    <a:cubicBezTo>
                      <a:pt x="194" y="12"/>
                      <a:pt x="193" y="11"/>
                      <a:pt x="191" y="11"/>
                    </a:cubicBezTo>
                    <a:cubicBezTo>
                      <a:pt x="189" y="10"/>
                      <a:pt x="186" y="10"/>
                      <a:pt x="183" y="10"/>
                    </a:cubicBezTo>
                    <a:cubicBezTo>
                      <a:pt x="179" y="10"/>
                      <a:pt x="175" y="10"/>
                      <a:pt x="171" y="10"/>
                    </a:cubicBezTo>
                    <a:cubicBezTo>
                      <a:pt x="171" y="41"/>
                      <a:pt x="171" y="41"/>
                      <a:pt x="171" y="41"/>
                    </a:cubicBezTo>
                    <a:cubicBezTo>
                      <a:pt x="171" y="44"/>
                      <a:pt x="170" y="47"/>
                      <a:pt x="170" y="50"/>
                    </a:cubicBezTo>
                    <a:cubicBezTo>
                      <a:pt x="169" y="53"/>
                      <a:pt x="168" y="55"/>
                      <a:pt x="167" y="57"/>
                    </a:cubicBezTo>
                    <a:cubicBezTo>
                      <a:pt x="166" y="59"/>
                      <a:pt x="164" y="61"/>
                      <a:pt x="162" y="62"/>
                    </a:cubicBezTo>
                    <a:cubicBezTo>
                      <a:pt x="160" y="63"/>
                      <a:pt x="157" y="63"/>
                      <a:pt x="154" y="63"/>
                    </a:cubicBezTo>
                    <a:cubicBezTo>
                      <a:pt x="152" y="63"/>
                      <a:pt x="151" y="63"/>
                      <a:pt x="150" y="63"/>
                    </a:cubicBezTo>
                    <a:cubicBezTo>
                      <a:pt x="148" y="63"/>
                      <a:pt x="147" y="63"/>
                      <a:pt x="146" y="62"/>
                    </a:cubicBezTo>
                    <a:cubicBezTo>
                      <a:pt x="148" y="53"/>
                      <a:pt x="148" y="53"/>
                      <a:pt x="148" y="53"/>
                    </a:cubicBezTo>
                    <a:cubicBezTo>
                      <a:pt x="148" y="53"/>
                      <a:pt x="149" y="54"/>
                      <a:pt x="149" y="54"/>
                    </a:cubicBezTo>
                    <a:cubicBezTo>
                      <a:pt x="150" y="54"/>
                      <a:pt x="151" y="54"/>
                      <a:pt x="151" y="54"/>
                    </a:cubicBezTo>
                    <a:cubicBezTo>
                      <a:pt x="153" y="54"/>
                      <a:pt x="154" y="53"/>
                      <a:pt x="155" y="53"/>
                    </a:cubicBezTo>
                    <a:cubicBezTo>
                      <a:pt x="156" y="52"/>
                      <a:pt x="157" y="51"/>
                      <a:pt x="157" y="50"/>
                    </a:cubicBezTo>
                    <a:cubicBezTo>
                      <a:pt x="158" y="49"/>
                      <a:pt x="158" y="47"/>
                      <a:pt x="158" y="46"/>
                    </a:cubicBezTo>
                    <a:cubicBezTo>
                      <a:pt x="158" y="44"/>
                      <a:pt x="158" y="43"/>
                      <a:pt x="158" y="41"/>
                    </a:cubicBezTo>
                    <a:cubicBezTo>
                      <a:pt x="158" y="12"/>
                      <a:pt x="158" y="12"/>
                      <a:pt x="158" y="12"/>
                    </a:cubicBezTo>
                    <a:cubicBezTo>
                      <a:pt x="151" y="13"/>
                      <a:pt x="151" y="13"/>
                      <a:pt x="151" y="13"/>
                    </a:cubicBezTo>
                    <a:cubicBezTo>
                      <a:pt x="152" y="2"/>
                      <a:pt x="152" y="2"/>
                      <a:pt x="152" y="2"/>
                    </a:cubicBezTo>
                    <a:cubicBezTo>
                      <a:pt x="155" y="2"/>
                      <a:pt x="157" y="2"/>
                      <a:pt x="160" y="1"/>
                    </a:cubicBezTo>
                    <a:cubicBezTo>
                      <a:pt x="162" y="1"/>
                      <a:pt x="165" y="1"/>
                      <a:pt x="168" y="1"/>
                    </a:cubicBezTo>
                    <a:cubicBezTo>
                      <a:pt x="171" y="0"/>
                      <a:pt x="173" y="0"/>
                      <a:pt x="176" y="0"/>
                    </a:cubicBezTo>
                    <a:cubicBezTo>
                      <a:pt x="179" y="0"/>
                      <a:pt x="181" y="0"/>
                      <a:pt x="184" y="0"/>
                    </a:cubicBezTo>
                    <a:cubicBezTo>
                      <a:pt x="188" y="0"/>
                      <a:pt x="192" y="1"/>
                      <a:pt x="195" y="2"/>
                    </a:cubicBezTo>
                    <a:cubicBezTo>
                      <a:pt x="198" y="2"/>
                      <a:pt x="201" y="4"/>
                      <a:pt x="204" y="6"/>
                    </a:cubicBezTo>
                    <a:cubicBezTo>
                      <a:pt x="206" y="8"/>
                      <a:pt x="208" y="10"/>
                      <a:pt x="209" y="14"/>
                    </a:cubicBezTo>
                    <a:cubicBezTo>
                      <a:pt x="211" y="17"/>
                      <a:pt x="211" y="21"/>
                      <a:pt x="211" y="25"/>
                    </a:cubicBezTo>
                    <a:lnTo>
                      <a:pt x="211" y="62"/>
                    </a:lnTo>
                    <a:close/>
                    <a:moveTo>
                      <a:pt x="135" y="62"/>
                    </a:moveTo>
                    <a:cubicBezTo>
                      <a:pt x="123" y="62"/>
                      <a:pt x="123" y="62"/>
                      <a:pt x="123" y="62"/>
                    </a:cubicBezTo>
                    <a:cubicBezTo>
                      <a:pt x="123" y="1"/>
                      <a:pt x="123" y="1"/>
                      <a:pt x="123" y="1"/>
                    </a:cubicBezTo>
                    <a:cubicBezTo>
                      <a:pt x="135" y="1"/>
                      <a:pt x="135" y="1"/>
                      <a:pt x="135" y="1"/>
                    </a:cubicBezTo>
                    <a:lnTo>
                      <a:pt x="135" y="62"/>
                    </a:lnTo>
                    <a:close/>
                    <a:moveTo>
                      <a:pt x="88" y="62"/>
                    </a:moveTo>
                    <a:cubicBezTo>
                      <a:pt x="88" y="23"/>
                      <a:pt x="88" y="23"/>
                      <a:pt x="88" y="23"/>
                    </a:cubicBezTo>
                    <a:cubicBezTo>
                      <a:pt x="88" y="21"/>
                      <a:pt x="88" y="18"/>
                      <a:pt x="88" y="16"/>
                    </a:cubicBezTo>
                    <a:cubicBezTo>
                      <a:pt x="89" y="14"/>
                      <a:pt x="90" y="12"/>
                      <a:pt x="92" y="10"/>
                    </a:cubicBezTo>
                    <a:cubicBezTo>
                      <a:pt x="90" y="10"/>
                      <a:pt x="88" y="11"/>
                      <a:pt x="87" y="11"/>
                    </a:cubicBezTo>
                    <a:cubicBezTo>
                      <a:pt x="85" y="11"/>
                      <a:pt x="83" y="11"/>
                      <a:pt x="81" y="11"/>
                    </a:cubicBezTo>
                    <a:cubicBezTo>
                      <a:pt x="60" y="11"/>
                      <a:pt x="60" y="11"/>
                      <a:pt x="60" y="11"/>
                    </a:cubicBezTo>
                    <a:cubicBezTo>
                      <a:pt x="62" y="1"/>
                      <a:pt x="62" y="1"/>
                      <a:pt x="62" y="1"/>
                    </a:cubicBezTo>
                    <a:cubicBezTo>
                      <a:pt x="110" y="1"/>
                      <a:pt x="110" y="1"/>
                      <a:pt x="110" y="1"/>
                    </a:cubicBezTo>
                    <a:cubicBezTo>
                      <a:pt x="109" y="11"/>
                      <a:pt x="109" y="11"/>
                      <a:pt x="109" y="11"/>
                    </a:cubicBezTo>
                    <a:cubicBezTo>
                      <a:pt x="107" y="11"/>
                      <a:pt x="107" y="11"/>
                      <a:pt x="107" y="11"/>
                    </a:cubicBezTo>
                    <a:cubicBezTo>
                      <a:pt x="105" y="11"/>
                      <a:pt x="104" y="11"/>
                      <a:pt x="103" y="11"/>
                    </a:cubicBezTo>
                    <a:cubicBezTo>
                      <a:pt x="102" y="12"/>
                      <a:pt x="101" y="13"/>
                      <a:pt x="101" y="14"/>
                    </a:cubicBezTo>
                    <a:cubicBezTo>
                      <a:pt x="100" y="14"/>
                      <a:pt x="100" y="16"/>
                      <a:pt x="100" y="17"/>
                    </a:cubicBezTo>
                    <a:cubicBezTo>
                      <a:pt x="100" y="18"/>
                      <a:pt x="100" y="20"/>
                      <a:pt x="100" y="22"/>
                    </a:cubicBezTo>
                    <a:cubicBezTo>
                      <a:pt x="100" y="62"/>
                      <a:pt x="100" y="62"/>
                      <a:pt x="100" y="62"/>
                    </a:cubicBezTo>
                    <a:lnTo>
                      <a:pt x="88" y="62"/>
                    </a:lnTo>
                    <a:close/>
                    <a:moveTo>
                      <a:pt x="54" y="62"/>
                    </a:moveTo>
                    <a:cubicBezTo>
                      <a:pt x="42" y="62"/>
                      <a:pt x="42" y="62"/>
                      <a:pt x="42" y="62"/>
                    </a:cubicBezTo>
                    <a:cubicBezTo>
                      <a:pt x="42" y="25"/>
                      <a:pt x="42" y="25"/>
                      <a:pt x="42" y="25"/>
                    </a:cubicBezTo>
                    <a:cubicBezTo>
                      <a:pt x="42" y="20"/>
                      <a:pt x="40" y="16"/>
                      <a:pt x="38" y="14"/>
                    </a:cubicBezTo>
                    <a:cubicBezTo>
                      <a:pt x="35" y="11"/>
                      <a:pt x="31" y="10"/>
                      <a:pt x="26" y="10"/>
                    </a:cubicBezTo>
                    <a:cubicBezTo>
                      <a:pt x="24" y="10"/>
                      <a:pt x="21" y="10"/>
                      <a:pt x="19" y="10"/>
                    </a:cubicBezTo>
                    <a:cubicBezTo>
                      <a:pt x="17" y="10"/>
                      <a:pt x="15" y="10"/>
                      <a:pt x="13" y="11"/>
                    </a:cubicBezTo>
                    <a:cubicBezTo>
                      <a:pt x="11" y="11"/>
                      <a:pt x="9" y="11"/>
                      <a:pt x="7" y="12"/>
                    </a:cubicBezTo>
                    <a:cubicBezTo>
                      <a:pt x="4" y="12"/>
                      <a:pt x="2" y="13"/>
                      <a:pt x="0" y="13"/>
                    </a:cubicBezTo>
                    <a:cubicBezTo>
                      <a:pt x="1" y="3"/>
                      <a:pt x="1" y="3"/>
                      <a:pt x="1" y="3"/>
                    </a:cubicBezTo>
                    <a:cubicBezTo>
                      <a:pt x="5" y="2"/>
                      <a:pt x="9" y="1"/>
                      <a:pt x="13" y="1"/>
                    </a:cubicBezTo>
                    <a:cubicBezTo>
                      <a:pt x="18" y="0"/>
                      <a:pt x="22" y="0"/>
                      <a:pt x="27" y="0"/>
                    </a:cubicBezTo>
                    <a:cubicBezTo>
                      <a:pt x="31" y="0"/>
                      <a:pt x="34" y="1"/>
                      <a:pt x="38" y="2"/>
                    </a:cubicBezTo>
                    <a:cubicBezTo>
                      <a:pt x="41" y="3"/>
                      <a:pt x="44" y="4"/>
                      <a:pt x="46" y="6"/>
                    </a:cubicBezTo>
                    <a:cubicBezTo>
                      <a:pt x="49" y="8"/>
                      <a:pt x="50" y="11"/>
                      <a:pt x="52" y="14"/>
                    </a:cubicBezTo>
                    <a:cubicBezTo>
                      <a:pt x="53" y="17"/>
                      <a:pt x="54" y="21"/>
                      <a:pt x="54" y="25"/>
                    </a:cubicBezTo>
                    <a:lnTo>
                      <a:pt x="54" y="62"/>
                    </a:lnTo>
                    <a:close/>
                    <a:moveTo>
                      <a:pt x="13" y="62"/>
                    </a:moveTo>
                    <a:cubicBezTo>
                      <a:pt x="1" y="62"/>
                      <a:pt x="1" y="62"/>
                      <a:pt x="1" y="62"/>
                    </a:cubicBezTo>
                    <a:cubicBezTo>
                      <a:pt x="1" y="27"/>
                      <a:pt x="1" y="27"/>
                      <a:pt x="1" y="27"/>
                    </a:cubicBezTo>
                    <a:cubicBezTo>
                      <a:pt x="13" y="21"/>
                      <a:pt x="13" y="21"/>
                      <a:pt x="13" y="21"/>
                    </a:cubicBezTo>
                    <a:lnTo>
                      <a:pt x="13" y="62"/>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endParaRPr lang="en-US" sz="1765">
                  <a:solidFill>
                    <a:schemeClr val="bg1"/>
                  </a:solidFill>
                  <a:latin typeface="Segoe UI Semilight"/>
                </a:endParaRPr>
              </a:p>
            </p:txBody>
          </p:sp>
          <p:sp>
            <p:nvSpPr>
              <p:cNvPr id="35" name="Freeform 233">
                <a:extLst>
                  <a:ext uri="{FF2B5EF4-FFF2-40B4-BE49-F238E27FC236}">
                    <a16:creationId xmlns:a16="http://schemas.microsoft.com/office/drawing/2014/main" id="{23B8B1E8-DF07-4FBD-9F75-CFEAD8595490}"/>
                  </a:ext>
                </a:extLst>
              </p:cNvPr>
              <p:cNvSpPr>
                <a:spLocks noEditPoints="1"/>
              </p:cNvSpPr>
              <p:nvPr/>
            </p:nvSpPr>
            <p:spPr bwMode="auto">
              <a:xfrm>
                <a:off x="1338322" y="3955373"/>
                <a:ext cx="1561153" cy="263313"/>
              </a:xfrm>
              <a:custGeom>
                <a:avLst/>
                <a:gdLst>
                  <a:gd name="T0" fmla="*/ 53 w 464"/>
                  <a:gd name="T1" fmla="*/ 9 h 78"/>
                  <a:gd name="T2" fmla="*/ 51 w 464"/>
                  <a:gd name="T3" fmla="*/ 14 h 78"/>
                  <a:gd name="T4" fmla="*/ 7 w 464"/>
                  <a:gd name="T5" fmla="*/ 15 h 78"/>
                  <a:gd name="T6" fmla="*/ 5 w 464"/>
                  <a:gd name="T7" fmla="*/ 13 h 78"/>
                  <a:gd name="T8" fmla="*/ 0 w 464"/>
                  <a:gd name="T9" fmla="*/ 60 h 78"/>
                  <a:gd name="T10" fmla="*/ 27 w 464"/>
                  <a:gd name="T11" fmla="*/ 45 h 78"/>
                  <a:gd name="T12" fmla="*/ 29 w 464"/>
                  <a:gd name="T13" fmla="*/ 51 h 78"/>
                  <a:gd name="T14" fmla="*/ 52 w 464"/>
                  <a:gd name="T15" fmla="*/ 1 h 78"/>
                  <a:gd name="T16" fmla="*/ 53 w 464"/>
                  <a:gd name="T17" fmla="*/ 60 h 78"/>
                  <a:gd name="T18" fmla="*/ 73 w 464"/>
                  <a:gd name="T19" fmla="*/ 37 h 78"/>
                  <a:gd name="T20" fmla="*/ 78 w 464"/>
                  <a:gd name="T21" fmla="*/ 37 h 78"/>
                  <a:gd name="T22" fmla="*/ 110 w 464"/>
                  <a:gd name="T23" fmla="*/ 37 h 78"/>
                  <a:gd name="T24" fmla="*/ 115 w 464"/>
                  <a:gd name="T25" fmla="*/ 36 h 78"/>
                  <a:gd name="T26" fmla="*/ 135 w 464"/>
                  <a:gd name="T27" fmla="*/ 1 h 78"/>
                  <a:gd name="T28" fmla="*/ 159 w 464"/>
                  <a:gd name="T29" fmla="*/ 60 h 78"/>
                  <a:gd name="T30" fmla="*/ 182 w 464"/>
                  <a:gd name="T31" fmla="*/ 60 h 78"/>
                  <a:gd name="T32" fmla="*/ 159 w 464"/>
                  <a:gd name="T33" fmla="*/ 6 h 78"/>
                  <a:gd name="T34" fmla="*/ 199 w 464"/>
                  <a:gd name="T35" fmla="*/ 6 h 78"/>
                  <a:gd name="T36" fmla="*/ 178 w 464"/>
                  <a:gd name="T37" fmla="*/ 78 h 78"/>
                  <a:gd name="T38" fmla="*/ 178 w 464"/>
                  <a:gd name="T39" fmla="*/ 75 h 78"/>
                  <a:gd name="T40" fmla="*/ 178 w 464"/>
                  <a:gd name="T41" fmla="*/ 68 h 78"/>
                  <a:gd name="T42" fmla="*/ 180 w 464"/>
                  <a:gd name="T43" fmla="*/ 60 h 78"/>
                  <a:gd name="T44" fmla="*/ 189 w 464"/>
                  <a:gd name="T45" fmla="*/ 71 h 78"/>
                  <a:gd name="T46" fmla="*/ 208 w 464"/>
                  <a:gd name="T47" fmla="*/ 37 h 78"/>
                  <a:gd name="T48" fmla="*/ 213 w 464"/>
                  <a:gd name="T49" fmla="*/ 37 h 78"/>
                  <a:gd name="T50" fmla="*/ 245 w 464"/>
                  <a:gd name="T51" fmla="*/ 37 h 78"/>
                  <a:gd name="T52" fmla="*/ 250 w 464"/>
                  <a:gd name="T53" fmla="*/ 36 h 78"/>
                  <a:gd name="T54" fmla="*/ 318 w 464"/>
                  <a:gd name="T55" fmla="*/ 9 h 78"/>
                  <a:gd name="T56" fmla="*/ 316 w 464"/>
                  <a:gd name="T57" fmla="*/ 14 h 78"/>
                  <a:gd name="T58" fmla="*/ 272 w 464"/>
                  <a:gd name="T59" fmla="*/ 15 h 78"/>
                  <a:gd name="T60" fmla="*/ 270 w 464"/>
                  <a:gd name="T61" fmla="*/ 13 h 78"/>
                  <a:gd name="T62" fmla="*/ 265 w 464"/>
                  <a:gd name="T63" fmla="*/ 60 h 78"/>
                  <a:gd name="T64" fmla="*/ 292 w 464"/>
                  <a:gd name="T65" fmla="*/ 45 h 78"/>
                  <a:gd name="T66" fmla="*/ 294 w 464"/>
                  <a:gd name="T67" fmla="*/ 51 h 78"/>
                  <a:gd name="T68" fmla="*/ 317 w 464"/>
                  <a:gd name="T69" fmla="*/ 1 h 78"/>
                  <a:gd name="T70" fmla="*/ 317 w 464"/>
                  <a:gd name="T71" fmla="*/ 60 h 78"/>
                  <a:gd name="T72" fmla="*/ 367 w 464"/>
                  <a:gd name="T73" fmla="*/ 1 h 78"/>
                  <a:gd name="T74" fmla="*/ 344 w 464"/>
                  <a:gd name="T75" fmla="*/ 27 h 78"/>
                  <a:gd name="T76" fmla="*/ 344 w 464"/>
                  <a:gd name="T77" fmla="*/ 32 h 78"/>
                  <a:gd name="T78" fmla="*/ 368 w 464"/>
                  <a:gd name="T79" fmla="*/ 60 h 78"/>
                  <a:gd name="T80" fmla="*/ 382 w 464"/>
                  <a:gd name="T81" fmla="*/ 53 h 78"/>
                  <a:gd name="T82" fmla="*/ 393 w 464"/>
                  <a:gd name="T83" fmla="*/ 56 h 78"/>
                  <a:gd name="T84" fmla="*/ 406 w 464"/>
                  <a:gd name="T85" fmla="*/ 42 h 78"/>
                  <a:gd name="T86" fmla="*/ 393 w 464"/>
                  <a:gd name="T87" fmla="*/ 32 h 78"/>
                  <a:gd name="T88" fmla="*/ 380 w 464"/>
                  <a:gd name="T89" fmla="*/ 20 h 78"/>
                  <a:gd name="T90" fmla="*/ 384 w 464"/>
                  <a:gd name="T91" fmla="*/ 4 h 78"/>
                  <a:gd name="T92" fmla="*/ 410 w 464"/>
                  <a:gd name="T93" fmla="*/ 2 h 78"/>
                  <a:gd name="T94" fmla="*/ 392 w 464"/>
                  <a:gd name="T95" fmla="*/ 5 h 78"/>
                  <a:gd name="T96" fmla="*/ 384 w 464"/>
                  <a:gd name="T97" fmla="*/ 15 h 78"/>
                  <a:gd name="T98" fmla="*/ 391 w 464"/>
                  <a:gd name="T99" fmla="*/ 25 h 78"/>
                  <a:gd name="T100" fmla="*/ 408 w 464"/>
                  <a:gd name="T101" fmla="*/ 36 h 78"/>
                  <a:gd name="T102" fmla="*/ 411 w 464"/>
                  <a:gd name="T103" fmla="*/ 52 h 78"/>
                  <a:gd name="T104" fmla="*/ 393 w 464"/>
                  <a:gd name="T105" fmla="*/ 61 h 78"/>
                  <a:gd name="T106" fmla="*/ 381 w 464"/>
                  <a:gd name="T107" fmla="*/ 59 h 78"/>
                  <a:gd name="T108" fmla="*/ 464 w 464"/>
                  <a:gd name="T109" fmla="*/ 58 h 78"/>
                  <a:gd name="T110" fmla="*/ 428 w 464"/>
                  <a:gd name="T111" fmla="*/ 53 h 78"/>
                  <a:gd name="T112" fmla="*/ 423 w 464"/>
                  <a:gd name="T113" fmla="*/ 19 h 78"/>
                  <a:gd name="T114" fmla="*/ 451 w 464"/>
                  <a:gd name="T115" fmla="*/ 0 h 78"/>
                  <a:gd name="T116" fmla="*/ 451 w 464"/>
                  <a:gd name="T117" fmla="*/ 5 h 78"/>
                  <a:gd name="T118" fmla="*/ 428 w 464"/>
                  <a:gd name="T119" fmla="*/ 21 h 78"/>
                  <a:gd name="T120" fmla="*/ 432 w 464"/>
                  <a:gd name="T121" fmla="*/ 49 h 78"/>
                  <a:gd name="T122" fmla="*/ 464 w 464"/>
                  <a:gd name="T12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78">
                    <a:moveTo>
                      <a:pt x="53" y="60"/>
                    </a:moveTo>
                    <a:cubicBezTo>
                      <a:pt x="53" y="19"/>
                      <a:pt x="53" y="19"/>
                      <a:pt x="53" y="19"/>
                    </a:cubicBezTo>
                    <a:cubicBezTo>
                      <a:pt x="53" y="17"/>
                      <a:pt x="53" y="14"/>
                      <a:pt x="53" y="9"/>
                    </a:cubicBezTo>
                    <a:cubicBezTo>
                      <a:pt x="53" y="9"/>
                      <a:pt x="53" y="9"/>
                      <a:pt x="53" y="9"/>
                    </a:cubicBezTo>
                    <a:cubicBezTo>
                      <a:pt x="53" y="10"/>
                      <a:pt x="52" y="11"/>
                      <a:pt x="52" y="12"/>
                    </a:cubicBezTo>
                    <a:cubicBezTo>
                      <a:pt x="52" y="13"/>
                      <a:pt x="51" y="14"/>
                      <a:pt x="51" y="14"/>
                    </a:cubicBezTo>
                    <a:cubicBezTo>
                      <a:pt x="30" y="60"/>
                      <a:pt x="30" y="60"/>
                      <a:pt x="30" y="60"/>
                    </a:cubicBezTo>
                    <a:cubicBezTo>
                      <a:pt x="28" y="60"/>
                      <a:pt x="28" y="60"/>
                      <a:pt x="28" y="60"/>
                    </a:cubicBezTo>
                    <a:cubicBezTo>
                      <a:pt x="7" y="15"/>
                      <a:pt x="7" y="15"/>
                      <a:pt x="7" y="15"/>
                    </a:cubicBezTo>
                    <a:cubicBezTo>
                      <a:pt x="7" y="13"/>
                      <a:pt x="6" y="11"/>
                      <a:pt x="5" y="9"/>
                    </a:cubicBezTo>
                    <a:cubicBezTo>
                      <a:pt x="5" y="9"/>
                      <a:pt x="5" y="9"/>
                      <a:pt x="5" y="9"/>
                    </a:cubicBezTo>
                    <a:cubicBezTo>
                      <a:pt x="5" y="10"/>
                      <a:pt x="5" y="12"/>
                      <a:pt x="5" y="13"/>
                    </a:cubicBezTo>
                    <a:cubicBezTo>
                      <a:pt x="6" y="15"/>
                      <a:pt x="6" y="17"/>
                      <a:pt x="6" y="19"/>
                    </a:cubicBezTo>
                    <a:cubicBezTo>
                      <a:pt x="6" y="60"/>
                      <a:pt x="6" y="60"/>
                      <a:pt x="6" y="60"/>
                    </a:cubicBezTo>
                    <a:cubicBezTo>
                      <a:pt x="0" y="60"/>
                      <a:pt x="0" y="60"/>
                      <a:pt x="0" y="60"/>
                    </a:cubicBezTo>
                    <a:cubicBezTo>
                      <a:pt x="0" y="1"/>
                      <a:pt x="0" y="1"/>
                      <a:pt x="0" y="1"/>
                    </a:cubicBezTo>
                    <a:cubicBezTo>
                      <a:pt x="7" y="1"/>
                      <a:pt x="7" y="1"/>
                      <a:pt x="7" y="1"/>
                    </a:cubicBezTo>
                    <a:cubicBezTo>
                      <a:pt x="27" y="45"/>
                      <a:pt x="27" y="45"/>
                      <a:pt x="27" y="45"/>
                    </a:cubicBezTo>
                    <a:cubicBezTo>
                      <a:pt x="27" y="46"/>
                      <a:pt x="28" y="47"/>
                      <a:pt x="28" y="48"/>
                    </a:cubicBezTo>
                    <a:cubicBezTo>
                      <a:pt x="28" y="49"/>
                      <a:pt x="29" y="50"/>
                      <a:pt x="29" y="51"/>
                    </a:cubicBezTo>
                    <a:cubicBezTo>
                      <a:pt x="29" y="51"/>
                      <a:pt x="29" y="51"/>
                      <a:pt x="29" y="51"/>
                    </a:cubicBezTo>
                    <a:cubicBezTo>
                      <a:pt x="30" y="50"/>
                      <a:pt x="30" y="49"/>
                      <a:pt x="30" y="48"/>
                    </a:cubicBezTo>
                    <a:cubicBezTo>
                      <a:pt x="31" y="47"/>
                      <a:pt x="31" y="46"/>
                      <a:pt x="32" y="45"/>
                    </a:cubicBezTo>
                    <a:cubicBezTo>
                      <a:pt x="52" y="1"/>
                      <a:pt x="52" y="1"/>
                      <a:pt x="52" y="1"/>
                    </a:cubicBezTo>
                    <a:cubicBezTo>
                      <a:pt x="58" y="1"/>
                      <a:pt x="58" y="1"/>
                      <a:pt x="58" y="1"/>
                    </a:cubicBezTo>
                    <a:cubicBezTo>
                      <a:pt x="58" y="60"/>
                      <a:pt x="58" y="60"/>
                      <a:pt x="58" y="60"/>
                    </a:cubicBezTo>
                    <a:lnTo>
                      <a:pt x="53" y="60"/>
                    </a:lnTo>
                    <a:close/>
                    <a:moveTo>
                      <a:pt x="115" y="36"/>
                    </a:moveTo>
                    <a:cubicBezTo>
                      <a:pt x="115" y="53"/>
                      <a:pt x="108" y="61"/>
                      <a:pt x="94" y="61"/>
                    </a:cubicBezTo>
                    <a:cubicBezTo>
                      <a:pt x="80" y="61"/>
                      <a:pt x="73" y="53"/>
                      <a:pt x="73" y="37"/>
                    </a:cubicBezTo>
                    <a:cubicBezTo>
                      <a:pt x="73" y="1"/>
                      <a:pt x="73" y="1"/>
                      <a:pt x="73" y="1"/>
                    </a:cubicBezTo>
                    <a:cubicBezTo>
                      <a:pt x="78" y="1"/>
                      <a:pt x="78" y="1"/>
                      <a:pt x="78" y="1"/>
                    </a:cubicBezTo>
                    <a:cubicBezTo>
                      <a:pt x="78" y="37"/>
                      <a:pt x="78" y="37"/>
                      <a:pt x="78" y="37"/>
                    </a:cubicBezTo>
                    <a:cubicBezTo>
                      <a:pt x="78" y="43"/>
                      <a:pt x="80" y="48"/>
                      <a:pt x="82" y="51"/>
                    </a:cubicBezTo>
                    <a:cubicBezTo>
                      <a:pt x="85" y="54"/>
                      <a:pt x="89" y="56"/>
                      <a:pt x="94" y="56"/>
                    </a:cubicBezTo>
                    <a:cubicBezTo>
                      <a:pt x="105" y="56"/>
                      <a:pt x="110" y="50"/>
                      <a:pt x="110" y="37"/>
                    </a:cubicBezTo>
                    <a:cubicBezTo>
                      <a:pt x="110" y="1"/>
                      <a:pt x="110" y="1"/>
                      <a:pt x="110" y="1"/>
                    </a:cubicBezTo>
                    <a:cubicBezTo>
                      <a:pt x="115" y="1"/>
                      <a:pt x="115" y="1"/>
                      <a:pt x="115" y="1"/>
                    </a:cubicBezTo>
                    <a:lnTo>
                      <a:pt x="115" y="36"/>
                    </a:lnTo>
                    <a:close/>
                    <a:moveTo>
                      <a:pt x="130" y="60"/>
                    </a:moveTo>
                    <a:cubicBezTo>
                      <a:pt x="130" y="1"/>
                      <a:pt x="130" y="1"/>
                      <a:pt x="130" y="1"/>
                    </a:cubicBezTo>
                    <a:cubicBezTo>
                      <a:pt x="135" y="1"/>
                      <a:pt x="135" y="1"/>
                      <a:pt x="135" y="1"/>
                    </a:cubicBezTo>
                    <a:cubicBezTo>
                      <a:pt x="135" y="55"/>
                      <a:pt x="135" y="55"/>
                      <a:pt x="135" y="55"/>
                    </a:cubicBezTo>
                    <a:cubicBezTo>
                      <a:pt x="159" y="55"/>
                      <a:pt x="159" y="55"/>
                      <a:pt x="159" y="55"/>
                    </a:cubicBezTo>
                    <a:cubicBezTo>
                      <a:pt x="159" y="60"/>
                      <a:pt x="159" y="60"/>
                      <a:pt x="159" y="60"/>
                    </a:cubicBezTo>
                    <a:lnTo>
                      <a:pt x="130" y="60"/>
                    </a:lnTo>
                    <a:close/>
                    <a:moveTo>
                      <a:pt x="182" y="6"/>
                    </a:moveTo>
                    <a:cubicBezTo>
                      <a:pt x="182" y="60"/>
                      <a:pt x="182" y="60"/>
                      <a:pt x="182" y="60"/>
                    </a:cubicBezTo>
                    <a:cubicBezTo>
                      <a:pt x="176" y="60"/>
                      <a:pt x="176" y="60"/>
                      <a:pt x="176" y="60"/>
                    </a:cubicBezTo>
                    <a:cubicBezTo>
                      <a:pt x="176" y="6"/>
                      <a:pt x="176" y="6"/>
                      <a:pt x="176" y="6"/>
                    </a:cubicBezTo>
                    <a:cubicBezTo>
                      <a:pt x="159" y="6"/>
                      <a:pt x="159" y="6"/>
                      <a:pt x="159" y="6"/>
                    </a:cubicBezTo>
                    <a:cubicBezTo>
                      <a:pt x="159" y="1"/>
                      <a:pt x="159" y="1"/>
                      <a:pt x="159" y="1"/>
                    </a:cubicBezTo>
                    <a:cubicBezTo>
                      <a:pt x="199" y="1"/>
                      <a:pt x="199" y="1"/>
                      <a:pt x="199" y="1"/>
                    </a:cubicBezTo>
                    <a:cubicBezTo>
                      <a:pt x="199" y="6"/>
                      <a:pt x="199" y="6"/>
                      <a:pt x="199" y="6"/>
                    </a:cubicBezTo>
                    <a:lnTo>
                      <a:pt x="182" y="6"/>
                    </a:lnTo>
                    <a:close/>
                    <a:moveTo>
                      <a:pt x="189" y="71"/>
                    </a:moveTo>
                    <a:cubicBezTo>
                      <a:pt x="189" y="76"/>
                      <a:pt x="185" y="78"/>
                      <a:pt x="178" y="78"/>
                    </a:cubicBezTo>
                    <a:cubicBezTo>
                      <a:pt x="177" y="78"/>
                      <a:pt x="176" y="78"/>
                      <a:pt x="175" y="78"/>
                    </a:cubicBezTo>
                    <a:cubicBezTo>
                      <a:pt x="175" y="74"/>
                      <a:pt x="175" y="74"/>
                      <a:pt x="175" y="74"/>
                    </a:cubicBezTo>
                    <a:cubicBezTo>
                      <a:pt x="176" y="75"/>
                      <a:pt x="177" y="75"/>
                      <a:pt x="178" y="75"/>
                    </a:cubicBezTo>
                    <a:cubicBezTo>
                      <a:pt x="182" y="75"/>
                      <a:pt x="184" y="73"/>
                      <a:pt x="184" y="71"/>
                    </a:cubicBezTo>
                    <a:cubicBezTo>
                      <a:pt x="184" y="69"/>
                      <a:pt x="182" y="67"/>
                      <a:pt x="179" y="67"/>
                    </a:cubicBezTo>
                    <a:cubicBezTo>
                      <a:pt x="178" y="67"/>
                      <a:pt x="178" y="67"/>
                      <a:pt x="178" y="68"/>
                    </a:cubicBezTo>
                    <a:cubicBezTo>
                      <a:pt x="177" y="68"/>
                      <a:pt x="177" y="68"/>
                      <a:pt x="176" y="68"/>
                    </a:cubicBezTo>
                    <a:cubicBezTo>
                      <a:pt x="176" y="60"/>
                      <a:pt x="176" y="60"/>
                      <a:pt x="176" y="60"/>
                    </a:cubicBezTo>
                    <a:cubicBezTo>
                      <a:pt x="180" y="60"/>
                      <a:pt x="180" y="60"/>
                      <a:pt x="180" y="60"/>
                    </a:cubicBezTo>
                    <a:cubicBezTo>
                      <a:pt x="180" y="65"/>
                      <a:pt x="180" y="65"/>
                      <a:pt x="180" y="65"/>
                    </a:cubicBezTo>
                    <a:cubicBezTo>
                      <a:pt x="183" y="65"/>
                      <a:pt x="185" y="65"/>
                      <a:pt x="187" y="66"/>
                    </a:cubicBezTo>
                    <a:cubicBezTo>
                      <a:pt x="188" y="67"/>
                      <a:pt x="189" y="69"/>
                      <a:pt x="189" y="71"/>
                    </a:cubicBezTo>
                    <a:close/>
                    <a:moveTo>
                      <a:pt x="250" y="36"/>
                    </a:moveTo>
                    <a:cubicBezTo>
                      <a:pt x="250" y="53"/>
                      <a:pt x="243" y="61"/>
                      <a:pt x="229" y="61"/>
                    </a:cubicBezTo>
                    <a:cubicBezTo>
                      <a:pt x="215" y="61"/>
                      <a:pt x="208" y="53"/>
                      <a:pt x="208" y="37"/>
                    </a:cubicBezTo>
                    <a:cubicBezTo>
                      <a:pt x="208" y="1"/>
                      <a:pt x="208" y="1"/>
                      <a:pt x="208" y="1"/>
                    </a:cubicBezTo>
                    <a:cubicBezTo>
                      <a:pt x="213" y="1"/>
                      <a:pt x="213" y="1"/>
                      <a:pt x="213" y="1"/>
                    </a:cubicBezTo>
                    <a:cubicBezTo>
                      <a:pt x="213" y="37"/>
                      <a:pt x="213" y="37"/>
                      <a:pt x="213" y="37"/>
                    </a:cubicBezTo>
                    <a:cubicBezTo>
                      <a:pt x="213" y="43"/>
                      <a:pt x="215" y="48"/>
                      <a:pt x="217" y="51"/>
                    </a:cubicBezTo>
                    <a:cubicBezTo>
                      <a:pt x="220" y="54"/>
                      <a:pt x="224" y="56"/>
                      <a:pt x="229" y="56"/>
                    </a:cubicBezTo>
                    <a:cubicBezTo>
                      <a:pt x="240" y="56"/>
                      <a:pt x="245" y="50"/>
                      <a:pt x="245" y="37"/>
                    </a:cubicBezTo>
                    <a:cubicBezTo>
                      <a:pt x="245" y="1"/>
                      <a:pt x="245" y="1"/>
                      <a:pt x="245" y="1"/>
                    </a:cubicBezTo>
                    <a:cubicBezTo>
                      <a:pt x="250" y="1"/>
                      <a:pt x="250" y="1"/>
                      <a:pt x="250" y="1"/>
                    </a:cubicBezTo>
                    <a:lnTo>
                      <a:pt x="250" y="36"/>
                    </a:lnTo>
                    <a:close/>
                    <a:moveTo>
                      <a:pt x="317" y="60"/>
                    </a:moveTo>
                    <a:cubicBezTo>
                      <a:pt x="317" y="19"/>
                      <a:pt x="317" y="19"/>
                      <a:pt x="317" y="19"/>
                    </a:cubicBezTo>
                    <a:cubicBezTo>
                      <a:pt x="317" y="17"/>
                      <a:pt x="318" y="14"/>
                      <a:pt x="318" y="9"/>
                    </a:cubicBezTo>
                    <a:cubicBezTo>
                      <a:pt x="318" y="9"/>
                      <a:pt x="318" y="9"/>
                      <a:pt x="318" y="9"/>
                    </a:cubicBezTo>
                    <a:cubicBezTo>
                      <a:pt x="317" y="10"/>
                      <a:pt x="317" y="11"/>
                      <a:pt x="317" y="12"/>
                    </a:cubicBezTo>
                    <a:cubicBezTo>
                      <a:pt x="316" y="13"/>
                      <a:pt x="316" y="14"/>
                      <a:pt x="316" y="14"/>
                    </a:cubicBezTo>
                    <a:cubicBezTo>
                      <a:pt x="295" y="60"/>
                      <a:pt x="295" y="60"/>
                      <a:pt x="295" y="60"/>
                    </a:cubicBezTo>
                    <a:cubicBezTo>
                      <a:pt x="293" y="60"/>
                      <a:pt x="293" y="60"/>
                      <a:pt x="293" y="60"/>
                    </a:cubicBezTo>
                    <a:cubicBezTo>
                      <a:pt x="272" y="15"/>
                      <a:pt x="272" y="15"/>
                      <a:pt x="272" y="15"/>
                    </a:cubicBezTo>
                    <a:cubicBezTo>
                      <a:pt x="271" y="13"/>
                      <a:pt x="271" y="11"/>
                      <a:pt x="270" y="9"/>
                    </a:cubicBezTo>
                    <a:cubicBezTo>
                      <a:pt x="270" y="9"/>
                      <a:pt x="270" y="9"/>
                      <a:pt x="270" y="9"/>
                    </a:cubicBezTo>
                    <a:cubicBezTo>
                      <a:pt x="270" y="10"/>
                      <a:pt x="270" y="12"/>
                      <a:pt x="270" y="13"/>
                    </a:cubicBezTo>
                    <a:cubicBezTo>
                      <a:pt x="270" y="15"/>
                      <a:pt x="270" y="17"/>
                      <a:pt x="270" y="19"/>
                    </a:cubicBezTo>
                    <a:cubicBezTo>
                      <a:pt x="270" y="60"/>
                      <a:pt x="270" y="60"/>
                      <a:pt x="270" y="60"/>
                    </a:cubicBezTo>
                    <a:cubicBezTo>
                      <a:pt x="265" y="60"/>
                      <a:pt x="265" y="60"/>
                      <a:pt x="265" y="60"/>
                    </a:cubicBezTo>
                    <a:cubicBezTo>
                      <a:pt x="265" y="1"/>
                      <a:pt x="265" y="1"/>
                      <a:pt x="265" y="1"/>
                    </a:cubicBezTo>
                    <a:cubicBezTo>
                      <a:pt x="271" y="1"/>
                      <a:pt x="271" y="1"/>
                      <a:pt x="271" y="1"/>
                    </a:cubicBezTo>
                    <a:cubicBezTo>
                      <a:pt x="292" y="45"/>
                      <a:pt x="292" y="45"/>
                      <a:pt x="292" y="45"/>
                    </a:cubicBezTo>
                    <a:cubicBezTo>
                      <a:pt x="292" y="46"/>
                      <a:pt x="292" y="47"/>
                      <a:pt x="293" y="48"/>
                    </a:cubicBezTo>
                    <a:cubicBezTo>
                      <a:pt x="293" y="49"/>
                      <a:pt x="294" y="50"/>
                      <a:pt x="294" y="51"/>
                    </a:cubicBezTo>
                    <a:cubicBezTo>
                      <a:pt x="294" y="51"/>
                      <a:pt x="294" y="51"/>
                      <a:pt x="294" y="51"/>
                    </a:cubicBezTo>
                    <a:cubicBezTo>
                      <a:pt x="295" y="50"/>
                      <a:pt x="295" y="49"/>
                      <a:pt x="295" y="48"/>
                    </a:cubicBezTo>
                    <a:cubicBezTo>
                      <a:pt x="296" y="47"/>
                      <a:pt x="296" y="46"/>
                      <a:pt x="296" y="45"/>
                    </a:cubicBezTo>
                    <a:cubicBezTo>
                      <a:pt x="317" y="1"/>
                      <a:pt x="317" y="1"/>
                      <a:pt x="317" y="1"/>
                    </a:cubicBezTo>
                    <a:cubicBezTo>
                      <a:pt x="323" y="1"/>
                      <a:pt x="323" y="1"/>
                      <a:pt x="323" y="1"/>
                    </a:cubicBezTo>
                    <a:cubicBezTo>
                      <a:pt x="323" y="60"/>
                      <a:pt x="323" y="60"/>
                      <a:pt x="323" y="60"/>
                    </a:cubicBezTo>
                    <a:lnTo>
                      <a:pt x="317" y="60"/>
                    </a:lnTo>
                    <a:close/>
                    <a:moveTo>
                      <a:pt x="338" y="60"/>
                    </a:moveTo>
                    <a:cubicBezTo>
                      <a:pt x="338" y="1"/>
                      <a:pt x="338" y="1"/>
                      <a:pt x="338" y="1"/>
                    </a:cubicBezTo>
                    <a:cubicBezTo>
                      <a:pt x="367" y="1"/>
                      <a:pt x="367" y="1"/>
                      <a:pt x="367" y="1"/>
                    </a:cubicBezTo>
                    <a:cubicBezTo>
                      <a:pt x="367" y="6"/>
                      <a:pt x="367" y="6"/>
                      <a:pt x="367" y="6"/>
                    </a:cubicBezTo>
                    <a:cubicBezTo>
                      <a:pt x="344" y="6"/>
                      <a:pt x="344" y="6"/>
                      <a:pt x="344" y="6"/>
                    </a:cubicBezTo>
                    <a:cubicBezTo>
                      <a:pt x="344" y="27"/>
                      <a:pt x="344" y="27"/>
                      <a:pt x="344" y="27"/>
                    </a:cubicBezTo>
                    <a:cubicBezTo>
                      <a:pt x="365" y="27"/>
                      <a:pt x="365" y="27"/>
                      <a:pt x="365" y="27"/>
                    </a:cubicBezTo>
                    <a:cubicBezTo>
                      <a:pt x="365" y="32"/>
                      <a:pt x="365" y="32"/>
                      <a:pt x="365" y="32"/>
                    </a:cubicBezTo>
                    <a:cubicBezTo>
                      <a:pt x="344" y="32"/>
                      <a:pt x="344" y="32"/>
                      <a:pt x="344" y="32"/>
                    </a:cubicBezTo>
                    <a:cubicBezTo>
                      <a:pt x="344" y="55"/>
                      <a:pt x="344" y="55"/>
                      <a:pt x="344" y="55"/>
                    </a:cubicBezTo>
                    <a:cubicBezTo>
                      <a:pt x="368" y="55"/>
                      <a:pt x="368" y="55"/>
                      <a:pt x="368" y="55"/>
                    </a:cubicBezTo>
                    <a:cubicBezTo>
                      <a:pt x="368" y="60"/>
                      <a:pt x="368" y="60"/>
                      <a:pt x="368" y="60"/>
                    </a:cubicBezTo>
                    <a:lnTo>
                      <a:pt x="338" y="60"/>
                    </a:lnTo>
                    <a:close/>
                    <a:moveTo>
                      <a:pt x="379" y="51"/>
                    </a:moveTo>
                    <a:cubicBezTo>
                      <a:pt x="380" y="52"/>
                      <a:pt x="381" y="53"/>
                      <a:pt x="382" y="53"/>
                    </a:cubicBezTo>
                    <a:cubicBezTo>
                      <a:pt x="383" y="54"/>
                      <a:pt x="384" y="54"/>
                      <a:pt x="386" y="55"/>
                    </a:cubicBezTo>
                    <a:cubicBezTo>
                      <a:pt x="387" y="55"/>
                      <a:pt x="388" y="56"/>
                      <a:pt x="389" y="56"/>
                    </a:cubicBezTo>
                    <a:cubicBezTo>
                      <a:pt x="391" y="56"/>
                      <a:pt x="392" y="56"/>
                      <a:pt x="393" y="56"/>
                    </a:cubicBezTo>
                    <a:cubicBezTo>
                      <a:pt x="397" y="56"/>
                      <a:pt x="401" y="55"/>
                      <a:pt x="403" y="53"/>
                    </a:cubicBezTo>
                    <a:cubicBezTo>
                      <a:pt x="405" y="52"/>
                      <a:pt x="406" y="49"/>
                      <a:pt x="406" y="46"/>
                    </a:cubicBezTo>
                    <a:cubicBezTo>
                      <a:pt x="406" y="44"/>
                      <a:pt x="406" y="43"/>
                      <a:pt x="406" y="42"/>
                    </a:cubicBezTo>
                    <a:cubicBezTo>
                      <a:pt x="405" y="41"/>
                      <a:pt x="404" y="40"/>
                      <a:pt x="403" y="39"/>
                    </a:cubicBezTo>
                    <a:cubicBezTo>
                      <a:pt x="402" y="38"/>
                      <a:pt x="401" y="37"/>
                      <a:pt x="399" y="35"/>
                    </a:cubicBezTo>
                    <a:cubicBezTo>
                      <a:pt x="397" y="34"/>
                      <a:pt x="395" y="33"/>
                      <a:pt x="393" y="32"/>
                    </a:cubicBezTo>
                    <a:cubicBezTo>
                      <a:pt x="390" y="31"/>
                      <a:pt x="388" y="29"/>
                      <a:pt x="386" y="28"/>
                    </a:cubicBezTo>
                    <a:cubicBezTo>
                      <a:pt x="385" y="27"/>
                      <a:pt x="383" y="26"/>
                      <a:pt x="382" y="24"/>
                    </a:cubicBezTo>
                    <a:cubicBezTo>
                      <a:pt x="381" y="23"/>
                      <a:pt x="380" y="22"/>
                      <a:pt x="380" y="20"/>
                    </a:cubicBezTo>
                    <a:cubicBezTo>
                      <a:pt x="379" y="19"/>
                      <a:pt x="379" y="17"/>
                      <a:pt x="379" y="15"/>
                    </a:cubicBezTo>
                    <a:cubicBezTo>
                      <a:pt x="379" y="13"/>
                      <a:pt x="379" y="11"/>
                      <a:pt x="380" y="9"/>
                    </a:cubicBezTo>
                    <a:cubicBezTo>
                      <a:pt x="381" y="7"/>
                      <a:pt x="383" y="5"/>
                      <a:pt x="384" y="4"/>
                    </a:cubicBezTo>
                    <a:cubicBezTo>
                      <a:pt x="386" y="3"/>
                      <a:pt x="388" y="1"/>
                      <a:pt x="391" y="1"/>
                    </a:cubicBezTo>
                    <a:cubicBezTo>
                      <a:pt x="393" y="0"/>
                      <a:pt x="395" y="0"/>
                      <a:pt x="398" y="0"/>
                    </a:cubicBezTo>
                    <a:cubicBezTo>
                      <a:pt x="403" y="0"/>
                      <a:pt x="407" y="0"/>
                      <a:pt x="410" y="2"/>
                    </a:cubicBezTo>
                    <a:cubicBezTo>
                      <a:pt x="410" y="8"/>
                      <a:pt x="410" y="8"/>
                      <a:pt x="410" y="8"/>
                    </a:cubicBezTo>
                    <a:cubicBezTo>
                      <a:pt x="406" y="6"/>
                      <a:pt x="402" y="5"/>
                      <a:pt x="397" y="5"/>
                    </a:cubicBezTo>
                    <a:cubicBezTo>
                      <a:pt x="396" y="5"/>
                      <a:pt x="394" y="5"/>
                      <a:pt x="392" y="5"/>
                    </a:cubicBezTo>
                    <a:cubicBezTo>
                      <a:pt x="391" y="6"/>
                      <a:pt x="389" y="6"/>
                      <a:pt x="388" y="7"/>
                    </a:cubicBezTo>
                    <a:cubicBezTo>
                      <a:pt x="387" y="8"/>
                      <a:pt x="386" y="9"/>
                      <a:pt x="386" y="10"/>
                    </a:cubicBezTo>
                    <a:cubicBezTo>
                      <a:pt x="385" y="12"/>
                      <a:pt x="384" y="13"/>
                      <a:pt x="384" y="15"/>
                    </a:cubicBezTo>
                    <a:cubicBezTo>
                      <a:pt x="384" y="16"/>
                      <a:pt x="385" y="17"/>
                      <a:pt x="385" y="19"/>
                    </a:cubicBezTo>
                    <a:cubicBezTo>
                      <a:pt x="386" y="20"/>
                      <a:pt x="386" y="21"/>
                      <a:pt x="387" y="22"/>
                    </a:cubicBezTo>
                    <a:cubicBezTo>
                      <a:pt x="388" y="23"/>
                      <a:pt x="390" y="24"/>
                      <a:pt x="391" y="25"/>
                    </a:cubicBezTo>
                    <a:cubicBezTo>
                      <a:pt x="393" y="26"/>
                      <a:pt x="395" y="27"/>
                      <a:pt x="397" y="28"/>
                    </a:cubicBezTo>
                    <a:cubicBezTo>
                      <a:pt x="400" y="29"/>
                      <a:pt x="402" y="31"/>
                      <a:pt x="404" y="32"/>
                    </a:cubicBezTo>
                    <a:cubicBezTo>
                      <a:pt x="406" y="33"/>
                      <a:pt x="407" y="35"/>
                      <a:pt x="408" y="36"/>
                    </a:cubicBezTo>
                    <a:cubicBezTo>
                      <a:pt x="410" y="37"/>
                      <a:pt x="411" y="39"/>
                      <a:pt x="411" y="40"/>
                    </a:cubicBezTo>
                    <a:cubicBezTo>
                      <a:pt x="412" y="42"/>
                      <a:pt x="412" y="43"/>
                      <a:pt x="412" y="45"/>
                    </a:cubicBezTo>
                    <a:cubicBezTo>
                      <a:pt x="412" y="48"/>
                      <a:pt x="412" y="50"/>
                      <a:pt x="411" y="52"/>
                    </a:cubicBezTo>
                    <a:cubicBezTo>
                      <a:pt x="410" y="54"/>
                      <a:pt x="408" y="56"/>
                      <a:pt x="407" y="57"/>
                    </a:cubicBezTo>
                    <a:cubicBezTo>
                      <a:pt x="405" y="58"/>
                      <a:pt x="403" y="59"/>
                      <a:pt x="400" y="60"/>
                    </a:cubicBezTo>
                    <a:cubicBezTo>
                      <a:pt x="398" y="61"/>
                      <a:pt x="395" y="61"/>
                      <a:pt x="393" y="61"/>
                    </a:cubicBezTo>
                    <a:cubicBezTo>
                      <a:pt x="392" y="61"/>
                      <a:pt x="390" y="61"/>
                      <a:pt x="389" y="61"/>
                    </a:cubicBezTo>
                    <a:cubicBezTo>
                      <a:pt x="388" y="61"/>
                      <a:pt x="387" y="60"/>
                      <a:pt x="385" y="60"/>
                    </a:cubicBezTo>
                    <a:cubicBezTo>
                      <a:pt x="384" y="60"/>
                      <a:pt x="383" y="59"/>
                      <a:pt x="381" y="59"/>
                    </a:cubicBezTo>
                    <a:cubicBezTo>
                      <a:pt x="380" y="59"/>
                      <a:pt x="379" y="58"/>
                      <a:pt x="379" y="58"/>
                    </a:cubicBezTo>
                    <a:lnTo>
                      <a:pt x="379" y="51"/>
                    </a:lnTo>
                    <a:close/>
                    <a:moveTo>
                      <a:pt x="464" y="58"/>
                    </a:moveTo>
                    <a:cubicBezTo>
                      <a:pt x="460" y="60"/>
                      <a:pt x="454" y="61"/>
                      <a:pt x="449" y="61"/>
                    </a:cubicBezTo>
                    <a:cubicBezTo>
                      <a:pt x="444" y="61"/>
                      <a:pt x="441" y="60"/>
                      <a:pt x="437" y="59"/>
                    </a:cubicBezTo>
                    <a:cubicBezTo>
                      <a:pt x="434" y="57"/>
                      <a:pt x="431" y="55"/>
                      <a:pt x="428" y="53"/>
                    </a:cubicBezTo>
                    <a:cubicBezTo>
                      <a:pt x="426" y="50"/>
                      <a:pt x="424" y="47"/>
                      <a:pt x="423" y="43"/>
                    </a:cubicBezTo>
                    <a:cubicBezTo>
                      <a:pt x="422" y="40"/>
                      <a:pt x="421" y="36"/>
                      <a:pt x="421" y="32"/>
                    </a:cubicBezTo>
                    <a:cubicBezTo>
                      <a:pt x="421" y="27"/>
                      <a:pt x="422" y="23"/>
                      <a:pt x="423" y="19"/>
                    </a:cubicBezTo>
                    <a:cubicBezTo>
                      <a:pt x="424" y="15"/>
                      <a:pt x="426" y="12"/>
                      <a:pt x="429" y="9"/>
                    </a:cubicBezTo>
                    <a:cubicBezTo>
                      <a:pt x="432" y="6"/>
                      <a:pt x="435" y="4"/>
                      <a:pt x="438" y="2"/>
                    </a:cubicBezTo>
                    <a:cubicBezTo>
                      <a:pt x="442" y="1"/>
                      <a:pt x="446" y="0"/>
                      <a:pt x="451" y="0"/>
                    </a:cubicBezTo>
                    <a:cubicBezTo>
                      <a:pt x="456" y="0"/>
                      <a:pt x="460" y="0"/>
                      <a:pt x="464" y="2"/>
                    </a:cubicBezTo>
                    <a:cubicBezTo>
                      <a:pt x="464" y="8"/>
                      <a:pt x="464" y="8"/>
                      <a:pt x="464" y="8"/>
                    </a:cubicBezTo>
                    <a:cubicBezTo>
                      <a:pt x="460" y="6"/>
                      <a:pt x="455" y="5"/>
                      <a:pt x="451" y="5"/>
                    </a:cubicBezTo>
                    <a:cubicBezTo>
                      <a:pt x="447" y="5"/>
                      <a:pt x="443" y="5"/>
                      <a:pt x="440" y="7"/>
                    </a:cubicBezTo>
                    <a:cubicBezTo>
                      <a:pt x="437" y="8"/>
                      <a:pt x="435" y="10"/>
                      <a:pt x="433" y="12"/>
                    </a:cubicBezTo>
                    <a:cubicBezTo>
                      <a:pt x="431" y="15"/>
                      <a:pt x="429" y="17"/>
                      <a:pt x="428" y="21"/>
                    </a:cubicBezTo>
                    <a:cubicBezTo>
                      <a:pt x="427" y="24"/>
                      <a:pt x="427" y="27"/>
                      <a:pt x="427" y="31"/>
                    </a:cubicBezTo>
                    <a:cubicBezTo>
                      <a:pt x="427" y="35"/>
                      <a:pt x="427" y="38"/>
                      <a:pt x="428" y="41"/>
                    </a:cubicBezTo>
                    <a:cubicBezTo>
                      <a:pt x="429" y="44"/>
                      <a:pt x="430" y="46"/>
                      <a:pt x="432" y="49"/>
                    </a:cubicBezTo>
                    <a:cubicBezTo>
                      <a:pt x="434" y="51"/>
                      <a:pt x="437" y="53"/>
                      <a:pt x="439" y="54"/>
                    </a:cubicBezTo>
                    <a:cubicBezTo>
                      <a:pt x="442" y="55"/>
                      <a:pt x="445" y="56"/>
                      <a:pt x="449" y="56"/>
                    </a:cubicBezTo>
                    <a:cubicBezTo>
                      <a:pt x="455" y="56"/>
                      <a:pt x="460" y="55"/>
                      <a:pt x="464" y="52"/>
                    </a:cubicBezTo>
                    <a:lnTo>
                      <a:pt x="464" y="5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6" name="Freeform 240">
                <a:extLst>
                  <a:ext uri="{FF2B5EF4-FFF2-40B4-BE49-F238E27FC236}">
                    <a16:creationId xmlns:a16="http://schemas.microsoft.com/office/drawing/2014/main" id="{553E4475-3E20-4D0C-BE82-63CEA8DFF334}"/>
                  </a:ext>
                </a:extLst>
              </p:cNvPr>
              <p:cNvSpPr>
                <a:spLocks noEditPoints="1"/>
              </p:cNvSpPr>
              <p:nvPr/>
            </p:nvSpPr>
            <p:spPr bwMode="auto">
              <a:xfrm>
                <a:off x="3057781" y="3940580"/>
                <a:ext cx="702212" cy="292899"/>
              </a:xfrm>
              <a:custGeom>
                <a:avLst/>
                <a:gdLst>
                  <a:gd name="T0" fmla="*/ 336 w 367"/>
                  <a:gd name="T1" fmla="*/ 11 h 153"/>
                  <a:gd name="T2" fmla="*/ 285 w 367"/>
                  <a:gd name="T3" fmla="*/ 48 h 153"/>
                  <a:gd name="T4" fmla="*/ 274 w 367"/>
                  <a:gd name="T5" fmla="*/ 40 h 153"/>
                  <a:gd name="T6" fmla="*/ 241 w 367"/>
                  <a:gd name="T7" fmla="*/ 118 h 153"/>
                  <a:gd name="T8" fmla="*/ 264 w 367"/>
                  <a:gd name="T9" fmla="*/ 49 h 153"/>
                  <a:gd name="T10" fmla="*/ 290 w 367"/>
                  <a:gd name="T11" fmla="*/ 118 h 153"/>
                  <a:gd name="T12" fmla="*/ 324 w 367"/>
                  <a:gd name="T13" fmla="*/ 103 h 153"/>
                  <a:gd name="T14" fmla="*/ 234 w 367"/>
                  <a:gd name="T15" fmla="*/ 153 h 153"/>
                  <a:gd name="T16" fmla="*/ 312 w 367"/>
                  <a:gd name="T17" fmla="*/ 135 h 153"/>
                  <a:gd name="T18" fmla="*/ 299 w 367"/>
                  <a:gd name="T19" fmla="*/ 36 h 153"/>
                  <a:gd name="T20" fmla="*/ 345 w 367"/>
                  <a:gd name="T21" fmla="*/ 118 h 153"/>
                  <a:gd name="T22" fmla="*/ 7 w 367"/>
                  <a:gd name="T23" fmla="*/ 38 h 153"/>
                  <a:gd name="T24" fmla="*/ 21 w 367"/>
                  <a:gd name="T25" fmla="*/ 118 h 153"/>
                  <a:gd name="T26" fmla="*/ 38 w 367"/>
                  <a:gd name="T27" fmla="*/ 49 h 153"/>
                  <a:gd name="T28" fmla="*/ 51 w 367"/>
                  <a:gd name="T29" fmla="*/ 118 h 153"/>
                  <a:gd name="T30" fmla="*/ 59 w 367"/>
                  <a:gd name="T31" fmla="*/ 78 h 153"/>
                  <a:gd name="T32" fmla="*/ 0 w 367"/>
                  <a:gd name="T33" fmla="*/ 153 h 153"/>
                  <a:gd name="T34" fmla="*/ 53 w 367"/>
                  <a:gd name="T35" fmla="*/ 139 h 153"/>
                  <a:gd name="T36" fmla="*/ 51 w 367"/>
                  <a:gd name="T37" fmla="*/ 70 h 153"/>
                  <a:gd name="T38" fmla="*/ 69 w 367"/>
                  <a:gd name="T39" fmla="*/ 49 h 153"/>
                  <a:gd name="T40" fmla="*/ 7 w 367"/>
                  <a:gd name="T41" fmla="*/ 38 h 153"/>
                  <a:gd name="T42" fmla="*/ 153 w 367"/>
                  <a:gd name="T43" fmla="*/ 39 h 153"/>
                  <a:gd name="T44" fmla="*/ 113 w 367"/>
                  <a:gd name="T45" fmla="*/ 118 h 153"/>
                  <a:gd name="T46" fmla="*/ 161 w 367"/>
                  <a:gd name="T47" fmla="*/ 54 h 153"/>
                  <a:gd name="T48" fmla="*/ 166 w 367"/>
                  <a:gd name="T49" fmla="*/ 118 h 153"/>
                  <a:gd name="T50" fmla="*/ 179 w 367"/>
                  <a:gd name="T51" fmla="*/ 54 h 153"/>
                  <a:gd name="T52" fmla="*/ 203 w 367"/>
                  <a:gd name="T53" fmla="*/ 118 h 153"/>
                  <a:gd name="T54" fmla="*/ 217 w 367"/>
                  <a:gd name="T55" fmla="*/ 49 h 153"/>
                  <a:gd name="T56" fmla="*/ 231 w 367"/>
                  <a:gd name="T57" fmla="*/ 38 h 153"/>
                  <a:gd name="T58" fmla="*/ 115 w 367"/>
                  <a:gd name="T59" fmla="*/ 80 h 153"/>
                  <a:gd name="T60" fmla="*/ 115 w 367"/>
                  <a:gd name="T61" fmla="*/ 106 h 153"/>
                  <a:gd name="T62" fmla="*/ 115 w 367"/>
                  <a:gd name="T63" fmla="*/ 80 h 153"/>
                  <a:gd name="T64" fmla="*/ 169 w 367"/>
                  <a:gd name="T65" fmla="*/ 62 h 153"/>
                  <a:gd name="T66" fmla="*/ 161 w 367"/>
                  <a:gd name="T67" fmla="*/ 20 h 153"/>
                  <a:gd name="T68" fmla="*/ 183 w 367"/>
                  <a:gd name="T69" fmla="*/ 20 h 153"/>
                  <a:gd name="T70" fmla="*/ 161 w 367"/>
                  <a:gd name="T71" fmla="*/ 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153">
                    <a:moveTo>
                      <a:pt x="358" y="118"/>
                    </a:moveTo>
                    <a:cubicBezTo>
                      <a:pt x="359" y="74"/>
                      <a:pt x="367" y="24"/>
                      <a:pt x="336" y="11"/>
                    </a:cubicBezTo>
                    <a:cubicBezTo>
                      <a:pt x="311" y="0"/>
                      <a:pt x="270" y="17"/>
                      <a:pt x="289" y="44"/>
                    </a:cubicBezTo>
                    <a:cubicBezTo>
                      <a:pt x="288" y="45"/>
                      <a:pt x="287" y="47"/>
                      <a:pt x="285" y="48"/>
                    </a:cubicBezTo>
                    <a:cubicBezTo>
                      <a:pt x="285" y="48"/>
                      <a:pt x="285" y="49"/>
                      <a:pt x="285" y="49"/>
                    </a:cubicBezTo>
                    <a:cubicBezTo>
                      <a:pt x="282" y="46"/>
                      <a:pt x="279" y="42"/>
                      <a:pt x="274" y="40"/>
                    </a:cubicBezTo>
                    <a:cubicBezTo>
                      <a:pt x="270" y="38"/>
                      <a:pt x="262" y="38"/>
                      <a:pt x="257" y="40"/>
                    </a:cubicBezTo>
                    <a:cubicBezTo>
                      <a:pt x="233" y="48"/>
                      <a:pt x="240" y="87"/>
                      <a:pt x="241" y="118"/>
                    </a:cubicBezTo>
                    <a:cubicBezTo>
                      <a:pt x="245" y="118"/>
                      <a:pt x="250" y="118"/>
                      <a:pt x="254" y="118"/>
                    </a:cubicBezTo>
                    <a:cubicBezTo>
                      <a:pt x="254" y="99"/>
                      <a:pt x="249" y="52"/>
                      <a:pt x="264" y="49"/>
                    </a:cubicBezTo>
                    <a:cubicBezTo>
                      <a:pt x="283" y="46"/>
                      <a:pt x="277" y="99"/>
                      <a:pt x="277" y="118"/>
                    </a:cubicBezTo>
                    <a:cubicBezTo>
                      <a:pt x="281" y="118"/>
                      <a:pt x="286" y="118"/>
                      <a:pt x="290" y="118"/>
                    </a:cubicBezTo>
                    <a:cubicBezTo>
                      <a:pt x="289" y="94"/>
                      <a:pt x="284" y="55"/>
                      <a:pt x="303" y="50"/>
                    </a:cubicBezTo>
                    <a:cubicBezTo>
                      <a:pt x="328" y="43"/>
                      <a:pt x="329" y="83"/>
                      <a:pt x="324" y="103"/>
                    </a:cubicBezTo>
                    <a:cubicBezTo>
                      <a:pt x="320" y="115"/>
                      <a:pt x="314" y="125"/>
                      <a:pt x="301" y="127"/>
                    </a:cubicBezTo>
                    <a:cubicBezTo>
                      <a:pt x="271" y="134"/>
                      <a:pt x="234" y="116"/>
                      <a:pt x="234" y="153"/>
                    </a:cubicBezTo>
                    <a:cubicBezTo>
                      <a:pt x="238" y="153"/>
                      <a:pt x="243" y="153"/>
                      <a:pt x="247" y="153"/>
                    </a:cubicBezTo>
                    <a:cubicBezTo>
                      <a:pt x="247" y="130"/>
                      <a:pt x="294" y="143"/>
                      <a:pt x="312" y="135"/>
                    </a:cubicBezTo>
                    <a:cubicBezTo>
                      <a:pt x="335" y="125"/>
                      <a:pt x="350" y="74"/>
                      <a:pt x="330" y="47"/>
                    </a:cubicBezTo>
                    <a:cubicBezTo>
                      <a:pt x="322" y="37"/>
                      <a:pt x="309" y="42"/>
                      <a:pt x="299" y="36"/>
                    </a:cubicBezTo>
                    <a:cubicBezTo>
                      <a:pt x="293" y="14"/>
                      <a:pt x="330" y="15"/>
                      <a:pt x="338" y="26"/>
                    </a:cubicBezTo>
                    <a:cubicBezTo>
                      <a:pt x="350" y="40"/>
                      <a:pt x="346" y="92"/>
                      <a:pt x="345" y="118"/>
                    </a:cubicBezTo>
                    <a:cubicBezTo>
                      <a:pt x="350" y="118"/>
                      <a:pt x="354" y="118"/>
                      <a:pt x="358" y="118"/>
                    </a:cubicBezTo>
                    <a:close/>
                    <a:moveTo>
                      <a:pt x="7" y="38"/>
                    </a:moveTo>
                    <a:cubicBezTo>
                      <a:pt x="7" y="65"/>
                      <a:pt x="7" y="91"/>
                      <a:pt x="7" y="118"/>
                    </a:cubicBezTo>
                    <a:cubicBezTo>
                      <a:pt x="12" y="118"/>
                      <a:pt x="16" y="118"/>
                      <a:pt x="21" y="118"/>
                    </a:cubicBezTo>
                    <a:cubicBezTo>
                      <a:pt x="21" y="95"/>
                      <a:pt x="21" y="72"/>
                      <a:pt x="21" y="49"/>
                    </a:cubicBezTo>
                    <a:cubicBezTo>
                      <a:pt x="27" y="49"/>
                      <a:pt x="32" y="49"/>
                      <a:pt x="38" y="49"/>
                    </a:cubicBezTo>
                    <a:cubicBezTo>
                      <a:pt x="38" y="72"/>
                      <a:pt x="38" y="95"/>
                      <a:pt x="38" y="118"/>
                    </a:cubicBezTo>
                    <a:cubicBezTo>
                      <a:pt x="43" y="118"/>
                      <a:pt x="47" y="118"/>
                      <a:pt x="51" y="118"/>
                    </a:cubicBezTo>
                    <a:cubicBezTo>
                      <a:pt x="51" y="103"/>
                      <a:pt x="49" y="84"/>
                      <a:pt x="57" y="78"/>
                    </a:cubicBezTo>
                    <a:cubicBezTo>
                      <a:pt x="58" y="78"/>
                      <a:pt x="59" y="78"/>
                      <a:pt x="59" y="78"/>
                    </a:cubicBezTo>
                    <a:cubicBezTo>
                      <a:pt x="75" y="79"/>
                      <a:pt x="72" y="109"/>
                      <a:pt x="66" y="119"/>
                    </a:cubicBezTo>
                    <a:cubicBezTo>
                      <a:pt x="51" y="142"/>
                      <a:pt x="1" y="110"/>
                      <a:pt x="0" y="153"/>
                    </a:cubicBezTo>
                    <a:cubicBezTo>
                      <a:pt x="5" y="153"/>
                      <a:pt x="9" y="153"/>
                      <a:pt x="14" y="153"/>
                    </a:cubicBezTo>
                    <a:cubicBezTo>
                      <a:pt x="14" y="132"/>
                      <a:pt x="36" y="142"/>
                      <a:pt x="53" y="139"/>
                    </a:cubicBezTo>
                    <a:cubicBezTo>
                      <a:pt x="67" y="136"/>
                      <a:pt x="76" y="126"/>
                      <a:pt x="81" y="115"/>
                    </a:cubicBezTo>
                    <a:cubicBezTo>
                      <a:pt x="90" y="92"/>
                      <a:pt x="78" y="54"/>
                      <a:pt x="51" y="70"/>
                    </a:cubicBezTo>
                    <a:cubicBezTo>
                      <a:pt x="51" y="63"/>
                      <a:pt x="51" y="56"/>
                      <a:pt x="51" y="49"/>
                    </a:cubicBezTo>
                    <a:cubicBezTo>
                      <a:pt x="57" y="49"/>
                      <a:pt x="63" y="49"/>
                      <a:pt x="69" y="49"/>
                    </a:cubicBezTo>
                    <a:cubicBezTo>
                      <a:pt x="69" y="45"/>
                      <a:pt x="69" y="42"/>
                      <a:pt x="69" y="38"/>
                    </a:cubicBezTo>
                    <a:cubicBezTo>
                      <a:pt x="48" y="38"/>
                      <a:pt x="28" y="38"/>
                      <a:pt x="7" y="38"/>
                    </a:cubicBezTo>
                    <a:close/>
                    <a:moveTo>
                      <a:pt x="171" y="46"/>
                    </a:moveTo>
                    <a:cubicBezTo>
                      <a:pt x="165" y="44"/>
                      <a:pt x="159" y="41"/>
                      <a:pt x="153" y="39"/>
                    </a:cubicBezTo>
                    <a:cubicBezTo>
                      <a:pt x="131" y="33"/>
                      <a:pt x="111" y="45"/>
                      <a:pt x="103" y="58"/>
                    </a:cubicBezTo>
                    <a:cubicBezTo>
                      <a:pt x="92" y="75"/>
                      <a:pt x="90" y="113"/>
                      <a:pt x="113" y="118"/>
                    </a:cubicBezTo>
                    <a:cubicBezTo>
                      <a:pt x="147" y="125"/>
                      <a:pt x="144" y="59"/>
                      <a:pt x="111" y="71"/>
                    </a:cubicBezTo>
                    <a:cubicBezTo>
                      <a:pt x="116" y="49"/>
                      <a:pt x="140" y="47"/>
                      <a:pt x="161" y="54"/>
                    </a:cubicBezTo>
                    <a:cubicBezTo>
                      <a:pt x="158" y="58"/>
                      <a:pt x="155" y="63"/>
                      <a:pt x="152" y="67"/>
                    </a:cubicBezTo>
                    <a:cubicBezTo>
                      <a:pt x="145" y="86"/>
                      <a:pt x="148" y="113"/>
                      <a:pt x="166" y="118"/>
                    </a:cubicBezTo>
                    <a:cubicBezTo>
                      <a:pt x="186" y="123"/>
                      <a:pt x="194" y="95"/>
                      <a:pt x="191" y="78"/>
                    </a:cubicBezTo>
                    <a:cubicBezTo>
                      <a:pt x="189" y="68"/>
                      <a:pt x="185" y="61"/>
                      <a:pt x="179" y="54"/>
                    </a:cubicBezTo>
                    <a:cubicBezTo>
                      <a:pt x="185" y="50"/>
                      <a:pt x="195" y="49"/>
                      <a:pt x="203" y="49"/>
                    </a:cubicBezTo>
                    <a:cubicBezTo>
                      <a:pt x="203" y="118"/>
                      <a:pt x="203" y="118"/>
                      <a:pt x="203" y="118"/>
                    </a:cubicBezTo>
                    <a:cubicBezTo>
                      <a:pt x="217" y="118"/>
                      <a:pt x="217" y="118"/>
                      <a:pt x="217" y="118"/>
                    </a:cubicBezTo>
                    <a:cubicBezTo>
                      <a:pt x="217" y="49"/>
                      <a:pt x="217" y="49"/>
                      <a:pt x="217" y="49"/>
                    </a:cubicBezTo>
                    <a:cubicBezTo>
                      <a:pt x="231" y="49"/>
                      <a:pt x="231" y="49"/>
                      <a:pt x="231" y="49"/>
                    </a:cubicBezTo>
                    <a:cubicBezTo>
                      <a:pt x="231" y="38"/>
                      <a:pt x="231" y="38"/>
                      <a:pt x="231" y="38"/>
                    </a:cubicBezTo>
                    <a:cubicBezTo>
                      <a:pt x="209" y="38"/>
                      <a:pt x="183" y="36"/>
                      <a:pt x="171" y="46"/>
                    </a:cubicBezTo>
                    <a:close/>
                    <a:moveTo>
                      <a:pt x="115" y="80"/>
                    </a:moveTo>
                    <a:cubicBezTo>
                      <a:pt x="118" y="80"/>
                      <a:pt x="118" y="81"/>
                      <a:pt x="120" y="82"/>
                    </a:cubicBezTo>
                    <a:cubicBezTo>
                      <a:pt x="127" y="86"/>
                      <a:pt x="126" y="109"/>
                      <a:pt x="115" y="106"/>
                    </a:cubicBezTo>
                    <a:cubicBezTo>
                      <a:pt x="110" y="104"/>
                      <a:pt x="105" y="89"/>
                      <a:pt x="111" y="83"/>
                    </a:cubicBezTo>
                    <a:cubicBezTo>
                      <a:pt x="112" y="82"/>
                      <a:pt x="113" y="81"/>
                      <a:pt x="115" y="80"/>
                    </a:cubicBezTo>
                    <a:close/>
                    <a:moveTo>
                      <a:pt x="169" y="107"/>
                    </a:moveTo>
                    <a:cubicBezTo>
                      <a:pt x="156" y="100"/>
                      <a:pt x="163" y="71"/>
                      <a:pt x="169" y="62"/>
                    </a:cubicBezTo>
                    <a:cubicBezTo>
                      <a:pt x="179" y="67"/>
                      <a:pt x="183" y="104"/>
                      <a:pt x="169" y="107"/>
                    </a:cubicBezTo>
                    <a:close/>
                    <a:moveTo>
                      <a:pt x="161" y="20"/>
                    </a:moveTo>
                    <a:cubicBezTo>
                      <a:pt x="161" y="26"/>
                      <a:pt x="166" y="31"/>
                      <a:pt x="172" y="31"/>
                    </a:cubicBezTo>
                    <a:cubicBezTo>
                      <a:pt x="178" y="31"/>
                      <a:pt x="183" y="26"/>
                      <a:pt x="183" y="20"/>
                    </a:cubicBezTo>
                    <a:cubicBezTo>
                      <a:pt x="183" y="14"/>
                      <a:pt x="178" y="9"/>
                      <a:pt x="172" y="9"/>
                    </a:cubicBezTo>
                    <a:cubicBezTo>
                      <a:pt x="166" y="9"/>
                      <a:pt x="161" y="14"/>
                      <a:pt x="161" y="20"/>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30" name="Group 29">
              <a:extLst>
                <a:ext uri="{FF2B5EF4-FFF2-40B4-BE49-F238E27FC236}">
                  <a16:creationId xmlns:a16="http://schemas.microsoft.com/office/drawing/2014/main" id="{A8D49596-6F73-4E2B-B35D-DF2C7E77535A}"/>
                </a:ext>
              </a:extLst>
            </p:cNvPr>
            <p:cNvGrpSpPr/>
            <p:nvPr userDrawn="1"/>
          </p:nvGrpSpPr>
          <p:grpSpPr>
            <a:xfrm>
              <a:off x="473427" y="4369481"/>
              <a:ext cx="3769594" cy="304699"/>
              <a:chOff x="473427" y="4426719"/>
              <a:chExt cx="3769594" cy="304699"/>
            </a:xfrm>
          </p:grpSpPr>
          <p:sp>
            <p:nvSpPr>
              <p:cNvPr id="31" name="Freeform 227">
                <a:extLst>
                  <a:ext uri="{FF2B5EF4-FFF2-40B4-BE49-F238E27FC236}">
                    <a16:creationId xmlns:a16="http://schemas.microsoft.com/office/drawing/2014/main" id="{5BD079C4-2CE0-4F39-986F-42E3D8F33E0D}"/>
                  </a:ext>
                </a:extLst>
              </p:cNvPr>
              <p:cNvSpPr>
                <a:spLocks noEditPoints="1"/>
              </p:cNvSpPr>
              <p:nvPr/>
            </p:nvSpPr>
            <p:spPr bwMode="auto">
              <a:xfrm>
                <a:off x="1452689" y="4464124"/>
                <a:ext cx="1388691" cy="198085"/>
              </a:xfrm>
              <a:custGeom>
                <a:avLst/>
                <a:gdLst>
                  <a:gd name="T0" fmla="*/ 4 w 513"/>
                  <a:gd name="T1" fmla="*/ 61 h 73"/>
                  <a:gd name="T2" fmla="*/ 19 w 513"/>
                  <a:gd name="T3" fmla="*/ 65 h 73"/>
                  <a:gd name="T4" fmla="*/ 33 w 513"/>
                  <a:gd name="T5" fmla="*/ 49 h 73"/>
                  <a:gd name="T6" fmla="*/ 17 w 513"/>
                  <a:gd name="T7" fmla="*/ 39 h 73"/>
                  <a:gd name="T8" fmla="*/ 1 w 513"/>
                  <a:gd name="T9" fmla="*/ 26 h 73"/>
                  <a:gd name="T10" fmla="*/ 8 w 513"/>
                  <a:gd name="T11" fmla="*/ 5 h 73"/>
                  <a:gd name="T12" fmla="*/ 39 w 513"/>
                  <a:gd name="T13" fmla="*/ 3 h 73"/>
                  <a:gd name="T14" fmla="*/ 18 w 513"/>
                  <a:gd name="T15" fmla="*/ 8 h 73"/>
                  <a:gd name="T16" fmla="*/ 9 w 513"/>
                  <a:gd name="T17" fmla="*/ 18 h 73"/>
                  <a:gd name="T18" fmla="*/ 17 w 513"/>
                  <a:gd name="T19" fmla="*/ 29 h 73"/>
                  <a:gd name="T20" fmla="*/ 37 w 513"/>
                  <a:gd name="T21" fmla="*/ 41 h 73"/>
                  <a:gd name="T22" fmla="*/ 40 w 513"/>
                  <a:gd name="T23" fmla="*/ 62 h 73"/>
                  <a:gd name="T24" fmla="*/ 17 w 513"/>
                  <a:gd name="T25" fmla="*/ 73 h 73"/>
                  <a:gd name="T26" fmla="*/ 4 w 513"/>
                  <a:gd name="T27" fmla="*/ 70 h 73"/>
                  <a:gd name="T28" fmla="*/ 75 w 513"/>
                  <a:gd name="T29" fmla="*/ 1 h 73"/>
                  <a:gd name="T30" fmla="*/ 64 w 513"/>
                  <a:gd name="T31" fmla="*/ 52 h 73"/>
                  <a:gd name="T32" fmla="*/ 111 w 513"/>
                  <a:gd name="T33" fmla="*/ 71 h 73"/>
                  <a:gd name="T34" fmla="*/ 78 w 513"/>
                  <a:gd name="T35" fmla="*/ 14 h 73"/>
                  <a:gd name="T36" fmla="*/ 80 w 513"/>
                  <a:gd name="T37" fmla="*/ 14 h 73"/>
                  <a:gd name="T38" fmla="*/ 157 w 513"/>
                  <a:gd name="T39" fmla="*/ 71 h 73"/>
                  <a:gd name="T40" fmla="*/ 129 w 513"/>
                  <a:gd name="T41" fmla="*/ 1 h 73"/>
                  <a:gd name="T42" fmla="*/ 157 w 513"/>
                  <a:gd name="T43" fmla="*/ 71 h 73"/>
                  <a:gd name="T44" fmla="*/ 231 w 513"/>
                  <a:gd name="T45" fmla="*/ 24 h 73"/>
                  <a:gd name="T46" fmla="*/ 230 w 513"/>
                  <a:gd name="T47" fmla="*/ 18 h 73"/>
                  <a:gd name="T48" fmla="*/ 178 w 513"/>
                  <a:gd name="T49" fmla="*/ 18 h 73"/>
                  <a:gd name="T50" fmla="*/ 176 w 513"/>
                  <a:gd name="T51" fmla="*/ 24 h 73"/>
                  <a:gd name="T52" fmla="*/ 168 w 513"/>
                  <a:gd name="T53" fmla="*/ 1 h 73"/>
                  <a:gd name="T54" fmla="*/ 204 w 513"/>
                  <a:gd name="T55" fmla="*/ 59 h 73"/>
                  <a:gd name="T56" fmla="*/ 229 w 513"/>
                  <a:gd name="T57" fmla="*/ 1 h 73"/>
                  <a:gd name="T58" fmla="*/ 285 w 513"/>
                  <a:gd name="T59" fmla="*/ 1 h 73"/>
                  <a:gd name="T60" fmla="*/ 259 w 513"/>
                  <a:gd name="T61" fmla="*/ 71 h 73"/>
                  <a:gd name="T62" fmla="*/ 303 w 513"/>
                  <a:gd name="T63" fmla="*/ 71 h 73"/>
                  <a:gd name="T64" fmla="*/ 269 w 513"/>
                  <a:gd name="T65" fmla="*/ 44 h 73"/>
                  <a:gd name="T66" fmla="*/ 281 w 513"/>
                  <a:gd name="T67" fmla="*/ 10 h 73"/>
                  <a:gd name="T68" fmla="*/ 269 w 513"/>
                  <a:gd name="T69" fmla="*/ 44 h 73"/>
                  <a:gd name="T70" fmla="*/ 336 w 513"/>
                  <a:gd name="T71" fmla="*/ 71 h 73"/>
                  <a:gd name="T72" fmla="*/ 308 w 513"/>
                  <a:gd name="T73" fmla="*/ 9 h 73"/>
                  <a:gd name="T74" fmla="*/ 357 w 513"/>
                  <a:gd name="T75" fmla="*/ 9 h 73"/>
                  <a:gd name="T76" fmla="*/ 395 w 513"/>
                  <a:gd name="T77" fmla="*/ 1 h 73"/>
                  <a:gd name="T78" fmla="*/ 403 w 513"/>
                  <a:gd name="T79" fmla="*/ 45 h 73"/>
                  <a:gd name="T80" fmla="*/ 438 w 513"/>
                  <a:gd name="T81" fmla="*/ 22 h 73"/>
                  <a:gd name="T82" fmla="*/ 412 w 513"/>
                  <a:gd name="T83" fmla="*/ 37 h 73"/>
                  <a:gd name="T84" fmla="*/ 413 w 513"/>
                  <a:gd name="T85" fmla="*/ 9 h 73"/>
                  <a:gd name="T86" fmla="*/ 504 w 513"/>
                  <a:gd name="T87" fmla="*/ 10 h 73"/>
                  <a:gd name="T88" fmla="*/ 446 w 513"/>
                  <a:gd name="T89" fmla="*/ 37 h 73"/>
                  <a:gd name="T90" fmla="*/ 504 w 513"/>
                  <a:gd name="T91" fmla="*/ 63 h 73"/>
                  <a:gd name="T92" fmla="*/ 497 w 513"/>
                  <a:gd name="T93" fmla="*/ 58 h 73"/>
                  <a:gd name="T94" fmla="*/ 455 w 513"/>
                  <a:gd name="T95" fmla="*/ 36 h 73"/>
                  <a:gd name="T96" fmla="*/ 498 w 513"/>
                  <a:gd name="T9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3" h="73">
                    <a:moveTo>
                      <a:pt x="0" y="69"/>
                    </a:moveTo>
                    <a:cubicBezTo>
                      <a:pt x="0" y="59"/>
                      <a:pt x="0" y="59"/>
                      <a:pt x="0" y="59"/>
                    </a:cubicBezTo>
                    <a:cubicBezTo>
                      <a:pt x="1" y="60"/>
                      <a:pt x="2" y="61"/>
                      <a:pt x="4" y="61"/>
                    </a:cubicBezTo>
                    <a:cubicBezTo>
                      <a:pt x="5" y="62"/>
                      <a:pt x="7" y="63"/>
                      <a:pt x="9" y="63"/>
                    </a:cubicBezTo>
                    <a:cubicBezTo>
                      <a:pt x="11" y="64"/>
                      <a:pt x="12" y="64"/>
                      <a:pt x="14" y="65"/>
                    </a:cubicBezTo>
                    <a:cubicBezTo>
                      <a:pt x="16" y="65"/>
                      <a:pt x="17" y="65"/>
                      <a:pt x="19" y="65"/>
                    </a:cubicBezTo>
                    <a:cubicBezTo>
                      <a:pt x="24" y="65"/>
                      <a:pt x="28" y="64"/>
                      <a:pt x="30" y="62"/>
                    </a:cubicBezTo>
                    <a:cubicBezTo>
                      <a:pt x="33" y="60"/>
                      <a:pt x="34" y="58"/>
                      <a:pt x="34" y="54"/>
                    </a:cubicBezTo>
                    <a:cubicBezTo>
                      <a:pt x="34" y="52"/>
                      <a:pt x="33" y="51"/>
                      <a:pt x="33" y="49"/>
                    </a:cubicBezTo>
                    <a:cubicBezTo>
                      <a:pt x="32" y="48"/>
                      <a:pt x="31" y="47"/>
                      <a:pt x="29" y="45"/>
                    </a:cubicBezTo>
                    <a:cubicBezTo>
                      <a:pt x="28" y="44"/>
                      <a:pt x="26" y="43"/>
                      <a:pt x="24" y="42"/>
                    </a:cubicBezTo>
                    <a:cubicBezTo>
                      <a:pt x="22" y="41"/>
                      <a:pt x="20" y="40"/>
                      <a:pt x="17" y="39"/>
                    </a:cubicBezTo>
                    <a:cubicBezTo>
                      <a:pt x="15" y="38"/>
                      <a:pt x="13" y="36"/>
                      <a:pt x="11" y="35"/>
                    </a:cubicBezTo>
                    <a:cubicBezTo>
                      <a:pt x="8" y="34"/>
                      <a:pt x="7" y="32"/>
                      <a:pt x="5" y="31"/>
                    </a:cubicBezTo>
                    <a:cubicBezTo>
                      <a:pt x="3" y="29"/>
                      <a:pt x="2" y="28"/>
                      <a:pt x="1" y="26"/>
                    </a:cubicBezTo>
                    <a:cubicBezTo>
                      <a:pt x="0" y="24"/>
                      <a:pt x="0" y="21"/>
                      <a:pt x="0" y="19"/>
                    </a:cubicBezTo>
                    <a:cubicBezTo>
                      <a:pt x="0" y="16"/>
                      <a:pt x="1" y="13"/>
                      <a:pt x="2" y="11"/>
                    </a:cubicBezTo>
                    <a:cubicBezTo>
                      <a:pt x="4" y="8"/>
                      <a:pt x="5" y="6"/>
                      <a:pt x="8" y="5"/>
                    </a:cubicBezTo>
                    <a:cubicBezTo>
                      <a:pt x="10" y="3"/>
                      <a:pt x="13" y="2"/>
                      <a:pt x="15" y="1"/>
                    </a:cubicBezTo>
                    <a:cubicBezTo>
                      <a:pt x="18" y="1"/>
                      <a:pt x="21" y="0"/>
                      <a:pt x="24" y="0"/>
                    </a:cubicBezTo>
                    <a:cubicBezTo>
                      <a:pt x="31" y="0"/>
                      <a:pt x="36" y="1"/>
                      <a:pt x="39" y="3"/>
                    </a:cubicBezTo>
                    <a:cubicBezTo>
                      <a:pt x="39" y="12"/>
                      <a:pt x="39" y="12"/>
                      <a:pt x="39" y="12"/>
                    </a:cubicBezTo>
                    <a:cubicBezTo>
                      <a:pt x="35" y="9"/>
                      <a:pt x="30" y="8"/>
                      <a:pt x="24" y="8"/>
                    </a:cubicBezTo>
                    <a:cubicBezTo>
                      <a:pt x="22" y="8"/>
                      <a:pt x="20" y="8"/>
                      <a:pt x="18" y="8"/>
                    </a:cubicBezTo>
                    <a:cubicBezTo>
                      <a:pt x="16" y="8"/>
                      <a:pt x="15" y="9"/>
                      <a:pt x="13" y="10"/>
                    </a:cubicBezTo>
                    <a:cubicBezTo>
                      <a:pt x="12" y="11"/>
                      <a:pt x="11" y="12"/>
                      <a:pt x="10" y="13"/>
                    </a:cubicBezTo>
                    <a:cubicBezTo>
                      <a:pt x="9" y="15"/>
                      <a:pt x="9" y="16"/>
                      <a:pt x="9" y="18"/>
                    </a:cubicBezTo>
                    <a:cubicBezTo>
                      <a:pt x="9" y="20"/>
                      <a:pt x="9" y="21"/>
                      <a:pt x="10" y="23"/>
                    </a:cubicBezTo>
                    <a:cubicBezTo>
                      <a:pt x="10" y="24"/>
                      <a:pt x="11" y="25"/>
                      <a:pt x="13" y="26"/>
                    </a:cubicBezTo>
                    <a:cubicBezTo>
                      <a:pt x="14" y="27"/>
                      <a:pt x="15" y="28"/>
                      <a:pt x="17" y="29"/>
                    </a:cubicBezTo>
                    <a:cubicBezTo>
                      <a:pt x="19" y="30"/>
                      <a:pt x="21" y="32"/>
                      <a:pt x="24" y="33"/>
                    </a:cubicBezTo>
                    <a:cubicBezTo>
                      <a:pt x="26" y="34"/>
                      <a:pt x="29" y="35"/>
                      <a:pt x="31" y="37"/>
                    </a:cubicBezTo>
                    <a:cubicBezTo>
                      <a:pt x="33" y="38"/>
                      <a:pt x="35" y="40"/>
                      <a:pt x="37" y="41"/>
                    </a:cubicBezTo>
                    <a:cubicBezTo>
                      <a:pt x="39" y="43"/>
                      <a:pt x="40" y="45"/>
                      <a:pt x="41" y="47"/>
                    </a:cubicBezTo>
                    <a:cubicBezTo>
                      <a:pt x="42" y="49"/>
                      <a:pt x="42" y="51"/>
                      <a:pt x="42" y="54"/>
                    </a:cubicBezTo>
                    <a:cubicBezTo>
                      <a:pt x="42" y="57"/>
                      <a:pt x="42" y="60"/>
                      <a:pt x="40" y="62"/>
                    </a:cubicBezTo>
                    <a:cubicBezTo>
                      <a:pt x="39" y="65"/>
                      <a:pt x="37" y="67"/>
                      <a:pt x="35" y="68"/>
                    </a:cubicBezTo>
                    <a:cubicBezTo>
                      <a:pt x="33" y="70"/>
                      <a:pt x="30" y="71"/>
                      <a:pt x="27" y="72"/>
                    </a:cubicBezTo>
                    <a:cubicBezTo>
                      <a:pt x="24" y="72"/>
                      <a:pt x="21" y="73"/>
                      <a:pt x="17" y="73"/>
                    </a:cubicBezTo>
                    <a:cubicBezTo>
                      <a:pt x="16" y="73"/>
                      <a:pt x="15" y="72"/>
                      <a:pt x="13" y="72"/>
                    </a:cubicBezTo>
                    <a:cubicBezTo>
                      <a:pt x="12" y="72"/>
                      <a:pt x="10" y="72"/>
                      <a:pt x="8" y="71"/>
                    </a:cubicBezTo>
                    <a:cubicBezTo>
                      <a:pt x="7" y="71"/>
                      <a:pt x="5" y="71"/>
                      <a:pt x="4" y="70"/>
                    </a:cubicBezTo>
                    <a:cubicBezTo>
                      <a:pt x="2" y="70"/>
                      <a:pt x="1" y="69"/>
                      <a:pt x="0" y="69"/>
                    </a:cubicBezTo>
                    <a:close/>
                    <a:moveTo>
                      <a:pt x="84" y="1"/>
                    </a:moveTo>
                    <a:cubicBezTo>
                      <a:pt x="75" y="1"/>
                      <a:pt x="75" y="1"/>
                      <a:pt x="75" y="1"/>
                    </a:cubicBezTo>
                    <a:cubicBezTo>
                      <a:pt x="48" y="71"/>
                      <a:pt x="48" y="71"/>
                      <a:pt x="48" y="71"/>
                    </a:cubicBezTo>
                    <a:cubicBezTo>
                      <a:pt x="57" y="71"/>
                      <a:pt x="57" y="71"/>
                      <a:pt x="57" y="71"/>
                    </a:cubicBezTo>
                    <a:cubicBezTo>
                      <a:pt x="64" y="52"/>
                      <a:pt x="64" y="52"/>
                      <a:pt x="64" y="52"/>
                    </a:cubicBezTo>
                    <a:cubicBezTo>
                      <a:pt x="94" y="52"/>
                      <a:pt x="94" y="52"/>
                      <a:pt x="94" y="52"/>
                    </a:cubicBezTo>
                    <a:cubicBezTo>
                      <a:pt x="101" y="71"/>
                      <a:pt x="101" y="71"/>
                      <a:pt x="101" y="71"/>
                    </a:cubicBezTo>
                    <a:cubicBezTo>
                      <a:pt x="111" y="71"/>
                      <a:pt x="111" y="71"/>
                      <a:pt x="111" y="71"/>
                    </a:cubicBezTo>
                    <a:lnTo>
                      <a:pt x="84" y="1"/>
                    </a:lnTo>
                    <a:close/>
                    <a:moveTo>
                      <a:pt x="67" y="44"/>
                    </a:moveTo>
                    <a:cubicBezTo>
                      <a:pt x="78" y="14"/>
                      <a:pt x="78" y="14"/>
                      <a:pt x="78" y="14"/>
                    </a:cubicBezTo>
                    <a:cubicBezTo>
                      <a:pt x="78" y="13"/>
                      <a:pt x="79" y="12"/>
                      <a:pt x="79" y="10"/>
                    </a:cubicBezTo>
                    <a:cubicBezTo>
                      <a:pt x="79" y="10"/>
                      <a:pt x="79" y="10"/>
                      <a:pt x="79" y="10"/>
                    </a:cubicBezTo>
                    <a:cubicBezTo>
                      <a:pt x="80" y="12"/>
                      <a:pt x="80" y="14"/>
                      <a:pt x="80" y="14"/>
                    </a:cubicBezTo>
                    <a:cubicBezTo>
                      <a:pt x="91" y="44"/>
                      <a:pt x="91" y="44"/>
                      <a:pt x="91" y="44"/>
                    </a:cubicBezTo>
                    <a:lnTo>
                      <a:pt x="67" y="44"/>
                    </a:lnTo>
                    <a:close/>
                    <a:moveTo>
                      <a:pt x="157" y="71"/>
                    </a:moveTo>
                    <a:cubicBezTo>
                      <a:pt x="121" y="71"/>
                      <a:pt x="121" y="71"/>
                      <a:pt x="121" y="71"/>
                    </a:cubicBezTo>
                    <a:cubicBezTo>
                      <a:pt x="121" y="1"/>
                      <a:pt x="121" y="1"/>
                      <a:pt x="121" y="1"/>
                    </a:cubicBezTo>
                    <a:cubicBezTo>
                      <a:pt x="129" y="1"/>
                      <a:pt x="129" y="1"/>
                      <a:pt x="129" y="1"/>
                    </a:cubicBezTo>
                    <a:cubicBezTo>
                      <a:pt x="129" y="64"/>
                      <a:pt x="129" y="64"/>
                      <a:pt x="129" y="64"/>
                    </a:cubicBezTo>
                    <a:cubicBezTo>
                      <a:pt x="157" y="64"/>
                      <a:pt x="157" y="64"/>
                      <a:pt x="157" y="64"/>
                    </a:cubicBezTo>
                    <a:lnTo>
                      <a:pt x="157" y="71"/>
                    </a:lnTo>
                    <a:close/>
                    <a:moveTo>
                      <a:pt x="239" y="71"/>
                    </a:moveTo>
                    <a:cubicBezTo>
                      <a:pt x="231" y="71"/>
                      <a:pt x="231" y="71"/>
                      <a:pt x="231" y="71"/>
                    </a:cubicBezTo>
                    <a:cubicBezTo>
                      <a:pt x="231" y="24"/>
                      <a:pt x="231" y="24"/>
                      <a:pt x="231" y="24"/>
                    </a:cubicBezTo>
                    <a:cubicBezTo>
                      <a:pt x="231" y="21"/>
                      <a:pt x="231" y="16"/>
                      <a:pt x="232" y="11"/>
                    </a:cubicBezTo>
                    <a:cubicBezTo>
                      <a:pt x="232" y="11"/>
                      <a:pt x="232" y="11"/>
                      <a:pt x="232" y="11"/>
                    </a:cubicBezTo>
                    <a:cubicBezTo>
                      <a:pt x="231" y="14"/>
                      <a:pt x="230" y="16"/>
                      <a:pt x="230" y="18"/>
                    </a:cubicBezTo>
                    <a:cubicBezTo>
                      <a:pt x="206" y="71"/>
                      <a:pt x="206" y="71"/>
                      <a:pt x="206" y="71"/>
                    </a:cubicBezTo>
                    <a:cubicBezTo>
                      <a:pt x="202" y="71"/>
                      <a:pt x="202" y="71"/>
                      <a:pt x="202" y="71"/>
                    </a:cubicBezTo>
                    <a:cubicBezTo>
                      <a:pt x="178" y="18"/>
                      <a:pt x="178" y="18"/>
                      <a:pt x="178" y="18"/>
                    </a:cubicBezTo>
                    <a:cubicBezTo>
                      <a:pt x="177" y="16"/>
                      <a:pt x="176" y="14"/>
                      <a:pt x="176" y="11"/>
                    </a:cubicBezTo>
                    <a:cubicBezTo>
                      <a:pt x="176" y="11"/>
                      <a:pt x="176" y="11"/>
                      <a:pt x="176" y="11"/>
                    </a:cubicBezTo>
                    <a:cubicBezTo>
                      <a:pt x="176" y="14"/>
                      <a:pt x="176" y="18"/>
                      <a:pt x="176" y="24"/>
                    </a:cubicBezTo>
                    <a:cubicBezTo>
                      <a:pt x="176" y="71"/>
                      <a:pt x="176" y="71"/>
                      <a:pt x="176" y="71"/>
                    </a:cubicBezTo>
                    <a:cubicBezTo>
                      <a:pt x="168" y="71"/>
                      <a:pt x="168" y="71"/>
                      <a:pt x="168" y="71"/>
                    </a:cubicBezTo>
                    <a:cubicBezTo>
                      <a:pt x="168" y="1"/>
                      <a:pt x="168" y="1"/>
                      <a:pt x="168" y="1"/>
                    </a:cubicBezTo>
                    <a:cubicBezTo>
                      <a:pt x="179" y="1"/>
                      <a:pt x="179" y="1"/>
                      <a:pt x="179" y="1"/>
                    </a:cubicBezTo>
                    <a:cubicBezTo>
                      <a:pt x="200" y="50"/>
                      <a:pt x="200" y="50"/>
                      <a:pt x="200" y="50"/>
                    </a:cubicBezTo>
                    <a:cubicBezTo>
                      <a:pt x="202" y="54"/>
                      <a:pt x="203" y="57"/>
                      <a:pt x="204" y="59"/>
                    </a:cubicBezTo>
                    <a:cubicBezTo>
                      <a:pt x="204" y="59"/>
                      <a:pt x="204" y="59"/>
                      <a:pt x="204" y="59"/>
                    </a:cubicBezTo>
                    <a:cubicBezTo>
                      <a:pt x="205" y="55"/>
                      <a:pt x="206" y="52"/>
                      <a:pt x="207" y="50"/>
                    </a:cubicBezTo>
                    <a:cubicBezTo>
                      <a:pt x="229" y="1"/>
                      <a:pt x="229" y="1"/>
                      <a:pt x="229" y="1"/>
                    </a:cubicBezTo>
                    <a:cubicBezTo>
                      <a:pt x="239" y="1"/>
                      <a:pt x="239" y="1"/>
                      <a:pt x="239" y="1"/>
                    </a:cubicBezTo>
                    <a:lnTo>
                      <a:pt x="239" y="71"/>
                    </a:lnTo>
                    <a:close/>
                    <a:moveTo>
                      <a:pt x="285" y="1"/>
                    </a:moveTo>
                    <a:cubicBezTo>
                      <a:pt x="277" y="1"/>
                      <a:pt x="277" y="1"/>
                      <a:pt x="277" y="1"/>
                    </a:cubicBezTo>
                    <a:cubicBezTo>
                      <a:pt x="250" y="71"/>
                      <a:pt x="250" y="71"/>
                      <a:pt x="250" y="71"/>
                    </a:cubicBezTo>
                    <a:cubicBezTo>
                      <a:pt x="259" y="71"/>
                      <a:pt x="259" y="71"/>
                      <a:pt x="259" y="71"/>
                    </a:cubicBezTo>
                    <a:cubicBezTo>
                      <a:pt x="266" y="52"/>
                      <a:pt x="266" y="52"/>
                      <a:pt x="266" y="52"/>
                    </a:cubicBezTo>
                    <a:cubicBezTo>
                      <a:pt x="296" y="52"/>
                      <a:pt x="296" y="52"/>
                      <a:pt x="296" y="52"/>
                    </a:cubicBezTo>
                    <a:cubicBezTo>
                      <a:pt x="303" y="71"/>
                      <a:pt x="303" y="71"/>
                      <a:pt x="303" y="71"/>
                    </a:cubicBezTo>
                    <a:cubicBezTo>
                      <a:pt x="312" y="71"/>
                      <a:pt x="312" y="71"/>
                      <a:pt x="312" y="71"/>
                    </a:cubicBezTo>
                    <a:lnTo>
                      <a:pt x="285" y="1"/>
                    </a:lnTo>
                    <a:close/>
                    <a:moveTo>
                      <a:pt x="269" y="44"/>
                    </a:moveTo>
                    <a:cubicBezTo>
                      <a:pt x="279" y="14"/>
                      <a:pt x="279" y="14"/>
                      <a:pt x="279" y="14"/>
                    </a:cubicBezTo>
                    <a:cubicBezTo>
                      <a:pt x="280" y="13"/>
                      <a:pt x="280" y="12"/>
                      <a:pt x="281" y="10"/>
                    </a:cubicBezTo>
                    <a:cubicBezTo>
                      <a:pt x="281" y="10"/>
                      <a:pt x="281" y="10"/>
                      <a:pt x="281" y="10"/>
                    </a:cubicBezTo>
                    <a:cubicBezTo>
                      <a:pt x="281" y="12"/>
                      <a:pt x="282" y="14"/>
                      <a:pt x="282" y="14"/>
                    </a:cubicBezTo>
                    <a:cubicBezTo>
                      <a:pt x="293" y="44"/>
                      <a:pt x="293" y="44"/>
                      <a:pt x="293" y="44"/>
                    </a:cubicBezTo>
                    <a:lnTo>
                      <a:pt x="269" y="44"/>
                    </a:lnTo>
                    <a:close/>
                    <a:moveTo>
                      <a:pt x="357" y="9"/>
                    </a:moveTo>
                    <a:cubicBezTo>
                      <a:pt x="336" y="9"/>
                      <a:pt x="336" y="9"/>
                      <a:pt x="336" y="9"/>
                    </a:cubicBezTo>
                    <a:cubicBezTo>
                      <a:pt x="336" y="71"/>
                      <a:pt x="336" y="71"/>
                      <a:pt x="336" y="71"/>
                    </a:cubicBezTo>
                    <a:cubicBezTo>
                      <a:pt x="328" y="71"/>
                      <a:pt x="328" y="71"/>
                      <a:pt x="328" y="71"/>
                    </a:cubicBezTo>
                    <a:cubicBezTo>
                      <a:pt x="328" y="9"/>
                      <a:pt x="328" y="9"/>
                      <a:pt x="328" y="9"/>
                    </a:cubicBezTo>
                    <a:cubicBezTo>
                      <a:pt x="308" y="9"/>
                      <a:pt x="308" y="9"/>
                      <a:pt x="308" y="9"/>
                    </a:cubicBezTo>
                    <a:cubicBezTo>
                      <a:pt x="308" y="1"/>
                      <a:pt x="308" y="1"/>
                      <a:pt x="308" y="1"/>
                    </a:cubicBezTo>
                    <a:cubicBezTo>
                      <a:pt x="357" y="1"/>
                      <a:pt x="357" y="1"/>
                      <a:pt x="357" y="1"/>
                    </a:cubicBezTo>
                    <a:lnTo>
                      <a:pt x="357" y="9"/>
                    </a:lnTo>
                    <a:close/>
                    <a:moveTo>
                      <a:pt x="432" y="7"/>
                    </a:moveTo>
                    <a:cubicBezTo>
                      <a:pt x="428" y="3"/>
                      <a:pt x="422" y="1"/>
                      <a:pt x="414" y="1"/>
                    </a:cubicBezTo>
                    <a:cubicBezTo>
                      <a:pt x="395" y="1"/>
                      <a:pt x="395" y="1"/>
                      <a:pt x="395" y="1"/>
                    </a:cubicBezTo>
                    <a:cubicBezTo>
                      <a:pt x="395" y="71"/>
                      <a:pt x="395" y="71"/>
                      <a:pt x="395" y="71"/>
                    </a:cubicBezTo>
                    <a:cubicBezTo>
                      <a:pt x="403" y="71"/>
                      <a:pt x="403" y="71"/>
                      <a:pt x="403" y="71"/>
                    </a:cubicBezTo>
                    <a:cubicBezTo>
                      <a:pt x="403" y="45"/>
                      <a:pt x="403" y="45"/>
                      <a:pt x="403" y="45"/>
                    </a:cubicBezTo>
                    <a:cubicBezTo>
                      <a:pt x="412" y="45"/>
                      <a:pt x="412" y="45"/>
                      <a:pt x="412" y="45"/>
                    </a:cubicBezTo>
                    <a:cubicBezTo>
                      <a:pt x="420" y="45"/>
                      <a:pt x="426" y="43"/>
                      <a:pt x="431" y="39"/>
                    </a:cubicBezTo>
                    <a:cubicBezTo>
                      <a:pt x="436" y="34"/>
                      <a:pt x="438" y="29"/>
                      <a:pt x="438" y="22"/>
                    </a:cubicBezTo>
                    <a:cubicBezTo>
                      <a:pt x="438" y="16"/>
                      <a:pt x="436" y="10"/>
                      <a:pt x="432" y="7"/>
                    </a:cubicBezTo>
                    <a:close/>
                    <a:moveTo>
                      <a:pt x="425" y="34"/>
                    </a:moveTo>
                    <a:cubicBezTo>
                      <a:pt x="422" y="36"/>
                      <a:pt x="417" y="37"/>
                      <a:pt x="412" y="37"/>
                    </a:cubicBezTo>
                    <a:cubicBezTo>
                      <a:pt x="403" y="37"/>
                      <a:pt x="403" y="37"/>
                      <a:pt x="403" y="37"/>
                    </a:cubicBezTo>
                    <a:cubicBezTo>
                      <a:pt x="403" y="9"/>
                      <a:pt x="403" y="9"/>
                      <a:pt x="403" y="9"/>
                    </a:cubicBezTo>
                    <a:cubicBezTo>
                      <a:pt x="413" y="9"/>
                      <a:pt x="413" y="9"/>
                      <a:pt x="413" y="9"/>
                    </a:cubicBezTo>
                    <a:cubicBezTo>
                      <a:pt x="424" y="9"/>
                      <a:pt x="429" y="13"/>
                      <a:pt x="429" y="23"/>
                    </a:cubicBezTo>
                    <a:cubicBezTo>
                      <a:pt x="429" y="27"/>
                      <a:pt x="428" y="31"/>
                      <a:pt x="425" y="34"/>
                    </a:cubicBezTo>
                    <a:close/>
                    <a:moveTo>
                      <a:pt x="504" y="10"/>
                    </a:moveTo>
                    <a:cubicBezTo>
                      <a:pt x="498" y="3"/>
                      <a:pt x="490" y="0"/>
                      <a:pt x="480" y="0"/>
                    </a:cubicBezTo>
                    <a:cubicBezTo>
                      <a:pt x="470" y="0"/>
                      <a:pt x="462" y="3"/>
                      <a:pt x="456" y="10"/>
                    </a:cubicBezTo>
                    <a:cubicBezTo>
                      <a:pt x="450" y="17"/>
                      <a:pt x="446" y="26"/>
                      <a:pt x="446" y="37"/>
                    </a:cubicBezTo>
                    <a:cubicBezTo>
                      <a:pt x="446" y="48"/>
                      <a:pt x="449" y="56"/>
                      <a:pt x="455" y="63"/>
                    </a:cubicBezTo>
                    <a:cubicBezTo>
                      <a:pt x="461" y="69"/>
                      <a:pt x="469" y="73"/>
                      <a:pt x="479" y="73"/>
                    </a:cubicBezTo>
                    <a:cubicBezTo>
                      <a:pt x="489" y="73"/>
                      <a:pt x="498" y="69"/>
                      <a:pt x="504" y="63"/>
                    </a:cubicBezTo>
                    <a:cubicBezTo>
                      <a:pt x="510" y="56"/>
                      <a:pt x="513" y="47"/>
                      <a:pt x="513" y="35"/>
                    </a:cubicBezTo>
                    <a:cubicBezTo>
                      <a:pt x="513" y="25"/>
                      <a:pt x="510" y="16"/>
                      <a:pt x="504" y="10"/>
                    </a:cubicBezTo>
                    <a:close/>
                    <a:moveTo>
                      <a:pt x="497" y="58"/>
                    </a:moveTo>
                    <a:cubicBezTo>
                      <a:pt x="493" y="63"/>
                      <a:pt x="487" y="65"/>
                      <a:pt x="479" y="65"/>
                    </a:cubicBezTo>
                    <a:cubicBezTo>
                      <a:pt x="472" y="65"/>
                      <a:pt x="466" y="63"/>
                      <a:pt x="462" y="57"/>
                    </a:cubicBezTo>
                    <a:cubicBezTo>
                      <a:pt x="457" y="52"/>
                      <a:pt x="455" y="45"/>
                      <a:pt x="455" y="36"/>
                    </a:cubicBezTo>
                    <a:cubicBezTo>
                      <a:pt x="455" y="28"/>
                      <a:pt x="457" y="21"/>
                      <a:pt x="462" y="16"/>
                    </a:cubicBezTo>
                    <a:cubicBezTo>
                      <a:pt x="467" y="10"/>
                      <a:pt x="473" y="8"/>
                      <a:pt x="480" y="8"/>
                    </a:cubicBezTo>
                    <a:cubicBezTo>
                      <a:pt x="487" y="8"/>
                      <a:pt x="493" y="10"/>
                      <a:pt x="498" y="15"/>
                    </a:cubicBezTo>
                    <a:cubicBezTo>
                      <a:pt x="502" y="20"/>
                      <a:pt x="504" y="27"/>
                      <a:pt x="504" y="37"/>
                    </a:cubicBezTo>
                    <a:cubicBezTo>
                      <a:pt x="504" y="46"/>
                      <a:pt x="502" y="53"/>
                      <a:pt x="497"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2" name="Freeform 235">
                <a:extLst>
                  <a:ext uri="{FF2B5EF4-FFF2-40B4-BE49-F238E27FC236}">
                    <a16:creationId xmlns:a16="http://schemas.microsoft.com/office/drawing/2014/main" id="{25A1EB47-C393-4740-A3BE-464389289618}"/>
                  </a:ext>
                </a:extLst>
              </p:cNvPr>
              <p:cNvSpPr>
                <a:spLocks noEditPoints="1"/>
              </p:cNvSpPr>
              <p:nvPr/>
            </p:nvSpPr>
            <p:spPr bwMode="auto">
              <a:xfrm>
                <a:off x="473427" y="4464493"/>
                <a:ext cx="808727" cy="197346"/>
              </a:xfrm>
              <a:custGeom>
                <a:avLst/>
                <a:gdLst>
                  <a:gd name="T0" fmla="*/ 37 w 246"/>
                  <a:gd name="T1" fmla="*/ 32 h 60"/>
                  <a:gd name="T2" fmla="*/ 5 w 246"/>
                  <a:gd name="T3" fmla="*/ 60 h 60"/>
                  <a:gd name="T4" fmla="*/ 0 w 246"/>
                  <a:gd name="T5" fmla="*/ 0 h 60"/>
                  <a:gd name="T6" fmla="*/ 5 w 246"/>
                  <a:gd name="T7" fmla="*/ 27 h 60"/>
                  <a:gd name="T8" fmla="*/ 37 w 246"/>
                  <a:gd name="T9" fmla="*/ 0 h 60"/>
                  <a:gd name="T10" fmla="*/ 43 w 246"/>
                  <a:gd name="T11" fmla="*/ 60 h 60"/>
                  <a:gd name="T12" fmla="*/ 79 w 246"/>
                  <a:gd name="T13" fmla="*/ 60 h 60"/>
                  <a:gd name="T14" fmla="*/ 52 w 246"/>
                  <a:gd name="T15" fmla="*/ 0 h 60"/>
                  <a:gd name="T16" fmla="*/ 75 w 246"/>
                  <a:gd name="T17" fmla="*/ 48 h 60"/>
                  <a:gd name="T18" fmla="*/ 76 w 246"/>
                  <a:gd name="T19" fmla="*/ 53 h 60"/>
                  <a:gd name="T20" fmla="*/ 77 w 246"/>
                  <a:gd name="T21" fmla="*/ 51 h 60"/>
                  <a:gd name="T22" fmla="*/ 95 w 246"/>
                  <a:gd name="T23" fmla="*/ 0 h 60"/>
                  <a:gd name="T24" fmla="*/ 79 w 246"/>
                  <a:gd name="T25" fmla="*/ 60 h 60"/>
                  <a:gd name="T26" fmla="*/ 122 w 246"/>
                  <a:gd name="T27" fmla="*/ 0 h 60"/>
                  <a:gd name="T28" fmla="*/ 105 w 246"/>
                  <a:gd name="T29" fmla="*/ 60 h 60"/>
                  <a:gd name="T30" fmla="*/ 137 w 246"/>
                  <a:gd name="T31" fmla="*/ 42 h 60"/>
                  <a:gd name="T32" fmla="*/ 150 w 246"/>
                  <a:gd name="T33" fmla="*/ 60 h 60"/>
                  <a:gd name="T34" fmla="*/ 114 w 246"/>
                  <a:gd name="T35" fmla="*/ 37 h 60"/>
                  <a:gd name="T36" fmla="*/ 124 w 246"/>
                  <a:gd name="T37" fmla="*/ 9 h 60"/>
                  <a:gd name="T38" fmla="*/ 125 w 246"/>
                  <a:gd name="T39" fmla="*/ 7 h 60"/>
                  <a:gd name="T40" fmla="*/ 126 w 246"/>
                  <a:gd name="T41" fmla="*/ 11 h 60"/>
                  <a:gd name="T42" fmla="*/ 114 w 246"/>
                  <a:gd name="T43" fmla="*/ 37 h 60"/>
                  <a:gd name="T44" fmla="*/ 159 w 246"/>
                  <a:gd name="T45" fmla="*/ 0 h 60"/>
                  <a:gd name="T46" fmla="*/ 165 w 246"/>
                  <a:gd name="T47" fmla="*/ 55 h 60"/>
                  <a:gd name="T48" fmla="*/ 189 w 246"/>
                  <a:gd name="T49" fmla="*/ 60 h 60"/>
                  <a:gd name="T50" fmla="*/ 223 w 246"/>
                  <a:gd name="T51" fmla="*/ 0 h 60"/>
                  <a:gd name="T52" fmla="*/ 195 w 246"/>
                  <a:gd name="T53" fmla="*/ 60 h 60"/>
                  <a:gd name="T54" fmla="*/ 207 w 246"/>
                  <a:gd name="T55" fmla="*/ 42 h 60"/>
                  <a:gd name="T56" fmla="*/ 239 w 246"/>
                  <a:gd name="T57" fmla="*/ 60 h 60"/>
                  <a:gd name="T58" fmla="*/ 223 w 246"/>
                  <a:gd name="T59" fmla="*/ 0 h 60"/>
                  <a:gd name="T60" fmla="*/ 219 w 246"/>
                  <a:gd name="T61" fmla="*/ 11 h 60"/>
                  <a:gd name="T62" fmla="*/ 220 w 246"/>
                  <a:gd name="T63" fmla="*/ 7 h 60"/>
                  <a:gd name="T64" fmla="*/ 221 w 246"/>
                  <a:gd name="T65" fmla="*/ 9 h 60"/>
                  <a:gd name="T66" fmla="*/ 231 w 246"/>
                  <a:gd name="T67"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60">
                    <a:moveTo>
                      <a:pt x="37" y="60"/>
                    </a:moveTo>
                    <a:cubicBezTo>
                      <a:pt x="37" y="32"/>
                      <a:pt x="37" y="32"/>
                      <a:pt x="37" y="32"/>
                    </a:cubicBezTo>
                    <a:cubicBezTo>
                      <a:pt x="5" y="32"/>
                      <a:pt x="5" y="32"/>
                      <a:pt x="5" y="32"/>
                    </a:cubicBezTo>
                    <a:cubicBezTo>
                      <a:pt x="5" y="60"/>
                      <a:pt x="5" y="60"/>
                      <a:pt x="5" y="60"/>
                    </a:cubicBezTo>
                    <a:cubicBezTo>
                      <a:pt x="0" y="60"/>
                      <a:pt x="0" y="60"/>
                      <a:pt x="0" y="60"/>
                    </a:cubicBezTo>
                    <a:cubicBezTo>
                      <a:pt x="0" y="0"/>
                      <a:pt x="0" y="0"/>
                      <a:pt x="0" y="0"/>
                    </a:cubicBezTo>
                    <a:cubicBezTo>
                      <a:pt x="5" y="0"/>
                      <a:pt x="5" y="0"/>
                      <a:pt x="5" y="0"/>
                    </a:cubicBezTo>
                    <a:cubicBezTo>
                      <a:pt x="5" y="27"/>
                      <a:pt x="5" y="27"/>
                      <a:pt x="5" y="27"/>
                    </a:cubicBezTo>
                    <a:cubicBezTo>
                      <a:pt x="37" y="27"/>
                      <a:pt x="37" y="27"/>
                      <a:pt x="37" y="27"/>
                    </a:cubicBezTo>
                    <a:cubicBezTo>
                      <a:pt x="37" y="0"/>
                      <a:pt x="37" y="0"/>
                      <a:pt x="37" y="0"/>
                    </a:cubicBezTo>
                    <a:cubicBezTo>
                      <a:pt x="43" y="0"/>
                      <a:pt x="43" y="0"/>
                      <a:pt x="43" y="0"/>
                    </a:cubicBezTo>
                    <a:cubicBezTo>
                      <a:pt x="43" y="60"/>
                      <a:pt x="43" y="60"/>
                      <a:pt x="43" y="60"/>
                    </a:cubicBezTo>
                    <a:lnTo>
                      <a:pt x="37" y="60"/>
                    </a:lnTo>
                    <a:close/>
                    <a:moveTo>
                      <a:pt x="79" y="60"/>
                    </a:moveTo>
                    <a:cubicBezTo>
                      <a:pt x="73" y="60"/>
                      <a:pt x="73" y="60"/>
                      <a:pt x="73" y="60"/>
                    </a:cubicBezTo>
                    <a:cubicBezTo>
                      <a:pt x="52" y="0"/>
                      <a:pt x="52" y="0"/>
                      <a:pt x="52" y="0"/>
                    </a:cubicBezTo>
                    <a:cubicBezTo>
                      <a:pt x="58" y="0"/>
                      <a:pt x="58" y="0"/>
                      <a:pt x="58" y="0"/>
                    </a:cubicBezTo>
                    <a:cubicBezTo>
                      <a:pt x="75" y="48"/>
                      <a:pt x="75" y="48"/>
                      <a:pt x="75" y="48"/>
                    </a:cubicBezTo>
                    <a:cubicBezTo>
                      <a:pt x="75" y="49"/>
                      <a:pt x="75" y="50"/>
                      <a:pt x="76" y="50"/>
                    </a:cubicBezTo>
                    <a:cubicBezTo>
                      <a:pt x="76" y="51"/>
                      <a:pt x="76" y="52"/>
                      <a:pt x="76" y="53"/>
                    </a:cubicBezTo>
                    <a:cubicBezTo>
                      <a:pt x="76" y="53"/>
                      <a:pt x="76" y="53"/>
                      <a:pt x="76" y="53"/>
                    </a:cubicBezTo>
                    <a:cubicBezTo>
                      <a:pt x="76" y="52"/>
                      <a:pt x="77" y="52"/>
                      <a:pt x="77" y="51"/>
                    </a:cubicBezTo>
                    <a:cubicBezTo>
                      <a:pt x="77" y="50"/>
                      <a:pt x="77" y="49"/>
                      <a:pt x="78" y="48"/>
                    </a:cubicBezTo>
                    <a:cubicBezTo>
                      <a:pt x="95" y="0"/>
                      <a:pt x="95" y="0"/>
                      <a:pt x="95" y="0"/>
                    </a:cubicBezTo>
                    <a:cubicBezTo>
                      <a:pt x="101" y="0"/>
                      <a:pt x="101" y="0"/>
                      <a:pt x="101" y="0"/>
                    </a:cubicBezTo>
                    <a:lnTo>
                      <a:pt x="79" y="60"/>
                    </a:lnTo>
                    <a:close/>
                    <a:moveTo>
                      <a:pt x="127" y="0"/>
                    </a:moveTo>
                    <a:cubicBezTo>
                      <a:pt x="122" y="0"/>
                      <a:pt x="122" y="0"/>
                      <a:pt x="122" y="0"/>
                    </a:cubicBezTo>
                    <a:cubicBezTo>
                      <a:pt x="99" y="60"/>
                      <a:pt x="99" y="60"/>
                      <a:pt x="99" y="60"/>
                    </a:cubicBezTo>
                    <a:cubicBezTo>
                      <a:pt x="105" y="60"/>
                      <a:pt x="105" y="60"/>
                      <a:pt x="105" y="60"/>
                    </a:cubicBezTo>
                    <a:cubicBezTo>
                      <a:pt x="112" y="42"/>
                      <a:pt x="112" y="42"/>
                      <a:pt x="112" y="42"/>
                    </a:cubicBezTo>
                    <a:cubicBezTo>
                      <a:pt x="137" y="42"/>
                      <a:pt x="137" y="42"/>
                      <a:pt x="137" y="42"/>
                    </a:cubicBezTo>
                    <a:cubicBezTo>
                      <a:pt x="144" y="60"/>
                      <a:pt x="144" y="60"/>
                      <a:pt x="144" y="60"/>
                    </a:cubicBezTo>
                    <a:cubicBezTo>
                      <a:pt x="150" y="60"/>
                      <a:pt x="150" y="60"/>
                      <a:pt x="150" y="60"/>
                    </a:cubicBezTo>
                    <a:lnTo>
                      <a:pt x="127" y="0"/>
                    </a:lnTo>
                    <a:close/>
                    <a:moveTo>
                      <a:pt x="114" y="37"/>
                    </a:moveTo>
                    <a:cubicBezTo>
                      <a:pt x="123" y="11"/>
                      <a:pt x="123" y="11"/>
                      <a:pt x="123" y="11"/>
                    </a:cubicBezTo>
                    <a:cubicBezTo>
                      <a:pt x="123" y="10"/>
                      <a:pt x="124" y="10"/>
                      <a:pt x="124" y="9"/>
                    </a:cubicBezTo>
                    <a:cubicBezTo>
                      <a:pt x="124" y="8"/>
                      <a:pt x="124" y="8"/>
                      <a:pt x="124" y="7"/>
                    </a:cubicBezTo>
                    <a:cubicBezTo>
                      <a:pt x="125" y="7"/>
                      <a:pt x="125" y="7"/>
                      <a:pt x="125" y="7"/>
                    </a:cubicBezTo>
                    <a:cubicBezTo>
                      <a:pt x="125" y="8"/>
                      <a:pt x="125" y="8"/>
                      <a:pt x="125" y="9"/>
                    </a:cubicBezTo>
                    <a:cubicBezTo>
                      <a:pt x="125" y="10"/>
                      <a:pt x="125" y="10"/>
                      <a:pt x="126" y="11"/>
                    </a:cubicBezTo>
                    <a:cubicBezTo>
                      <a:pt x="135" y="37"/>
                      <a:pt x="135" y="37"/>
                      <a:pt x="135" y="37"/>
                    </a:cubicBezTo>
                    <a:lnTo>
                      <a:pt x="114" y="37"/>
                    </a:lnTo>
                    <a:close/>
                    <a:moveTo>
                      <a:pt x="159" y="60"/>
                    </a:moveTo>
                    <a:cubicBezTo>
                      <a:pt x="159" y="0"/>
                      <a:pt x="159" y="0"/>
                      <a:pt x="159" y="0"/>
                    </a:cubicBezTo>
                    <a:cubicBezTo>
                      <a:pt x="165" y="0"/>
                      <a:pt x="165" y="0"/>
                      <a:pt x="165" y="0"/>
                    </a:cubicBezTo>
                    <a:cubicBezTo>
                      <a:pt x="165" y="55"/>
                      <a:pt x="165" y="55"/>
                      <a:pt x="165" y="55"/>
                    </a:cubicBezTo>
                    <a:cubicBezTo>
                      <a:pt x="189" y="55"/>
                      <a:pt x="189" y="55"/>
                      <a:pt x="189" y="55"/>
                    </a:cubicBezTo>
                    <a:cubicBezTo>
                      <a:pt x="189" y="60"/>
                      <a:pt x="189" y="60"/>
                      <a:pt x="189" y="60"/>
                    </a:cubicBezTo>
                    <a:lnTo>
                      <a:pt x="159" y="60"/>
                    </a:lnTo>
                    <a:close/>
                    <a:moveTo>
                      <a:pt x="223" y="0"/>
                    </a:moveTo>
                    <a:cubicBezTo>
                      <a:pt x="218" y="0"/>
                      <a:pt x="218" y="0"/>
                      <a:pt x="218" y="0"/>
                    </a:cubicBezTo>
                    <a:cubicBezTo>
                      <a:pt x="195" y="60"/>
                      <a:pt x="195" y="60"/>
                      <a:pt x="195" y="60"/>
                    </a:cubicBezTo>
                    <a:cubicBezTo>
                      <a:pt x="201" y="60"/>
                      <a:pt x="201" y="60"/>
                      <a:pt x="201" y="60"/>
                    </a:cubicBezTo>
                    <a:cubicBezTo>
                      <a:pt x="207" y="42"/>
                      <a:pt x="207" y="42"/>
                      <a:pt x="207" y="42"/>
                    </a:cubicBezTo>
                    <a:cubicBezTo>
                      <a:pt x="233" y="42"/>
                      <a:pt x="233" y="42"/>
                      <a:pt x="233" y="42"/>
                    </a:cubicBezTo>
                    <a:cubicBezTo>
                      <a:pt x="239" y="60"/>
                      <a:pt x="239" y="60"/>
                      <a:pt x="239" y="60"/>
                    </a:cubicBezTo>
                    <a:cubicBezTo>
                      <a:pt x="246" y="60"/>
                      <a:pt x="246" y="60"/>
                      <a:pt x="246" y="60"/>
                    </a:cubicBezTo>
                    <a:lnTo>
                      <a:pt x="223" y="0"/>
                    </a:lnTo>
                    <a:close/>
                    <a:moveTo>
                      <a:pt x="209" y="37"/>
                    </a:moveTo>
                    <a:cubicBezTo>
                      <a:pt x="219" y="11"/>
                      <a:pt x="219" y="11"/>
                      <a:pt x="219" y="11"/>
                    </a:cubicBezTo>
                    <a:cubicBezTo>
                      <a:pt x="219" y="10"/>
                      <a:pt x="219" y="10"/>
                      <a:pt x="219" y="9"/>
                    </a:cubicBezTo>
                    <a:cubicBezTo>
                      <a:pt x="220" y="8"/>
                      <a:pt x="220" y="8"/>
                      <a:pt x="220" y="7"/>
                    </a:cubicBezTo>
                    <a:cubicBezTo>
                      <a:pt x="220" y="7"/>
                      <a:pt x="220" y="7"/>
                      <a:pt x="220" y="7"/>
                    </a:cubicBezTo>
                    <a:cubicBezTo>
                      <a:pt x="220" y="8"/>
                      <a:pt x="221" y="8"/>
                      <a:pt x="221" y="9"/>
                    </a:cubicBezTo>
                    <a:cubicBezTo>
                      <a:pt x="221" y="10"/>
                      <a:pt x="221" y="10"/>
                      <a:pt x="221" y="11"/>
                    </a:cubicBezTo>
                    <a:cubicBezTo>
                      <a:pt x="231" y="37"/>
                      <a:pt x="231" y="37"/>
                      <a:pt x="231" y="37"/>
                    </a:cubicBezTo>
                    <a:lnTo>
                      <a:pt x="209" y="37"/>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3" name="TextBox 32">
                <a:extLst>
                  <a:ext uri="{FF2B5EF4-FFF2-40B4-BE49-F238E27FC236}">
                    <a16:creationId xmlns:a16="http://schemas.microsoft.com/office/drawing/2014/main" id="{83A04741-2125-401E-B4DF-6AD42F3AB9B0}"/>
                  </a:ext>
                </a:extLst>
              </p:cNvPr>
              <p:cNvSpPr txBox="1"/>
              <p:nvPr/>
            </p:nvSpPr>
            <p:spPr>
              <a:xfrm>
                <a:off x="3011915" y="4426719"/>
                <a:ext cx="1231106" cy="304699"/>
              </a:xfrm>
              <a:prstGeom prst="rect">
                <a:avLst/>
              </a:prstGeom>
              <a:noFill/>
            </p:spPr>
            <p:txBody>
              <a:bodyPr wrap="none" lIns="0" tIns="0" rIns="0" bIns="0" rtlCol="0">
                <a:spAutoFit/>
              </a:bodyPr>
              <a:lstStyle/>
              <a:p>
                <a:pPr>
                  <a:lnSpc>
                    <a:spcPct val="90000"/>
                  </a:lnSpc>
                  <a:spcAft>
                    <a:spcPts val="600"/>
                  </a:spcAft>
                </a:pPr>
                <a:r>
                  <a:rPr lang="en-US" sz="2200">
                    <a:solidFill>
                      <a:schemeClr val="bg1"/>
                    </a:solidFill>
                    <a:latin typeface="Biome" panose="020B0503030204020804" pitchFamily="34" charset="0"/>
                    <a:cs typeface="Biome" panose="020B0503030204020804" pitchFamily="34" charset="0"/>
                  </a:rPr>
                  <a:t>GRACIAS</a:t>
                </a:r>
              </a:p>
            </p:txBody>
          </p:sp>
        </p:grpSp>
      </p:grpSp>
      <p:pic>
        <p:nvPicPr>
          <p:cNvPr id="2" name="MS logo white - EMF" descr="Microsoft logo white text version">
            <a:extLst>
              <a:ext uri="{FF2B5EF4-FFF2-40B4-BE49-F238E27FC236}">
                <a16:creationId xmlns:a16="http://schemas.microsoft.com/office/drawing/2014/main" id="{B469F563-25D6-1792-36F1-0B34947F8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01901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Notes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endParaRPr lang="en-US" dirty="0"/>
          </a:p>
        </p:txBody>
      </p:sp>
      <p:sp>
        <p:nvSpPr>
          <p:cNvPr id="3" name="Rectangle 2">
            <a:extLst>
              <a:ext uri="{FF2B5EF4-FFF2-40B4-BE49-F238E27FC236}">
                <a16:creationId xmlns:a16="http://schemas.microsoft.com/office/drawing/2014/main" id="{555BE812-E3B5-4F73-B62D-1771A2161762}"/>
              </a:ext>
            </a:extLst>
          </p:cNvPr>
          <p:cNvSpPr/>
          <p:nvPr userDrawn="1"/>
        </p:nvSpPr>
        <p:spPr bwMode="auto">
          <a:xfrm>
            <a:off x="0" y="1"/>
            <a:ext cx="12192000" cy="34336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5"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DELETE THIS SLIDE BEFORE DELIVERYING TO CUSTOMER</a:t>
            </a:r>
          </a:p>
        </p:txBody>
      </p:sp>
      <p:sp>
        <p:nvSpPr>
          <p:cNvPr id="7" name="Content Placeholder 3">
            <a:extLst>
              <a:ext uri="{FF2B5EF4-FFF2-40B4-BE49-F238E27FC236}">
                <a16:creationId xmlns:a16="http://schemas.microsoft.com/office/drawing/2014/main" id="{3FEF679C-9A3D-40C0-9F9F-6EFFF73F2D9A}"/>
              </a:ext>
            </a:extLst>
          </p:cNvPr>
          <p:cNvSpPr>
            <a:spLocks noGrp="1"/>
          </p:cNvSpPr>
          <p:nvPr>
            <p:ph sz="quarter" idx="12"/>
          </p:nvPr>
        </p:nvSpPr>
        <p:spPr>
          <a:xfrm>
            <a:off x="455995" y="1189178"/>
            <a:ext cx="11306469" cy="553998"/>
          </a:xfrm>
        </p:spPr>
        <p:txBody>
          <a:bodyPr/>
          <a:lstStyle>
            <a:lvl1pPr>
              <a:defRPr/>
            </a:lvl1pPr>
          </a:lstStyle>
          <a:p>
            <a:pPr lvl="0"/>
            <a:endParaRPr lang="en-US" dirty="0"/>
          </a:p>
        </p:txBody>
      </p:sp>
    </p:spTree>
    <p:extLst>
      <p:ext uri="{BB962C8B-B14F-4D97-AF65-F5344CB8AC3E}">
        <p14:creationId xmlns:p14="http://schemas.microsoft.com/office/powerpoint/2010/main" val="3267178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4">
    <p:bg>
      <p:bgPr>
        <a:solidFill>
          <a:srgbClr val="000000"/>
        </a:solidFill>
        <a:effectLst/>
      </p:bgPr>
    </p:bg>
    <p:spTree>
      <p:nvGrpSpPr>
        <p:cNvPr id="1" name=""/>
        <p:cNvGrpSpPr/>
        <p:nvPr/>
      </p:nvGrpSpPr>
      <p:grpSpPr>
        <a:xfrm>
          <a:off x="0" y="0"/>
          <a:ext cx="0" cy="0"/>
          <a:chOff x="0" y="0"/>
          <a:chExt cx="0" cy="0"/>
        </a:xfrm>
      </p:grpSpPr>
      <p:pic>
        <p:nvPicPr>
          <p:cNvPr id="2" name="Picture 1" descr="A meeting in a conference room.">
            <a:extLst>
              <a:ext uri="{FF2B5EF4-FFF2-40B4-BE49-F238E27FC236}">
                <a16:creationId xmlns:a16="http://schemas.microsoft.com/office/drawing/2014/main" id="{BC3A14F6-662A-A439-6024-30D6EECA33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
        <p:nvSpPr>
          <p:cNvPr id="23" name="Title 1">
            <a:extLst>
              <a:ext uri="{FF2B5EF4-FFF2-40B4-BE49-F238E27FC236}">
                <a16:creationId xmlns:a16="http://schemas.microsoft.com/office/drawing/2014/main" id="{FDC07CDA-68EB-4E86-928B-FBF88B5254D0}"/>
              </a:ext>
            </a:extLst>
          </p:cNvPr>
          <p:cNvSpPr>
            <a:spLocks noGrp="1"/>
          </p:cNvSpPr>
          <p:nvPr>
            <p:ph type="title" hasCustomPrompt="1"/>
          </p:nvPr>
        </p:nvSpPr>
        <p:spPr>
          <a:xfrm>
            <a:off x="588263" y="2961073"/>
            <a:ext cx="4167887" cy="572464"/>
          </a:xfrm>
        </p:spPr>
        <p:txBody>
          <a:bodyPr anchor="b" anchorCtr="0">
            <a:spAutoFit/>
          </a:bodyPr>
          <a:lstStyle>
            <a:lvl1pPr>
              <a:defRPr>
                <a:solidFill>
                  <a:schemeClr val="bg1"/>
                </a:solidFill>
              </a:defRPr>
            </a:lvl1pPr>
          </a:lstStyle>
          <a:p>
            <a:r>
              <a:rPr lang="en-US"/>
              <a:t>Service Title</a:t>
            </a:r>
          </a:p>
        </p:txBody>
      </p:sp>
      <p:sp>
        <p:nvSpPr>
          <p:cNvPr id="24" name="Text Placeholder 4">
            <a:extLst>
              <a:ext uri="{FF2B5EF4-FFF2-40B4-BE49-F238E27FC236}">
                <a16:creationId xmlns:a16="http://schemas.microsoft.com/office/drawing/2014/main" id="{83A90E45-59B8-4B12-8B5A-2E86DC26AB8D}"/>
              </a:ext>
            </a:extLst>
          </p:cNvPr>
          <p:cNvSpPr>
            <a:spLocks noGrp="1"/>
          </p:cNvSpPr>
          <p:nvPr>
            <p:ph type="body" sz="quarter" idx="12" hasCustomPrompt="1"/>
          </p:nvPr>
        </p:nvSpPr>
        <p:spPr>
          <a:xfrm>
            <a:off x="582042" y="3962401"/>
            <a:ext cx="4167887" cy="307777"/>
          </a:xfrm>
          <a:noFill/>
        </p:spPr>
        <p:txBody>
          <a:bodyPr wrap="square" lIns="0" tIns="0" rIns="0" bIns="0">
            <a:spAutoFit/>
          </a:bodyPr>
          <a:lstStyle>
            <a:lvl1pPr marL="0" indent="0">
              <a:spcBef>
                <a:spcPts val="0"/>
              </a:spcBef>
              <a:buNone/>
              <a:defRPr sz="2000" spc="0" baseline="0">
                <a:solidFill>
                  <a:schemeClr val="bg1"/>
                </a:solidFill>
                <a:latin typeface="+mj-lt"/>
                <a:cs typeface="Segoe UI" panose="020B0502040204020203" pitchFamily="34" charset="0"/>
              </a:defRPr>
            </a:lvl1pPr>
          </a:lstStyle>
          <a:p>
            <a:pPr lvl="0"/>
            <a:r>
              <a:rPr lang="en-US"/>
              <a:t>Module title</a:t>
            </a:r>
          </a:p>
        </p:txBody>
      </p:sp>
      <p:pic>
        <p:nvPicPr>
          <p:cNvPr id="25" name="MS logo white - EMF" descr="Microsoft logo white text version">
            <a:extLst>
              <a:ext uri="{FF2B5EF4-FFF2-40B4-BE49-F238E27FC236}">
                <a16:creationId xmlns:a16="http://schemas.microsoft.com/office/drawing/2014/main" id="{53C72490-8807-47DB-8FA1-F1790B2E24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
        <p:nvSpPr>
          <p:cNvPr id="27" name="Text Placeholder 4">
            <a:extLst>
              <a:ext uri="{FF2B5EF4-FFF2-40B4-BE49-F238E27FC236}">
                <a16:creationId xmlns:a16="http://schemas.microsoft.com/office/drawing/2014/main" id="{B79E0545-E42C-4F8C-AF84-88EE4693E666}"/>
              </a:ext>
            </a:extLst>
          </p:cNvPr>
          <p:cNvSpPr>
            <a:spLocks noGrp="1"/>
          </p:cNvSpPr>
          <p:nvPr>
            <p:ph type="body" sz="quarter" idx="13" hasCustomPrompt="1"/>
          </p:nvPr>
        </p:nvSpPr>
        <p:spPr>
          <a:xfrm>
            <a:off x="582043" y="4699042"/>
            <a:ext cx="4174108" cy="830997"/>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p>
          <a:p>
            <a:pPr lvl="0"/>
            <a:r>
              <a:rPr lang="en-US"/>
              <a:t>Speaker role</a:t>
            </a:r>
          </a:p>
          <a:p>
            <a:pPr lvl="0"/>
            <a:r>
              <a:rPr lang="en-US"/>
              <a:t>Speaker email</a:t>
            </a:r>
          </a:p>
        </p:txBody>
      </p:sp>
    </p:spTree>
    <p:extLst>
      <p:ext uri="{BB962C8B-B14F-4D97-AF65-F5344CB8AC3E}">
        <p14:creationId xmlns:p14="http://schemas.microsoft.com/office/powerpoint/2010/main" val="3295839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Dark Gra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solidFill>
                  <a:srgbClr val="50E6FF"/>
                </a:solidFill>
              </a:defRPr>
            </a:lvl1pPr>
          </a:lstStyle>
          <a:p>
            <a:r>
              <a:rPr lang="en-US"/>
              <a:t>Section title</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359016" y="4333981"/>
            <a:ext cx="10547350" cy="492443"/>
          </a:xfrm>
        </p:spPr>
        <p:txBody>
          <a:bodyPr/>
          <a:lstStyle>
            <a:lvl1pPr marL="0" indent="0">
              <a:buNone/>
              <a:defRPr sz="2000"/>
            </a:lvl1pPr>
          </a:lstStyle>
          <a:p>
            <a:pPr lvl="0"/>
            <a:r>
              <a:rPr lang="en-US"/>
              <a:t>Subtitle</a:t>
            </a:r>
          </a:p>
        </p:txBody>
      </p:sp>
      <p:pic>
        <p:nvPicPr>
          <p:cNvPr id="8" name="Graphic 7">
            <a:extLst>
              <a:ext uri="{FF2B5EF4-FFF2-40B4-BE49-F238E27FC236}">
                <a16:creationId xmlns:a16="http://schemas.microsoft.com/office/drawing/2014/main" id="{02500BEE-8601-5BDF-8A38-636835E243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65452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Tree>
    <p:extLst>
      <p:ext uri="{BB962C8B-B14F-4D97-AF65-F5344CB8AC3E}">
        <p14:creationId xmlns:p14="http://schemas.microsoft.com/office/powerpoint/2010/main" val="28004189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endParaRPr lang="en-US"/>
          </a:p>
        </p:txBody>
      </p:sp>
      <p:sp>
        <p:nvSpPr>
          <p:cNvPr id="4" name="Content Placeholder 3">
            <a:extLst>
              <a:ext uri="{FF2B5EF4-FFF2-40B4-BE49-F238E27FC236}">
                <a16:creationId xmlns:a16="http://schemas.microsoft.com/office/drawing/2014/main" id="{51602750-3399-AB08-F19D-D88C277BC6D2}"/>
              </a:ext>
            </a:extLst>
          </p:cNvPr>
          <p:cNvSpPr>
            <a:spLocks noGrp="1"/>
          </p:cNvSpPr>
          <p:nvPr>
            <p:ph sz="quarter" idx="11"/>
          </p:nvPr>
        </p:nvSpPr>
        <p:spPr>
          <a:xfrm>
            <a:off x="455995" y="1616364"/>
            <a:ext cx="11306469" cy="4873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798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6.emf"/><Relationship Id="rId4" Type="http://schemas.openxmlformats.org/officeDocument/2006/relationships/slideLayout" Target="../slideLayouts/slideLayout8.xml"/><Relationship Id="rId9"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11.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317457"/>
      </p:ext>
    </p:extLst>
  </p:cSld>
  <p:clrMap bg1="dk1" tx1="lt1" bg2="dk2" tx2="lt2" accent1="accent1" accent2="accent2" accent3="accent3" accent4="accent4" accent5="accent5" accent6="accent6" hlink="hlink" folHlink="folHlink"/>
  <p:sldLayoutIdLst>
    <p:sldLayoutId id="2147483661" r:id="rId1"/>
    <p:sldLayoutId id="214748366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5142717"/>
      </p:ext>
    </p:extLst>
  </p:cSld>
  <p:clrMap bg1="lt1" tx1="dk1" bg2="lt2" tx2="dk2" accent1="accent1" accent2="accent2" accent3="accent3" accent4="accent4" accent5="accent5" accent6="accent6" hlink="hlink" folHlink="folHlink"/>
  <p:sldLayoutIdLst>
    <p:sldLayoutId id="2147483715" r:id="rId1"/>
    <p:sldLayoutId id="214748371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0"/>
            <a:ext cx="11306469" cy="1785104"/>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2"/>
            <a:r>
              <a:rPr lang="en-US"/>
              <a:t>H3 Segoe UI </a:t>
            </a:r>
            <a:r>
              <a:rPr lang="en-US" err="1"/>
              <a:t>Semibold</a:t>
            </a:r>
            <a:r>
              <a:rPr lang="en-US"/>
              <a:t> 14/18</a:t>
            </a:r>
          </a:p>
          <a:p>
            <a:pPr lvl="3"/>
            <a:r>
              <a:rPr lang="en-US"/>
              <a:t>B2 Segoe UI Regular 14/18</a:t>
            </a:r>
          </a:p>
          <a:p>
            <a:pPr lvl="4"/>
            <a:r>
              <a:rPr lang="en-US"/>
              <a:t>H4 Segoe UI Bold 10/12</a:t>
            </a:r>
          </a:p>
          <a:p>
            <a:pPr lvl="6"/>
            <a:r>
              <a:rPr lang="en-US"/>
              <a:t>B3 Segoe UI Regular 10/12</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11487865" y="5112467"/>
            <a:ext cx="2565397" cy="925668"/>
          </a:xfrm>
          <a:prstGeom prst="rect">
            <a:avLst/>
          </a:prstGeom>
        </p:spPr>
      </p:pic>
      <p:pic>
        <p:nvPicPr>
          <p:cNvPr id="6"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DC00887-7CFD-477F-AB72-9863C4F38802}"/>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10624263" y="1683466"/>
            <a:ext cx="4292603" cy="925669"/>
          </a:xfrm>
          <a:prstGeom prst="rect">
            <a:avLst/>
          </a:prstGeom>
        </p:spPr>
      </p:pic>
      <p:pic>
        <p:nvPicPr>
          <p:cNvPr id="8" name="Picture 7">
            <a:extLst>
              <a:ext uri="{FF2B5EF4-FFF2-40B4-BE49-F238E27FC236}">
                <a16:creationId xmlns:a16="http://schemas.microsoft.com/office/drawing/2014/main" id="{8E634405-CA31-43FB-8CBD-2BD7FE01011C}"/>
              </a:ext>
            </a:extLst>
          </p:cNvPr>
          <p:cNvPicPr>
            <a:picLocks noChangeAspect="1"/>
          </p:cNvPicPr>
          <p:nvPr userDrawn="1"/>
        </p:nvPicPr>
        <p:blipFill>
          <a:blip r:embed="rId10"/>
          <a:stretch>
            <a:fillRect/>
          </a:stretch>
        </p:blipFill>
        <p:spPr>
          <a:xfrm rot="16200000">
            <a:off x="-3960166" y="3012157"/>
            <a:ext cx="6857650" cy="833336"/>
          </a:xfrm>
          <a:prstGeom prst="rect">
            <a:avLst/>
          </a:prstGeom>
        </p:spPr>
      </p:pic>
    </p:spTree>
    <p:extLst>
      <p:ext uri="{BB962C8B-B14F-4D97-AF65-F5344CB8AC3E}">
        <p14:creationId xmlns:p14="http://schemas.microsoft.com/office/powerpoint/2010/main" val="198149506"/>
      </p:ext>
    </p:extLst>
  </p:cSld>
  <p:clrMap bg1="lt1" tx1="dk1" bg2="lt2" tx2="dk2" accent1="accent1" accent2="accent2" accent3="accent3" accent4="accent4" accent5="accent5" accent6="accent6" hlink="hlink" folHlink="folHlink"/>
  <p:sldLayoutIdLst>
    <p:sldLayoutId id="2147483719" r:id="rId1"/>
    <p:sldLayoutId id="2147483723" r:id="rId2"/>
    <p:sldLayoutId id="2147483730" r:id="rId3"/>
    <p:sldLayoutId id="2147483732" r:id="rId4"/>
    <p:sldLayoutId id="2147483733" r:id="rId5"/>
    <p:sldLayoutId id="2147483747" r:id="rId6"/>
  </p:sldLayoutIdLst>
  <p:transition>
    <p:fade/>
  </p:transition>
  <p:hf hdr="0" ftr="0" dt="0"/>
  <p:txStyles>
    <p:titleStyle>
      <a:lvl1pPr algn="l" defTabSz="932746"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400" kern="1200" spc="-50" baseline="0">
          <a:solidFill>
            <a:schemeClr val="tx1"/>
          </a:solidFill>
          <a:latin typeface="+mj-lt"/>
          <a:ea typeface="+mn-ea"/>
          <a:cs typeface="+mn-cs"/>
        </a:defRPr>
      </a:lvl1pPr>
      <a:lvl2pPr marL="4572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658368" marR="0" indent="-201168"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2"/>
          </a:solidFill>
          <a:latin typeface="+mj-lt"/>
          <a:ea typeface="+mn-ea"/>
          <a:cs typeface="+mn-cs"/>
        </a:defRPr>
      </a:lvl3pPr>
      <a:lvl4pPr marL="841248" marR="0" indent="-18288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1"/>
          </a:solidFill>
          <a:latin typeface="+mn-lt"/>
          <a:ea typeface="+mn-ea"/>
          <a:cs typeface="+mn-cs"/>
        </a:defRPr>
      </a:lvl4pPr>
      <a:lvl5pPr marL="1024128" marR="0" indent="-164592"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331863" indent="0" algn="l" defTabSz="932746" rtl="0" eaLnBrk="1" latinLnBrk="0" hangingPunct="1">
        <a:spcBef>
          <a:spcPct val="20000"/>
        </a:spcBef>
        <a:buFont typeface="Arial" pitchFamily="34" charset="0"/>
        <a:buNone/>
        <a:defRPr sz="2000" kern="1200">
          <a:solidFill>
            <a:schemeClr val="tx1"/>
          </a:solidFill>
          <a:latin typeface="+mn-lt"/>
          <a:ea typeface="+mn-ea"/>
          <a:cs typeface="+mn-cs"/>
        </a:defRPr>
      </a:lvl6pPr>
      <a:lvl7pPr marL="1207008" indent="-146304" algn="l" defTabSz="932746" rtl="0" eaLnBrk="1" latinLnBrk="0" hangingPunct="1">
        <a:lnSpc>
          <a:spcPct val="100000"/>
        </a:lnSpc>
        <a:spcBef>
          <a:spcPts val="24"/>
        </a:spcBef>
        <a:spcAft>
          <a:spcPts val="0"/>
        </a:spcAft>
        <a:buFont typeface="Arial" panose="020B0604020202020204" pitchFamily="34" charset="0"/>
        <a:buChar char="•"/>
        <a:defRPr sz="1200" kern="1200">
          <a:solidFill>
            <a:schemeClr val="tx1"/>
          </a:solidFill>
          <a:latin typeface="+mn-lt"/>
          <a:ea typeface="+mn-ea"/>
          <a:cs typeface="+mn-cs"/>
        </a:defRPr>
      </a:lvl7pPr>
      <a:lvl8pPr marL="3497797"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71"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6" rtl="0" eaLnBrk="1" latinLnBrk="0" hangingPunct="1">
        <a:defRPr sz="1800" kern="1200">
          <a:solidFill>
            <a:schemeClr val="tx1"/>
          </a:solidFill>
          <a:latin typeface="+mn-lt"/>
          <a:ea typeface="+mn-ea"/>
          <a:cs typeface="+mn-cs"/>
        </a:defRPr>
      </a:lvl1pPr>
      <a:lvl2pPr marL="466372" algn="l" defTabSz="932746" rtl="0" eaLnBrk="1" latinLnBrk="0" hangingPunct="1">
        <a:defRPr sz="1800" kern="1200">
          <a:solidFill>
            <a:schemeClr val="tx1"/>
          </a:solidFill>
          <a:latin typeface="+mn-lt"/>
          <a:ea typeface="+mn-ea"/>
          <a:cs typeface="+mn-cs"/>
        </a:defRPr>
      </a:lvl2pPr>
      <a:lvl3pPr marL="932746" algn="l" defTabSz="932746" rtl="0" eaLnBrk="1" latinLnBrk="0" hangingPunct="1">
        <a:defRPr sz="1800" kern="1200">
          <a:solidFill>
            <a:schemeClr val="tx1"/>
          </a:solidFill>
          <a:latin typeface="+mn-lt"/>
          <a:ea typeface="+mn-ea"/>
          <a:cs typeface="+mn-cs"/>
        </a:defRPr>
      </a:lvl3pPr>
      <a:lvl4pPr marL="1399118" algn="l" defTabSz="932746" rtl="0" eaLnBrk="1" latinLnBrk="0" hangingPunct="1">
        <a:defRPr sz="1800" kern="1200">
          <a:solidFill>
            <a:schemeClr val="tx1"/>
          </a:solidFill>
          <a:latin typeface="+mn-lt"/>
          <a:ea typeface="+mn-ea"/>
          <a:cs typeface="+mn-cs"/>
        </a:defRPr>
      </a:lvl4pPr>
      <a:lvl5pPr marL="1865492" algn="l" defTabSz="932746" rtl="0" eaLnBrk="1" latinLnBrk="0" hangingPunct="1">
        <a:defRPr sz="1800" kern="1200">
          <a:solidFill>
            <a:schemeClr val="tx1"/>
          </a:solidFill>
          <a:latin typeface="+mn-lt"/>
          <a:ea typeface="+mn-ea"/>
          <a:cs typeface="+mn-cs"/>
        </a:defRPr>
      </a:lvl5pPr>
      <a:lvl6pPr marL="2331865" algn="l" defTabSz="932746" rtl="0" eaLnBrk="1" latinLnBrk="0" hangingPunct="1">
        <a:defRPr sz="1800" kern="1200">
          <a:solidFill>
            <a:schemeClr val="tx1"/>
          </a:solidFill>
          <a:latin typeface="+mn-lt"/>
          <a:ea typeface="+mn-ea"/>
          <a:cs typeface="+mn-cs"/>
        </a:defRPr>
      </a:lvl6pPr>
      <a:lvl7pPr marL="2798237" algn="l" defTabSz="932746" rtl="0" eaLnBrk="1" latinLnBrk="0" hangingPunct="1">
        <a:defRPr sz="1800" kern="1200">
          <a:solidFill>
            <a:schemeClr val="tx1"/>
          </a:solidFill>
          <a:latin typeface="+mn-lt"/>
          <a:ea typeface="+mn-ea"/>
          <a:cs typeface="+mn-cs"/>
        </a:defRPr>
      </a:lvl7pPr>
      <a:lvl8pPr marL="3264610" algn="l" defTabSz="932746" rtl="0" eaLnBrk="1" latinLnBrk="0" hangingPunct="1">
        <a:defRPr sz="1800" kern="1200">
          <a:solidFill>
            <a:schemeClr val="tx1"/>
          </a:solidFill>
          <a:latin typeface="+mn-lt"/>
          <a:ea typeface="+mn-ea"/>
          <a:cs typeface="+mn-cs"/>
        </a:defRPr>
      </a:lvl8pPr>
      <a:lvl9pPr marL="3730984" algn="l" defTabSz="9327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87">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0">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1636161484"/>
      </p:ext>
    </p:extLst>
  </p:cSld>
  <p:clrMap bg1="lt1" tx1="dk1" bg2="lt2" tx2="dk2" accent1="accent1" accent2="accent2" accent3="accent3" accent4="accent4" accent5="accent5" accent6="accent6" hlink="hlink" folHlink="folHlink"/>
  <p:sldLayoutIdLst>
    <p:sldLayoutId id="214748393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sv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33.xml.rels><?xml version="1.0" encoding="UTF-8" standalone="yes"?>
<Relationships xmlns="http://schemas.openxmlformats.org/package/2006/relationships"><Relationship Id="rId8" Type="http://schemas.openxmlformats.org/officeDocument/2006/relationships/hyperlink" Target="https://learn.microsoft.com/en-us/azure/well-architected/mission-critical/mission-critical-overview" TargetMode="External"/><Relationship Id="rId3" Type="http://schemas.openxmlformats.org/officeDocument/2006/relationships/image" Target="../media/image44.jpeg"/><Relationship Id="rId7" Type="http://schemas.openxmlformats.org/officeDocument/2006/relationships/hyperlink" Target="https://docs.microsoft.com/en-us/azure/architecture/patterns/category/availabilit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docs.microsoft.com/en-us/azure/architecture/patterns/category/resiliency" TargetMode="External"/><Relationship Id="rId5" Type="http://schemas.openxmlformats.org/officeDocument/2006/relationships/hyperlink" Target="https://docs.microsoft.com/en-us/azure/architecture/framework/resiliency/app-design-error-handling" TargetMode="External"/><Relationship Id="rId10" Type="http://schemas.openxmlformats.org/officeDocument/2006/relationships/hyperlink" Target="https://www.amazon.com/Reliability-Availability-Engineering-Modeling-Applications/dp/1107099501" TargetMode="External"/><Relationship Id="rId4" Type="http://schemas.openxmlformats.org/officeDocument/2006/relationships/hyperlink" Target="https://docs.microsoft.com/en-us/azure/architecture/framework/resiliency/overview" TargetMode="External"/><Relationship Id="rId9" Type="http://schemas.openxmlformats.org/officeDocument/2006/relationships/hyperlink" Target="https://docs.microsoft.com/en-us/azure/site-reliability-engineering/"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1D353-1292-429B-9F1E-B3A7762835C2}"/>
              </a:ext>
            </a:extLst>
          </p:cNvPr>
          <p:cNvSpPr>
            <a:spLocks noGrp="1"/>
          </p:cNvSpPr>
          <p:nvPr>
            <p:ph type="title"/>
          </p:nvPr>
        </p:nvSpPr>
        <p:spPr>
          <a:xfrm>
            <a:off x="588263" y="2185476"/>
            <a:ext cx="4167887" cy="1348061"/>
          </a:xfrm>
        </p:spPr>
        <p:txBody>
          <a:bodyPr/>
          <a:lstStyle/>
          <a:p>
            <a:r>
              <a:rPr lang="en-US" dirty="0">
                <a:cs typeface="Segoe UI"/>
              </a:rPr>
              <a:t>Well-Architected Reliability Assessment – Executive Summary</a:t>
            </a:r>
          </a:p>
        </p:txBody>
      </p:sp>
      <p:sp>
        <p:nvSpPr>
          <p:cNvPr id="5" name="Text Placeholder 4">
            <a:extLst>
              <a:ext uri="{FF2B5EF4-FFF2-40B4-BE49-F238E27FC236}">
                <a16:creationId xmlns:a16="http://schemas.microsoft.com/office/drawing/2014/main" id="{0D71E26D-07D4-4BDB-AC6C-99EF685938A1}"/>
              </a:ext>
            </a:extLst>
          </p:cNvPr>
          <p:cNvSpPr>
            <a:spLocks noGrp="1"/>
          </p:cNvSpPr>
          <p:nvPr>
            <p:ph type="body" sz="quarter" idx="12"/>
          </p:nvPr>
        </p:nvSpPr>
        <p:spPr>
          <a:xfrm>
            <a:off x="582042" y="3962401"/>
            <a:ext cx="4702559" cy="307777"/>
          </a:xfrm>
        </p:spPr>
        <p:txBody>
          <a:bodyPr/>
          <a:lstStyle/>
          <a:p>
            <a:r>
              <a:rPr lang="en-US">
                <a:latin typeface="+mj-lt"/>
              </a:rPr>
              <a:t>Contoso Hotels - Hotel App</a:t>
            </a:r>
          </a:p>
        </p:txBody>
      </p:sp>
      <p:sp>
        <p:nvSpPr>
          <p:cNvPr id="6" name="Text Placeholder 5">
            <a:extLst>
              <a:ext uri="{FF2B5EF4-FFF2-40B4-BE49-F238E27FC236}">
                <a16:creationId xmlns:a16="http://schemas.microsoft.com/office/drawing/2014/main" id="{B1522BFF-07A3-4530-BEAD-266D3A0961B9}"/>
              </a:ext>
            </a:extLst>
          </p:cNvPr>
          <p:cNvSpPr>
            <a:spLocks noGrp="1"/>
          </p:cNvSpPr>
          <p:nvPr>
            <p:ph type="body" sz="quarter" idx="13"/>
          </p:nvPr>
        </p:nvSpPr>
        <p:spPr/>
        <p:txBody>
          <a:bodyPr/>
          <a:lstStyle/>
          <a:p>
            <a:r>
              <a:rPr lang="en-US"/>
              <a:t>Presenter Name</a:t>
            </a:r>
          </a:p>
          <a:p>
            <a:r>
              <a:rPr lang="en-US"/>
              <a:t>Presenter Role</a:t>
            </a:r>
          </a:p>
          <a:p>
            <a:r>
              <a:rPr lang="en-US"/>
              <a:t>Presenter E-mail</a:t>
            </a:r>
          </a:p>
        </p:txBody>
      </p:sp>
    </p:spTree>
    <p:extLst>
      <p:ext uri="{BB962C8B-B14F-4D97-AF65-F5344CB8AC3E}">
        <p14:creationId xmlns:p14="http://schemas.microsoft.com/office/powerpoint/2010/main" val="21032354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C0D82-D414-B9D7-C251-9F8BE175ADE2}"/>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8D7EBEB8-77A5-B45B-4444-959484B4D3E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09686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16B61-31C5-4459-BF81-E0BE5D519BAC}"/>
              </a:ext>
            </a:extLst>
          </p:cNvPr>
          <p:cNvSpPr>
            <a:spLocks noGrp="1"/>
          </p:cNvSpPr>
          <p:nvPr>
            <p:ph type="title"/>
          </p:nvPr>
        </p:nvSpPr>
        <p:spPr>
          <a:xfrm>
            <a:off x="455996" y="620429"/>
            <a:ext cx="11306469" cy="410369"/>
          </a:xfrm>
        </p:spPr>
        <p:txBody>
          <a:bodyPr/>
          <a:lstStyle/>
          <a:p>
            <a:r>
              <a:rPr lang="en-AU">
                <a:cs typeface="Segoe UI"/>
              </a:rPr>
              <a:t>Well-Architected Reliability Assessment</a:t>
            </a:r>
          </a:p>
        </p:txBody>
      </p:sp>
      <p:graphicFrame>
        <p:nvGraphicFramePr>
          <p:cNvPr id="6" name="Content Placeholder 5">
            <a:extLst>
              <a:ext uri="{FF2B5EF4-FFF2-40B4-BE49-F238E27FC236}">
                <a16:creationId xmlns:a16="http://schemas.microsoft.com/office/drawing/2014/main" id="{965B004B-46DD-4277-BBCA-C0C2A3F2A2DC}"/>
              </a:ext>
            </a:extLst>
          </p:cNvPr>
          <p:cNvGraphicFramePr>
            <a:graphicFrameLocks/>
          </p:cNvGraphicFramePr>
          <p:nvPr>
            <p:extLst>
              <p:ext uri="{D42A27DB-BD31-4B8C-83A1-F6EECF244321}">
                <p14:modId xmlns:p14="http://schemas.microsoft.com/office/powerpoint/2010/main" val="2246121485"/>
              </p:ext>
            </p:extLst>
          </p:nvPr>
        </p:nvGraphicFramePr>
        <p:xfrm>
          <a:off x="289366" y="1320799"/>
          <a:ext cx="11794603" cy="49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309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Workload Summary</a:t>
            </a:r>
          </a:p>
        </p:txBody>
      </p:sp>
      <p:sp>
        <p:nvSpPr>
          <p:cNvPr id="3" name="TextBox 2">
            <a:extLst>
              <a:ext uri="{FF2B5EF4-FFF2-40B4-BE49-F238E27FC236}">
                <a16:creationId xmlns:a16="http://schemas.microsoft.com/office/drawing/2014/main" id="{DED6D77B-A45B-464A-9193-80426BE8347C}"/>
              </a:ext>
            </a:extLst>
          </p:cNvPr>
          <p:cNvSpPr txBox="1"/>
          <p:nvPr/>
        </p:nvSpPr>
        <p:spPr>
          <a:xfrm>
            <a:off x="500541" y="1302033"/>
            <a:ext cx="11190915"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During the engagement, the Workload Hotel App has been reviewed. The solution is hosted in two Azure regions, and runs mainly IaaS resources, with some PaaS resources, which includes but is not limited to:</a:t>
            </a:r>
            <a:endParaRPr kumimoji="0" lang="en-US" sz="1765"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graphicFrame>
        <p:nvGraphicFramePr>
          <p:cNvPr id="6" name="Table 4">
            <a:extLst>
              <a:ext uri="{FF2B5EF4-FFF2-40B4-BE49-F238E27FC236}">
                <a16:creationId xmlns:a16="http://schemas.microsoft.com/office/drawing/2014/main" id="{5655754C-B012-4A4F-A05E-618F84DB9137}"/>
              </a:ext>
            </a:extLst>
          </p:cNvPr>
          <p:cNvGraphicFramePr>
            <a:graphicFrameLocks noGrp="1"/>
          </p:cNvGraphicFramePr>
          <p:nvPr>
            <p:extLst>
              <p:ext uri="{D42A27DB-BD31-4B8C-83A1-F6EECF244321}">
                <p14:modId xmlns:p14="http://schemas.microsoft.com/office/powerpoint/2010/main" val="1951099757"/>
              </p:ext>
            </p:extLst>
          </p:nvPr>
        </p:nvGraphicFramePr>
        <p:xfrm>
          <a:off x="500540" y="1844040"/>
          <a:ext cx="6297424" cy="1584960"/>
        </p:xfrm>
        <a:graphic>
          <a:graphicData uri="http://schemas.openxmlformats.org/drawingml/2006/table">
            <a:tbl>
              <a:tblPr firstRow="1" bandRow="1">
                <a:tableStyleId>{5C22544A-7EE6-4342-B048-85BDC9FD1C3A}</a:tableStyleId>
              </a:tblPr>
              <a:tblGrid>
                <a:gridCol w="8699500">
                  <a:extLst>
                    <a:ext uri="{9D8B030D-6E8A-4147-A177-3AD203B41FA5}">
                      <a16:colId xmlns:a16="http://schemas.microsoft.com/office/drawing/2014/main" val="1958838410"/>
                    </a:ext>
                  </a:extLst>
                </a:gridCol>
                <a:gridCol w="3148712">
                  <a:extLst>
                    <a:ext uri="{9D8B030D-6E8A-4147-A177-3AD203B41FA5}">
                      <a16:colId xmlns:a16="http://schemas.microsoft.com/office/drawing/2014/main" val="1030774995"/>
                    </a:ext>
                  </a:extLst>
                </a:gridCol>
              </a:tblGrid>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Microsoft.Compute/disks (7)</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914143006"/>
                  </a:ext>
                </a:extLst>
              </a:tr>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Microsoft.Storage/storageAccounts (6)</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3848519511"/>
                  </a:ext>
                </a:extLst>
              </a:tr>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Microsoft.Compute/virtualMachines (5)</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3368189766"/>
                  </a:ext>
                </a:extLst>
              </a:tr>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Microsoft.Network/loadBalancers (2)</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3750591728"/>
                  </a:ext>
                </a:extLst>
              </a:tr>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Microsoft.Compute/virtualMachineScaleSets (1)</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423421387"/>
                  </a:ext>
                </a:extLst>
              </a:tr>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Microsoft.Network/applicationGateways (1)</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649585056"/>
                  </a:ext>
                </a:extLst>
              </a:tr>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Microsoft.Web/serverFarms (1)</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4062288650"/>
                  </a:ext>
                </a:extLst>
              </a:tr>
            </a:tbl>
          </a:graphicData>
        </a:graphic>
      </p:graphicFrame>
      <p:pic>
        <p:nvPicPr>
          <p:cNvPr id="1026" name="Picture 2" descr="Diagram of the request flow.">
            <a:extLst>
              <a:ext uri="{FF2B5EF4-FFF2-40B4-BE49-F238E27FC236}">
                <a16:creationId xmlns:a16="http://schemas.microsoft.com/office/drawing/2014/main" id="{DF6098C1-9B6F-73E1-30B2-D3CCEB6D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850" y="2755068"/>
            <a:ext cx="5081615" cy="3864890"/>
          </a:xfrm>
          <a:prstGeom prst="rect">
            <a:avLst/>
          </a:prstGeom>
          <a:solidFill>
            <a:schemeClr val="bg1"/>
          </a:solidFill>
          <a:ln>
            <a:solidFill>
              <a:schemeClr val="bg1">
                <a:lumMod val="65000"/>
              </a:schemeClr>
            </a:solidFill>
            <a:prstDash val="dash"/>
            <a:headEnd type="none" w="med" len="med"/>
            <a:tailEnd type="none" w="med" len="med"/>
          </a:ln>
          <a:effectLst/>
        </p:spPr>
      </p:pic>
      <p:sp>
        <p:nvSpPr>
          <p:cNvPr id="9" name="TextBox 1">
            <a:extLst>
              <a:ext uri="{FF2B5EF4-FFF2-40B4-BE49-F238E27FC236}">
                <a16:creationId xmlns:a16="http://schemas.microsoft.com/office/drawing/2014/main" id="{BCE4B4D0-B240-4618-BA19-AE9D7C0D16B1}"/>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endParaRPr kumimoji="0" lang="en-US"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5883420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FE00-D93A-4924-96E9-48CE7E23E2FC}"/>
              </a:ext>
            </a:extLst>
          </p:cNvPr>
          <p:cNvSpPr>
            <a:spLocks noGrp="1"/>
          </p:cNvSpPr>
          <p:nvPr>
            <p:ph type="title"/>
          </p:nvPr>
        </p:nvSpPr>
        <p:spPr/>
        <p:txBody>
          <a:bodyPr/>
          <a:lstStyle/>
          <a:p>
            <a:r>
              <a:rPr lang="en-US"/>
              <a:t>Executive Summary</a:t>
            </a:r>
            <a:endParaRPr lang="en-AU"/>
          </a:p>
        </p:txBody>
      </p:sp>
      <p:sp>
        <p:nvSpPr>
          <p:cNvPr id="3" name="Text Placeholder 2">
            <a:extLst>
              <a:ext uri="{FF2B5EF4-FFF2-40B4-BE49-F238E27FC236}">
                <a16:creationId xmlns:a16="http://schemas.microsoft.com/office/drawing/2014/main" id="{2B17F455-C2C4-4BE4-D2DF-58FE1FA19F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1354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p:txBody>
          <a:bodyPr/>
          <a:lstStyle/>
          <a:p>
            <a:r>
              <a:rPr lang="en-US"/>
              <a:t>What is going well</a:t>
            </a:r>
          </a:p>
        </p:txBody>
      </p:sp>
      <p:sp>
        <p:nvSpPr>
          <p:cNvPr id="13" name="Text Placeholder 12">
            <a:extLst>
              <a:ext uri="{FF2B5EF4-FFF2-40B4-BE49-F238E27FC236}">
                <a16:creationId xmlns:a16="http://schemas.microsoft.com/office/drawing/2014/main" id="{22E1B968-510B-DA9B-8251-B0D74301989D}"/>
              </a:ext>
            </a:extLst>
          </p:cNvPr>
          <p:cNvSpPr>
            <a:spLocks noGrp="1"/>
          </p:cNvSpPr>
          <p:nvPr>
            <p:ph type="body" sz="quarter" idx="12"/>
          </p:nvPr>
        </p:nvSpPr>
        <p:spPr/>
        <p:txBody>
          <a:bodyPr/>
          <a:lstStyle/>
          <a:p>
            <a:r>
              <a:rPr lang="en-US"/>
              <a:t>Reliability and Resiliency features already in-place for this workload</a:t>
            </a:r>
          </a:p>
        </p:txBody>
      </p:sp>
      <p:sp>
        <p:nvSpPr>
          <p:cNvPr id="16" name="Content Placeholder 15">
            <a:extLst>
              <a:ext uri="{FF2B5EF4-FFF2-40B4-BE49-F238E27FC236}">
                <a16:creationId xmlns:a16="http://schemas.microsoft.com/office/drawing/2014/main" id="{E9CC6BC4-60E9-4021-1251-3847C2C1E133}"/>
              </a:ext>
            </a:extLst>
          </p:cNvPr>
          <p:cNvSpPr>
            <a:spLocks noGrp="1"/>
          </p:cNvSpPr>
          <p:nvPr>
            <p:ph sz="quarter" idx="11"/>
          </p:nvPr>
        </p:nvSpPr>
        <p:spPr>
          <a:xfrm>
            <a:off x="455995" y="1616364"/>
            <a:ext cx="11306469" cy="3934154"/>
          </a:xfrm>
        </p:spPr>
        <p:txBody>
          <a:bodyPr/>
          <a:lstStyle/>
          <a:p>
            <a:pPr marL="285750" lvl="1" indent="-285750" defTabSz="914377">
              <a:lnSpc>
                <a:spcPct val="150000"/>
              </a:lnSpc>
              <a:spcBef>
                <a:spcPts val="0"/>
              </a:spcBef>
              <a:buSzTx/>
              <a:defRPr/>
            </a:pPr>
            <a:r>
              <a:rPr lang="en-US" sz="1800">
                <a:solidFill>
                  <a:srgbClr val="1A1A1A"/>
                </a:solidFill>
                <a:latin typeface="Segoe UI"/>
              </a:rPr>
              <a:t>In place, active and tested Disaster Recovery and Backup solutions</a:t>
            </a:r>
          </a:p>
          <a:p>
            <a:pPr marL="285750" lvl="1" indent="-285750" defTabSz="914377">
              <a:lnSpc>
                <a:spcPct val="150000"/>
              </a:lnSpc>
              <a:spcBef>
                <a:spcPts val="0"/>
              </a:spcBef>
              <a:buSzTx/>
              <a:defRPr/>
            </a:pPr>
            <a:r>
              <a:rPr lang="en-US" sz="1800">
                <a:solidFill>
                  <a:srgbClr val="1A1A1A"/>
                </a:solidFill>
                <a:latin typeface="Segoe UI"/>
              </a:rPr>
              <a:t>Internal load balancing within the application</a:t>
            </a:r>
          </a:p>
          <a:p>
            <a:pPr marL="285750" lvl="1" indent="-285750" defTabSz="914377">
              <a:lnSpc>
                <a:spcPct val="150000"/>
              </a:lnSpc>
              <a:spcBef>
                <a:spcPts val="0"/>
              </a:spcBef>
              <a:buSzTx/>
              <a:defRPr/>
            </a:pPr>
            <a:r>
              <a:rPr lang="en-US" sz="1800">
                <a:solidFill>
                  <a:srgbClr val="1A1A1A"/>
                </a:solidFill>
                <a:latin typeface="Segoe UI"/>
              </a:rPr>
              <a:t>Current infrastructure sized to accommodate growth</a:t>
            </a:r>
          </a:p>
          <a:p>
            <a:pPr marL="285750" lvl="1" indent="-285750" defTabSz="914377">
              <a:lnSpc>
                <a:spcPct val="150000"/>
              </a:lnSpc>
              <a:spcBef>
                <a:spcPts val="0"/>
              </a:spcBef>
              <a:buSzTx/>
              <a:defRPr/>
            </a:pPr>
            <a:r>
              <a:rPr lang="en-US" sz="1800">
                <a:solidFill>
                  <a:srgbClr val="1A1A1A"/>
                </a:solidFill>
                <a:latin typeface="Segoe UI"/>
              </a:rPr>
              <a:t>Azure resource monitoring connected to ITSM system to identify platform issues</a:t>
            </a:r>
          </a:p>
          <a:p>
            <a:pPr marL="285750" lvl="1" indent="-285750" defTabSz="914377">
              <a:lnSpc>
                <a:spcPct val="150000"/>
              </a:lnSpc>
              <a:spcBef>
                <a:spcPts val="0"/>
              </a:spcBef>
              <a:buSzTx/>
              <a:defRPr/>
            </a:pPr>
            <a:r>
              <a:rPr lang="en-US" sz="1800">
                <a:solidFill>
                  <a:srgbClr val="1A1A1A"/>
                </a:solidFill>
                <a:latin typeface="Segoe UI"/>
              </a:rPr>
              <a:t>Redundant ExpressRoute paths to access the application exist</a:t>
            </a:r>
          </a:p>
          <a:p>
            <a:pPr marL="285750" lvl="1" indent="-285750" defTabSz="914377">
              <a:lnSpc>
                <a:spcPct val="150000"/>
              </a:lnSpc>
              <a:spcBef>
                <a:spcPts val="0"/>
              </a:spcBef>
              <a:buSzTx/>
              <a:defRPr/>
            </a:pPr>
            <a:r>
              <a:rPr lang="en-US" sz="1800">
                <a:solidFill>
                  <a:srgbClr val="1A1A1A"/>
                </a:solidFill>
                <a:latin typeface="Segoe UI"/>
              </a:rPr>
              <a:t>Performance and fault testing process in place and operational</a:t>
            </a:r>
          </a:p>
          <a:p>
            <a:pPr marL="0" indent="0" defTabSz="914377">
              <a:spcBef>
                <a:spcPts val="0"/>
              </a:spcBef>
              <a:buSzTx/>
              <a:buFontTx/>
              <a:buNone/>
              <a:defRPr/>
            </a:pPr>
            <a:endParaRPr lang="en-US" sz="1600" spc="0">
              <a:solidFill>
                <a:prstClr val="black">
                  <a:lumMod val="75000"/>
                  <a:lumOff val="25000"/>
                </a:prstClr>
              </a:solidFill>
              <a:latin typeface="Segoe UI"/>
            </a:endParaRPr>
          </a:p>
          <a:p>
            <a:pPr marL="0" indent="0" defTabSz="914377">
              <a:spcBef>
                <a:spcPts val="0"/>
              </a:spcBef>
              <a:buSzTx/>
              <a:buFontTx/>
              <a:buNone/>
              <a:defRPr/>
            </a:pPr>
            <a:endParaRPr lang="en-US" sz="1765" spc="0">
              <a:solidFill>
                <a:srgbClr val="4472C4">
                  <a:lumMod val="75000"/>
                </a:srgbClr>
              </a:solidFill>
              <a:latin typeface="Calibri" panose="020F0502020204030204"/>
            </a:endParaRPr>
          </a:p>
          <a:p>
            <a:endParaRPr lang="en-US"/>
          </a:p>
          <a:p>
            <a:endParaRPr lang="en-US"/>
          </a:p>
        </p:txBody>
      </p:sp>
      <p:sp>
        <p:nvSpPr>
          <p:cNvPr id="8" name="TextBox 1">
            <a:extLst>
              <a:ext uri="{FF2B5EF4-FFF2-40B4-BE49-F238E27FC236}">
                <a16:creationId xmlns:a16="http://schemas.microsoft.com/office/drawing/2014/main" id="{CD44A23F-5A5C-A85C-9A62-67412A522DC3}"/>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pic>
        <p:nvPicPr>
          <p:cNvPr id="30" name="Graphic 29">
            <a:extLst>
              <a:ext uri="{FF2B5EF4-FFF2-40B4-BE49-F238E27FC236}">
                <a16:creationId xmlns:a16="http://schemas.microsoft.com/office/drawing/2014/main" id="{515E17DC-9A4E-486E-F1C4-44DFC71DC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658" y="617770"/>
            <a:ext cx="527806" cy="527806"/>
          </a:xfrm>
          <a:prstGeom prst="rect">
            <a:avLst/>
          </a:prstGeom>
        </p:spPr>
      </p:pic>
    </p:spTree>
    <p:extLst>
      <p:ext uri="{BB962C8B-B14F-4D97-AF65-F5344CB8AC3E}">
        <p14:creationId xmlns:p14="http://schemas.microsoft.com/office/powerpoint/2010/main" val="324746505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E4B1C3A-52E3-AA75-6A86-06470C037441}"/>
              </a:ext>
            </a:extLst>
          </p:cNvPr>
          <p:cNvPicPr>
            <a:picLocks/>
          </p:cNvPicPr>
          <p:nvPr/>
        </p:nvPicPr>
        <p:blipFill rotWithShape="1">
          <a:blip r:embed="rId3">
            <a:alphaModFix amt="45000"/>
          </a:blip>
          <a:srcRect l="5556" t="22912" r="5556"/>
          <a:stretch/>
        </p:blipFill>
        <p:spPr>
          <a:xfrm>
            <a:off x="0" y="1571348"/>
            <a:ext cx="12192001" cy="5286652"/>
          </a:xfrm>
          <a:prstGeom prst="rect">
            <a:avLst/>
          </a:prstGeom>
        </p:spPr>
      </p:pic>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Baseline Resiliency Metrics &amp; Insights Dashboard</a:t>
            </a:r>
          </a:p>
        </p:txBody>
      </p:sp>
      <p:sp>
        <p:nvSpPr>
          <p:cNvPr id="24" name="Freeform: Shape 23">
            <a:extLst>
              <a:ext uri="{FF2B5EF4-FFF2-40B4-BE49-F238E27FC236}">
                <a16:creationId xmlns:a16="http://schemas.microsoft.com/office/drawing/2014/main" id="{7350B0B9-7822-77B7-C18F-A07BE257AA90}"/>
              </a:ext>
              <a:ext uri="{C183D7F6-B498-43B3-948B-1728B52AA6E4}">
                <adec:decorative xmlns:adec="http://schemas.microsoft.com/office/drawing/2017/decorative" val="1"/>
              </a:ext>
            </a:extLst>
          </p:cNvPr>
          <p:cNvSpPr>
            <a:spLocks/>
          </p:cNvSpPr>
          <p:nvPr/>
        </p:nvSpPr>
        <p:spPr bwMode="auto">
          <a:xfrm>
            <a:off x="0" y="4512516"/>
            <a:ext cx="12192000" cy="1697376"/>
          </a:xfrm>
          <a:custGeom>
            <a:avLst/>
            <a:gdLst>
              <a:gd name="connsiteX0" fmla="*/ 776335 w 12192000"/>
              <a:gd name="connsiteY0" fmla="*/ 0 h 1697376"/>
              <a:gd name="connsiteX1" fmla="*/ 5812946 w 12192000"/>
              <a:gd name="connsiteY1" fmla="*/ 0 h 1697376"/>
              <a:gd name="connsiteX2" fmla="*/ 5994370 w 12192000"/>
              <a:gd name="connsiteY2" fmla="*/ 120255 h 1697376"/>
              <a:gd name="connsiteX3" fmla="*/ 6009841 w 12192000"/>
              <a:gd name="connsiteY3" fmla="*/ 196892 h 1697376"/>
              <a:gd name="connsiteX4" fmla="*/ 6009841 w 12192000"/>
              <a:gd name="connsiteY4" fmla="*/ 466937 h 1697376"/>
              <a:gd name="connsiteX5" fmla="*/ 6097688 w 12192000"/>
              <a:gd name="connsiteY5" fmla="*/ 554784 h 1697376"/>
              <a:gd name="connsiteX6" fmla="*/ 6097687 w 12192000"/>
              <a:gd name="connsiteY6" fmla="*/ 554785 h 1697376"/>
              <a:gd name="connsiteX7" fmla="*/ 6185534 w 12192000"/>
              <a:gd name="connsiteY7" fmla="*/ 466938 h 1697376"/>
              <a:gd name="connsiteX8" fmla="*/ 6185535 w 12192000"/>
              <a:gd name="connsiteY8" fmla="*/ 180171 h 1697376"/>
              <a:gd name="connsiteX9" fmla="*/ 6197631 w 12192000"/>
              <a:gd name="connsiteY9" fmla="*/ 120255 h 1697376"/>
              <a:gd name="connsiteX10" fmla="*/ 6379054 w 12192000"/>
              <a:gd name="connsiteY10" fmla="*/ 0 h 1697376"/>
              <a:gd name="connsiteX11" fmla="*/ 11415666 w 12192000"/>
              <a:gd name="connsiteY11" fmla="*/ 0 h 1697376"/>
              <a:gd name="connsiteX12" fmla="*/ 11612562 w 12192000"/>
              <a:gd name="connsiteY12" fmla="*/ 196896 h 1697376"/>
              <a:gd name="connsiteX13" fmla="*/ 11612562 w 12192000"/>
              <a:gd name="connsiteY13" fmla="*/ 303324 h 1697376"/>
              <a:gd name="connsiteX14" fmla="*/ 11615938 w 12192000"/>
              <a:gd name="connsiteY14" fmla="*/ 303324 h 1697376"/>
              <a:gd name="connsiteX15" fmla="*/ 11615938 w 12192000"/>
              <a:gd name="connsiteY15" fmla="*/ 388660 h 1697376"/>
              <a:gd name="connsiteX16" fmla="*/ 11780538 w 12192000"/>
              <a:gd name="connsiteY16" fmla="*/ 553260 h 1697376"/>
              <a:gd name="connsiteX17" fmla="*/ 12192000 w 12192000"/>
              <a:gd name="connsiteY17" fmla="*/ 553260 h 1697376"/>
              <a:gd name="connsiteX18" fmla="*/ 12192000 w 12192000"/>
              <a:gd name="connsiteY18" fmla="*/ 1144116 h 1697376"/>
              <a:gd name="connsiteX19" fmla="*/ 11780538 w 12192000"/>
              <a:gd name="connsiteY19" fmla="*/ 1144116 h 1697376"/>
              <a:gd name="connsiteX20" fmla="*/ 11615938 w 12192000"/>
              <a:gd name="connsiteY20" fmla="*/ 1308716 h 1697376"/>
              <a:gd name="connsiteX21" fmla="*/ 11615938 w 12192000"/>
              <a:gd name="connsiteY21" fmla="*/ 1348862 h 1697376"/>
              <a:gd name="connsiteX22" fmla="*/ 11612562 w 12192000"/>
              <a:gd name="connsiteY22" fmla="*/ 1348862 h 1697376"/>
              <a:gd name="connsiteX23" fmla="*/ 11612562 w 12192000"/>
              <a:gd name="connsiteY23" fmla="*/ 1500480 h 1697376"/>
              <a:gd name="connsiteX24" fmla="*/ 11415666 w 12192000"/>
              <a:gd name="connsiteY24" fmla="*/ 1697376 h 1697376"/>
              <a:gd name="connsiteX25" fmla="*/ 6379054 w 12192000"/>
              <a:gd name="connsiteY25" fmla="*/ 1697376 h 1697376"/>
              <a:gd name="connsiteX26" fmla="*/ 6197631 w 12192000"/>
              <a:gd name="connsiteY26" fmla="*/ 1577121 h 1697376"/>
              <a:gd name="connsiteX27" fmla="*/ 6185534 w 12192000"/>
              <a:gd name="connsiteY27" fmla="*/ 1517203 h 1697376"/>
              <a:gd name="connsiteX28" fmla="*/ 6185535 w 12192000"/>
              <a:gd name="connsiteY28" fmla="*/ 1230439 h 1697376"/>
              <a:gd name="connsiteX29" fmla="*/ 6097688 w 12192000"/>
              <a:gd name="connsiteY29" fmla="*/ 1142592 h 1697376"/>
              <a:gd name="connsiteX30" fmla="*/ 6009841 w 12192000"/>
              <a:gd name="connsiteY30" fmla="*/ 1230439 h 1697376"/>
              <a:gd name="connsiteX31" fmla="*/ 6009841 w 12192000"/>
              <a:gd name="connsiteY31" fmla="*/ 1500485 h 1697376"/>
              <a:gd name="connsiteX32" fmla="*/ 5994370 w 12192000"/>
              <a:gd name="connsiteY32" fmla="*/ 1577121 h 1697376"/>
              <a:gd name="connsiteX33" fmla="*/ 5812946 w 12192000"/>
              <a:gd name="connsiteY33" fmla="*/ 1697376 h 1697376"/>
              <a:gd name="connsiteX34" fmla="*/ 776335 w 12192000"/>
              <a:gd name="connsiteY34" fmla="*/ 1697376 h 1697376"/>
              <a:gd name="connsiteX35" fmla="*/ 579439 w 12192000"/>
              <a:gd name="connsiteY35" fmla="*/ 1500480 h 1697376"/>
              <a:gd name="connsiteX36" fmla="*/ 579439 w 12192000"/>
              <a:gd name="connsiteY36" fmla="*/ 1348862 h 1697376"/>
              <a:gd name="connsiteX37" fmla="*/ 579438 w 12192000"/>
              <a:gd name="connsiteY37" fmla="*/ 1348862 h 1697376"/>
              <a:gd name="connsiteX38" fmla="*/ 579438 w 12192000"/>
              <a:gd name="connsiteY38" fmla="*/ 1308716 h 1697376"/>
              <a:gd name="connsiteX39" fmla="*/ 414838 w 12192000"/>
              <a:gd name="connsiteY39" fmla="*/ 1144116 h 1697376"/>
              <a:gd name="connsiteX40" fmla="*/ 0 w 12192000"/>
              <a:gd name="connsiteY40" fmla="*/ 1144116 h 1697376"/>
              <a:gd name="connsiteX41" fmla="*/ 0 w 12192000"/>
              <a:gd name="connsiteY41" fmla="*/ 553260 h 1697376"/>
              <a:gd name="connsiteX42" fmla="*/ 414838 w 12192000"/>
              <a:gd name="connsiteY42" fmla="*/ 553260 h 1697376"/>
              <a:gd name="connsiteX43" fmla="*/ 579438 w 12192000"/>
              <a:gd name="connsiteY43" fmla="*/ 388660 h 1697376"/>
              <a:gd name="connsiteX44" fmla="*/ 579438 w 12192000"/>
              <a:gd name="connsiteY44" fmla="*/ 303324 h 1697376"/>
              <a:gd name="connsiteX45" fmla="*/ 579439 w 12192000"/>
              <a:gd name="connsiteY45" fmla="*/ 303324 h 1697376"/>
              <a:gd name="connsiteX46" fmla="*/ 579439 w 12192000"/>
              <a:gd name="connsiteY46" fmla="*/ 196896 h 1697376"/>
              <a:gd name="connsiteX47" fmla="*/ 776335 w 12192000"/>
              <a:gd name="connsiteY47" fmla="*/ 0 h 169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1697376">
                <a:moveTo>
                  <a:pt x="776335" y="0"/>
                </a:moveTo>
                <a:lnTo>
                  <a:pt x="5812946" y="0"/>
                </a:lnTo>
                <a:cubicBezTo>
                  <a:pt x="5894505" y="0"/>
                  <a:pt x="5964480" y="49586"/>
                  <a:pt x="5994370" y="120255"/>
                </a:cubicBezTo>
                <a:lnTo>
                  <a:pt x="6009841" y="196892"/>
                </a:lnTo>
                <a:lnTo>
                  <a:pt x="6009841" y="466937"/>
                </a:lnTo>
                <a:cubicBezTo>
                  <a:pt x="6009841" y="515454"/>
                  <a:pt x="6049171" y="554784"/>
                  <a:pt x="6097688" y="554784"/>
                </a:cubicBezTo>
                <a:lnTo>
                  <a:pt x="6097687" y="554785"/>
                </a:lnTo>
                <a:cubicBezTo>
                  <a:pt x="6146204" y="554785"/>
                  <a:pt x="6185534" y="515455"/>
                  <a:pt x="6185534" y="466938"/>
                </a:cubicBezTo>
                <a:lnTo>
                  <a:pt x="6185535" y="180171"/>
                </a:lnTo>
                <a:lnTo>
                  <a:pt x="6197631" y="120255"/>
                </a:lnTo>
                <a:cubicBezTo>
                  <a:pt x="6227522" y="49586"/>
                  <a:pt x="6297497" y="0"/>
                  <a:pt x="6379054" y="0"/>
                </a:cubicBezTo>
                <a:lnTo>
                  <a:pt x="11415666" y="0"/>
                </a:lnTo>
                <a:cubicBezTo>
                  <a:pt x="11524409" y="0"/>
                  <a:pt x="11612562" y="88153"/>
                  <a:pt x="11612562" y="196896"/>
                </a:cubicBezTo>
                <a:lnTo>
                  <a:pt x="11612562" y="303324"/>
                </a:lnTo>
                <a:lnTo>
                  <a:pt x="11615938" y="303324"/>
                </a:lnTo>
                <a:lnTo>
                  <a:pt x="11615938" y="388660"/>
                </a:lnTo>
                <a:cubicBezTo>
                  <a:pt x="11615938" y="479566"/>
                  <a:pt x="11689632" y="553260"/>
                  <a:pt x="11780538" y="553260"/>
                </a:cubicBezTo>
                <a:lnTo>
                  <a:pt x="12192000" y="553260"/>
                </a:lnTo>
                <a:lnTo>
                  <a:pt x="12192000" y="1144116"/>
                </a:lnTo>
                <a:lnTo>
                  <a:pt x="11780538" y="1144116"/>
                </a:lnTo>
                <a:cubicBezTo>
                  <a:pt x="11689632" y="1144116"/>
                  <a:pt x="11615938" y="1217810"/>
                  <a:pt x="11615938" y="1308716"/>
                </a:cubicBezTo>
                <a:lnTo>
                  <a:pt x="11615938" y="1348862"/>
                </a:lnTo>
                <a:lnTo>
                  <a:pt x="11612562" y="1348862"/>
                </a:lnTo>
                <a:lnTo>
                  <a:pt x="11612562" y="1500480"/>
                </a:lnTo>
                <a:cubicBezTo>
                  <a:pt x="11612562" y="1609223"/>
                  <a:pt x="11524409" y="1697376"/>
                  <a:pt x="11415666" y="1697376"/>
                </a:cubicBezTo>
                <a:lnTo>
                  <a:pt x="6379054" y="1697376"/>
                </a:lnTo>
                <a:cubicBezTo>
                  <a:pt x="6297497" y="1697376"/>
                  <a:pt x="6227522" y="1647790"/>
                  <a:pt x="6197631" y="1577121"/>
                </a:cubicBezTo>
                <a:lnTo>
                  <a:pt x="6185534" y="1517203"/>
                </a:lnTo>
                <a:lnTo>
                  <a:pt x="6185535" y="1230439"/>
                </a:lnTo>
                <a:cubicBezTo>
                  <a:pt x="6185535" y="1181922"/>
                  <a:pt x="6146205" y="1142592"/>
                  <a:pt x="6097688" y="1142592"/>
                </a:cubicBezTo>
                <a:cubicBezTo>
                  <a:pt x="6049171" y="1142592"/>
                  <a:pt x="6009841" y="1181922"/>
                  <a:pt x="6009841" y="1230439"/>
                </a:cubicBezTo>
                <a:lnTo>
                  <a:pt x="6009841" y="1500485"/>
                </a:lnTo>
                <a:lnTo>
                  <a:pt x="5994370" y="1577121"/>
                </a:lnTo>
                <a:cubicBezTo>
                  <a:pt x="5964480" y="1647790"/>
                  <a:pt x="5894505" y="1697376"/>
                  <a:pt x="5812946" y="1697376"/>
                </a:cubicBezTo>
                <a:lnTo>
                  <a:pt x="776335" y="1697376"/>
                </a:lnTo>
                <a:cubicBezTo>
                  <a:pt x="667591" y="1697376"/>
                  <a:pt x="579439" y="1609223"/>
                  <a:pt x="579439" y="1500480"/>
                </a:cubicBezTo>
                <a:lnTo>
                  <a:pt x="579439" y="1348862"/>
                </a:lnTo>
                <a:lnTo>
                  <a:pt x="579438" y="1348862"/>
                </a:lnTo>
                <a:lnTo>
                  <a:pt x="579438" y="1308716"/>
                </a:lnTo>
                <a:cubicBezTo>
                  <a:pt x="579438" y="1217810"/>
                  <a:pt x="505744" y="1144116"/>
                  <a:pt x="414838" y="1144116"/>
                </a:cubicBezTo>
                <a:lnTo>
                  <a:pt x="0" y="1144116"/>
                </a:lnTo>
                <a:lnTo>
                  <a:pt x="0" y="553260"/>
                </a:lnTo>
                <a:lnTo>
                  <a:pt x="414838" y="553260"/>
                </a:lnTo>
                <a:cubicBezTo>
                  <a:pt x="505744" y="553260"/>
                  <a:pt x="579438" y="479566"/>
                  <a:pt x="579438" y="388660"/>
                </a:cubicBezTo>
                <a:lnTo>
                  <a:pt x="579438" y="303324"/>
                </a:lnTo>
                <a:lnTo>
                  <a:pt x="579439" y="303324"/>
                </a:lnTo>
                <a:lnTo>
                  <a:pt x="579439" y="196896"/>
                </a:lnTo>
                <a:cubicBezTo>
                  <a:pt x="579439" y="88153"/>
                  <a:pt x="667591" y="0"/>
                  <a:pt x="776335" y="0"/>
                </a:cubicBezTo>
                <a:close/>
              </a:path>
            </a:pathLst>
          </a:custGeom>
          <a:solidFill>
            <a:schemeClr val="bg1"/>
          </a:solidFill>
          <a:ln w="3175">
            <a:noFill/>
          </a:ln>
          <a:effectLst>
            <a:outerShdw blurRad="558800" dist="355600" sx="96000" sy="96000" algn="ctr" rotWithShape="0">
              <a:prstClr val="black">
                <a:alpha val="6000"/>
              </a:prstClr>
            </a:outerShdw>
          </a:effectLst>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i="0" u="none" strike="noStrike" kern="1200" normalizeH="0" baseline="0" noProof="0" err="1">
              <a:solidFill>
                <a:srgbClr val="1A1A1A"/>
              </a:solidFill>
              <a:uLnTx/>
              <a:uFillTx/>
              <a:latin typeface="Segoe UI"/>
              <a:ea typeface="+mn-ea"/>
              <a:cs typeface="+mn-cs"/>
            </a:endParaRPr>
          </a:p>
        </p:txBody>
      </p:sp>
      <p:sp>
        <p:nvSpPr>
          <p:cNvPr id="25" name="Rectangle: Rounded Corners 24">
            <a:extLst>
              <a:ext uri="{FF2B5EF4-FFF2-40B4-BE49-F238E27FC236}">
                <a16:creationId xmlns:a16="http://schemas.microsoft.com/office/drawing/2014/main" id="{3A2EB250-40BC-A361-C992-3AC7D91F9D3E}"/>
              </a:ext>
              <a:ext uri="{C183D7F6-B498-43B3-948B-1728B52AA6E4}">
                <adec:decorative xmlns:adec="http://schemas.microsoft.com/office/drawing/2017/decorative" val="1"/>
              </a:ext>
            </a:extLst>
          </p:cNvPr>
          <p:cNvSpPr>
            <a:spLocks/>
          </p:cNvSpPr>
          <p:nvPr/>
        </p:nvSpPr>
        <p:spPr bwMode="auto">
          <a:xfrm>
            <a:off x="767209" y="4512516"/>
            <a:ext cx="3416506"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Workload is not fully protected against zone and region failure</a:t>
            </a:r>
          </a:p>
        </p:txBody>
      </p:sp>
      <p:sp>
        <p:nvSpPr>
          <p:cNvPr id="27" name="Rectangle: Rounded Corners 26">
            <a:extLst>
              <a:ext uri="{FF2B5EF4-FFF2-40B4-BE49-F238E27FC236}">
                <a16:creationId xmlns:a16="http://schemas.microsoft.com/office/drawing/2014/main" id="{5DB5C40D-7B98-1DF4-AA99-CED14BA15F84}"/>
              </a:ext>
              <a:ext uri="{C183D7F6-B498-43B3-948B-1728B52AA6E4}">
                <adec:decorative xmlns:adec="http://schemas.microsoft.com/office/drawing/2017/decorative" val="1"/>
              </a:ext>
            </a:extLst>
          </p:cNvPr>
          <p:cNvSpPr>
            <a:spLocks/>
          </p:cNvSpPr>
          <p:nvPr/>
        </p:nvSpPr>
        <p:spPr bwMode="auto">
          <a:xfrm>
            <a:off x="579438" y="1245869"/>
            <a:ext cx="11033124" cy="3100885"/>
          </a:xfrm>
          <a:prstGeom prst="roundRect">
            <a:avLst>
              <a:gd name="adj" fmla="val 7875"/>
            </a:avLst>
          </a:prstGeom>
          <a:solidFill>
            <a:schemeClr val="bg1"/>
          </a:solidFill>
          <a:ln w="3175">
            <a:noFill/>
          </a:ln>
          <a:effectLst>
            <a:outerShdw blurRad="558800" dist="355600" sx="96000" sy="96000" algn="ctr" rotWithShape="0">
              <a:prstClr val="black">
                <a:alpha val="6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800" i="0" u="none" strike="noStrike" kern="1200" normalizeH="0" baseline="0" noProof="0" err="1">
              <a:solidFill>
                <a:srgbClr val="0178D4"/>
              </a:solidFill>
              <a:uLnTx/>
              <a:uFillTx/>
              <a:latin typeface="Segoe UI Semibold"/>
              <a:ea typeface="+mn-ea"/>
              <a:cs typeface="+mn-cs"/>
            </a:endParaRPr>
          </a:p>
        </p:txBody>
      </p:sp>
      <p:sp>
        <p:nvSpPr>
          <p:cNvPr id="28" name="Rectangle: Rounded Corners 27">
            <a:extLst>
              <a:ext uri="{FF2B5EF4-FFF2-40B4-BE49-F238E27FC236}">
                <a16:creationId xmlns:a16="http://schemas.microsoft.com/office/drawing/2014/main" id="{249D459C-0971-BD53-0ADA-D69E52F70FC9}"/>
              </a:ext>
            </a:extLst>
          </p:cNvPr>
          <p:cNvSpPr/>
          <p:nvPr/>
        </p:nvSpPr>
        <p:spPr bwMode="auto">
          <a:xfrm>
            <a:off x="4387745"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29" name="Rectangle: Rounded Corners 28">
            <a:extLst>
              <a:ext uri="{FF2B5EF4-FFF2-40B4-BE49-F238E27FC236}">
                <a16:creationId xmlns:a16="http://schemas.microsoft.com/office/drawing/2014/main" id="{B1194A51-BD96-2E7B-D1CB-8056BD7FCE0B}"/>
              </a:ext>
            </a:extLst>
          </p:cNvPr>
          <p:cNvSpPr/>
          <p:nvPr/>
        </p:nvSpPr>
        <p:spPr bwMode="auto">
          <a:xfrm>
            <a:off x="8008280"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0" name="Rectangle: Rounded Corners 29">
            <a:extLst>
              <a:ext uri="{FF2B5EF4-FFF2-40B4-BE49-F238E27FC236}">
                <a16:creationId xmlns:a16="http://schemas.microsoft.com/office/drawing/2014/main" id="{4324720F-D3BB-7E91-C4DC-1D67E44BC7E0}"/>
              </a:ext>
            </a:extLst>
          </p:cNvPr>
          <p:cNvSpPr>
            <a:spLocks/>
          </p:cNvSpPr>
          <p:nvPr/>
        </p:nvSpPr>
        <p:spPr bwMode="auto">
          <a:xfrm>
            <a:off x="767209" y="2014336"/>
            <a:ext cx="3416511" cy="2144782"/>
          </a:xfrm>
          <a:prstGeom prst="roundRect">
            <a:avLst>
              <a:gd name="adj" fmla="val 6225"/>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1" name="Freeform: Shape 30">
            <a:extLst>
              <a:ext uri="{FF2B5EF4-FFF2-40B4-BE49-F238E27FC236}">
                <a16:creationId xmlns:a16="http://schemas.microsoft.com/office/drawing/2014/main" id="{6C78A874-E066-5F7D-3D9E-7E7711FFDF26}"/>
              </a:ext>
            </a:extLst>
          </p:cNvPr>
          <p:cNvSpPr>
            <a:spLocks/>
          </p:cNvSpPr>
          <p:nvPr/>
        </p:nvSpPr>
        <p:spPr bwMode="auto">
          <a:xfrm>
            <a:off x="1947488"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E26E8FEF-6514-5260-0B06-B949280D2D11}"/>
              </a:ext>
            </a:extLst>
          </p:cNvPr>
          <p:cNvSpPr/>
          <p:nvPr/>
        </p:nvSpPr>
        <p:spPr bwMode="auto">
          <a:xfrm>
            <a:off x="9198417"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3F525A5A-C47F-E511-1FF2-001DA779C8F1}"/>
              </a:ext>
            </a:extLst>
          </p:cNvPr>
          <p:cNvSpPr/>
          <p:nvPr/>
        </p:nvSpPr>
        <p:spPr bwMode="auto">
          <a:xfrm>
            <a:off x="5573745"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1"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7"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4489C070-C40A-4562-9C82-C0D81E0F5FD2}"/>
              </a:ext>
            </a:extLst>
          </p:cNvPr>
          <p:cNvCxnSpPr>
            <a:cxnSpLocks/>
          </p:cNvCxnSpPr>
          <p:nvPr/>
        </p:nvCxnSpPr>
        <p:spPr>
          <a:xfrm>
            <a:off x="1953210"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7" name="Straight Connector 36">
            <a:extLst>
              <a:ext uri="{FF2B5EF4-FFF2-40B4-BE49-F238E27FC236}">
                <a16:creationId xmlns:a16="http://schemas.microsoft.com/office/drawing/2014/main" id="{D7430901-4EF2-DED5-10F3-E27B45757E07}"/>
              </a:ext>
            </a:extLst>
          </p:cNvPr>
          <p:cNvCxnSpPr>
            <a:cxnSpLocks/>
          </p:cNvCxnSpPr>
          <p:nvPr/>
        </p:nvCxnSpPr>
        <p:spPr>
          <a:xfrm>
            <a:off x="5573746"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8" name="Straight Connector 37">
            <a:extLst>
              <a:ext uri="{FF2B5EF4-FFF2-40B4-BE49-F238E27FC236}">
                <a16:creationId xmlns:a16="http://schemas.microsoft.com/office/drawing/2014/main" id="{52D16C8F-D094-06CA-5333-36E80B320EBB}"/>
              </a:ext>
            </a:extLst>
          </p:cNvPr>
          <p:cNvCxnSpPr>
            <a:cxnSpLocks/>
          </p:cNvCxnSpPr>
          <p:nvPr/>
        </p:nvCxnSpPr>
        <p:spPr>
          <a:xfrm>
            <a:off x="9194281"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sp>
        <p:nvSpPr>
          <p:cNvPr id="55" name="Rectangle: Rounded Corners 54">
            <a:extLst>
              <a:ext uri="{FF2B5EF4-FFF2-40B4-BE49-F238E27FC236}">
                <a16:creationId xmlns:a16="http://schemas.microsoft.com/office/drawing/2014/main" id="{8946A135-020E-680C-4AF5-34A3CB0F6CBE}"/>
              </a:ext>
              <a:ext uri="{C183D7F6-B498-43B3-948B-1728B52AA6E4}">
                <adec:decorative xmlns:adec="http://schemas.microsoft.com/office/drawing/2017/decorative" val="1"/>
              </a:ext>
            </a:extLst>
          </p:cNvPr>
          <p:cNvSpPr>
            <a:spLocks/>
          </p:cNvSpPr>
          <p:nvPr/>
        </p:nvSpPr>
        <p:spPr bwMode="auto">
          <a:xfrm>
            <a:off x="4441403" y="4512516"/>
            <a:ext cx="3362853"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ExpressRoute does not have multi peering location resiliency</a:t>
            </a:r>
          </a:p>
        </p:txBody>
      </p:sp>
      <p:sp>
        <p:nvSpPr>
          <p:cNvPr id="56" name="Rectangle: Rounded Corners 55">
            <a:extLst>
              <a:ext uri="{FF2B5EF4-FFF2-40B4-BE49-F238E27FC236}">
                <a16:creationId xmlns:a16="http://schemas.microsoft.com/office/drawing/2014/main" id="{F9237FA2-9500-5650-BEFD-B271B45CE64C}"/>
              </a:ext>
              <a:ext uri="{C183D7F6-B498-43B3-948B-1728B52AA6E4}">
                <adec:decorative xmlns:adec="http://schemas.microsoft.com/office/drawing/2017/decorative" val="1"/>
              </a:ext>
            </a:extLst>
          </p:cNvPr>
          <p:cNvSpPr>
            <a:spLocks/>
          </p:cNvSpPr>
          <p:nvPr/>
        </p:nvSpPr>
        <p:spPr bwMode="auto">
          <a:xfrm>
            <a:off x="8035107" y="4512516"/>
            <a:ext cx="3362853"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Service Health Alerts are not configured for all Services automatically triggering actions</a:t>
            </a:r>
          </a:p>
        </p:txBody>
      </p:sp>
      <p:sp>
        <p:nvSpPr>
          <p:cNvPr id="42" name="Content Placeholder 2">
            <a:extLst>
              <a:ext uri="{FF2B5EF4-FFF2-40B4-BE49-F238E27FC236}">
                <a16:creationId xmlns:a16="http://schemas.microsoft.com/office/drawing/2014/main" id="{551545AF-242A-6153-09A6-33D788F83DF9}"/>
              </a:ext>
            </a:extLst>
          </p:cNvPr>
          <p:cNvSpPr txBox="1">
            <a:spLocks/>
          </p:cNvSpPr>
          <p:nvPr/>
        </p:nvSpPr>
        <p:spPr>
          <a:xfrm>
            <a:off x="767209" y="1378210"/>
            <a:ext cx="10657582" cy="415177"/>
          </a:xfrm>
          <a:prstGeom prst="roundRect">
            <a:avLst>
              <a:gd name="adj" fmla="val 50000"/>
            </a:avLst>
          </a:prstGeom>
          <a:solidFill>
            <a:schemeClr val="accent2"/>
          </a:solidFill>
          <a:ln w="22225">
            <a:solidFill>
              <a:schemeClr val="bg1"/>
            </a:solidFill>
          </a:ln>
          <a:effectLst>
            <a:outerShdw blurRad="304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defPPr>
              <a:defRPr lang="en-US"/>
            </a:defPPr>
            <a:lvl1pPr algn="ctr">
              <a:spcAft>
                <a:spcPts val="200"/>
              </a:spcAft>
              <a:defRPr sz="2000">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a:ea typeface="+mn-ea"/>
                <a:cs typeface="+mn-cs"/>
              </a:rPr>
              <a:t>Metrics &amp; Insights</a:t>
            </a:r>
          </a:p>
        </p:txBody>
      </p:sp>
      <p:sp>
        <p:nvSpPr>
          <p:cNvPr id="43" name="Oval 42">
            <a:extLst>
              <a:ext uri="{FF2B5EF4-FFF2-40B4-BE49-F238E27FC236}">
                <a16:creationId xmlns:a16="http://schemas.microsoft.com/office/drawing/2014/main" id="{EBA17DC2-248B-6227-A038-D4BDA10CA969}"/>
              </a:ext>
              <a:ext uri="{C183D7F6-B498-43B3-948B-1728B52AA6E4}">
                <adec:decorative xmlns:adec="http://schemas.microsoft.com/office/drawing/2017/decorative" val="0"/>
              </a:ext>
            </a:extLst>
          </p:cNvPr>
          <p:cNvSpPr>
            <a:spLocks/>
          </p:cNvSpPr>
          <p:nvPr/>
        </p:nvSpPr>
        <p:spPr bwMode="auto">
          <a:xfrm>
            <a:off x="2195897"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01</a:t>
            </a:r>
          </a:p>
        </p:txBody>
      </p:sp>
      <p:sp>
        <p:nvSpPr>
          <p:cNvPr id="44" name="Content Placeholder 2">
            <a:extLst>
              <a:ext uri="{FF2B5EF4-FFF2-40B4-BE49-F238E27FC236}">
                <a16:creationId xmlns:a16="http://schemas.microsoft.com/office/drawing/2014/main" id="{49C46551-0952-F2CF-1D4D-B926A2743E18}"/>
              </a:ext>
            </a:extLst>
          </p:cNvPr>
          <p:cNvSpPr txBox="1">
            <a:spLocks/>
          </p:cNvSpPr>
          <p:nvPr/>
        </p:nvSpPr>
        <p:spPr>
          <a:xfrm>
            <a:off x="841518" y="3096763"/>
            <a:ext cx="3267892" cy="276999"/>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Zone and Region Resiliency</a:t>
            </a:r>
          </a:p>
        </p:txBody>
      </p:sp>
      <p:sp>
        <p:nvSpPr>
          <p:cNvPr id="45" name="Oval 44">
            <a:extLst>
              <a:ext uri="{FF2B5EF4-FFF2-40B4-BE49-F238E27FC236}">
                <a16:creationId xmlns:a16="http://schemas.microsoft.com/office/drawing/2014/main" id="{A0252F20-1E22-C968-1225-ECDC69B351E3}"/>
              </a:ext>
              <a:ext uri="{C183D7F6-B498-43B3-948B-1728B52AA6E4}">
                <adec:decorative xmlns:adec="http://schemas.microsoft.com/office/drawing/2017/decorative" val="0"/>
              </a:ext>
            </a:extLst>
          </p:cNvPr>
          <p:cNvSpPr>
            <a:spLocks/>
          </p:cNvSpPr>
          <p:nvPr/>
        </p:nvSpPr>
        <p:spPr bwMode="auto">
          <a:xfrm>
            <a:off x="5822154"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02</a:t>
            </a:r>
          </a:p>
        </p:txBody>
      </p:sp>
      <p:sp>
        <p:nvSpPr>
          <p:cNvPr id="46" name="Content Placeholder 2">
            <a:extLst>
              <a:ext uri="{FF2B5EF4-FFF2-40B4-BE49-F238E27FC236}">
                <a16:creationId xmlns:a16="http://schemas.microsoft.com/office/drawing/2014/main" id="{FC1857BB-235A-8CAF-464D-7CC475E952BC}"/>
              </a:ext>
            </a:extLst>
          </p:cNvPr>
          <p:cNvSpPr txBox="1">
            <a:spLocks/>
          </p:cNvSpPr>
          <p:nvPr/>
        </p:nvSpPr>
        <p:spPr>
          <a:xfrm>
            <a:off x="4462054" y="3096763"/>
            <a:ext cx="3267892" cy="553998"/>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ExpressRoute Multi Site Resiliency</a:t>
            </a:r>
          </a:p>
        </p:txBody>
      </p:sp>
      <p:sp>
        <p:nvSpPr>
          <p:cNvPr id="47" name="Oval 46">
            <a:extLst>
              <a:ext uri="{FF2B5EF4-FFF2-40B4-BE49-F238E27FC236}">
                <a16:creationId xmlns:a16="http://schemas.microsoft.com/office/drawing/2014/main" id="{9E889A0A-9F7D-0DA7-B34A-2EF596EC459A}"/>
              </a:ext>
              <a:ext uri="{C183D7F6-B498-43B3-948B-1728B52AA6E4}">
                <adec:decorative xmlns:adec="http://schemas.microsoft.com/office/drawing/2017/decorative" val="0"/>
              </a:ext>
            </a:extLst>
          </p:cNvPr>
          <p:cNvSpPr>
            <a:spLocks/>
          </p:cNvSpPr>
          <p:nvPr/>
        </p:nvSpPr>
        <p:spPr bwMode="auto">
          <a:xfrm>
            <a:off x="9446826"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03</a:t>
            </a:r>
          </a:p>
        </p:txBody>
      </p:sp>
      <p:sp>
        <p:nvSpPr>
          <p:cNvPr id="48" name="Content Placeholder 2">
            <a:extLst>
              <a:ext uri="{FF2B5EF4-FFF2-40B4-BE49-F238E27FC236}">
                <a16:creationId xmlns:a16="http://schemas.microsoft.com/office/drawing/2014/main" id="{D534B93D-C661-7F97-6C79-D65DF20BF67B}"/>
              </a:ext>
            </a:extLst>
          </p:cNvPr>
          <p:cNvSpPr txBox="1">
            <a:spLocks/>
          </p:cNvSpPr>
          <p:nvPr/>
        </p:nvSpPr>
        <p:spPr>
          <a:xfrm>
            <a:off x="8082589" y="3096763"/>
            <a:ext cx="3267892" cy="553998"/>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Service Health Alerts for Resiliency</a:t>
            </a:r>
          </a:p>
        </p:txBody>
      </p:sp>
      <p:grpSp>
        <p:nvGrpSpPr>
          <p:cNvPr id="6" name="Group 5">
            <a:extLst>
              <a:ext uri="{FF2B5EF4-FFF2-40B4-BE49-F238E27FC236}">
                <a16:creationId xmlns:a16="http://schemas.microsoft.com/office/drawing/2014/main" id="{FA71A614-F555-1F4A-F479-4F4D69400A9C}"/>
              </a:ext>
            </a:extLst>
          </p:cNvPr>
          <p:cNvGrpSpPr/>
          <p:nvPr/>
        </p:nvGrpSpPr>
        <p:grpSpPr>
          <a:xfrm>
            <a:off x="4289216" y="6812281"/>
            <a:ext cx="3515040" cy="45719"/>
            <a:chOff x="4289216" y="6747249"/>
            <a:chExt cx="3515040" cy="110752"/>
          </a:xfrm>
        </p:grpSpPr>
        <p:sp>
          <p:nvSpPr>
            <p:cNvPr id="2" name="Rectangle 1">
              <a:extLst>
                <a:ext uri="{FF2B5EF4-FFF2-40B4-BE49-F238E27FC236}">
                  <a16:creationId xmlns:a16="http://schemas.microsoft.com/office/drawing/2014/main" id="{9B831C98-5C43-4448-1883-070C5527220B}"/>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E13EA04E-7F73-414A-9275-8EFD7D3BD805}"/>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34FB741F-BA9E-6A1F-C927-F2384A2B34E8}"/>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 name="TextBox 1">
            <a:extLst>
              <a:ext uri="{FF2B5EF4-FFF2-40B4-BE49-F238E27FC236}">
                <a16:creationId xmlns:a16="http://schemas.microsoft.com/office/drawing/2014/main" id="{B5298A7B-A51C-007B-3F75-B54F2D00CFF5}"/>
              </a:ext>
            </a:extLst>
          </p:cNvPr>
          <p:cNvSpPr txBox="1"/>
          <p:nvPr/>
        </p:nvSpPr>
        <p:spPr>
          <a:xfrm>
            <a:off x="66174" y="-11428"/>
            <a:ext cx="12061657"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Change colors to Green in case the customer is OK with the 3 metric</a:t>
            </a:r>
          </a:p>
        </p:txBody>
      </p:sp>
    </p:spTree>
    <p:extLst>
      <p:ext uri="{BB962C8B-B14F-4D97-AF65-F5344CB8AC3E}">
        <p14:creationId xmlns:p14="http://schemas.microsoft.com/office/powerpoint/2010/main" val="9380903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892C8049-EF4F-030A-0463-CF67AA4CCE69}"/>
              </a:ext>
            </a:extLst>
          </p:cNvPr>
          <p:cNvSpPr/>
          <p:nvPr/>
        </p:nvSpPr>
        <p:spPr bwMode="auto">
          <a:xfrm>
            <a:off x="2212110" y="1090191"/>
            <a:ext cx="7767780" cy="1317161"/>
          </a:xfrm>
          <a:prstGeom prst="roundRect">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Health and Risk Dashboard</a:t>
            </a:r>
          </a:p>
        </p:txBody>
      </p:sp>
      <p:grpSp>
        <p:nvGrpSpPr>
          <p:cNvPr id="44" name="Group 43">
            <a:extLst>
              <a:ext uri="{FF2B5EF4-FFF2-40B4-BE49-F238E27FC236}">
                <a16:creationId xmlns:a16="http://schemas.microsoft.com/office/drawing/2014/main" id="{B7B23B65-D28A-41EC-B1C1-D8D4ED11FACB}"/>
              </a:ext>
            </a:extLst>
          </p:cNvPr>
          <p:cNvGrpSpPr/>
          <p:nvPr/>
        </p:nvGrpSpPr>
        <p:grpSpPr>
          <a:xfrm>
            <a:off x="2404040" y="1240700"/>
            <a:ext cx="7568640" cy="1030955"/>
            <a:chOff x="1691898" y="2881235"/>
            <a:chExt cx="7568640" cy="1030955"/>
          </a:xfrm>
        </p:grpSpPr>
        <p:pic>
          <p:nvPicPr>
            <p:cNvPr id="15" name="Graphic 1476503369">
              <a:extLst>
                <a:ext uri="{FF2B5EF4-FFF2-40B4-BE49-F238E27FC236}">
                  <a16:creationId xmlns:a16="http://schemas.microsoft.com/office/drawing/2014/main" id="{E898327C-7E2C-3E5B-81A0-5EEA9B39DD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6402" y="3521289"/>
              <a:ext cx="327167" cy="390901"/>
            </a:xfrm>
            <a:prstGeom prst="rect">
              <a:avLst/>
            </a:prstGeom>
          </p:spPr>
        </p:pic>
        <p:pic>
          <p:nvPicPr>
            <p:cNvPr id="17" name="Graphic 996550062">
              <a:extLst>
                <a:ext uri="{FF2B5EF4-FFF2-40B4-BE49-F238E27FC236}">
                  <a16:creationId xmlns:a16="http://schemas.microsoft.com/office/drawing/2014/main" id="{B82B55AA-18FF-D02C-1D74-6D4D62BA2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2741" y="3521289"/>
              <a:ext cx="352661" cy="352661"/>
            </a:xfrm>
            <a:prstGeom prst="rect">
              <a:avLst/>
            </a:prstGeom>
          </p:spPr>
        </p:pic>
        <p:sp>
          <p:nvSpPr>
            <p:cNvPr id="19" name="TextBox 18">
              <a:extLst>
                <a:ext uri="{FF2B5EF4-FFF2-40B4-BE49-F238E27FC236}">
                  <a16:creationId xmlns:a16="http://schemas.microsoft.com/office/drawing/2014/main" id="{FD580E1B-B144-B074-27CA-5E2D23BD7A8C}"/>
                </a:ext>
              </a:extLst>
            </p:cNvPr>
            <p:cNvSpPr txBox="1"/>
            <p:nvPr/>
          </p:nvSpPr>
          <p:spPr>
            <a:xfrm>
              <a:off x="2185499"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25</a:t>
              </a:r>
              <a:endPar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21" name="TextBox 20">
              <a:extLst>
                <a:ext uri="{FF2B5EF4-FFF2-40B4-BE49-F238E27FC236}">
                  <a16:creationId xmlns:a16="http://schemas.microsoft.com/office/drawing/2014/main" id="{3A85C849-25E8-C05F-EECD-E14176AD5B35}"/>
                </a:ext>
              </a:extLst>
            </p:cNvPr>
            <p:cNvSpPr txBox="1"/>
            <p:nvPr/>
          </p:nvSpPr>
          <p:spPr>
            <a:xfrm>
              <a:off x="3847358"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11</a:t>
              </a:r>
            </a:p>
          </p:txBody>
        </p:sp>
        <p:sp>
          <p:nvSpPr>
            <p:cNvPr id="23" name="TextBox 22">
              <a:extLst>
                <a:ext uri="{FF2B5EF4-FFF2-40B4-BE49-F238E27FC236}">
                  <a16:creationId xmlns:a16="http://schemas.microsoft.com/office/drawing/2014/main" id="{7EBE7FA5-6790-1388-8F2B-DCDB156D0680}"/>
                </a:ext>
              </a:extLst>
            </p:cNvPr>
            <p:cNvSpPr txBox="1"/>
            <p:nvPr/>
          </p:nvSpPr>
          <p:spPr>
            <a:xfrm>
              <a:off x="5298677" y="3504618"/>
              <a:ext cx="176330"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7</a:t>
              </a:r>
            </a:p>
          </p:txBody>
        </p:sp>
        <p:sp>
          <p:nvSpPr>
            <p:cNvPr id="24" name="TextBox 23">
              <a:extLst>
                <a:ext uri="{FF2B5EF4-FFF2-40B4-BE49-F238E27FC236}">
                  <a16:creationId xmlns:a16="http://schemas.microsoft.com/office/drawing/2014/main" id="{072ACE2C-2370-2888-0D27-237953161B8C}"/>
                </a:ext>
              </a:extLst>
            </p:cNvPr>
            <p:cNvSpPr txBox="1"/>
            <p:nvPr/>
          </p:nvSpPr>
          <p:spPr>
            <a:xfrm>
              <a:off x="6435805" y="3504618"/>
              <a:ext cx="17633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7</a:t>
              </a:r>
            </a:p>
          </p:txBody>
        </p:sp>
        <p:sp>
          <p:nvSpPr>
            <p:cNvPr id="30" name="TextBox 29">
              <a:extLst>
                <a:ext uri="{FF2B5EF4-FFF2-40B4-BE49-F238E27FC236}">
                  <a16:creationId xmlns:a16="http://schemas.microsoft.com/office/drawing/2014/main" id="{5E58D1D2-5F8D-8999-36C7-9E88AC46B884}"/>
                </a:ext>
              </a:extLst>
            </p:cNvPr>
            <p:cNvSpPr txBox="1"/>
            <p:nvPr/>
          </p:nvSpPr>
          <p:spPr>
            <a:xfrm>
              <a:off x="8026135"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28</a:t>
              </a:r>
              <a:endPar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31" name="TextBox 30">
              <a:extLst>
                <a:ext uri="{FF2B5EF4-FFF2-40B4-BE49-F238E27FC236}">
                  <a16:creationId xmlns:a16="http://schemas.microsoft.com/office/drawing/2014/main" id="{0F8E987D-846D-F509-8CC7-EEE4F360A977}"/>
                </a:ext>
              </a:extLst>
            </p:cNvPr>
            <p:cNvSpPr txBox="1"/>
            <p:nvPr/>
          </p:nvSpPr>
          <p:spPr>
            <a:xfrm>
              <a:off x="4288261" y="3504618"/>
              <a:ext cx="619280"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High Impact</a:t>
              </a:r>
            </a:p>
          </p:txBody>
        </p:sp>
        <p:sp>
          <p:nvSpPr>
            <p:cNvPr id="32" name="TextBox 31">
              <a:extLst>
                <a:ext uri="{FF2B5EF4-FFF2-40B4-BE49-F238E27FC236}">
                  <a16:creationId xmlns:a16="http://schemas.microsoft.com/office/drawing/2014/main" id="{93011972-609D-0D6E-D86E-54A4C693F7DF}"/>
                </a:ext>
              </a:extLst>
            </p:cNvPr>
            <p:cNvSpPr txBox="1"/>
            <p:nvPr/>
          </p:nvSpPr>
          <p:spPr>
            <a:xfrm>
              <a:off x="5567008"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Medium Impact</a:t>
              </a:r>
            </a:p>
          </p:txBody>
        </p:sp>
        <p:sp>
          <p:nvSpPr>
            <p:cNvPr id="33" name="TextBox 32">
              <a:extLst>
                <a:ext uri="{FF2B5EF4-FFF2-40B4-BE49-F238E27FC236}">
                  <a16:creationId xmlns:a16="http://schemas.microsoft.com/office/drawing/2014/main" id="{B795E1FC-3BBB-7CA1-2D88-17E18DAF60F4}"/>
                </a:ext>
              </a:extLst>
            </p:cNvPr>
            <p:cNvSpPr txBox="1"/>
            <p:nvPr/>
          </p:nvSpPr>
          <p:spPr>
            <a:xfrm>
              <a:off x="6708406"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Low Impact</a:t>
              </a:r>
            </a:p>
          </p:txBody>
        </p:sp>
        <p:sp>
          <p:nvSpPr>
            <p:cNvPr id="35" name="TextBox 34">
              <a:extLst>
                <a:ext uri="{FF2B5EF4-FFF2-40B4-BE49-F238E27FC236}">
                  <a16:creationId xmlns:a16="http://schemas.microsoft.com/office/drawing/2014/main" id="{73F40485-C305-2998-4745-16BF59EC40B5}"/>
                </a:ext>
              </a:extLst>
            </p:cNvPr>
            <p:cNvSpPr txBox="1"/>
            <p:nvPr/>
          </p:nvSpPr>
          <p:spPr>
            <a:xfrm>
              <a:off x="1691898"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Total recommendations</a:t>
              </a:r>
            </a:p>
          </p:txBody>
        </p:sp>
        <p:sp>
          <p:nvSpPr>
            <p:cNvPr id="36" name="TextBox 35">
              <a:extLst>
                <a:ext uri="{FF2B5EF4-FFF2-40B4-BE49-F238E27FC236}">
                  <a16:creationId xmlns:a16="http://schemas.microsoft.com/office/drawing/2014/main" id="{2CD07CB0-F2CF-90C9-8D00-E78225B41ABC}"/>
                </a:ext>
              </a:extLst>
            </p:cNvPr>
            <p:cNvSpPr txBox="1"/>
            <p:nvPr/>
          </p:nvSpPr>
          <p:spPr>
            <a:xfrm>
              <a:off x="3874855" y="2881235"/>
              <a:ext cx="34875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Recommendations by impact</a:t>
              </a:r>
            </a:p>
          </p:txBody>
        </p:sp>
        <p:sp>
          <p:nvSpPr>
            <p:cNvPr id="37" name="TextBox 36">
              <a:extLst>
                <a:ext uri="{FF2B5EF4-FFF2-40B4-BE49-F238E27FC236}">
                  <a16:creationId xmlns:a16="http://schemas.microsoft.com/office/drawing/2014/main" id="{CADC06E5-566D-D1F6-43F3-631712CFB04A}"/>
                </a:ext>
              </a:extLst>
            </p:cNvPr>
            <p:cNvSpPr txBox="1"/>
            <p:nvPr/>
          </p:nvSpPr>
          <p:spPr>
            <a:xfrm>
              <a:off x="7497053"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Impacted resources</a:t>
              </a:r>
            </a:p>
          </p:txBody>
        </p:sp>
        <p:grpSp>
          <p:nvGrpSpPr>
            <p:cNvPr id="42" name="Group 41">
              <a:extLst>
                <a:ext uri="{FF2B5EF4-FFF2-40B4-BE49-F238E27FC236}">
                  <a16:creationId xmlns:a16="http://schemas.microsoft.com/office/drawing/2014/main" id="{823A0386-DBEB-29F2-E7FA-AC958BD5CC5C}"/>
                </a:ext>
              </a:extLst>
            </p:cNvPr>
            <p:cNvGrpSpPr/>
            <p:nvPr/>
          </p:nvGrpSpPr>
          <p:grpSpPr>
            <a:xfrm>
              <a:off x="3847359" y="3272972"/>
              <a:ext cx="3515040" cy="110752"/>
              <a:chOff x="3882571" y="2201622"/>
              <a:chExt cx="3592287" cy="116115"/>
            </a:xfrm>
          </p:grpSpPr>
          <p:sp>
            <p:nvSpPr>
              <p:cNvPr id="38" name="Rectangle 37">
                <a:extLst>
                  <a:ext uri="{FF2B5EF4-FFF2-40B4-BE49-F238E27FC236}">
                    <a16:creationId xmlns:a16="http://schemas.microsoft.com/office/drawing/2014/main" id="{BCC35EE9-8521-9B67-2ACE-0879165201B9}"/>
                  </a:ext>
                </a:extLst>
              </p:cNvPr>
              <p:cNvSpPr/>
              <p:nvPr/>
            </p:nvSpPr>
            <p:spPr bwMode="auto">
              <a:xfrm>
                <a:off x="3882571" y="2201622"/>
                <a:ext cx="1197429" cy="116115"/>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22587675-7E2A-3379-2527-533685D35E76}"/>
                  </a:ext>
                </a:extLst>
              </p:cNvPr>
              <p:cNvSpPr/>
              <p:nvPr/>
            </p:nvSpPr>
            <p:spPr bwMode="auto">
              <a:xfrm>
                <a:off x="5080000" y="2201622"/>
                <a:ext cx="1197429" cy="116115"/>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B9F7BDB9-FE6A-709E-9A42-27CA0EA428FC}"/>
                  </a:ext>
                </a:extLst>
              </p:cNvPr>
              <p:cNvSpPr/>
              <p:nvPr/>
            </p:nvSpPr>
            <p:spPr bwMode="auto">
              <a:xfrm>
                <a:off x="6277429" y="2201622"/>
                <a:ext cx="1197429" cy="11611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0" name="Graphic 49">
            <a:extLst>
              <a:ext uri="{FF2B5EF4-FFF2-40B4-BE49-F238E27FC236}">
                <a16:creationId xmlns:a16="http://schemas.microsoft.com/office/drawing/2014/main" id="{2BEE60F7-DB88-2197-A7CF-E0249497AE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5585" y="2614423"/>
            <a:ext cx="498004" cy="498004"/>
          </a:xfrm>
          <a:prstGeom prst="rect">
            <a:avLst/>
          </a:prstGeom>
        </p:spPr>
      </p:pic>
      <p:pic>
        <p:nvPicPr>
          <p:cNvPr id="65" name="Graphic 64">
            <a:extLst>
              <a:ext uri="{FF2B5EF4-FFF2-40B4-BE49-F238E27FC236}">
                <a16:creationId xmlns:a16="http://schemas.microsoft.com/office/drawing/2014/main" id="{80C948D7-EB9C-1ED6-DD46-8D252891B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574" y="2614423"/>
            <a:ext cx="498004" cy="498004"/>
          </a:xfrm>
          <a:prstGeom prst="rect">
            <a:avLst/>
          </a:prstGeom>
        </p:spPr>
      </p:pic>
      <p:sp>
        <p:nvSpPr>
          <p:cNvPr id="9" name="TextBox 8">
            <a:extLst>
              <a:ext uri="{FF2B5EF4-FFF2-40B4-BE49-F238E27FC236}">
                <a16:creationId xmlns:a16="http://schemas.microsoft.com/office/drawing/2014/main" id="{A82EB0A2-464E-56D9-E2D0-6F8D1692DA5A}"/>
              </a:ext>
            </a:extLst>
          </p:cNvPr>
          <p:cNvSpPr txBox="1"/>
          <p:nvPr/>
        </p:nvSpPr>
        <p:spPr>
          <a:xfrm>
            <a:off x="473574" y="3190696"/>
            <a:ext cx="5360911" cy="1991186"/>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Ensure that storage accounts are zone or region redundant</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Run production workloads on two or more VMs using VMSS Flex</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a:solidFill>
                  <a:srgbClr val="1A1A1A"/>
                </a:solidFill>
                <a:latin typeface="Segoe UI"/>
              </a:rPr>
              <a:t>Deploy VMs across Availability Zones</a:t>
            </a:r>
            <a:endParaRPr lang="en-US" sz="1400" dirty="0">
              <a:solidFill>
                <a:srgbClr val="1A1A1A"/>
              </a:solidFill>
              <a:latin typeface="Segoe UI"/>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a:solidFill>
                  <a:srgbClr val="1A1A1A"/>
                </a:solidFill>
                <a:latin typeface="Segoe UI"/>
              </a:rPr>
              <a:t>Migrate VMs using availability sets to VMSS Flex</a:t>
            </a:r>
            <a:endParaRPr lang="en-US" sz="1400" dirty="0">
              <a:solidFill>
                <a:srgbClr val="1A1A1A"/>
              </a:solidFill>
              <a:latin typeface="Segoe UI"/>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Azure SQL not configure to scale automatically</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C25E96CB-F172-4A38-DBA9-473AC38F9C55}"/>
              </a:ext>
            </a:extLst>
          </p:cNvPr>
          <p:cNvSpPr txBox="1"/>
          <p:nvPr/>
        </p:nvSpPr>
        <p:spPr>
          <a:xfrm>
            <a:off x="6389941" y="3190696"/>
            <a:ext cx="5372521" cy="375359"/>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 </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B5D18E4C-2F5F-F636-7B03-13282030EDAB}"/>
              </a:ext>
            </a:extLst>
          </p:cNvPr>
          <p:cNvSpPr txBox="1"/>
          <p:nvPr/>
        </p:nvSpPr>
        <p:spPr>
          <a:xfrm>
            <a:off x="1063330" y="2571038"/>
            <a:ext cx="4474066"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 Resources</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sp>
        <p:nvSpPr>
          <p:cNvPr id="20" name="TextBox 19">
            <a:extLst>
              <a:ext uri="{FF2B5EF4-FFF2-40B4-BE49-F238E27FC236}">
                <a16:creationId xmlns:a16="http://schemas.microsoft.com/office/drawing/2014/main" id="{D455CDB6-7F29-D328-35DC-ADDA87BC54EE}"/>
              </a:ext>
            </a:extLst>
          </p:cNvPr>
          <p:cNvSpPr txBox="1"/>
          <p:nvPr/>
        </p:nvSpPr>
        <p:spPr>
          <a:xfrm>
            <a:off x="7015340" y="2571038"/>
            <a:ext cx="5076695"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Well-Architected Framework</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cxnSp>
        <p:nvCxnSpPr>
          <p:cNvPr id="25" name="Straight Connector 24">
            <a:extLst>
              <a:ext uri="{FF2B5EF4-FFF2-40B4-BE49-F238E27FC236}">
                <a16:creationId xmlns:a16="http://schemas.microsoft.com/office/drawing/2014/main" id="{5AFCD501-FCD0-29BA-CE2E-76DE33B80673}"/>
              </a:ext>
            </a:extLst>
          </p:cNvPr>
          <p:cNvCxnSpPr>
            <a:cxnSpLocks/>
          </p:cNvCxnSpPr>
          <p:nvPr/>
        </p:nvCxnSpPr>
        <p:spPr>
          <a:xfrm>
            <a:off x="6096000" y="2571038"/>
            <a:ext cx="0" cy="4084286"/>
          </a:xfrm>
          <a:prstGeom prst="line">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 name="TextBox 1">
            <a:extLst>
              <a:ext uri="{FF2B5EF4-FFF2-40B4-BE49-F238E27FC236}">
                <a16:creationId xmlns:a16="http://schemas.microsoft.com/office/drawing/2014/main" id="{5E8731C0-2A27-F155-1AB1-9EC4634D3822}"/>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p>
        </p:txBody>
      </p:sp>
    </p:spTree>
    <p:extLst>
      <p:ext uri="{BB962C8B-B14F-4D97-AF65-F5344CB8AC3E}">
        <p14:creationId xmlns:p14="http://schemas.microsoft.com/office/powerpoint/2010/main" val="16126954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7" y="620429"/>
            <a:ext cx="4652032" cy="410369"/>
          </a:xfrm>
        </p:spPr>
        <p:txBody>
          <a:bodyPr/>
          <a:lstStyle/>
          <a:p>
            <a:r>
              <a:rPr lang="en-US"/>
              <a:t>Health and Risk Dashboard</a:t>
            </a:r>
          </a:p>
        </p:txBody>
      </p:sp>
      <p:sp>
        <p:nvSpPr>
          <p:cNvPr id="41" name="TextBox 1">
            <a:extLst>
              <a:ext uri="{FF2B5EF4-FFF2-40B4-BE49-F238E27FC236}">
                <a16:creationId xmlns:a16="http://schemas.microsoft.com/office/drawing/2014/main" id="{5E8731C0-2A27-F155-1AB1-9EC4634D3822}"/>
              </a:ext>
            </a:extLst>
          </p:cNvPr>
          <p:cNvSpPr txBox="1"/>
          <p:nvPr/>
        </p:nvSpPr>
        <p:spPr>
          <a:xfrm>
            <a:off x="190238" y="-11428"/>
            <a:ext cx="6210562"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p>
        </p:txBody>
      </p:sp>
      <p:graphicFrame>
        <p:nvGraphicFramePr>
          <p:cNvPr id="2" name="ChartP0">
            <a:extLst>
              <a:ext uri="{FF2B5EF4-FFF2-40B4-BE49-F238E27FC236}">
                <a16:creationId xmlns:a16="http://schemas.microsoft.com/office/drawing/2014/main" id="{5A4ECF2B-C13B-4200-8CCB-FBB5F2675F4C}"/>
              </a:ext>
            </a:extLst>
          </p:cNvPr>
          <p:cNvGraphicFramePr>
            <a:graphicFrameLocks/>
          </p:cNvGraphicFramePr>
          <p:nvPr>
            <p:extLst>
              <p:ext uri="{D42A27DB-BD31-4B8C-83A1-F6EECF244321}">
                <p14:modId xmlns:p14="http://schemas.microsoft.com/office/powerpoint/2010/main" val="2500892372"/>
              </p:ext>
            </p:extLst>
          </p:nvPr>
        </p:nvGraphicFramePr>
        <p:xfrm>
          <a:off x="6157912" y="114300"/>
          <a:ext cx="5972175" cy="6629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P1">
            <a:extLst>
              <a:ext uri="{FF2B5EF4-FFF2-40B4-BE49-F238E27FC236}">
                <a16:creationId xmlns:a16="http://schemas.microsoft.com/office/drawing/2014/main" id="{72DC48BA-856B-441E-946A-6BF213623C36}"/>
              </a:ext>
            </a:extLst>
          </p:cNvPr>
          <p:cNvGraphicFramePr>
            <a:graphicFrameLocks/>
          </p:cNvGraphicFramePr>
          <p:nvPr>
            <p:extLst>
              <p:ext uri="{D42A27DB-BD31-4B8C-83A1-F6EECF244321}">
                <p14:modId xmlns:p14="http://schemas.microsoft.com/office/powerpoint/2010/main" val="2848183878"/>
              </p:ext>
            </p:extLst>
          </p:nvPr>
        </p:nvGraphicFramePr>
        <p:xfrm>
          <a:off x="593725" y="1290637"/>
          <a:ext cx="4400550" cy="54197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6424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C6E-1105-742F-C8C7-C4979C9C64D9}"/>
              </a:ext>
            </a:extLst>
          </p:cNvPr>
          <p:cNvSpPr>
            <a:spLocks noGrp="1"/>
          </p:cNvSpPr>
          <p:nvPr>
            <p:ph type="title"/>
          </p:nvPr>
        </p:nvSpPr>
        <p:spPr/>
        <p:txBody>
          <a:bodyPr/>
          <a:lstStyle/>
          <a:p>
            <a:r>
              <a:rPr lang="en-US" dirty="0"/>
              <a:t>Baseline Metrics &amp; Insights Details</a:t>
            </a:r>
          </a:p>
        </p:txBody>
      </p:sp>
      <p:sp>
        <p:nvSpPr>
          <p:cNvPr id="4" name="Text Placeholder 3">
            <a:extLst>
              <a:ext uri="{FF2B5EF4-FFF2-40B4-BE49-F238E27FC236}">
                <a16:creationId xmlns:a16="http://schemas.microsoft.com/office/drawing/2014/main" id="{3ECEDFD2-5CBC-FE2E-6E10-80C60D04930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23537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Zone and Region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455996" y="1321635"/>
          <a:ext cx="9418106" cy="4763938"/>
        </p:xfrm>
        <a:graphic>
          <a:graphicData uri="http://schemas.openxmlformats.org/drawingml/2006/table">
            <a:tbl>
              <a:tblPr firstRow="1" bandRow="1">
                <a:tableStyleId>{93296810-A885-4BE3-A3E7-6D5BEEA58F35}</a:tableStyleId>
              </a:tblPr>
              <a:tblGrid>
                <a:gridCol w="3775873">
                  <a:extLst>
                    <a:ext uri="{9D8B030D-6E8A-4147-A177-3AD203B41FA5}">
                      <a16:colId xmlns:a16="http://schemas.microsoft.com/office/drawing/2014/main" val="2018168186"/>
                    </a:ext>
                  </a:extLst>
                </a:gridCol>
                <a:gridCol w="1377405">
                  <a:extLst>
                    <a:ext uri="{9D8B030D-6E8A-4147-A177-3AD203B41FA5}">
                      <a16:colId xmlns:a16="http://schemas.microsoft.com/office/drawing/2014/main" val="4023836002"/>
                    </a:ext>
                  </a:extLst>
                </a:gridCol>
                <a:gridCol w="1377405">
                  <a:extLst>
                    <a:ext uri="{9D8B030D-6E8A-4147-A177-3AD203B41FA5}">
                      <a16:colId xmlns:a16="http://schemas.microsoft.com/office/drawing/2014/main" val="1229423019"/>
                    </a:ext>
                  </a:extLst>
                </a:gridCol>
                <a:gridCol w="1377405">
                  <a:extLst>
                    <a:ext uri="{9D8B030D-6E8A-4147-A177-3AD203B41FA5}">
                      <a16:colId xmlns:a16="http://schemas.microsoft.com/office/drawing/2014/main" val="450747844"/>
                    </a:ext>
                  </a:extLst>
                </a:gridCol>
                <a:gridCol w="1510018">
                  <a:extLst>
                    <a:ext uri="{9D8B030D-6E8A-4147-A177-3AD203B41FA5}">
                      <a16:colId xmlns:a16="http://schemas.microsoft.com/office/drawing/2014/main" val="2552373973"/>
                    </a:ext>
                  </a:extLst>
                </a:gridCol>
              </a:tblGrid>
              <a:tr h="640918">
                <a:tc>
                  <a:txBody>
                    <a:bodyPr/>
                    <a:lstStyle/>
                    <a:p>
                      <a:pPr algn="ctr"/>
                      <a:r>
                        <a:rPr lang="en-US" sz="1050" dirty="0"/>
                        <a:t>Workload Layer or Scenario</a:t>
                      </a:r>
                    </a:p>
                    <a:p>
                      <a:pPr algn="ctr"/>
                      <a:r>
                        <a:rPr lang="en-US" sz="1050" dirty="0"/>
                        <a:t>(Key Components Only)</a:t>
                      </a:r>
                    </a:p>
                  </a:txBody>
                  <a:tcPr anchor="ctr"/>
                </a:tc>
                <a:tc>
                  <a:txBody>
                    <a:bodyPr/>
                    <a:lstStyle/>
                    <a:p>
                      <a:pPr algn="ctr"/>
                      <a:r>
                        <a:rPr lang="en-US" sz="1050" dirty="0"/>
                        <a:t>Zone Failure Protection</a:t>
                      </a:r>
                    </a:p>
                    <a:p>
                      <a:pPr algn="ct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Protection</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Zone Failure Testing</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Testing</a:t>
                      </a:r>
                      <a:br>
                        <a:rPr lang="en-US" sz="1050" dirty="0"/>
                      </a:br>
                      <a:r>
                        <a:rPr lang="en-US" sz="800" dirty="0"/>
                        <a:t>(Yes/No/N.A.)</a:t>
                      </a:r>
                    </a:p>
                  </a:txBody>
                  <a:tcPr anchor="ctr"/>
                </a:tc>
                <a:extLst>
                  <a:ext uri="{0D108BD9-81ED-4DB2-BD59-A6C34878D82A}">
                    <a16:rowId xmlns:a16="http://schemas.microsoft.com/office/drawing/2014/main" val="2079067677"/>
                  </a:ext>
                </a:extLst>
              </a:tr>
              <a:tr h="343585">
                <a:tc>
                  <a:txBody>
                    <a:bodyPr/>
                    <a:lstStyle/>
                    <a:p>
                      <a:pPr algn="l"/>
                      <a:r>
                        <a:rPr lang="en-US" sz="1000" b="1" dirty="0"/>
                        <a:t>Workload</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176836022"/>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AKS</a:t>
                      </a:r>
                    </a:p>
                  </a:txBody>
                  <a:tcPr anchor="ctr"/>
                </a:tc>
                <a:tc>
                  <a:txBody>
                    <a:bodyPr/>
                    <a:lstStyle/>
                    <a:p>
                      <a:pPr algn="ctr"/>
                      <a:r>
                        <a:rPr lang="en-US" sz="1000"/>
                        <a:t>No</a:t>
                      </a:r>
                    </a:p>
                  </a:txBody>
                  <a:tcPr anchor="ctr"/>
                </a:tc>
                <a:tc>
                  <a:txBody>
                    <a:bodyPr/>
                    <a:lstStyle/>
                    <a:p>
                      <a:pPr algn="ctr"/>
                      <a:r>
                        <a:rPr lang="en-US" sz="1000"/>
                        <a:t>Yes</a:t>
                      </a:r>
                    </a:p>
                  </a:txBody>
                  <a:tcPr anchor="ctr"/>
                </a:tc>
                <a:tc>
                  <a:txBody>
                    <a:bodyPr/>
                    <a:lstStyle/>
                    <a:p>
                      <a:pPr algn="ctr"/>
                      <a:r>
                        <a:rPr lang="en-US" sz="1000"/>
                        <a:t>Full</a:t>
                      </a:r>
                    </a:p>
                  </a:txBody>
                  <a:tcPr anchor="ctr"/>
                </a:tc>
                <a:tc>
                  <a:txBody>
                    <a:bodyPr/>
                    <a:lstStyle/>
                    <a:p>
                      <a:pPr algn="ctr"/>
                      <a:r>
                        <a:rPr lang="en-US" sz="1000" dirty="0"/>
                        <a:t>Yes</a:t>
                      </a:r>
                    </a:p>
                  </a:txBody>
                  <a:tcPr anchor="ctr"/>
                </a:tc>
                <a:extLst>
                  <a:ext uri="{0D108BD9-81ED-4DB2-BD59-A6C34878D82A}">
                    <a16:rowId xmlns:a16="http://schemas.microsoft.com/office/drawing/2014/main" val="341657617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App Services</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31520498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SQL</a:t>
                      </a:r>
                    </a:p>
                  </a:txBody>
                  <a:tcPr anchor="ctr"/>
                </a:tc>
                <a:tc>
                  <a:txBody>
                    <a:bodyPr/>
                    <a:lstStyle/>
                    <a:p>
                      <a:pPr algn="ctr"/>
                      <a:r>
                        <a:rPr lang="en-US" sz="1000" dirty="0"/>
                        <a:t>Yes</a:t>
                      </a:r>
                    </a:p>
                  </a:txBody>
                  <a:tcPr anchor="ctr"/>
                </a:tc>
                <a:tc>
                  <a:txBody>
                    <a:bodyPr/>
                    <a:lstStyle/>
                    <a:p>
                      <a:pPr algn="ctr"/>
                      <a:r>
                        <a:rPr lang="en-US" sz="100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2139424855"/>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machines</a:t>
                      </a:r>
                    </a:p>
                  </a:txBody>
                  <a:tcPr anchor="ctr"/>
                </a:tc>
                <a:tc>
                  <a:txBody>
                    <a:bodyPr/>
                    <a:lstStyle/>
                    <a:p>
                      <a:pPr algn="ctr"/>
                      <a:r>
                        <a:rPr lang="en-US" sz="1000" dirty="0"/>
                        <a:t>No</a:t>
                      </a:r>
                    </a:p>
                  </a:txBody>
                  <a:tcPr anchor="ctr"/>
                </a:tc>
                <a:tc>
                  <a:txBody>
                    <a:bodyPr/>
                    <a:lstStyle/>
                    <a:p>
                      <a:pPr algn="ctr"/>
                      <a:r>
                        <a:rPr lang="en-US" sz="100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0878963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Storage Accounts</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168453975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Network</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2475013441"/>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Firewall</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a:t>Not Available</a:t>
                      </a:r>
                      <a:endParaRPr lang="en-US" sz="1000" dirty="0"/>
                    </a:p>
                  </a:txBody>
                  <a:tcPr anchor="ctr"/>
                </a:tc>
                <a:tc>
                  <a:txBody>
                    <a:bodyPr/>
                    <a:lstStyle/>
                    <a:p>
                      <a:pPr algn="ctr"/>
                      <a:r>
                        <a:rPr lang="en-US" sz="1000" dirty="0"/>
                        <a:t>Yes</a:t>
                      </a:r>
                    </a:p>
                  </a:txBody>
                  <a:tcPr anchor="ctr"/>
                </a:tc>
                <a:extLst>
                  <a:ext uri="{0D108BD9-81ED-4DB2-BD59-A6C34878D82A}">
                    <a16:rowId xmlns:a16="http://schemas.microsoft.com/office/drawing/2014/main" val="1488158130"/>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879755149"/>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4034618283"/>
                  </a:ext>
                </a:extLst>
              </a:tr>
            </a:tbl>
          </a:graphicData>
        </a:graphic>
      </p:graphicFrame>
    </p:spTree>
    <p:extLst>
      <p:ext uri="{BB962C8B-B14F-4D97-AF65-F5344CB8AC3E}">
        <p14:creationId xmlns:p14="http://schemas.microsoft.com/office/powerpoint/2010/main" val="18827533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Text Placeholder 4">
            <a:extLst>
              <a:ext uri="{FF2B5EF4-FFF2-40B4-BE49-F238E27FC236}">
                <a16:creationId xmlns:a16="http://schemas.microsoft.com/office/drawing/2014/main" id="{142FB392-E81A-4684-A870-3DF8C29C78AB}"/>
              </a:ext>
            </a:extLst>
          </p:cNvPr>
          <p:cNvSpPr>
            <a:spLocks noGrp="1"/>
          </p:cNvSpPr>
          <p:nvPr>
            <p:ph type="body" sz="quarter" idx="10"/>
          </p:nvPr>
        </p:nvSpPr>
        <p:spPr>
          <a:xfrm>
            <a:off x="4646104" y="2447038"/>
            <a:ext cx="6961188" cy="3724096"/>
          </a:xfrm>
        </p:spPr>
        <p:txBody>
          <a:bodyPr/>
          <a:lstStyle/>
          <a:p>
            <a:pPr marL="342900" indent="-342900">
              <a:buFont typeface="Arial" panose="020B0604020202020204" pitchFamily="34" charset="0"/>
              <a:buChar char="•"/>
            </a:pPr>
            <a:r>
              <a:rPr lang="en-GB" sz="2000" dirty="0"/>
              <a:t>Introduction</a:t>
            </a:r>
          </a:p>
          <a:p>
            <a:pPr marL="342900" indent="-342900">
              <a:buFont typeface="Arial" panose="020B0604020202020204" pitchFamily="34" charset="0"/>
              <a:buChar char="•"/>
            </a:pPr>
            <a:r>
              <a:rPr lang="en-GB" sz="2000" dirty="0"/>
              <a:t>Executive Summary</a:t>
            </a:r>
          </a:p>
          <a:p>
            <a:pPr marL="342900" indent="-342900">
              <a:buFont typeface="Arial" panose="020B0604020202020204" pitchFamily="34" charset="0"/>
              <a:buChar char="•"/>
            </a:pPr>
            <a:r>
              <a:rPr lang="en-GB" sz="2000" dirty="0"/>
              <a:t>Baseline Metrics &amp; Insights Details</a:t>
            </a:r>
          </a:p>
          <a:p>
            <a:pPr marL="342900" indent="-342900">
              <a:buFont typeface="Arial" panose="020B0604020202020204" pitchFamily="34" charset="0"/>
              <a:buChar char="•"/>
            </a:pPr>
            <a:r>
              <a:rPr lang="en-GB" sz="2000" dirty="0"/>
              <a:t>Health and Risk - Recommendations</a:t>
            </a:r>
          </a:p>
          <a:p>
            <a:pPr marL="342900" indent="-342900">
              <a:buFont typeface="Arial" panose="020B0604020202020204" pitchFamily="34" charset="0"/>
              <a:buChar char="•"/>
            </a:pPr>
            <a:r>
              <a:rPr lang="en-GB" sz="2000" dirty="0"/>
              <a:t>Design, Platform and Support Recommendations</a:t>
            </a:r>
          </a:p>
          <a:p>
            <a:pPr marL="342900" indent="-342900">
              <a:buFont typeface="Arial" panose="020B0604020202020204" pitchFamily="34" charset="0"/>
              <a:buChar char="•"/>
            </a:pPr>
            <a:r>
              <a:rPr lang="en-GB" sz="2000" dirty="0"/>
              <a:t>Next Steps – Remediation Plan</a:t>
            </a:r>
          </a:p>
          <a:p>
            <a:pPr marL="342900" indent="-342900">
              <a:buFont typeface="Arial" panose="020B0604020202020204" pitchFamily="34" charset="0"/>
              <a:buChar char="•"/>
            </a:pPr>
            <a:r>
              <a:rPr lang="en-GB" sz="2000" dirty="0"/>
              <a:t>Microsoft Assistance</a:t>
            </a:r>
          </a:p>
          <a:p>
            <a:pPr marL="342900" indent="-342900">
              <a:buFont typeface="Arial" panose="020B0604020202020204" pitchFamily="34" charset="0"/>
              <a:buChar char="•"/>
            </a:pPr>
            <a:r>
              <a:rPr lang="en-GB" sz="2000" dirty="0"/>
              <a:t>Questions &amp; Feedback</a:t>
            </a:r>
          </a:p>
        </p:txBody>
      </p:sp>
    </p:spTree>
    <p:extLst>
      <p:ext uri="{BB962C8B-B14F-4D97-AF65-F5344CB8AC3E}">
        <p14:creationId xmlns:p14="http://schemas.microsoft.com/office/powerpoint/2010/main" val="3815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ExpressRoute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2247868146"/>
              </p:ext>
            </p:extLst>
          </p:nvPr>
        </p:nvGraphicFramePr>
        <p:xfrm>
          <a:off x="455996" y="1272541"/>
          <a:ext cx="11521441" cy="4648974"/>
        </p:xfrm>
        <a:graphic>
          <a:graphicData uri="http://schemas.openxmlformats.org/drawingml/2006/table">
            <a:tbl>
              <a:tblPr firstRow="1" bandRow="1">
                <a:tableStyleId>{21E4AEA4-8DFA-4A89-87EB-49C32662AFE0}</a:tableStyleId>
              </a:tblPr>
              <a:tblGrid>
                <a:gridCol w="1912296">
                  <a:extLst>
                    <a:ext uri="{9D8B030D-6E8A-4147-A177-3AD203B41FA5}">
                      <a16:colId xmlns:a16="http://schemas.microsoft.com/office/drawing/2014/main" val="2018168186"/>
                    </a:ext>
                  </a:extLst>
                </a:gridCol>
                <a:gridCol w="1921829">
                  <a:extLst>
                    <a:ext uri="{9D8B030D-6E8A-4147-A177-3AD203B41FA5}">
                      <a16:colId xmlns:a16="http://schemas.microsoft.com/office/drawing/2014/main" val="4023836002"/>
                    </a:ext>
                  </a:extLst>
                </a:gridCol>
                <a:gridCol w="1921829">
                  <a:extLst>
                    <a:ext uri="{9D8B030D-6E8A-4147-A177-3AD203B41FA5}">
                      <a16:colId xmlns:a16="http://schemas.microsoft.com/office/drawing/2014/main" val="1229423019"/>
                    </a:ext>
                  </a:extLst>
                </a:gridCol>
                <a:gridCol w="1921829">
                  <a:extLst>
                    <a:ext uri="{9D8B030D-6E8A-4147-A177-3AD203B41FA5}">
                      <a16:colId xmlns:a16="http://schemas.microsoft.com/office/drawing/2014/main" val="450747844"/>
                    </a:ext>
                  </a:extLst>
                </a:gridCol>
                <a:gridCol w="1921829">
                  <a:extLst>
                    <a:ext uri="{9D8B030D-6E8A-4147-A177-3AD203B41FA5}">
                      <a16:colId xmlns:a16="http://schemas.microsoft.com/office/drawing/2014/main" val="2552373973"/>
                    </a:ext>
                  </a:extLst>
                </a:gridCol>
                <a:gridCol w="1921829">
                  <a:extLst>
                    <a:ext uri="{9D8B030D-6E8A-4147-A177-3AD203B41FA5}">
                      <a16:colId xmlns:a16="http://schemas.microsoft.com/office/drawing/2014/main" val="4288647603"/>
                    </a:ext>
                  </a:extLst>
                </a:gridCol>
              </a:tblGrid>
              <a:tr h="451679">
                <a:tc>
                  <a:txBody>
                    <a:bodyPr/>
                    <a:lstStyle/>
                    <a:p>
                      <a:pPr algn="ctr"/>
                      <a:r>
                        <a:rPr lang="en-US" sz="1050" dirty="0"/>
                        <a:t>Service</a:t>
                      </a:r>
                    </a:p>
                  </a:txBody>
                  <a:tcPr anchor="ctr"/>
                </a:tc>
                <a:tc gridSpan="5">
                  <a:txBody>
                    <a:bodyPr/>
                    <a:lstStyle/>
                    <a:p>
                      <a:pPr algn="ctr"/>
                      <a:r>
                        <a:rPr lang="en-US" sz="1050" dirty="0"/>
                        <a:t>Recommendations</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extLst>
                  <a:ext uri="{0D108BD9-81ED-4DB2-BD59-A6C34878D82A}">
                    <a16:rowId xmlns:a16="http://schemas.microsoft.com/office/drawing/2014/main" val="2079067677"/>
                  </a:ext>
                </a:extLst>
              </a:tr>
              <a:tr h="1031058">
                <a:tc>
                  <a:txBody>
                    <a:bodyPr/>
                    <a:lstStyle/>
                    <a:p>
                      <a:pPr algn="l"/>
                      <a:r>
                        <a:rPr lang="en-US" sz="1000" b="1" dirty="0"/>
                        <a:t>ExpressRoute Gateways</a:t>
                      </a:r>
                    </a:p>
                  </a:txBody>
                  <a:tcPr anchor="ctr"/>
                </a:tc>
                <a:tc>
                  <a:txBody>
                    <a:bodyPr/>
                    <a:lstStyle/>
                    <a:p>
                      <a:pPr algn="ctr"/>
                      <a:r>
                        <a:rPr lang="en-US" sz="1000" b="1" dirty="0"/>
                        <a:t>Is your ExpressRoute Gateway connected to two or more Circuits from different Peering Locations for higher resiliency?</a:t>
                      </a:r>
                    </a:p>
                  </a:txBody>
                  <a:tcPr anchor="ctr"/>
                </a:tc>
                <a:tc>
                  <a:txBody>
                    <a:bodyPr/>
                    <a:lstStyle/>
                    <a:p>
                      <a:pPr algn="ctr"/>
                      <a:r>
                        <a:rPr lang="en-US" sz="1000" b="1" dirty="0"/>
                        <a:t>Are you using Zone-redundant gateway SKUs?</a:t>
                      </a:r>
                    </a:p>
                  </a:txBody>
                  <a:tcPr anchor="ctr"/>
                </a:tc>
                <a:tc>
                  <a:txBody>
                    <a:bodyPr/>
                    <a:lstStyle/>
                    <a:p>
                      <a:pPr algn="ctr"/>
                      <a:r>
                        <a:rPr lang="en-US" sz="1000" b="1" dirty="0"/>
                        <a:t>Do you have monitoring and alerting configured for your ExpressRoute Gateway(s) for all gateway metrics and logs?</a:t>
                      </a:r>
                    </a:p>
                  </a:txBody>
                  <a:tcPr anchor="ctr"/>
                </a:tc>
                <a:tc>
                  <a:txBody>
                    <a:bodyPr/>
                    <a:lstStyle/>
                    <a:p>
                      <a:pPr algn="ctr"/>
                      <a:r>
                        <a:rPr lang="en-US" sz="1000" b="1" dirty="0"/>
                        <a:t>Do you have diagnostic logs with all necessary logs, and alerts configured for your ExpressRoute Gateway(s)?</a:t>
                      </a:r>
                    </a:p>
                  </a:txBody>
                  <a:tcPr anchor="ctr"/>
                </a:tc>
                <a:tc>
                  <a:txBody>
                    <a:bodyPr/>
                    <a:lstStyle/>
                    <a:p>
                      <a:pPr algn="ctr"/>
                      <a:r>
                        <a:rPr lang="en-US" sz="1000" b="1" dirty="0"/>
                        <a:t>Do you have customer-controlled gateway maintenance (Preview) configured?</a:t>
                      </a:r>
                    </a:p>
                  </a:txBody>
                  <a:tcPr anchor="ctr"/>
                </a:tc>
                <a:extLst>
                  <a:ext uri="{0D108BD9-81ED-4DB2-BD59-A6C34878D82A}">
                    <a16:rowId xmlns:a16="http://schemas.microsoft.com/office/drawing/2014/main" val="3176836022"/>
                  </a:ext>
                </a:extLst>
              </a:tr>
              <a:tr h="242559">
                <a:tc>
                  <a:txBody>
                    <a:bodyPr/>
                    <a:lstStyle/>
                    <a:p>
                      <a:pPr marL="0" lvl="2" algn="l" defTabSz="932746" rtl="0" eaLnBrk="1" latinLnBrk="0" hangingPunct="1"/>
                      <a:r>
                        <a:rPr lang="en-US" sz="1000" b="0" kern="1200" dirty="0">
                          <a:solidFill>
                            <a:schemeClr val="dk1"/>
                          </a:solidFill>
                        </a:rPr>
                        <a:t>ExpressRouteGateway1-name</a:t>
                      </a:r>
                      <a:endParaRPr lang="en-US" sz="1000" b="0" kern="1200" dirty="0">
                        <a:solidFill>
                          <a:schemeClr val="dk1"/>
                        </a:solidFill>
                        <a:latin typeface="+mn-lt"/>
                        <a:ea typeface="+mn-ea"/>
                        <a:cs typeface="+mn-cs"/>
                      </a:endParaRP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extLst>
                  <a:ext uri="{0D108BD9-81ED-4DB2-BD59-A6C34878D82A}">
                    <a16:rowId xmlns:a16="http://schemas.microsoft.com/office/drawing/2014/main" val="341657617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extLst>
                  <a:ext uri="{0D108BD9-81ED-4DB2-BD59-A6C34878D82A}">
                    <a16:rowId xmlns:a16="http://schemas.microsoft.com/office/drawing/2014/main" val="3152049813"/>
                  </a:ext>
                </a:extLst>
              </a:tr>
              <a:tr h="848957">
                <a:tc>
                  <a:txBody>
                    <a:bodyPr/>
                    <a:lstStyle/>
                    <a:p>
                      <a:pPr marL="0" lvl="2" algn="l" defTabSz="932746" rtl="0" eaLnBrk="1" latinLnBrk="0" hangingPunct="1"/>
                      <a:r>
                        <a:rPr lang="en-US" sz="1000" b="1" kern="1200" dirty="0">
                          <a:solidFill>
                            <a:schemeClr val="dk1"/>
                          </a:solidFill>
                        </a:rPr>
                        <a:t>ExpressRoute Circuits</a:t>
                      </a:r>
                      <a:endParaRPr lang="en-US" sz="1000" b="1" kern="1200" dirty="0">
                        <a:solidFill>
                          <a:schemeClr val="dk1"/>
                        </a:solidFill>
                        <a:latin typeface="+mn-lt"/>
                        <a:ea typeface="+mn-ea"/>
                        <a:cs typeface="+mn-cs"/>
                      </a:endParaRPr>
                    </a:p>
                  </a:txBody>
                  <a:tcPr anchor="ctr"/>
                </a:tc>
                <a:tc>
                  <a:txBody>
                    <a:bodyPr/>
                    <a:lstStyle/>
                    <a:p>
                      <a:pPr algn="ctr"/>
                      <a:r>
                        <a:rPr lang="en-US" sz="1000" b="1" dirty="0"/>
                        <a:t>What is your current ExpressRoute Peering location?</a:t>
                      </a:r>
                    </a:p>
                  </a:txBody>
                  <a:tcPr anchor="ctr"/>
                </a:tc>
                <a:tc>
                  <a:txBody>
                    <a:bodyPr/>
                    <a:lstStyle/>
                    <a:p>
                      <a:pPr algn="ctr"/>
                      <a:r>
                        <a:rPr lang="en-US" sz="1000" b="1" dirty="0"/>
                        <a:t>Are the two physical links of your ExpressRoute circuit connected to two distinct edge devices (routers/firewalls) in your network?</a:t>
                      </a:r>
                    </a:p>
                  </a:txBody>
                  <a:tcPr anchor="ctr"/>
                </a:tc>
                <a:tc>
                  <a:txBody>
                    <a:bodyPr/>
                    <a:lstStyle/>
                    <a:p>
                      <a:pPr algn="ctr"/>
                      <a:r>
                        <a:rPr lang="en-US" sz="1000" b="1" dirty="0"/>
                        <a:t>Are both connections of the ExpressRoute circuit configured in active-active mode?</a:t>
                      </a:r>
                    </a:p>
                  </a:txBody>
                  <a:tcPr anchor="ctr"/>
                </a:tc>
                <a:tc>
                  <a:txBody>
                    <a:bodyPr/>
                    <a:lstStyle/>
                    <a:p>
                      <a:pPr algn="ctr"/>
                      <a:r>
                        <a:rPr lang="en-US" sz="1000" b="1" dirty="0"/>
                        <a:t>Is (BFD) Bidirectional Forwarding Detection enabled and configured on customer or service provider edge router devices?</a:t>
                      </a:r>
                    </a:p>
                  </a:txBody>
                  <a:tcPr anchor="ctr"/>
                </a:tc>
                <a:tc>
                  <a:txBody>
                    <a:bodyPr/>
                    <a:lstStyle/>
                    <a:p>
                      <a:pPr algn="ctr"/>
                      <a:endParaRPr lang="en-US" sz="1000" b="1" dirty="0"/>
                    </a:p>
                  </a:txBody>
                  <a:tcPr anchor="ctr"/>
                </a:tc>
                <a:extLst>
                  <a:ext uri="{0D108BD9-81ED-4DB2-BD59-A6C34878D82A}">
                    <a16:rowId xmlns:a16="http://schemas.microsoft.com/office/drawing/2014/main" val="3087896313"/>
                  </a:ext>
                </a:extLst>
              </a:tr>
              <a:tr h="242559">
                <a:tc>
                  <a:txBody>
                    <a:bodyPr/>
                    <a:lstStyle/>
                    <a:p>
                      <a:pPr marL="0" lvl="2" algn="l" defTabSz="932746" rtl="0" eaLnBrk="1" latinLnBrk="0" hangingPunct="1"/>
                      <a:r>
                        <a:rPr lang="en-US" sz="1000" b="0" kern="1200" dirty="0">
                          <a:solidFill>
                            <a:schemeClr val="dk1"/>
                          </a:solidFill>
                        </a:rPr>
                        <a:t>Circuitname-1</a:t>
                      </a:r>
                      <a:endParaRPr lang="en-US" sz="1000" b="0" kern="1200" dirty="0">
                        <a:solidFill>
                          <a:schemeClr val="dk1"/>
                        </a:solidFill>
                        <a:latin typeface="+mn-lt"/>
                        <a:ea typeface="+mn-ea"/>
                        <a:cs typeface="+mn-cs"/>
                      </a:endParaRPr>
                    </a:p>
                  </a:txBody>
                  <a:tcPr anchor="ctr"/>
                </a:tc>
                <a:tc>
                  <a:txBody>
                    <a:bodyPr/>
                    <a:lstStyle/>
                    <a:p>
                      <a:pPr algn="ctr"/>
                      <a:r>
                        <a:rPr lang="en-US" sz="1000" dirty="0"/>
                        <a:t>Ashburn</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endParaRPr lang="en-US" sz="1000" dirty="0"/>
                    </a:p>
                  </a:txBody>
                  <a:tcPr anchor="ctr"/>
                </a:tc>
                <a:extLst>
                  <a:ext uri="{0D108BD9-81ED-4DB2-BD59-A6C34878D82A}">
                    <a16:rowId xmlns:a16="http://schemas.microsoft.com/office/drawing/2014/main" val="168453975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2475013441"/>
                  </a:ext>
                </a:extLst>
              </a:tr>
              <a:tr h="697357">
                <a:tc>
                  <a:txBody>
                    <a:bodyPr/>
                    <a:lstStyle/>
                    <a:p>
                      <a:pPr marL="0" lvl="2" algn="l" defTabSz="932746" rtl="0" eaLnBrk="1" latinLnBrk="0" hangingPunct="1"/>
                      <a:r>
                        <a:rPr lang="en-US" sz="1000" b="1" kern="1200" dirty="0">
                          <a:solidFill>
                            <a:schemeClr val="dk1"/>
                          </a:solidFill>
                        </a:rPr>
                        <a:t>ExpressRoute Direct</a:t>
                      </a:r>
                      <a:endParaRPr lang="en-US" sz="1000" b="1" kern="1200" dirty="0">
                        <a:solidFill>
                          <a:schemeClr val="dk1"/>
                        </a:solidFill>
                        <a:latin typeface="+mn-lt"/>
                        <a:ea typeface="+mn-ea"/>
                        <a:cs typeface="+mn-cs"/>
                      </a:endParaRPr>
                    </a:p>
                  </a:txBody>
                  <a:tcPr anchor="ctr"/>
                </a:tc>
                <a:tc>
                  <a:txBody>
                    <a:bodyPr/>
                    <a:lstStyle/>
                    <a:p>
                      <a:pPr algn="ctr"/>
                      <a:r>
                        <a:rPr lang="en-US" sz="1000" b="1" dirty="0"/>
                        <a:t>Is the “Admin State” of both Links of your ExpressRoute Direct in “Enabled” state?</a:t>
                      </a:r>
                    </a:p>
                  </a:txBody>
                  <a:tcPr anchor="ctr"/>
                </a:tc>
                <a:tc>
                  <a:txBody>
                    <a:bodyPr/>
                    <a:lstStyle/>
                    <a:p>
                      <a:pPr algn="ctr"/>
                      <a:r>
                        <a:rPr lang="en-US" sz="1000" b="1" dirty="0"/>
                        <a:t>Is your ExpressRoute Direct over-subscribed?</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488158130"/>
                  </a:ext>
                </a:extLst>
              </a:tr>
              <a:tr h="242559">
                <a:tc>
                  <a:txBody>
                    <a:bodyPr/>
                    <a:lstStyle/>
                    <a:p>
                      <a:pPr marL="0" lvl="2" algn="l" defTabSz="932746" rtl="0" eaLnBrk="1" latinLnBrk="0" hangingPunct="1"/>
                      <a:r>
                        <a:rPr lang="en-US" sz="1000" b="0" kern="1200" dirty="0">
                          <a:solidFill>
                            <a:schemeClr val="dk1"/>
                          </a:solidFill>
                        </a:rPr>
                        <a:t>Expressroutedirectname-1</a:t>
                      </a:r>
                      <a:endParaRPr lang="en-US" sz="1000" b="0" kern="1200" dirty="0">
                        <a:solidFill>
                          <a:schemeClr val="dk1"/>
                        </a:solidFill>
                        <a:latin typeface="+mn-lt"/>
                        <a:ea typeface="+mn-ea"/>
                        <a:cs typeface="+mn-cs"/>
                      </a:endParaRPr>
                    </a:p>
                  </a:txBody>
                  <a:tcPr anchor="ctr"/>
                </a:tc>
                <a:tc>
                  <a:txBody>
                    <a:bodyPr/>
                    <a:lstStyle/>
                    <a:p>
                      <a:pPr algn="ctr"/>
                      <a:r>
                        <a:rPr lang="en-US" sz="1000" dirty="0"/>
                        <a:t>Yes</a:t>
                      </a:r>
                    </a:p>
                  </a:txBody>
                  <a:tcPr anchor="ctr"/>
                </a:tc>
                <a:tc>
                  <a:txBody>
                    <a:bodyPr/>
                    <a:lstStyle/>
                    <a:p>
                      <a:pPr algn="ctr"/>
                      <a:r>
                        <a:rPr lang="en-US" sz="1000" b="0" dirty="0">
                          <a:solidFill>
                            <a:srgbClr val="000000"/>
                          </a:solidFill>
                        </a:rPr>
                        <a:t>No</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242559">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bl>
          </a:graphicData>
        </a:graphic>
      </p:graphicFrame>
    </p:spTree>
    <p:extLst>
      <p:ext uri="{BB962C8B-B14F-4D97-AF65-F5344CB8AC3E}">
        <p14:creationId xmlns:p14="http://schemas.microsoft.com/office/powerpoint/2010/main" val="3603340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Service Health Alerts for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756973598"/>
              </p:ext>
            </p:extLst>
          </p:nvPr>
        </p:nvGraphicFramePr>
        <p:xfrm>
          <a:off x="38629" y="1180674"/>
          <a:ext cx="12100561" cy="5009064"/>
        </p:xfrm>
        <a:graphic>
          <a:graphicData uri="http://schemas.openxmlformats.org/drawingml/2006/table">
            <a:tbl>
              <a:tblPr firstRow="1" bandRow="1">
                <a:tableStyleId>{00A15C55-8517-42AA-B614-E9B94910E393}</a:tableStyleId>
              </a:tblPr>
              <a:tblGrid>
                <a:gridCol w="2586378">
                  <a:extLst>
                    <a:ext uri="{9D8B030D-6E8A-4147-A177-3AD203B41FA5}">
                      <a16:colId xmlns:a16="http://schemas.microsoft.com/office/drawing/2014/main" val="216684026"/>
                    </a:ext>
                  </a:extLst>
                </a:gridCol>
                <a:gridCol w="2535061">
                  <a:extLst>
                    <a:ext uri="{9D8B030D-6E8A-4147-A177-3AD203B41FA5}">
                      <a16:colId xmlns:a16="http://schemas.microsoft.com/office/drawing/2014/main" val="3875941315"/>
                    </a:ext>
                  </a:extLst>
                </a:gridCol>
                <a:gridCol w="944233">
                  <a:extLst>
                    <a:ext uri="{9D8B030D-6E8A-4147-A177-3AD203B41FA5}">
                      <a16:colId xmlns:a16="http://schemas.microsoft.com/office/drawing/2014/main" val="4023836002"/>
                    </a:ext>
                  </a:extLst>
                </a:gridCol>
                <a:gridCol w="733379">
                  <a:extLst>
                    <a:ext uri="{9D8B030D-6E8A-4147-A177-3AD203B41FA5}">
                      <a16:colId xmlns:a16="http://schemas.microsoft.com/office/drawing/2014/main" val="1229423019"/>
                    </a:ext>
                  </a:extLst>
                </a:gridCol>
                <a:gridCol w="1370619">
                  <a:extLst>
                    <a:ext uri="{9D8B030D-6E8A-4147-A177-3AD203B41FA5}">
                      <a16:colId xmlns:a16="http://schemas.microsoft.com/office/drawing/2014/main" val="450747844"/>
                    </a:ext>
                  </a:extLst>
                </a:gridCol>
                <a:gridCol w="1098184">
                  <a:extLst>
                    <a:ext uri="{9D8B030D-6E8A-4147-A177-3AD203B41FA5}">
                      <a16:colId xmlns:a16="http://schemas.microsoft.com/office/drawing/2014/main" val="2552373973"/>
                    </a:ext>
                  </a:extLst>
                </a:gridCol>
                <a:gridCol w="954497">
                  <a:extLst>
                    <a:ext uri="{9D8B030D-6E8A-4147-A177-3AD203B41FA5}">
                      <a16:colId xmlns:a16="http://schemas.microsoft.com/office/drawing/2014/main" val="4288647603"/>
                    </a:ext>
                  </a:extLst>
                </a:gridCol>
                <a:gridCol w="915020">
                  <a:extLst>
                    <a:ext uri="{9D8B030D-6E8A-4147-A177-3AD203B41FA5}">
                      <a16:colId xmlns:a16="http://schemas.microsoft.com/office/drawing/2014/main" val="2574389261"/>
                    </a:ext>
                  </a:extLst>
                </a:gridCol>
                <a:gridCol w="963190">
                  <a:extLst>
                    <a:ext uri="{9D8B030D-6E8A-4147-A177-3AD203B41FA5}">
                      <a16:colId xmlns:a16="http://schemas.microsoft.com/office/drawing/2014/main" val="3033138154"/>
                    </a:ext>
                  </a:extLst>
                </a:gridCol>
              </a:tblGrid>
              <a:tr h="343326">
                <a:tc>
                  <a:txBody>
                    <a:bodyPr/>
                    <a:lstStyle/>
                    <a:p>
                      <a:pPr algn="ctr"/>
                      <a:r>
                        <a:rPr lang="en-US" sz="1050" dirty="0"/>
                        <a:t>Subscriptions</a:t>
                      </a:r>
                    </a:p>
                  </a:txBody>
                  <a:tcPr anchor="ctr"/>
                </a:tc>
                <a:tc>
                  <a:txBody>
                    <a:bodyPr/>
                    <a:lstStyle/>
                    <a:p>
                      <a:pPr algn="ctr"/>
                      <a:r>
                        <a:rPr lang="en-US" sz="1050" dirty="0"/>
                        <a:t>Alerts</a:t>
                      </a:r>
                    </a:p>
                  </a:txBody>
                  <a:tcPr anchor="ctr"/>
                </a:tc>
                <a:tc gridSpan="7">
                  <a:txBody>
                    <a:bodyPr/>
                    <a:lstStyle/>
                    <a:p>
                      <a:pPr algn="ctr"/>
                      <a:r>
                        <a:rPr lang="en-US" sz="1050" dirty="0"/>
                        <a:t>Service </a:t>
                      </a:r>
                      <a:r>
                        <a:rPr lang="en-US" sz="1050"/>
                        <a:t>Health Alerts configured </a:t>
                      </a:r>
                      <a:r>
                        <a:rPr lang="en-US" sz="1050" dirty="0"/>
                        <a:t>to monitor:</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algn="ctr"/>
                      <a:endParaRPr lang="en-US" sz="1050" dirty="0"/>
                    </a:p>
                  </a:txBody>
                  <a:tcPr anchor="ctr"/>
                </a:tc>
                <a:tc hMerge="1">
                  <a:txBody>
                    <a:bodyPr/>
                    <a:lstStyle/>
                    <a:p>
                      <a:pPr algn="ctr"/>
                      <a:endParaRPr lang="en-US" sz="1050" dirty="0"/>
                    </a:p>
                  </a:txBody>
                  <a:tcPr anchor="ctr"/>
                </a:tc>
                <a:extLst>
                  <a:ext uri="{0D108BD9-81ED-4DB2-BD59-A6C34878D82A}">
                    <a16:rowId xmlns:a16="http://schemas.microsoft.com/office/drawing/2014/main" val="2079067677"/>
                  </a:ext>
                </a:extLst>
              </a:tr>
              <a:tr h="640080">
                <a:tc>
                  <a:txBody>
                    <a:bodyPr/>
                    <a:lstStyle/>
                    <a:p>
                      <a:pPr algn="ctr"/>
                      <a:r>
                        <a:rPr lang="en-US" sz="1000" b="1" dirty="0"/>
                        <a:t>Subscription Name</a:t>
                      </a:r>
                    </a:p>
                  </a:txBody>
                  <a:tcPr anchor="ctr"/>
                </a:tc>
                <a:tc>
                  <a:txBody>
                    <a:bodyPr/>
                    <a:lstStyle/>
                    <a:p>
                      <a:pPr algn="ctr"/>
                      <a:r>
                        <a:rPr lang="en-US" sz="1000" b="1" dirty="0"/>
                        <a:t>Alert Name</a:t>
                      </a:r>
                    </a:p>
                  </a:txBody>
                  <a:tcPr anchor="ctr"/>
                </a:tc>
                <a:tc>
                  <a:txBody>
                    <a:bodyPr/>
                    <a:lstStyle/>
                    <a:p>
                      <a:pPr algn="ctr"/>
                      <a:r>
                        <a:rPr lang="en-US" sz="900" b="1" dirty="0"/>
                        <a:t>All Azure Services?</a:t>
                      </a:r>
                    </a:p>
                  </a:txBody>
                  <a:tcPr anchor="ctr"/>
                </a:tc>
                <a:tc>
                  <a:txBody>
                    <a:bodyPr/>
                    <a:lstStyle/>
                    <a:p>
                      <a:pPr algn="ctr"/>
                      <a:r>
                        <a:rPr lang="en-US" sz="900" b="1" dirty="0"/>
                        <a:t>All Regions?</a:t>
                      </a:r>
                    </a:p>
                  </a:txBody>
                  <a:tcPr anchor="ctr"/>
                </a:tc>
                <a:tc>
                  <a:txBody>
                    <a:bodyPr/>
                    <a:lstStyle/>
                    <a:p>
                      <a:pPr algn="ctr"/>
                      <a:r>
                        <a:rPr lang="en-US" sz="900" b="1" dirty="0"/>
                        <a:t>Event Type:</a:t>
                      </a:r>
                    </a:p>
                    <a:p>
                      <a:pPr algn="ctr"/>
                      <a:r>
                        <a:rPr lang="en-US" sz="900" b="1" dirty="0"/>
                        <a:t>Service Issues?</a:t>
                      </a:r>
                    </a:p>
                  </a:txBody>
                  <a:tcPr anchor="ctr"/>
                </a:tc>
                <a:tc>
                  <a:txBody>
                    <a:bodyPr/>
                    <a:lstStyle/>
                    <a:p>
                      <a:pPr algn="ctr"/>
                      <a:r>
                        <a:rPr lang="en-US" sz="900" b="1" dirty="0"/>
                        <a:t>Event Type:</a:t>
                      </a:r>
                    </a:p>
                    <a:p>
                      <a:pPr algn="ctr"/>
                      <a:r>
                        <a:rPr lang="en-US" sz="900" b="1" dirty="0"/>
                        <a:t>Planned Maintenance?</a:t>
                      </a:r>
                    </a:p>
                  </a:txBody>
                  <a:tcPr anchor="ctr"/>
                </a:tc>
                <a:tc>
                  <a:txBody>
                    <a:bodyPr/>
                    <a:lstStyle/>
                    <a:p>
                      <a:pPr algn="ctr"/>
                      <a:r>
                        <a:rPr lang="en-US" sz="900" b="1" dirty="0"/>
                        <a:t>Event Type:</a:t>
                      </a:r>
                    </a:p>
                    <a:p>
                      <a:pPr algn="ctr"/>
                      <a:r>
                        <a:rPr lang="en-US" sz="900" b="1" dirty="0"/>
                        <a:t>Service Advisories?</a:t>
                      </a:r>
                    </a:p>
                    <a:p>
                      <a:pPr algn="ctr"/>
                      <a:endParaRPr lang="en-US" sz="900" b="1" dirty="0"/>
                    </a:p>
                  </a:txBody>
                  <a:tcPr anchor="ctr"/>
                </a:tc>
                <a:tc>
                  <a:txBody>
                    <a:bodyPr/>
                    <a:lstStyle/>
                    <a:p>
                      <a:pPr algn="ctr"/>
                      <a:r>
                        <a:rPr lang="en-US" sz="900" b="1" dirty="0"/>
                        <a:t>Event Type:</a:t>
                      </a:r>
                    </a:p>
                    <a:p>
                      <a:pPr algn="ctr"/>
                      <a:r>
                        <a:rPr lang="en-US" sz="900" b="1" dirty="0"/>
                        <a:t>Security Advisory?</a:t>
                      </a:r>
                    </a:p>
                    <a:p>
                      <a:pPr algn="ctr"/>
                      <a:endParaRPr lang="en-US" sz="900" b="1" dirty="0"/>
                    </a:p>
                  </a:txBody>
                  <a:tcPr anchor="ctr"/>
                </a:tc>
                <a:tc>
                  <a:txBody>
                    <a:bodyPr/>
                    <a:lstStyle/>
                    <a:p>
                      <a:pPr algn="ctr"/>
                      <a:r>
                        <a:rPr lang="en-US" sz="900" b="1" dirty="0"/>
                        <a:t>Automatically triggering Actions to your teams?</a:t>
                      </a:r>
                    </a:p>
                  </a:txBody>
                  <a:tcPr anchor="ctr"/>
                </a:tc>
                <a:extLst>
                  <a:ext uri="{0D108BD9-81ED-4DB2-BD59-A6C34878D82A}">
                    <a16:rowId xmlns:a16="http://schemas.microsoft.com/office/drawing/2014/main" val="3176836022"/>
                  </a:ext>
                </a:extLst>
              </a:tr>
              <a:tr h="398538">
                <a:tc>
                  <a:txBody>
                    <a:bodyPr/>
                    <a:lstStyle/>
                    <a:p>
                      <a:pPr algn="ctr"/>
                      <a:r>
                        <a:rPr lang="en-US" sz="1000" b="0" dirty="0">
                          <a:solidFill>
                            <a:srgbClr val="000000"/>
                          </a:solidFill>
                        </a:rPr>
                        <a:t>Sub name 1</a:t>
                      </a:r>
                    </a:p>
                  </a:txBody>
                  <a:tcPr anchor="ctr"/>
                </a:tc>
                <a:tc>
                  <a:txBody>
                    <a:bodyPr/>
                    <a:lstStyle/>
                    <a:p>
                      <a:pPr algn="ctr"/>
                      <a:r>
                        <a:rPr lang="en-US" sz="1000" b="0" dirty="0">
                          <a:solidFill>
                            <a:srgbClr val="000000"/>
                          </a:solidFill>
                        </a:rPr>
                        <a:t>Name</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extLst>
                  <a:ext uri="{0D108BD9-81ED-4DB2-BD59-A6C34878D82A}">
                    <a16:rowId xmlns:a16="http://schemas.microsoft.com/office/drawing/2014/main" val="3416576174"/>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15204981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220993052"/>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14897966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879755149"/>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4034618283"/>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361435791"/>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279876727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90925666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725047"/>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63658132"/>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681882284"/>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52019536"/>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97375898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48776811"/>
                  </a:ext>
                </a:extLst>
              </a:tr>
            </a:tbl>
          </a:graphicData>
        </a:graphic>
      </p:graphicFrame>
    </p:spTree>
    <p:extLst>
      <p:ext uri="{BB962C8B-B14F-4D97-AF65-F5344CB8AC3E}">
        <p14:creationId xmlns:p14="http://schemas.microsoft.com/office/powerpoint/2010/main" val="7309151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2B20C-EB27-D306-D42F-947094D4ED29}"/>
              </a:ext>
            </a:extLst>
          </p:cNvPr>
          <p:cNvSpPr>
            <a:spLocks noGrp="1"/>
          </p:cNvSpPr>
          <p:nvPr>
            <p:ph type="title"/>
          </p:nvPr>
        </p:nvSpPr>
        <p:spPr/>
        <p:txBody>
          <a:bodyPr/>
          <a:lstStyle/>
          <a:p>
            <a:r>
              <a:rPr lang="en-US" dirty="0"/>
              <a:t>Health and Risk Recommendations</a:t>
            </a:r>
          </a:p>
        </p:txBody>
      </p:sp>
      <p:sp>
        <p:nvSpPr>
          <p:cNvPr id="5" name="Text Placeholder 4">
            <a:extLst>
              <a:ext uri="{FF2B5EF4-FFF2-40B4-BE49-F238E27FC236}">
                <a16:creationId xmlns:a16="http://schemas.microsoft.com/office/drawing/2014/main" id="{344B4E56-806C-89E4-E5E4-EEAC490E0D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999853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C00000"/>
                </a:solidFill>
              </a:rPr>
              <a:t>High</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4229878543"/>
              </p:ext>
            </p:extLst>
          </p:nvPr>
        </p:nvGraphicFramePr>
        <p:xfrm>
          <a:off x="54142" y="1321635"/>
          <a:ext cx="12091736" cy="5214335"/>
        </p:xfrm>
        <a:graphic>
          <a:graphicData uri="http://schemas.openxmlformats.org/drawingml/2006/table">
            <a:tbl>
              <a:tblPr firstRow="1" bandRow="1">
                <a:tableStyleId>{F5AB1C69-6EDB-4FF4-983F-18BD219EF322}</a:tableStyleId>
              </a:tblPr>
              <a:tblGrid>
                <a:gridCol w="433137">
                  <a:extLst>
                    <a:ext uri="{9D8B030D-6E8A-4147-A177-3AD203B41FA5}">
                      <a16:colId xmlns:a16="http://schemas.microsoft.com/office/drawing/2014/main" val="3093542262"/>
                    </a:ext>
                  </a:extLst>
                </a:gridCol>
                <a:gridCol w="8295774">
                  <a:extLst>
                    <a:ext uri="{9D8B030D-6E8A-4147-A177-3AD203B41FA5}">
                      <a16:colId xmlns:a16="http://schemas.microsoft.com/office/drawing/2014/main" val="2018168186"/>
                    </a:ext>
                  </a:extLst>
                </a:gridCol>
                <a:gridCol w="2310063">
                  <a:extLst>
                    <a:ext uri="{9D8B030D-6E8A-4147-A177-3AD203B41FA5}">
                      <a16:colId xmlns:a16="http://schemas.microsoft.com/office/drawing/2014/main" val="4023836002"/>
                    </a:ext>
                  </a:extLst>
                </a:gridCol>
                <a:gridCol w="1052762">
                  <a:extLst>
                    <a:ext uri="{9D8B030D-6E8A-4147-A177-3AD203B41FA5}">
                      <a16:colId xmlns:a16="http://schemas.microsoft.com/office/drawing/2014/main" val="1229423019"/>
                    </a:ext>
                  </a:extLst>
                </a:gridCol>
              </a:tblGrid>
              <a:tr h="634692">
                <a:tc>
                  <a:txBody>
                    <a:bodyPr/>
                    <a:lstStyle/>
                    <a:p>
                      <a:pPr algn="ctr"/>
                      <a:r>
                        <a:rPr lang="en-US" sz="1050" b="1" dirty="0"/>
                        <a:t>#</a:t>
                      </a:r>
                    </a:p>
                  </a:txBody>
                  <a:tcPr anchor="ctr">
                    <a:solidFill>
                      <a:srgbClr val="CC3300"/>
                    </a:solidFill>
                  </a:tcPr>
                </a:tc>
                <a:tc>
                  <a:txBody>
                    <a:bodyPr/>
                    <a:lstStyle/>
                    <a:p>
                      <a:pPr algn="ctr"/>
                      <a:r>
                        <a:rPr lang="en-US" sz="1050" dirty="0"/>
                        <a:t>Recommendations</a:t>
                      </a:r>
                    </a:p>
                  </a:txBody>
                  <a:tcPr anchor="ctr">
                    <a:solidFill>
                      <a:srgbClr val="CC3300"/>
                    </a:solidFill>
                  </a:tcPr>
                </a:tc>
                <a:tc>
                  <a:txBody>
                    <a:bodyPr/>
                    <a:lstStyle/>
                    <a:p>
                      <a:pPr algn="ctr"/>
                      <a:r>
                        <a:rPr lang="en-US" sz="800" dirty="0"/>
                        <a:t>Azure Service / WAF / Architecture Design</a:t>
                      </a:r>
                    </a:p>
                  </a:txBody>
                  <a:tcPr anchor="ctr">
                    <a:solidFill>
                      <a:srgbClr val="CC33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CC3300"/>
                    </a:solidFill>
                  </a:tcPr>
                </a:tc>
                <a:extLst>
                  <a:ext uri="{0D108BD9-81ED-4DB2-BD59-A6C34878D82A}">
                    <a16:rowId xmlns:a16="http://schemas.microsoft.com/office/drawing/2014/main" val="2079067677"/>
                  </a:ext>
                </a:extLst>
              </a:tr>
              <a:tr h="392391">
                <a:tc>
                  <a:txBody>
                    <a:bodyPr/>
                    <a:lstStyle/>
                    <a:p>
                      <a:pPr algn="ctr"/>
                      <a:r>
                        <a:rPr lang="en-US" sz="1100" b="0"/>
                        <a:t>1</a:t>
                      </a:r>
                      <a:endParaRPr lang="en-US" sz="1100" b="0" dirty="0"/>
                    </a:p>
                  </a:txBody>
                  <a:tcPr anchor="ctr"/>
                </a:tc>
                <a:tc>
                  <a:txBody>
                    <a:bodyPr/>
                    <a:lstStyle/>
                    <a:p>
                      <a:pPr algn="l"/>
                      <a:r>
                        <a:rPr lang="en-US" sz="1100" b="0"/>
                        <a:t>Ensure that storage accounts are zone or region redundant</a:t>
                      </a:r>
                      <a:endParaRPr lang="en-US" sz="1100" b="0" dirty="0"/>
                    </a:p>
                  </a:txBody>
                  <a:tcPr anchor="ctr"/>
                </a:tc>
                <a:tc>
                  <a:txBody>
                    <a:bodyPr/>
                    <a:lstStyle/>
                    <a:p>
                      <a:pPr algn="ctr"/>
                      <a:r>
                        <a:rPr lang="en-US" sz="1100"/>
                        <a:t>storageAccounts</a:t>
                      </a:r>
                      <a:endParaRPr lang="en-US" sz="1100" dirty="0"/>
                    </a:p>
                  </a:txBody>
                  <a:tcPr anchor="ctr"/>
                </a:tc>
                <a:tc>
                  <a:txBody>
                    <a:bodyPr/>
                    <a:lstStyle/>
                    <a:p>
                      <a:pPr algn="ctr"/>
                      <a:r>
                        <a:rPr lang="en-US" sz="1100"/>
                        <a:t>6</a:t>
                      </a:r>
                      <a:endParaRPr lang="en-US" sz="1100" dirty="0"/>
                    </a:p>
                  </a:txBody>
                  <a:tcPr anchor="ctr"/>
                </a:tc>
                <a:extLst>
                  <a:ext uri="{0D108BD9-81ED-4DB2-BD59-A6C34878D82A}">
                    <a16:rowId xmlns:a16="http://schemas.microsoft.com/office/drawing/2014/main" val="3176836022"/>
                  </a:ext>
                </a:extLst>
              </a:tr>
              <a:tr h="392391">
                <a:tc>
                  <a:txBody>
                    <a:bodyPr/>
                    <a:lstStyle/>
                    <a:p>
                      <a:pPr lvl="0" algn="ctr"/>
                      <a:r>
                        <a:rPr lang="en-US" sz="1100" b="0"/>
                        <a:t>2</a:t>
                      </a:r>
                      <a:endParaRPr lang="en-US" sz="1100" b="0" dirty="0"/>
                    </a:p>
                  </a:txBody>
                  <a:tcPr anchor="ctr"/>
                </a:tc>
                <a:tc>
                  <a:txBody>
                    <a:bodyPr/>
                    <a:lstStyle/>
                    <a:p>
                      <a:pPr lvl="0" algn="l"/>
                      <a:r>
                        <a:rPr lang="en-US" sz="1100" b="0"/>
                        <a:t>Run production workloads on two or more VMs using VMSS Flex</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5</a:t>
                      </a:r>
                      <a:endParaRPr lang="en-US" sz="1100" dirty="0"/>
                    </a:p>
                  </a:txBody>
                  <a:tcPr anchor="ctr"/>
                </a:tc>
                <a:extLst>
                  <a:ext uri="{0D108BD9-81ED-4DB2-BD59-A6C34878D82A}">
                    <a16:rowId xmlns:a16="http://schemas.microsoft.com/office/drawing/2014/main" val="57884556"/>
                  </a:ext>
                </a:extLst>
              </a:tr>
              <a:tr h="340247">
                <a:tc>
                  <a:txBody>
                    <a:bodyPr/>
                    <a:lstStyle/>
                    <a:p>
                      <a:pPr lvl="0" algn="ctr"/>
                      <a:r>
                        <a:rPr lang="en-US" sz="1100" b="0"/>
                        <a:t>3</a:t>
                      </a:r>
                      <a:endParaRPr lang="en-US" sz="1100" b="0" dirty="0"/>
                    </a:p>
                  </a:txBody>
                  <a:tcPr anchor="ctr"/>
                </a:tc>
                <a:tc>
                  <a:txBody>
                    <a:bodyPr/>
                    <a:lstStyle/>
                    <a:p>
                      <a:pPr lvl="0" algn="l"/>
                      <a:r>
                        <a:rPr lang="en-US" sz="1100" b="0"/>
                        <a:t>Deploy VMs across Availability Zones</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5</a:t>
                      </a:r>
                      <a:endParaRPr lang="en-US" sz="1100" dirty="0"/>
                    </a:p>
                  </a:txBody>
                  <a:tcPr anchor="ctr"/>
                </a:tc>
                <a:extLst>
                  <a:ext uri="{0D108BD9-81ED-4DB2-BD59-A6C34878D82A}">
                    <a16:rowId xmlns:a16="http://schemas.microsoft.com/office/drawing/2014/main" val="3416576174"/>
                  </a:ext>
                </a:extLst>
              </a:tr>
              <a:tr h="392391">
                <a:tc>
                  <a:txBody>
                    <a:bodyPr/>
                    <a:lstStyle/>
                    <a:p>
                      <a:pPr lvl="0" algn="ctr"/>
                      <a:r>
                        <a:rPr lang="en-US" sz="1100" b="0"/>
                        <a:t>4</a:t>
                      </a:r>
                      <a:endParaRPr lang="en-US" sz="1100" b="0" dirty="0"/>
                    </a:p>
                  </a:txBody>
                  <a:tcPr anchor="ctr"/>
                </a:tc>
                <a:tc>
                  <a:txBody>
                    <a:bodyPr/>
                    <a:lstStyle/>
                    <a:p>
                      <a:pPr lvl="0" algn="l"/>
                      <a:r>
                        <a:rPr lang="en-US" sz="1100" b="0"/>
                        <a:t>Migrate VMs using availability sets to VMSS Flex</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4</a:t>
                      </a:r>
                      <a:endParaRPr lang="en-US" sz="1100" dirty="0"/>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r>
                        <a:rPr lang="en-US" sz="1100" b="0" kern="1200">
                          <a:solidFill>
                            <a:schemeClr val="dk1"/>
                          </a:solidFill>
                          <a:latin typeface="+mn-lt"/>
                          <a:ea typeface="+mn-ea"/>
                          <a:cs typeface="+mn-cs"/>
                        </a:rPr>
                        <a:t>5</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Secure all incoming connections with SSL</a:t>
                      </a:r>
                      <a:endParaRPr lang="en-US" sz="1100" b="0" kern="1200" dirty="0">
                        <a:solidFill>
                          <a:schemeClr val="dk1"/>
                        </a:solidFill>
                        <a:latin typeface="+mn-lt"/>
                        <a:ea typeface="+mn-ea"/>
                        <a:cs typeface="+mn-cs"/>
                      </a:endParaRPr>
                    </a:p>
                  </a:txBody>
                  <a:tcPr anchor="ctr"/>
                </a:tc>
                <a:tc>
                  <a:txBody>
                    <a:bodyPr/>
                    <a:lstStyle/>
                    <a:p>
                      <a:pPr algn="ctr"/>
                      <a:r>
                        <a:rPr lang="en-US" sz="1100"/>
                        <a:t>applicationGateways</a:t>
                      </a:r>
                      <a:endParaRPr lang="en-US" sz="1100" dirty="0"/>
                    </a:p>
                  </a:txBody>
                  <a:tcPr anchor="ctr"/>
                </a:tc>
                <a:tc>
                  <a:txBody>
                    <a:bodyPr/>
                    <a:lstStyle/>
                    <a:p>
                      <a:pPr algn="ctr"/>
                      <a:r>
                        <a:rPr lang="en-US" sz="1100"/>
                        <a:t>2</a:t>
                      </a:r>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r>
                        <a:rPr lang="en-US" sz="1100" b="0" kern="1200">
                          <a:solidFill>
                            <a:schemeClr val="dk1"/>
                          </a:solidFill>
                          <a:latin typeface="+mn-lt"/>
                          <a:ea typeface="+mn-ea"/>
                          <a:cs typeface="+mn-cs"/>
                        </a:rPr>
                        <a:t>6</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Use Standard Load Balancer SKU</a:t>
                      </a:r>
                      <a:endParaRPr lang="en-US" sz="1100" b="0" kern="1200" dirty="0">
                        <a:solidFill>
                          <a:schemeClr val="dk1"/>
                        </a:solidFill>
                        <a:latin typeface="+mn-lt"/>
                        <a:ea typeface="+mn-ea"/>
                        <a:cs typeface="+mn-cs"/>
                      </a:endParaRPr>
                    </a:p>
                  </a:txBody>
                  <a:tcPr anchor="ctr"/>
                </a:tc>
                <a:tc>
                  <a:txBody>
                    <a:bodyPr/>
                    <a:lstStyle/>
                    <a:p>
                      <a:pPr algn="ctr"/>
                      <a:r>
                        <a:rPr lang="en-US" sz="1100"/>
                        <a:t>loadBalancers</a:t>
                      </a:r>
                    </a:p>
                  </a:txBody>
                  <a:tcPr anchor="ctr"/>
                </a:tc>
                <a:tc>
                  <a:txBody>
                    <a:bodyPr/>
                    <a:lstStyle/>
                    <a:p>
                      <a:pPr algn="ctr"/>
                      <a:r>
                        <a:rPr lang="en-US" sz="1100"/>
                        <a:t>2</a:t>
                      </a:r>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r>
                        <a:rPr lang="en-US" sz="1100" b="0" kern="1200">
                          <a:solidFill>
                            <a:schemeClr val="dk1"/>
                          </a:solidFill>
                          <a:latin typeface="+mn-lt"/>
                          <a:ea typeface="+mn-ea"/>
                          <a:cs typeface="+mn-cs"/>
                        </a:rPr>
                        <a:t>7</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Deploy VMSS across availability zones with VMSS Flex</a:t>
                      </a:r>
                      <a:endParaRPr lang="en-US" sz="1100" b="0" kern="1200" dirty="0">
                        <a:solidFill>
                          <a:schemeClr val="dk1"/>
                        </a:solidFill>
                        <a:latin typeface="+mn-lt"/>
                        <a:ea typeface="+mn-ea"/>
                        <a:cs typeface="+mn-cs"/>
                      </a:endParaRPr>
                    </a:p>
                  </a:txBody>
                  <a:tcPr anchor="ctr"/>
                </a:tc>
                <a:tc>
                  <a:txBody>
                    <a:bodyPr/>
                    <a:lstStyle/>
                    <a:p>
                      <a:pPr algn="ctr"/>
                      <a:r>
                        <a:rPr lang="en-US" sz="1100"/>
                        <a:t>virtualMachineScaleSets</a:t>
                      </a:r>
                    </a:p>
                  </a:txBody>
                  <a:tcPr anchor="ctr"/>
                </a:tc>
                <a:tc>
                  <a:txBody>
                    <a:bodyPr/>
                    <a:lstStyle/>
                    <a:p>
                      <a:pPr algn="ctr"/>
                      <a:r>
                        <a:rPr lang="en-US" sz="1100"/>
                        <a:t>1</a:t>
                      </a:r>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r>
                        <a:rPr lang="en-US" sz="1100" b="0" kern="1200">
                          <a:solidFill>
                            <a:schemeClr val="dk1"/>
                          </a:solidFill>
                          <a:latin typeface="+mn-lt"/>
                          <a:ea typeface="+mn-ea"/>
                          <a:cs typeface="+mn-cs"/>
                        </a:rPr>
                        <a:t>8</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Set a minimum instance count of 2</a:t>
                      </a:r>
                      <a:endParaRPr lang="en-US" sz="1100" b="0" kern="1200" dirty="0">
                        <a:solidFill>
                          <a:schemeClr val="dk1"/>
                        </a:solidFill>
                        <a:latin typeface="+mn-lt"/>
                        <a:ea typeface="+mn-ea"/>
                        <a:cs typeface="+mn-cs"/>
                      </a:endParaRPr>
                    </a:p>
                  </a:txBody>
                  <a:tcPr anchor="ctr"/>
                </a:tc>
                <a:tc>
                  <a:txBody>
                    <a:bodyPr/>
                    <a:lstStyle/>
                    <a:p>
                      <a:pPr algn="ctr"/>
                      <a:r>
                        <a:rPr lang="en-US" sz="1100"/>
                        <a:t>applicationGateways</a:t>
                      </a:r>
                    </a:p>
                  </a:txBody>
                  <a:tcPr anchor="ctr"/>
                </a:tc>
                <a:tc>
                  <a:txBody>
                    <a:bodyPr/>
                    <a:lstStyle/>
                    <a:p>
                      <a:pPr algn="ctr"/>
                      <a:r>
                        <a:rPr lang="en-US" sz="1100"/>
                        <a:t>1</a:t>
                      </a:r>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r>
                        <a:rPr lang="en-US" sz="1100" b="0" kern="1200">
                          <a:solidFill>
                            <a:schemeClr val="dk1"/>
                          </a:solidFill>
                          <a:latin typeface="+mn-lt"/>
                          <a:ea typeface="+mn-ea"/>
                          <a:cs typeface="+mn-cs"/>
                        </a:rPr>
                        <a:t>9</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Use Health Probes to detect backend availability</a:t>
                      </a:r>
                      <a:endParaRPr lang="en-US" sz="1100" b="0" kern="1200" dirty="0">
                        <a:solidFill>
                          <a:schemeClr val="dk1"/>
                        </a:solidFill>
                        <a:latin typeface="+mn-lt"/>
                        <a:ea typeface="+mn-ea"/>
                        <a:cs typeface="+mn-cs"/>
                      </a:endParaRPr>
                    </a:p>
                  </a:txBody>
                  <a:tcPr anchor="ctr"/>
                </a:tc>
                <a:tc>
                  <a:txBody>
                    <a:bodyPr/>
                    <a:lstStyle/>
                    <a:p>
                      <a:pPr algn="ctr"/>
                      <a:r>
                        <a:rPr lang="en-US" sz="1100"/>
                        <a:t>applicationGateways</a:t>
                      </a:r>
                      <a:endParaRPr lang="en-US" sz="1100" dirty="0"/>
                    </a:p>
                  </a:txBody>
                  <a:tcPr anchor="ctr"/>
                </a:tc>
                <a:tc>
                  <a:txBody>
                    <a:bodyPr/>
                    <a:lstStyle/>
                    <a:p>
                      <a:pPr algn="ctr"/>
                      <a:r>
                        <a:rPr lang="en-US" sz="1100"/>
                        <a:t>1</a:t>
                      </a:r>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r>
                        <a:rPr lang="en-US" sz="1100" b="0" kern="1200">
                          <a:solidFill>
                            <a:schemeClr val="dk1"/>
                          </a:solidFill>
                          <a:latin typeface="+mn-lt"/>
                          <a:ea typeface="+mn-ea"/>
                          <a:cs typeface="+mn-cs"/>
                        </a:rPr>
                        <a:t>10</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Deploy Application Gateway in a zone-redundant configuration</a:t>
                      </a:r>
                      <a:endParaRPr lang="en-US" sz="1100" b="0" kern="1200" dirty="0">
                        <a:solidFill>
                          <a:schemeClr val="dk1"/>
                        </a:solidFill>
                        <a:latin typeface="+mn-lt"/>
                        <a:ea typeface="+mn-ea"/>
                        <a:cs typeface="+mn-cs"/>
                      </a:endParaRPr>
                    </a:p>
                  </a:txBody>
                  <a:tcPr anchor="ctr"/>
                </a:tc>
                <a:tc>
                  <a:txBody>
                    <a:bodyPr/>
                    <a:lstStyle/>
                    <a:p>
                      <a:pPr algn="ctr"/>
                      <a:r>
                        <a:rPr lang="en-US" sz="1100"/>
                        <a:t>applicationGateways</a:t>
                      </a:r>
                      <a:endParaRPr lang="en-US" sz="1100" dirty="0"/>
                    </a:p>
                  </a:txBody>
                  <a:tcPr anchor="ctr"/>
                </a:tc>
                <a:tc>
                  <a:txBody>
                    <a:bodyPr/>
                    <a:lstStyle/>
                    <a:p>
                      <a:pPr algn="ctr"/>
                      <a:r>
                        <a:rPr lang="en-US" sz="1100"/>
                        <a:t>1</a:t>
                      </a:r>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r>
                        <a:rPr lang="en-US" sz="1100" b="0" kern="1200">
                          <a:solidFill>
                            <a:schemeClr val="dk1"/>
                          </a:solidFill>
                          <a:latin typeface="+mn-lt"/>
                          <a:ea typeface="+mn-ea"/>
                          <a:cs typeface="+mn-cs"/>
                        </a:rPr>
                        <a:t>11</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Use Standard or Premium tier</a:t>
                      </a:r>
                      <a:endParaRPr lang="en-US" sz="1100" b="0" kern="1200" dirty="0">
                        <a:solidFill>
                          <a:schemeClr val="dk1"/>
                        </a:solidFill>
                        <a:latin typeface="+mn-lt"/>
                        <a:ea typeface="+mn-ea"/>
                        <a:cs typeface="+mn-cs"/>
                      </a:endParaRPr>
                    </a:p>
                  </a:txBody>
                  <a:tcPr anchor="ctr"/>
                </a:tc>
                <a:tc>
                  <a:txBody>
                    <a:bodyPr/>
                    <a:lstStyle/>
                    <a:p>
                      <a:pPr algn="ctr"/>
                      <a:r>
                        <a:rPr lang="en-US" sz="1100"/>
                        <a:t>serverFarms</a:t>
                      </a:r>
                      <a:endParaRPr lang="en-US" sz="1100" dirty="0"/>
                    </a:p>
                  </a:txBody>
                  <a:tcPr anchor="ctr"/>
                </a:tc>
                <a:tc>
                  <a:txBody>
                    <a:bodyPr/>
                    <a:lstStyle/>
                    <a:p>
                      <a:pPr algn="ctr"/>
                      <a:r>
                        <a:rPr lang="en-US" sz="1100"/>
                        <a:t>1</a:t>
                      </a:r>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303063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solidFill>
                  <a:srgbClr val="EB9100"/>
                </a:solidFill>
              </a:rPr>
              <a:t>Medium</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3241592709"/>
              </p:ext>
            </p:extLst>
          </p:nvPr>
        </p:nvGraphicFramePr>
        <p:xfrm>
          <a:off x="48125" y="1321635"/>
          <a:ext cx="12085721" cy="5214335"/>
        </p:xfrm>
        <a:graphic>
          <a:graphicData uri="http://schemas.openxmlformats.org/drawingml/2006/table">
            <a:tbl>
              <a:tblPr firstRow="1" bandRow="1">
                <a:tableStyleId>{F5AB1C69-6EDB-4FF4-983F-18BD219EF322}</a:tableStyleId>
              </a:tblPr>
              <a:tblGrid>
                <a:gridCol w="439154">
                  <a:extLst>
                    <a:ext uri="{9D8B030D-6E8A-4147-A177-3AD203B41FA5}">
                      <a16:colId xmlns:a16="http://schemas.microsoft.com/office/drawing/2014/main" val="876465614"/>
                    </a:ext>
                  </a:extLst>
                </a:gridCol>
                <a:gridCol w="8295774">
                  <a:extLst>
                    <a:ext uri="{9D8B030D-6E8A-4147-A177-3AD203B41FA5}">
                      <a16:colId xmlns:a16="http://schemas.microsoft.com/office/drawing/2014/main" val="2018168186"/>
                    </a:ext>
                  </a:extLst>
                </a:gridCol>
                <a:gridCol w="2304047">
                  <a:extLst>
                    <a:ext uri="{9D8B030D-6E8A-4147-A177-3AD203B41FA5}">
                      <a16:colId xmlns:a16="http://schemas.microsoft.com/office/drawing/2014/main" val="4023836002"/>
                    </a:ext>
                  </a:extLst>
                </a:gridCol>
                <a:gridCol w="1046746">
                  <a:extLst>
                    <a:ext uri="{9D8B030D-6E8A-4147-A177-3AD203B41FA5}">
                      <a16:colId xmlns:a16="http://schemas.microsoft.com/office/drawing/2014/main" val="1229423019"/>
                    </a:ext>
                  </a:extLst>
                </a:gridCol>
              </a:tblGrid>
              <a:tr h="634692">
                <a:tc>
                  <a:txBody>
                    <a:bodyPr/>
                    <a:lstStyle/>
                    <a:p>
                      <a:pPr algn="ctr"/>
                      <a:r>
                        <a:rPr lang="en-US" sz="1050" dirty="0">
                          <a:solidFill>
                            <a:srgbClr val="000000"/>
                          </a:solidFill>
                        </a:rPr>
                        <a:t>#</a:t>
                      </a:r>
                    </a:p>
                  </a:txBody>
                  <a:tcPr anchor="ctr">
                    <a:solidFill>
                      <a:srgbClr val="FFCC00"/>
                    </a:solidFill>
                  </a:tcPr>
                </a:tc>
                <a:tc>
                  <a:txBody>
                    <a:bodyPr/>
                    <a:lstStyle/>
                    <a:p>
                      <a:pPr algn="ctr"/>
                      <a:r>
                        <a:rPr lang="en-US" sz="1050" dirty="0">
                          <a:solidFill>
                            <a:srgbClr val="000000"/>
                          </a:solidFill>
                        </a:rPr>
                        <a:t>Recommendations</a:t>
                      </a:r>
                    </a:p>
                  </a:txBody>
                  <a:tcPr anchor="ctr">
                    <a:solidFill>
                      <a:srgbClr val="FFCC00"/>
                    </a:solidFill>
                  </a:tcPr>
                </a:tc>
                <a:tc>
                  <a:txBody>
                    <a:bodyPr/>
                    <a:lstStyle/>
                    <a:p>
                      <a:pPr algn="ctr"/>
                      <a:r>
                        <a:rPr lang="en-US" sz="800" dirty="0">
                          <a:solidFill>
                            <a:srgbClr val="000000"/>
                          </a:solidFill>
                        </a:rPr>
                        <a:t>Azure Service / WAF / Architecture Design</a:t>
                      </a:r>
                    </a:p>
                  </a:txBody>
                  <a:tcPr anchor="ctr">
                    <a:solidFill>
                      <a:srgbClr val="FFCC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solidFill>
                            <a:srgbClr val="000000"/>
                          </a:solidFill>
                        </a:rPr>
                        <a:t># of Impacted Resources</a:t>
                      </a:r>
                      <a:endParaRPr lang="en-US" sz="800" dirty="0">
                        <a:solidFill>
                          <a:srgbClr val="000000"/>
                        </a:solidFill>
                      </a:endParaRPr>
                    </a:p>
                  </a:txBody>
                  <a:tcPr anchor="ctr">
                    <a:solidFill>
                      <a:srgbClr val="FFCC00"/>
                    </a:solidFill>
                  </a:tcPr>
                </a:tc>
                <a:extLst>
                  <a:ext uri="{0D108BD9-81ED-4DB2-BD59-A6C34878D82A}">
                    <a16:rowId xmlns:a16="http://schemas.microsoft.com/office/drawing/2014/main" val="2079067677"/>
                  </a:ext>
                </a:extLst>
              </a:tr>
              <a:tr h="392391">
                <a:tc>
                  <a:txBody>
                    <a:bodyPr/>
                    <a:lstStyle/>
                    <a:p>
                      <a:pPr algn="ctr"/>
                      <a:r>
                        <a:rPr lang="en-US" sz="1100" b="0"/>
                        <a:t>1</a:t>
                      </a:r>
                      <a:endParaRPr lang="en-US" sz="1100" b="0" dirty="0"/>
                    </a:p>
                  </a:txBody>
                  <a:tcPr anchor="ctr"/>
                </a:tc>
                <a:tc>
                  <a:txBody>
                    <a:bodyPr/>
                    <a:lstStyle/>
                    <a:p>
                      <a:pPr algn="l"/>
                      <a:r>
                        <a:rPr lang="en-US" sz="1100" b="0"/>
                        <a:t>Use ZRS Disks or Protect LRS Disks from Availability Zone Failure</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7</a:t>
                      </a:r>
                      <a:endParaRPr lang="en-US" sz="1100" dirty="0"/>
                    </a:p>
                  </a:txBody>
                  <a:tcPr anchor="ctr"/>
                </a:tc>
                <a:extLst>
                  <a:ext uri="{0D108BD9-81ED-4DB2-BD59-A6C34878D82A}">
                    <a16:rowId xmlns:a16="http://schemas.microsoft.com/office/drawing/2014/main" val="3176836022"/>
                  </a:ext>
                </a:extLst>
              </a:tr>
              <a:tr h="392391">
                <a:tc>
                  <a:txBody>
                    <a:bodyPr/>
                    <a:lstStyle/>
                    <a:p>
                      <a:pPr lvl="0" algn="ctr"/>
                      <a:r>
                        <a:rPr lang="en-US" sz="1100" b="0"/>
                        <a:t>2</a:t>
                      </a:r>
                      <a:endParaRPr lang="en-US" sz="1100" b="0" dirty="0"/>
                    </a:p>
                  </a:txBody>
                  <a:tcPr anchor="ctr"/>
                </a:tc>
                <a:tc>
                  <a:txBody>
                    <a:bodyPr/>
                    <a:lstStyle/>
                    <a:p>
                      <a:pPr lvl="0" algn="l"/>
                      <a:r>
                        <a:rPr lang="en-US" sz="1100" b="0"/>
                        <a:t>Enable Azure Private Link service for FSLogix storage account</a:t>
                      </a:r>
                      <a:endParaRPr lang="en-US" sz="1100" b="0" dirty="0"/>
                    </a:p>
                  </a:txBody>
                  <a:tcPr anchor="ctr"/>
                </a:tc>
                <a:tc>
                  <a:txBody>
                    <a:bodyPr/>
                    <a:lstStyle/>
                    <a:p>
                      <a:pPr algn="ctr"/>
                      <a:r>
                        <a:rPr lang="en-US" sz="1100"/>
                        <a:t>storageAccounts</a:t>
                      </a:r>
                      <a:endParaRPr lang="en-US" sz="1100" dirty="0"/>
                    </a:p>
                  </a:txBody>
                  <a:tcPr anchor="ctr"/>
                </a:tc>
                <a:tc>
                  <a:txBody>
                    <a:bodyPr/>
                    <a:lstStyle/>
                    <a:p>
                      <a:pPr algn="ctr"/>
                      <a:r>
                        <a:rPr lang="en-US" sz="1100"/>
                        <a:t>6</a:t>
                      </a:r>
                      <a:endParaRPr lang="en-US" sz="1100" dirty="0"/>
                    </a:p>
                  </a:txBody>
                  <a:tcPr anchor="ctr"/>
                </a:tc>
                <a:extLst>
                  <a:ext uri="{0D108BD9-81ED-4DB2-BD59-A6C34878D82A}">
                    <a16:rowId xmlns:a16="http://schemas.microsoft.com/office/drawing/2014/main" val="57884556"/>
                  </a:ext>
                </a:extLst>
              </a:tr>
              <a:tr h="340247">
                <a:tc>
                  <a:txBody>
                    <a:bodyPr/>
                    <a:lstStyle/>
                    <a:p>
                      <a:pPr lvl="0" algn="ctr"/>
                      <a:r>
                        <a:rPr lang="en-US" sz="1100" b="0"/>
                        <a:t>3</a:t>
                      </a:r>
                      <a:endParaRPr lang="en-US" sz="1100" b="0" dirty="0"/>
                    </a:p>
                  </a:txBody>
                  <a:tcPr anchor="ctr"/>
                </a:tc>
                <a:tc>
                  <a:txBody>
                    <a:bodyPr/>
                    <a:lstStyle/>
                    <a:p>
                      <a:pPr lvl="0" algn="l"/>
                      <a:r>
                        <a:rPr lang="en-US" sz="1100" b="0"/>
                        <a:t>Enable Accelerated Networking (AccelNet)</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5</a:t>
                      </a:r>
                      <a:endParaRPr lang="en-US" sz="1100" dirty="0"/>
                    </a:p>
                  </a:txBody>
                  <a:tcPr anchor="ctr"/>
                </a:tc>
                <a:extLst>
                  <a:ext uri="{0D108BD9-81ED-4DB2-BD59-A6C34878D82A}">
                    <a16:rowId xmlns:a16="http://schemas.microsoft.com/office/drawing/2014/main" val="3416576174"/>
                  </a:ext>
                </a:extLst>
              </a:tr>
              <a:tr h="392391">
                <a:tc>
                  <a:txBody>
                    <a:bodyPr/>
                    <a:lstStyle/>
                    <a:p>
                      <a:pPr lvl="0" algn="ctr"/>
                      <a:r>
                        <a:rPr lang="en-US" sz="1100" b="0"/>
                        <a:t>4</a:t>
                      </a:r>
                      <a:endParaRPr lang="en-US" sz="1100" b="0" dirty="0"/>
                    </a:p>
                  </a:txBody>
                  <a:tcPr anchor="ctr"/>
                </a:tc>
                <a:tc>
                  <a:txBody>
                    <a:bodyPr/>
                    <a:lstStyle/>
                    <a:p>
                      <a:pPr lvl="0" algn="l"/>
                      <a:r>
                        <a:rPr lang="en-US" sz="1100" b="0"/>
                        <a:t>Replicate VMs using Azure Site Recovery</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3</a:t>
                      </a:r>
                      <a:endParaRPr lang="en-US" sz="1100" dirty="0"/>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r>
                        <a:rPr lang="en-US" sz="1100" b="0" kern="1200">
                          <a:solidFill>
                            <a:schemeClr val="dk1"/>
                          </a:solidFill>
                          <a:latin typeface="+mn-lt"/>
                          <a:ea typeface="+mn-ea"/>
                          <a:cs typeface="+mn-cs"/>
                        </a:rPr>
                        <a:t>5</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Backup VMs with Azure Backup service</a:t>
                      </a:r>
                      <a:endParaRPr lang="en-US" sz="1100" b="0" kern="1200" dirty="0">
                        <a:solidFill>
                          <a:schemeClr val="dk1"/>
                        </a:solidFill>
                        <a:latin typeface="+mn-lt"/>
                        <a:ea typeface="+mn-ea"/>
                        <a:cs typeface="+mn-cs"/>
                      </a:endParaRPr>
                    </a:p>
                  </a:txBody>
                  <a:tcPr anchor="ctr"/>
                </a:tc>
                <a:tc>
                  <a:txBody>
                    <a:bodyPr/>
                    <a:lstStyle/>
                    <a:p>
                      <a:pPr algn="ctr"/>
                      <a:r>
                        <a:rPr lang="en-US" sz="1100"/>
                        <a:t>virtualMachines</a:t>
                      </a:r>
                      <a:endParaRPr lang="en-US" sz="1100" dirty="0"/>
                    </a:p>
                  </a:txBody>
                  <a:tcPr anchor="ctr"/>
                </a:tc>
                <a:tc>
                  <a:txBody>
                    <a:bodyPr/>
                    <a:lstStyle/>
                    <a:p>
                      <a:pPr algn="ctr"/>
                      <a:r>
                        <a:rPr lang="en-US" sz="1100"/>
                        <a:t>1</a:t>
                      </a:r>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r>
                        <a:rPr lang="en-US" sz="1100" b="0" kern="1200">
                          <a:solidFill>
                            <a:schemeClr val="dk1"/>
                          </a:solidFill>
                          <a:latin typeface="+mn-lt"/>
                          <a:ea typeface="+mn-ea"/>
                          <a:cs typeface="+mn-cs"/>
                        </a:rPr>
                        <a:t>6</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Deploy VMSS with Flex orchestration mode instead of Uniform</a:t>
                      </a:r>
                      <a:endParaRPr lang="en-US" sz="1100" b="0" kern="1200" dirty="0">
                        <a:solidFill>
                          <a:schemeClr val="dk1"/>
                        </a:solidFill>
                        <a:latin typeface="+mn-lt"/>
                        <a:ea typeface="+mn-ea"/>
                        <a:cs typeface="+mn-cs"/>
                      </a:endParaRPr>
                    </a:p>
                  </a:txBody>
                  <a:tcPr anchor="ctr"/>
                </a:tc>
                <a:tc>
                  <a:txBody>
                    <a:bodyPr/>
                    <a:lstStyle/>
                    <a:p>
                      <a:pPr algn="ctr"/>
                      <a:r>
                        <a:rPr lang="en-US" sz="1100"/>
                        <a:t>virtualMachineScaleSets</a:t>
                      </a:r>
                    </a:p>
                  </a:txBody>
                  <a:tcPr anchor="ctr"/>
                </a:tc>
                <a:tc>
                  <a:txBody>
                    <a:bodyPr/>
                    <a:lstStyle/>
                    <a:p>
                      <a:pPr algn="ctr"/>
                      <a:r>
                        <a:rPr lang="en-US" sz="1100"/>
                        <a:t>1</a:t>
                      </a:r>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r>
                        <a:rPr lang="en-US" sz="1100" b="0" kern="1200">
                          <a:solidFill>
                            <a:schemeClr val="dk1"/>
                          </a:solidFill>
                          <a:latin typeface="+mn-lt"/>
                          <a:ea typeface="+mn-ea"/>
                          <a:cs typeface="+mn-cs"/>
                        </a:rPr>
                        <a:t>7</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Plan for backend maintenance by using connection draining</a:t>
                      </a:r>
                      <a:endParaRPr lang="en-US" sz="1100" b="0" kern="1200" dirty="0">
                        <a:solidFill>
                          <a:schemeClr val="dk1"/>
                        </a:solidFill>
                        <a:latin typeface="+mn-lt"/>
                        <a:ea typeface="+mn-ea"/>
                        <a:cs typeface="+mn-cs"/>
                      </a:endParaRPr>
                    </a:p>
                  </a:txBody>
                  <a:tcPr anchor="ctr"/>
                </a:tc>
                <a:tc>
                  <a:txBody>
                    <a:bodyPr/>
                    <a:lstStyle/>
                    <a:p>
                      <a:pPr algn="ctr"/>
                      <a:r>
                        <a:rPr lang="en-US" sz="1100"/>
                        <a:t>applicationGateways</a:t>
                      </a:r>
                    </a:p>
                  </a:txBody>
                  <a:tcPr anchor="ctr"/>
                </a:tc>
                <a:tc>
                  <a:txBody>
                    <a:bodyPr/>
                    <a:lstStyle/>
                    <a:p>
                      <a:pPr algn="ctr"/>
                      <a:r>
                        <a:rPr lang="en-US" sz="1100"/>
                        <a:t>1</a:t>
                      </a:r>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grpSp>
        <p:nvGrpSpPr>
          <p:cNvPr id="7" name="Group 6">
            <a:extLst>
              <a:ext uri="{FF2B5EF4-FFF2-40B4-BE49-F238E27FC236}">
                <a16:creationId xmlns:a16="http://schemas.microsoft.com/office/drawing/2014/main" id="{14030E02-75C2-650A-B43D-D5F42F244330}"/>
              </a:ext>
            </a:extLst>
          </p:cNvPr>
          <p:cNvGrpSpPr/>
          <p:nvPr/>
        </p:nvGrpSpPr>
        <p:grpSpPr>
          <a:xfrm>
            <a:off x="4289216" y="6812281"/>
            <a:ext cx="3515040" cy="45719"/>
            <a:chOff x="4289216" y="6747249"/>
            <a:chExt cx="3515040" cy="110752"/>
          </a:xfrm>
        </p:grpSpPr>
        <p:sp>
          <p:nvSpPr>
            <p:cNvPr id="8" name="Rectangle 7">
              <a:extLst>
                <a:ext uri="{FF2B5EF4-FFF2-40B4-BE49-F238E27FC236}">
                  <a16:creationId xmlns:a16="http://schemas.microsoft.com/office/drawing/2014/main" id="{EBE57035-A55A-A9D4-8A83-2263BF3FC5A4}"/>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CF599C5-9A61-F349-C60D-1472BE18911C}"/>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6FE1980B-B224-A363-32B4-83503189C231}"/>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1263825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0070C0"/>
                </a:solidFill>
              </a:rPr>
              <a:t>Low</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3392474620"/>
              </p:ext>
            </p:extLst>
          </p:nvPr>
        </p:nvGraphicFramePr>
        <p:xfrm>
          <a:off x="47124" y="1321635"/>
          <a:ext cx="12097753" cy="5214335"/>
        </p:xfrm>
        <a:graphic>
          <a:graphicData uri="http://schemas.openxmlformats.org/drawingml/2006/table">
            <a:tbl>
              <a:tblPr firstRow="1" bandRow="1">
                <a:tableStyleId>{7DF18680-E054-41AD-8BC1-D1AEF772440D}</a:tableStyleId>
              </a:tblPr>
              <a:tblGrid>
                <a:gridCol w="434139">
                  <a:extLst>
                    <a:ext uri="{9D8B030D-6E8A-4147-A177-3AD203B41FA5}">
                      <a16:colId xmlns:a16="http://schemas.microsoft.com/office/drawing/2014/main" val="2684924245"/>
                    </a:ext>
                  </a:extLst>
                </a:gridCol>
                <a:gridCol w="8307805">
                  <a:extLst>
                    <a:ext uri="{9D8B030D-6E8A-4147-A177-3AD203B41FA5}">
                      <a16:colId xmlns:a16="http://schemas.microsoft.com/office/drawing/2014/main" val="2018168186"/>
                    </a:ext>
                  </a:extLst>
                </a:gridCol>
                <a:gridCol w="2293004">
                  <a:extLst>
                    <a:ext uri="{9D8B030D-6E8A-4147-A177-3AD203B41FA5}">
                      <a16:colId xmlns:a16="http://schemas.microsoft.com/office/drawing/2014/main" val="4023836002"/>
                    </a:ext>
                  </a:extLst>
                </a:gridCol>
                <a:gridCol w="1062805">
                  <a:extLst>
                    <a:ext uri="{9D8B030D-6E8A-4147-A177-3AD203B41FA5}">
                      <a16:colId xmlns:a16="http://schemas.microsoft.com/office/drawing/2014/main" val="1229423019"/>
                    </a:ext>
                  </a:extLst>
                </a:gridCol>
              </a:tblGrid>
              <a:tr h="634692">
                <a:tc>
                  <a:txBody>
                    <a:bodyPr/>
                    <a:lstStyle/>
                    <a:p>
                      <a:pPr algn="ctr"/>
                      <a:r>
                        <a:rPr lang="en-US" sz="1050" dirty="0"/>
                        <a:t>#</a:t>
                      </a:r>
                    </a:p>
                  </a:txBody>
                  <a:tcPr anchor="ctr">
                    <a:solidFill>
                      <a:srgbClr val="00B0F0"/>
                    </a:solidFill>
                  </a:tcPr>
                </a:tc>
                <a:tc>
                  <a:txBody>
                    <a:bodyPr/>
                    <a:lstStyle/>
                    <a:p>
                      <a:pPr algn="ctr"/>
                      <a:r>
                        <a:rPr lang="en-US" sz="1050" dirty="0"/>
                        <a:t>Recommendations</a:t>
                      </a:r>
                    </a:p>
                  </a:txBody>
                  <a:tcPr anchor="ctr">
                    <a:solidFill>
                      <a:srgbClr val="00B0F0"/>
                    </a:solidFill>
                  </a:tcPr>
                </a:tc>
                <a:tc>
                  <a:txBody>
                    <a:bodyPr/>
                    <a:lstStyle/>
                    <a:p>
                      <a:pPr algn="ctr"/>
                      <a:r>
                        <a:rPr lang="en-US" sz="800" dirty="0"/>
                        <a:t>Azure Service / WAF / Architecture Design</a:t>
                      </a:r>
                    </a:p>
                  </a:txBody>
                  <a:tcPr anchor="ctr">
                    <a:solidFill>
                      <a:srgbClr val="00B0F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00B0F0"/>
                    </a:solidFill>
                  </a:tcPr>
                </a:tc>
                <a:extLst>
                  <a:ext uri="{0D108BD9-81ED-4DB2-BD59-A6C34878D82A}">
                    <a16:rowId xmlns:a16="http://schemas.microsoft.com/office/drawing/2014/main" val="2079067677"/>
                  </a:ext>
                </a:extLst>
              </a:tr>
              <a:tr h="392391">
                <a:tc>
                  <a:txBody>
                    <a:bodyPr/>
                    <a:lstStyle/>
                    <a:p>
                      <a:pPr algn="ctr"/>
                      <a:r>
                        <a:rPr lang="en-US" sz="1100" b="0"/>
                        <a:t>1</a:t>
                      </a:r>
                      <a:endParaRPr lang="en-US" sz="1100" b="0" dirty="0"/>
                    </a:p>
                  </a:txBody>
                  <a:tcPr anchor="ctr"/>
                </a:tc>
                <a:tc>
                  <a:txBody>
                    <a:bodyPr/>
                    <a:lstStyle/>
                    <a:p>
                      <a:pPr algn="l"/>
                      <a:r>
                        <a:rPr lang="en-US" sz="1100" b="0"/>
                        <a:t>Ensure that your VMs are compliant with Azure Policies</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84</a:t>
                      </a:r>
                      <a:endParaRPr lang="en-US" sz="1100" dirty="0"/>
                    </a:p>
                  </a:txBody>
                  <a:tcPr anchor="ctr"/>
                </a:tc>
                <a:extLst>
                  <a:ext uri="{0D108BD9-81ED-4DB2-BD59-A6C34878D82A}">
                    <a16:rowId xmlns:a16="http://schemas.microsoft.com/office/drawing/2014/main" val="3176836022"/>
                  </a:ext>
                </a:extLst>
              </a:tr>
              <a:tr h="392391">
                <a:tc>
                  <a:txBody>
                    <a:bodyPr/>
                    <a:lstStyle/>
                    <a:p>
                      <a:pPr lvl="0" algn="ctr"/>
                      <a:r>
                        <a:rPr lang="en-US" sz="1100" b="0"/>
                        <a:t>2</a:t>
                      </a:r>
                      <a:endParaRPr lang="en-US" sz="1100" b="0" dirty="0"/>
                    </a:p>
                  </a:txBody>
                  <a:tcPr anchor="ctr"/>
                </a:tc>
                <a:tc>
                  <a:txBody>
                    <a:bodyPr/>
                    <a:lstStyle/>
                    <a:p>
                      <a:pPr lvl="0" algn="l"/>
                      <a:r>
                        <a:rPr lang="en-US" sz="1100" b="0"/>
                        <a:t>Enable VM Insights</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10</a:t>
                      </a:r>
                      <a:endParaRPr lang="en-US" sz="1100" dirty="0"/>
                    </a:p>
                  </a:txBody>
                  <a:tcPr anchor="ctr"/>
                </a:tc>
                <a:extLst>
                  <a:ext uri="{0D108BD9-81ED-4DB2-BD59-A6C34878D82A}">
                    <a16:rowId xmlns:a16="http://schemas.microsoft.com/office/drawing/2014/main" val="57884556"/>
                  </a:ext>
                </a:extLst>
              </a:tr>
              <a:tr h="340247">
                <a:tc>
                  <a:txBody>
                    <a:bodyPr/>
                    <a:lstStyle/>
                    <a:p>
                      <a:pPr lvl="0" algn="ctr"/>
                      <a:r>
                        <a:rPr lang="en-US" sz="1100" b="0"/>
                        <a:t>3</a:t>
                      </a:r>
                      <a:endParaRPr lang="en-US" sz="1100" b="0" dirty="0"/>
                    </a:p>
                  </a:txBody>
                  <a:tcPr anchor="ctr"/>
                </a:tc>
                <a:tc>
                  <a:txBody>
                    <a:bodyPr/>
                    <a:lstStyle/>
                    <a:p>
                      <a:pPr lvl="0" algn="l"/>
                      <a:r>
                        <a:rPr lang="en-US" sz="1100" b="0"/>
                        <a:t>Network access to the VM disk should be set to Disable public access and enable private access</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7</a:t>
                      </a:r>
                      <a:endParaRPr lang="en-US" sz="1100" dirty="0"/>
                    </a:p>
                  </a:txBody>
                  <a:tcPr anchor="ctr"/>
                </a:tc>
                <a:extLst>
                  <a:ext uri="{0D108BD9-81ED-4DB2-BD59-A6C34878D82A}">
                    <a16:rowId xmlns:a16="http://schemas.microsoft.com/office/drawing/2014/main" val="3416576174"/>
                  </a:ext>
                </a:extLst>
              </a:tr>
              <a:tr h="392391">
                <a:tc>
                  <a:txBody>
                    <a:bodyPr/>
                    <a:lstStyle/>
                    <a:p>
                      <a:pPr lvl="0" algn="ctr"/>
                      <a:r>
                        <a:rPr lang="en-US" sz="1100" b="0"/>
                        <a:t>4</a:t>
                      </a:r>
                      <a:endParaRPr lang="en-US" sz="1100" b="0" dirty="0"/>
                    </a:p>
                  </a:txBody>
                  <a:tcPr anchor="ctr"/>
                </a:tc>
                <a:tc>
                  <a:txBody>
                    <a:bodyPr/>
                    <a:lstStyle/>
                    <a:p>
                      <a:pPr lvl="0" algn="l"/>
                      <a:r>
                        <a:rPr lang="en-US" sz="1100" b="0"/>
                        <a:t>Configure diagnostic settings for all Azure Virtual Machines</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5</a:t>
                      </a:r>
                      <a:endParaRPr lang="en-US" sz="1100" dirty="0"/>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r>
                        <a:rPr lang="en-US" sz="1100" b="0" kern="1200">
                          <a:solidFill>
                            <a:schemeClr val="dk1"/>
                          </a:solidFill>
                          <a:latin typeface="+mn-lt"/>
                          <a:ea typeface="+mn-ea"/>
                          <a:cs typeface="+mn-cs"/>
                        </a:rPr>
                        <a:t>5</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Consider upgrading legacy storage accounts to v2 storage accounts</a:t>
                      </a:r>
                      <a:endParaRPr lang="en-US" sz="1100" b="0" kern="1200" dirty="0">
                        <a:solidFill>
                          <a:schemeClr val="dk1"/>
                        </a:solidFill>
                        <a:latin typeface="+mn-lt"/>
                        <a:ea typeface="+mn-ea"/>
                        <a:cs typeface="+mn-cs"/>
                      </a:endParaRPr>
                    </a:p>
                  </a:txBody>
                  <a:tcPr anchor="ctr"/>
                </a:tc>
                <a:tc>
                  <a:txBody>
                    <a:bodyPr/>
                    <a:lstStyle/>
                    <a:p>
                      <a:pPr algn="ctr"/>
                      <a:r>
                        <a:rPr lang="en-US" sz="1100"/>
                        <a:t>storageAccounts</a:t>
                      </a:r>
                      <a:endParaRPr lang="en-US" sz="1100" dirty="0"/>
                    </a:p>
                  </a:txBody>
                  <a:tcPr anchor="ctr"/>
                </a:tc>
                <a:tc>
                  <a:txBody>
                    <a:bodyPr/>
                    <a:lstStyle/>
                    <a:p>
                      <a:pPr algn="ctr"/>
                      <a:r>
                        <a:rPr lang="en-US" sz="1100"/>
                        <a:t>5</a:t>
                      </a:r>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r>
                        <a:rPr lang="en-US" sz="1100" b="0" kern="1200">
                          <a:solidFill>
                            <a:schemeClr val="dk1"/>
                          </a:solidFill>
                          <a:latin typeface="+mn-lt"/>
                          <a:ea typeface="+mn-ea"/>
                          <a:cs typeface="+mn-cs"/>
                        </a:rPr>
                        <a:t>6</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Host database data on a data disk</a:t>
                      </a:r>
                      <a:endParaRPr lang="en-US" sz="1100" b="0" kern="1200" dirty="0">
                        <a:solidFill>
                          <a:schemeClr val="dk1"/>
                        </a:solidFill>
                        <a:latin typeface="+mn-lt"/>
                        <a:ea typeface="+mn-ea"/>
                        <a:cs typeface="+mn-cs"/>
                      </a:endParaRPr>
                    </a:p>
                  </a:txBody>
                  <a:tcPr anchor="ctr"/>
                </a:tc>
                <a:tc>
                  <a:txBody>
                    <a:bodyPr/>
                    <a:lstStyle/>
                    <a:p>
                      <a:pPr algn="ctr"/>
                      <a:r>
                        <a:rPr lang="en-US" sz="1100"/>
                        <a:t>virtualMachines</a:t>
                      </a:r>
                    </a:p>
                  </a:txBody>
                  <a:tcPr anchor="ctr"/>
                </a:tc>
                <a:tc>
                  <a:txBody>
                    <a:bodyPr/>
                    <a:lstStyle/>
                    <a:p>
                      <a:pPr algn="ctr"/>
                      <a:r>
                        <a:rPr lang="en-US" sz="1100"/>
                        <a:t>3</a:t>
                      </a:r>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r>
                        <a:rPr lang="en-US" sz="1100" b="0" kern="1200">
                          <a:solidFill>
                            <a:schemeClr val="dk1"/>
                          </a:solidFill>
                          <a:latin typeface="+mn-lt"/>
                          <a:ea typeface="+mn-ea"/>
                          <a:cs typeface="+mn-cs"/>
                        </a:rPr>
                        <a:t>7</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Enable Predictive autoscale and configure at least for Forecast Only</a:t>
                      </a:r>
                      <a:endParaRPr lang="en-US" sz="1100" b="0" kern="1200" dirty="0">
                        <a:solidFill>
                          <a:schemeClr val="dk1"/>
                        </a:solidFill>
                        <a:latin typeface="+mn-lt"/>
                        <a:ea typeface="+mn-ea"/>
                        <a:cs typeface="+mn-cs"/>
                      </a:endParaRPr>
                    </a:p>
                  </a:txBody>
                  <a:tcPr anchor="ctr"/>
                </a:tc>
                <a:tc>
                  <a:txBody>
                    <a:bodyPr/>
                    <a:lstStyle/>
                    <a:p>
                      <a:pPr algn="ctr"/>
                      <a:r>
                        <a:rPr lang="en-US" sz="1100"/>
                        <a:t>virtualMachineScaleSets</a:t>
                      </a:r>
                    </a:p>
                  </a:txBody>
                  <a:tcPr anchor="ctr"/>
                </a:tc>
                <a:tc>
                  <a:txBody>
                    <a:bodyPr/>
                    <a:lstStyle/>
                    <a:p>
                      <a:pPr algn="ctr"/>
                      <a:r>
                        <a:rPr lang="en-US" sz="1100"/>
                        <a:t>1</a:t>
                      </a:r>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04363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EC650-2495-A6C6-B1D0-D5F0A79B5CD9}"/>
              </a:ext>
            </a:extLst>
          </p:cNvPr>
          <p:cNvSpPr>
            <a:spLocks noGrp="1"/>
          </p:cNvSpPr>
          <p:nvPr>
            <p:ph type="title"/>
          </p:nvPr>
        </p:nvSpPr>
        <p:spPr>
          <a:xfrm>
            <a:off x="359016" y="2931082"/>
            <a:ext cx="11473970" cy="1514261"/>
          </a:xfrm>
        </p:spPr>
        <p:txBody>
          <a:bodyPr/>
          <a:lstStyle/>
          <a:p>
            <a:r>
              <a:rPr lang="en-US" dirty="0"/>
              <a:t>Design, Platform and Support recommendations</a:t>
            </a:r>
          </a:p>
        </p:txBody>
      </p:sp>
      <p:sp>
        <p:nvSpPr>
          <p:cNvPr id="4" name="Text Placeholder 3">
            <a:extLst>
              <a:ext uri="{FF2B5EF4-FFF2-40B4-BE49-F238E27FC236}">
                <a16:creationId xmlns:a16="http://schemas.microsoft.com/office/drawing/2014/main" id="{A541840A-6CFB-759C-1B1F-5851F042DBBF}"/>
              </a:ext>
            </a:extLst>
          </p:cNvPr>
          <p:cNvSpPr>
            <a:spLocks noGrp="1"/>
          </p:cNvSpPr>
          <p:nvPr>
            <p:ph type="body" sz="quarter" idx="11"/>
          </p:nvPr>
        </p:nvSpPr>
        <p:spPr/>
        <p:txBody>
          <a:bodyPr/>
          <a:lstStyle/>
          <a:p>
            <a:r>
              <a:rPr lang="en-US" dirty="0"/>
              <a:t>Architectural Design, Microsoft Outages, Support Incidents, Service Retirements</a:t>
            </a:r>
          </a:p>
        </p:txBody>
      </p:sp>
    </p:spTree>
    <p:extLst>
      <p:ext uri="{BB962C8B-B14F-4D97-AF65-F5344CB8AC3E}">
        <p14:creationId xmlns:p14="http://schemas.microsoft.com/office/powerpoint/2010/main" val="65598894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976" y="561036"/>
            <a:ext cx="468489" cy="46848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Architectural Recommendations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69574" y="-11428"/>
            <a:ext cx="12261574" cy="7386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Add any changes to the architecture that could help improve resiliency. Make sure the recommendations are added to the Excel “Action Plan” and entered in </a:t>
            </a:r>
            <a:r>
              <a:rPr kumimoji="0" lang="en-US" sz="16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16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Observations or recommendations</a:t>
            </a:r>
          </a:p>
          <a:p>
            <a:pPr marL="285750" indent="-285750" rtl="0">
              <a:lnSpc>
                <a:spcPct val="150000"/>
              </a:lnSpc>
              <a:buFont typeface="Arial" panose="020B0604020202020204" pitchFamily="34" charset="0"/>
              <a:buChar char="•"/>
            </a:pPr>
            <a:r>
              <a:rPr lang="en-US" sz="1400" b="1"/>
              <a:t>Observations or recommendations</a:t>
            </a:r>
          </a:p>
        </p:txBody>
      </p:sp>
    </p:spTree>
    <p:extLst>
      <p:ext uri="{BB962C8B-B14F-4D97-AF65-F5344CB8AC3E}">
        <p14:creationId xmlns:p14="http://schemas.microsoft.com/office/powerpoint/2010/main" val="37586989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Recent Microsoft Outages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Outages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607013"/>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VKBN-P80 - Intermittent connectivity issues - East US 2</a:t>
            </a:r>
          </a:p>
          <a:p>
            <a:pPr lvl="1">
              <a:lnSpc>
                <a:spcPct val="150000"/>
              </a:lnSpc>
            </a:pPr>
            <a:r>
              <a:rPr lang="en-US" sz="1400" b="1" i="0" dirty="0">
                <a:solidFill>
                  <a:srgbClr val="323130"/>
                </a:solidFill>
                <a:effectLst/>
                <a:latin typeface="Segoe UI" panose="020B0502040204020203" pitchFamily="34" charset="0"/>
              </a:rPr>
              <a:t>Recommendations</a:t>
            </a:r>
            <a:r>
              <a:rPr lang="en-US" sz="1400" b="0" i="0" dirty="0">
                <a:solidFill>
                  <a:srgbClr val="323130"/>
                </a:solidFill>
                <a:effectLst/>
                <a:latin typeface="Segoe UI" panose="020B0502040204020203" pitchFamily="34" charset="0"/>
              </a:rPr>
              <a:t>:</a:t>
            </a:r>
            <a:endParaRPr lang="en-US" sz="1400" dirty="0"/>
          </a:p>
          <a:p>
            <a:pPr marL="742950" lvl="1" indent="-285750">
              <a:lnSpc>
                <a:spcPct val="150000"/>
              </a:lnSpc>
              <a:buFont typeface="Arial" panose="020B0604020202020204" pitchFamily="34" charset="0"/>
              <a:buChar char="•"/>
            </a:pPr>
            <a:r>
              <a:rPr lang="en-US" sz="1400" b="0" i="0" dirty="0">
                <a:solidFill>
                  <a:srgbClr val="323130"/>
                </a:solidFill>
                <a:effectLst/>
                <a:latin typeface="Segoe UI" panose="020B0502040204020203" pitchFamily="34" charset="0"/>
              </a:rPr>
              <a:t>Consider building logic into your service or application to retry requests or restart connections that fail or are slow, to reduce impact from this class of incident</a:t>
            </a:r>
          </a:p>
          <a:p>
            <a:pPr marL="742950" lvl="1" indent="-285750">
              <a:lnSpc>
                <a:spcPct val="150000"/>
              </a:lnSpc>
              <a:buFont typeface="Arial" panose="020B0604020202020204" pitchFamily="34" charset="0"/>
              <a:buChar char="•"/>
            </a:pPr>
            <a:r>
              <a:rPr lang="en-US" sz="1400" dirty="0"/>
              <a:t>Make sure your Load Balancing solution is properly configured to detect backend endpoints in unhealthy state</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en-US" sz="1400" dirty="0"/>
              <a:t>This incident impacted a single datacenter in a single Availability Zone within the region. Consider architecting your services and applications to use multiple Availability Zones and multiple Regions.</a:t>
            </a:r>
          </a:p>
          <a:p>
            <a:pPr marL="742950" lvl="1" indent="-285750">
              <a:lnSpc>
                <a:spcPct val="150000"/>
              </a:lnSpc>
              <a:buFont typeface="Arial" panose="020B0604020202020204" pitchFamily="34" charset="0"/>
              <a:buChar char="•"/>
            </a:pPr>
            <a:r>
              <a:rPr lang="en-US" sz="1400" dirty="0"/>
              <a:t>Implement proactive Monitoring and Incident Automated Response to isolate unhealthy services until the Azure outage is resolved</a:t>
            </a:r>
          </a:p>
          <a:p>
            <a:pPr marL="285750" indent="-285750" rtl="0">
              <a:lnSpc>
                <a:spcPct val="150000"/>
              </a:lnSpc>
              <a:buFont typeface="Arial" panose="020B0604020202020204" pitchFamily="34" charset="0"/>
              <a:buChar char="•"/>
            </a:pPr>
            <a:r>
              <a:rPr lang="en-US" sz="1400" b="1" dirty="0"/>
              <a:t>Outage 2</a:t>
            </a:r>
          </a:p>
          <a:p>
            <a:pPr lvl="1">
              <a:lnSpc>
                <a:spcPct val="150000"/>
              </a:lnSpc>
            </a:pPr>
            <a:r>
              <a:rPr lang="en-US" sz="1400" b="1" i="0" dirty="0">
                <a:solidFill>
                  <a:srgbClr val="323130"/>
                </a:solidFill>
                <a:effectLst/>
                <a:latin typeface="Segoe UI" panose="020B0502040204020203" pitchFamily="34" charset="0"/>
              </a:rPr>
              <a:t>Recommendations:</a:t>
            </a:r>
          </a:p>
          <a:p>
            <a:pPr marL="742950" lvl="1" indent="-285750">
              <a:lnSpc>
                <a:spcPct val="150000"/>
              </a:lnSpc>
              <a:buFont typeface="Arial" panose="020B0604020202020204" pitchFamily="34" charset="0"/>
              <a:buChar char="•"/>
            </a:pPr>
            <a:r>
              <a:rPr lang="en-US" sz="1400" dirty="0">
                <a:solidFill>
                  <a:srgbClr val="323130"/>
                </a:solidFill>
                <a:latin typeface="Segoe UI" panose="020B0502040204020203" pitchFamily="34" charset="0"/>
              </a:rPr>
              <a:t>…</a:t>
            </a:r>
            <a:endParaRPr lang="en-US" sz="1400" dirty="0"/>
          </a:p>
        </p:txBody>
      </p:sp>
      <p:pic>
        <p:nvPicPr>
          <p:cNvPr id="31" name="Graphic 30">
            <a:extLst>
              <a:ext uri="{FF2B5EF4-FFF2-40B4-BE49-F238E27FC236}">
                <a16:creationId xmlns:a16="http://schemas.microsoft.com/office/drawing/2014/main" id="{581CE0EE-0E78-2DA8-2F9E-BE0B732D4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9"/>
            <a:ext cx="410369" cy="410369"/>
          </a:xfrm>
          <a:prstGeom prst="rect">
            <a:avLst/>
          </a:prstGeom>
        </p:spPr>
      </p:pic>
    </p:spTree>
    <p:extLst>
      <p:ext uri="{BB962C8B-B14F-4D97-AF65-F5344CB8AC3E}">
        <p14:creationId xmlns:p14="http://schemas.microsoft.com/office/powerpoint/2010/main" val="18762238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Sev-A Support Requests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Support Incidents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991186"/>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2302180060000160 - Not Connecting to Pods</a:t>
            </a:r>
          </a:p>
          <a:p>
            <a:pPr marL="742950" lvl="1" indent="-285750">
              <a:lnSpc>
                <a:spcPct val="150000"/>
              </a:lnSpc>
              <a:buFont typeface="Arial" panose="020B0604020202020204" pitchFamily="34" charset="0"/>
              <a:buChar char="•"/>
            </a:pPr>
            <a:r>
              <a:rPr lang="en-US" sz="1400"/>
              <a:t>Cause: YAML config file missing a parameter</a:t>
            </a:r>
          </a:p>
          <a:p>
            <a:pPr marL="742950" lvl="1" indent="-285750">
              <a:lnSpc>
                <a:spcPct val="150000"/>
              </a:lnSpc>
              <a:buFont typeface="Arial" panose="020B0604020202020204" pitchFamily="34" charset="0"/>
              <a:buChar char="•"/>
            </a:pPr>
            <a:r>
              <a:rPr lang="en-US" sz="1400"/>
              <a:t>Recommendation: Make sure that all changes are validated in development environments before applying them to Production</a:t>
            </a:r>
          </a:p>
          <a:p>
            <a:pPr marL="285750" indent="-285750" rtl="0">
              <a:lnSpc>
                <a:spcPct val="150000"/>
              </a:lnSpc>
              <a:buFont typeface="Arial" panose="020B0604020202020204" pitchFamily="34" charset="0"/>
              <a:buChar char="•"/>
            </a:pPr>
            <a:r>
              <a:rPr lang="en-US" sz="1400" b="1"/>
              <a:t>Incident 2</a:t>
            </a:r>
          </a:p>
          <a:p>
            <a:pPr marL="742950" lvl="1" indent="-285750">
              <a:lnSpc>
                <a:spcPct val="150000"/>
              </a:lnSpc>
              <a:buFont typeface="Arial" panose="020B0604020202020204" pitchFamily="34" charset="0"/>
              <a:buChar char="•"/>
            </a:pPr>
            <a:r>
              <a:rPr lang="en-US" sz="1400" b="0" i="0">
                <a:solidFill>
                  <a:srgbClr val="323130"/>
                </a:solidFill>
                <a:effectLst/>
                <a:latin typeface="Segoe UI" panose="020B0502040204020203" pitchFamily="34" charset="0"/>
              </a:rPr>
              <a:t>Cause:</a:t>
            </a:r>
          </a:p>
          <a:p>
            <a:pPr marL="742950" lvl="1" indent="-285750">
              <a:lnSpc>
                <a:spcPct val="150000"/>
              </a:lnSpc>
              <a:buFont typeface="Arial" panose="020B0604020202020204" pitchFamily="34" charset="0"/>
              <a:buChar char="•"/>
            </a:pPr>
            <a:r>
              <a:rPr lang="en-US" sz="1400" b="0" i="0">
                <a:solidFill>
                  <a:srgbClr val="323130"/>
                </a:solidFill>
                <a:effectLst/>
                <a:latin typeface="Segoe UI" panose="020B0502040204020203" pitchFamily="34" charset="0"/>
              </a:rPr>
              <a:t>Recommendations:</a:t>
            </a:r>
            <a:endParaRPr lang="en-US" sz="1400"/>
          </a:p>
        </p:txBody>
      </p:sp>
      <p:grpSp>
        <p:nvGrpSpPr>
          <p:cNvPr id="2" name="Group 1">
            <a:extLst>
              <a:ext uri="{FF2B5EF4-FFF2-40B4-BE49-F238E27FC236}">
                <a16:creationId xmlns:a16="http://schemas.microsoft.com/office/drawing/2014/main" id="{6B58869F-7322-3D34-60EA-DEC5180C389C}"/>
              </a:ext>
            </a:extLst>
          </p:cNvPr>
          <p:cNvGrpSpPr/>
          <p:nvPr/>
        </p:nvGrpSpPr>
        <p:grpSpPr>
          <a:xfrm>
            <a:off x="11374396" y="620429"/>
            <a:ext cx="314212" cy="410369"/>
            <a:chOff x="4748633" y="4552830"/>
            <a:chExt cx="1059293" cy="1263665"/>
          </a:xfrm>
        </p:grpSpPr>
        <p:pic>
          <p:nvPicPr>
            <p:cNvPr id="5" name="Graphic 4">
              <a:extLst>
                <a:ext uri="{FF2B5EF4-FFF2-40B4-BE49-F238E27FC236}">
                  <a16:creationId xmlns:a16="http://schemas.microsoft.com/office/drawing/2014/main" id="{52CB0F37-A72C-8717-96C9-95DAE91DD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633" y="4552830"/>
              <a:ext cx="812035" cy="812035"/>
            </a:xfrm>
            <a:prstGeom prst="rect">
              <a:avLst/>
            </a:prstGeom>
          </p:spPr>
        </p:pic>
        <p:grpSp>
          <p:nvGrpSpPr>
            <p:cNvPr id="8" name="Group 7">
              <a:extLst>
                <a:ext uri="{FF2B5EF4-FFF2-40B4-BE49-F238E27FC236}">
                  <a16:creationId xmlns:a16="http://schemas.microsoft.com/office/drawing/2014/main" id="{0F4C5213-0990-8551-D571-F4E9057379C3}"/>
                </a:ext>
              </a:extLst>
            </p:cNvPr>
            <p:cNvGrpSpPr/>
            <p:nvPr/>
          </p:nvGrpSpPr>
          <p:grpSpPr>
            <a:xfrm>
              <a:off x="5048250" y="5060638"/>
              <a:ext cx="759676" cy="755857"/>
              <a:chOff x="5048250" y="5060638"/>
              <a:chExt cx="759676" cy="755857"/>
            </a:xfrm>
          </p:grpSpPr>
          <p:sp>
            <p:nvSpPr>
              <p:cNvPr id="9" name="Oval 8">
                <a:extLst>
                  <a:ext uri="{FF2B5EF4-FFF2-40B4-BE49-F238E27FC236}">
                    <a16:creationId xmlns:a16="http://schemas.microsoft.com/office/drawing/2014/main" id="{20733738-798A-691B-BCBC-568BB7725D52}"/>
                  </a:ext>
                </a:extLst>
              </p:cNvPr>
              <p:cNvSpPr/>
              <p:nvPr/>
            </p:nvSpPr>
            <p:spPr bwMode="auto">
              <a:xfrm>
                <a:off x="5048250" y="5060638"/>
                <a:ext cx="487680" cy="4876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5257230-9F28-8CCF-451B-FE438A826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8120" y="5096689"/>
                <a:ext cx="719806" cy="719806"/>
              </a:xfrm>
              <a:prstGeom prst="rect">
                <a:avLst/>
              </a:prstGeom>
            </p:spPr>
          </p:pic>
        </p:grpSp>
      </p:grpSp>
    </p:spTree>
    <p:extLst>
      <p:ext uri="{BB962C8B-B14F-4D97-AF65-F5344CB8AC3E}">
        <p14:creationId xmlns:p14="http://schemas.microsoft.com/office/powerpoint/2010/main" val="7096945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AA1C-9C39-5CB0-8242-AC071627F663}"/>
              </a:ext>
            </a:extLst>
          </p:cNvPr>
          <p:cNvSpPr>
            <a:spLocks noGrp="1"/>
          </p:cNvSpPr>
          <p:nvPr>
            <p:ph type="title"/>
          </p:nvPr>
        </p:nvSpPr>
        <p:spPr/>
        <p:txBody>
          <a:bodyPr/>
          <a:lstStyle/>
          <a:p>
            <a:r>
              <a:rPr lang="en-US" dirty="0"/>
              <a:t>Well-Architected Framework - Reliability</a:t>
            </a:r>
          </a:p>
        </p:txBody>
      </p:sp>
      <p:sp>
        <p:nvSpPr>
          <p:cNvPr id="4" name="Text Placeholder 3">
            <a:extLst>
              <a:ext uri="{FF2B5EF4-FFF2-40B4-BE49-F238E27FC236}">
                <a16:creationId xmlns:a16="http://schemas.microsoft.com/office/drawing/2014/main" id="{16A1C4C4-40F8-E07A-E41D-76A591AA08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61888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8"/>
            <a:ext cx="410369" cy="41036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a:t>Service Retirement Notifications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endParaRPr kumimoji="0" lang="en-US" sz="2000" b="0" i="0" u="none" strike="noStrike" kern="1200" cap="none" spc="0" normalizeH="0" baseline="0" noProof="0" dirty="0">
              <a:ln>
                <a:noFill/>
              </a:ln>
              <a:solidFill>
                <a:schemeClr val="bg1"/>
              </a:solidFill>
              <a:effectLst/>
              <a:uLnTx/>
              <a:uFillTx/>
              <a:latin typeface="Segoe UI"/>
              <a:ea typeface="+mn-ea"/>
              <a:cs typeface="+mn-cs"/>
            </a:endParaRP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_MYH-NTZ - Active : Transition to the ContainerLogV2 table by 30 September 2026</a:t>
            </a:r>
          </a:p>
          <a:p>
            <a:pPr marL="285750" indent="-285750" rtl="0">
              <a:lnSpc>
                <a:spcPct val="150000"/>
              </a:lnSpc>
              <a:buFont typeface="Arial" panose="020B0604020202020204" pitchFamily="34" charset="0"/>
              <a:buChar char="•"/>
            </a:pPr>
            <a:r>
              <a:rPr lang="en-US" sz="1400" b="1"/>
              <a:t>….</a:t>
            </a:r>
          </a:p>
        </p:txBody>
      </p:sp>
    </p:spTree>
    <p:extLst>
      <p:ext uri="{BB962C8B-B14F-4D97-AF65-F5344CB8AC3E}">
        <p14:creationId xmlns:p14="http://schemas.microsoft.com/office/powerpoint/2010/main" val="401927800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63569-8562-0B57-572E-A34B17DEB00A}"/>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4EF50DD2-13CC-1A6C-A345-03BCCA8D760A}"/>
              </a:ext>
            </a:extLst>
          </p:cNvPr>
          <p:cNvSpPr>
            <a:spLocks noGrp="1"/>
          </p:cNvSpPr>
          <p:nvPr>
            <p:ph type="body" sz="quarter" idx="11"/>
          </p:nvPr>
        </p:nvSpPr>
        <p:spPr/>
        <p:txBody>
          <a:bodyPr/>
          <a:lstStyle/>
          <a:p>
            <a:r>
              <a:rPr lang="en-US" dirty="0"/>
              <a:t>Remediation Planning, Level-up, Platform Quality Updates </a:t>
            </a:r>
          </a:p>
        </p:txBody>
      </p:sp>
    </p:spTree>
    <p:extLst>
      <p:ext uri="{BB962C8B-B14F-4D97-AF65-F5344CB8AC3E}">
        <p14:creationId xmlns:p14="http://schemas.microsoft.com/office/powerpoint/2010/main" val="364680228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a:xfrm>
            <a:off x="455996" y="620429"/>
            <a:ext cx="10588521" cy="820738"/>
          </a:xfrm>
        </p:spPr>
        <p:txBody>
          <a:bodyPr/>
          <a:lstStyle/>
          <a:p>
            <a:r>
              <a:rPr lang="en-US"/>
              <a:t>Recommended Training, Design and Implement Microsoft Services</a:t>
            </a:r>
          </a:p>
        </p:txBody>
      </p:sp>
      <p:sp>
        <p:nvSpPr>
          <p:cNvPr id="11" name="TextBox 1">
            <a:extLst>
              <a:ext uri="{FF2B5EF4-FFF2-40B4-BE49-F238E27FC236}">
                <a16:creationId xmlns:a16="http://schemas.microsoft.com/office/drawing/2014/main" id="{0B1AAB4F-7D2B-C20E-1214-6EE83AFE78E6}"/>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17" name="Table 16">
            <a:extLst>
              <a:ext uri="{FF2B5EF4-FFF2-40B4-BE49-F238E27FC236}">
                <a16:creationId xmlns:a16="http://schemas.microsoft.com/office/drawing/2014/main" id="{998743F0-3A4B-775D-1B74-FE001EFC0A83}"/>
              </a:ext>
            </a:extLst>
          </p:cNvPr>
          <p:cNvGraphicFramePr>
            <a:graphicFrameLocks noGrp="1"/>
          </p:cNvGraphicFramePr>
          <p:nvPr>
            <p:extLst>
              <p:ext uri="{D42A27DB-BD31-4B8C-83A1-F6EECF244321}">
                <p14:modId xmlns:p14="http://schemas.microsoft.com/office/powerpoint/2010/main" val="2034107290"/>
              </p:ext>
            </p:extLst>
          </p:nvPr>
        </p:nvGraphicFramePr>
        <p:xfrm>
          <a:off x="455996" y="1544442"/>
          <a:ext cx="11306468" cy="4104516"/>
        </p:xfrm>
        <a:graphic>
          <a:graphicData uri="http://schemas.openxmlformats.org/drawingml/2006/table">
            <a:tbl>
              <a:tblPr firstRow="1" firstCol="1" bandRow="1"/>
              <a:tblGrid>
                <a:gridCol w="935482">
                  <a:extLst>
                    <a:ext uri="{9D8B030D-6E8A-4147-A177-3AD203B41FA5}">
                      <a16:colId xmlns:a16="http://schemas.microsoft.com/office/drawing/2014/main" val="2299017355"/>
                    </a:ext>
                  </a:extLst>
                </a:gridCol>
                <a:gridCol w="4452731">
                  <a:extLst>
                    <a:ext uri="{9D8B030D-6E8A-4147-A177-3AD203B41FA5}">
                      <a16:colId xmlns:a16="http://schemas.microsoft.com/office/drawing/2014/main" val="2511606086"/>
                    </a:ext>
                  </a:extLst>
                </a:gridCol>
                <a:gridCol w="5918255">
                  <a:extLst>
                    <a:ext uri="{9D8B030D-6E8A-4147-A177-3AD203B41FA5}">
                      <a16:colId xmlns:a16="http://schemas.microsoft.com/office/drawing/2014/main" val="822495665"/>
                    </a:ext>
                  </a:extLst>
                </a:gridCol>
              </a:tblGrid>
              <a:tr h="514528">
                <a:tc>
                  <a:txBody>
                    <a:bodyPr/>
                    <a:lstStyle/>
                    <a:p>
                      <a:pPr marL="0" marR="0" algn="ctr">
                        <a:lnSpc>
                          <a:spcPct val="115000"/>
                        </a:lnSpc>
                        <a:spcBef>
                          <a:spcPts val="600"/>
                        </a:spcBef>
                        <a:spcAft>
                          <a:spcPts val="600"/>
                        </a:spcAft>
                      </a:pPr>
                      <a:r>
                        <a:rPr lang="nl-NL" sz="1400" b="1" dirty="0">
                          <a:solidFill>
                            <a:srgbClr val="FFFFFF"/>
                          </a:solidFill>
                          <a:effectLst/>
                          <a:latin typeface="Segoe UI" panose="020B0502040204020203" pitchFamily="34" charset="0"/>
                          <a:ea typeface="MS Mincho" panose="02020609040205080304" pitchFamily="49" charset="-128"/>
                          <a:cs typeface="Arial" panose="020B0604020202020204" pitchFamily="34" charset="0"/>
                        </a:rPr>
                        <a:t>Priority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MS Mincho" panose="02020609040205080304" pitchFamily="49" charset="-128"/>
                          <a:cs typeface="Arial" panose="020B0604020202020204" pitchFamily="34" charset="0"/>
                        </a:rPr>
                        <a:t>Microsoft Service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Calibri" panose="020F0502020204030204" pitchFamily="34" charset="0"/>
                          <a:cs typeface="Arial" panose="020B0604020202020204" pitchFamily="34" charset="0"/>
                        </a:rPr>
                        <a:t>Customer Value (Outcomes)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a:noFill/>
                    </a:lnR>
                    <a:lnT>
                      <a:noFill/>
                    </a:lnT>
                    <a:lnB>
                      <a:noFill/>
                    </a:lnB>
                    <a:solidFill>
                      <a:srgbClr val="525251"/>
                    </a:solidFill>
                  </a:tcPr>
                </a:tc>
                <a:extLst>
                  <a:ext uri="{0D108BD9-81ED-4DB2-BD59-A6C34878D82A}">
                    <a16:rowId xmlns:a16="http://schemas.microsoft.com/office/drawing/2014/main" val="2131798019"/>
                  </a:ext>
                </a:extLst>
              </a:tr>
              <a:tr h="1064494">
                <a:tc>
                  <a:txBody>
                    <a:bodyPr/>
                    <a:lstStyle/>
                    <a:p>
                      <a:pPr marL="0" marR="0" algn="ctr" defTabSz="932746" rtl="0" eaLnBrk="1" latinLnBrk="0" hangingPunct="1">
                        <a:lnSpc>
                          <a:spcPct val="115000"/>
                        </a:lnSpc>
                        <a:spcBef>
                          <a:spcPts val="600"/>
                        </a:spcBef>
                        <a:spcAft>
                          <a:spcPts val="600"/>
                        </a:spcAft>
                      </a:pPr>
                      <a:r>
                        <a:rPr lang="nl-NL"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Critical</a:t>
                      </a:r>
                      <a:endPar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ctr"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Azure Networking Design and Implementation – Azure Network Topology Scenario (ExpressRoute module)</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l"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Enhance your Azure network's resilience and security, aligning with top recommendations for reliability, resiliency, operational excellence, performance efficiency, and security.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849631648"/>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Medium</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Recovery Design &amp; Implement</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Craft and execute a disaster recovery plan, ensuring business continuity.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93249270"/>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Low</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Remediation - Infra services</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lvl="0" indent="0" algn="l" defTabSz="932746" rtl="0" eaLnBrk="1" fontAlgn="auto" latinLnBrk="0" hangingPunct="1">
                        <a:lnSpc>
                          <a:spcPct val="115000"/>
                        </a:lnSpc>
                        <a:spcBef>
                          <a:spcPts val="600"/>
                        </a:spcBef>
                        <a:spcAft>
                          <a:spcPts val="600"/>
                        </a:spcAft>
                        <a:buClrTx/>
                        <a:buSzTx/>
                        <a:buFontTx/>
                        <a:buNone/>
                        <a:tabLst/>
                        <a:defRPr/>
                      </a:pPr>
                      <a:r>
                        <a:rPr lang="en-US" sz="1400" dirty="0">
                          <a:effectLst/>
                          <a:latin typeface="Calibri" panose="020F0502020204030204" pitchFamily="34" charset="0"/>
                          <a:ea typeface="Calibri" panose="020F0502020204030204" pitchFamily="34" charset="0"/>
                          <a:cs typeface="Arial" panose="020B0604020202020204" pitchFamily="34" charset="0"/>
                        </a:rPr>
                        <a:t>Address and fix key infrastructure issues, boosting your system's reliability.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97113515"/>
                  </a:ext>
                </a:extLst>
              </a:tr>
              <a:tr h="981910">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High</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 Availability Zone and Multi-Region Design and Implementation</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Develop a high-availability and disaster recovery plan across multiple zones or regions for higher resilience.</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2844776379"/>
                  </a:ext>
                </a:extLst>
              </a:tr>
              <a:tr h="514528">
                <a:tc>
                  <a:txBody>
                    <a:bodyPr/>
                    <a:lstStyle/>
                    <a:p>
                      <a:pPr marL="0" marR="0" algn="ctr">
                        <a:lnSpc>
                          <a:spcPct val="115000"/>
                        </a:lnSpc>
                        <a:spcBef>
                          <a:spcPts val="600"/>
                        </a:spcBef>
                        <a:spcAft>
                          <a:spcPts val="600"/>
                        </a:spcAft>
                      </a:pPr>
                      <a:r>
                        <a:rPr lang="nl-NL" sz="1400">
                          <a:effectLst/>
                          <a:latin typeface="Segoe UI" panose="020B0502040204020203" pitchFamily="34" charset="0"/>
                          <a:ea typeface="MS Mincho" panose="02020609040205080304" pitchFamily="49" charset="-128"/>
                          <a:cs typeface="Arial" panose="020B0604020202020204" pitchFamily="34" charset="0"/>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r>
                        <a:rPr lang="nl-NL" sz="1400" dirty="0">
                          <a:effectLst/>
                          <a:latin typeface="Segoe UI" panose="020B0502040204020203"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802159690"/>
                  </a:ext>
                </a:extLst>
              </a:tr>
            </a:tbl>
          </a:graphicData>
        </a:graphic>
      </p:graphicFrame>
      <p:pic>
        <p:nvPicPr>
          <p:cNvPr id="7" name="Graphic 6">
            <a:extLst>
              <a:ext uri="{FF2B5EF4-FFF2-40B4-BE49-F238E27FC236}">
                <a16:creationId xmlns:a16="http://schemas.microsoft.com/office/drawing/2014/main" id="{CAD47A53-DC0D-C5C9-B62C-6F954368EF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5728" y="620429"/>
            <a:ext cx="386736" cy="386736"/>
          </a:xfrm>
          <a:prstGeom prst="rect">
            <a:avLst/>
          </a:prstGeom>
        </p:spPr>
      </p:pic>
    </p:spTree>
    <p:extLst>
      <p:ext uri="{BB962C8B-B14F-4D97-AF65-F5344CB8AC3E}">
        <p14:creationId xmlns:p14="http://schemas.microsoft.com/office/powerpoint/2010/main" val="302796172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en-US"/>
              <a:t>Q&amp;A and Resources</a:t>
            </a:r>
          </a:p>
        </p:txBody>
      </p:sp>
      <p:pic>
        <p:nvPicPr>
          <p:cNvPr id="7" name="Picture Placeholder 6" descr="A group of people sitting at a table&#10;&#10;Description automatically generated">
            <a:extLst>
              <a:ext uri="{FF2B5EF4-FFF2-40B4-BE49-F238E27FC236}">
                <a16:creationId xmlns:a16="http://schemas.microsoft.com/office/drawing/2014/main" id="{79651E74-79D1-2641-ADC4-5919BD49981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54" r="6528"/>
          <a:stretch/>
        </p:blipFill>
        <p:spPr>
          <a:xfrm>
            <a:off x="5785338" y="0"/>
            <a:ext cx="6406662" cy="6858000"/>
          </a:xfrm>
          <a:prstGeom prst="rect">
            <a:avLst/>
          </a:prstGeom>
        </p:spPr>
      </p:pic>
      <p:sp>
        <p:nvSpPr>
          <p:cNvPr id="11" name="Text Placeholder 10">
            <a:extLst>
              <a:ext uri="{FF2B5EF4-FFF2-40B4-BE49-F238E27FC236}">
                <a16:creationId xmlns:a16="http://schemas.microsoft.com/office/drawing/2014/main" id="{71DC64C9-1A86-1D93-D5DB-85B43B06CBA6}"/>
              </a:ext>
            </a:extLst>
          </p:cNvPr>
          <p:cNvSpPr>
            <a:spLocks noGrp="1"/>
          </p:cNvSpPr>
          <p:nvPr>
            <p:ph type="body" sz="quarter" idx="13"/>
          </p:nvPr>
        </p:nvSpPr>
        <p:spPr>
          <a:xfrm>
            <a:off x="455994" y="2568742"/>
            <a:ext cx="4822952" cy="4185761"/>
          </a:xfrm>
        </p:spPr>
        <p:txBody>
          <a:bodyPr/>
          <a:lstStyle/>
          <a:p>
            <a:pPr>
              <a:lnSpc>
                <a:spcPct val="100000"/>
              </a:lnSpc>
            </a:pP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Designing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hlinkClick r:id="rId4">
                  <a:extLst>
                    <a:ext uri="{A12FA001-AC4F-418D-AE19-62706E023703}">
                      <ahyp:hlinkClr xmlns:ahyp="http://schemas.microsoft.com/office/drawing/2018/hyperlinkcolor" val="tx"/>
                    </a:ext>
                  </a:extLst>
                </a:hlinkClick>
              </a:rPr>
              <a:t>Building Resilient and Reliable Azure Applications</a:t>
            </a:r>
            <a:b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5"/>
              </a:rPr>
              <a:t>Error Handling for Resilient Cloud Applications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6"/>
              </a:rPr>
              <a:t>Cloud Application Resiliency Patterns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7"/>
              </a:rPr>
              <a:t>Cloud Application Availability Patterns</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Mission-Critical Workloads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8"/>
              </a:rPr>
              <a:t>What is a mission-critical workload?</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Operating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9"/>
              </a:rPr>
              <a:t>Site Reliability Engineering Resources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Theoretical</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10"/>
              </a:rPr>
              <a:t>Reliability and Availability Engineering</a:t>
            </a:r>
            <a:endParaRPr lang="en-US" sz="1200" dirty="0"/>
          </a:p>
        </p:txBody>
      </p:sp>
      <p:sp>
        <p:nvSpPr>
          <p:cNvPr id="13" name="Text Placeholder 12">
            <a:extLst>
              <a:ext uri="{FF2B5EF4-FFF2-40B4-BE49-F238E27FC236}">
                <a16:creationId xmlns:a16="http://schemas.microsoft.com/office/drawing/2014/main" id="{402B8D1A-1676-6F8C-6A48-B93715A57DD7}"/>
              </a:ext>
            </a:extLst>
          </p:cNvPr>
          <p:cNvSpPr>
            <a:spLocks noGrp="1"/>
          </p:cNvSpPr>
          <p:nvPr>
            <p:ph type="body" sz="quarter" idx="14"/>
          </p:nvPr>
        </p:nvSpPr>
        <p:spPr>
          <a:xfrm>
            <a:off x="455996" y="1651226"/>
            <a:ext cx="4822951" cy="800219"/>
          </a:xfrm>
        </p:spPr>
        <p:txBody>
          <a:bodyPr/>
          <a:lstStyle/>
          <a:p>
            <a:pPr>
              <a:lnSpc>
                <a:spcPct val="100000"/>
              </a:lnSpc>
            </a:pPr>
            <a:r>
              <a:rPr kumimoji="0" lang="en-US" sz="2600" b="0" i="0" u="none" strike="noStrike" kern="1200" cap="none" spc="0" normalizeH="0" baseline="0" noProof="0">
                <a:ln w="3175">
                  <a:noFill/>
                </a:ln>
                <a:solidFill>
                  <a:schemeClr val="tx2"/>
                </a:solidFill>
                <a:effectLst/>
                <a:uLnTx/>
                <a:uFillTx/>
                <a:latin typeface="Segoe UI Semilight" panose="020B0402040204020203" pitchFamily="34" charset="0"/>
                <a:ea typeface="+mn-ea"/>
                <a:cs typeface="Segoe UI Semilight" panose="020B0402040204020203" pitchFamily="34" charset="0"/>
              </a:rPr>
              <a:t>Resiliency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and </a:t>
            </a:r>
            <a:r>
              <a:rPr kumimoji="0" lang="en-US" sz="2600" b="0" i="0" u="none" strike="noStrike" kern="1200" cap="none" spc="0" normalizeH="0" baseline="0" noProof="0">
                <a:ln w="3175">
                  <a:noFill/>
                </a:ln>
                <a:solidFill>
                  <a:srgbClr val="92D050"/>
                </a:solidFill>
                <a:effectLst/>
                <a:uLnTx/>
                <a:uFillTx/>
                <a:latin typeface="Segoe UI Semilight" panose="020B0402040204020203" pitchFamily="34" charset="0"/>
                <a:ea typeface="+mn-ea"/>
                <a:cs typeface="Segoe UI Semilight" panose="020B0402040204020203" pitchFamily="34" charset="0"/>
              </a:rPr>
              <a:t>Reliability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Resources</a:t>
            </a:r>
            <a:endParaRPr lang="en-US" sz="2600"/>
          </a:p>
        </p:txBody>
      </p:sp>
    </p:spTree>
    <p:extLst>
      <p:ext uri="{BB962C8B-B14F-4D97-AF65-F5344CB8AC3E}">
        <p14:creationId xmlns:p14="http://schemas.microsoft.com/office/powerpoint/2010/main" val="22176040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165F4BE-4A9E-46B8-9565-E9D0368214CC}"/>
              </a:ext>
            </a:extLst>
          </p:cNvPr>
          <p:cNvSpPr>
            <a:spLocks noGrp="1"/>
          </p:cNvSpPr>
          <p:nvPr>
            <p:ph type="title"/>
          </p:nvPr>
        </p:nvSpPr>
        <p:spPr/>
        <p:txBody>
          <a:bodyPr/>
          <a:lstStyle/>
          <a:p>
            <a:r>
              <a:rPr lang="en-US" sz="2800"/>
              <a:t>Thank you.</a:t>
            </a:r>
          </a:p>
        </p:txBody>
      </p:sp>
    </p:spTree>
    <p:extLst>
      <p:ext uri="{BB962C8B-B14F-4D97-AF65-F5344CB8AC3E}">
        <p14:creationId xmlns:p14="http://schemas.microsoft.com/office/powerpoint/2010/main" val="3486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F4C64-52CC-4141-9DCE-979132CE46C2}"/>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a:t>Why do bad things happen?</a:t>
            </a:r>
          </a:p>
        </p:txBody>
      </p:sp>
      <p:sp>
        <p:nvSpPr>
          <p:cNvPr id="92" name="Freeform: Shape 91">
            <a:extLst>
              <a:ext uri="{FF2B5EF4-FFF2-40B4-BE49-F238E27FC236}">
                <a16:creationId xmlns:a16="http://schemas.microsoft.com/office/drawing/2014/main" id="{D52414A0-CE96-45EB-B254-951D3DDAA258}"/>
              </a:ext>
              <a:ext uri="{C183D7F6-B498-43B3-948B-1728B52AA6E4}">
                <adec:decorative xmlns:adec="http://schemas.microsoft.com/office/drawing/2017/decorative" val="1"/>
              </a:ext>
            </a:extLst>
          </p:cNvPr>
          <p:cNvSpPr/>
          <p:nvPr/>
        </p:nvSpPr>
        <p:spPr bwMode="auto">
          <a:xfrm>
            <a:off x="1293192" y="4123870"/>
            <a:ext cx="987768" cy="1367350"/>
          </a:xfrm>
          <a:custGeom>
            <a:avLst/>
            <a:gdLst>
              <a:gd name="connsiteX0" fmla="*/ 38100 w 762000"/>
              <a:gd name="connsiteY0" fmla="*/ 0 h 1314450"/>
              <a:gd name="connsiteX1" fmla="*/ 762000 w 762000"/>
              <a:gd name="connsiteY1" fmla="*/ 619125 h 1314450"/>
              <a:gd name="connsiteX2" fmla="*/ 0 w 762000"/>
              <a:gd name="connsiteY2" fmla="*/ 1314450 h 1314450"/>
              <a:gd name="connsiteX0" fmla="*/ 38100 w 922042"/>
              <a:gd name="connsiteY0" fmla="*/ 0 h 1314450"/>
              <a:gd name="connsiteX1" fmla="*/ 922042 w 922042"/>
              <a:gd name="connsiteY1" fmla="*/ 573343 h 1314450"/>
              <a:gd name="connsiteX2" fmla="*/ 0 w 922042"/>
              <a:gd name="connsiteY2" fmla="*/ 1314450 h 1314450"/>
            </a:gdLst>
            <a:ahLst/>
            <a:cxnLst>
              <a:cxn ang="0">
                <a:pos x="connsiteX0" y="connsiteY0"/>
              </a:cxn>
              <a:cxn ang="0">
                <a:pos x="connsiteX1" y="connsiteY1"/>
              </a:cxn>
              <a:cxn ang="0">
                <a:pos x="connsiteX2" y="connsiteY2"/>
              </a:cxn>
            </a:cxnLst>
            <a:rect l="l" t="t" r="r" b="b"/>
            <a:pathLst>
              <a:path w="922042" h="1314450">
                <a:moveTo>
                  <a:pt x="38100" y="0"/>
                </a:moveTo>
                <a:lnTo>
                  <a:pt x="922042" y="573343"/>
                </a:lnTo>
                <a:lnTo>
                  <a:pt x="0" y="1314450"/>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66070124-3096-4D4E-A2D1-FE007E7D8004}"/>
              </a:ext>
              <a:ext uri="{C183D7F6-B498-43B3-948B-1728B52AA6E4}">
                <adec:decorative xmlns:adec="http://schemas.microsoft.com/office/drawing/2017/decorative" val="1"/>
              </a:ext>
            </a:extLst>
          </p:cNvPr>
          <p:cNvSpPr txBox="1"/>
          <p:nvPr/>
        </p:nvSpPr>
        <p:spPr>
          <a:xfrm>
            <a:off x="1935575" y="6027037"/>
            <a:ext cx="8320850"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LAYERS OF DEFENSE</a:t>
            </a:r>
          </a:p>
        </p:txBody>
      </p:sp>
      <p:grpSp>
        <p:nvGrpSpPr>
          <p:cNvPr id="41" name="Group 40">
            <a:extLst>
              <a:ext uri="{FF2B5EF4-FFF2-40B4-BE49-F238E27FC236}">
                <a16:creationId xmlns:a16="http://schemas.microsoft.com/office/drawing/2014/main" id="{16E7ED83-BFA4-4990-A3C3-C14B558B1CBC}"/>
              </a:ext>
              <a:ext uri="{C183D7F6-B498-43B3-948B-1728B52AA6E4}">
                <adec:decorative xmlns:adec="http://schemas.microsoft.com/office/drawing/2017/decorative" val="1"/>
              </a:ext>
            </a:extLst>
          </p:cNvPr>
          <p:cNvGrpSpPr/>
          <p:nvPr/>
        </p:nvGrpSpPr>
        <p:grpSpPr>
          <a:xfrm>
            <a:off x="1879983" y="2734295"/>
            <a:ext cx="1983711" cy="3087883"/>
            <a:chOff x="1879983" y="2734295"/>
            <a:chExt cx="1983711" cy="3087883"/>
          </a:xfrm>
        </p:grpSpPr>
        <p:sp>
          <p:nvSpPr>
            <p:cNvPr id="95" name="Freeform: Shape 94" descr="Institution defense shape">
              <a:extLst>
                <a:ext uri="{FF2B5EF4-FFF2-40B4-BE49-F238E27FC236}">
                  <a16:creationId xmlns:a16="http://schemas.microsoft.com/office/drawing/2014/main" id="{E5367A2C-C80B-4BB6-8D13-710E4254B2C9}"/>
                </a:ext>
              </a:extLst>
            </p:cNvPr>
            <p:cNvSpPr/>
            <p:nvPr/>
          </p:nvSpPr>
          <p:spPr bwMode="auto">
            <a:xfrm>
              <a:off x="1879983" y="2734295"/>
              <a:ext cx="1983711" cy="2581275"/>
            </a:xfrm>
            <a:custGeom>
              <a:avLst/>
              <a:gdLst>
                <a:gd name="connsiteX0" fmla="*/ 1444579 w 1983711"/>
                <a:gd name="connsiteY0" fmla="*/ 1585697 h 2581275"/>
                <a:gd name="connsiteX1" fmla="*/ 1079356 w 1983711"/>
                <a:gd name="connsiteY1" fmla="*/ 1950920 h 2581275"/>
                <a:gd name="connsiteX2" fmla="*/ 1444579 w 1983711"/>
                <a:gd name="connsiteY2" fmla="*/ 2316143 h 2581275"/>
                <a:gd name="connsiteX3" fmla="*/ 1809802 w 1983711"/>
                <a:gd name="connsiteY3" fmla="*/ 1950920 h 2581275"/>
                <a:gd name="connsiteX4" fmla="*/ 1444579 w 1983711"/>
                <a:gd name="connsiteY4" fmla="*/ 1585697 h 2581275"/>
                <a:gd name="connsiteX5" fmla="*/ 496820 w 1983711"/>
                <a:gd name="connsiteY5" fmla="*/ 1078294 h 2581275"/>
                <a:gd name="connsiteX6" fmla="*/ 228128 w 1983711"/>
                <a:gd name="connsiteY6" fmla="*/ 1346986 h 2581275"/>
                <a:gd name="connsiteX7" fmla="*/ 496820 w 1983711"/>
                <a:gd name="connsiteY7" fmla="*/ 1615678 h 2581275"/>
                <a:gd name="connsiteX8" fmla="*/ 765512 w 1983711"/>
                <a:gd name="connsiteY8" fmla="*/ 1346986 h 2581275"/>
                <a:gd name="connsiteX9" fmla="*/ 496820 w 1983711"/>
                <a:gd name="connsiteY9" fmla="*/ 1078294 h 2581275"/>
                <a:gd name="connsiteX10" fmla="*/ 1023580 w 1983711"/>
                <a:gd name="connsiteY10" fmla="*/ 881575 h 2581275"/>
                <a:gd name="connsiteX11" fmla="*/ 845495 w 1983711"/>
                <a:gd name="connsiteY11" fmla="*/ 1059660 h 2581275"/>
                <a:gd name="connsiteX12" fmla="*/ 1023580 w 1983711"/>
                <a:gd name="connsiteY12" fmla="*/ 1237745 h 2581275"/>
                <a:gd name="connsiteX13" fmla="*/ 1201665 w 1983711"/>
                <a:gd name="connsiteY13" fmla="*/ 1059660 h 2581275"/>
                <a:gd name="connsiteX14" fmla="*/ 1023580 w 1983711"/>
                <a:gd name="connsiteY14" fmla="*/ 881575 h 2581275"/>
                <a:gd name="connsiteX15" fmla="*/ 1437089 w 1983711"/>
                <a:gd name="connsiteY15" fmla="*/ 337558 h 2581275"/>
                <a:gd name="connsiteX16" fmla="*/ 1168397 w 1983711"/>
                <a:gd name="connsiteY16" fmla="*/ 606250 h 2581275"/>
                <a:gd name="connsiteX17" fmla="*/ 1437089 w 1983711"/>
                <a:gd name="connsiteY17" fmla="*/ 874942 h 2581275"/>
                <a:gd name="connsiteX18" fmla="*/ 1705781 w 1983711"/>
                <a:gd name="connsiteY18" fmla="*/ 606250 h 2581275"/>
                <a:gd name="connsiteX19" fmla="*/ 1437089 w 1983711"/>
                <a:gd name="connsiteY19" fmla="*/ 337558 h 2581275"/>
                <a:gd name="connsiteX20" fmla="*/ 589219 w 1983711"/>
                <a:gd name="connsiteY20" fmla="*/ 294534 h 2581275"/>
                <a:gd name="connsiteX21" fmla="*/ 386043 w 1983711"/>
                <a:gd name="connsiteY21" fmla="*/ 497710 h 2581275"/>
                <a:gd name="connsiteX22" fmla="*/ 589219 w 1983711"/>
                <a:gd name="connsiteY22" fmla="*/ 700886 h 2581275"/>
                <a:gd name="connsiteX23" fmla="*/ 792395 w 1983711"/>
                <a:gd name="connsiteY23" fmla="*/ 497710 h 2581275"/>
                <a:gd name="connsiteX24" fmla="*/ 589219 w 1983711"/>
                <a:gd name="connsiteY24" fmla="*/ 294534 h 2581275"/>
                <a:gd name="connsiteX25" fmla="*/ 0 w 1983711"/>
                <a:gd name="connsiteY25" fmla="*/ 0 h 2581275"/>
                <a:gd name="connsiteX26" fmla="*/ 1983711 w 1983711"/>
                <a:gd name="connsiteY26" fmla="*/ 0 h 2581275"/>
                <a:gd name="connsiteX27" fmla="*/ 1983711 w 1983711"/>
                <a:gd name="connsiteY27" fmla="*/ 2581275 h 2581275"/>
                <a:gd name="connsiteX28" fmla="*/ 0 w 1983711"/>
                <a:gd name="connsiteY28"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83711" h="2581275">
                  <a:moveTo>
                    <a:pt x="1444579" y="1585697"/>
                  </a:moveTo>
                  <a:cubicBezTo>
                    <a:pt x="1242872" y="1585697"/>
                    <a:pt x="1079356" y="1749213"/>
                    <a:pt x="1079356" y="1950920"/>
                  </a:cubicBezTo>
                  <a:cubicBezTo>
                    <a:pt x="1079356" y="2152627"/>
                    <a:pt x="1242872" y="2316143"/>
                    <a:pt x="1444579" y="2316143"/>
                  </a:cubicBezTo>
                  <a:cubicBezTo>
                    <a:pt x="1646286" y="2316143"/>
                    <a:pt x="1809802" y="2152627"/>
                    <a:pt x="1809802" y="1950920"/>
                  </a:cubicBezTo>
                  <a:cubicBezTo>
                    <a:pt x="1809802" y="1749213"/>
                    <a:pt x="1646286" y="1585697"/>
                    <a:pt x="1444579" y="1585697"/>
                  </a:cubicBezTo>
                  <a:close/>
                  <a:moveTo>
                    <a:pt x="496820" y="1078294"/>
                  </a:moveTo>
                  <a:cubicBezTo>
                    <a:pt x="348426" y="1078294"/>
                    <a:pt x="228128" y="1198592"/>
                    <a:pt x="228128" y="1346986"/>
                  </a:cubicBezTo>
                  <a:cubicBezTo>
                    <a:pt x="228128" y="1495380"/>
                    <a:pt x="348426" y="1615678"/>
                    <a:pt x="496820" y="1615678"/>
                  </a:cubicBezTo>
                  <a:cubicBezTo>
                    <a:pt x="645214" y="1615678"/>
                    <a:pt x="765512" y="1495380"/>
                    <a:pt x="765512" y="1346986"/>
                  </a:cubicBezTo>
                  <a:cubicBezTo>
                    <a:pt x="765512" y="1198592"/>
                    <a:pt x="645214" y="1078294"/>
                    <a:pt x="496820" y="1078294"/>
                  </a:cubicBezTo>
                  <a:close/>
                  <a:moveTo>
                    <a:pt x="1023580" y="881575"/>
                  </a:moveTo>
                  <a:cubicBezTo>
                    <a:pt x="925226" y="881575"/>
                    <a:pt x="845495" y="961306"/>
                    <a:pt x="845495" y="1059660"/>
                  </a:cubicBezTo>
                  <a:cubicBezTo>
                    <a:pt x="845495" y="1158014"/>
                    <a:pt x="925226" y="1237745"/>
                    <a:pt x="1023580" y="1237745"/>
                  </a:cubicBezTo>
                  <a:cubicBezTo>
                    <a:pt x="1121934" y="1237745"/>
                    <a:pt x="1201665" y="1158014"/>
                    <a:pt x="1201665" y="1059660"/>
                  </a:cubicBezTo>
                  <a:cubicBezTo>
                    <a:pt x="1201665" y="961306"/>
                    <a:pt x="1121934" y="881575"/>
                    <a:pt x="1023580" y="881575"/>
                  </a:cubicBezTo>
                  <a:close/>
                  <a:moveTo>
                    <a:pt x="1437089" y="337558"/>
                  </a:moveTo>
                  <a:cubicBezTo>
                    <a:pt x="1288695" y="337558"/>
                    <a:pt x="1168397" y="457856"/>
                    <a:pt x="1168397" y="606250"/>
                  </a:cubicBezTo>
                  <a:cubicBezTo>
                    <a:pt x="1168397" y="754644"/>
                    <a:pt x="1288695" y="874942"/>
                    <a:pt x="1437089" y="874942"/>
                  </a:cubicBezTo>
                  <a:cubicBezTo>
                    <a:pt x="1585483" y="874942"/>
                    <a:pt x="1705781" y="754644"/>
                    <a:pt x="1705781" y="606250"/>
                  </a:cubicBezTo>
                  <a:cubicBezTo>
                    <a:pt x="1705781" y="457856"/>
                    <a:pt x="1585483" y="337558"/>
                    <a:pt x="1437089" y="337558"/>
                  </a:cubicBezTo>
                  <a:close/>
                  <a:moveTo>
                    <a:pt x="589219" y="294534"/>
                  </a:moveTo>
                  <a:cubicBezTo>
                    <a:pt x="477008" y="294534"/>
                    <a:pt x="386043" y="385499"/>
                    <a:pt x="386043" y="497710"/>
                  </a:cubicBezTo>
                  <a:cubicBezTo>
                    <a:pt x="386043" y="609921"/>
                    <a:pt x="477008" y="700886"/>
                    <a:pt x="589219" y="700886"/>
                  </a:cubicBezTo>
                  <a:cubicBezTo>
                    <a:pt x="701430" y="700886"/>
                    <a:pt x="792395" y="609921"/>
                    <a:pt x="792395" y="497710"/>
                  </a:cubicBezTo>
                  <a:cubicBezTo>
                    <a:pt x="792395" y="385499"/>
                    <a:pt x="701430" y="294534"/>
                    <a:pt x="589219" y="294534"/>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20" name="TextBox 19">
              <a:extLst>
                <a:ext uri="{FF2B5EF4-FFF2-40B4-BE49-F238E27FC236}">
                  <a16:creationId xmlns:a16="http://schemas.microsoft.com/office/drawing/2014/main" id="{B8E6CCF0-0A7B-46CD-AEFC-7EAA07ACF41B}"/>
                </a:ext>
              </a:extLst>
            </p:cNvPr>
            <p:cNvSpPr txBox="1"/>
            <p:nvPr/>
          </p:nvSpPr>
          <p:spPr>
            <a:xfrm>
              <a:off x="2081864" y="5575957"/>
              <a:ext cx="91371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Institution</a:t>
              </a:r>
            </a:p>
          </p:txBody>
        </p:sp>
      </p:grpSp>
      <p:grpSp>
        <p:nvGrpSpPr>
          <p:cNvPr id="48" name="Group 47">
            <a:extLst>
              <a:ext uri="{FF2B5EF4-FFF2-40B4-BE49-F238E27FC236}">
                <a16:creationId xmlns:a16="http://schemas.microsoft.com/office/drawing/2014/main" id="{3130041C-A171-454B-91B8-5C777AA0F485}"/>
              </a:ext>
              <a:ext uri="{C183D7F6-B498-43B3-948B-1728B52AA6E4}">
                <adec:decorative xmlns:adec="http://schemas.microsoft.com/office/drawing/2017/decorative" val="1"/>
              </a:ext>
            </a:extLst>
          </p:cNvPr>
          <p:cNvGrpSpPr/>
          <p:nvPr/>
        </p:nvGrpSpPr>
        <p:grpSpPr>
          <a:xfrm>
            <a:off x="10800119" y="3251457"/>
            <a:ext cx="848374" cy="1028167"/>
            <a:chOff x="10800119" y="3251457"/>
            <a:chExt cx="848374" cy="1028167"/>
          </a:xfrm>
        </p:grpSpPr>
        <p:sp>
          <p:nvSpPr>
            <p:cNvPr id="18" name="TextBox 17">
              <a:extLst>
                <a:ext uri="{FF2B5EF4-FFF2-40B4-BE49-F238E27FC236}">
                  <a16:creationId xmlns:a16="http://schemas.microsoft.com/office/drawing/2014/main" id="{051DB06E-1B1B-452D-BA18-958FF67D7208}"/>
                </a:ext>
              </a:extLst>
            </p:cNvPr>
            <p:cNvSpPr txBox="1"/>
            <p:nvPr/>
          </p:nvSpPr>
          <p:spPr>
            <a:xfrm>
              <a:off x="10800119" y="4064180"/>
              <a:ext cx="848374"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D83B01"/>
                  </a:solidFill>
                  <a:effectLst/>
                  <a:uLnTx/>
                  <a:uFillTx/>
                  <a:latin typeface="Segoe UI Semibold"/>
                  <a:ea typeface="+mn-ea"/>
                  <a:cs typeface="+mn-cs"/>
                </a:rPr>
                <a:t>ACCIDENT</a:t>
              </a:r>
            </a:p>
          </p:txBody>
        </p:sp>
        <p:sp>
          <p:nvSpPr>
            <p:cNvPr id="42" name="Isosceles Triangle 41">
              <a:extLst>
                <a:ext uri="{FF2B5EF4-FFF2-40B4-BE49-F238E27FC236}">
                  <a16:creationId xmlns:a16="http://schemas.microsoft.com/office/drawing/2014/main" id="{C534E25E-0C44-48DF-B193-8D04ABFA811A}"/>
                </a:ext>
              </a:extLst>
            </p:cNvPr>
            <p:cNvSpPr/>
            <p:nvPr/>
          </p:nvSpPr>
          <p:spPr bwMode="auto">
            <a:xfrm>
              <a:off x="10839270" y="3251457"/>
              <a:ext cx="756366" cy="652038"/>
            </a:xfrm>
            <a:prstGeom prst="triangle">
              <a:avLst/>
            </a:prstGeom>
            <a:noFill/>
            <a:ln w="76200" cap="sq">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err="1">
                <a:ln>
                  <a:noFill/>
                </a:ln>
                <a:solidFill>
                  <a:srgbClr val="D83B01"/>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1A3A6AA7-2863-4B2A-8875-41306C76EE7B}"/>
                </a:ext>
              </a:extLst>
            </p:cNvPr>
            <p:cNvSpPr txBox="1"/>
            <p:nvPr/>
          </p:nvSpPr>
          <p:spPr>
            <a:xfrm>
              <a:off x="11151680" y="3399908"/>
              <a:ext cx="117020" cy="492444"/>
            </a:xfrm>
            <a:prstGeom prst="rect">
              <a:avLst/>
            </a:prstGeom>
            <a:noFill/>
            <a:ln>
              <a:noFill/>
            </a:ln>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D83B01"/>
                  </a:solidFill>
                  <a:effectLst/>
                  <a:uLnTx/>
                  <a:uFillTx/>
                  <a:latin typeface="Segoe UI"/>
                  <a:ea typeface="+mn-ea"/>
                  <a:cs typeface="+mn-cs"/>
                </a:rPr>
                <a:t>!</a:t>
              </a:r>
            </a:p>
          </p:txBody>
        </p:sp>
      </p:grpSp>
      <p:grpSp>
        <p:nvGrpSpPr>
          <p:cNvPr id="39" name="Group 38">
            <a:extLst>
              <a:ext uri="{FF2B5EF4-FFF2-40B4-BE49-F238E27FC236}">
                <a16:creationId xmlns:a16="http://schemas.microsoft.com/office/drawing/2014/main" id="{0AEA55D6-7810-4884-983C-83AEE1A8587D}"/>
              </a:ext>
              <a:ext uri="{C183D7F6-B498-43B3-948B-1728B52AA6E4}">
                <adec:decorative xmlns:adec="http://schemas.microsoft.com/office/drawing/2017/decorative" val="1"/>
              </a:ext>
            </a:extLst>
          </p:cNvPr>
          <p:cNvGrpSpPr/>
          <p:nvPr/>
        </p:nvGrpSpPr>
        <p:grpSpPr>
          <a:xfrm>
            <a:off x="3138798" y="2734295"/>
            <a:ext cx="1983711" cy="3087883"/>
            <a:chOff x="3138798" y="2734295"/>
            <a:chExt cx="1983711" cy="3087883"/>
          </a:xfrm>
        </p:grpSpPr>
        <p:sp>
          <p:nvSpPr>
            <p:cNvPr id="21" name="TextBox 20">
              <a:extLst>
                <a:ext uri="{FF2B5EF4-FFF2-40B4-BE49-F238E27FC236}">
                  <a16:creationId xmlns:a16="http://schemas.microsoft.com/office/drawing/2014/main" id="{B536CA03-F668-4A4E-ABC0-5A30FE095FF1}"/>
                </a:ext>
              </a:extLst>
            </p:cNvPr>
            <p:cNvSpPr txBox="1"/>
            <p:nvPr/>
          </p:nvSpPr>
          <p:spPr>
            <a:xfrm>
              <a:off x="3250615" y="5575957"/>
              <a:ext cx="116589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Organization</a:t>
              </a:r>
            </a:p>
          </p:txBody>
        </p:sp>
        <p:sp>
          <p:nvSpPr>
            <p:cNvPr id="80" name="Freeform: Shape 79" descr="Organization defense shape">
              <a:extLst>
                <a:ext uri="{FF2B5EF4-FFF2-40B4-BE49-F238E27FC236}">
                  <a16:creationId xmlns:a16="http://schemas.microsoft.com/office/drawing/2014/main" id="{AF924D87-A191-4B61-9452-147C38B1607E}"/>
                </a:ext>
              </a:extLst>
            </p:cNvPr>
            <p:cNvSpPr/>
            <p:nvPr/>
          </p:nvSpPr>
          <p:spPr bwMode="auto">
            <a:xfrm>
              <a:off x="3138798" y="2734295"/>
              <a:ext cx="1983711" cy="2581275"/>
            </a:xfrm>
            <a:custGeom>
              <a:avLst/>
              <a:gdLst>
                <a:gd name="connsiteX0" fmla="*/ 1184923 w 1983711"/>
                <a:gd name="connsiteY0" fmla="*/ 1876130 h 2581275"/>
                <a:gd name="connsiteX1" fmla="*/ 1184923 w 1983711"/>
                <a:gd name="connsiteY1" fmla="*/ 2420678 h 2581275"/>
                <a:gd name="connsiteX2" fmla="*/ 1729471 w 1983711"/>
                <a:gd name="connsiteY2" fmla="*/ 2420678 h 2581275"/>
                <a:gd name="connsiteX3" fmla="*/ 1729471 w 1983711"/>
                <a:gd name="connsiteY3" fmla="*/ 1876130 h 2581275"/>
                <a:gd name="connsiteX4" fmla="*/ 269819 w 1983711"/>
                <a:gd name="connsiteY4" fmla="*/ 1119700 h 2581275"/>
                <a:gd name="connsiteX5" fmla="*/ 269819 w 1983711"/>
                <a:gd name="connsiteY5" fmla="*/ 1664248 h 2581275"/>
                <a:gd name="connsiteX6" fmla="*/ 814367 w 1983711"/>
                <a:gd name="connsiteY6" fmla="*/ 1664248 h 2581275"/>
                <a:gd name="connsiteX7" fmla="*/ 814367 w 1983711"/>
                <a:gd name="connsiteY7" fmla="*/ 1119700 h 2581275"/>
                <a:gd name="connsiteX8" fmla="*/ 1407182 w 1983711"/>
                <a:gd name="connsiteY8" fmla="*/ 778352 h 2581275"/>
                <a:gd name="connsiteX9" fmla="*/ 1134908 w 1983711"/>
                <a:gd name="connsiteY9" fmla="*/ 1050626 h 2581275"/>
                <a:gd name="connsiteX10" fmla="*/ 1407182 w 1983711"/>
                <a:gd name="connsiteY10" fmla="*/ 1322900 h 2581275"/>
                <a:gd name="connsiteX11" fmla="*/ 1679456 w 1983711"/>
                <a:gd name="connsiteY11" fmla="*/ 1050626 h 2581275"/>
                <a:gd name="connsiteX12" fmla="*/ 1407182 w 1983711"/>
                <a:gd name="connsiteY12" fmla="*/ 778352 h 2581275"/>
                <a:gd name="connsiteX13" fmla="*/ 788227 w 1983711"/>
                <a:gd name="connsiteY13" fmla="*/ 143269 h 2581275"/>
                <a:gd name="connsiteX14" fmla="*/ 515953 w 1983711"/>
                <a:gd name="connsiteY14" fmla="*/ 687817 h 2581275"/>
                <a:gd name="connsiteX15" fmla="*/ 1060501 w 1983711"/>
                <a:gd name="connsiteY15" fmla="*/ 687817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184923" y="1876130"/>
                  </a:moveTo>
                  <a:lnTo>
                    <a:pt x="1184923" y="2420678"/>
                  </a:lnTo>
                  <a:lnTo>
                    <a:pt x="1729471" y="2420678"/>
                  </a:lnTo>
                  <a:lnTo>
                    <a:pt x="1729471" y="1876130"/>
                  </a:lnTo>
                  <a:close/>
                  <a:moveTo>
                    <a:pt x="269819" y="1119700"/>
                  </a:moveTo>
                  <a:lnTo>
                    <a:pt x="269819" y="1664248"/>
                  </a:lnTo>
                  <a:lnTo>
                    <a:pt x="814367" y="1664248"/>
                  </a:lnTo>
                  <a:lnTo>
                    <a:pt x="814367" y="1119700"/>
                  </a:lnTo>
                  <a:close/>
                  <a:moveTo>
                    <a:pt x="1407182" y="778352"/>
                  </a:moveTo>
                  <a:cubicBezTo>
                    <a:pt x="1256809" y="778352"/>
                    <a:pt x="1134908" y="900253"/>
                    <a:pt x="1134908" y="1050626"/>
                  </a:cubicBezTo>
                  <a:cubicBezTo>
                    <a:pt x="1134908" y="1200999"/>
                    <a:pt x="1256809" y="1322900"/>
                    <a:pt x="1407182" y="1322900"/>
                  </a:cubicBezTo>
                  <a:cubicBezTo>
                    <a:pt x="1557555" y="1322900"/>
                    <a:pt x="1679456" y="1200999"/>
                    <a:pt x="1679456" y="1050626"/>
                  </a:cubicBezTo>
                  <a:cubicBezTo>
                    <a:pt x="1679456" y="900253"/>
                    <a:pt x="1557555" y="778352"/>
                    <a:pt x="1407182" y="778352"/>
                  </a:cubicBezTo>
                  <a:close/>
                  <a:moveTo>
                    <a:pt x="788227" y="143269"/>
                  </a:moveTo>
                  <a:lnTo>
                    <a:pt x="515953" y="687817"/>
                  </a:lnTo>
                  <a:lnTo>
                    <a:pt x="1060501" y="687817"/>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grpSp>
        <p:nvGrpSpPr>
          <p:cNvPr id="36" name="Group 35">
            <a:extLst>
              <a:ext uri="{FF2B5EF4-FFF2-40B4-BE49-F238E27FC236}">
                <a16:creationId xmlns:a16="http://schemas.microsoft.com/office/drawing/2014/main" id="{D64A73E1-DB81-47AB-8FFE-0F26AE816EE4}"/>
              </a:ext>
              <a:ext uri="{C183D7F6-B498-43B3-948B-1728B52AA6E4}">
                <adec:decorative xmlns:adec="http://schemas.microsoft.com/office/drawing/2017/decorative" val="1"/>
              </a:ext>
            </a:extLst>
          </p:cNvPr>
          <p:cNvGrpSpPr/>
          <p:nvPr/>
        </p:nvGrpSpPr>
        <p:grpSpPr>
          <a:xfrm>
            <a:off x="7566856" y="2734295"/>
            <a:ext cx="1983711" cy="3087883"/>
            <a:chOff x="7566856" y="2734295"/>
            <a:chExt cx="1983711" cy="3087883"/>
          </a:xfrm>
        </p:grpSpPr>
        <p:sp>
          <p:nvSpPr>
            <p:cNvPr id="24" name="TextBox 23">
              <a:extLst>
                <a:ext uri="{FF2B5EF4-FFF2-40B4-BE49-F238E27FC236}">
                  <a16:creationId xmlns:a16="http://schemas.microsoft.com/office/drawing/2014/main" id="{C3F2CD7E-FEDD-4FC4-90F9-56877F0D2FAA}"/>
                </a:ext>
              </a:extLst>
            </p:cNvPr>
            <p:cNvSpPr txBox="1"/>
            <p:nvPr/>
          </p:nvSpPr>
          <p:spPr>
            <a:xfrm>
              <a:off x="7761496" y="5575957"/>
              <a:ext cx="876843"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Individual</a:t>
              </a:r>
            </a:p>
          </p:txBody>
        </p:sp>
        <p:sp>
          <p:nvSpPr>
            <p:cNvPr id="128" name="Freeform: Shape 127" descr="Individual defense shape">
              <a:extLst>
                <a:ext uri="{FF2B5EF4-FFF2-40B4-BE49-F238E27FC236}">
                  <a16:creationId xmlns:a16="http://schemas.microsoft.com/office/drawing/2014/main" id="{D4892232-73A1-4CDA-A754-13E474B001B4}"/>
                </a:ext>
              </a:extLst>
            </p:cNvPr>
            <p:cNvSpPr/>
            <p:nvPr/>
          </p:nvSpPr>
          <p:spPr bwMode="auto">
            <a:xfrm>
              <a:off x="7566856" y="2734295"/>
              <a:ext cx="1983711" cy="2581275"/>
            </a:xfrm>
            <a:custGeom>
              <a:avLst/>
              <a:gdLst>
                <a:gd name="connsiteX0" fmla="*/ 494565 w 1983711"/>
                <a:gd name="connsiteY0" fmla="*/ 1865218 h 2581275"/>
                <a:gd name="connsiteX1" fmla="*/ 215662 w 1983711"/>
                <a:gd name="connsiteY1" fmla="*/ 2144121 h 2581275"/>
                <a:gd name="connsiteX2" fmla="*/ 494565 w 1983711"/>
                <a:gd name="connsiteY2" fmla="*/ 2423024 h 2581275"/>
                <a:gd name="connsiteX3" fmla="*/ 773468 w 1983711"/>
                <a:gd name="connsiteY3" fmla="*/ 2144121 h 2581275"/>
                <a:gd name="connsiteX4" fmla="*/ 494565 w 1983711"/>
                <a:gd name="connsiteY4" fmla="*/ 1865218 h 2581275"/>
                <a:gd name="connsiteX5" fmla="*/ 1258815 w 1983711"/>
                <a:gd name="connsiteY5" fmla="*/ 1400395 h 2581275"/>
                <a:gd name="connsiteX6" fmla="*/ 1006073 w 1983711"/>
                <a:gd name="connsiteY6" fmla="*/ 1653137 h 2581275"/>
                <a:gd name="connsiteX7" fmla="*/ 1258815 w 1983711"/>
                <a:gd name="connsiteY7" fmla="*/ 1905878 h 2581275"/>
                <a:gd name="connsiteX8" fmla="*/ 1511556 w 1983711"/>
                <a:gd name="connsiteY8" fmla="*/ 1653137 h 2581275"/>
                <a:gd name="connsiteX9" fmla="*/ 912464 w 1983711"/>
                <a:gd name="connsiteY9" fmla="*/ 583861 h 2581275"/>
                <a:gd name="connsiteX10" fmla="*/ 607202 w 1983711"/>
                <a:gd name="connsiteY10" fmla="*/ 1110175 h 2581275"/>
                <a:gd name="connsiteX11" fmla="*/ 1217726 w 1983711"/>
                <a:gd name="connsiteY11" fmla="*/ 1110175 h 2581275"/>
                <a:gd name="connsiteX12" fmla="*/ 1343842 w 1983711"/>
                <a:gd name="connsiteY12" fmla="*/ 214825 h 2581275"/>
                <a:gd name="connsiteX13" fmla="*/ 1258814 w 1983711"/>
                <a:gd name="connsiteY13" fmla="*/ 384881 h 2581275"/>
                <a:gd name="connsiteX14" fmla="*/ 1343842 w 1983711"/>
                <a:gd name="connsiteY14" fmla="*/ 554937 h 2581275"/>
                <a:gd name="connsiteX15" fmla="*/ 1568316 w 1983711"/>
                <a:gd name="connsiteY15" fmla="*/ 554937 h 2581275"/>
                <a:gd name="connsiteX16" fmla="*/ 1653344 w 1983711"/>
                <a:gd name="connsiteY16" fmla="*/ 384881 h 2581275"/>
                <a:gd name="connsiteX17" fmla="*/ 1568316 w 1983711"/>
                <a:gd name="connsiteY17" fmla="*/ 214825 h 2581275"/>
                <a:gd name="connsiteX18" fmla="*/ 384782 w 1983711"/>
                <a:gd name="connsiteY18" fmla="*/ 160266 h 2581275"/>
                <a:gd name="connsiteX19" fmla="*/ 237859 w 1983711"/>
                <a:gd name="connsiteY19" fmla="*/ 307189 h 2581275"/>
                <a:gd name="connsiteX20" fmla="*/ 384782 w 1983711"/>
                <a:gd name="connsiteY20" fmla="*/ 454112 h 2581275"/>
                <a:gd name="connsiteX21" fmla="*/ 531705 w 1983711"/>
                <a:gd name="connsiteY21" fmla="*/ 307189 h 2581275"/>
                <a:gd name="connsiteX22" fmla="*/ 384782 w 1983711"/>
                <a:gd name="connsiteY22" fmla="*/ 160266 h 2581275"/>
                <a:gd name="connsiteX23" fmla="*/ 0 w 1983711"/>
                <a:gd name="connsiteY23" fmla="*/ 0 h 2581275"/>
                <a:gd name="connsiteX24" fmla="*/ 1983711 w 1983711"/>
                <a:gd name="connsiteY24" fmla="*/ 0 h 2581275"/>
                <a:gd name="connsiteX25" fmla="*/ 1983711 w 1983711"/>
                <a:gd name="connsiteY25" fmla="*/ 2581275 h 2581275"/>
                <a:gd name="connsiteX26" fmla="*/ 0 w 1983711"/>
                <a:gd name="connsiteY26"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3711" h="2581275">
                  <a:moveTo>
                    <a:pt x="494565" y="1865218"/>
                  </a:moveTo>
                  <a:cubicBezTo>
                    <a:pt x="340531" y="1865218"/>
                    <a:pt x="215662" y="1990087"/>
                    <a:pt x="215662" y="2144121"/>
                  </a:cubicBezTo>
                  <a:cubicBezTo>
                    <a:pt x="215662" y="2298155"/>
                    <a:pt x="340531" y="2423024"/>
                    <a:pt x="494565" y="2423024"/>
                  </a:cubicBezTo>
                  <a:cubicBezTo>
                    <a:pt x="648599" y="2423024"/>
                    <a:pt x="773468" y="2298155"/>
                    <a:pt x="773468" y="2144121"/>
                  </a:cubicBezTo>
                  <a:cubicBezTo>
                    <a:pt x="773468" y="1990087"/>
                    <a:pt x="648599" y="1865218"/>
                    <a:pt x="494565" y="1865218"/>
                  </a:cubicBezTo>
                  <a:close/>
                  <a:moveTo>
                    <a:pt x="1258815" y="1400395"/>
                  </a:moveTo>
                  <a:lnTo>
                    <a:pt x="1006073" y="1653137"/>
                  </a:lnTo>
                  <a:lnTo>
                    <a:pt x="1258815" y="1905878"/>
                  </a:lnTo>
                  <a:lnTo>
                    <a:pt x="1511556" y="1653137"/>
                  </a:lnTo>
                  <a:close/>
                  <a:moveTo>
                    <a:pt x="912464" y="583861"/>
                  </a:moveTo>
                  <a:lnTo>
                    <a:pt x="607202" y="1110175"/>
                  </a:lnTo>
                  <a:lnTo>
                    <a:pt x="1217726" y="1110175"/>
                  </a:lnTo>
                  <a:close/>
                  <a:moveTo>
                    <a:pt x="1343842" y="214825"/>
                  </a:moveTo>
                  <a:lnTo>
                    <a:pt x="1258814" y="384881"/>
                  </a:lnTo>
                  <a:lnTo>
                    <a:pt x="1343842" y="554937"/>
                  </a:lnTo>
                  <a:lnTo>
                    <a:pt x="1568316" y="554937"/>
                  </a:lnTo>
                  <a:lnTo>
                    <a:pt x="1653344" y="384881"/>
                  </a:lnTo>
                  <a:lnTo>
                    <a:pt x="1568316" y="214825"/>
                  </a:lnTo>
                  <a:close/>
                  <a:moveTo>
                    <a:pt x="384782" y="160266"/>
                  </a:moveTo>
                  <a:cubicBezTo>
                    <a:pt x="303639" y="160266"/>
                    <a:pt x="237859" y="226046"/>
                    <a:pt x="237859" y="307189"/>
                  </a:cubicBezTo>
                  <a:cubicBezTo>
                    <a:pt x="237859" y="388332"/>
                    <a:pt x="303639" y="454112"/>
                    <a:pt x="384782" y="454112"/>
                  </a:cubicBezTo>
                  <a:cubicBezTo>
                    <a:pt x="465925" y="454112"/>
                    <a:pt x="531705" y="388332"/>
                    <a:pt x="531705" y="307189"/>
                  </a:cubicBezTo>
                  <a:cubicBezTo>
                    <a:pt x="531705" y="226046"/>
                    <a:pt x="465925" y="160266"/>
                    <a:pt x="384782" y="160266"/>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5" name="Group 34">
            <a:extLst>
              <a:ext uri="{FF2B5EF4-FFF2-40B4-BE49-F238E27FC236}">
                <a16:creationId xmlns:a16="http://schemas.microsoft.com/office/drawing/2014/main" id="{45220F29-31C3-42B7-ACEB-DE8E592D62FD}"/>
              </a:ext>
              <a:ext uri="{C183D7F6-B498-43B3-948B-1728B52AA6E4}">
                <adec:decorative xmlns:adec="http://schemas.microsoft.com/office/drawing/2017/decorative" val="1"/>
              </a:ext>
            </a:extLst>
          </p:cNvPr>
          <p:cNvGrpSpPr/>
          <p:nvPr/>
        </p:nvGrpSpPr>
        <p:grpSpPr>
          <a:xfrm>
            <a:off x="8698003" y="2734295"/>
            <a:ext cx="1983711" cy="3087883"/>
            <a:chOff x="8698003" y="2734295"/>
            <a:chExt cx="1983711" cy="3087883"/>
          </a:xfrm>
        </p:grpSpPr>
        <p:sp>
          <p:nvSpPr>
            <p:cNvPr id="25" name="TextBox 24">
              <a:extLst>
                <a:ext uri="{FF2B5EF4-FFF2-40B4-BE49-F238E27FC236}">
                  <a16:creationId xmlns:a16="http://schemas.microsoft.com/office/drawing/2014/main" id="{BBA8B925-A121-4F3F-B199-95787F731AE4}"/>
                </a:ext>
              </a:extLst>
            </p:cNvPr>
            <p:cNvSpPr txBox="1"/>
            <p:nvPr/>
          </p:nvSpPr>
          <p:spPr>
            <a:xfrm>
              <a:off x="8914742" y="5575957"/>
              <a:ext cx="81721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Technical</a:t>
              </a:r>
            </a:p>
          </p:txBody>
        </p:sp>
        <p:sp>
          <p:nvSpPr>
            <p:cNvPr id="139" name="Freeform: Shape 138" descr="Technical defense shape">
              <a:extLst>
                <a:ext uri="{FF2B5EF4-FFF2-40B4-BE49-F238E27FC236}">
                  <a16:creationId xmlns:a16="http://schemas.microsoft.com/office/drawing/2014/main" id="{467FCE14-6A38-4243-BEA1-E4153D2A3050}"/>
                </a:ext>
              </a:extLst>
            </p:cNvPr>
            <p:cNvSpPr/>
            <p:nvPr/>
          </p:nvSpPr>
          <p:spPr bwMode="auto">
            <a:xfrm>
              <a:off x="8698003" y="2734295"/>
              <a:ext cx="1983711" cy="2581275"/>
            </a:xfrm>
            <a:custGeom>
              <a:avLst/>
              <a:gdLst>
                <a:gd name="connsiteX0" fmla="*/ 1301453 w 1983711"/>
                <a:gd name="connsiteY0" fmla="*/ 1840438 h 2581275"/>
                <a:gd name="connsiteX1" fmla="*/ 1204878 w 1983711"/>
                <a:gd name="connsiteY1" fmla="*/ 2226736 h 2581275"/>
                <a:gd name="connsiteX2" fmla="*/ 1622080 w 1983711"/>
                <a:gd name="connsiteY2" fmla="*/ 2226736 h 2581275"/>
                <a:gd name="connsiteX3" fmla="*/ 1718654 w 1983711"/>
                <a:gd name="connsiteY3" fmla="*/ 1840438 h 2581275"/>
                <a:gd name="connsiteX4" fmla="*/ 596893 w 1983711"/>
                <a:gd name="connsiteY4" fmla="*/ 1290637 h 2581275"/>
                <a:gd name="connsiteX5" fmla="*/ 341222 w 1983711"/>
                <a:gd name="connsiteY5" fmla="*/ 1731449 h 2581275"/>
                <a:gd name="connsiteX6" fmla="*/ 852564 w 1983711"/>
                <a:gd name="connsiteY6" fmla="*/ 1731449 h 2581275"/>
                <a:gd name="connsiteX7" fmla="*/ 1039847 w 1983711"/>
                <a:gd name="connsiteY7" fmla="*/ 580700 h 2581275"/>
                <a:gd name="connsiteX8" fmla="*/ 741772 w 1983711"/>
                <a:gd name="connsiteY8" fmla="*/ 878775 h 2581275"/>
                <a:gd name="connsiteX9" fmla="*/ 1039847 w 1983711"/>
                <a:gd name="connsiteY9" fmla="*/ 1176850 h 2581275"/>
                <a:gd name="connsiteX10" fmla="*/ 1337922 w 1983711"/>
                <a:gd name="connsiteY10" fmla="*/ 878775 h 2581275"/>
                <a:gd name="connsiteX11" fmla="*/ 1039847 w 1983711"/>
                <a:gd name="connsiteY11" fmla="*/ 580700 h 2581275"/>
                <a:gd name="connsiteX12" fmla="*/ 1498975 w 1983711"/>
                <a:gd name="connsiteY12" fmla="*/ 143269 h 2581275"/>
                <a:gd name="connsiteX13" fmla="*/ 1498975 w 1983711"/>
                <a:gd name="connsiteY13" fmla="*/ 434851 h 2581275"/>
                <a:gd name="connsiteX14" fmla="*/ 1790557 w 1983711"/>
                <a:gd name="connsiteY14" fmla="*/ 434851 h 2581275"/>
                <a:gd name="connsiteX15" fmla="*/ 1790557 w 1983711"/>
                <a:gd name="connsiteY15" fmla="*/ 143269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301453" y="1840438"/>
                  </a:moveTo>
                  <a:lnTo>
                    <a:pt x="1204878" y="2226736"/>
                  </a:lnTo>
                  <a:lnTo>
                    <a:pt x="1622080" y="2226736"/>
                  </a:lnTo>
                  <a:lnTo>
                    <a:pt x="1718654" y="1840438"/>
                  </a:lnTo>
                  <a:close/>
                  <a:moveTo>
                    <a:pt x="596893" y="1290637"/>
                  </a:moveTo>
                  <a:lnTo>
                    <a:pt x="341222" y="1731449"/>
                  </a:lnTo>
                  <a:lnTo>
                    <a:pt x="852564" y="1731449"/>
                  </a:lnTo>
                  <a:close/>
                  <a:moveTo>
                    <a:pt x="1039847" y="580700"/>
                  </a:moveTo>
                  <a:cubicBezTo>
                    <a:pt x="875225" y="580700"/>
                    <a:pt x="741772" y="714153"/>
                    <a:pt x="741772" y="878775"/>
                  </a:cubicBezTo>
                  <a:cubicBezTo>
                    <a:pt x="741772" y="1043397"/>
                    <a:pt x="875225" y="1176850"/>
                    <a:pt x="1039847" y="1176850"/>
                  </a:cubicBezTo>
                  <a:cubicBezTo>
                    <a:pt x="1204469" y="1176850"/>
                    <a:pt x="1337922" y="1043397"/>
                    <a:pt x="1337922" y="878775"/>
                  </a:cubicBezTo>
                  <a:cubicBezTo>
                    <a:pt x="1337922" y="714153"/>
                    <a:pt x="1204469" y="580700"/>
                    <a:pt x="1039847" y="580700"/>
                  </a:cubicBezTo>
                  <a:close/>
                  <a:moveTo>
                    <a:pt x="1498975" y="143269"/>
                  </a:moveTo>
                  <a:lnTo>
                    <a:pt x="1498975" y="434851"/>
                  </a:lnTo>
                  <a:lnTo>
                    <a:pt x="1790557" y="434851"/>
                  </a:lnTo>
                  <a:lnTo>
                    <a:pt x="1790557" y="143269"/>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7" name="Group 46">
            <a:extLst>
              <a:ext uri="{FF2B5EF4-FFF2-40B4-BE49-F238E27FC236}">
                <a16:creationId xmlns:a16="http://schemas.microsoft.com/office/drawing/2014/main" id="{12799B5F-DAA7-40B0-B486-FA2A60DB90C1}"/>
              </a:ext>
              <a:ext uri="{C183D7F6-B498-43B3-948B-1728B52AA6E4}">
                <adec:decorative xmlns:adec="http://schemas.microsoft.com/office/drawing/2017/decorative" val="1"/>
              </a:ext>
            </a:extLst>
          </p:cNvPr>
          <p:cNvGrpSpPr/>
          <p:nvPr/>
        </p:nvGrpSpPr>
        <p:grpSpPr>
          <a:xfrm>
            <a:off x="1390650" y="4054020"/>
            <a:ext cx="3552825" cy="1437200"/>
            <a:chOff x="1390650" y="4054020"/>
            <a:chExt cx="3552825" cy="1437200"/>
          </a:xfrm>
        </p:grpSpPr>
        <p:sp>
          <p:nvSpPr>
            <p:cNvPr id="88" name="Freeform: Shape 87" descr="Red line">
              <a:extLst>
                <a:ext uri="{FF2B5EF4-FFF2-40B4-BE49-F238E27FC236}">
                  <a16:creationId xmlns:a16="http://schemas.microsoft.com/office/drawing/2014/main" id="{6DEE25C1-9031-449A-B7AA-C160C0BDC8C1}"/>
                </a:ext>
              </a:extLst>
            </p:cNvPr>
            <p:cNvSpPr/>
            <p:nvPr/>
          </p:nvSpPr>
          <p:spPr bwMode="auto">
            <a:xfrm>
              <a:off x="1390650" y="4054020"/>
              <a:ext cx="720497" cy="98425"/>
            </a:xfrm>
            <a:custGeom>
              <a:avLst/>
              <a:gdLst>
                <a:gd name="connsiteX0" fmla="*/ 0 w 374650"/>
                <a:gd name="connsiteY0" fmla="*/ 0 h 57150"/>
                <a:gd name="connsiteX1" fmla="*/ 374650 w 374650"/>
                <a:gd name="connsiteY1" fmla="*/ 57150 h 57150"/>
              </a:gdLst>
              <a:ahLst/>
              <a:cxnLst>
                <a:cxn ang="0">
                  <a:pos x="connsiteX0" y="connsiteY0"/>
                </a:cxn>
                <a:cxn ang="0">
                  <a:pos x="connsiteX1" y="connsiteY1"/>
                </a:cxn>
              </a:cxnLst>
              <a:rect l="l" t="t" r="r" b="b"/>
              <a:pathLst>
                <a:path w="374650" h="57150">
                  <a:moveTo>
                    <a:pt x="0" y="0"/>
                  </a:moveTo>
                  <a:lnTo>
                    <a:pt x="374650" y="5715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Freeform: Shape 88" descr="Red line">
              <a:extLst>
                <a:ext uri="{FF2B5EF4-FFF2-40B4-BE49-F238E27FC236}">
                  <a16:creationId xmlns:a16="http://schemas.microsoft.com/office/drawing/2014/main" id="{A3820D83-42B9-4D49-B017-B2558321CD02}"/>
                </a:ext>
              </a:extLst>
            </p:cNvPr>
            <p:cNvSpPr/>
            <p:nvPr/>
          </p:nvSpPr>
          <p:spPr bwMode="auto">
            <a:xfrm>
              <a:off x="2317522" y="4177845"/>
              <a:ext cx="1053306" cy="147638"/>
            </a:xfrm>
            <a:custGeom>
              <a:avLst/>
              <a:gdLst>
                <a:gd name="connsiteX0" fmla="*/ 0 w 1041400"/>
                <a:gd name="connsiteY0" fmla="*/ 0 h 152400"/>
                <a:gd name="connsiteX1" fmla="*/ 1041400 w 1041400"/>
                <a:gd name="connsiteY1" fmla="*/ 152400 h 152400"/>
              </a:gdLst>
              <a:ahLst/>
              <a:cxnLst>
                <a:cxn ang="0">
                  <a:pos x="connsiteX0" y="connsiteY0"/>
                </a:cxn>
                <a:cxn ang="0">
                  <a:pos x="connsiteX1" y="connsiteY1"/>
                </a:cxn>
              </a:cxnLst>
              <a:rect l="l" t="t" r="r" b="b"/>
              <a:pathLst>
                <a:path w="1041400" h="152400">
                  <a:moveTo>
                    <a:pt x="0" y="0"/>
                  </a:moveTo>
                  <a:lnTo>
                    <a:pt x="1041400" y="15240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Shape 89" descr="Red line">
              <a:extLst>
                <a:ext uri="{FF2B5EF4-FFF2-40B4-BE49-F238E27FC236}">
                  <a16:creationId xmlns:a16="http://schemas.microsoft.com/office/drawing/2014/main" id="{4AE87821-94D1-46F6-9A16-52FB387CEE4C}"/>
                </a:ext>
              </a:extLst>
            </p:cNvPr>
            <p:cNvSpPr/>
            <p:nvPr/>
          </p:nvSpPr>
          <p:spPr bwMode="auto">
            <a:xfrm>
              <a:off x="3575615" y="4346913"/>
              <a:ext cx="1265465" cy="183355"/>
            </a:xfrm>
            <a:custGeom>
              <a:avLst/>
              <a:gdLst>
                <a:gd name="connsiteX0" fmla="*/ 0 w 1003300"/>
                <a:gd name="connsiteY0" fmla="*/ 0 h 133350"/>
                <a:gd name="connsiteX1" fmla="*/ 1003300 w 1003300"/>
                <a:gd name="connsiteY1" fmla="*/ 133350 h 133350"/>
                <a:gd name="connsiteX0" fmla="*/ 0 w 1003300"/>
                <a:gd name="connsiteY0" fmla="*/ 0 h 120799"/>
                <a:gd name="connsiteX1" fmla="*/ 1003300 w 1003300"/>
                <a:gd name="connsiteY1" fmla="*/ 120799 h 120799"/>
              </a:gdLst>
              <a:ahLst/>
              <a:cxnLst>
                <a:cxn ang="0">
                  <a:pos x="connsiteX0" y="connsiteY0"/>
                </a:cxn>
                <a:cxn ang="0">
                  <a:pos x="connsiteX1" y="connsiteY1"/>
                </a:cxn>
              </a:cxnLst>
              <a:rect l="l" t="t" r="r" b="b"/>
              <a:pathLst>
                <a:path w="1003300" h="120799">
                  <a:moveTo>
                    <a:pt x="0" y="0"/>
                  </a:moveTo>
                  <a:lnTo>
                    <a:pt x="1003300" y="120799"/>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descr="Red line">
              <a:extLst>
                <a:ext uri="{FF2B5EF4-FFF2-40B4-BE49-F238E27FC236}">
                  <a16:creationId xmlns:a16="http://schemas.microsoft.com/office/drawing/2014/main" id="{B80D7ED9-82B8-4972-9C4A-39E3C6F44848}"/>
                </a:ext>
              </a:extLst>
            </p:cNvPr>
            <p:cNvSpPr/>
            <p:nvPr/>
          </p:nvSpPr>
          <p:spPr bwMode="auto">
            <a:xfrm>
              <a:off x="3781425" y="4530270"/>
              <a:ext cx="1162050" cy="960950"/>
            </a:xfrm>
            <a:custGeom>
              <a:avLst/>
              <a:gdLst>
                <a:gd name="connsiteX0" fmla="*/ 1162050 w 1162050"/>
                <a:gd name="connsiteY0" fmla="*/ 0 h 866775"/>
                <a:gd name="connsiteX1" fmla="*/ 0 w 1162050"/>
                <a:gd name="connsiteY1" fmla="*/ 866775 h 866775"/>
              </a:gdLst>
              <a:ahLst/>
              <a:cxnLst>
                <a:cxn ang="0">
                  <a:pos x="connsiteX0" y="connsiteY0"/>
                </a:cxn>
                <a:cxn ang="0">
                  <a:pos x="connsiteX1" y="connsiteY1"/>
                </a:cxn>
              </a:cxnLst>
              <a:rect l="l" t="t" r="r" b="b"/>
              <a:pathLst>
                <a:path w="1162050" h="866775">
                  <a:moveTo>
                    <a:pt x="1162050" y="0"/>
                  </a:moveTo>
                  <a:lnTo>
                    <a:pt x="0" y="866775"/>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7820966B-979C-459B-9BF8-8779C9D04B3C}"/>
              </a:ext>
              <a:ext uri="{C183D7F6-B498-43B3-948B-1728B52AA6E4}">
                <adec:decorative xmlns:adec="http://schemas.microsoft.com/office/drawing/2017/decorative" val="1"/>
              </a:ext>
            </a:extLst>
          </p:cNvPr>
          <p:cNvGrpSpPr/>
          <p:nvPr/>
        </p:nvGrpSpPr>
        <p:grpSpPr>
          <a:xfrm>
            <a:off x="4397613" y="2734295"/>
            <a:ext cx="1983711" cy="3087883"/>
            <a:chOff x="4397613" y="2734295"/>
            <a:chExt cx="1983711" cy="3087883"/>
          </a:xfrm>
        </p:grpSpPr>
        <p:sp>
          <p:nvSpPr>
            <p:cNvPr id="22" name="TextBox 21">
              <a:extLst>
                <a:ext uri="{FF2B5EF4-FFF2-40B4-BE49-F238E27FC236}">
                  <a16:creationId xmlns:a16="http://schemas.microsoft.com/office/drawing/2014/main" id="{DF95E419-4C2C-48BE-A418-34D824E9C5F0}"/>
                </a:ext>
              </a:extLst>
            </p:cNvPr>
            <p:cNvSpPr txBox="1"/>
            <p:nvPr/>
          </p:nvSpPr>
          <p:spPr>
            <a:xfrm>
              <a:off x="4600844" y="5575957"/>
              <a:ext cx="93134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Profession</a:t>
              </a:r>
            </a:p>
          </p:txBody>
        </p:sp>
        <p:sp>
          <p:nvSpPr>
            <p:cNvPr id="108" name="Freeform: Shape 107" descr="Profession defense shape">
              <a:extLst>
                <a:ext uri="{FF2B5EF4-FFF2-40B4-BE49-F238E27FC236}">
                  <a16:creationId xmlns:a16="http://schemas.microsoft.com/office/drawing/2014/main" id="{C14E8BC0-C5C4-46EC-B157-7E8222634AAE}"/>
                </a:ext>
              </a:extLst>
            </p:cNvPr>
            <p:cNvSpPr/>
            <p:nvPr/>
          </p:nvSpPr>
          <p:spPr bwMode="auto">
            <a:xfrm>
              <a:off x="4397613" y="2734295"/>
              <a:ext cx="1983711" cy="2581275"/>
            </a:xfrm>
            <a:custGeom>
              <a:avLst/>
              <a:gdLst>
                <a:gd name="connsiteX0" fmla="*/ 597281 w 1983711"/>
                <a:gd name="connsiteY0" fmla="*/ 1752619 h 2581275"/>
                <a:gd name="connsiteX1" fmla="*/ 387350 w 1983711"/>
                <a:gd name="connsiteY1" fmla="*/ 2114569 h 2581275"/>
                <a:gd name="connsiteX2" fmla="*/ 807212 w 1983711"/>
                <a:gd name="connsiteY2" fmla="*/ 2114569 h 2581275"/>
                <a:gd name="connsiteX3" fmla="*/ 1496786 w 1983711"/>
                <a:gd name="connsiteY3" fmla="*/ 1524000 h 2581275"/>
                <a:gd name="connsiteX4" fmla="*/ 1210811 w 1983711"/>
                <a:gd name="connsiteY4" fmla="*/ 1809975 h 2581275"/>
                <a:gd name="connsiteX5" fmla="*/ 1496786 w 1983711"/>
                <a:gd name="connsiteY5" fmla="*/ 2095950 h 2581275"/>
                <a:gd name="connsiteX6" fmla="*/ 1782761 w 1983711"/>
                <a:gd name="connsiteY6" fmla="*/ 1809975 h 2581275"/>
                <a:gd name="connsiteX7" fmla="*/ 1496786 w 1983711"/>
                <a:gd name="connsiteY7" fmla="*/ 1524000 h 2581275"/>
                <a:gd name="connsiteX8" fmla="*/ 785624 w 1983711"/>
                <a:gd name="connsiteY8" fmla="*/ 802200 h 2581275"/>
                <a:gd name="connsiteX9" fmla="*/ 785624 w 1983711"/>
                <a:gd name="connsiteY9" fmla="*/ 1305977 h 2581275"/>
                <a:gd name="connsiteX10" fmla="*/ 1289401 w 1983711"/>
                <a:gd name="connsiteY10" fmla="*/ 1305977 h 2581275"/>
                <a:gd name="connsiteX11" fmla="*/ 1289401 w 1983711"/>
                <a:gd name="connsiteY11" fmla="*/ 802200 h 2581275"/>
                <a:gd name="connsiteX12" fmla="*/ 1516685 w 1983711"/>
                <a:gd name="connsiteY12" fmla="*/ 143269 h 2581275"/>
                <a:gd name="connsiteX13" fmla="*/ 1516685 w 1983711"/>
                <a:gd name="connsiteY13" fmla="*/ 379131 h 2581275"/>
                <a:gd name="connsiteX14" fmla="*/ 1752547 w 1983711"/>
                <a:gd name="connsiteY14" fmla="*/ 379131 h 2581275"/>
                <a:gd name="connsiteX15" fmla="*/ 1752547 w 1983711"/>
                <a:gd name="connsiteY15" fmla="*/ 143269 h 2581275"/>
                <a:gd name="connsiteX16" fmla="*/ 413511 w 1983711"/>
                <a:gd name="connsiteY16" fmla="*/ 143269 h 2581275"/>
                <a:gd name="connsiteX17" fmla="*/ 229794 w 1983711"/>
                <a:gd name="connsiteY17" fmla="*/ 326986 h 2581275"/>
                <a:gd name="connsiteX18" fmla="*/ 413511 w 1983711"/>
                <a:gd name="connsiteY18" fmla="*/ 510703 h 2581275"/>
                <a:gd name="connsiteX19" fmla="*/ 597228 w 1983711"/>
                <a:gd name="connsiteY19" fmla="*/ 326986 h 2581275"/>
                <a:gd name="connsiteX20" fmla="*/ 413511 w 1983711"/>
                <a:gd name="connsiteY20" fmla="*/ 143269 h 2581275"/>
                <a:gd name="connsiteX21" fmla="*/ 0 w 1983711"/>
                <a:gd name="connsiteY21" fmla="*/ 0 h 2581275"/>
                <a:gd name="connsiteX22" fmla="*/ 1983711 w 1983711"/>
                <a:gd name="connsiteY22" fmla="*/ 0 h 2581275"/>
                <a:gd name="connsiteX23" fmla="*/ 1983711 w 1983711"/>
                <a:gd name="connsiteY23" fmla="*/ 2581275 h 2581275"/>
                <a:gd name="connsiteX24" fmla="*/ 0 w 1983711"/>
                <a:gd name="connsiteY24"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3711" h="2581275">
                  <a:moveTo>
                    <a:pt x="597281" y="1752619"/>
                  </a:moveTo>
                  <a:lnTo>
                    <a:pt x="387350" y="2114569"/>
                  </a:lnTo>
                  <a:lnTo>
                    <a:pt x="807212" y="2114569"/>
                  </a:lnTo>
                  <a:close/>
                  <a:moveTo>
                    <a:pt x="1496786" y="1524000"/>
                  </a:moveTo>
                  <a:cubicBezTo>
                    <a:pt x="1338846" y="1524000"/>
                    <a:pt x="1210811" y="1652035"/>
                    <a:pt x="1210811" y="1809975"/>
                  </a:cubicBezTo>
                  <a:cubicBezTo>
                    <a:pt x="1210811" y="1967915"/>
                    <a:pt x="1338846" y="2095950"/>
                    <a:pt x="1496786" y="2095950"/>
                  </a:cubicBezTo>
                  <a:cubicBezTo>
                    <a:pt x="1654726" y="2095950"/>
                    <a:pt x="1782761" y="1967915"/>
                    <a:pt x="1782761" y="1809975"/>
                  </a:cubicBezTo>
                  <a:cubicBezTo>
                    <a:pt x="1782761" y="1652035"/>
                    <a:pt x="1654726" y="1524000"/>
                    <a:pt x="1496786" y="1524000"/>
                  </a:cubicBezTo>
                  <a:close/>
                  <a:moveTo>
                    <a:pt x="785624" y="802200"/>
                  </a:moveTo>
                  <a:lnTo>
                    <a:pt x="785624" y="1305977"/>
                  </a:lnTo>
                  <a:lnTo>
                    <a:pt x="1289401" y="1305977"/>
                  </a:lnTo>
                  <a:lnTo>
                    <a:pt x="1289401" y="802200"/>
                  </a:lnTo>
                  <a:close/>
                  <a:moveTo>
                    <a:pt x="1516685" y="143269"/>
                  </a:moveTo>
                  <a:lnTo>
                    <a:pt x="1516685" y="379131"/>
                  </a:lnTo>
                  <a:lnTo>
                    <a:pt x="1752547" y="379131"/>
                  </a:lnTo>
                  <a:lnTo>
                    <a:pt x="1752547" y="143269"/>
                  </a:lnTo>
                  <a:close/>
                  <a:moveTo>
                    <a:pt x="413511" y="143269"/>
                  </a:moveTo>
                  <a:cubicBezTo>
                    <a:pt x="312047" y="143269"/>
                    <a:pt x="229794" y="225522"/>
                    <a:pt x="229794" y="326986"/>
                  </a:cubicBezTo>
                  <a:cubicBezTo>
                    <a:pt x="229794" y="428450"/>
                    <a:pt x="312047" y="510703"/>
                    <a:pt x="413511" y="510703"/>
                  </a:cubicBezTo>
                  <a:cubicBezTo>
                    <a:pt x="514975" y="510703"/>
                    <a:pt x="597228" y="428450"/>
                    <a:pt x="597228" y="326986"/>
                  </a:cubicBezTo>
                  <a:cubicBezTo>
                    <a:pt x="597228" y="225522"/>
                    <a:pt x="514975" y="143269"/>
                    <a:pt x="413511" y="143269"/>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7" name="Group 36">
            <a:extLst>
              <a:ext uri="{FF2B5EF4-FFF2-40B4-BE49-F238E27FC236}">
                <a16:creationId xmlns:a16="http://schemas.microsoft.com/office/drawing/2014/main" id="{DCA30D0F-C197-47C6-A9D3-B7CCA2E55250}"/>
              </a:ext>
              <a:ext uri="{C183D7F6-B498-43B3-948B-1728B52AA6E4}">
                <adec:decorative xmlns:adec="http://schemas.microsoft.com/office/drawing/2017/decorative" val="1"/>
              </a:ext>
            </a:extLst>
          </p:cNvPr>
          <p:cNvGrpSpPr/>
          <p:nvPr/>
        </p:nvGrpSpPr>
        <p:grpSpPr>
          <a:xfrm>
            <a:off x="5656428" y="2734295"/>
            <a:ext cx="1983711" cy="3087883"/>
            <a:chOff x="5656428" y="2734295"/>
            <a:chExt cx="1983711" cy="3087883"/>
          </a:xfrm>
        </p:grpSpPr>
        <p:sp>
          <p:nvSpPr>
            <p:cNvPr id="23" name="TextBox 22">
              <a:extLst>
                <a:ext uri="{FF2B5EF4-FFF2-40B4-BE49-F238E27FC236}">
                  <a16:creationId xmlns:a16="http://schemas.microsoft.com/office/drawing/2014/main" id="{2EEAEE32-B9CC-4212-A6D0-A875BB088479}"/>
                </a:ext>
              </a:extLst>
            </p:cNvPr>
            <p:cNvSpPr txBox="1"/>
            <p:nvPr/>
          </p:nvSpPr>
          <p:spPr>
            <a:xfrm>
              <a:off x="5887620" y="5575957"/>
              <a:ext cx="4741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Team</a:t>
              </a:r>
            </a:p>
          </p:txBody>
        </p:sp>
        <p:sp>
          <p:nvSpPr>
            <p:cNvPr id="117" name="Freeform: Shape 116" descr="Team defense shape">
              <a:extLst>
                <a:ext uri="{FF2B5EF4-FFF2-40B4-BE49-F238E27FC236}">
                  <a16:creationId xmlns:a16="http://schemas.microsoft.com/office/drawing/2014/main" id="{3B578F3A-31C4-4A59-8078-CEF3B577CD14}"/>
                </a:ext>
              </a:extLst>
            </p:cNvPr>
            <p:cNvSpPr/>
            <p:nvPr/>
          </p:nvSpPr>
          <p:spPr bwMode="auto">
            <a:xfrm>
              <a:off x="5656428" y="2734295"/>
              <a:ext cx="1983711" cy="2581275"/>
            </a:xfrm>
            <a:custGeom>
              <a:avLst/>
              <a:gdLst>
                <a:gd name="connsiteX0" fmla="*/ 425469 w 1983711"/>
                <a:gd name="connsiteY0" fmla="*/ 1623016 h 2581275"/>
                <a:gd name="connsiteX1" fmla="*/ 299400 w 1983711"/>
                <a:gd name="connsiteY1" fmla="*/ 2127290 h 2581275"/>
                <a:gd name="connsiteX2" fmla="*/ 677606 w 1983711"/>
                <a:gd name="connsiteY2" fmla="*/ 2127290 h 2581275"/>
                <a:gd name="connsiteX3" fmla="*/ 803674 w 1983711"/>
                <a:gd name="connsiteY3" fmla="*/ 1623016 h 2581275"/>
                <a:gd name="connsiteX4" fmla="*/ 1356255 w 1983711"/>
                <a:gd name="connsiteY4" fmla="*/ 1569544 h 2581275"/>
                <a:gd name="connsiteX5" fmla="*/ 1169244 w 1983711"/>
                <a:gd name="connsiteY5" fmla="*/ 1756555 h 2581275"/>
                <a:gd name="connsiteX6" fmla="*/ 1356255 w 1983711"/>
                <a:gd name="connsiteY6" fmla="*/ 1943566 h 2581275"/>
                <a:gd name="connsiteX7" fmla="*/ 1543266 w 1983711"/>
                <a:gd name="connsiteY7" fmla="*/ 1756555 h 2581275"/>
                <a:gd name="connsiteX8" fmla="*/ 1356255 w 1983711"/>
                <a:gd name="connsiteY8" fmla="*/ 1569544 h 2581275"/>
                <a:gd name="connsiteX9" fmla="*/ 1032704 w 1983711"/>
                <a:gd name="connsiteY9" fmla="*/ 771078 h 2581275"/>
                <a:gd name="connsiteX10" fmla="*/ 845693 w 1983711"/>
                <a:gd name="connsiteY10" fmla="*/ 958089 h 2581275"/>
                <a:gd name="connsiteX11" fmla="*/ 1032704 w 1983711"/>
                <a:gd name="connsiteY11" fmla="*/ 1145100 h 2581275"/>
                <a:gd name="connsiteX12" fmla="*/ 1219715 w 1983711"/>
                <a:gd name="connsiteY12" fmla="*/ 958089 h 2581275"/>
                <a:gd name="connsiteX13" fmla="*/ 1032704 w 1983711"/>
                <a:gd name="connsiteY13" fmla="*/ 771078 h 2581275"/>
                <a:gd name="connsiteX14" fmla="*/ 1226158 w 1983711"/>
                <a:gd name="connsiteY14" fmla="*/ 174178 h 2581275"/>
                <a:gd name="connsiteX15" fmla="*/ 1226158 w 1983711"/>
                <a:gd name="connsiteY15" fmla="*/ 548200 h 2581275"/>
                <a:gd name="connsiteX16" fmla="*/ 1600180 w 1983711"/>
                <a:gd name="connsiteY16" fmla="*/ 548200 h 2581275"/>
                <a:gd name="connsiteX17" fmla="*/ 1600180 w 1983711"/>
                <a:gd name="connsiteY17" fmla="*/ 174178 h 2581275"/>
                <a:gd name="connsiteX18" fmla="*/ 0 w 1983711"/>
                <a:gd name="connsiteY18" fmla="*/ 0 h 2581275"/>
                <a:gd name="connsiteX19" fmla="*/ 1983711 w 1983711"/>
                <a:gd name="connsiteY19" fmla="*/ 0 h 2581275"/>
                <a:gd name="connsiteX20" fmla="*/ 1983711 w 1983711"/>
                <a:gd name="connsiteY20" fmla="*/ 2581275 h 2581275"/>
                <a:gd name="connsiteX21" fmla="*/ 0 w 1983711"/>
                <a:gd name="connsiteY21"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3711" h="2581275">
                  <a:moveTo>
                    <a:pt x="425469" y="1623016"/>
                  </a:moveTo>
                  <a:lnTo>
                    <a:pt x="299400" y="2127290"/>
                  </a:lnTo>
                  <a:lnTo>
                    <a:pt x="677606" y="2127290"/>
                  </a:lnTo>
                  <a:lnTo>
                    <a:pt x="803674" y="1623016"/>
                  </a:lnTo>
                  <a:close/>
                  <a:moveTo>
                    <a:pt x="1356255" y="1569544"/>
                  </a:moveTo>
                  <a:cubicBezTo>
                    <a:pt x="1252972" y="1569544"/>
                    <a:pt x="1169244" y="1653272"/>
                    <a:pt x="1169244" y="1756555"/>
                  </a:cubicBezTo>
                  <a:cubicBezTo>
                    <a:pt x="1169244" y="1859838"/>
                    <a:pt x="1252972" y="1943566"/>
                    <a:pt x="1356255" y="1943566"/>
                  </a:cubicBezTo>
                  <a:cubicBezTo>
                    <a:pt x="1459538" y="1943566"/>
                    <a:pt x="1543266" y="1859838"/>
                    <a:pt x="1543266" y="1756555"/>
                  </a:cubicBezTo>
                  <a:cubicBezTo>
                    <a:pt x="1543266" y="1653272"/>
                    <a:pt x="1459538" y="1569544"/>
                    <a:pt x="1356255" y="1569544"/>
                  </a:cubicBezTo>
                  <a:close/>
                  <a:moveTo>
                    <a:pt x="1032704" y="771078"/>
                  </a:moveTo>
                  <a:cubicBezTo>
                    <a:pt x="929421" y="771078"/>
                    <a:pt x="845693" y="854806"/>
                    <a:pt x="845693" y="958089"/>
                  </a:cubicBezTo>
                  <a:cubicBezTo>
                    <a:pt x="845693" y="1061372"/>
                    <a:pt x="929421" y="1145100"/>
                    <a:pt x="1032704" y="1145100"/>
                  </a:cubicBezTo>
                  <a:cubicBezTo>
                    <a:pt x="1135987" y="1145100"/>
                    <a:pt x="1219715" y="1061372"/>
                    <a:pt x="1219715" y="958089"/>
                  </a:cubicBezTo>
                  <a:cubicBezTo>
                    <a:pt x="1219715" y="854806"/>
                    <a:pt x="1135987" y="771078"/>
                    <a:pt x="1032704" y="771078"/>
                  </a:cubicBezTo>
                  <a:close/>
                  <a:moveTo>
                    <a:pt x="1226158" y="174178"/>
                  </a:moveTo>
                  <a:lnTo>
                    <a:pt x="1226158" y="548200"/>
                  </a:lnTo>
                  <a:lnTo>
                    <a:pt x="1600180" y="548200"/>
                  </a:lnTo>
                  <a:lnTo>
                    <a:pt x="1600180" y="174178"/>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4" name="Group 43">
            <a:extLst>
              <a:ext uri="{FF2B5EF4-FFF2-40B4-BE49-F238E27FC236}">
                <a16:creationId xmlns:a16="http://schemas.microsoft.com/office/drawing/2014/main" id="{F3E29FC7-67CF-4987-8A6C-96349288C42F}"/>
              </a:ext>
              <a:ext uri="{C183D7F6-B498-43B3-948B-1728B52AA6E4}">
                <adec:decorative xmlns:adec="http://schemas.microsoft.com/office/drawing/2017/decorative" val="1"/>
              </a:ext>
            </a:extLst>
          </p:cNvPr>
          <p:cNvGrpSpPr/>
          <p:nvPr/>
        </p:nvGrpSpPr>
        <p:grpSpPr>
          <a:xfrm>
            <a:off x="1404937" y="3578563"/>
            <a:ext cx="9434329" cy="349251"/>
            <a:chOff x="1404937" y="3578563"/>
            <a:chExt cx="9434329" cy="349251"/>
          </a:xfrm>
        </p:grpSpPr>
        <p:sp>
          <p:nvSpPr>
            <p:cNvPr id="142" name="Freeform: Shape 141" descr="Red line">
              <a:extLst>
                <a:ext uri="{FF2B5EF4-FFF2-40B4-BE49-F238E27FC236}">
                  <a16:creationId xmlns:a16="http://schemas.microsoft.com/office/drawing/2014/main" id="{1BF88784-FC1B-4BAE-ABED-BEE60009ECC7}"/>
                </a:ext>
              </a:extLst>
            </p:cNvPr>
            <p:cNvSpPr/>
            <p:nvPr/>
          </p:nvSpPr>
          <p:spPr bwMode="auto">
            <a:xfrm>
              <a:off x="1404937" y="3904001"/>
              <a:ext cx="704088" cy="23813"/>
            </a:xfrm>
            <a:custGeom>
              <a:avLst/>
              <a:gdLst>
                <a:gd name="connsiteX0" fmla="*/ 0 w 700087"/>
                <a:gd name="connsiteY0" fmla="*/ 23813 h 23813"/>
                <a:gd name="connsiteX1" fmla="*/ 700087 w 700087"/>
                <a:gd name="connsiteY1" fmla="*/ 0 h 23813"/>
              </a:gdLst>
              <a:ahLst/>
              <a:cxnLst>
                <a:cxn ang="0">
                  <a:pos x="connsiteX0" y="connsiteY0"/>
                </a:cxn>
                <a:cxn ang="0">
                  <a:pos x="connsiteX1" y="connsiteY1"/>
                </a:cxn>
              </a:cxnLst>
              <a:rect l="l" t="t" r="r" b="b"/>
              <a:pathLst>
                <a:path w="700087" h="23813">
                  <a:moveTo>
                    <a:pt x="0" y="23813"/>
                  </a:moveTo>
                  <a:lnTo>
                    <a:pt x="7000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Freeform: Shape 142" descr="Red line">
              <a:extLst>
                <a:ext uri="{FF2B5EF4-FFF2-40B4-BE49-F238E27FC236}">
                  <a16:creationId xmlns:a16="http://schemas.microsoft.com/office/drawing/2014/main" id="{2AAAF0B5-538D-4E3A-9A69-E18FD68D2553}"/>
                </a:ext>
              </a:extLst>
            </p:cNvPr>
            <p:cNvSpPr/>
            <p:nvPr/>
          </p:nvSpPr>
          <p:spPr bwMode="auto">
            <a:xfrm rot="153602">
              <a:off x="2756694" y="3844490"/>
              <a:ext cx="612648" cy="45719"/>
            </a:xfrm>
            <a:custGeom>
              <a:avLst/>
              <a:gdLst>
                <a:gd name="connsiteX0" fmla="*/ 0 w 604838"/>
                <a:gd name="connsiteY0" fmla="*/ 23812 h 23812"/>
                <a:gd name="connsiteX1" fmla="*/ 604838 w 604838"/>
                <a:gd name="connsiteY1" fmla="*/ 0 h 23812"/>
                <a:gd name="connsiteX0" fmla="*/ 0 w 602502"/>
                <a:gd name="connsiteY0" fmla="*/ 21332 h 21332"/>
                <a:gd name="connsiteX1" fmla="*/ 602502 w 602502"/>
                <a:gd name="connsiteY1" fmla="*/ 0 h 21332"/>
                <a:gd name="connsiteX0" fmla="*/ 0 w 602502"/>
                <a:gd name="connsiteY0" fmla="*/ 18851 h 18851"/>
                <a:gd name="connsiteX1" fmla="*/ 602502 w 602502"/>
                <a:gd name="connsiteY1" fmla="*/ 0 h 18851"/>
              </a:gdLst>
              <a:ahLst/>
              <a:cxnLst>
                <a:cxn ang="0">
                  <a:pos x="connsiteX0" y="connsiteY0"/>
                </a:cxn>
                <a:cxn ang="0">
                  <a:pos x="connsiteX1" y="connsiteY1"/>
                </a:cxn>
              </a:cxnLst>
              <a:rect l="l" t="t" r="r" b="b"/>
              <a:pathLst>
                <a:path w="602502" h="18851">
                  <a:moveTo>
                    <a:pt x="0" y="18851"/>
                  </a:moveTo>
                  <a:lnTo>
                    <a:pt x="60250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descr="Red line">
              <a:extLst>
                <a:ext uri="{FF2B5EF4-FFF2-40B4-BE49-F238E27FC236}">
                  <a16:creationId xmlns:a16="http://schemas.microsoft.com/office/drawing/2014/main" id="{002492C6-77AC-4A2B-8AAE-A67684253613}"/>
                </a:ext>
              </a:extLst>
            </p:cNvPr>
            <p:cNvSpPr/>
            <p:nvPr/>
          </p:nvSpPr>
          <p:spPr bwMode="auto">
            <a:xfrm>
              <a:off x="4238624" y="3803989"/>
              <a:ext cx="393192" cy="14287"/>
            </a:xfrm>
            <a:custGeom>
              <a:avLst/>
              <a:gdLst>
                <a:gd name="connsiteX0" fmla="*/ 0 w 385762"/>
                <a:gd name="connsiteY0" fmla="*/ 14287 h 14287"/>
                <a:gd name="connsiteX1" fmla="*/ 385762 w 385762"/>
                <a:gd name="connsiteY1" fmla="*/ 0 h 14287"/>
                <a:gd name="connsiteX0" fmla="*/ 0 w 383381"/>
                <a:gd name="connsiteY0" fmla="*/ 14287 h 14287"/>
                <a:gd name="connsiteX1" fmla="*/ 383381 w 383381"/>
                <a:gd name="connsiteY1" fmla="*/ 0 h 14287"/>
              </a:gdLst>
              <a:ahLst/>
              <a:cxnLst>
                <a:cxn ang="0">
                  <a:pos x="connsiteX0" y="connsiteY0"/>
                </a:cxn>
                <a:cxn ang="0">
                  <a:pos x="connsiteX1" y="connsiteY1"/>
                </a:cxn>
              </a:cxnLst>
              <a:rect l="l" t="t" r="r" b="b"/>
              <a:pathLst>
                <a:path w="383381" h="14287">
                  <a:moveTo>
                    <a:pt x="0" y="14287"/>
                  </a:moveTo>
                  <a:lnTo>
                    <a:pt x="383381"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Freeform: Shape 144" descr="Red line">
              <a:extLst>
                <a:ext uri="{FF2B5EF4-FFF2-40B4-BE49-F238E27FC236}">
                  <a16:creationId xmlns:a16="http://schemas.microsoft.com/office/drawing/2014/main" id="{942C2C43-4CD6-4996-9111-A174B922FFEF}"/>
                </a:ext>
              </a:extLst>
            </p:cNvPr>
            <p:cNvSpPr/>
            <p:nvPr/>
          </p:nvSpPr>
          <p:spPr bwMode="auto">
            <a:xfrm>
              <a:off x="5227460" y="3756364"/>
              <a:ext cx="658368" cy="26193"/>
            </a:xfrm>
            <a:custGeom>
              <a:avLst/>
              <a:gdLst>
                <a:gd name="connsiteX0" fmla="*/ 0 w 661987"/>
                <a:gd name="connsiteY0" fmla="*/ 26193 h 26193"/>
                <a:gd name="connsiteX1" fmla="*/ 661987 w 661987"/>
                <a:gd name="connsiteY1" fmla="*/ 0 h 26193"/>
              </a:gdLst>
              <a:ahLst/>
              <a:cxnLst>
                <a:cxn ang="0">
                  <a:pos x="connsiteX0" y="connsiteY0"/>
                </a:cxn>
                <a:cxn ang="0">
                  <a:pos x="connsiteX1" y="connsiteY1"/>
                </a:cxn>
              </a:cxnLst>
              <a:rect l="l" t="t" r="r" b="b"/>
              <a:pathLst>
                <a:path w="661987" h="26193">
                  <a:moveTo>
                    <a:pt x="0" y="26193"/>
                  </a:moveTo>
                  <a:lnTo>
                    <a:pt x="6619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descr="Red line">
              <a:extLst>
                <a:ext uri="{FF2B5EF4-FFF2-40B4-BE49-F238E27FC236}">
                  <a16:creationId xmlns:a16="http://schemas.microsoft.com/office/drawing/2014/main" id="{863D4700-CB60-4B48-AA28-A071D7CACEC6}"/>
                </a:ext>
              </a:extLst>
            </p:cNvPr>
            <p:cNvSpPr/>
            <p:nvPr/>
          </p:nvSpPr>
          <p:spPr bwMode="auto">
            <a:xfrm>
              <a:off x="6538912" y="3684926"/>
              <a:ext cx="1261872" cy="47625"/>
            </a:xfrm>
            <a:custGeom>
              <a:avLst/>
              <a:gdLst>
                <a:gd name="connsiteX0" fmla="*/ 0 w 1259682"/>
                <a:gd name="connsiteY0" fmla="*/ 47625 h 47625"/>
                <a:gd name="connsiteX1" fmla="*/ 1259682 w 1259682"/>
                <a:gd name="connsiteY1" fmla="*/ 0 h 47625"/>
              </a:gdLst>
              <a:ahLst/>
              <a:cxnLst>
                <a:cxn ang="0">
                  <a:pos x="connsiteX0" y="connsiteY0"/>
                </a:cxn>
                <a:cxn ang="0">
                  <a:pos x="connsiteX1" y="connsiteY1"/>
                </a:cxn>
              </a:cxnLst>
              <a:rect l="l" t="t" r="r" b="b"/>
              <a:pathLst>
                <a:path w="1259682" h="47625">
                  <a:moveTo>
                    <a:pt x="0" y="47625"/>
                  </a:moveTo>
                  <a:lnTo>
                    <a:pt x="125968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descr="Red line">
              <a:extLst>
                <a:ext uri="{FF2B5EF4-FFF2-40B4-BE49-F238E27FC236}">
                  <a16:creationId xmlns:a16="http://schemas.microsoft.com/office/drawing/2014/main" id="{774F7599-E40B-4559-A3F7-D718DB423B5E}"/>
                </a:ext>
              </a:extLst>
            </p:cNvPr>
            <p:cNvSpPr/>
            <p:nvPr/>
          </p:nvSpPr>
          <p:spPr bwMode="auto">
            <a:xfrm>
              <a:off x="8382617" y="3647620"/>
              <a:ext cx="548640" cy="19050"/>
            </a:xfrm>
            <a:custGeom>
              <a:avLst/>
              <a:gdLst>
                <a:gd name="connsiteX0" fmla="*/ 0 w 526257"/>
                <a:gd name="connsiteY0" fmla="*/ 19050 h 19050"/>
                <a:gd name="connsiteX1" fmla="*/ 526257 w 526257"/>
                <a:gd name="connsiteY1" fmla="*/ 0 h 19050"/>
              </a:gdLst>
              <a:ahLst/>
              <a:cxnLst>
                <a:cxn ang="0">
                  <a:pos x="connsiteX0" y="connsiteY0"/>
                </a:cxn>
                <a:cxn ang="0">
                  <a:pos x="connsiteX1" y="connsiteY1"/>
                </a:cxn>
              </a:cxnLst>
              <a:rect l="l" t="t" r="r" b="b"/>
              <a:pathLst>
                <a:path w="526257" h="19050">
                  <a:moveTo>
                    <a:pt x="0" y="19050"/>
                  </a:moveTo>
                  <a:lnTo>
                    <a:pt x="52625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Shape 147" descr="Red line">
              <a:extLst>
                <a:ext uri="{FF2B5EF4-FFF2-40B4-BE49-F238E27FC236}">
                  <a16:creationId xmlns:a16="http://schemas.microsoft.com/office/drawing/2014/main" id="{85FFAD53-72F6-466A-86FD-4D9A56485D2C}"/>
                </a:ext>
              </a:extLst>
            </p:cNvPr>
            <p:cNvSpPr/>
            <p:nvPr/>
          </p:nvSpPr>
          <p:spPr bwMode="auto">
            <a:xfrm>
              <a:off x="9504803" y="3578563"/>
              <a:ext cx="1334463" cy="47839"/>
            </a:xfrm>
            <a:custGeom>
              <a:avLst/>
              <a:gdLst>
                <a:gd name="connsiteX0" fmla="*/ 0 w 1262063"/>
                <a:gd name="connsiteY0" fmla="*/ 45244 h 45244"/>
                <a:gd name="connsiteX1" fmla="*/ 1262063 w 1262063"/>
                <a:gd name="connsiteY1" fmla="*/ 0 h 45244"/>
              </a:gdLst>
              <a:ahLst/>
              <a:cxnLst>
                <a:cxn ang="0">
                  <a:pos x="connsiteX0" y="connsiteY0"/>
                </a:cxn>
                <a:cxn ang="0">
                  <a:pos x="connsiteX1" y="connsiteY1"/>
                </a:cxn>
              </a:cxnLst>
              <a:rect l="l" t="t" r="r" b="b"/>
              <a:pathLst>
                <a:path w="1262063" h="45244">
                  <a:moveTo>
                    <a:pt x="0" y="45244"/>
                  </a:moveTo>
                  <a:lnTo>
                    <a:pt x="1262063" y="0"/>
                  </a:lnTo>
                </a:path>
              </a:pathLst>
            </a:custGeom>
            <a:noFill/>
            <a:ln w="76200" cap="flat">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6CF0EA44-F057-49FF-B427-0B851AE1BF17}"/>
              </a:ext>
              <a:ext uri="{C183D7F6-B498-43B3-948B-1728B52AA6E4}">
                <adec:decorative xmlns:adec="http://schemas.microsoft.com/office/drawing/2017/decorative" val="1"/>
              </a:ext>
            </a:extLst>
          </p:cNvPr>
          <p:cNvGrpSpPr/>
          <p:nvPr/>
        </p:nvGrpSpPr>
        <p:grpSpPr>
          <a:xfrm>
            <a:off x="2184813" y="1294392"/>
            <a:ext cx="760208" cy="2159553"/>
            <a:chOff x="2184813" y="1294392"/>
            <a:chExt cx="760208" cy="2159553"/>
          </a:xfrm>
        </p:grpSpPr>
        <p:sp>
          <p:nvSpPr>
            <p:cNvPr id="6" name="TextBox 5">
              <a:extLst>
                <a:ext uri="{FF2B5EF4-FFF2-40B4-BE49-F238E27FC236}">
                  <a16:creationId xmlns:a16="http://schemas.microsoft.com/office/drawing/2014/main" id="{62901D56-753D-4D55-9A1D-B4B09AC77A9C}"/>
                </a:ext>
              </a:extLst>
            </p:cNvPr>
            <p:cNvSpPr txBox="1"/>
            <p:nvPr/>
          </p:nvSpPr>
          <p:spPr>
            <a:xfrm>
              <a:off x="2184813" y="1294392"/>
              <a:ext cx="76020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Incomplete</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procedures</a:t>
              </a:r>
            </a:p>
          </p:txBody>
        </p:sp>
        <p:sp>
          <p:nvSpPr>
            <p:cNvPr id="150" name="Freeform: Shape 149" descr="Vertical line">
              <a:extLst>
                <a:ext uri="{FF2B5EF4-FFF2-40B4-BE49-F238E27FC236}">
                  <a16:creationId xmlns:a16="http://schemas.microsoft.com/office/drawing/2014/main" id="{BD5A45EA-CAD7-4BBE-9089-FD8C659BD5C7}"/>
                </a:ext>
              </a:extLst>
            </p:cNvPr>
            <p:cNvSpPr/>
            <p:nvPr/>
          </p:nvSpPr>
          <p:spPr bwMode="auto">
            <a:xfrm>
              <a:off x="2562225" y="1720395"/>
              <a:ext cx="0" cy="173355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914FFF8C-2199-4654-BC66-964AA48BCC47}"/>
              </a:ext>
              <a:ext uri="{C183D7F6-B498-43B3-948B-1728B52AA6E4}">
                <adec:decorative xmlns:adec="http://schemas.microsoft.com/office/drawing/2017/decorative" val="1"/>
              </a:ext>
            </a:extLst>
          </p:cNvPr>
          <p:cNvGrpSpPr/>
          <p:nvPr/>
        </p:nvGrpSpPr>
        <p:grpSpPr>
          <a:xfrm>
            <a:off x="2828925" y="2017409"/>
            <a:ext cx="776495" cy="1263621"/>
            <a:chOff x="2828925" y="2017409"/>
            <a:chExt cx="776495" cy="1263621"/>
          </a:xfrm>
        </p:grpSpPr>
        <p:sp>
          <p:nvSpPr>
            <p:cNvPr id="8" name="TextBox 7">
              <a:extLst>
                <a:ext uri="{FF2B5EF4-FFF2-40B4-BE49-F238E27FC236}">
                  <a16:creationId xmlns:a16="http://schemas.microsoft.com/office/drawing/2014/main" id="{13E04651-53D8-4321-89BA-C8E278374A2F}"/>
                </a:ext>
              </a:extLst>
            </p:cNvPr>
            <p:cNvSpPr txBox="1"/>
            <p:nvPr/>
          </p:nvSpPr>
          <p:spPr>
            <a:xfrm>
              <a:off x="2828925" y="2017409"/>
              <a:ext cx="77649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Regulatory</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narrowness</a:t>
              </a:r>
            </a:p>
          </p:txBody>
        </p:sp>
        <p:sp>
          <p:nvSpPr>
            <p:cNvPr id="151" name="Freeform: Shape 150" descr="Vertical line">
              <a:extLst>
                <a:ext uri="{FF2B5EF4-FFF2-40B4-BE49-F238E27FC236}">
                  <a16:creationId xmlns:a16="http://schemas.microsoft.com/office/drawing/2014/main" id="{D9F2F4A7-707A-4039-B642-4FA52B750EDF}"/>
                </a:ext>
              </a:extLst>
            </p:cNvPr>
            <p:cNvSpPr/>
            <p:nvPr/>
          </p:nvSpPr>
          <p:spPr bwMode="auto">
            <a:xfrm>
              <a:off x="3217172" y="2458070"/>
              <a:ext cx="0" cy="82296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3F16F240-6E81-4C9A-9959-DAF5E6691DCF}"/>
              </a:ext>
              <a:ext uri="{C183D7F6-B498-43B3-948B-1728B52AA6E4}">
                <adec:decorative xmlns:adec="http://schemas.microsoft.com/office/drawing/2017/decorative" val="1"/>
              </a:ext>
            </a:extLst>
          </p:cNvPr>
          <p:cNvGrpSpPr/>
          <p:nvPr/>
        </p:nvGrpSpPr>
        <p:grpSpPr>
          <a:xfrm>
            <a:off x="3657563" y="1590783"/>
            <a:ext cx="660437" cy="1814512"/>
            <a:chOff x="3657563" y="1590783"/>
            <a:chExt cx="660437" cy="1814512"/>
          </a:xfrm>
        </p:grpSpPr>
        <p:sp>
          <p:nvSpPr>
            <p:cNvPr id="7" name="TextBox 6">
              <a:extLst>
                <a:ext uri="{FF2B5EF4-FFF2-40B4-BE49-F238E27FC236}">
                  <a16:creationId xmlns:a16="http://schemas.microsoft.com/office/drawing/2014/main" id="{02026E44-50CA-49E6-B021-3E2721717742}"/>
                </a:ext>
              </a:extLst>
            </p:cNvPr>
            <p:cNvSpPr txBox="1"/>
            <p:nvPr/>
          </p:nvSpPr>
          <p:spPr>
            <a:xfrm>
              <a:off x="3657563" y="1590783"/>
              <a:ext cx="66043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Mixed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messages</a:t>
              </a:r>
            </a:p>
          </p:txBody>
        </p:sp>
        <p:sp>
          <p:nvSpPr>
            <p:cNvPr id="152" name="Freeform: Shape 151" descr="Vertical line">
              <a:extLst>
                <a:ext uri="{FF2B5EF4-FFF2-40B4-BE49-F238E27FC236}">
                  <a16:creationId xmlns:a16="http://schemas.microsoft.com/office/drawing/2014/main" id="{86233019-419B-4691-B2A7-A28F40FED4AC}"/>
                </a:ext>
              </a:extLst>
            </p:cNvPr>
            <p:cNvSpPr/>
            <p:nvPr/>
          </p:nvSpPr>
          <p:spPr bwMode="auto">
            <a:xfrm>
              <a:off x="3968837" y="2033695"/>
              <a:ext cx="0" cy="13716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5CE662F-E15B-45D2-A96B-D72ADE0C0113}"/>
              </a:ext>
              <a:ext uri="{C183D7F6-B498-43B3-948B-1728B52AA6E4}">
                <adec:decorative xmlns:adec="http://schemas.microsoft.com/office/drawing/2017/decorative" val="1"/>
              </a:ext>
            </a:extLst>
          </p:cNvPr>
          <p:cNvGrpSpPr/>
          <p:nvPr/>
        </p:nvGrpSpPr>
        <p:grpSpPr>
          <a:xfrm>
            <a:off x="4553929" y="1810929"/>
            <a:ext cx="783420" cy="1560653"/>
            <a:chOff x="4553929" y="1810929"/>
            <a:chExt cx="783420" cy="1560653"/>
          </a:xfrm>
        </p:grpSpPr>
        <p:sp>
          <p:nvSpPr>
            <p:cNvPr id="9" name="TextBox 8">
              <a:extLst>
                <a:ext uri="{FF2B5EF4-FFF2-40B4-BE49-F238E27FC236}">
                  <a16:creationId xmlns:a16="http://schemas.microsoft.com/office/drawing/2014/main" id="{0AAEBD8F-B7C7-49F5-B052-73D0CFB31F0D}"/>
                </a:ext>
              </a:extLst>
            </p:cNvPr>
            <p:cNvSpPr txBox="1"/>
            <p:nvPr/>
          </p:nvSpPr>
          <p:spPr>
            <a:xfrm>
              <a:off x="4553929" y="1810929"/>
              <a:ext cx="783420"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Production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pressures</a:t>
              </a:r>
            </a:p>
          </p:txBody>
        </p:sp>
        <p:sp>
          <p:nvSpPr>
            <p:cNvPr id="153" name="Freeform: Shape 152" descr="Vertical line">
              <a:extLst>
                <a:ext uri="{FF2B5EF4-FFF2-40B4-BE49-F238E27FC236}">
                  <a16:creationId xmlns:a16="http://schemas.microsoft.com/office/drawing/2014/main" id="{B9499E42-F0A6-48E1-83E8-C5BAE3591BA8}"/>
                </a:ext>
              </a:extLst>
            </p:cNvPr>
            <p:cNvSpPr/>
            <p:nvPr/>
          </p:nvSpPr>
          <p:spPr bwMode="auto">
            <a:xfrm>
              <a:off x="4943475" y="2274302"/>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7E40CE0E-51E2-4FF6-A7DB-1D1D8F186D4A}"/>
              </a:ext>
              <a:ext uri="{C183D7F6-B498-43B3-948B-1728B52AA6E4}">
                <adec:decorative xmlns:adec="http://schemas.microsoft.com/office/drawing/2017/decorative" val="1"/>
              </a:ext>
            </a:extLst>
          </p:cNvPr>
          <p:cNvGrpSpPr/>
          <p:nvPr/>
        </p:nvGrpSpPr>
        <p:grpSpPr>
          <a:xfrm>
            <a:off x="5414846" y="2022878"/>
            <a:ext cx="970329" cy="909392"/>
            <a:chOff x="5414846" y="2022878"/>
            <a:chExt cx="970329" cy="909392"/>
          </a:xfrm>
        </p:grpSpPr>
        <p:sp>
          <p:nvSpPr>
            <p:cNvPr id="10" name="TextBox 9">
              <a:extLst>
                <a:ext uri="{FF2B5EF4-FFF2-40B4-BE49-F238E27FC236}">
                  <a16:creationId xmlns:a16="http://schemas.microsoft.com/office/drawing/2014/main" id="{996C0750-5CF0-4509-8170-B54DCA3B6873}"/>
                </a:ext>
              </a:extLst>
            </p:cNvPr>
            <p:cNvSpPr txBox="1"/>
            <p:nvPr/>
          </p:nvSpPr>
          <p:spPr>
            <a:xfrm>
              <a:off x="5414846" y="2022878"/>
              <a:ext cx="97032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Responsibility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shifting</a:t>
              </a:r>
            </a:p>
          </p:txBody>
        </p:sp>
        <p:sp>
          <p:nvSpPr>
            <p:cNvPr id="154" name="Freeform: Shape 153" descr="Vertical line">
              <a:extLst>
                <a:ext uri="{FF2B5EF4-FFF2-40B4-BE49-F238E27FC236}">
                  <a16:creationId xmlns:a16="http://schemas.microsoft.com/office/drawing/2014/main" id="{9DCA426E-7F57-4B56-8143-61CE864C47AC}"/>
                </a:ext>
              </a:extLst>
            </p:cNvPr>
            <p:cNvSpPr/>
            <p:nvPr/>
          </p:nvSpPr>
          <p:spPr bwMode="auto">
            <a:xfrm>
              <a:off x="5888831" y="2475070"/>
              <a:ext cx="0" cy="4572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7CFBBC9A-C61C-4A97-B822-80C5A8FAEBE2}"/>
              </a:ext>
              <a:ext uri="{C183D7F6-B498-43B3-948B-1728B52AA6E4}">
                <adec:decorative xmlns:adec="http://schemas.microsoft.com/office/drawing/2017/decorative" val="1"/>
              </a:ext>
            </a:extLst>
          </p:cNvPr>
          <p:cNvGrpSpPr/>
          <p:nvPr/>
        </p:nvGrpSpPr>
        <p:grpSpPr>
          <a:xfrm>
            <a:off x="6565469" y="1664559"/>
            <a:ext cx="808298" cy="1440652"/>
            <a:chOff x="6565469" y="1664559"/>
            <a:chExt cx="808298" cy="1440652"/>
          </a:xfrm>
        </p:grpSpPr>
        <p:sp>
          <p:nvSpPr>
            <p:cNvPr id="11" name="TextBox 10">
              <a:extLst>
                <a:ext uri="{FF2B5EF4-FFF2-40B4-BE49-F238E27FC236}">
                  <a16:creationId xmlns:a16="http://schemas.microsoft.com/office/drawing/2014/main" id="{17D641E4-B497-411D-86C0-5AA7C1EEEA26}"/>
                </a:ext>
              </a:extLst>
            </p:cNvPr>
            <p:cNvSpPr txBox="1"/>
            <p:nvPr/>
          </p:nvSpPr>
          <p:spPr>
            <a:xfrm>
              <a:off x="6565469" y="1664559"/>
              <a:ext cx="80829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Inadequate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training</a:t>
              </a:r>
            </a:p>
          </p:txBody>
        </p:sp>
        <p:sp>
          <p:nvSpPr>
            <p:cNvPr id="155" name="Freeform: Shape 154" descr="Vertical line">
              <a:extLst>
                <a:ext uri="{FF2B5EF4-FFF2-40B4-BE49-F238E27FC236}">
                  <a16:creationId xmlns:a16="http://schemas.microsoft.com/office/drawing/2014/main" id="{F1DDB65D-5184-45A0-B966-B4CAA6849ED1}"/>
                </a:ext>
              </a:extLst>
            </p:cNvPr>
            <p:cNvSpPr/>
            <p:nvPr/>
          </p:nvSpPr>
          <p:spPr bwMode="auto">
            <a:xfrm>
              <a:off x="6976055" y="2099371"/>
              <a:ext cx="0" cy="100584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B64B1E93-06A7-4124-A868-6BCC6E53A4D1}"/>
              </a:ext>
              <a:ext uri="{C183D7F6-B498-43B3-948B-1728B52AA6E4}">
                <adec:decorative xmlns:adec="http://schemas.microsoft.com/office/drawing/2017/decorative" val="1"/>
              </a:ext>
            </a:extLst>
          </p:cNvPr>
          <p:cNvGrpSpPr/>
          <p:nvPr/>
        </p:nvGrpSpPr>
        <p:grpSpPr>
          <a:xfrm>
            <a:off x="8538110" y="1539402"/>
            <a:ext cx="757002" cy="1544337"/>
            <a:chOff x="8538110" y="1539402"/>
            <a:chExt cx="757002" cy="1544337"/>
          </a:xfrm>
        </p:grpSpPr>
        <p:sp>
          <p:nvSpPr>
            <p:cNvPr id="13" name="TextBox 12">
              <a:extLst>
                <a:ext uri="{FF2B5EF4-FFF2-40B4-BE49-F238E27FC236}">
                  <a16:creationId xmlns:a16="http://schemas.microsoft.com/office/drawing/2014/main" id="{848C11AE-9C14-48BF-AE9C-7CDBBEA817C8}"/>
                </a:ext>
              </a:extLst>
            </p:cNvPr>
            <p:cNvSpPr txBox="1"/>
            <p:nvPr/>
          </p:nvSpPr>
          <p:spPr>
            <a:xfrm>
              <a:off x="8538110" y="1539402"/>
              <a:ext cx="75700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Clumsy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technology</a:t>
              </a:r>
            </a:p>
          </p:txBody>
        </p:sp>
        <p:sp>
          <p:nvSpPr>
            <p:cNvPr id="156" name="Freeform: Shape 155" descr="Vertical line">
              <a:extLst>
                <a:ext uri="{FF2B5EF4-FFF2-40B4-BE49-F238E27FC236}">
                  <a16:creationId xmlns:a16="http://schemas.microsoft.com/office/drawing/2014/main" id="{17B403D8-01DD-4979-9CB2-6001B84AE190}"/>
                </a:ext>
              </a:extLst>
            </p:cNvPr>
            <p:cNvSpPr/>
            <p:nvPr/>
          </p:nvSpPr>
          <p:spPr bwMode="auto">
            <a:xfrm>
              <a:off x="8916611" y="1986459"/>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EAE981EF-2E07-4074-B58F-E92184EA4F5A}"/>
              </a:ext>
              <a:ext uri="{C183D7F6-B498-43B3-948B-1728B52AA6E4}">
                <adec:decorative xmlns:adec="http://schemas.microsoft.com/office/drawing/2017/decorative" val="1"/>
              </a:ext>
            </a:extLst>
          </p:cNvPr>
          <p:cNvGrpSpPr/>
          <p:nvPr/>
        </p:nvGrpSpPr>
        <p:grpSpPr>
          <a:xfrm>
            <a:off x="7699967" y="2265463"/>
            <a:ext cx="780662" cy="1105297"/>
            <a:chOff x="7699967" y="2265463"/>
            <a:chExt cx="780662" cy="1105297"/>
          </a:xfrm>
        </p:grpSpPr>
        <p:sp>
          <p:nvSpPr>
            <p:cNvPr id="12" name="TextBox 11">
              <a:extLst>
                <a:ext uri="{FF2B5EF4-FFF2-40B4-BE49-F238E27FC236}">
                  <a16:creationId xmlns:a16="http://schemas.microsoft.com/office/drawing/2014/main" id="{EF357A9F-614B-4B63-A797-1F272026A87E}"/>
                </a:ext>
              </a:extLst>
            </p:cNvPr>
            <p:cNvSpPr txBox="1"/>
            <p:nvPr/>
          </p:nvSpPr>
          <p:spPr>
            <a:xfrm>
              <a:off x="7699967" y="2265463"/>
              <a:ext cx="78066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Attention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distractions</a:t>
              </a:r>
            </a:p>
          </p:txBody>
        </p:sp>
        <p:sp>
          <p:nvSpPr>
            <p:cNvPr id="157" name="Freeform: Shape 156" descr="Vertical line">
              <a:extLst>
                <a:ext uri="{FF2B5EF4-FFF2-40B4-BE49-F238E27FC236}">
                  <a16:creationId xmlns:a16="http://schemas.microsoft.com/office/drawing/2014/main" id="{6793C433-19A8-4604-90C7-34B391FEAEE5}"/>
                </a:ext>
              </a:extLst>
            </p:cNvPr>
            <p:cNvSpPr/>
            <p:nvPr/>
          </p:nvSpPr>
          <p:spPr bwMode="auto">
            <a:xfrm>
              <a:off x="8090298" y="2730680"/>
              <a:ext cx="0" cy="6400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7989BDAD-2670-4518-898B-00DB7C4F7EA2}"/>
              </a:ext>
              <a:ext uri="{C183D7F6-B498-43B3-948B-1728B52AA6E4}">
                <adec:decorative xmlns:adec="http://schemas.microsoft.com/office/drawing/2017/decorative" val="1"/>
              </a:ext>
            </a:extLst>
          </p:cNvPr>
          <p:cNvGrpSpPr/>
          <p:nvPr/>
        </p:nvGrpSpPr>
        <p:grpSpPr>
          <a:xfrm>
            <a:off x="9768256" y="1294392"/>
            <a:ext cx="869212" cy="1639091"/>
            <a:chOff x="9768256" y="1294392"/>
            <a:chExt cx="869212" cy="1639091"/>
          </a:xfrm>
        </p:grpSpPr>
        <p:sp>
          <p:nvSpPr>
            <p:cNvPr id="14" name="TextBox 13">
              <a:extLst>
                <a:ext uri="{FF2B5EF4-FFF2-40B4-BE49-F238E27FC236}">
                  <a16:creationId xmlns:a16="http://schemas.microsoft.com/office/drawing/2014/main" id="{F4FBAA0B-D54E-4D18-AEE9-1DC8B6308A89}"/>
                </a:ext>
              </a:extLst>
            </p:cNvPr>
            <p:cNvSpPr txBox="1"/>
            <p:nvPr/>
          </p:nvSpPr>
          <p:spPr>
            <a:xfrm>
              <a:off x="9768256" y="1294392"/>
              <a:ext cx="86921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Deferred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maintenance</a:t>
              </a:r>
            </a:p>
          </p:txBody>
        </p:sp>
        <p:sp>
          <p:nvSpPr>
            <p:cNvPr id="158" name="Freeform: Shape 157" descr="Vertical line">
              <a:extLst>
                <a:ext uri="{FF2B5EF4-FFF2-40B4-BE49-F238E27FC236}">
                  <a16:creationId xmlns:a16="http://schemas.microsoft.com/office/drawing/2014/main" id="{3CF95122-981B-4E14-B1E3-B8D273ADB4DA}"/>
                </a:ext>
              </a:extLst>
            </p:cNvPr>
            <p:cNvSpPr/>
            <p:nvPr/>
          </p:nvSpPr>
          <p:spPr bwMode="auto">
            <a:xfrm>
              <a:off x="10202862" y="1744763"/>
              <a:ext cx="0" cy="118872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36473798-C381-4289-841C-ED98547F4138}"/>
              </a:ext>
              <a:ext uri="{C183D7F6-B498-43B3-948B-1728B52AA6E4}">
                <adec:decorative xmlns:adec="http://schemas.microsoft.com/office/drawing/2017/decorative" val="1"/>
              </a:ext>
            </a:extLst>
          </p:cNvPr>
          <p:cNvGrpSpPr/>
          <p:nvPr/>
        </p:nvGrpSpPr>
        <p:grpSpPr>
          <a:xfrm>
            <a:off x="2764409" y="3513651"/>
            <a:ext cx="6781679" cy="627497"/>
            <a:chOff x="2764409" y="3513651"/>
            <a:chExt cx="6781679" cy="627497"/>
          </a:xfrm>
        </p:grpSpPr>
        <p:sp>
          <p:nvSpPr>
            <p:cNvPr id="26" name="Arc 25">
              <a:extLst>
                <a:ext uri="{FF2B5EF4-FFF2-40B4-BE49-F238E27FC236}">
                  <a16:creationId xmlns:a16="http://schemas.microsoft.com/office/drawing/2014/main" id="{90FF3573-0564-4ECD-877E-B61E7F109536}"/>
                </a:ext>
              </a:extLst>
            </p:cNvPr>
            <p:cNvSpPr/>
            <p:nvPr/>
          </p:nvSpPr>
          <p:spPr>
            <a:xfrm rot="16434186">
              <a:off x="6325390" y="379906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1079D3E0-3FCF-421C-A15B-FCE90812724A}"/>
                </a:ext>
              </a:extLst>
            </p:cNvPr>
            <p:cNvCxnSpPr/>
            <p:nvPr/>
          </p:nvCxnSpPr>
          <p:spPr>
            <a:xfrm flipH="1">
              <a:off x="8293895" y="3538016"/>
              <a:ext cx="117922" cy="279483"/>
            </a:xfrm>
            <a:prstGeom prst="line">
              <a:avLst/>
            </a:prstGeom>
            <a:ln w="76200">
              <a:solidFill>
                <a:srgbClr val="0C89E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F9B22CC3-E807-4512-9EDD-D8F6197D8477}"/>
                </a:ext>
              </a:extLst>
            </p:cNvPr>
            <p:cNvSpPr/>
            <p:nvPr/>
          </p:nvSpPr>
          <p:spPr>
            <a:xfrm rot="16935797">
              <a:off x="9288612" y="368109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Arc 60">
              <a:extLst>
                <a:ext uri="{FF2B5EF4-FFF2-40B4-BE49-F238E27FC236}">
                  <a16:creationId xmlns:a16="http://schemas.microsoft.com/office/drawing/2014/main" id="{F5146320-29F3-4D4B-8729-9183EBF74EE3}"/>
                </a:ext>
              </a:extLst>
            </p:cNvPr>
            <p:cNvSpPr/>
            <p:nvPr/>
          </p:nvSpPr>
          <p:spPr>
            <a:xfrm rot="14868456">
              <a:off x="4080315" y="3883673"/>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8460957D-DE89-4B5B-9BFC-D7B7F008ED57}"/>
                </a:ext>
              </a:extLst>
            </p:cNvPr>
            <p:cNvSpPr/>
            <p:nvPr/>
          </p:nvSpPr>
          <p:spPr bwMode="auto">
            <a:xfrm rot="20437090">
              <a:off x="2764409" y="3768439"/>
              <a:ext cx="104275" cy="366725"/>
            </a:xfrm>
            <a:custGeom>
              <a:avLst/>
              <a:gdLst>
                <a:gd name="connsiteX0" fmla="*/ 35219 w 104275"/>
                <a:gd name="connsiteY0" fmla="*/ 0 h 293752"/>
                <a:gd name="connsiteX1" fmla="*/ 1881 w 104275"/>
                <a:gd name="connsiteY1" fmla="*/ 140494 h 293752"/>
                <a:gd name="connsiteX2" fmla="*/ 85225 w 104275"/>
                <a:gd name="connsiteY2" fmla="*/ 280988 h 293752"/>
                <a:gd name="connsiteX3" fmla="*/ 104275 w 104275"/>
                <a:gd name="connsiteY3" fmla="*/ 278606 h 293752"/>
              </a:gdLst>
              <a:ahLst/>
              <a:cxnLst>
                <a:cxn ang="0">
                  <a:pos x="connsiteX0" y="connsiteY0"/>
                </a:cxn>
                <a:cxn ang="0">
                  <a:pos x="connsiteX1" y="connsiteY1"/>
                </a:cxn>
                <a:cxn ang="0">
                  <a:pos x="connsiteX2" y="connsiteY2"/>
                </a:cxn>
                <a:cxn ang="0">
                  <a:pos x="connsiteX3" y="connsiteY3"/>
                </a:cxn>
              </a:cxnLst>
              <a:rect l="l" t="t" r="r" b="b"/>
              <a:pathLst>
                <a:path w="104275" h="293752">
                  <a:moveTo>
                    <a:pt x="35219" y="0"/>
                  </a:moveTo>
                  <a:cubicBezTo>
                    <a:pt x="14383" y="46831"/>
                    <a:pt x="-6453" y="93663"/>
                    <a:pt x="1881" y="140494"/>
                  </a:cubicBezTo>
                  <a:cubicBezTo>
                    <a:pt x="10215" y="187325"/>
                    <a:pt x="68159" y="257969"/>
                    <a:pt x="85225" y="280988"/>
                  </a:cubicBezTo>
                  <a:cubicBezTo>
                    <a:pt x="102291" y="304007"/>
                    <a:pt x="103283" y="291306"/>
                    <a:pt x="104275" y="278606"/>
                  </a:cubicBezTo>
                </a:path>
              </a:pathLst>
            </a:custGeom>
            <a:noFill/>
            <a:ln w="38100">
              <a:solidFill>
                <a:srgbClr val="0C89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0FBF455D-38B5-4D2E-A82E-6D5D81038370}"/>
              </a:ext>
              <a:ext uri="{C183D7F6-B498-43B3-948B-1728B52AA6E4}">
                <adec:decorative xmlns:adec="http://schemas.microsoft.com/office/drawing/2017/decorative" val="1"/>
              </a:ext>
            </a:extLst>
          </p:cNvPr>
          <p:cNvGrpSpPr/>
          <p:nvPr/>
        </p:nvGrpSpPr>
        <p:grpSpPr>
          <a:xfrm>
            <a:off x="9497808" y="2060799"/>
            <a:ext cx="519060" cy="1430278"/>
            <a:chOff x="9497808" y="2060799"/>
            <a:chExt cx="519060" cy="1430278"/>
          </a:xfrm>
        </p:grpSpPr>
        <p:sp>
          <p:nvSpPr>
            <p:cNvPr id="59" name="TextBox 58">
              <a:extLst>
                <a:ext uri="{FF2B5EF4-FFF2-40B4-BE49-F238E27FC236}">
                  <a16:creationId xmlns:a16="http://schemas.microsoft.com/office/drawing/2014/main" id="{45050D06-6EC3-44B4-8BC9-B9C4655B15D7}"/>
                </a:ext>
              </a:extLst>
            </p:cNvPr>
            <p:cNvSpPr txBox="1"/>
            <p:nvPr/>
          </p:nvSpPr>
          <p:spPr>
            <a:xfrm>
              <a:off x="9497808" y="2060799"/>
              <a:ext cx="49051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Coding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bugs</a:t>
              </a:r>
            </a:p>
          </p:txBody>
        </p:sp>
        <p:sp>
          <p:nvSpPr>
            <p:cNvPr id="62" name="Freeform: Shape 61" descr="Vertical line">
              <a:extLst>
                <a:ext uri="{FF2B5EF4-FFF2-40B4-BE49-F238E27FC236}">
                  <a16:creationId xmlns:a16="http://schemas.microsoft.com/office/drawing/2014/main" id="{484C11A2-8CB4-4C01-978D-9004E99A5BB1}"/>
                </a:ext>
              </a:extLst>
            </p:cNvPr>
            <p:cNvSpPr/>
            <p:nvPr/>
          </p:nvSpPr>
          <p:spPr bwMode="auto">
            <a:xfrm>
              <a:off x="9762319" y="2516391"/>
              <a:ext cx="254549" cy="974686"/>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EE2DDBBE-A80C-4205-9C50-07AF67DE5488}"/>
              </a:ext>
              <a:ext uri="{C183D7F6-B498-43B3-948B-1728B52AA6E4}">
                <adec:decorative xmlns:adec="http://schemas.microsoft.com/office/drawing/2017/decorative" val="1"/>
              </a:ext>
            </a:extLst>
          </p:cNvPr>
          <p:cNvGrpSpPr/>
          <p:nvPr/>
        </p:nvGrpSpPr>
        <p:grpSpPr>
          <a:xfrm>
            <a:off x="543813" y="3186235"/>
            <a:ext cx="1011495" cy="1637885"/>
            <a:chOff x="543813" y="3186235"/>
            <a:chExt cx="1011495" cy="1637885"/>
          </a:xfrm>
        </p:grpSpPr>
        <p:sp>
          <p:nvSpPr>
            <p:cNvPr id="15" name="TextBox 14">
              <a:extLst>
                <a:ext uri="{FF2B5EF4-FFF2-40B4-BE49-F238E27FC236}">
                  <a16:creationId xmlns:a16="http://schemas.microsoft.com/office/drawing/2014/main" id="{EBAEBD15-212B-45BB-AAD5-FB6DAA4CACE0}"/>
                </a:ext>
              </a:extLst>
            </p:cNvPr>
            <p:cNvSpPr txBox="1"/>
            <p:nvPr/>
          </p:nvSpPr>
          <p:spPr>
            <a:xfrm>
              <a:off x="689878" y="3186235"/>
              <a:ext cx="719364"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Triggers</a:t>
              </a:r>
            </a:p>
          </p:txBody>
        </p:sp>
        <p:sp>
          <p:nvSpPr>
            <p:cNvPr id="16" name="TextBox 15">
              <a:extLst>
                <a:ext uri="{FF2B5EF4-FFF2-40B4-BE49-F238E27FC236}">
                  <a16:creationId xmlns:a16="http://schemas.microsoft.com/office/drawing/2014/main" id="{DD73567F-16C6-45A2-B84C-9D6457B65FC0}"/>
                </a:ext>
              </a:extLst>
            </p:cNvPr>
            <p:cNvSpPr txBox="1"/>
            <p:nvPr/>
          </p:nvSpPr>
          <p:spPr>
            <a:xfrm>
              <a:off x="543813" y="4608676"/>
              <a:ext cx="1011495"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a:ea typeface="+mn-ea"/>
                  <a:cs typeface="+mn-cs"/>
                </a:rPr>
                <a:t>THE WORLD</a:t>
              </a:r>
            </a:p>
          </p:txBody>
        </p:sp>
        <p:grpSp>
          <p:nvGrpSpPr>
            <p:cNvPr id="64" name="Group 63" descr="globe, earth">
              <a:extLst>
                <a:ext uri="{FF2B5EF4-FFF2-40B4-BE49-F238E27FC236}">
                  <a16:creationId xmlns:a16="http://schemas.microsoft.com/office/drawing/2014/main" id="{DB4F2BDC-4227-4C2E-8BE4-6FB40FA0975D}"/>
                </a:ext>
              </a:extLst>
            </p:cNvPr>
            <p:cNvGrpSpPr/>
            <p:nvPr/>
          </p:nvGrpSpPr>
          <p:grpSpPr>
            <a:xfrm>
              <a:off x="665159" y="3641443"/>
              <a:ext cx="768802" cy="768798"/>
              <a:chOff x="8617744" y="2840833"/>
              <a:chExt cx="896936" cy="896934"/>
            </a:xfrm>
          </p:grpSpPr>
          <p:sp>
            <p:nvSpPr>
              <p:cNvPr id="65" name="Oval 64">
                <a:extLst>
                  <a:ext uri="{FF2B5EF4-FFF2-40B4-BE49-F238E27FC236}">
                    <a16:creationId xmlns:a16="http://schemas.microsoft.com/office/drawing/2014/main" id="{4573E96D-AC98-4CB3-94AC-13C35E74607C}"/>
                  </a:ext>
                </a:extLst>
              </p:cNvPr>
              <p:cNvSpPr/>
              <p:nvPr/>
            </p:nvSpPr>
            <p:spPr bwMode="auto">
              <a:xfrm>
                <a:off x="8618568" y="2840833"/>
                <a:ext cx="896112" cy="896112"/>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09"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4">
                <a:extLst>
                  <a:ext uri="{FF2B5EF4-FFF2-40B4-BE49-F238E27FC236}">
                    <a16:creationId xmlns:a16="http://schemas.microsoft.com/office/drawing/2014/main" id="{C3F5B974-975A-4088-87FA-67F9869229CB}"/>
                  </a:ext>
                </a:extLst>
              </p:cNvPr>
              <p:cNvGrpSpPr>
                <a:grpSpLocks noChangeAspect="1"/>
              </p:cNvGrpSpPr>
              <p:nvPr/>
            </p:nvGrpSpPr>
            <p:grpSpPr bwMode="auto">
              <a:xfrm>
                <a:off x="8617744" y="2840833"/>
                <a:ext cx="896936" cy="896934"/>
                <a:chOff x="2177" y="498"/>
                <a:chExt cx="3324" cy="3324"/>
              </a:xfrm>
              <a:solidFill>
                <a:srgbClr val="243A5E"/>
              </a:solidFill>
            </p:grpSpPr>
            <p:sp>
              <p:nvSpPr>
                <p:cNvPr id="67" name="Freeform 5">
                  <a:extLst>
                    <a:ext uri="{FF2B5EF4-FFF2-40B4-BE49-F238E27FC236}">
                      <a16:creationId xmlns:a16="http://schemas.microsoft.com/office/drawing/2014/main" id="{B45A3006-0CD9-4630-8369-58E46ECA3D8A}"/>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6">
                  <a:extLst>
                    <a:ext uri="{FF2B5EF4-FFF2-40B4-BE49-F238E27FC236}">
                      <a16:creationId xmlns:a16="http://schemas.microsoft.com/office/drawing/2014/main" id="{C9D945E2-4C61-40AD-A220-B42F94FB43A1}"/>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7">
                  <a:extLst>
                    <a:ext uri="{FF2B5EF4-FFF2-40B4-BE49-F238E27FC236}">
                      <a16:creationId xmlns:a16="http://schemas.microsoft.com/office/drawing/2014/main" id="{A5CF87F5-F55D-4186-862F-69DB2D237CF8}"/>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grpSp>
      <p:grpSp>
        <p:nvGrpSpPr>
          <p:cNvPr id="86" name="Group 85">
            <a:extLst>
              <a:ext uri="{FF2B5EF4-FFF2-40B4-BE49-F238E27FC236}">
                <a16:creationId xmlns:a16="http://schemas.microsoft.com/office/drawing/2014/main" id="{EF7E8558-0F6D-497A-A447-0793B6A16020}"/>
              </a:ext>
              <a:ext uri="{C183D7F6-B498-43B3-948B-1728B52AA6E4}">
                <adec:decorative xmlns:adec="http://schemas.microsoft.com/office/drawing/2017/decorative" val="1"/>
              </a:ext>
            </a:extLst>
          </p:cNvPr>
          <p:cNvGrpSpPr/>
          <p:nvPr/>
        </p:nvGrpSpPr>
        <p:grpSpPr>
          <a:xfrm>
            <a:off x="10734502" y="241300"/>
            <a:ext cx="1457498" cy="553998"/>
            <a:chOff x="10401300" y="241300"/>
            <a:chExt cx="1790700" cy="836374"/>
          </a:xfrm>
        </p:grpSpPr>
        <p:sp>
          <p:nvSpPr>
            <p:cNvPr id="87" name="Rectangle 86">
              <a:extLst>
                <a:ext uri="{FF2B5EF4-FFF2-40B4-BE49-F238E27FC236}">
                  <a16:creationId xmlns:a16="http://schemas.microsoft.com/office/drawing/2014/main" id="{8FC8DB9C-2076-4C69-A720-B62B51E9CC66}"/>
                </a:ext>
              </a:extLst>
            </p:cNvPr>
            <p:cNvSpPr/>
            <p:nvPr/>
          </p:nvSpPr>
          <p:spPr bwMode="auto">
            <a:xfrm>
              <a:off x="10401300" y="241300"/>
              <a:ext cx="1790700" cy="836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25176361-4481-4441-B088-B6A84D4720B1}"/>
                </a:ext>
              </a:extLst>
            </p:cNvPr>
            <p:cNvSpPr/>
            <p:nvPr/>
          </p:nvSpPr>
          <p:spPr>
            <a:xfrm>
              <a:off x="10660459" y="428654"/>
              <a:ext cx="13843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Modified from</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Reason</a:t>
              </a: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 </a:t>
              </a: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1991</a:t>
              </a:r>
            </a:p>
          </p:txBody>
        </p:sp>
        <p:sp>
          <p:nvSpPr>
            <p:cNvPr id="93" name="Rectangle 92">
              <a:extLst>
                <a:ext uri="{FF2B5EF4-FFF2-40B4-BE49-F238E27FC236}">
                  <a16:creationId xmlns:a16="http://schemas.microsoft.com/office/drawing/2014/main" id="{6FEF98DC-8972-4993-B6E2-C93CB31DAE4D}"/>
                </a:ext>
              </a:extLst>
            </p:cNvPr>
            <p:cNvSpPr/>
            <p:nvPr/>
          </p:nvSpPr>
          <p:spPr bwMode="auto">
            <a:xfrm>
              <a:off x="10401300" y="241300"/>
              <a:ext cx="144780" cy="8363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82979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xmlns:a16="http://schemas.microsoft.com/office/drawing/2014/main" xmlns:adec="http://schemas.microsoft.com/office/drawing/2017/decorative" xmlns:a14="http://schemas.microsoft.com/office/drawing/2010/main" xmlns:p14="http://schemas.microsoft.com/office/powerpoint/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15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42" presetClass="path" presetSubtype="0" decel="100000" fill="hold" nodeType="withEffect">
                                  <p:stCondLst>
                                    <p:cond delay="150"/>
                                  </p:stCondLst>
                                  <p:childTnLst>
                                    <p:animMotion origin="layout" path="M -0.0245 -6.58193E-7 L -4.4243E-6 -6.58193E-7 " pathEditMode="relative" rAng="0" ptsTypes="AA">
                                      <p:cBhvr>
                                        <p:cTn id="12" dur="600" fill="hold"/>
                                        <p:tgtEl>
                                          <p:spTgt spid="41"/>
                                        </p:tgtEl>
                                        <p:attrNameLst>
                                          <p:attrName>ppt_x</p:attrName>
                                          <p:attrName>ppt_y</p:attrName>
                                        </p:attrNameLst>
                                      </p:cBhvr>
                                      <p:rCtr x="1225" y="0"/>
                                    </p:animMotion>
                                  </p:childTnLst>
                                </p:cTn>
                              </p:par>
                              <p:par>
                                <p:cTn id="13" presetID="10" presetClass="entr" presetSubtype="0"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42" presetClass="path" presetSubtype="0" decel="100000" fill="hold" nodeType="withEffect">
                                  <p:stCondLst>
                                    <p:cond delay="300"/>
                                  </p:stCondLst>
                                  <p:childTnLst>
                                    <p:animMotion origin="layout" path="M -0.0245 -6.58193E-7 L -4.4243E-6 -6.58193E-7 " pathEditMode="relative" rAng="0" ptsTypes="AA">
                                      <p:cBhvr>
                                        <p:cTn id="17" dur="600" fill="hold"/>
                                        <p:tgtEl>
                                          <p:spTgt spid="39"/>
                                        </p:tgtEl>
                                        <p:attrNameLst>
                                          <p:attrName>ppt_x</p:attrName>
                                          <p:attrName>ppt_y</p:attrName>
                                        </p:attrNameLst>
                                      </p:cBhvr>
                                      <p:rCtr x="1225" y="0"/>
                                    </p:animMotion>
                                  </p:childTnLst>
                                </p:cTn>
                              </p:par>
                              <p:par>
                                <p:cTn id="18" presetID="10" presetClass="entr" presetSubtype="0" fill="hold" nodeType="withEffect">
                                  <p:stCondLst>
                                    <p:cond delay="4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100000" fill="hold" nodeType="withEffect">
                                  <p:stCondLst>
                                    <p:cond delay="450"/>
                                  </p:stCondLst>
                                  <p:childTnLst>
                                    <p:animMotion origin="layout" path="M -0.0245 -6.58193E-7 L -4.4243E-6 -6.58193E-7 " pathEditMode="relative" rAng="0" ptsTypes="AA">
                                      <p:cBhvr>
                                        <p:cTn id="22" dur="600" fill="hold"/>
                                        <p:tgtEl>
                                          <p:spTgt spid="38"/>
                                        </p:tgtEl>
                                        <p:attrNameLst>
                                          <p:attrName>ppt_x</p:attrName>
                                          <p:attrName>ppt_y</p:attrName>
                                        </p:attrNameLst>
                                      </p:cBhvr>
                                      <p:rCtr x="1225" y="0"/>
                                    </p:animMotion>
                                  </p:childTnLst>
                                </p:cTn>
                              </p:par>
                              <p:par>
                                <p:cTn id="23" presetID="10" presetClass="entr" presetSubtype="0" fill="hold" nodeType="withEffect">
                                  <p:stCondLst>
                                    <p:cond delay="6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42" presetClass="path" presetSubtype="0" decel="100000" fill="hold" nodeType="withEffect">
                                  <p:stCondLst>
                                    <p:cond delay="600"/>
                                  </p:stCondLst>
                                  <p:childTnLst>
                                    <p:animMotion origin="layout" path="M -0.0245 -6.58193E-7 L -4.4243E-6 -6.58193E-7 " pathEditMode="relative" rAng="0" ptsTypes="AA">
                                      <p:cBhvr>
                                        <p:cTn id="27" dur="600" fill="hold"/>
                                        <p:tgtEl>
                                          <p:spTgt spid="37"/>
                                        </p:tgtEl>
                                        <p:attrNameLst>
                                          <p:attrName>ppt_x</p:attrName>
                                          <p:attrName>ppt_y</p:attrName>
                                        </p:attrNameLst>
                                      </p:cBhvr>
                                      <p:rCtr x="1225" y="0"/>
                                    </p:animMotion>
                                  </p:childTnLst>
                                </p:cTn>
                              </p:par>
                              <p:par>
                                <p:cTn id="28" presetID="10" presetClass="entr" presetSubtype="0"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42" presetClass="path" presetSubtype="0" decel="100000" fill="hold" nodeType="withEffect">
                                  <p:stCondLst>
                                    <p:cond delay="750"/>
                                  </p:stCondLst>
                                  <p:childTnLst>
                                    <p:animMotion origin="layout" path="M -0.0245 -6.58193E-7 L -4.4243E-6 -6.58193E-7 " pathEditMode="relative" rAng="0" ptsTypes="AA">
                                      <p:cBhvr>
                                        <p:cTn id="32" dur="600" fill="hold"/>
                                        <p:tgtEl>
                                          <p:spTgt spid="36"/>
                                        </p:tgtEl>
                                        <p:attrNameLst>
                                          <p:attrName>ppt_x</p:attrName>
                                          <p:attrName>ppt_y</p:attrName>
                                        </p:attrNameLst>
                                      </p:cBhvr>
                                      <p:rCtr x="1225" y="0"/>
                                    </p:animMotion>
                                  </p:childTnLst>
                                </p:cTn>
                              </p:par>
                              <p:par>
                                <p:cTn id="33" presetID="10" presetClass="entr" presetSubtype="0" fill="hold" nodeType="withEffect">
                                  <p:stCondLst>
                                    <p:cond delay="9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42" presetClass="path" presetSubtype="0" decel="100000" fill="hold" nodeType="withEffect">
                                  <p:stCondLst>
                                    <p:cond delay="900"/>
                                  </p:stCondLst>
                                  <p:childTnLst>
                                    <p:animMotion origin="layout" path="M -0.0245 -6.58193E-7 L -4.4243E-6 -6.58193E-7 " pathEditMode="relative" rAng="0" ptsTypes="AA">
                                      <p:cBhvr>
                                        <p:cTn id="37" dur="600" fill="hold"/>
                                        <p:tgtEl>
                                          <p:spTgt spid="35"/>
                                        </p:tgtEl>
                                        <p:attrNameLst>
                                          <p:attrName>ppt_x</p:attrName>
                                          <p:attrName>ppt_y</p:attrName>
                                        </p:attrNameLst>
                                      </p:cBhvr>
                                      <p:rCtr x="1225" y="0"/>
                                    </p:animMotion>
                                  </p:childTnLst>
                                </p:cTn>
                              </p:par>
                              <p:par>
                                <p:cTn id="38" presetID="10" presetClass="entr" presetSubtype="0" fill="hold" grpId="0" nodeType="withEffect">
                                  <p:stCondLst>
                                    <p:cond delay="9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42" presetClass="path" presetSubtype="0" decel="100000" fill="hold" nodeType="withEffect">
                                  <p:stCondLst>
                                    <p:cond delay="0"/>
                                  </p:stCondLst>
                                  <p:childTnLst>
                                    <p:animMotion origin="layout" path="M 2.25428E-6 0.04607 L 2.25428E-6 -6.58193E-7 " pathEditMode="relative" rAng="0" ptsTypes="AA">
                                      <p:cBhvr>
                                        <p:cTn id="48" dur="600" fill="hold"/>
                                        <p:tgtEl>
                                          <p:spTgt spid="3"/>
                                        </p:tgtEl>
                                        <p:attrNameLst>
                                          <p:attrName>ppt_x</p:attrName>
                                          <p:attrName>ppt_y</p:attrName>
                                        </p:attrNameLst>
                                      </p:cBhvr>
                                      <p:rCtr x="0" y="-2315"/>
                                    </p:animMotion>
                                  </p:childTnLst>
                                </p:cTn>
                              </p:par>
                              <p:par>
                                <p:cTn id="49" presetID="10" presetClass="entr" presetSubtype="0" fill="hold" nodeType="withEffect">
                                  <p:stCondLst>
                                    <p:cond delay="10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42" presetClass="path" presetSubtype="0" decel="100000" fill="hold" nodeType="withEffect">
                                  <p:stCondLst>
                                    <p:cond delay="100"/>
                                  </p:stCondLst>
                                  <p:childTnLst>
                                    <p:animMotion origin="layout" path="M 2.25428E-6 0.04607 L 2.25428E-6 -6.58193E-7 " pathEditMode="relative" rAng="0" ptsTypes="AA">
                                      <p:cBhvr>
                                        <p:cTn id="53" dur="600" fill="hold"/>
                                        <p:tgtEl>
                                          <p:spTgt spid="2"/>
                                        </p:tgtEl>
                                        <p:attrNameLst>
                                          <p:attrName>ppt_x</p:attrName>
                                          <p:attrName>ppt_y</p:attrName>
                                        </p:attrNameLst>
                                      </p:cBhvr>
                                      <p:rCtr x="0" y="-2315"/>
                                    </p:animMotion>
                                  </p:childTnLst>
                                </p:cTn>
                              </p:par>
                              <p:par>
                                <p:cTn id="54" presetID="10" presetClass="entr" presetSubtype="0" fill="hold" nodeType="withEffect">
                                  <p:stCondLst>
                                    <p:cond delay="20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42" presetClass="path" presetSubtype="0" decel="100000" fill="hold" nodeType="withEffect">
                                  <p:stCondLst>
                                    <p:cond delay="200"/>
                                  </p:stCondLst>
                                  <p:childTnLst>
                                    <p:animMotion origin="layout" path="M 2.25428E-6 0.04607 L 2.25428E-6 -6.58193E-7 " pathEditMode="relative" rAng="0" ptsTypes="AA">
                                      <p:cBhvr>
                                        <p:cTn id="58" dur="600" fill="hold"/>
                                        <p:tgtEl>
                                          <p:spTgt spid="5"/>
                                        </p:tgtEl>
                                        <p:attrNameLst>
                                          <p:attrName>ppt_x</p:attrName>
                                          <p:attrName>ppt_y</p:attrName>
                                        </p:attrNameLst>
                                      </p:cBhvr>
                                      <p:rCtr x="0" y="-2315"/>
                                    </p:animMotion>
                                  </p:childTnLst>
                                </p:cTn>
                              </p:par>
                              <p:par>
                                <p:cTn id="59" presetID="10" presetClass="entr" presetSubtype="0" fill="hold" nodeType="withEffect">
                                  <p:stCondLst>
                                    <p:cond delay="3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42" presetClass="path" presetSubtype="0" decel="100000" fill="hold" nodeType="withEffect">
                                  <p:stCondLst>
                                    <p:cond delay="300"/>
                                  </p:stCondLst>
                                  <p:childTnLst>
                                    <p:animMotion origin="layout" path="M 2.25428E-6 0.04607 L 2.25428E-6 -6.58193E-7 " pathEditMode="relative" rAng="0" ptsTypes="AA">
                                      <p:cBhvr>
                                        <p:cTn id="63" dur="600" fill="hold"/>
                                        <p:tgtEl>
                                          <p:spTgt spid="17"/>
                                        </p:tgtEl>
                                        <p:attrNameLst>
                                          <p:attrName>ppt_x</p:attrName>
                                          <p:attrName>ppt_y</p:attrName>
                                        </p:attrNameLst>
                                      </p:cBhvr>
                                      <p:rCtr x="0" y="-2315"/>
                                    </p:animMotion>
                                  </p:childTnLst>
                                </p:cTn>
                              </p:par>
                              <p:par>
                                <p:cTn id="64" presetID="10" presetClass="entr" presetSubtype="0" fill="hold" nodeType="withEffect">
                                  <p:stCondLst>
                                    <p:cond delay="4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42" presetClass="path" presetSubtype="0" decel="100000" fill="hold" nodeType="withEffect">
                                  <p:stCondLst>
                                    <p:cond delay="400"/>
                                  </p:stCondLst>
                                  <p:childTnLst>
                                    <p:animMotion origin="layout" path="M 2.25428E-6 0.04607 L 2.25428E-6 -6.58193E-7 " pathEditMode="relative" rAng="0" ptsTypes="AA">
                                      <p:cBhvr>
                                        <p:cTn id="68" dur="600" fill="hold"/>
                                        <p:tgtEl>
                                          <p:spTgt spid="27"/>
                                        </p:tgtEl>
                                        <p:attrNameLst>
                                          <p:attrName>ppt_x</p:attrName>
                                          <p:attrName>ppt_y</p:attrName>
                                        </p:attrNameLst>
                                      </p:cBhvr>
                                      <p:rCtr x="0" y="-2315"/>
                                    </p:animMotion>
                                  </p:childTnLst>
                                </p:cTn>
                              </p:par>
                              <p:par>
                                <p:cTn id="69" presetID="10" presetClass="entr" presetSubtype="0" fill="hold"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42" presetClass="path" presetSubtype="0" decel="100000" fill="hold" nodeType="withEffect">
                                  <p:stCondLst>
                                    <p:cond delay="500"/>
                                  </p:stCondLst>
                                  <p:childTnLst>
                                    <p:animMotion origin="layout" path="M 2.25428E-6 0.04607 L 2.25428E-6 -6.58193E-7 " pathEditMode="relative" rAng="0" ptsTypes="AA">
                                      <p:cBhvr>
                                        <p:cTn id="73" dur="600" fill="hold"/>
                                        <p:tgtEl>
                                          <p:spTgt spid="29"/>
                                        </p:tgtEl>
                                        <p:attrNameLst>
                                          <p:attrName>ppt_x</p:attrName>
                                          <p:attrName>ppt_y</p:attrName>
                                        </p:attrNameLst>
                                      </p:cBhvr>
                                      <p:rCtr x="0" y="-2315"/>
                                    </p:animMotion>
                                  </p:childTnLst>
                                </p:cTn>
                              </p:par>
                              <p:par>
                                <p:cTn id="74" presetID="10" presetClass="entr" presetSubtype="0" fill="hold" nodeType="withEffect">
                                  <p:stCondLst>
                                    <p:cond delay="6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42" presetClass="path" presetSubtype="0" decel="100000" fill="hold" nodeType="withEffect">
                                  <p:stCondLst>
                                    <p:cond delay="600"/>
                                  </p:stCondLst>
                                  <p:childTnLst>
                                    <p:animMotion origin="layout" path="M 2.25428E-6 0.04607 L 2.25428E-6 -6.58193E-7 " pathEditMode="relative" rAng="0" ptsTypes="AA">
                                      <p:cBhvr>
                                        <p:cTn id="78" dur="600" fill="hold"/>
                                        <p:tgtEl>
                                          <p:spTgt spid="31"/>
                                        </p:tgtEl>
                                        <p:attrNameLst>
                                          <p:attrName>ppt_x</p:attrName>
                                          <p:attrName>ppt_y</p:attrName>
                                        </p:attrNameLst>
                                      </p:cBhvr>
                                      <p:rCtr x="0" y="-2315"/>
                                    </p:animMotion>
                                  </p:childTnLst>
                                </p:cTn>
                              </p:par>
                              <p:par>
                                <p:cTn id="79" presetID="10" presetClass="entr" presetSubtype="0" fill="hold" nodeType="withEffect">
                                  <p:stCondLst>
                                    <p:cond delay="7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42" presetClass="path" presetSubtype="0" decel="100000" fill="hold" nodeType="withEffect">
                                  <p:stCondLst>
                                    <p:cond delay="700"/>
                                  </p:stCondLst>
                                  <p:childTnLst>
                                    <p:animMotion origin="layout" path="M 2.25428E-6 0.04607 L 2.25428E-6 -6.58193E-7 " pathEditMode="relative" rAng="0" ptsTypes="AA">
                                      <p:cBhvr>
                                        <p:cTn id="83" dur="600" fill="hold"/>
                                        <p:tgtEl>
                                          <p:spTgt spid="32"/>
                                        </p:tgtEl>
                                        <p:attrNameLst>
                                          <p:attrName>ppt_x</p:attrName>
                                          <p:attrName>ppt_y</p:attrName>
                                        </p:attrNameLst>
                                      </p:cBhvr>
                                      <p:rCtr x="0" y="-2315"/>
                                    </p:animMotion>
                                  </p:childTnLst>
                                </p:cTn>
                              </p:par>
                              <p:par>
                                <p:cTn id="84" presetID="10" presetClass="entr" presetSubtype="0" fill="hold" nodeType="withEffect">
                                  <p:stCondLst>
                                    <p:cond delay="8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42" presetClass="path" presetSubtype="0" decel="100000" fill="hold" nodeType="withEffect">
                                  <p:stCondLst>
                                    <p:cond delay="800"/>
                                  </p:stCondLst>
                                  <p:childTnLst>
                                    <p:animMotion origin="layout" path="M 2.25428E-6 0.04607 L 2.25428E-6 -6.58193E-7 " pathEditMode="relative" rAng="0" ptsTypes="AA">
                                      <p:cBhvr>
                                        <p:cTn id="88" dur="600" fill="hold"/>
                                        <p:tgtEl>
                                          <p:spTgt spid="33"/>
                                        </p:tgtEl>
                                        <p:attrNameLst>
                                          <p:attrName>ppt_x</p:attrName>
                                          <p:attrName>ppt_y</p:attrName>
                                        </p:attrNameLst>
                                      </p:cBhvr>
                                      <p:rCtr x="0" y="-2315"/>
                                    </p:animMotion>
                                  </p:childTnLst>
                                </p:cTn>
                              </p:par>
                              <p:par>
                                <p:cTn id="89" presetID="10" presetClass="entr" presetSubtype="0" fill="hold" nodeType="withEffect">
                                  <p:stCondLst>
                                    <p:cond delay="90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42" presetClass="path" presetSubtype="0" decel="100000" fill="hold" nodeType="withEffect">
                                  <p:stCondLst>
                                    <p:cond delay="900"/>
                                  </p:stCondLst>
                                  <p:childTnLst>
                                    <p:animMotion origin="layout" path="M 2.25428E-6 0.04607 L 2.25428E-6 -6.58193E-7 " pathEditMode="relative" rAng="0" ptsTypes="AA">
                                      <p:cBhvr>
                                        <p:cTn id="93" dur="600" fill="hold"/>
                                        <p:tgtEl>
                                          <p:spTgt spid="34"/>
                                        </p:tgtEl>
                                        <p:attrNameLst>
                                          <p:attrName>ppt_x</p:attrName>
                                          <p:attrName>ppt_y</p:attrName>
                                        </p:attrNameLst>
                                      </p:cBhvr>
                                      <p:rCtr x="0" y="-2315"/>
                                    </p:animMotion>
                                  </p:childTnLst>
                                </p:cTn>
                              </p:par>
                              <p:par>
                                <p:cTn id="94" presetID="22" presetClass="entr" presetSubtype="8" fill="hold" grpId="0" nodeType="withEffect">
                                  <p:stCondLst>
                                    <p:cond delay="90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750"/>
                                        <p:tgtEl>
                                          <p:spTgt spid="92"/>
                                        </p:tgtEl>
                                      </p:cBhvr>
                                    </p:animEffect>
                                  </p:childTnLst>
                                </p:cTn>
                              </p:par>
                              <p:par>
                                <p:cTn id="97" presetID="22" presetClass="entr" presetSubtype="8" fill="hold" nodeType="withEffect">
                                  <p:stCondLst>
                                    <p:cond delay="90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750"/>
                                        <p:tgtEl>
                                          <p:spTgt spid="47"/>
                                        </p:tgtEl>
                                      </p:cBhvr>
                                    </p:animEffect>
                                  </p:childTnLst>
                                </p:cTn>
                              </p:par>
                              <p:par>
                                <p:cTn id="100" presetID="22" presetClass="entr" presetSubtype="8" fill="hold" nodeType="withEffect">
                                  <p:stCondLst>
                                    <p:cond delay="900"/>
                                  </p:stCondLst>
                                  <p:childTnLst>
                                    <p:set>
                                      <p:cBhvr>
                                        <p:cTn id="101" dur="1" fill="hold">
                                          <p:stCondLst>
                                            <p:cond delay="0"/>
                                          </p:stCondLst>
                                        </p:cTn>
                                        <p:tgtEl>
                                          <p:spTgt spid="44"/>
                                        </p:tgtEl>
                                        <p:attrNameLst>
                                          <p:attrName>style.visibility</p:attrName>
                                        </p:attrNameLst>
                                      </p:cBhvr>
                                      <p:to>
                                        <p:strVal val="visible"/>
                                      </p:to>
                                    </p:set>
                                    <p:animEffect transition="in" filter="wipe(left)">
                                      <p:cBhvr>
                                        <p:cTn id="102" dur="1000"/>
                                        <p:tgtEl>
                                          <p:spTgt spid="44"/>
                                        </p:tgtEl>
                                      </p:cBhvr>
                                    </p:animEffect>
                                  </p:childTnLst>
                                </p:cTn>
                              </p:par>
                            </p:childTnLst>
                          </p:cTn>
                        </p:par>
                        <p:par>
                          <p:cTn id="103" fill="hold">
                            <p:stCondLst>
                              <p:cond delay="3400"/>
                            </p:stCondLst>
                            <p:childTnLst>
                              <p:par>
                                <p:cTn id="104" presetID="10" presetClass="entr" presetSubtype="0" fill="hold"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42" presetClass="path" presetSubtype="0" decel="100000" fill="hold" nodeType="withEffect">
                                  <p:stCondLst>
                                    <p:cond delay="0"/>
                                  </p:stCondLst>
                                  <p:childTnLst>
                                    <p:animMotion origin="layout" path="M 2.25428E-6 0.04607 L 2.25428E-6 -6.58193E-7 " pathEditMode="relative" rAng="0" ptsTypes="AA">
                                      <p:cBhvr>
                                        <p:cTn id="108" dur="600" fill="hold"/>
                                        <p:tgtEl>
                                          <p:spTgt spid="48"/>
                                        </p:tgtEl>
                                        <p:attrNameLst>
                                          <p:attrName>ppt_x</p:attrName>
                                          <p:attrName>ppt_y</p:attrName>
                                        </p:attrNameLst>
                                      </p:cBhvr>
                                      <p:rCtr x="0" y="-2315"/>
                                    </p:animMotion>
                                  </p:childTnLst>
                                </p:cTn>
                              </p:par>
                              <p:par>
                                <p:cTn id="109" presetID="10" presetClass="entr" presetSubtype="0" fill="hold"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42" presetClass="path" presetSubtype="0" decel="100000" fill="hold" nodeType="withEffect">
                                  <p:stCondLst>
                                    <p:cond delay="0"/>
                                  </p:stCondLst>
                                  <p:childTnLst>
                                    <p:animMotion origin="layout" path="M -4.375E-6 -2.96296E-6 L 0.03672 -2.96296E-6 " pathEditMode="relative" rAng="0" ptsTypes="AA">
                                      <p:cBhvr>
                                        <p:cTn id="113" dur="600" spd="-100000" fill="hold"/>
                                        <p:tgtEl>
                                          <p:spTgt spid="8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86390" y="1434370"/>
            <a:ext cx="11018520" cy="1107996"/>
          </a:xfrm>
        </p:spPr>
        <p:txBody>
          <a:bodyPr/>
          <a:lstStyle/>
          <a:p>
            <a:pPr marL="0" lvl="1"/>
            <a:r>
              <a:rPr lang="en-US" sz="2400"/>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2" name="Group 61" descr="Cost Optimization&#10;">
            <a:extLst>
              <a:ext uri="{FF2B5EF4-FFF2-40B4-BE49-F238E27FC236}">
                <a16:creationId xmlns:a16="http://schemas.microsoft.com/office/drawing/2014/main" id="{41777C08-710B-4E10-A22C-6D76BCF6C14B}"/>
              </a:ext>
              <a:ext uri="{C183D7F6-B498-43B3-948B-1728B52AA6E4}">
                <adec:decorative xmlns:adec="http://schemas.microsoft.com/office/drawing/2017/decorative" val="0"/>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descr="Operational Excellence&#10;">
            <a:extLst>
              <a:ext uri="{FF2B5EF4-FFF2-40B4-BE49-F238E27FC236}">
                <a16:creationId xmlns:a16="http://schemas.microsoft.com/office/drawing/2014/main" id="{327A29B4-6B46-42BD-89AB-515B04770652}"/>
              </a:ext>
              <a:ext uri="{C183D7F6-B498-43B3-948B-1728B52AA6E4}">
                <adec:decorative xmlns:adec="http://schemas.microsoft.com/office/drawing/2017/decorative" val="0"/>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 name="TextBox 46" descr="Operational Excellence&#10;">
              <a:extLst>
                <a:ext uri="{FF2B5EF4-FFF2-40B4-BE49-F238E27FC236}">
                  <a16:creationId xmlns:a16="http://schemas.microsoft.com/office/drawing/2014/main" id="{5CE17EA5-3FEF-4B89-A6C4-5F6037124AFD}"/>
                </a:ext>
                <a:ext uri="{C183D7F6-B498-43B3-948B-1728B52AA6E4}">
                  <adec:decorative xmlns:adec="http://schemas.microsoft.com/office/drawing/2017/decorative" val="0"/>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24" name="Group 23" descr="Performance Efficiency&#10;">
            <a:extLst>
              <a:ext uri="{FF2B5EF4-FFF2-40B4-BE49-F238E27FC236}">
                <a16:creationId xmlns:a16="http://schemas.microsoft.com/office/drawing/2014/main" id="{3564EF5E-CBD8-483E-9343-26975447BC20}"/>
              </a:ext>
              <a:ext uri="{C183D7F6-B498-43B3-948B-1728B52AA6E4}">
                <adec:decorative xmlns:adec="http://schemas.microsoft.com/office/drawing/2017/decorative" val="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2" name="Group 21" descr="Reliability&#10;">
            <a:extLst>
              <a:ext uri="{FF2B5EF4-FFF2-40B4-BE49-F238E27FC236}">
                <a16:creationId xmlns:a16="http://schemas.microsoft.com/office/drawing/2014/main" id="{4D0A89FC-EC55-41F6-9310-E1EEA0F21DCE}"/>
              </a:ext>
              <a:ext uri="{C183D7F6-B498-43B3-948B-1728B52AA6E4}">
                <adec:decorative xmlns:adec="http://schemas.microsoft.com/office/drawing/2017/decorative" val="0"/>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descr="Security&#10;">
            <a:extLst>
              <a:ext uri="{FF2B5EF4-FFF2-40B4-BE49-F238E27FC236}">
                <a16:creationId xmlns:a16="http://schemas.microsoft.com/office/drawing/2014/main" id="{EEEE7AC0-6DE9-4576-8DE8-FD1476601EBC}"/>
              </a:ext>
              <a:ext uri="{C183D7F6-B498-43B3-948B-1728B52AA6E4}">
                <adec:decorative xmlns:adec="http://schemas.microsoft.com/office/drawing/2017/decorative" val="0"/>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23043486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34">
            <a:extLst>
              <a:ext uri="{FF2B5EF4-FFF2-40B4-BE49-F238E27FC236}">
                <a16:creationId xmlns:a16="http://schemas.microsoft.com/office/drawing/2014/main" id="{C8146BB0-5D87-4A6F-8798-A1CC3A4ACE6C}"/>
              </a:ext>
              <a:ext uri="{C183D7F6-B498-43B3-948B-1728B52AA6E4}">
                <adec:decorative xmlns:adec="http://schemas.microsoft.com/office/drawing/2017/decorative" val="1"/>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 name="Group 4">
            <a:extLst>
              <a:ext uri="{FF2B5EF4-FFF2-40B4-BE49-F238E27FC236}">
                <a16:creationId xmlns:a16="http://schemas.microsoft.com/office/drawing/2014/main" id="{AAEB28B1-5A21-4E4C-B728-FA9FD59D0683}"/>
              </a:ext>
              <a:ext uri="{C183D7F6-B498-43B3-948B-1728B52AA6E4}">
                <adec:decorative xmlns:adec="http://schemas.microsoft.com/office/drawing/2017/decorative" val="1"/>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870CABC-F3AF-4ED2-804E-35F826E41CF2}"/>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455911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34" name="TextBox 33" descr="Cost Optimization&#10;">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6" name="Group 34">
            <a:extLst>
              <a:ext uri="{FF2B5EF4-FFF2-40B4-BE49-F238E27FC236}">
                <a16:creationId xmlns:a16="http://schemas.microsoft.com/office/drawing/2014/main" id="{800C0658-C288-454B-ADBB-ED48FDB5DCF4}"/>
              </a:ext>
              <a:ext uri="{C183D7F6-B498-43B3-948B-1728B52AA6E4}">
                <adec:decorative xmlns:adec="http://schemas.microsoft.com/office/drawing/2017/decorative" val="1"/>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 uri="{C183D7F6-B498-43B3-948B-1728B52AA6E4}">
                <adec:decorative xmlns:adec="http://schemas.microsoft.com/office/drawing/2017/decorative" val="1"/>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5540851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41C959-2B3F-A3A3-2408-EEC89FD9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E1FC9-0790-475B-FEB4-36C18CFE5599}"/>
              </a:ext>
              <a:ext uri="{C183D7F6-B498-43B3-948B-1728B52AA6E4}">
                <adec:decorative xmlns:adec="http://schemas.microsoft.com/office/drawing/2017/decorative" val="1"/>
              </a:ext>
            </a:extLst>
          </p:cNvPr>
          <p:cNvSpPr>
            <a:spLocks noGrp="1"/>
          </p:cNvSpPr>
          <p:nvPr>
            <p:ph type="title"/>
          </p:nvPr>
        </p:nvSpPr>
        <p:spPr/>
        <p:txBody>
          <a:bodyPr>
            <a:noAutofit/>
          </a:bodyPr>
          <a:lstStyle/>
          <a:p>
            <a:r>
              <a:rPr lang="en-US" sz="3700">
                <a:latin typeface="Segoe UI Semibold (Headings)"/>
              </a:rPr>
              <a:t>Building reliable systems is a shared responsibility</a:t>
            </a:r>
          </a:p>
        </p:txBody>
      </p:sp>
      <p:sp>
        <p:nvSpPr>
          <p:cNvPr id="8" name="Rectangle 7">
            <a:extLst>
              <a:ext uri="{FF2B5EF4-FFF2-40B4-BE49-F238E27FC236}">
                <a16:creationId xmlns:a16="http://schemas.microsoft.com/office/drawing/2014/main" id="{66883AFE-C019-F0A3-C75F-4DF55C3F526D}"/>
              </a:ext>
              <a:ext uri="{C183D7F6-B498-43B3-948B-1728B52AA6E4}">
                <adec:decorative xmlns:adec="http://schemas.microsoft.com/office/drawing/2017/decorative" val="1"/>
              </a:ext>
            </a:extLst>
          </p:cNvPr>
          <p:cNvSpPr/>
          <p:nvPr/>
        </p:nvSpPr>
        <p:spPr>
          <a:xfrm>
            <a:off x="7380905" y="2401595"/>
            <a:ext cx="4895178"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responsibility:</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Reliability ‘in’ the cloud</a:t>
            </a:r>
          </a:p>
        </p:txBody>
      </p:sp>
      <p:sp>
        <p:nvSpPr>
          <p:cNvPr id="10" name="Rectangle 9">
            <a:extLst>
              <a:ext uri="{FF2B5EF4-FFF2-40B4-BE49-F238E27FC236}">
                <a16:creationId xmlns:a16="http://schemas.microsoft.com/office/drawing/2014/main" id="{CFB7FD7A-C120-1122-E177-1CB3292435BC}"/>
              </a:ext>
              <a:ext uri="{C183D7F6-B498-43B3-948B-1728B52AA6E4}">
                <adec:decorative xmlns:adec="http://schemas.microsoft.com/office/drawing/2017/decorative" val="1"/>
              </a:ext>
            </a:extLst>
          </p:cNvPr>
          <p:cNvSpPr/>
          <p:nvPr/>
        </p:nvSpPr>
        <p:spPr>
          <a:xfrm>
            <a:off x="7380905" y="4958706"/>
            <a:ext cx="4583800"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Our responsibility: Reliability ‘of’ the cloud</a:t>
            </a:r>
          </a:p>
        </p:txBody>
      </p:sp>
      <p:sp>
        <p:nvSpPr>
          <p:cNvPr id="15" name="Rectangle 14">
            <a:extLst>
              <a:ext uri="{FF2B5EF4-FFF2-40B4-BE49-F238E27FC236}">
                <a16:creationId xmlns:a16="http://schemas.microsoft.com/office/drawing/2014/main" id="{180883AB-83D7-4018-8465-7932AF1F5885}"/>
              </a:ext>
              <a:ext uri="{C183D7F6-B498-43B3-948B-1728B52AA6E4}">
                <adec:decorative xmlns:adec="http://schemas.microsoft.com/office/drawing/2017/decorative" val="1"/>
              </a:ext>
            </a:extLst>
          </p:cNvPr>
          <p:cNvSpPr/>
          <p:nvPr/>
        </p:nvSpPr>
        <p:spPr>
          <a:xfrm flipH="1">
            <a:off x="588263" y="1594542"/>
            <a:ext cx="4060825" cy="1055674"/>
          </a:xfrm>
          <a:prstGeom prst="rect">
            <a:avLst/>
          </a:prstGeom>
          <a:noFill/>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application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Your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app</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or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workload</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architecture,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built on the below.</a:t>
            </a:r>
          </a:p>
        </p:txBody>
      </p:sp>
      <p:sp>
        <p:nvSpPr>
          <p:cNvPr id="41" name="Freeform: Shape 40">
            <a:extLst>
              <a:ext uri="{FF2B5EF4-FFF2-40B4-BE49-F238E27FC236}">
                <a16:creationId xmlns:a16="http://schemas.microsoft.com/office/drawing/2014/main" id="{093FD282-517C-219F-1178-DC3313117EAF}"/>
              </a:ext>
              <a:ext uri="{C183D7F6-B498-43B3-948B-1728B52AA6E4}">
                <adec:decorative xmlns:adec="http://schemas.microsoft.com/office/drawing/2017/decorative" val="1"/>
              </a:ext>
            </a:extLst>
          </p:cNvPr>
          <p:cNvSpPr/>
          <p:nvPr/>
        </p:nvSpPr>
        <p:spPr bwMode="auto">
          <a:xfrm flipH="1">
            <a:off x="41354" y="1436689"/>
            <a:ext cx="5067489" cy="1372758"/>
          </a:xfrm>
          <a:custGeom>
            <a:avLst/>
            <a:gdLst>
              <a:gd name="connsiteX0" fmla="*/ 615119 w 5717311"/>
              <a:gd name="connsiteY0" fmla="*/ 0 h 1372758"/>
              <a:gd name="connsiteX1" fmla="*/ 5717311 w 5717311"/>
              <a:gd name="connsiteY1" fmla="*/ 0 h 1372758"/>
              <a:gd name="connsiteX2" fmla="*/ 5717311 w 5717311"/>
              <a:gd name="connsiteY2" fmla="*/ 1372758 h 1372758"/>
              <a:gd name="connsiteX3" fmla="*/ 0 w 5717311"/>
              <a:gd name="connsiteY3" fmla="*/ 1372758 h 1372758"/>
              <a:gd name="connsiteX4" fmla="*/ 615119 w 5717311"/>
              <a:gd name="connsiteY4" fmla="*/ 0 h 137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11" h="1372758">
                <a:moveTo>
                  <a:pt x="615119" y="0"/>
                </a:moveTo>
                <a:lnTo>
                  <a:pt x="5717311" y="0"/>
                </a:lnTo>
                <a:lnTo>
                  <a:pt x="5717311" y="1372758"/>
                </a:lnTo>
                <a:lnTo>
                  <a:pt x="0" y="1372758"/>
                </a:lnTo>
                <a:lnTo>
                  <a:pt x="61511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7171FF03-E268-BEA7-3F4E-1F0DA86F10CB}"/>
              </a:ext>
              <a:ext uri="{C183D7F6-B498-43B3-948B-1728B52AA6E4}">
                <adec:decorative xmlns:adec="http://schemas.microsoft.com/office/drawing/2017/decorative" val="1"/>
              </a:ext>
            </a:extLst>
          </p:cNvPr>
          <p:cNvSpPr/>
          <p:nvPr/>
        </p:nvSpPr>
        <p:spPr>
          <a:xfrm flipH="1">
            <a:off x="496900" y="3072558"/>
            <a:ext cx="5003800"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Resiliency features</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you enable —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high availability with Availability Zones, disaster recovery, and backup.</a:t>
            </a:r>
          </a:p>
        </p:txBody>
      </p:sp>
      <p:sp>
        <p:nvSpPr>
          <p:cNvPr id="40" name="Freeform: Shape 39">
            <a:extLst>
              <a:ext uri="{FF2B5EF4-FFF2-40B4-BE49-F238E27FC236}">
                <a16:creationId xmlns:a16="http://schemas.microsoft.com/office/drawing/2014/main" id="{87188148-2886-3445-3D6C-444F25956113}"/>
              </a:ext>
              <a:ext uri="{C183D7F6-B498-43B3-948B-1728B52AA6E4}">
                <adec:decorative xmlns:adec="http://schemas.microsoft.com/office/drawing/2017/decorative" val="1"/>
              </a:ext>
            </a:extLst>
          </p:cNvPr>
          <p:cNvSpPr/>
          <p:nvPr/>
        </p:nvSpPr>
        <p:spPr bwMode="auto">
          <a:xfrm flipH="1">
            <a:off x="41354" y="2947851"/>
            <a:ext cx="5808914" cy="1516225"/>
          </a:xfrm>
          <a:custGeom>
            <a:avLst/>
            <a:gdLst>
              <a:gd name="connsiteX0" fmla="*/ 679406 w 6458734"/>
              <a:gd name="connsiteY0" fmla="*/ 0 h 1516225"/>
              <a:gd name="connsiteX1" fmla="*/ 6458734 w 6458734"/>
              <a:gd name="connsiteY1" fmla="*/ 0 h 1516225"/>
              <a:gd name="connsiteX2" fmla="*/ 6458734 w 6458734"/>
              <a:gd name="connsiteY2" fmla="*/ 1516225 h 1516225"/>
              <a:gd name="connsiteX3" fmla="*/ 0 w 6458734"/>
              <a:gd name="connsiteY3" fmla="*/ 1516225 h 1516225"/>
              <a:gd name="connsiteX4" fmla="*/ 679406 w 6458734"/>
              <a:gd name="connsiteY4" fmla="*/ 0 h 151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734" h="1516225">
                <a:moveTo>
                  <a:pt x="679406" y="0"/>
                </a:moveTo>
                <a:lnTo>
                  <a:pt x="6458734" y="0"/>
                </a:lnTo>
                <a:lnTo>
                  <a:pt x="6458734" y="1516225"/>
                </a:lnTo>
                <a:lnTo>
                  <a:pt x="0" y="1516225"/>
                </a:lnTo>
                <a:lnTo>
                  <a:pt x="679406"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0A9AB051-8F75-8EC7-3CB0-DB387336305A}"/>
              </a:ext>
              <a:ext uri="{C183D7F6-B498-43B3-948B-1728B52AA6E4}">
                <adec:decorative xmlns:adec="http://schemas.microsoft.com/office/drawing/2017/decorative" val="1"/>
              </a:ext>
            </a:extLst>
          </p:cNvPr>
          <p:cNvSpPr/>
          <p:nvPr/>
        </p:nvSpPr>
        <p:spPr>
          <a:xfrm flipH="1">
            <a:off x="496900" y="4654933"/>
            <a:ext cx="5946775" cy="1554272"/>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Resilient foundation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Core 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built into the platform—</a:t>
            </a:r>
            <a:b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how the foundation is designed, operated,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and monitored to ensure availability, isolation by Availability Zones and data redundancy.</a:t>
            </a:r>
          </a:p>
        </p:txBody>
      </p:sp>
      <p:sp>
        <p:nvSpPr>
          <p:cNvPr id="39" name="Freeform: Shape 38">
            <a:extLst>
              <a:ext uri="{FF2B5EF4-FFF2-40B4-BE49-F238E27FC236}">
                <a16:creationId xmlns:a16="http://schemas.microsoft.com/office/drawing/2014/main" id="{D24EBF20-D21F-D2CE-C416-EFC5BF213E57}"/>
              </a:ext>
              <a:ext uri="{C183D7F6-B498-43B3-948B-1728B52AA6E4}">
                <adec:decorative xmlns:adec="http://schemas.microsoft.com/office/drawing/2017/decorative" val="1"/>
              </a:ext>
            </a:extLst>
          </p:cNvPr>
          <p:cNvSpPr/>
          <p:nvPr/>
        </p:nvSpPr>
        <p:spPr bwMode="auto">
          <a:xfrm flipH="1">
            <a:off x="41354" y="4602480"/>
            <a:ext cx="6617700" cy="1666559"/>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B86E776C-E170-994D-C401-278D9A642FDF}"/>
              </a:ext>
              <a:ext uri="{C183D7F6-B498-43B3-948B-1728B52AA6E4}">
                <adec:decorative xmlns:adec="http://schemas.microsoft.com/office/drawing/2017/decorative" val="1"/>
              </a:ext>
            </a:extLst>
          </p:cNvPr>
          <p:cNvGrpSpPr/>
          <p:nvPr/>
        </p:nvGrpSpPr>
        <p:grpSpPr>
          <a:xfrm flipH="1">
            <a:off x="5296921" y="1216830"/>
            <a:ext cx="1686777" cy="3345699"/>
            <a:chOff x="4683919" y="1216830"/>
            <a:chExt cx="1686777" cy="3345699"/>
          </a:xfrm>
        </p:grpSpPr>
        <p:sp>
          <p:nvSpPr>
            <p:cNvPr id="46" name="Left Bracket 45">
              <a:extLst>
                <a:ext uri="{FF2B5EF4-FFF2-40B4-BE49-F238E27FC236}">
                  <a16:creationId xmlns:a16="http://schemas.microsoft.com/office/drawing/2014/main" id="{0742001D-A0DC-1845-24EB-B959010C8189}"/>
                </a:ext>
              </a:extLst>
            </p:cNvPr>
            <p:cNvSpPr/>
            <p:nvPr/>
          </p:nvSpPr>
          <p:spPr>
            <a:xfrm rot="1455216">
              <a:off x="6227442" y="1216830"/>
              <a:ext cx="143254" cy="334569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EDCA1063-B6B1-AB57-D296-A4C4ACBF3217}"/>
                </a:ext>
              </a:extLst>
            </p:cNvPr>
            <p:cNvCxnSpPr>
              <a:cxnSpLocks/>
            </p:cNvCxnSpPr>
            <p:nvPr/>
          </p:nvCxnSpPr>
          <p:spPr>
            <a:xfrm>
              <a:off x="4683919" y="2860257"/>
              <a:ext cx="1549845"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AE82CE5-8E14-F8FE-2EFD-FC51814CDFCF}"/>
              </a:ext>
              <a:ext uri="{C183D7F6-B498-43B3-948B-1728B52AA6E4}">
                <adec:decorative xmlns:adec="http://schemas.microsoft.com/office/drawing/2017/decorative" val="1"/>
              </a:ext>
            </a:extLst>
          </p:cNvPr>
          <p:cNvGrpSpPr/>
          <p:nvPr/>
        </p:nvGrpSpPr>
        <p:grpSpPr>
          <a:xfrm flipH="1">
            <a:off x="6429018" y="4460802"/>
            <a:ext cx="554680" cy="1860939"/>
            <a:chOff x="4683919" y="4460802"/>
            <a:chExt cx="554680" cy="1860939"/>
          </a:xfrm>
        </p:grpSpPr>
        <p:sp>
          <p:nvSpPr>
            <p:cNvPr id="47" name="Left Bracket 46">
              <a:extLst>
                <a:ext uri="{FF2B5EF4-FFF2-40B4-BE49-F238E27FC236}">
                  <a16:creationId xmlns:a16="http://schemas.microsoft.com/office/drawing/2014/main" id="{4D48C9A3-E8CF-7F1E-F230-3D8FA5A6518D}"/>
                </a:ext>
              </a:extLst>
            </p:cNvPr>
            <p:cNvSpPr/>
            <p:nvPr/>
          </p:nvSpPr>
          <p:spPr>
            <a:xfrm rot="1455216">
              <a:off x="5095345" y="4460802"/>
              <a:ext cx="143254" cy="186093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5BDA3A7-E2ED-4807-3E59-801C070CFFDD}"/>
                </a:ext>
              </a:extLst>
            </p:cNvPr>
            <p:cNvCxnSpPr>
              <a:cxnSpLocks/>
            </p:cNvCxnSpPr>
            <p:nvPr/>
          </p:nvCxnSpPr>
          <p:spPr>
            <a:xfrm>
              <a:off x="4683919" y="5435759"/>
              <a:ext cx="381794"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334410A-DD1A-7125-2E80-8326D879FDB4}"/>
              </a:ext>
            </a:extLst>
          </p:cNvPr>
          <p:cNvSpPr txBox="1"/>
          <p:nvPr/>
        </p:nvSpPr>
        <p:spPr>
          <a:xfrm>
            <a:off x="2609444" y="3244334"/>
            <a:ext cx="64445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Sans Text"/>
                <a:ea typeface="+mn-ea"/>
                <a:cs typeface="+mn-cs"/>
              </a:rPr>
              <a:t> </a:t>
            </a:r>
          </a:p>
        </p:txBody>
      </p:sp>
      <p:sp>
        <p:nvSpPr>
          <p:cNvPr id="5" name="TextBox 4">
            <a:extLst>
              <a:ext uri="{FF2B5EF4-FFF2-40B4-BE49-F238E27FC236}">
                <a16:creationId xmlns:a16="http://schemas.microsoft.com/office/drawing/2014/main" id="{0DCB3A64-A35F-A922-6229-D233E15391F5}"/>
              </a:ext>
            </a:extLst>
          </p:cNvPr>
          <p:cNvSpPr txBox="1"/>
          <p:nvPr/>
        </p:nvSpPr>
        <p:spPr>
          <a:xfrm>
            <a:off x="-2086252" y="441637"/>
            <a:ext cx="1807055"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INSTRUCTION:</a:t>
            </a:r>
            <a:endParaRPr kumimoji="0" lang="en-US" sz="2000" b="0" i="0" u="none" strike="noStrike" kern="1200" cap="none" spc="0" normalizeH="0" baseline="0" noProof="0" err="1">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Replace slide 8 in </a:t>
            </a: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Executive Summary</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Presentation deck.</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Delete</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this instruction once added to IP Kit.</a:t>
            </a:r>
          </a:p>
        </p:txBody>
      </p:sp>
    </p:spTree>
    <p:extLst>
      <p:ext uri="{BB962C8B-B14F-4D97-AF65-F5344CB8AC3E}">
        <p14:creationId xmlns:p14="http://schemas.microsoft.com/office/powerpoint/2010/main" val="34165988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60F-DF6D-4DA3-9CDB-D24AD8C60047}"/>
              </a:ext>
              <a:ext uri="{C183D7F6-B498-43B3-948B-1728B52AA6E4}">
                <adec:decorative xmlns:adec="http://schemas.microsoft.com/office/drawing/2017/decorative" val="0"/>
              </a:ext>
            </a:extLst>
          </p:cNvPr>
          <p:cNvSpPr>
            <a:spLocks noGrp="1"/>
          </p:cNvSpPr>
          <p:nvPr>
            <p:ph type="title"/>
          </p:nvPr>
        </p:nvSpPr>
        <p:spPr>
          <a:xfrm>
            <a:off x="588263" y="457200"/>
            <a:ext cx="11018520" cy="861774"/>
          </a:xfrm>
        </p:spPr>
        <p:txBody>
          <a:bodyPr/>
          <a:lstStyle/>
          <a:p>
            <a:r>
              <a:rPr lang="en-GB"/>
              <a:t>Our responsibility: Reliability ‘of’ the cloud</a:t>
            </a:r>
            <a:br>
              <a:rPr lang="en-GB"/>
            </a:br>
            <a:r>
              <a:rPr lang="en-US" sz="2000" spc="0">
                <a:solidFill>
                  <a:schemeClr val="accent1"/>
                </a:solidFill>
              </a:rPr>
              <a:t>How we design &amp; operate our infrastructure, evolve our processes, and affirm our principles</a:t>
            </a:r>
            <a:endParaRPr lang="en-US" spc="0">
              <a:solidFill>
                <a:schemeClr val="accent1"/>
              </a:solidFill>
            </a:endParaRPr>
          </a:p>
        </p:txBody>
      </p:sp>
      <p:grpSp>
        <p:nvGrpSpPr>
          <p:cNvPr id="4" name="Group 3" descr="Our infrastructure&#10;&#10;Global networking&#10;Geographies &amp; Regions&#10;Availability Zones&#10;Datacenters &amp; Storage&#10;Regional Network Gateways&#10;">
            <a:extLst>
              <a:ext uri="{FF2B5EF4-FFF2-40B4-BE49-F238E27FC236}">
                <a16:creationId xmlns:a16="http://schemas.microsoft.com/office/drawing/2014/main" id="{BFE085CA-D711-4F81-8E85-A699DE18CD1B}"/>
              </a:ext>
              <a:ext uri="{C183D7F6-B498-43B3-948B-1728B52AA6E4}">
                <adec:decorative xmlns:adec="http://schemas.microsoft.com/office/drawing/2017/decorative" val="0"/>
              </a:ext>
            </a:extLst>
          </p:cNvPr>
          <p:cNvGrpSpPr/>
          <p:nvPr/>
        </p:nvGrpSpPr>
        <p:grpSpPr>
          <a:xfrm>
            <a:off x="584199" y="4067618"/>
            <a:ext cx="3520440" cy="2070654"/>
            <a:chOff x="584199" y="3034918"/>
            <a:chExt cx="3520440" cy="2070654"/>
          </a:xfrm>
        </p:grpSpPr>
        <p:sp>
          <p:nvSpPr>
            <p:cNvPr id="6" name="Rectangle 5">
              <a:extLst>
                <a:ext uri="{FF2B5EF4-FFF2-40B4-BE49-F238E27FC236}">
                  <a16:creationId xmlns:a16="http://schemas.microsoft.com/office/drawing/2014/main" id="{53C9DD23-EA4D-418A-B631-55CC4DECF41B}"/>
                </a:ext>
              </a:extLst>
            </p:cNvPr>
            <p:cNvSpPr/>
            <p:nvPr/>
          </p:nvSpPr>
          <p:spPr>
            <a:xfrm>
              <a:off x="584199" y="3034918"/>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infrastructure</a:t>
              </a:r>
            </a:p>
          </p:txBody>
        </p:sp>
        <p:sp>
          <p:nvSpPr>
            <p:cNvPr id="11" name="Rectangle 10">
              <a:extLst>
                <a:ext uri="{FF2B5EF4-FFF2-40B4-BE49-F238E27FC236}">
                  <a16:creationId xmlns:a16="http://schemas.microsoft.com/office/drawing/2014/main" id="{3BB6C7EA-67B8-4057-AC3D-3B26428B34E9}"/>
                </a:ext>
              </a:extLst>
            </p:cNvPr>
            <p:cNvSpPr/>
            <p:nvPr/>
          </p:nvSpPr>
          <p:spPr>
            <a:xfrm>
              <a:off x="584199" y="3312774"/>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Global networking</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Geographies &amp; Regions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Availability Zones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Datacenters &amp; Storage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Regional Network Gateways</a:t>
              </a:r>
            </a:p>
          </p:txBody>
        </p:sp>
      </p:grpSp>
      <p:grpSp>
        <p:nvGrpSpPr>
          <p:cNvPr id="8" name="Group 7" descr="Our processes&#10;&#10;Safe deployment&#10;Impactless maintenance&#10;AIOps: ML &amp; Failure prediction&#10;Worst case scenario: Dialtone&#10;Evolving our processes&#10;">
            <a:extLst>
              <a:ext uri="{FF2B5EF4-FFF2-40B4-BE49-F238E27FC236}">
                <a16:creationId xmlns:a16="http://schemas.microsoft.com/office/drawing/2014/main" id="{7F6F78F5-1429-416F-A37D-BD8ABE3BA3E3}"/>
              </a:ext>
              <a:ext uri="{C183D7F6-B498-43B3-948B-1728B52AA6E4}">
                <adec:decorative xmlns:adec="http://schemas.microsoft.com/office/drawing/2017/decorative" val="0"/>
              </a:ext>
            </a:extLst>
          </p:cNvPr>
          <p:cNvGrpSpPr/>
          <p:nvPr/>
        </p:nvGrpSpPr>
        <p:grpSpPr>
          <a:xfrm>
            <a:off x="4335271" y="4067618"/>
            <a:ext cx="3520440" cy="2070654"/>
            <a:chOff x="4464765" y="4189673"/>
            <a:chExt cx="3520440" cy="2070654"/>
          </a:xfrm>
        </p:grpSpPr>
        <p:sp>
          <p:nvSpPr>
            <p:cNvPr id="7" name="Rectangle 6">
              <a:extLst>
                <a:ext uri="{FF2B5EF4-FFF2-40B4-BE49-F238E27FC236}">
                  <a16:creationId xmlns:a16="http://schemas.microsoft.com/office/drawing/2014/main" id="{EDFECF6A-1CDE-4112-BFB1-1979CE0BCD2E}"/>
                </a:ext>
              </a:extLst>
            </p:cNvPr>
            <p:cNvSpPr/>
            <p:nvPr/>
          </p:nvSpPr>
          <p:spPr>
            <a:xfrm>
              <a:off x="4464765"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processes</a:t>
              </a:r>
            </a:p>
          </p:txBody>
        </p:sp>
        <p:sp>
          <p:nvSpPr>
            <p:cNvPr id="20" name="Rectangle 19">
              <a:extLst>
                <a:ext uri="{FF2B5EF4-FFF2-40B4-BE49-F238E27FC236}">
                  <a16:creationId xmlns:a16="http://schemas.microsoft.com/office/drawing/2014/main" id="{3B4D925B-8D6E-437D-A84A-946234A7E861}"/>
                </a:ext>
              </a:extLst>
            </p:cNvPr>
            <p:cNvSpPr/>
            <p:nvPr/>
          </p:nvSpPr>
          <p:spPr>
            <a:xfrm>
              <a:off x="4464765" y="4467529"/>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Safe deployment</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Impactless maintenance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AIOps: ML &amp; Failure prediction</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Worst case scenario: Dialtone</a:t>
              </a: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Evolving our processes</a:t>
              </a:r>
            </a:p>
          </p:txBody>
        </p:sp>
      </p:grpSp>
      <p:grpSp>
        <p:nvGrpSpPr>
          <p:cNvPr id="10" name="Group 9" descr="Our principles&#10;&#10;Prioritizing security&#10;Prioritizing data integrity&#10;Prioritizing existing customers &#10;Our five communications pillars&#10;In-portal: Azure Service Health&#10;">
            <a:extLst>
              <a:ext uri="{FF2B5EF4-FFF2-40B4-BE49-F238E27FC236}">
                <a16:creationId xmlns:a16="http://schemas.microsoft.com/office/drawing/2014/main" id="{72C4A109-2879-4214-BF3C-208B4021C2E7}"/>
              </a:ext>
              <a:ext uri="{C183D7F6-B498-43B3-948B-1728B52AA6E4}">
                <adec:decorative xmlns:adec="http://schemas.microsoft.com/office/drawing/2017/decorative" val="0"/>
              </a:ext>
            </a:extLst>
          </p:cNvPr>
          <p:cNvGrpSpPr/>
          <p:nvPr/>
        </p:nvGrpSpPr>
        <p:grpSpPr>
          <a:xfrm>
            <a:off x="8086343" y="4067618"/>
            <a:ext cx="3520440" cy="2039877"/>
            <a:chOff x="8643289" y="4189673"/>
            <a:chExt cx="3520440" cy="2039877"/>
          </a:xfrm>
        </p:grpSpPr>
        <p:sp>
          <p:nvSpPr>
            <p:cNvPr id="9" name="Rectangle 8">
              <a:extLst>
                <a:ext uri="{FF2B5EF4-FFF2-40B4-BE49-F238E27FC236}">
                  <a16:creationId xmlns:a16="http://schemas.microsoft.com/office/drawing/2014/main" id="{4A80964E-7B68-49F4-891B-E88B7BD91D99}"/>
                </a:ext>
              </a:extLst>
            </p:cNvPr>
            <p:cNvSpPr/>
            <p:nvPr/>
          </p:nvSpPr>
          <p:spPr>
            <a:xfrm>
              <a:off x="8643289"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principles</a:t>
              </a:r>
            </a:p>
          </p:txBody>
        </p:sp>
        <p:sp>
          <p:nvSpPr>
            <p:cNvPr id="17" name="Rectangle 16">
              <a:extLst>
                <a:ext uri="{FF2B5EF4-FFF2-40B4-BE49-F238E27FC236}">
                  <a16:creationId xmlns:a16="http://schemas.microsoft.com/office/drawing/2014/main" id="{54434C86-37D7-4495-9BBB-253EDB449CFD}"/>
                </a:ext>
              </a:extLst>
            </p:cNvPr>
            <p:cNvSpPr/>
            <p:nvPr/>
          </p:nvSpPr>
          <p:spPr>
            <a:xfrm>
              <a:off x="8643289" y="4467529"/>
              <a:ext cx="3520440" cy="1762021"/>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security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data integrity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existing customers </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Our five communications pillars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In-portal: Azure Service Health</a:t>
              </a:r>
            </a:p>
          </p:txBody>
        </p:sp>
      </p:grpSp>
      <p:sp>
        <p:nvSpPr>
          <p:cNvPr id="13" name="Rectangle 12">
            <a:extLst>
              <a:ext uri="{FF2B5EF4-FFF2-40B4-BE49-F238E27FC236}">
                <a16:creationId xmlns:a16="http://schemas.microsoft.com/office/drawing/2014/main" id="{F70A7556-EE0C-4AD1-BA44-CCE176ADBE66}"/>
              </a:ext>
              <a:ext uri="{C183D7F6-B498-43B3-948B-1728B52AA6E4}">
                <adec:decorative xmlns:adec="http://schemas.microsoft.com/office/drawing/2017/decorative" val="1"/>
              </a:ext>
            </a:extLst>
          </p:cNvPr>
          <p:cNvSpPr/>
          <p:nvPr/>
        </p:nvSpPr>
        <p:spPr bwMode="auto">
          <a:xfrm>
            <a:off x="584200" y="2017713"/>
            <a:ext cx="3520440" cy="1881187"/>
          </a:xfrm>
          <a:prstGeom prst="rect">
            <a:avLst/>
          </a:prstGeom>
          <a:blipFill>
            <a:blip r:embed="rId4"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73D0B144-724C-4225-A270-581A5238D586}"/>
              </a:ext>
              <a:ext uri="{C183D7F6-B498-43B3-948B-1728B52AA6E4}">
                <adec:decorative xmlns:adec="http://schemas.microsoft.com/office/drawing/2017/decorative" val="1"/>
              </a:ext>
            </a:extLst>
          </p:cNvPr>
          <p:cNvSpPr/>
          <p:nvPr/>
        </p:nvSpPr>
        <p:spPr bwMode="auto">
          <a:xfrm>
            <a:off x="4335271" y="2017713"/>
            <a:ext cx="3520440" cy="1881187"/>
          </a:xfrm>
          <a:prstGeom prst="rect">
            <a:avLst/>
          </a:prstGeom>
          <a:blipFill>
            <a:blip r:embed="rId5"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DCA045A4-1863-43D5-A523-E3EC5467DC10}"/>
              </a:ext>
              <a:ext uri="{C183D7F6-B498-43B3-948B-1728B52AA6E4}">
                <adec:decorative xmlns:adec="http://schemas.microsoft.com/office/drawing/2017/decorative" val="1"/>
              </a:ext>
            </a:extLst>
          </p:cNvPr>
          <p:cNvSpPr/>
          <p:nvPr/>
        </p:nvSpPr>
        <p:spPr bwMode="auto">
          <a:xfrm>
            <a:off x="8086343" y="2017713"/>
            <a:ext cx="3520440" cy="1881187"/>
          </a:xfrm>
          <a:prstGeom prst="rect">
            <a:avLst/>
          </a:prstGeom>
          <a:blipFill>
            <a:blip r:embed="rId6"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2" name="Freeform: Shape 21">
            <a:extLst>
              <a:ext uri="{FF2B5EF4-FFF2-40B4-BE49-F238E27FC236}">
                <a16:creationId xmlns:a16="http://schemas.microsoft.com/office/drawing/2014/main" id="{17B40BE3-BCFA-4989-90DC-DE5C664B82A3}"/>
              </a:ext>
              <a:ext uri="{C183D7F6-B498-43B3-948B-1728B52AA6E4}">
                <adec:decorative xmlns:adec="http://schemas.microsoft.com/office/drawing/2017/decorative" val="1"/>
              </a:ext>
            </a:extLst>
          </p:cNvPr>
          <p:cNvSpPr/>
          <p:nvPr/>
        </p:nvSpPr>
        <p:spPr bwMode="auto">
          <a:xfrm flipH="1">
            <a:off x="-608466" y="1733550"/>
            <a:ext cx="19778336" cy="4535490"/>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23401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xmlns:a16="http://schemas.microsoft.com/office/drawing/2014/main" xmlns:adec="http://schemas.microsoft.com/office/drawing/2017/decorative"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42" presetClass="path" presetSubtype="0" decel="100000" fill="hold" grpId="1" nodeType="withEffect">
                                  <p:stCondLst>
                                    <p:cond delay="200"/>
                                  </p:stCondLst>
                                  <p:childTnLst>
                                    <p:animMotion origin="layout" path="M -0.0245 -6.58193E-7 L -4.4243E-6 -6.58193E-7 " pathEditMode="relative" rAng="0" ptsTypes="AA">
                                      <p:cBhvr>
                                        <p:cTn id="12" dur="600" fill="hold"/>
                                        <p:tgtEl>
                                          <p:spTgt spid="13"/>
                                        </p:tgtEl>
                                        <p:attrNameLst>
                                          <p:attrName>ppt_x</p:attrName>
                                          <p:attrName>ppt_y</p:attrName>
                                        </p:attrNameLst>
                                      </p:cBhvr>
                                      <p:rCtr x="1225" y="0"/>
                                    </p:animMotion>
                                  </p:childTnLst>
                                </p:cTn>
                              </p:par>
                              <p:par>
                                <p:cTn id="13" presetID="10" presetClass="entr" presetSubtype="0"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42" presetClass="path" presetSubtype="0" decel="100000" fill="hold" grpId="1" nodeType="withEffect">
                                  <p:stCondLst>
                                    <p:cond delay="400"/>
                                  </p:stCondLst>
                                  <p:childTnLst>
                                    <p:animMotion origin="layout" path="M -0.0245 -6.58193E-7 L -4.4243E-6 -6.58193E-7 " pathEditMode="relative" rAng="0" ptsTypes="AA">
                                      <p:cBhvr>
                                        <p:cTn id="17" dur="600" fill="hold"/>
                                        <p:tgtEl>
                                          <p:spTgt spid="21"/>
                                        </p:tgtEl>
                                        <p:attrNameLst>
                                          <p:attrName>ppt_x</p:attrName>
                                          <p:attrName>ppt_y</p:attrName>
                                        </p:attrNameLst>
                                      </p:cBhvr>
                                      <p:rCtr x="1225" y="0"/>
                                    </p:animMotion>
                                  </p:childTnLst>
                                </p:cTn>
                              </p:par>
                              <p:par>
                                <p:cTn id="18" presetID="10" presetClass="entr" presetSubtype="0" fill="hold" grpId="0" nodeType="withEffect">
                                  <p:stCondLst>
                                    <p:cond delay="6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42" presetClass="path" presetSubtype="0" decel="100000" fill="hold" grpId="1" nodeType="withEffect">
                                  <p:stCondLst>
                                    <p:cond delay="600"/>
                                  </p:stCondLst>
                                  <p:childTnLst>
                                    <p:animMotion origin="layout" path="M -0.0245 -6.58193E-7 L -4.4243E-6 -6.58193E-7 " pathEditMode="relative" rAng="0" ptsTypes="AA">
                                      <p:cBhvr>
                                        <p:cTn id="22" dur="600" fill="hold"/>
                                        <p:tgtEl>
                                          <p:spTgt spid="25"/>
                                        </p:tgtEl>
                                        <p:attrNameLst>
                                          <p:attrName>ppt_x</p:attrName>
                                          <p:attrName>ppt_y</p:attrName>
                                        </p:attrNameLst>
                                      </p:cBhvr>
                                      <p:rCtr x="1225" y="0"/>
                                    </p:animMotion>
                                  </p:childTnLst>
                                </p:cTn>
                              </p:par>
                              <p:par>
                                <p:cTn id="23" presetID="10"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100000" fill="hold" nodeType="withEffect">
                                  <p:stCondLst>
                                    <p:cond delay="200"/>
                                  </p:stCondLst>
                                  <p:childTnLst>
                                    <p:animMotion origin="layout" path="M 4.4192E-6 -0.04494 L 4.4192E-6 -6.58193E-7 " pathEditMode="relative" rAng="0" ptsTypes="AA">
                                      <p:cBhvr>
                                        <p:cTn id="27" dur="600" fill="hold"/>
                                        <p:tgtEl>
                                          <p:spTgt spid="4"/>
                                        </p:tgtEl>
                                        <p:attrNameLst>
                                          <p:attrName>ppt_x</p:attrName>
                                          <p:attrName>ppt_y</p:attrName>
                                        </p:attrNameLst>
                                      </p:cBhvr>
                                      <p:rCtr x="0" y="2247"/>
                                    </p:animMotion>
                                  </p:childTnLst>
                                </p:cTn>
                              </p:par>
                              <p:par>
                                <p:cTn id="28" presetID="10" presetClass="entr" presetSubtype="0" fill="hold"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42" presetClass="path" presetSubtype="0" decel="100000" fill="hold" nodeType="withEffect">
                                  <p:stCondLst>
                                    <p:cond delay="400"/>
                                  </p:stCondLst>
                                  <p:childTnLst>
                                    <p:animMotion origin="layout" path="M 4.4192E-6 -0.04494 L 4.4192E-6 -6.58193E-7 " pathEditMode="relative" rAng="0" ptsTypes="AA">
                                      <p:cBhvr>
                                        <p:cTn id="32" dur="600" fill="hold"/>
                                        <p:tgtEl>
                                          <p:spTgt spid="8"/>
                                        </p:tgtEl>
                                        <p:attrNameLst>
                                          <p:attrName>ppt_x</p:attrName>
                                          <p:attrName>ppt_y</p:attrName>
                                        </p:attrNameLst>
                                      </p:cBhvr>
                                      <p:rCtr x="0" y="2247"/>
                                    </p:animMotion>
                                  </p:childTnLst>
                                </p:cTn>
                              </p:par>
                              <p:par>
                                <p:cTn id="33" presetID="10" presetClass="entr" presetSubtype="0" fill="hold"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path" presetSubtype="0" decel="100000" fill="hold" nodeType="withEffect">
                                  <p:stCondLst>
                                    <p:cond delay="600"/>
                                  </p:stCondLst>
                                  <p:childTnLst>
                                    <p:animMotion origin="layout" path="M 4.4192E-6 -0.04494 L 4.4192E-6 -6.58193E-7 " pathEditMode="relative" rAng="0" ptsTypes="AA">
                                      <p:cBhvr>
                                        <p:cTn id="37" dur="600" fill="hold"/>
                                        <p:tgtEl>
                                          <p:spTgt spid="10"/>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21" grpId="0" animBg="1"/>
      <p:bldP spid="21" grpId="1" animBg="1"/>
      <p:bldP spid="25" grpId="0" animBg="1"/>
      <p:bldP spid="2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ags/tag2.xml><?xml version="1.0" encoding="utf-8"?>
<p:tagLst xmlns:a="http://schemas.openxmlformats.org/drawingml/2006/main" xmlns:r="http://schemas.openxmlformats.org/officeDocument/2006/relationships" xmlns:p="http://schemas.openxmlformats.org/presentationml/2006/main">
  <p:tag name="TIMING" val="|4.8|21.4|2.3|0.5|0.5|0.4"/>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2.xml><?xml version="1.0" encoding="utf-8"?>
<a:theme xmlns:a="http://schemas.openxmlformats.org/drawingml/2006/main" name="TITLE SLIDES">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White Template">
  <a:themeElements>
    <a:clrScheme name="Custom 2">
      <a:dk1>
        <a:srgbClr val="3C3C41"/>
      </a:dk1>
      <a:lt1>
        <a:srgbClr val="FFFFFF"/>
      </a:lt1>
      <a:dk2>
        <a:srgbClr val="0078D3"/>
      </a:dk2>
      <a:lt2>
        <a:srgbClr val="FFFFFF"/>
      </a:lt2>
      <a:accent1>
        <a:srgbClr val="0078D3"/>
      </a:accent1>
      <a:accent2>
        <a:srgbClr val="000041"/>
      </a:accent2>
      <a:accent3>
        <a:srgbClr val="FF0000"/>
      </a:accent3>
      <a:accent4>
        <a:srgbClr val="008000"/>
      </a:accent4>
      <a:accent5>
        <a:srgbClr val="0078D3"/>
      </a:accent5>
      <a:accent6>
        <a:srgbClr val="75757A"/>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52B73DE6-32B9-4829-9544-F38838510163}" vid="{E574BC92-9802-4B3C-B6A7-BF0D77BFE85E}"/>
    </a:ext>
  </a:extLst>
</a:theme>
</file>

<file path=ppt/theme/theme4.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State xmlns="cea7764e-6bf9-427d-be15-e74097e0a61c">Open</State>
    <Comments xmlns="cea7764e-6bf9-427d-be15-e74097e0a61c"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2" ma:contentTypeDescription="Create a new document." ma:contentTypeScope="" ma:versionID="c98a9ee6da95eecee7c856fc1e76d5b2">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a31f77ed604b2d0136349ecc002343"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element name="MediaServiceObjectDetectorVersions" ma:index="3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A75C01-D387-40C1-AEDD-B398CE7E0B5A}">
  <ds:schemaRefs>
    <ds:schemaRef ds:uri="http://schemas.microsoft.com/sharepoint/v3/contenttype/forms"/>
  </ds:schemaRefs>
</ds:datastoreItem>
</file>

<file path=customXml/itemProps2.xml><?xml version="1.0" encoding="utf-8"?>
<ds:datastoreItem xmlns:ds="http://schemas.openxmlformats.org/officeDocument/2006/customXml" ds:itemID="{9632E280-593B-4DC7-9F55-48686EEC5438}">
  <ds:schemaRefs>
    <ds:schemaRef ds:uri="http://purl.org/dc/elements/1.1/"/>
    <ds:schemaRef ds:uri="http://purl.org/dc/terms/"/>
    <ds:schemaRef ds:uri="http://www.w3.org/XML/1998/namespace"/>
    <ds:schemaRef ds:uri="cea7764e-6bf9-427d-be15-e74097e0a61c"/>
    <ds:schemaRef ds:uri="http://schemas.microsoft.com/office/2006/documentManagement/types"/>
    <ds:schemaRef ds:uri="http://schemas.microsoft.com/office/2006/metadata/properties"/>
    <ds:schemaRef ds:uri="http://purl.org/dc/dcmitype/"/>
    <ds:schemaRef ds:uri="230e9df3-be65-4c73-a93b-d1236ebd677e"/>
    <ds:schemaRef ds:uri="http://schemas.openxmlformats.org/package/2006/metadata/core-properties"/>
    <ds:schemaRef ds:uri="http://schemas.microsoft.com/office/infopath/2007/PartnerControls"/>
    <ds:schemaRef ds:uri="fb9ea31f-0ab8-44ff-80d1-5777f6d9d945"/>
    <ds:schemaRef ds:uri="http://schemas.microsoft.com/sharepoint/v3"/>
  </ds:schemaRefs>
</ds:datastoreItem>
</file>

<file path=customXml/itemProps3.xml><?xml version="1.0" encoding="utf-8"?>
<ds:datastoreItem xmlns:ds="http://schemas.openxmlformats.org/officeDocument/2006/customXml" ds:itemID="{2ADD7703-4AA5-4092-9E0F-9EEE0D133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4184</Words>
  <Application>Microsoft Office PowerPoint</Application>
  <PresentationFormat>Widescreen</PresentationFormat>
  <Paragraphs>593</Paragraphs>
  <Slides>34</Slides>
  <Notes>22</Notes>
  <HiddenSlides>7</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34</vt:i4>
      </vt:variant>
    </vt:vector>
  </HeadingPairs>
  <TitlesOfParts>
    <vt:vector size="50" baseType="lpstr">
      <vt:lpstr>Arial</vt:lpstr>
      <vt:lpstr>Biome</vt:lpstr>
      <vt:lpstr>Calibri</vt:lpstr>
      <vt:lpstr>Segoe</vt:lpstr>
      <vt:lpstr>Segoe </vt:lpstr>
      <vt:lpstr>Segoe Sans Text</vt:lpstr>
      <vt:lpstr>Segoe Sans Text Semibold</vt:lpstr>
      <vt:lpstr>Segoe UI</vt:lpstr>
      <vt:lpstr>Segoe UI Semibold</vt:lpstr>
      <vt:lpstr>Segoe UI Semibold (Headings)</vt:lpstr>
      <vt:lpstr>Segoe UI Semilight</vt:lpstr>
      <vt:lpstr>Wingdings</vt:lpstr>
      <vt:lpstr>SOFT BLACK TEMPLATE</vt:lpstr>
      <vt:lpstr>TITLE SLIDES</vt:lpstr>
      <vt:lpstr>White Template</vt:lpstr>
      <vt:lpstr>1_Azure 2023 Template</vt:lpstr>
      <vt:lpstr>Well-Architected Reliability Assessment – Executive Summary</vt:lpstr>
      <vt:lpstr>Agenda</vt:lpstr>
      <vt:lpstr>Well-Architected Framework - Reliability</vt:lpstr>
      <vt:lpstr>Why do bad things happen?</vt:lpstr>
      <vt:lpstr>Microsoft Azure Well-Architected Framework</vt:lpstr>
      <vt:lpstr>Overcoming workload quality inhibitors</vt:lpstr>
      <vt:lpstr>Best practices to drive workload quality</vt:lpstr>
      <vt:lpstr>Building reliable systems is a shared responsibility</vt:lpstr>
      <vt:lpstr>Our responsibility: Reliability ‘of’ the cloud How we design &amp; operate our infrastructure, evolve our processes, and affirm our principles</vt:lpstr>
      <vt:lpstr>Introduction</vt:lpstr>
      <vt:lpstr>Well-Architected Reliability Assessment</vt:lpstr>
      <vt:lpstr>Workload Summary</vt:lpstr>
      <vt:lpstr>Executive Summary</vt:lpstr>
      <vt:lpstr>What is going well</vt:lpstr>
      <vt:lpstr>Baseline Resiliency Metrics &amp; Insights Dashboard</vt:lpstr>
      <vt:lpstr>Health and Risk Dashboard</vt:lpstr>
      <vt:lpstr>Health and Risk Dashboard</vt:lpstr>
      <vt:lpstr>Baseline Metrics &amp; Insights Details</vt:lpstr>
      <vt:lpstr>Zone and Region Resiliency</vt:lpstr>
      <vt:lpstr>ExpressRoute Resiliency</vt:lpstr>
      <vt:lpstr>Service Health Alerts for Resiliency</vt:lpstr>
      <vt:lpstr>Health and Risk Recommendations</vt:lpstr>
      <vt:lpstr>High Impact issues - Recommendations</vt:lpstr>
      <vt:lpstr>Medium Impact issues - Recommendations</vt:lpstr>
      <vt:lpstr>Low Impact issues - Recommendations</vt:lpstr>
      <vt:lpstr>Design, Platform and Support recommendations</vt:lpstr>
      <vt:lpstr>Architectural Recommendations</vt:lpstr>
      <vt:lpstr>Recent Microsoft Outages (past 3 months)</vt:lpstr>
      <vt:lpstr>Sev-A Support Requests (past 3 months)</vt:lpstr>
      <vt:lpstr>Service Retirement Notifications</vt:lpstr>
      <vt:lpstr>Next Steps</vt:lpstr>
      <vt:lpstr>Recommended Training, Design and Implement Microsoft Services</vt:lpstr>
      <vt:lpstr>Q&amp;A and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Well-Architected Reliability Assessment</dc:title>
  <dc:creator/>
  <cp:keywords>20240419.1</cp:keywords>
  <cp:lastModifiedBy/>
  <cp:revision>1</cp:revision>
  <dcterms:created xsi:type="dcterms:W3CDTF">2024-02-29T16:35:00Z</dcterms:created>
  <dcterms:modified xsi:type="dcterms:W3CDTF">2024-05-10T12:49:19Z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ediaServiceImageTags">
    <vt:lpwstr/>
  </property>
</Properties>
</file>