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1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64" r:id="rId14"/>
    <p:sldId id="25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of AzureDSR" id="{F0EE5C5B-E16E-47B1-A2C8-9E6C47970197}">
          <p14:sldIdLst>
            <p14:sldId id="256"/>
            <p14:sldId id="266"/>
            <p14:sldId id="267"/>
            <p14:sldId id="260"/>
          </p14:sldIdLst>
        </p14:section>
        <p14:section name="How-to" id="{E3050053-8757-4AA0-8CDB-792C234CD273}">
          <p14:sldIdLst>
            <p14:sldId id="268"/>
            <p14:sldId id="269"/>
            <p14:sldId id="270"/>
            <p14:sldId id="271"/>
          </p14:sldIdLst>
        </p14:section>
        <p14:section name="Demonstration with use case scenarios" id="{7E341345-631D-4D00-AB2E-1E2986D12C43}">
          <p14:sldIdLst>
            <p14:sldId id="264"/>
            <p14:sldId id="25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00000"/>
    <a:srgbClr val="FFB900"/>
    <a:srgbClr val="5C2D91"/>
    <a:srgbClr val="D2D2D2"/>
    <a:srgbClr val="FFF100"/>
    <a:srgbClr val="004B1C"/>
    <a:srgbClr val="505050"/>
    <a:srgbClr val="BAD80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501" autoAdjust="0"/>
  </p:normalViewPr>
  <p:slideViewPr>
    <p:cSldViewPr snapToGrid="0">
      <p:cViewPr varScale="1">
        <p:scale>
          <a:sx n="123" d="100"/>
          <a:sy n="123" d="100"/>
        </p:scale>
        <p:origin x="114" y="26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59A9-FC40-4211-B590-9DB21AA427D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DC24-6A09-4FE5-9895-B2D2596D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7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6260" y="2348286"/>
            <a:ext cx="6506122" cy="646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6" tIns="47549" rIns="95096" bIns="47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23103" y="2029902"/>
            <a:ext cx="2604400" cy="278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3324" tIns="46662" rIns="93324" bIns="46662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 dirty="0">
                <a:effectLst/>
                <a:latin typeface="Segoe UI Light" pitchFamily="34" charset="0"/>
              </a:rPr>
              <a:t>Slide Notes: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02763" y="2269093"/>
            <a:ext cx="65305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3324" tIns="46662" rIns="93324" bIns="46662">
            <a:spAutoFit/>
          </a:bodyPr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4728" y="849673"/>
            <a:ext cx="3185955" cy="402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3324" tIns="46662" rIns="93324" bIns="46662">
            <a:spAutoFit/>
          </a:bodyPr>
          <a:lstStyle/>
          <a:p>
            <a:pPr algn="l" eaLnBrk="0" hangingPunct="0">
              <a:spcBef>
                <a:spcPts val="0"/>
              </a:spcBef>
              <a:defRPr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egoe UI Light" pitchFamily="34" charset="0"/>
                <a:cs typeface="Arial" pitchFamily="34" charset="0"/>
              </a:rPr>
              <a:t>Microsoft</a:t>
            </a:r>
            <a:r>
              <a:rPr lang="en-US" sz="2000" b="0" i="0" baseline="0" dirty="0">
                <a:solidFill>
                  <a:schemeClr val="tx1"/>
                </a:solidFill>
                <a:effectLst/>
                <a:latin typeface="Segoe UI Light" pitchFamily="34" charset="0"/>
                <a:cs typeface="Arial" pitchFamily="34" charset="0"/>
              </a:rPr>
              <a:t> in the Enterprise</a:t>
            </a:r>
            <a:endParaRPr lang="en-US" sz="2000" b="0" i="1" dirty="0">
              <a:solidFill>
                <a:schemeClr val="tx1"/>
              </a:solidFill>
              <a:effectLst/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968" y="8933563"/>
            <a:ext cx="5698300" cy="188000"/>
          </a:xfrm>
          <a:prstGeom prst="rect">
            <a:avLst/>
          </a:prstGeom>
          <a:noFill/>
        </p:spPr>
        <p:txBody>
          <a:bodyPr wrap="none" lIns="93324" tIns="46662" rIns="93324" bIns="46662" rtlCol="0">
            <a:spAutoFit/>
          </a:bodyPr>
          <a:lstStyle/>
          <a:p>
            <a:pPr marL="0" marR="0" indent="0" algn="l" defTabSz="4666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latin typeface="Segoe UI Light" pitchFamily="34" charset="0"/>
                <a:cs typeface="Arial" pitchFamily="34" charset="0"/>
              </a:rPr>
              <a:t>© 2015 Microsoft Corporation. This presentation is for informational purposes only. MICROSOFT MAKES NO WARRANTIES, EXPRESS OR IMPLIED, IN THIS SUMMARY. </a:t>
            </a:r>
            <a:endParaRPr lang="en-US" sz="600" dirty="0">
              <a:solidFill>
                <a:srgbClr val="000000"/>
              </a:solidFill>
              <a:latin typeface="Segoe UI Light" pitchFamily="34" charset="0"/>
              <a:cs typeface="Arial" pitchFamily="34" charset="0"/>
            </a:endParaRPr>
          </a:p>
        </p:txBody>
      </p:sp>
      <p:sp>
        <p:nvSpPr>
          <p:cNvPr id="14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3479800" y="233363"/>
            <a:ext cx="3243263" cy="18256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/>
            </a:lvl1pPr>
          </a:lstStyle>
          <a:p>
            <a:fld id="{4B03FD98-CD5B-4ADD-8DA6-FE36A8C66E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3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1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800" b="1" spc="-100" baseline="0" dirty="0">
                <a:solidFill>
                  <a:schemeClr val="accent4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57486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259381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91805"/>
            <a:ext cx="3886200" cy="1658120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0997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127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00" y="6553200"/>
            <a:ext cx="5865814" cy="304801"/>
          </a:xfrm>
        </p:spPr>
        <p:txBody>
          <a:bodyPr/>
          <a:lstStyle/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75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633" y="266700"/>
            <a:ext cx="5368668" cy="13335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1613" y="1600200"/>
            <a:ext cx="537368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332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11812548" cy="4577051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312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14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60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600200"/>
            <a:ext cx="11812548" cy="4495800"/>
          </a:xfrm>
          <a:prstGeom prst="rect">
            <a:avLst/>
          </a:prstGeom>
        </p:spPr>
        <p:txBody>
          <a:bodyPr lIns="137160" rIns="137160" bIns="137160"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68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61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2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12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28601" y="6553199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479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598" y="1597152"/>
            <a:ext cx="3840480" cy="4572000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150024" y="1597152"/>
            <a:ext cx="3843119" cy="4572000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074089" y="1597152"/>
            <a:ext cx="3840480" cy="4572000"/>
          </a:xfrm>
        </p:spPr>
        <p:txBody>
          <a:bodyPr lIns="137160" rIns="137160" b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324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37160" tIns="91440" rIns="137160" bIns="13716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151344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074089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4151344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8"/>
          </p:nvPr>
        </p:nvSpPr>
        <p:spPr>
          <a:xfrm>
            <a:off x="8074089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1954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060823" y="1597152"/>
            <a:ext cx="4075135" cy="4072128"/>
          </a:xfrm>
        </p:spPr>
        <p:txBody>
          <a:bodyPr lIns="137160" tIns="91440" rIns="137160" bIns="137160"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" y="1597152"/>
            <a:ext cx="4063999" cy="4072128"/>
          </a:xfrm>
        </p:spPr>
        <p:txBody>
          <a:bodyPr lIns="137160" tIns="91440" rIns="137160" bIns="137160"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tIns="91440" rIns="137160" b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128001" y="1597152"/>
            <a:ext cx="4061884" cy="4072128"/>
          </a:xfrm>
        </p:spPr>
        <p:txBody>
          <a:bodyPr lIns="137160" tIns="91440" rIns="137160" bIns="137160"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86765" y="3566160"/>
            <a:ext cx="2103120" cy="2103120"/>
          </a:xfrm>
          <a:solidFill>
            <a:schemeClr val="tx2"/>
          </a:solidFill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2838" y="3566160"/>
            <a:ext cx="2103120" cy="2103120"/>
          </a:xfrm>
          <a:solidFill>
            <a:schemeClr val="tx2"/>
          </a:solidFill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960880" y="3566160"/>
            <a:ext cx="2103120" cy="2103120"/>
          </a:xfrm>
          <a:solidFill>
            <a:schemeClr val="tx2"/>
          </a:solidFill>
          <a:ln>
            <a:noFill/>
          </a:ln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2260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12200" cy="1625600"/>
          </a:xfrm>
        </p:spPr>
        <p:txBody>
          <a:bodyPr lIns="137160" rIns="137160" bIns="13716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1" y="6553201"/>
            <a:ext cx="11201400" cy="304800"/>
          </a:xfrm>
        </p:spPr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228599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4156709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8084820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77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66700"/>
            <a:ext cx="11963401" cy="647700"/>
          </a:xfrm>
        </p:spPr>
        <p:txBody>
          <a:bodyPr vert="horz" lIns="137160" tIns="91440" rIns="137160" bIns="13716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622121"/>
            <a:ext cx="5806440" cy="4572000"/>
          </a:xfrm>
        </p:spPr>
        <p:txBody>
          <a:bodyPr lIns="137160" tIns="91440" rIns="137160" bIns="137160"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67"/>
            </a:lvl3pPr>
            <a:lvl4pPr>
              <a:lnSpc>
                <a:spcPct val="100000"/>
              </a:lnSpc>
              <a:defRPr sz="1867"/>
            </a:lvl4pPr>
            <a:lvl5pPr>
              <a:lnSpc>
                <a:spcPct val="100000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527" y="1622122"/>
            <a:ext cx="5806440" cy="4571999"/>
          </a:xfrm>
        </p:spPr>
        <p:txBody>
          <a:bodyPr lIns="137160" tIns="91440" rIns="137160" bIns="137160"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67"/>
            </a:lvl3pPr>
            <a:lvl4pPr>
              <a:lnSpc>
                <a:spcPct val="100000"/>
              </a:lnSpc>
              <a:defRPr sz="1867"/>
            </a:lvl4pPr>
            <a:lvl5pPr>
              <a:lnSpc>
                <a:spcPct val="100000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9" y="6553200"/>
            <a:ext cx="11201401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41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9" b="8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2623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1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717367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266700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91805"/>
            <a:ext cx="3886200" cy="1658120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7999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2469118" cy="26124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Content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17" y="584200"/>
            <a:ext cx="9113283" cy="5689600"/>
          </a:xfrm>
          <a:prstGeom prst="rect">
            <a:avLst/>
          </a:prstGeom>
        </p:spPr>
      </p:pic>
      <p:sp>
        <p:nvSpPr>
          <p:cNvPr id="13" name="Media Placeholder 8"/>
          <p:cNvSpPr>
            <a:spLocks noGrp="1"/>
          </p:cNvSpPr>
          <p:nvPr>
            <p:ph type="media" sz="quarter" idx="11" hasCustomPrompt="1"/>
          </p:nvPr>
        </p:nvSpPr>
        <p:spPr>
          <a:xfrm>
            <a:off x="3268663" y="1135892"/>
            <a:ext cx="7956550" cy="45100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demo video</a:t>
            </a:r>
          </a:p>
        </p:txBody>
      </p:sp>
    </p:spTree>
    <p:extLst>
      <p:ext uri="{BB962C8B-B14F-4D97-AF65-F5344CB8AC3E}">
        <p14:creationId xmlns:p14="http://schemas.microsoft.com/office/powerpoint/2010/main" val="42204166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8610600" cy="10287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84200"/>
            <a:ext cx="2844800" cy="177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581561"/>
            <a:ext cx="2844800" cy="177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575104"/>
            <a:ext cx="2844800" cy="1774600"/>
          </a:xfrm>
          <a:prstGeom prst="rect">
            <a:avLst/>
          </a:prstGeom>
        </p:spPr>
      </p:pic>
      <p:pic>
        <p:nvPicPr>
          <p:cNvPr id="8" name="Content Placeholder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09800"/>
            <a:ext cx="7969039" cy="46482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750820"/>
            <a:ext cx="7391400" cy="41071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screenshot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9010650" y="757113"/>
            <a:ext cx="2495550" cy="1404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screenshot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9010650" y="2751138"/>
            <a:ext cx="2495550" cy="14017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screenshot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010650" y="4745831"/>
            <a:ext cx="2495550" cy="141208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screenshot</a:t>
            </a:r>
          </a:p>
        </p:txBody>
      </p:sp>
    </p:spTree>
    <p:extLst>
      <p:ext uri="{BB962C8B-B14F-4D97-AF65-F5344CB8AC3E}">
        <p14:creationId xmlns:p14="http://schemas.microsoft.com/office/powerpoint/2010/main" val="338778807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2813" y="2788917"/>
            <a:ext cx="2743200" cy="9144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n-US" sz="6000" b="0" kern="1200" spc="0" baseline="0"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4400" b="1" kern="1200" spc="0" baseline="0" dirty="0">
                <a:solidFill>
                  <a:schemeClr val="bg1"/>
                </a:solidFill>
                <a:latin typeface="+mn-lt"/>
                <a:ea typeface="Segoe UI Semibold" panose="020B0702040204020203" pitchFamily="34" charset="0"/>
                <a:cs typeface="Segoe UI Semibold" panose="020B0702040204020203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0052782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15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black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5293" y="-1006"/>
            <a:ext cx="6625448" cy="68617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 h 10000"/>
              <a:gd name="connsiteX0" fmla="*/ 0 w 10000"/>
              <a:gd name="connsiteY0" fmla="*/ 0 h 9997"/>
              <a:gd name="connsiteX1" fmla="*/ 5160 w 10000"/>
              <a:gd name="connsiteY1" fmla="*/ 24 h 9997"/>
              <a:gd name="connsiteX2" fmla="*/ 10000 w 10000"/>
              <a:gd name="connsiteY2" fmla="*/ 9997 h 9997"/>
              <a:gd name="connsiteX3" fmla="*/ 0 w 10000"/>
              <a:gd name="connsiteY3" fmla="*/ 9997 h 9997"/>
              <a:gd name="connsiteX4" fmla="*/ 0 w 10000"/>
              <a:gd name="connsiteY4" fmla="*/ 0 h 9997"/>
              <a:gd name="connsiteX0" fmla="*/ 0 w 9679"/>
              <a:gd name="connsiteY0" fmla="*/ 0 h 10027"/>
              <a:gd name="connsiteX1" fmla="*/ 5160 w 9679"/>
              <a:gd name="connsiteY1" fmla="*/ 24 h 10027"/>
              <a:gd name="connsiteX2" fmla="*/ 9679 w 9679"/>
              <a:gd name="connsiteY2" fmla="*/ 10027 h 10027"/>
              <a:gd name="connsiteX3" fmla="*/ 0 w 9679"/>
              <a:gd name="connsiteY3" fmla="*/ 10000 h 10027"/>
              <a:gd name="connsiteX4" fmla="*/ 0 w 9679"/>
              <a:gd name="connsiteY4" fmla="*/ 0 h 10027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0 w 10000"/>
              <a:gd name="connsiteY3" fmla="*/ 9983 h 10010"/>
              <a:gd name="connsiteX4" fmla="*/ 0 w 10000"/>
              <a:gd name="connsiteY4" fmla="*/ 10 h 10010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10 h 10010"/>
              <a:gd name="connsiteX0" fmla="*/ 0 w 10000"/>
              <a:gd name="connsiteY0" fmla="*/ 21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21 h 10010"/>
              <a:gd name="connsiteX0" fmla="*/ 286 w 9997"/>
              <a:gd name="connsiteY0" fmla="*/ 216 h 10010"/>
              <a:gd name="connsiteX1" fmla="*/ 5299 w 9997"/>
              <a:gd name="connsiteY1" fmla="*/ 0 h 10010"/>
              <a:gd name="connsiteX2" fmla="*/ 9997 w 9997"/>
              <a:gd name="connsiteY2" fmla="*/ 10010 h 10010"/>
              <a:gd name="connsiteX3" fmla="*/ 1 w 9997"/>
              <a:gd name="connsiteY3" fmla="*/ 10010 h 10010"/>
              <a:gd name="connsiteX4" fmla="*/ 286 w 9997"/>
              <a:gd name="connsiteY4" fmla="*/ 216 h 10010"/>
              <a:gd name="connsiteX0" fmla="*/ 0 w 10007"/>
              <a:gd name="connsiteY0" fmla="*/ 29 h 10000"/>
              <a:gd name="connsiteX1" fmla="*/ 5308 w 10007"/>
              <a:gd name="connsiteY1" fmla="*/ 0 h 10000"/>
              <a:gd name="connsiteX2" fmla="*/ 10007 w 10007"/>
              <a:gd name="connsiteY2" fmla="*/ 10000 h 10000"/>
              <a:gd name="connsiteX3" fmla="*/ 8 w 10007"/>
              <a:gd name="connsiteY3" fmla="*/ 10000 h 10000"/>
              <a:gd name="connsiteX4" fmla="*/ 0 w 10007"/>
              <a:gd name="connsiteY4" fmla="*/ 29 h 10000"/>
              <a:gd name="connsiteX0" fmla="*/ 0 w 10007"/>
              <a:gd name="connsiteY0" fmla="*/ 0 h 9971"/>
              <a:gd name="connsiteX1" fmla="*/ 5316 w 10007"/>
              <a:gd name="connsiteY1" fmla="*/ 5 h 9971"/>
              <a:gd name="connsiteX2" fmla="*/ 10007 w 10007"/>
              <a:gd name="connsiteY2" fmla="*/ 9971 h 9971"/>
              <a:gd name="connsiteX3" fmla="*/ 8 w 10007"/>
              <a:gd name="connsiteY3" fmla="*/ 9971 h 9971"/>
              <a:gd name="connsiteX4" fmla="*/ 0 w 10007"/>
              <a:gd name="connsiteY4" fmla="*/ 0 h 9971"/>
              <a:gd name="connsiteX0" fmla="*/ 0 w 10000"/>
              <a:gd name="connsiteY0" fmla="*/ 3 h 10003"/>
              <a:gd name="connsiteX1" fmla="*/ 5292 w 10000"/>
              <a:gd name="connsiteY1" fmla="*/ 0 h 10003"/>
              <a:gd name="connsiteX2" fmla="*/ 10000 w 10000"/>
              <a:gd name="connsiteY2" fmla="*/ 10003 h 10003"/>
              <a:gd name="connsiteX3" fmla="*/ 8 w 10000"/>
              <a:gd name="connsiteY3" fmla="*/ 10003 h 10003"/>
              <a:gd name="connsiteX4" fmla="*/ 0 w 10000"/>
              <a:gd name="connsiteY4" fmla="*/ 3 h 10003"/>
              <a:gd name="connsiteX0" fmla="*/ 84 w 9993"/>
              <a:gd name="connsiteY0" fmla="*/ 114 h 10003"/>
              <a:gd name="connsiteX1" fmla="*/ 5285 w 9993"/>
              <a:gd name="connsiteY1" fmla="*/ 0 h 10003"/>
              <a:gd name="connsiteX2" fmla="*/ 9993 w 9993"/>
              <a:gd name="connsiteY2" fmla="*/ 10003 h 10003"/>
              <a:gd name="connsiteX3" fmla="*/ 1 w 9993"/>
              <a:gd name="connsiteY3" fmla="*/ 10003 h 10003"/>
              <a:gd name="connsiteX4" fmla="*/ 84 w 9993"/>
              <a:gd name="connsiteY4" fmla="*/ 114 h 10003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4 w 10003"/>
              <a:gd name="connsiteY3" fmla="*/ 10000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0 w 10003"/>
              <a:gd name="connsiteY3" fmla="*/ 9996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67 w 10003"/>
              <a:gd name="connsiteY3" fmla="*/ 9920 h 10000"/>
              <a:gd name="connsiteX4" fmla="*/ 0 w 10003"/>
              <a:gd name="connsiteY4" fmla="*/ 3 h 10000"/>
              <a:gd name="connsiteX0" fmla="*/ 8 w 10011"/>
              <a:gd name="connsiteY0" fmla="*/ 3 h 10004"/>
              <a:gd name="connsiteX1" fmla="*/ 5300 w 10011"/>
              <a:gd name="connsiteY1" fmla="*/ 0 h 10004"/>
              <a:gd name="connsiteX2" fmla="*/ 10011 w 10011"/>
              <a:gd name="connsiteY2" fmla="*/ 10000 h 10004"/>
              <a:gd name="connsiteX3" fmla="*/ 0 w 10011"/>
              <a:gd name="connsiteY3" fmla="*/ 10004 h 10004"/>
              <a:gd name="connsiteX4" fmla="*/ 8 w 10011"/>
              <a:gd name="connsiteY4" fmla="*/ 3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4">
                <a:moveTo>
                  <a:pt x="8" y="3"/>
                </a:moveTo>
                <a:lnTo>
                  <a:pt x="5300" y="0"/>
                </a:lnTo>
                <a:lnTo>
                  <a:pt x="10011" y="10000"/>
                </a:lnTo>
                <a:lnTo>
                  <a:pt x="0" y="10004"/>
                </a:lnTo>
                <a:cubicBezTo>
                  <a:pt x="-1" y="6665"/>
                  <a:pt x="9" y="3341"/>
                  <a:pt x="8" y="3"/>
                </a:cubicBezTo>
                <a:close/>
              </a:path>
            </a:pathLst>
          </a:custGeom>
          <a:solidFill>
            <a:srgbClr val="000000">
              <a:alpha val="70000"/>
            </a:srgbClr>
          </a:solidFill>
        </p:spPr>
        <p:txBody>
          <a:bodyPr lIns="365760" tIns="137160" rIns="137160" bIns="1097280" anchor="b" anchorCtr="0">
            <a:noAutofit/>
          </a:bodyPr>
          <a:lstStyle>
            <a:lvl1pPr>
              <a:defRPr sz="60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824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</a:t>
            </a:r>
            <a:br>
              <a:rPr lang="en-US" dirty="0"/>
            </a:br>
            <a:r>
              <a:rPr lang="en-US" dirty="0"/>
              <a:t>insert picture then</a:t>
            </a:r>
            <a:br>
              <a:rPr lang="en-US" dirty="0"/>
            </a:br>
            <a:r>
              <a:rPr lang="en-US" dirty="0"/>
              <a:t>send to back</a:t>
            </a:r>
          </a:p>
        </p:txBody>
      </p:sp>
    </p:spTree>
    <p:extLst>
      <p:ext uri="{BB962C8B-B14F-4D97-AF65-F5344CB8AC3E}">
        <p14:creationId xmlns:p14="http://schemas.microsoft.com/office/powerpoint/2010/main" val="34476190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white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5293" y="-1006"/>
            <a:ext cx="6625448" cy="68617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 h 10000"/>
              <a:gd name="connsiteX0" fmla="*/ 0 w 10000"/>
              <a:gd name="connsiteY0" fmla="*/ 0 h 9997"/>
              <a:gd name="connsiteX1" fmla="*/ 5160 w 10000"/>
              <a:gd name="connsiteY1" fmla="*/ 24 h 9997"/>
              <a:gd name="connsiteX2" fmla="*/ 10000 w 10000"/>
              <a:gd name="connsiteY2" fmla="*/ 9997 h 9997"/>
              <a:gd name="connsiteX3" fmla="*/ 0 w 10000"/>
              <a:gd name="connsiteY3" fmla="*/ 9997 h 9997"/>
              <a:gd name="connsiteX4" fmla="*/ 0 w 10000"/>
              <a:gd name="connsiteY4" fmla="*/ 0 h 9997"/>
              <a:gd name="connsiteX0" fmla="*/ 0 w 9679"/>
              <a:gd name="connsiteY0" fmla="*/ 0 h 10027"/>
              <a:gd name="connsiteX1" fmla="*/ 5160 w 9679"/>
              <a:gd name="connsiteY1" fmla="*/ 24 h 10027"/>
              <a:gd name="connsiteX2" fmla="*/ 9679 w 9679"/>
              <a:gd name="connsiteY2" fmla="*/ 10027 h 10027"/>
              <a:gd name="connsiteX3" fmla="*/ 0 w 9679"/>
              <a:gd name="connsiteY3" fmla="*/ 10000 h 10027"/>
              <a:gd name="connsiteX4" fmla="*/ 0 w 9679"/>
              <a:gd name="connsiteY4" fmla="*/ 0 h 10027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0 w 10000"/>
              <a:gd name="connsiteY3" fmla="*/ 9983 h 10010"/>
              <a:gd name="connsiteX4" fmla="*/ 0 w 10000"/>
              <a:gd name="connsiteY4" fmla="*/ 10 h 10010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10 h 10010"/>
              <a:gd name="connsiteX0" fmla="*/ 0 w 10000"/>
              <a:gd name="connsiteY0" fmla="*/ 21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21 h 10010"/>
              <a:gd name="connsiteX0" fmla="*/ 286 w 9997"/>
              <a:gd name="connsiteY0" fmla="*/ 216 h 10010"/>
              <a:gd name="connsiteX1" fmla="*/ 5299 w 9997"/>
              <a:gd name="connsiteY1" fmla="*/ 0 h 10010"/>
              <a:gd name="connsiteX2" fmla="*/ 9997 w 9997"/>
              <a:gd name="connsiteY2" fmla="*/ 10010 h 10010"/>
              <a:gd name="connsiteX3" fmla="*/ 1 w 9997"/>
              <a:gd name="connsiteY3" fmla="*/ 10010 h 10010"/>
              <a:gd name="connsiteX4" fmla="*/ 286 w 9997"/>
              <a:gd name="connsiteY4" fmla="*/ 216 h 10010"/>
              <a:gd name="connsiteX0" fmla="*/ 0 w 10007"/>
              <a:gd name="connsiteY0" fmla="*/ 29 h 10000"/>
              <a:gd name="connsiteX1" fmla="*/ 5308 w 10007"/>
              <a:gd name="connsiteY1" fmla="*/ 0 h 10000"/>
              <a:gd name="connsiteX2" fmla="*/ 10007 w 10007"/>
              <a:gd name="connsiteY2" fmla="*/ 10000 h 10000"/>
              <a:gd name="connsiteX3" fmla="*/ 8 w 10007"/>
              <a:gd name="connsiteY3" fmla="*/ 10000 h 10000"/>
              <a:gd name="connsiteX4" fmla="*/ 0 w 10007"/>
              <a:gd name="connsiteY4" fmla="*/ 29 h 10000"/>
              <a:gd name="connsiteX0" fmla="*/ 0 w 10007"/>
              <a:gd name="connsiteY0" fmla="*/ 0 h 9971"/>
              <a:gd name="connsiteX1" fmla="*/ 5316 w 10007"/>
              <a:gd name="connsiteY1" fmla="*/ 5 h 9971"/>
              <a:gd name="connsiteX2" fmla="*/ 10007 w 10007"/>
              <a:gd name="connsiteY2" fmla="*/ 9971 h 9971"/>
              <a:gd name="connsiteX3" fmla="*/ 8 w 10007"/>
              <a:gd name="connsiteY3" fmla="*/ 9971 h 9971"/>
              <a:gd name="connsiteX4" fmla="*/ 0 w 10007"/>
              <a:gd name="connsiteY4" fmla="*/ 0 h 9971"/>
              <a:gd name="connsiteX0" fmla="*/ 0 w 10000"/>
              <a:gd name="connsiteY0" fmla="*/ 3 h 10003"/>
              <a:gd name="connsiteX1" fmla="*/ 5292 w 10000"/>
              <a:gd name="connsiteY1" fmla="*/ 0 h 10003"/>
              <a:gd name="connsiteX2" fmla="*/ 10000 w 10000"/>
              <a:gd name="connsiteY2" fmla="*/ 10003 h 10003"/>
              <a:gd name="connsiteX3" fmla="*/ 8 w 10000"/>
              <a:gd name="connsiteY3" fmla="*/ 10003 h 10003"/>
              <a:gd name="connsiteX4" fmla="*/ 0 w 10000"/>
              <a:gd name="connsiteY4" fmla="*/ 3 h 10003"/>
              <a:gd name="connsiteX0" fmla="*/ 84 w 9993"/>
              <a:gd name="connsiteY0" fmla="*/ 114 h 10003"/>
              <a:gd name="connsiteX1" fmla="*/ 5285 w 9993"/>
              <a:gd name="connsiteY1" fmla="*/ 0 h 10003"/>
              <a:gd name="connsiteX2" fmla="*/ 9993 w 9993"/>
              <a:gd name="connsiteY2" fmla="*/ 10003 h 10003"/>
              <a:gd name="connsiteX3" fmla="*/ 1 w 9993"/>
              <a:gd name="connsiteY3" fmla="*/ 10003 h 10003"/>
              <a:gd name="connsiteX4" fmla="*/ 84 w 9993"/>
              <a:gd name="connsiteY4" fmla="*/ 114 h 10003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4 w 10003"/>
              <a:gd name="connsiteY3" fmla="*/ 10000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0 w 10003"/>
              <a:gd name="connsiteY3" fmla="*/ 9996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67 w 10003"/>
              <a:gd name="connsiteY3" fmla="*/ 9920 h 10000"/>
              <a:gd name="connsiteX4" fmla="*/ 0 w 10003"/>
              <a:gd name="connsiteY4" fmla="*/ 3 h 10000"/>
              <a:gd name="connsiteX0" fmla="*/ 8 w 10011"/>
              <a:gd name="connsiteY0" fmla="*/ 3 h 10004"/>
              <a:gd name="connsiteX1" fmla="*/ 5300 w 10011"/>
              <a:gd name="connsiteY1" fmla="*/ 0 h 10004"/>
              <a:gd name="connsiteX2" fmla="*/ 10011 w 10011"/>
              <a:gd name="connsiteY2" fmla="*/ 10000 h 10004"/>
              <a:gd name="connsiteX3" fmla="*/ 0 w 10011"/>
              <a:gd name="connsiteY3" fmla="*/ 10004 h 10004"/>
              <a:gd name="connsiteX4" fmla="*/ 8 w 10011"/>
              <a:gd name="connsiteY4" fmla="*/ 3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4">
                <a:moveTo>
                  <a:pt x="8" y="3"/>
                </a:moveTo>
                <a:lnTo>
                  <a:pt x="5300" y="0"/>
                </a:lnTo>
                <a:lnTo>
                  <a:pt x="10011" y="10000"/>
                </a:lnTo>
                <a:lnTo>
                  <a:pt x="0" y="10004"/>
                </a:lnTo>
                <a:cubicBezTo>
                  <a:pt x="-1" y="6665"/>
                  <a:pt x="9" y="3341"/>
                  <a:pt x="8" y="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</p:spPr>
        <p:txBody>
          <a:bodyPr lIns="365760" tIns="137160" rIns="137160" bIns="1097280" anchor="b" anchorCtr="0">
            <a:no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824"/>
            <a:ext cx="12192000" cy="686556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icon to</a:t>
            </a:r>
            <a:br>
              <a:rPr lang="en-US" dirty="0"/>
            </a:br>
            <a:r>
              <a:rPr lang="en-US" dirty="0"/>
              <a:t>insert picture then</a:t>
            </a:r>
            <a:br>
              <a:rPr lang="en-US" dirty="0"/>
            </a:br>
            <a:r>
              <a:rPr lang="en-US" dirty="0"/>
              <a:t>send to back</a:t>
            </a:r>
          </a:p>
        </p:txBody>
      </p:sp>
    </p:spTree>
    <p:extLst>
      <p:ext uri="{BB962C8B-B14F-4D97-AF65-F5344CB8AC3E}">
        <p14:creationId xmlns:p14="http://schemas.microsoft.com/office/powerpoint/2010/main" val="11658691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00200"/>
            <a:ext cx="11355228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34639725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w/phot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039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icrosoft log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890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icrosoft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6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" y="0"/>
            <a:ext cx="12180263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 rot="16200000">
            <a:off x="381002" y="-381002"/>
            <a:ext cx="6858000" cy="7619998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66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0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0747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86201"/>
            <a:ext cx="3886200" cy="1663724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1470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1181101"/>
            <a:ext cx="5665258" cy="2705100"/>
          </a:xfrm>
          <a:noFill/>
        </p:spPr>
        <p:txBody>
          <a:bodyPr vert="horz" lIns="137160" tIns="91440" rIns="137160" bIns="0" rtlCol="0" anchor="b" anchorCtr="0">
            <a:noAutofit/>
          </a:bodyPr>
          <a:lstStyle>
            <a:lvl1pPr algn="l">
              <a:defRPr lang="en-US" sz="5400" b="1" spc="-100" baseline="0" dirty="0">
                <a:solidFill>
                  <a:schemeClr val="accent4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910500"/>
            <a:ext cx="5681132" cy="1766399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0512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"/>
            <a:ext cx="121996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3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7897761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1181101"/>
            <a:ext cx="5665258" cy="2705100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l">
              <a:defRPr lang="en-US" sz="5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13716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86201"/>
            <a:ext cx="5681132" cy="1663724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70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206240"/>
            <a:ext cx="12192000" cy="265175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4206238"/>
            <a:ext cx="11696700" cy="935917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ctr">
              <a:defRPr lang="en-US" sz="4800" b="1" spc="-100" baseline="0" dirty="0">
                <a:solidFill>
                  <a:schemeClr val="accent4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3700" y="5676901"/>
            <a:ext cx="6286499" cy="723900"/>
          </a:xfrm>
        </p:spPr>
        <p:txBody>
          <a:bodyPr lIns="137160" tIns="137160" rIns="137160" bIns="13716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48100" y="5676900"/>
            <a:ext cx="449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7504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5142155"/>
            <a:ext cx="11696700" cy="534745"/>
          </a:xfrm>
        </p:spPr>
        <p:txBody>
          <a:bodyPr tIns="0" anchor="t"/>
          <a:lstStyle>
            <a:lvl1pPr algn="ctr">
              <a:spcBef>
                <a:spcPts val="0"/>
              </a:spcBef>
              <a:buFontTx/>
              <a:buNone/>
              <a:defRPr spc="-80" baseline="0">
                <a:solidFill>
                  <a:schemeClr val="bg1"/>
                </a:solidFill>
              </a:defRPr>
            </a:lvl1pPr>
            <a:lvl2pPr marL="281668" indent="0" algn="ctr">
              <a:buFontTx/>
              <a:buNone/>
              <a:defRPr/>
            </a:lvl2pPr>
            <a:lvl3pPr marL="588461" indent="0" algn="ctr">
              <a:buFontTx/>
              <a:buNone/>
              <a:defRPr/>
            </a:lvl3pPr>
            <a:lvl4pPr marL="870128" indent="0" algn="ctr">
              <a:buFontTx/>
              <a:buNone/>
              <a:defRPr/>
            </a:lvl4pPr>
            <a:lvl5pPr marL="1105512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9840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1952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5865813" cy="1333500"/>
          </a:xfrm>
        </p:spPr>
        <p:txBody>
          <a:bodyPr rIns="137160"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00" y="6553201"/>
            <a:ext cx="5865814" cy="304800"/>
          </a:xfrm>
        </p:spPr>
        <p:txBody>
          <a:bodyPr/>
          <a:lstStyle/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4413" y="0"/>
            <a:ext cx="60975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9" y="1600200"/>
            <a:ext cx="5408613" cy="4876800"/>
          </a:xfrm>
        </p:spPr>
        <p:txBody>
          <a:bodyPr rIns="13716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094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93989"/>
            <a:ext cx="11696700" cy="682195"/>
          </a:xfrm>
          <a:prstGeom prst="rect">
            <a:avLst/>
          </a:prstGeom>
        </p:spPr>
        <p:txBody>
          <a:bodyPr vert="horz" lIns="137160" tIns="91440" rIns="137160" bIns="137160" rtlCol="0" anchor="t">
            <a:no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00" y="6553200"/>
            <a:ext cx="11201400" cy="304801"/>
          </a:xfrm>
          <a:prstGeom prst="rect">
            <a:avLst/>
          </a:prstGeom>
        </p:spPr>
        <p:txBody>
          <a:bodyPr vert="horz" lIns="182880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11696700" cy="4559531"/>
          </a:xfrm>
          <a:prstGeom prst="rect">
            <a:avLst/>
          </a:prstGeom>
        </p:spPr>
        <p:txBody>
          <a:bodyPr vert="horz" lIns="137160" tIns="91440" rIns="137160" bIns="13716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553200"/>
            <a:ext cx="761999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1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4" r:id="rId2"/>
    <p:sldLayoutId id="2147483888" r:id="rId3"/>
    <p:sldLayoutId id="2147483878" r:id="rId4"/>
    <p:sldLayoutId id="2147483886" r:id="rId5"/>
    <p:sldLayoutId id="2147483887" r:id="rId6"/>
    <p:sldLayoutId id="2147483879" r:id="rId7"/>
    <p:sldLayoutId id="2147483889" r:id="rId8"/>
    <p:sldLayoutId id="2147483850" r:id="rId9"/>
    <p:sldLayoutId id="2147483860" r:id="rId10"/>
    <p:sldLayoutId id="2147483836" r:id="rId11"/>
    <p:sldLayoutId id="2147483851" r:id="rId12"/>
    <p:sldLayoutId id="2147483839" r:id="rId13"/>
    <p:sldLayoutId id="2147483838" r:id="rId14"/>
    <p:sldLayoutId id="2147483854" r:id="rId15"/>
    <p:sldLayoutId id="2147483855" r:id="rId16"/>
    <p:sldLayoutId id="2147483856" r:id="rId17"/>
    <p:sldLayoutId id="2147483853" r:id="rId18"/>
    <p:sldLayoutId id="2147483857" r:id="rId19"/>
    <p:sldLayoutId id="2147483866" r:id="rId20"/>
    <p:sldLayoutId id="2147483876" r:id="rId21"/>
    <p:sldLayoutId id="2147483862" r:id="rId22"/>
    <p:sldLayoutId id="2147483881" r:id="rId23"/>
    <p:sldLayoutId id="2147483893" r:id="rId24"/>
    <p:sldLayoutId id="2147483848" r:id="rId25"/>
    <p:sldLayoutId id="2147483849" r:id="rId26"/>
    <p:sldLayoutId id="2147483883" r:id="rId27"/>
    <p:sldLayoutId id="2147483892" r:id="rId28"/>
    <p:sldLayoutId id="2147483895" r:id="rId29"/>
  </p:sldLayoutIdLst>
  <p:transition>
    <p:fade/>
  </p:transition>
  <p:hf hdr="0" ftr="0" dt="0"/>
  <p:txStyles>
    <p:titleStyle>
      <a:lvl1pPr marL="0" algn="l" defTabSz="1088078" rtl="0" eaLnBrk="1" latinLnBrk="0" hangingPunct="1">
        <a:lnSpc>
          <a:spcPct val="90000"/>
        </a:lnSpc>
        <a:spcBef>
          <a:spcPct val="0"/>
        </a:spcBef>
        <a:buNone/>
        <a:defRPr lang="en-US" sz="4800" kern="1200" spc="-100" baseline="0" dirty="0">
          <a:solidFill>
            <a:schemeClr val="tx1"/>
          </a:solidFill>
          <a:latin typeface="+mj-lt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0" indent="0" algn="l" defTabSz="1088078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59" indent="-194391" algn="l" defTabSz="10880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93" indent="-173232" algn="l" defTabSz="108807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28" indent="-177200" algn="l" defTabSz="108807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57" indent="-179845" algn="l" defTabSz="108807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16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254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294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332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40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078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18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156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196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23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27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1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6" userDrawn="1">
          <p15:clr>
            <a:srgbClr val="5ACBF0"/>
          </p15:clr>
        </p15:guide>
        <p15:guide id="3" pos="2424" userDrawn="1">
          <p15:clr>
            <a:srgbClr val="5ACBF0"/>
          </p15:clr>
        </p15:guide>
        <p15:guide id="4" pos="1848" userDrawn="1">
          <p15:clr>
            <a:srgbClr val="5ACBF0"/>
          </p15:clr>
        </p15:guide>
        <p15:guide id="5" pos="1296" userDrawn="1">
          <p15:clr>
            <a:srgbClr val="5ACBF0"/>
          </p15:clr>
        </p15:guide>
        <p15:guide id="6" pos="720" userDrawn="1">
          <p15:clr>
            <a:srgbClr val="5ACBF0"/>
          </p15:clr>
        </p15:guide>
        <p15:guide id="7" pos="144" userDrawn="1">
          <p15:clr>
            <a:srgbClr val="5ACBF0"/>
          </p15:clr>
        </p15:guide>
        <p15:guide id="8" pos="4127">
          <p15:clr>
            <a:srgbClr val="5ACBF0"/>
          </p15:clr>
        </p15:guide>
        <p15:guide id="9" pos="4680" userDrawn="1">
          <p15:clr>
            <a:srgbClr val="5ACBF0"/>
          </p15:clr>
        </p15:guide>
        <p15:guide id="10" pos="5256" userDrawn="1">
          <p15:clr>
            <a:srgbClr val="5ACBF0"/>
          </p15:clr>
        </p15:guide>
        <p15:guide id="11" pos="5808" userDrawn="1">
          <p15:clr>
            <a:srgbClr val="5ACBF0"/>
          </p15:clr>
        </p15:guide>
        <p15:guide id="12" pos="6384" userDrawn="1">
          <p15:clr>
            <a:srgbClr val="5ACBF0"/>
          </p15:clr>
        </p15:guide>
        <p15:guide id="13" pos="6936" userDrawn="1">
          <p15:clr>
            <a:srgbClr val="5ACBF0"/>
          </p15:clr>
        </p15:guide>
        <p15:guide id="14" pos="7512" userDrawn="1">
          <p15:clr>
            <a:srgbClr val="5ACBF0"/>
          </p15:clr>
        </p15:guide>
        <p15:guide id="15" orient="horz" pos="168" userDrawn="1">
          <p15:clr>
            <a:srgbClr val="5ACBF0"/>
          </p15:clr>
        </p15:guide>
        <p15:guide id="16" orient="horz" pos="744" userDrawn="1">
          <p15:clr>
            <a:srgbClr val="5ACBF0"/>
          </p15:clr>
        </p15:guide>
        <p15:guide id="17" orient="horz" pos="1320" userDrawn="1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00" userDrawn="1">
          <p15:clr>
            <a:srgbClr val="5ACBF0"/>
          </p15:clr>
        </p15:guide>
        <p15:guide id="21" orient="horz" pos="3576" userDrawn="1">
          <p15:clr>
            <a:srgbClr val="5ACBF0"/>
          </p15:clr>
        </p15:guide>
        <p15:guide id="22" orient="horz" pos="4128" userDrawn="1">
          <p15:clr>
            <a:srgbClr val="5ACBF0"/>
          </p15:clr>
        </p15:guide>
        <p15:guide id="23" pos="240" userDrawn="1">
          <p15:clr>
            <a:srgbClr val="F26B43"/>
          </p15:clr>
        </p15:guide>
        <p15:guide id="24" pos="7440" userDrawn="1">
          <p15:clr>
            <a:srgbClr val="F26B43"/>
          </p15:clr>
        </p15:guide>
        <p15:guide id="25" orient="horz" pos="264" userDrawn="1">
          <p15:clr>
            <a:srgbClr val="F26B43"/>
          </p15:clr>
        </p15:guide>
        <p15:guide id="26" orient="horz" pos="4032" userDrawn="1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Azure Data Science Virtual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 Zhang, Data Scientist at Microsoft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Elastic data science resource on Azure platform.</a:t>
            </a:r>
          </a:p>
        </p:txBody>
      </p:sp>
    </p:spTree>
    <p:extLst>
      <p:ext uri="{BB962C8B-B14F-4D97-AF65-F5344CB8AC3E}">
        <p14:creationId xmlns:p14="http://schemas.microsoft.com/office/powerpoint/2010/main" val="42018946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535" y="683302"/>
            <a:ext cx="1801435" cy="3219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5940" y="158051"/>
            <a:ext cx="4390553" cy="654754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Local working environment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1199" y="158051"/>
            <a:ext cx="2795782" cy="654754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Azure cloud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1139" y="539539"/>
            <a:ext cx="3932697" cy="357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5645" y="801228"/>
            <a:ext cx="3124984" cy="31014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4945" y="965741"/>
            <a:ext cx="511057" cy="472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4546" y="965741"/>
            <a:ext cx="511057" cy="472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4545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4943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4147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42" y="3145838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74545" y="3145838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4147" y="3145837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93749" y="3145837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PT4</a:t>
            </a:r>
          </a:p>
        </p:txBody>
      </p:sp>
      <p:sp>
        <p:nvSpPr>
          <p:cNvPr id="20" name="Freeform: Shape 19"/>
          <p:cNvSpPr/>
          <p:nvPr/>
        </p:nvSpPr>
        <p:spPr>
          <a:xfrm flipH="1">
            <a:off x="4211803" y="1452645"/>
            <a:ext cx="52043" cy="597978"/>
          </a:xfrm>
          <a:custGeom>
            <a:avLst/>
            <a:gdLst>
              <a:gd name="connsiteX0" fmla="*/ 15499 w 15499"/>
              <a:gd name="connsiteY0" fmla="*/ 0 h 596685"/>
              <a:gd name="connsiteX1" fmla="*/ 0 w 15499"/>
              <a:gd name="connsiteY1" fmla="*/ 596685 h 5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9" h="596685">
                <a:moveTo>
                  <a:pt x="15499" y="0"/>
                </a:moveTo>
                <a:lnTo>
                  <a:pt x="0" y="596685"/>
                </a:lnTo>
              </a:path>
            </a:pathLst>
          </a:custGeom>
          <a:noFill/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3522190" y="1446188"/>
            <a:ext cx="89917" cy="596685"/>
          </a:xfrm>
          <a:custGeom>
            <a:avLst/>
            <a:gdLst>
              <a:gd name="connsiteX0" fmla="*/ 15499 w 15499"/>
              <a:gd name="connsiteY0" fmla="*/ 0 h 596685"/>
              <a:gd name="connsiteX1" fmla="*/ 0 w 15499"/>
              <a:gd name="connsiteY1" fmla="*/ 596685 h 5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9" h="596685">
                <a:moveTo>
                  <a:pt x="15499" y="0"/>
                </a:moveTo>
                <a:lnTo>
                  <a:pt x="0" y="596685"/>
                </a:lnTo>
              </a:path>
            </a:pathLst>
          </a:custGeom>
          <a:noFill/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51139" y="4373591"/>
            <a:ext cx="3932697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Master script (with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AzureDSR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30662" y="4726177"/>
            <a:ext cx="1689691" cy="1041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Determination of resource plan – instance, number of nodes, size of each node, etc.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0661" y="5858848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Deployment of computing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10938" y="473554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Upload and execute worker script on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10938" y="5295095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Stop/deallocate computing resources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0938" y="586401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Calculate expense for analytics.  </a:t>
            </a:r>
          </a:p>
        </p:txBody>
      </p:sp>
      <p:sp>
        <p:nvSpPr>
          <p:cNvPr id="28" name="Oval 27"/>
          <p:cNvSpPr/>
          <p:nvPr/>
        </p:nvSpPr>
        <p:spPr>
          <a:xfrm>
            <a:off x="2502103" y="465891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2502103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392304" y="466149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392304" y="5209106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394479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5947" y="539539"/>
            <a:ext cx="2345095" cy="39967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Computing resources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deployed on-demand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85946" y="4735544"/>
            <a:ext cx="2345096" cy="17716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blobs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3762937"/>
            <a:ext cx="548640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203437"/>
            <a:ext cx="548640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1536830"/>
            <a:ext cx="548640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06" y="2422352"/>
            <a:ext cx="548640" cy="5486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195690"/>
            <a:ext cx="548640" cy="5486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203437"/>
            <a:ext cx="548640" cy="5486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759824"/>
            <a:ext cx="548640" cy="5486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752077"/>
            <a:ext cx="548640" cy="5486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759824"/>
            <a:ext cx="548640" cy="548640"/>
          </a:xfrm>
          <a:prstGeom prst="rect">
            <a:avLst/>
          </a:prstGeom>
        </p:spPr>
      </p:pic>
      <p:sp>
        <p:nvSpPr>
          <p:cNvPr id="44" name="Freeform: Shape 43"/>
          <p:cNvSpPr/>
          <p:nvPr/>
        </p:nvSpPr>
        <p:spPr>
          <a:xfrm>
            <a:off x="7988875" y="545509"/>
            <a:ext cx="1790054" cy="2417736"/>
          </a:xfrm>
          <a:custGeom>
            <a:avLst/>
            <a:gdLst>
              <a:gd name="connsiteX0" fmla="*/ 0 w 2750949"/>
              <a:gd name="connsiteY0" fmla="*/ 2417736 h 2417736"/>
              <a:gd name="connsiteX1" fmla="*/ 2138766 w 2750949"/>
              <a:gd name="connsiteY1" fmla="*/ 1689315 h 2417736"/>
              <a:gd name="connsiteX2" fmla="*/ 2750949 w 2750949"/>
              <a:gd name="connsiteY2" fmla="*/ 0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949" h="2417736">
                <a:moveTo>
                  <a:pt x="0" y="2417736"/>
                </a:moveTo>
                <a:cubicBezTo>
                  <a:pt x="840137" y="2255003"/>
                  <a:pt x="1680275" y="2092271"/>
                  <a:pt x="2138766" y="1689315"/>
                </a:cubicBezTo>
                <a:cubicBezTo>
                  <a:pt x="2597257" y="1286359"/>
                  <a:pt x="2674103" y="643179"/>
                  <a:pt x="2750949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8956781" y="2619376"/>
            <a:ext cx="1358424" cy="1490743"/>
          </a:xfrm>
          <a:custGeom>
            <a:avLst/>
            <a:gdLst>
              <a:gd name="connsiteX0" fmla="*/ 0 w 2371240"/>
              <a:gd name="connsiteY0" fmla="*/ 0 h 1449092"/>
              <a:gd name="connsiteX1" fmla="*/ 898901 w 2371240"/>
              <a:gd name="connsiteY1" fmla="*/ 891153 h 1449092"/>
              <a:gd name="connsiteX2" fmla="*/ 2371240 w 2371240"/>
              <a:gd name="connsiteY2" fmla="*/ 1449092 h 144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1240" h="1449092">
                <a:moveTo>
                  <a:pt x="0" y="0"/>
                </a:moveTo>
                <a:cubicBezTo>
                  <a:pt x="251847" y="324819"/>
                  <a:pt x="503694" y="649638"/>
                  <a:pt x="898901" y="891153"/>
                </a:cubicBezTo>
                <a:cubicBezTo>
                  <a:pt x="1294108" y="1132668"/>
                  <a:pt x="1832674" y="1290880"/>
                  <a:pt x="2371240" y="144909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16" y="5184236"/>
            <a:ext cx="548640" cy="54864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14" y="2025045"/>
            <a:ext cx="548640" cy="54864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524916" y="1065525"/>
            <a:ext cx="821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 cluster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81821" y="3386645"/>
            <a:ext cx="105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HDInsight Spark Cluster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61709" y="2160865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604906" y="3673612"/>
            <a:ext cx="2781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Operating azure resources and execute worker script on remote.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383836" y="2155231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3" name="Arrow: Right 52"/>
          <p:cNvSpPr/>
          <p:nvPr/>
        </p:nvSpPr>
        <p:spPr>
          <a:xfrm>
            <a:off x="6383836" y="5337664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02110" y="5744330"/>
            <a:ext cx="64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Master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66129" y="1539940"/>
            <a:ext cx="67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Worker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234" y="801228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Handle 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Feature selection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59068" y="963963"/>
            <a:ext cx="984143" cy="472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Feature Engineering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2971" y="1891277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Logistic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Random forest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970" y="2981487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(for trees)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Number of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Depth of tree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59068" y="2054010"/>
            <a:ext cx="984142" cy="472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Algorithm selection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59068" y="3144058"/>
            <a:ext cx="984142" cy="472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Parameter tuning</a:t>
            </a:r>
          </a:p>
        </p:txBody>
      </p:sp>
      <p:sp>
        <p:nvSpPr>
          <p:cNvPr id="62" name="Freeform: Shape 61"/>
          <p:cNvSpPr/>
          <p:nvPr/>
        </p:nvSpPr>
        <p:spPr>
          <a:xfrm>
            <a:off x="7324121" y="1724024"/>
            <a:ext cx="1151579" cy="3460211"/>
          </a:xfrm>
          <a:custGeom>
            <a:avLst/>
            <a:gdLst>
              <a:gd name="connsiteX0" fmla="*/ 0 w 1143000"/>
              <a:gd name="connsiteY0" fmla="*/ 3686175 h 3686175"/>
              <a:gd name="connsiteX1" fmla="*/ 95250 w 1143000"/>
              <a:gd name="connsiteY1" fmla="*/ 2333625 h 3686175"/>
              <a:gd name="connsiteX2" fmla="*/ 19050 w 1143000"/>
              <a:gd name="connsiteY2" fmla="*/ 1104900 h 3686175"/>
              <a:gd name="connsiteX3" fmla="*/ 238125 w 1143000"/>
              <a:gd name="connsiteY3" fmla="*/ 200025 h 3686175"/>
              <a:gd name="connsiteX4" fmla="*/ 1143000 w 1143000"/>
              <a:gd name="connsiteY4" fmla="*/ 0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3686175">
                <a:moveTo>
                  <a:pt x="0" y="3686175"/>
                </a:moveTo>
                <a:cubicBezTo>
                  <a:pt x="46037" y="3225006"/>
                  <a:pt x="92075" y="2763837"/>
                  <a:pt x="95250" y="2333625"/>
                </a:cubicBezTo>
                <a:cubicBezTo>
                  <a:pt x="98425" y="1903413"/>
                  <a:pt x="-4763" y="1460500"/>
                  <a:pt x="19050" y="1104900"/>
                </a:cubicBezTo>
                <a:cubicBezTo>
                  <a:pt x="42863" y="749300"/>
                  <a:pt x="50800" y="384175"/>
                  <a:pt x="238125" y="200025"/>
                </a:cubicBezTo>
                <a:cubicBezTo>
                  <a:pt x="425450" y="15875"/>
                  <a:pt x="784225" y="7937"/>
                  <a:pt x="114300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12976" y="5154739"/>
            <a:ext cx="642949" cy="6130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33924" y="4773876"/>
            <a:ext cx="61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source</a:t>
            </a:r>
          </a:p>
        </p:txBody>
      </p:sp>
      <p:sp>
        <p:nvSpPr>
          <p:cNvPr id="65" name="Freeform: Shape 64"/>
          <p:cNvSpPr/>
          <p:nvPr/>
        </p:nvSpPr>
        <p:spPr>
          <a:xfrm>
            <a:off x="8740407" y="2171700"/>
            <a:ext cx="1228193" cy="2971800"/>
          </a:xfrm>
          <a:custGeom>
            <a:avLst/>
            <a:gdLst>
              <a:gd name="connsiteX0" fmla="*/ 1219830 w 1366071"/>
              <a:gd name="connsiteY0" fmla="*/ 2971800 h 2971800"/>
              <a:gd name="connsiteX1" fmla="*/ 1334130 w 1366071"/>
              <a:gd name="connsiteY1" fmla="*/ 2133600 h 2971800"/>
              <a:gd name="connsiteX2" fmla="*/ 711830 w 1366071"/>
              <a:gd name="connsiteY2" fmla="*/ 1511300 h 2971800"/>
              <a:gd name="connsiteX3" fmla="*/ 38730 w 1366071"/>
              <a:gd name="connsiteY3" fmla="*/ 914400 h 2971800"/>
              <a:gd name="connsiteX4" fmla="*/ 140330 w 1366071"/>
              <a:gd name="connsiteY4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071" h="2971800">
                <a:moveTo>
                  <a:pt x="1219830" y="2971800"/>
                </a:moveTo>
                <a:cubicBezTo>
                  <a:pt x="1319313" y="2674408"/>
                  <a:pt x="1418797" y="2377017"/>
                  <a:pt x="1334130" y="2133600"/>
                </a:cubicBezTo>
                <a:cubicBezTo>
                  <a:pt x="1249463" y="1890183"/>
                  <a:pt x="927730" y="1714500"/>
                  <a:pt x="711830" y="1511300"/>
                </a:cubicBezTo>
                <a:cubicBezTo>
                  <a:pt x="495930" y="1308100"/>
                  <a:pt x="133980" y="1166283"/>
                  <a:pt x="38730" y="914400"/>
                </a:cubicBezTo>
                <a:cubicBezTo>
                  <a:pt x="-56520" y="662517"/>
                  <a:pt x="41905" y="331258"/>
                  <a:pt x="14033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222520" y="1446188"/>
            <a:ext cx="588934" cy="5966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34139" y="1451357"/>
            <a:ext cx="524178" cy="5866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80078" y="1456521"/>
            <a:ext cx="1024718" cy="5775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0"/>
          </p:cNvCxnSpPr>
          <p:nvPr/>
        </p:nvCxnSpPr>
        <p:spPr>
          <a:xfrm flipH="1">
            <a:off x="3592256" y="1452645"/>
            <a:ext cx="619547" cy="5814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14064" y="2525673"/>
            <a:ext cx="615515" cy="6192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219977" y="2522042"/>
            <a:ext cx="1222527" cy="6229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</p:cNvCxnSpPr>
          <p:nvPr/>
        </p:nvCxnSpPr>
        <p:spPr>
          <a:xfrm flipH="1">
            <a:off x="3575821" y="2528489"/>
            <a:ext cx="654253" cy="6126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7" idx="0"/>
          </p:cNvCxnSpPr>
          <p:nvPr/>
        </p:nvCxnSpPr>
        <p:spPr>
          <a:xfrm>
            <a:off x="4218893" y="2541406"/>
            <a:ext cx="11181" cy="6044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92477" y="1054548"/>
            <a:ext cx="165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Iterate on FE strategies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3145" y="1959292"/>
            <a:ext cx="1145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Iterate on candidature algorithms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0" y="193540"/>
            <a:ext cx="1742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A pre-defined machine learning process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0" y="3984363"/>
            <a:ext cx="2111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Problem description: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Supervised binary classification problem.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Find the optimal model that yields the best figure of merit (e.g., AUC).</a:t>
            </a:r>
          </a:p>
        </p:txBody>
      </p:sp>
      <p:sp>
        <p:nvSpPr>
          <p:cNvPr id="81" name="Freeform: Shape 80"/>
          <p:cNvSpPr/>
          <p:nvPr/>
        </p:nvSpPr>
        <p:spPr>
          <a:xfrm>
            <a:off x="9124951" y="452261"/>
            <a:ext cx="2137410" cy="1176514"/>
          </a:xfrm>
          <a:custGeom>
            <a:avLst/>
            <a:gdLst>
              <a:gd name="connsiteX0" fmla="*/ 0 w 2419350"/>
              <a:gd name="connsiteY0" fmla="*/ 1176514 h 1176514"/>
              <a:gd name="connsiteX1" fmla="*/ 838200 w 2419350"/>
              <a:gd name="connsiteY1" fmla="*/ 814564 h 1176514"/>
              <a:gd name="connsiteX2" fmla="*/ 1619250 w 2419350"/>
              <a:gd name="connsiteY2" fmla="*/ 43039 h 1176514"/>
              <a:gd name="connsiteX3" fmla="*/ 2276475 w 2419350"/>
              <a:gd name="connsiteY3" fmla="*/ 157339 h 1176514"/>
              <a:gd name="connsiteX4" fmla="*/ 2419350 w 2419350"/>
              <a:gd name="connsiteY4" fmla="*/ 652639 h 11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176514">
                <a:moveTo>
                  <a:pt x="0" y="1176514"/>
                </a:moveTo>
                <a:cubicBezTo>
                  <a:pt x="284162" y="1089995"/>
                  <a:pt x="568325" y="1003476"/>
                  <a:pt x="838200" y="814564"/>
                </a:cubicBezTo>
                <a:cubicBezTo>
                  <a:pt x="1108075" y="625652"/>
                  <a:pt x="1379538" y="152576"/>
                  <a:pt x="1619250" y="43039"/>
                </a:cubicBezTo>
                <a:cubicBezTo>
                  <a:pt x="1858962" y="-66498"/>
                  <a:pt x="2143125" y="55739"/>
                  <a:pt x="2276475" y="157339"/>
                </a:cubicBezTo>
                <a:cubicBezTo>
                  <a:pt x="2409825" y="258939"/>
                  <a:pt x="2414587" y="455789"/>
                  <a:pt x="2419350" y="652639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9354" y="1137727"/>
            <a:ext cx="133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Optimal classifier for the predictive analysis. </a:t>
            </a:r>
          </a:p>
        </p:txBody>
      </p:sp>
    </p:spTree>
    <p:extLst>
      <p:ext uri="{BB962C8B-B14F-4D97-AF65-F5344CB8AC3E}">
        <p14:creationId xmlns:p14="http://schemas.microsoft.com/office/powerpoint/2010/main" val="26158088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535" y="683302"/>
            <a:ext cx="1801435" cy="3219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5940" y="158051"/>
            <a:ext cx="4390553" cy="654754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Local working environment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1199" y="158051"/>
            <a:ext cx="2795782" cy="654754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Azure cloud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1139" y="539539"/>
            <a:ext cx="3932697" cy="357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5645" y="801228"/>
            <a:ext cx="3124984" cy="31014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4945" y="965741"/>
            <a:ext cx="511057" cy="472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4546" y="965741"/>
            <a:ext cx="511057" cy="472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4545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4943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4147" y="2055790"/>
            <a:ext cx="511057" cy="4726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42" y="3145838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AL1</a:t>
            </a:r>
          </a:p>
        </p:txBody>
      </p:sp>
      <p:sp>
        <p:nvSpPr>
          <p:cNvPr id="20" name="Freeform: Shape 19"/>
          <p:cNvSpPr/>
          <p:nvPr/>
        </p:nvSpPr>
        <p:spPr>
          <a:xfrm flipH="1">
            <a:off x="4211803" y="1452645"/>
            <a:ext cx="52043" cy="597978"/>
          </a:xfrm>
          <a:custGeom>
            <a:avLst/>
            <a:gdLst>
              <a:gd name="connsiteX0" fmla="*/ 15499 w 15499"/>
              <a:gd name="connsiteY0" fmla="*/ 0 h 596685"/>
              <a:gd name="connsiteX1" fmla="*/ 0 w 15499"/>
              <a:gd name="connsiteY1" fmla="*/ 596685 h 5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9" h="596685">
                <a:moveTo>
                  <a:pt x="15499" y="0"/>
                </a:moveTo>
                <a:lnTo>
                  <a:pt x="0" y="596685"/>
                </a:lnTo>
              </a:path>
            </a:pathLst>
          </a:custGeom>
          <a:noFill/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3522190" y="1446188"/>
            <a:ext cx="89917" cy="596685"/>
          </a:xfrm>
          <a:custGeom>
            <a:avLst/>
            <a:gdLst>
              <a:gd name="connsiteX0" fmla="*/ 15499 w 15499"/>
              <a:gd name="connsiteY0" fmla="*/ 0 h 596685"/>
              <a:gd name="connsiteX1" fmla="*/ 0 w 15499"/>
              <a:gd name="connsiteY1" fmla="*/ 596685 h 5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9" h="596685">
                <a:moveTo>
                  <a:pt x="15499" y="0"/>
                </a:moveTo>
                <a:lnTo>
                  <a:pt x="0" y="596685"/>
                </a:lnTo>
              </a:path>
            </a:pathLst>
          </a:custGeom>
          <a:noFill/>
          <a:ln w="2857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51139" y="4373591"/>
            <a:ext cx="3932697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Master script (with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AzureDSR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30662" y="4726177"/>
            <a:ext cx="1689691" cy="1041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Determination of resource plan – instance, number of nodes, size of each node, etc.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0661" y="5858848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Deployment of computing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10938" y="473554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Upload and execute worker script on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10938" y="5295095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Stop/deallocate computing resources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0938" y="586401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Calculate expense for analytics.  </a:t>
            </a:r>
          </a:p>
        </p:txBody>
      </p:sp>
      <p:sp>
        <p:nvSpPr>
          <p:cNvPr id="28" name="Oval 27"/>
          <p:cNvSpPr/>
          <p:nvPr/>
        </p:nvSpPr>
        <p:spPr>
          <a:xfrm>
            <a:off x="2502103" y="465891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2502103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392304" y="466149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392304" y="5209106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394479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5947" y="539539"/>
            <a:ext cx="2345095" cy="39967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Computing resources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deployed on-demand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85946" y="4735544"/>
            <a:ext cx="2345096" cy="17716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blobs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3762937"/>
            <a:ext cx="548640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203437"/>
            <a:ext cx="548640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1536830"/>
            <a:ext cx="548640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06" y="2422352"/>
            <a:ext cx="548640" cy="5486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195690"/>
            <a:ext cx="548640" cy="5486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203437"/>
            <a:ext cx="548640" cy="5486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759824"/>
            <a:ext cx="548640" cy="5486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752077"/>
            <a:ext cx="548640" cy="5486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759824"/>
            <a:ext cx="548640" cy="548640"/>
          </a:xfrm>
          <a:prstGeom prst="rect">
            <a:avLst/>
          </a:prstGeom>
        </p:spPr>
      </p:pic>
      <p:sp>
        <p:nvSpPr>
          <p:cNvPr id="44" name="Freeform: Shape 43"/>
          <p:cNvSpPr/>
          <p:nvPr/>
        </p:nvSpPr>
        <p:spPr>
          <a:xfrm>
            <a:off x="7988875" y="545509"/>
            <a:ext cx="1790054" cy="2417736"/>
          </a:xfrm>
          <a:custGeom>
            <a:avLst/>
            <a:gdLst>
              <a:gd name="connsiteX0" fmla="*/ 0 w 2750949"/>
              <a:gd name="connsiteY0" fmla="*/ 2417736 h 2417736"/>
              <a:gd name="connsiteX1" fmla="*/ 2138766 w 2750949"/>
              <a:gd name="connsiteY1" fmla="*/ 1689315 h 2417736"/>
              <a:gd name="connsiteX2" fmla="*/ 2750949 w 2750949"/>
              <a:gd name="connsiteY2" fmla="*/ 0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949" h="2417736">
                <a:moveTo>
                  <a:pt x="0" y="2417736"/>
                </a:moveTo>
                <a:cubicBezTo>
                  <a:pt x="840137" y="2255003"/>
                  <a:pt x="1680275" y="2092271"/>
                  <a:pt x="2138766" y="1689315"/>
                </a:cubicBezTo>
                <a:cubicBezTo>
                  <a:pt x="2597257" y="1286359"/>
                  <a:pt x="2674103" y="643179"/>
                  <a:pt x="2750949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8956781" y="2619376"/>
            <a:ext cx="1358424" cy="1490743"/>
          </a:xfrm>
          <a:custGeom>
            <a:avLst/>
            <a:gdLst>
              <a:gd name="connsiteX0" fmla="*/ 0 w 2371240"/>
              <a:gd name="connsiteY0" fmla="*/ 0 h 1449092"/>
              <a:gd name="connsiteX1" fmla="*/ 898901 w 2371240"/>
              <a:gd name="connsiteY1" fmla="*/ 891153 h 1449092"/>
              <a:gd name="connsiteX2" fmla="*/ 2371240 w 2371240"/>
              <a:gd name="connsiteY2" fmla="*/ 1449092 h 144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1240" h="1449092">
                <a:moveTo>
                  <a:pt x="0" y="0"/>
                </a:moveTo>
                <a:cubicBezTo>
                  <a:pt x="251847" y="324819"/>
                  <a:pt x="503694" y="649638"/>
                  <a:pt x="898901" y="891153"/>
                </a:cubicBezTo>
                <a:cubicBezTo>
                  <a:pt x="1294108" y="1132668"/>
                  <a:pt x="1832674" y="1290880"/>
                  <a:pt x="2371240" y="144909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16" y="5184236"/>
            <a:ext cx="548640" cy="54864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14" y="2025045"/>
            <a:ext cx="548640" cy="54864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524916" y="1065525"/>
            <a:ext cx="821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 cluster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81821" y="3386645"/>
            <a:ext cx="105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HDInsight Spark Cluster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61709" y="2160865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604906" y="3673612"/>
            <a:ext cx="2781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Operating azure resources and execute worker script on remote.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383836" y="2155231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3" name="Arrow: Right 52"/>
          <p:cNvSpPr/>
          <p:nvPr/>
        </p:nvSpPr>
        <p:spPr>
          <a:xfrm>
            <a:off x="6383836" y="5337664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02110" y="5744330"/>
            <a:ext cx="64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Master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66129" y="1539940"/>
            <a:ext cx="67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Worker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234" y="801228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Handle 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Feature selection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59068" y="963963"/>
            <a:ext cx="984143" cy="472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Feature Engineering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2971" y="1891277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Logistic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Random forest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970" y="2981487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Meta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Logistic regression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59068" y="2054010"/>
            <a:ext cx="984142" cy="472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Basic model Training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59068" y="3144058"/>
            <a:ext cx="984142" cy="472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Meta model training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2976" y="5154739"/>
            <a:ext cx="642949" cy="6130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33924" y="4773876"/>
            <a:ext cx="61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source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222520" y="1446188"/>
            <a:ext cx="588934" cy="5966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34139" y="1451357"/>
            <a:ext cx="524178" cy="5866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80078" y="1456521"/>
            <a:ext cx="1024718" cy="5775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0"/>
          </p:cNvCxnSpPr>
          <p:nvPr/>
        </p:nvCxnSpPr>
        <p:spPr>
          <a:xfrm flipH="1">
            <a:off x="3592256" y="1452645"/>
            <a:ext cx="619547" cy="5814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3696793" y="2523322"/>
            <a:ext cx="1071313" cy="6126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</p:cNvCxnSpPr>
          <p:nvPr/>
        </p:nvCxnSpPr>
        <p:spPr>
          <a:xfrm flipH="1">
            <a:off x="3575821" y="2528489"/>
            <a:ext cx="654253" cy="6126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522190" y="2512515"/>
            <a:ext cx="93028" cy="62858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92477" y="1054548"/>
            <a:ext cx="1658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Iterate on FE strategies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3145" y="1959292"/>
            <a:ext cx="1145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Iterate on candidature algorithms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0" y="193540"/>
            <a:ext cx="1742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A pre-defined machine learning process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0" y="3984363"/>
            <a:ext cx="2111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Problem description: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Supervised binary classification problem.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Create an ensemble of small models for boosted prediction performance. </a:t>
            </a:r>
          </a:p>
        </p:txBody>
      </p:sp>
      <p:sp>
        <p:nvSpPr>
          <p:cNvPr id="81" name="Freeform: Shape 80"/>
          <p:cNvSpPr/>
          <p:nvPr/>
        </p:nvSpPr>
        <p:spPr>
          <a:xfrm>
            <a:off x="9118050" y="2633256"/>
            <a:ext cx="2219470" cy="1215054"/>
          </a:xfrm>
          <a:custGeom>
            <a:avLst/>
            <a:gdLst>
              <a:gd name="connsiteX0" fmla="*/ 0 w 2419350"/>
              <a:gd name="connsiteY0" fmla="*/ 1176514 h 1176514"/>
              <a:gd name="connsiteX1" fmla="*/ 838200 w 2419350"/>
              <a:gd name="connsiteY1" fmla="*/ 814564 h 1176514"/>
              <a:gd name="connsiteX2" fmla="*/ 1619250 w 2419350"/>
              <a:gd name="connsiteY2" fmla="*/ 43039 h 1176514"/>
              <a:gd name="connsiteX3" fmla="*/ 2276475 w 2419350"/>
              <a:gd name="connsiteY3" fmla="*/ 157339 h 1176514"/>
              <a:gd name="connsiteX4" fmla="*/ 2419350 w 2419350"/>
              <a:gd name="connsiteY4" fmla="*/ 652639 h 11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176514">
                <a:moveTo>
                  <a:pt x="0" y="1176514"/>
                </a:moveTo>
                <a:cubicBezTo>
                  <a:pt x="284162" y="1089995"/>
                  <a:pt x="568325" y="1003476"/>
                  <a:pt x="838200" y="814564"/>
                </a:cubicBezTo>
                <a:cubicBezTo>
                  <a:pt x="1108075" y="625652"/>
                  <a:pt x="1379538" y="152576"/>
                  <a:pt x="1619250" y="43039"/>
                </a:cubicBezTo>
                <a:cubicBezTo>
                  <a:pt x="1858962" y="-66498"/>
                  <a:pt x="2143125" y="55739"/>
                  <a:pt x="2276475" y="157339"/>
                </a:cubicBezTo>
                <a:cubicBezTo>
                  <a:pt x="2409825" y="258939"/>
                  <a:pt x="2414587" y="455789"/>
                  <a:pt x="2419350" y="652639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34599" y="3315818"/>
            <a:ext cx="1336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A stacking ensemble model with boosted prediction performance.</a:t>
            </a:r>
          </a:p>
        </p:txBody>
      </p:sp>
      <p:sp>
        <p:nvSpPr>
          <p:cNvPr id="78" name="Freeform: Shape 77"/>
          <p:cNvSpPr/>
          <p:nvPr/>
        </p:nvSpPr>
        <p:spPr>
          <a:xfrm>
            <a:off x="7276818" y="1571222"/>
            <a:ext cx="1305512" cy="3581803"/>
          </a:xfrm>
          <a:custGeom>
            <a:avLst/>
            <a:gdLst>
              <a:gd name="connsiteX0" fmla="*/ 47907 w 1190907"/>
              <a:gd name="connsiteY0" fmla="*/ 3581803 h 3581803"/>
              <a:gd name="connsiteX1" fmla="*/ 162207 w 1190907"/>
              <a:gd name="connsiteY1" fmla="*/ 2381653 h 3581803"/>
              <a:gd name="connsiteX2" fmla="*/ 282 w 1190907"/>
              <a:gd name="connsiteY2" fmla="*/ 1143403 h 3581803"/>
              <a:gd name="connsiteX3" fmla="*/ 209832 w 1190907"/>
              <a:gd name="connsiteY3" fmla="*/ 152803 h 3581803"/>
              <a:gd name="connsiteX4" fmla="*/ 800382 w 1190907"/>
              <a:gd name="connsiteY4" fmla="*/ 171853 h 3581803"/>
              <a:gd name="connsiteX5" fmla="*/ 1190907 w 1190907"/>
              <a:gd name="connsiteY5" fmla="*/ 1762528 h 358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907" h="3581803">
                <a:moveTo>
                  <a:pt x="47907" y="3581803"/>
                </a:moveTo>
                <a:cubicBezTo>
                  <a:pt x="109025" y="3184928"/>
                  <a:pt x="170144" y="2788053"/>
                  <a:pt x="162207" y="2381653"/>
                </a:cubicBezTo>
                <a:cubicBezTo>
                  <a:pt x="154270" y="1975253"/>
                  <a:pt x="-7655" y="1514878"/>
                  <a:pt x="282" y="1143403"/>
                </a:cubicBezTo>
                <a:cubicBezTo>
                  <a:pt x="8219" y="771928"/>
                  <a:pt x="76482" y="314728"/>
                  <a:pt x="209832" y="152803"/>
                </a:cubicBezTo>
                <a:cubicBezTo>
                  <a:pt x="343182" y="-9122"/>
                  <a:pt x="636870" y="-96435"/>
                  <a:pt x="800382" y="171853"/>
                </a:cubicBezTo>
                <a:cubicBezTo>
                  <a:pt x="963895" y="440140"/>
                  <a:pt x="1077401" y="1101334"/>
                  <a:pt x="1190907" y="1762528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/>
          <p:cNvSpPr/>
          <p:nvPr/>
        </p:nvSpPr>
        <p:spPr>
          <a:xfrm>
            <a:off x="9002535" y="4257340"/>
            <a:ext cx="808215" cy="886160"/>
          </a:xfrm>
          <a:custGeom>
            <a:avLst/>
            <a:gdLst>
              <a:gd name="connsiteX0" fmla="*/ 771525 w 771525"/>
              <a:gd name="connsiteY0" fmla="*/ 857250 h 857250"/>
              <a:gd name="connsiteX1" fmla="*/ 476250 w 771525"/>
              <a:gd name="connsiteY1" fmla="*/ 304800 h 857250"/>
              <a:gd name="connsiteX2" fmla="*/ 0 w 771525"/>
              <a:gd name="connsiteY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857250">
                <a:moveTo>
                  <a:pt x="771525" y="857250"/>
                </a:moveTo>
                <a:cubicBezTo>
                  <a:pt x="688181" y="652462"/>
                  <a:pt x="604837" y="447675"/>
                  <a:pt x="476250" y="304800"/>
                </a:cubicBezTo>
                <a:cubicBezTo>
                  <a:pt x="347663" y="161925"/>
                  <a:pt x="173831" y="80962"/>
                  <a:pt x="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40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msdnshared.blob.core.windows.net/media/2017/03/031017_0016_DeployMach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20" y="769677"/>
            <a:ext cx="3844018" cy="39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5103674"/>
            <a:ext cx="5921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>
                <a:solidFill>
                  <a:schemeClr val="accent4"/>
                </a:solidFill>
                <a:latin typeface="+mj-lt"/>
                <a:cs typeface="Segoe UI Semibold" panose="020B0702040204020203" pitchFamily="34" charset="0"/>
              </a:rPr>
              <a:t>Data Science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8691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5486399" cy="686537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 err="1">
                <a:solidFill>
                  <a:schemeClr val="accent4"/>
                </a:solidFill>
                <a:latin typeface="+mj-lt"/>
                <a:cs typeface="Segoe UI Semibold" panose="020B0702040204020203" pitchFamily="34" charset="0"/>
              </a:rPr>
              <a:t>AzureDSR</a:t>
            </a:r>
            <a:endParaRPr lang="en-US" sz="6000" spc="-100" dirty="0">
              <a:solidFill>
                <a:schemeClr val="accent4"/>
              </a:solidFill>
              <a:latin typeface="+mj-lt"/>
              <a:cs typeface="Segoe UI Semibold" panose="020B0702040204020203" pitchFamily="34" charset="0"/>
            </a:endParaRPr>
          </a:p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+mj-lt"/>
              </a:rPr>
              <a:t>Connect R session with Azure resources. </a:t>
            </a:r>
          </a:p>
          <a:p>
            <a:pPr defTabSz="1088078">
              <a:lnSpc>
                <a:spcPct val="90000"/>
              </a:lnSpc>
              <a:spcBef>
                <a:spcPct val="0"/>
              </a:spcBef>
            </a:pPr>
            <a:endParaRPr lang="en-US" sz="3600" spc="-100" dirty="0">
              <a:solidFill>
                <a:schemeClr val="accent4"/>
              </a:solidFill>
              <a:latin typeface="+mj-lt"/>
              <a:cs typeface="Segoe UI Semibold" panose="020B07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27068" y="3015056"/>
            <a:ext cx="2202716" cy="548640"/>
            <a:chOff x="846807" y="2465175"/>
            <a:chExt cx="2202716" cy="5486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883" y="2465175"/>
              <a:ext cx="548640" cy="5486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07" y="2465175"/>
              <a:ext cx="627017" cy="54864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1549397" y="2739495"/>
              <a:ext cx="86106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731031" y="4074360"/>
            <a:ext cx="2198753" cy="1272540"/>
            <a:chOff x="4021578" y="1642215"/>
            <a:chExt cx="2198753" cy="1272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691" y="2366115"/>
              <a:ext cx="548640" cy="5486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1578" y="1916535"/>
              <a:ext cx="627017" cy="54864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691" y="1642215"/>
              <a:ext cx="548640" cy="54864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4810631" y="1916535"/>
              <a:ext cx="713637" cy="273512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4810631" y="2196859"/>
              <a:ext cx="713637" cy="322464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68" y="5620161"/>
            <a:ext cx="627017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33" y="5620161"/>
            <a:ext cx="548640" cy="54864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410318" y="5892865"/>
            <a:ext cx="86106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822" y="2938952"/>
            <a:ext cx="2365829" cy="70084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Solo project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234" y="4271767"/>
            <a:ext cx="2365829" cy="70084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Team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620" y="5346900"/>
            <a:ext cx="2365829" cy="70084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Resource management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50363" y="1972283"/>
            <a:ext cx="1290485" cy="70084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Local R session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18381" y="1972283"/>
            <a:ext cx="1290485" cy="70084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platform</a:t>
            </a:r>
          </a:p>
        </p:txBody>
      </p:sp>
    </p:spTree>
    <p:extLst>
      <p:ext uri="{BB962C8B-B14F-4D97-AF65-F5344CB8AC3E}">
        <p14:creationId xmlns:p14="http://schemas.microsoft.com/office/powerpoint/2010/main" val="8958581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3657600"/>
            <a:ext cx="3519054" cy="320777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4800" spc="-100" dirty="0">
                <a:solidFill>
                  <a:schemeClr val="accent4"/>
                </a:solidFill>
                <a:cs typeface="Segoe UI Semibold" panose="020B0702040204020203" pitchFamily="34" charset="0"/>
              </a:rPr>
              <a:t>Elasticity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Create a DSVM with customized name, machine size, and OS.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Enjoy all benefits of DSVM.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File transfer and remote execution.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71560" y="3655032"/>
            <a:ext cx="3520440" cy="320296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4800" spc="-100" dirty="0">
                <a:solidFill>
                  <a:schemeClr val="accent4"/>
                </a:solidFill>
                <a:cs typeface="Segoe UI Semibold" panose="020B0702040204020203" pitchFamily="34" charset="0"/>
              </a:rPr>
              <a:t>Usability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Pay-as-you-go. 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Retrieve data consumption on using DSVM(s). 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Estimate expense spent on execution of analytical jobs. </a:t>
            </a:r>
          </a:p>
          <a:p>
            <a:endParaRPr lang="en-US" sz="4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5087" y="3657600"/>
            <a:ext cx="3520440" cy="320777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4800" spc="-100" dirty="0">
                <a:solidFill>
                  <a:schemeClr val="accent4"/>
                </a:solidFill>
                <a:cs typeface="Segoe UI Semibold" panose="020B0702040204020203" pitchFamily="34" charset="0"/>
              </a:rPr>
              <a:t>Scalability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Deploy a collection of heterogeneous DSVMs.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Scale up DSVMs to form a cluster.</a:t>
            </a:r>
          </a:p>
          <a:p>
            <a:pPr marL="365760" indent="-27432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Parallel execution on DSVM(s) with Microsoft R Server.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430000" y="6553200"/>
            <a:ext cx="762000" cy="304800"/>
          </a:xfrm>
        </p:spPr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4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5626100" cy="2452914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8800" spc="-100" dirty="0">
                <a:solidFill>
                  <a:schemeClr val="accent4"/>
                </a:solidFill>
                <a:latin typeface="+mj-lt"/>
                <a:cs typeface="Segoe UI Semibold" panose="020B0702040204020203" pitchFamily="34" charset="0"/>
              </a:rPr>
              <a:t>Everything in R</a:t>
            </a:r>
          </a:p>
        </p:txBody>
      </p:sp>
    </p:spTree>
    <p:extLst>
      <p:ext uri="{BB962C8B-B14F-4D97-AF65-F5344CB8AC3E}">
        <p14:creationId xmlns:p14="http://schemas.microsoft.com/office/powerpoint/2010/main" val="1882703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48" y="140110"/>
            <a:ext cx="7506929" cy="657778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authentication with Azure account.</a:t>
            </a:r>
          </a:p>
          <a:p>
            <a:endParaRPr lang="en-US" sz="1600" dirty="0"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context &lt;-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createAzureContext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tenantID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=TID,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clientID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=CID,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authKey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=KEY)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create a new resource group.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rg_pre_exists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&lt;-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existsRG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 RG, LOC)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if (!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rg_pre_exists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azureCreateResourceGroup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 RG, LOC)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}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deploy a Linux DSVM.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ldsvm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&lt;-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deployDSVM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resource.group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=RG,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location=LOC,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hostname=HOST,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username=USER,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pubkey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=PUBKEY)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1335" y="0"/>
            <a:ext cx="4210665" cy="99551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5961609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48" y="140110"/>
            <a:ext cx="7506929" cy="657778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start the DSVM if the resource is deallocated.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operateDSVM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RG,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HOST,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operation=“Start")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... do your work with DSVM ...</a:t>
            </a:r>
          </a:p>
          <a:p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switch off the DSVM.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operateDSVM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RG,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HOST,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operation=“Stop")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1335" y="0"/>
            <a:ext cx="4210665" cy="99551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906438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348" y="140110"/>
            <a:ext cx="7506929" cy="657778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authentication with Azure account.</a:t>
            </a:r>
          </a:p>
          <a:p>
            <a:endParaRPr lang="en-US" sz="1600" dirty="0"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codes &lt;- paste("library(scales)",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df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&lt;- scale(iris[, -5])",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rxExec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kmeans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df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, centers=2)",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sep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=";")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writeLines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(codes, "./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experiment.R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")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execute codes on remote DSVM in parallel.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executeScript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resourceGroup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resource_group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machines="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machine_names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remote="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ip_address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user="user",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script="./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experiment.R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master="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master_ip_address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slaves=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“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slave_ip_addresses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computeContext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=“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localParallel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1335" y="-1"/>
            <a:ext cx="4210665" cy="1766807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Code Execution</a:t>
            </a:r>
          </a:p>
        </p:txBody>
      </p:sp>
    </p:spTree>
    <p:extLst>
      <p:ext uri="{BB962C8B-B14F-4D97-AF65-F5344CB8AC3E}">
        <p14:creationId xmlns:p14="http://schemas.microsoft.com/office/powerpoint/2010/main" val="1714534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81335" y="-1"/>
            <a:ext cx="4210665" cy="1766807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defTabSz="1088078">
              <a:lnSpc>
                <a:spcPct val="90000"/>
              </a:lnSpc>
              <a:spcBef>
                <a:spcPct val="0"/>
              </a:spcBef>
            </a:pPr>
            <a:r>
              <a:rPr lang="en-US" sz="6000" spc="-1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Data consumption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348" y="140110"/>
            <a:ext cx="7506929" cy="657778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obtain data consumption of an Azure instance.</a:t>
            </a:r>
          </a:p>
          <a:p>
            <a:endParaRPr lang="en-US" sz="1600" dirty="0"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data_consum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&lt;-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dataConsumption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instance="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dsvm_name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timeStart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starting_time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timeEnd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ending_time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granularity="Daily")</a:t>
            </a:r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# calculate expense in specified currency.</a:t>
            </a:r>
          </a:p>
          <a:p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consum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&lt;- 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expenseCalculator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(context,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instance="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dsvm_name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timeStart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starting_time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timeEnd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ending_time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granularity="Daily",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currency="USD",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locale="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-SG",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</a:t>
            </a:r>
            <a:r>
              <a:rPr lang="en-US" sz="2000" dirty="0" err="1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offerId</a:t>
            </a:r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="MS-AZR-0015P",</a:t>
            </a:r>
          </a:p>
          <a:p>
            <a:r>
              <a:rPr lang="en-US" sz="2000" dirty="0">
                <a:solidFill>
                  <a:schemeClr val="bg2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                      region="SG")</a:t>
            </a:r>
            <a:endParaRPr lang="en-US" sz="2000" dirty="0">
              <a:solidFill>
                <a:schemeClr val="bg2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75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535" y="1724024"/>
            <a:ext cx="1801435" cy="21786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5940" y="929640"/>
            <a:ext cx="4390553" cy="577596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Local working environment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1199" y="158051"/>
            <a:ext cx="2795782" cy="654754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Azure cloud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1139" y="1333500"/>
            <a:ext cx="3932697" cy="277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5645" y="1724024"/>
            <a:ext cx="3124984" cy="21786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4945" y="2030445"/>
            <a:ext cx="511057" cy="4726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42" y="3145838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74545" y="3145838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4147" y="3145837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93749" y="3145837"/>
            <a:ext cx="511057" cy="47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PT4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51139" y="4373591"/>
            <a:ext cx="3932697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Master script (with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AzureDSR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30662" y="4726177"/>
            <a:ext cx="1689691" cy="1041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Determination of resource plan – instance, number of nodes, size of each node, etc.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0661" y="5858848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Deployment of computing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10938" y="473554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Upload and execute worker script on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10938" y="5295095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Stop/deallocate computing resources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10938" y="5864013"/>
            <a:ext cx="1689691" cy="472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Calculate expense for analytics.  </a:t>
            </a:r>
          </a:p>
        </p:txBody>
      </p:sp>
      <p:sp>
        <p:nvSpPr>
          <p:cNvPr id="28" name="Oval 27"/>
          <p:cNvSpPr/>
          <p:nvPr/>
        </p:nvSpPr>
        <p:spPr>
          <a:xfrm>
            <a:off x="2502103" y="465891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2502103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392304" y="4661494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392304" y="5209106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394479" y="5749235"/>
            <a:ext cx="257116" cy="2571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5947" y="539539"/>
            <a:ext cx="2345095" cy="39967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Computing resources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deployed on-demand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85946" y="4735544"/>
            <a:ext cx="2345096" cy="17716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blobs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3762937"/>
            <a:ext cx="548640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203437"/>
            <a:ext cx="548640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3" y="1536830"/>
            <a:ext cx="548640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06" y="2422352"/>
            <a:ext cx="548640" cy="5486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195690"/>
            <a:ext cx="548640" cy="5486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203437"/>
            <a:ext cx="548640" cy="5486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2" y="5759824"/>
            <a:ext cx="548640" cy="5486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9" y="5752077"/>
            <a:ext cx="548640" cy="5486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06" y="5759824"/>
            <a:ext cx="548640" cy="548640"/>
          </a:xfrm>
          <a:prstGeom prst="rect">
            <a:avLst/>
          </a:prstGeom>
        </p:spPr>
      </p:pic>
      <p:sp>
        <p:nvSpPr>
          <p:cNvPr id="44" name="Freeform: Shape 43"/>
          <p:cNvSpPr/>
          <p:nvPr/>
        </p:nvSpPr>
        <p:spPr>
          <a:xfrm>
            <a:off x="7988875" y="545509"/>
            <a:ext cx="1790054" cy="2417736"/>
          </a:xfrm>
          <a:custGeom>
            <a:avLst/>
            <a:gdLst>
              <a:gd name="connsiteX0" fmla="*/ 0 w 2750949"/>
              <a:gd name="connsiteY0" fmla="*/ 2417736 h 2417736"/>
              <a:gd name="connsiteX1" fmla="*/ 2138766 w 2750949"/>
              <a:gd name="connsiteY1" fmla="*/ 1689315 h 2417736"/>
              <a:gd name="connsiteX2" fmla="*/ 2750949 w 2750949"/>
              <a:gd name="connsiteY2" fmla="*/ 0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949" h="2417736">
                <a:moveTo>
                  <a:pt x="0" y="2417736"/>
                </a:moveTo>
                <a:cubicBezTo>
                  <a:pt x="840137" y="2255003"/>
                  <a:pt x="1680275" y="2092271"/>
                  <a:pt x="2138766" y="1689315"/>
                </a:cubicBezTo>
                <a:cubicBezTo>
                  <a:pt x="2597257" y="1286359"/>
                  <a:pt x="2674103" y="643179"/>
                  <a:pt x="2750949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8956781" y="2619376"/>
            <a:ext cx="1358424" cy="1490743"/>
          </a:xfrm>
          <a:custGeom>
            <a:avLst/>
            <a:gdLst>
              <a:gd name="connsiteX0" fmla="*/ 0 w 2371240"/>
              <a:gd name="connsiteY0" fmla="*/ 0 h 1449092"/>
              <a:gd name="connsiteX1" fmla="*/ 898901 w 2371240"/>
              <a:gd name="connsiteY1" fmla="*/ 891153 h 1449092"/>
              <a:gd name="connsiteX2" fmla="*/ 2371240 w 2371240"/>
              <a:gd name="connsiteY2" fmla="*/ 1449092 h 144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1240" h="1449092">
                <a:moveTo>
                  <a:pt x="0" y="0"/>
                </a:moveTo>
                <a:cubicBezTo>
                  <a:pt x="251847" y="324819"/>
                  <a:pt x="503694" y="649638"/>
                  <a:pt x="898901" y="891153"/>
                </a:cubicBezTo>
                <a:cubicBezTo>
                  <a:pt x="1294108" y="1132668"/>
                  <a:pt x="1832674" y="1290880"/>
                  <a:pt x="2371240" y="1449092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16" y="5184236"/>
            <a:ext cx="548640" cy="54864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14" y="2025045"/>
            <a:ext cx="548640" cy="54864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8524916" y="1065525"/>
            <a:ext cx="821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 cluster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81821" y="3386645"/>
            <a:ext cx="105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HDInsight Spark Cluster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61709" y="2160865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DSVM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5604906" y="3673612"/>
            <a:ext cx="2781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Operating azure resources and execute worker script on remote.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383836" y="2155231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3" name="Arrow: Right 52"/>
          <p:cNvSpPr/>
          <p:nvPr/>
        </p:nvSpPr>
        <p:spPr>
          <a:xfrm>
            <a:off x="6383836" y="5337664"/>
            <a:ext cx="675578" cy="28826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02110" y="5744330"/>
            <a:ext cx="64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Master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66129" y="1539940"/>
            <a:ext cx="67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Worker</a:t>
            </a:r>
          </a:p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script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234" y="1865932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Handle 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Create formula.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Scaling of variables.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59068" y="2028667"/>
            <a:ext cx="984143" cy="4726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Feature Engineering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970" y="2981487"/>
            <a:ext cx="1790231" cy="7981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Sweeping initial cluster numbers.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59068" y="3144058"/>
            <a:ext cx="984142" cy="472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+mj-lt"/>
              </a:rPr>
              <a:t>Parameter tuning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2976" y="5154739"/>
            <a:ext cx="642949" cy="6130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33924" y="4773876"/>
            <a:ext cx="61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Data source</a:t>
            </a:r>
          </a:p>
        </p:txBody>
      </p:sp>
      <p:sp>
        <p:nvSpPr>
          <p:cNvPr id="65" name="Freeform: Shape 64"/>
          <p:cNvSpPr/>
          <p:nvPr/>
        </p:nvSpPr>
        <p:spPr>
          <a:xfrm>
            <a:off x="9837420" y="3011942"/>
            <a:ext cx="131180" cy="2131557"/>
          </a:xfrm>
          <a:custGeom>
            <a:avLst/>
            <a:gdLst>
              <a:gd name="connsiteX0" fmla="*/ 1219830 w 1366071"/>
              <a:gd name="connsiteY0" fmla="*/ 2971800 h 2971800"/>
              <a:gd name="connsiteX1" fmla="*/ 1334130 w 1366071"/>
              <a:gd name="connsiteY1" fmla="*/ 2133600 h 2971800"/>
              <a:gd name="connsiteX2" fmla="*/ 711830 w 1366071"/>
              <a:gd name="connsiteY2" fmla="*/ 1511300 h 2971800"/>
              <a:gd name="connsiteX3" fmla="*/ 38730 w 1366071"/>
              <a:gd name="connsiteY3" fmla="*/ 914400 h 2971800"/>
              <a:gd name="connsiteX4" fmla="*/ 140330 w 1366071"/>
              <a:gd name="connsiteY4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071" h="2971800">
                <a:moveTo>
                  <a:pt x="1219830" y="2971800"/>
                </a:moveTo>
                <a:cubicBezTo>
                  <a:pt x="1319313" y="2674408"/>
                  <a:pt x="1418797" y="2377017"/>
                  <a:pt x="1334130" y="2133600"/>
                </a:cubicBezTo>
                <a:cubicBezTo>
                  <a:pt x="1249463" y="1890183"/>
                  <a:pt x="927730" y="1714500"/>
                  <a:pt x="711830" y="1511300"/>
                </a:cubicBezTo>
                <a:cubicBezTo>
                  <a:pt x="495930" y="1308100"/>
                  <a:pt x="133980" y="1166283"/>
                  <a:pt x="38730" y="914400"/>
                </a:cubicBezTo>
                <a:cubicBezTo>
                  <a:pt x="-56520" y="662517"/>
                  <a:pt x="41905" y="331258"/>
                  <a:pt x="14033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3612103" y="2501365"/>
            <a:ext cx="1217476" cy="64360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3625949" y="2513794"/>
            <a:ext cx="1816555" cy="63117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11" idx="2"/>
          </p:cNvCxnSpPr>
          <p:nvPr/>
        </p:nvCxnSpPr>
        <p:spPr>
          <a:xfrm flipH="1">
            <a:off x="3575822" y="2503144"/>
            <a:ext cx="44652" cy="6379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11" idx="2"/>
            <a:endCxn id="17" idx="0"/>
          </p:cNvCxnSpPr>
          <p:nvPr/>
        </p:nvCxnSpPr>
        <p:spPr>
          <a:xfrm>
            <a:off x="3620474" y="2503144"/>
            <a:ext cx="609600" cy="64269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38294" y="2384922"/>
            <a:ext cx="165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Iterate on clustering algorithm parameters.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0" y="1262359"/>
            <a:ext cx="1742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A pre-defined machine learning process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0" y="3984363"/>
            <a:ext cx="2111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Problem description: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Unsupervised clustering.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Find the optimal initial cluster number for a clustering outcome.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669354" y="1137727"/>
            <a:ext cx="1336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Optimal initial cluster number of the clustering algorithm.</a:t>
            </a:r>
          </a:p>
        </p:txBody>
      </p:sp>
      <p:sp>
        <p:nvSpPr>
          <p:cNvPr id="78" name="Freeform: Shape 77"/>
          <p:cNvSpPr/>
          <p:nvPr/>
        </p:nvSpPr>
        <p:spPr>
          <a:xfrm>
            <a:off x="7301567" y="1595586"/>
            <a:ext cx="2162473" cy="3555534"/>
          </a:xfrm>
          <a:custGeom>
            <a:avLst/>
            <a:gdLst>
              <a:gd name="connsiteX0" fmla="*/ 21253 w 2162473"/>
              <a:gd name="connsiteY0" fmla="*/ 3555534 h 3555534"/>
              <a:gd name="connsiteX1" fmla="*/ 158413 w 2162473"/>
              <a:gd name="connsiteY1" fmla="*/ 2587794 h 3555534"/>
              <a:gd name="connsiteX2" fmla="*/ 51733 w 2162473"/>
              <a:gd name="connsiteY2" fmla="*/ 1368594 h 3555534"/>
              <a:gd name="connsiteX3" fmla="*/ 28873 w 2162473"/>
              <a:gd name="connsiteY3" fmla="*/ 225594 h 3555534"/>
              <a:gd name="connsiteX4" fmla="*/ 455593 w 2162473"/>
              <a:gd name="connsiteY4" fmla="*/ 50334 h 3555534"/>
              <a:gd name="connsiteX5" fmla="*/ 1034713 w 2162473"/>
              <a:gd name="connsiteY5" fmla="*/ 858054 h 3555534"/>
              <a:gd name="connsiteX6" fmla="*/ 1575733 w 2162473"/>
              <a:gd name="connsiteY6" fmla="*/ 1200954 h 3555534"/>
              <a:gd name="connsiteX7" fmla="*/ 2162473 w 2162473"/>
              <a:gd name="connsiteY7" fmla="*/ 1109514 h 355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2473" h="3555534">
                <a:moveTo>
                  <a:pt x="21253" y="3555534"/>
                </a:moveTo>
                <a:cubicBezTo>
                  <a:pt x="87293" y="3253909"/>
                  <a:pt x="153333" y="2952284"/>
                  <a:pt x="158413" y="2587794"/>
                </a:cubicBezTo>
                <a:cubicBezTo>
                  <a:pt x="163493" y="2223304"/>
                  <a:pt x="73323" y="1762294"/>
                  <a:pt x="51733" y="1368594"/>
                </a:cubicBezTo>
                <a:cubicBezTo>
                  <a:pt x="30143" y="974894"/>
                  <a:pt x="-38437" y="445304"/>
                  <a:pt x="28873" y="225594"/>
                </a:cubicBezTo>
                <a:cubicBezTo>
                  <a:pt x="96183" y="5884"/>
                  <a:pt x="287953" y="-55076"/>
                  <a:pt x="455593" y="50334"/>
                </a:cubicBezTo>
                <a:cubicBezTo>
                  <a:pt x="623233" y="155744"/>
                  <a:pt x="848023" y="666284"/>
                  <a:pt x="1034713" y="858054"/>
                </a:cubicBezTo>
                <a:cubicBezTo>
                  <a:pt x="1221403" y="1049824"/>
                  <a:pt x="1387773" y="1159044"/>
                  <a:pt x="1575733" y="1200954"/>
                </a:cubicBezTo>
                <a:cubicBezTo>
                  <a:pt x="1763693" y="1242864"/>
                  <a:pt x="1963083" y="1176189"/>
                  <a:pt x="2162473" y="1109514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/>
          <p:cNvSpPr/>
          <p:nvPr/>
        </p:nvSpPr>
        <p:spPr>
          <a:xfrm>
            <a:off x="10210800" y="1973580"/>
            <a:ext cx="967740" cy="760144"/>
          </a:xfrm>
          <a:custGeom>
            <a:avLst/>
            <a:gdLst>
              <a:gd name="connsiteX0" fmla="*/ 0 w 967740"/>
              <a:gd name="connsiteY0" fmla="*/ 693420 h 760144"/>
              <a:gd name="connsiteX1" fmla="*/ 762000 w 967740"/>
              <a:gd name="connsiteY1" fmla="*/ 693420 h 760144"/>
              <a:gd name="connsiteX2" fmla="*/ 967740 w 967740"/>
              <a:gd name="connsiteY2" fmla="*/ 0 h 76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760144">
                <a:moveTo>
                  <a:pt x="0" y="693420"/>
                </a:moveTo>
                <a:cubicBezTo>
                  <a:pt x="300355" y="751205"/>
                  <a:pt x="600710" y="808990"/>
                  <a:pt x="762000" y="693420"/>
                </a:cubicBezTo>
                <a:cubicBezTo>
                  <a:pt x="923290" y="577850"/>
                  <a:pt x="945515" y="288925"/>
                  <a:pt x="96774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40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_FY15 Enterprise identity theme">
  <a:themeElements>
    <a:clrScheme name="Custom 12">
      <a:dk1>
        <a:srgbClr val="505050"/>
      </a:dk1>
      <a:lt1>
        <a:sysClr val="window" lastClr="FFFFFF"/>
      </a:lt1>
      <a:dk2>
        <a:srgbClr val="0072C6"/>
      </a:dk2>
      <a:lt2>
        <a:srgbClr val="000000"/>
      </a:lt2>
      <a:accent1>
        <a:srgbClr val="107C10"/>
      </a:accent1>
      <a:accent2>
        <a:srgbClr val="FFB900"/>
      </a:accent2>
      <a:accent3>
        <a:srgbClr val="D83B01"/>
      </a:accent3>
      <a:accent4>
        <a:srgbClr val="00BCF2"/>
      </a:accent4>
      <a:accent5>
        <a:srgbClr val="002050"/>
      </a:accent5>
      <a:accent6>
        <a:srgbClr val="5C2D91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6 Enterprise Presentation Template_16x9_Light" id="{06851347-4689-406D-8B01-5B4F6B187618}" vid="{7C41D315-8C25-4310-84F4-54758DA49AED}"/>
    </a:ext>
  </a:extLst>
</a:theme>
</file>

<file path=ppt/theme/theme2.xml><?xml version="1.0" encoding="utf-8"?>
<a:theme xmlns:a="http://schemas.openxmlformats.org/drawingml/2006/main" name="Office Theme">
  <a:themeElements>
    <a:clrScheme name="FY16 Draft">
      <a:dk1>
        <a:srgbClr val="505050"/>
      </a:dk1>
      <a:lt1>
        <a:sysClr val="window" lastClr="FFFFFF"/>
      </a:lt1>
      <a:dk2>
        <a:srgbClr val="0072C6"/>
      </a:dk2>
      <a:lt2>
        <a:srgbClr val="000000"/>
      </a:lt2>
      <a:accent1>
        <a:srgbClr val="107C10"/>
      </a:accent1>
      <a:accent2>
        <a:srgbClr val="FFB900"/>
      </a:accent2>
      <a:accent3>
        <a:srgbClr val="D83B01"/>
      </a:accent3>
      <a:accent4>
        <a:srgbClr val="00BCF2"/>
      </a:accent4>
      <a:accent5>
        <a:srgbClr val="002050"/>
      </a:accent5>
      <a:accent6>
        <a:srgbClr val="BAD80A"/>
      </a:accent6>
      <a:hlink>
        <a:srgbClr val="969696"/>
      </a:hlink>
      <a:folHlink>
        <a:srgbClr val="96969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G04KC-1429758929-3697</_dlc_DocId>
    <_dlc_DocIdUrl xmlns="230e9df3-be65-4c73-a93b-d1236ebd677e">
      <Url>https://microsoft.sharepoint.com/sites/Infopedia_G04KC/_layouts/15/DocIdRedir.aspx?ID=G04KC-1429758929-3697</Url>
      <Description>G04KC-1429758929-3697</Description>
    </_dlc_DocIdUrl>
    <i1b478372f814787abd313030b81fcb2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enterprise campaign in a box</TermName>
          <TermId xmlns="http://schemas.microsoft.com/office/infopath/2007/PartnerControls">39675275-15e7-44be-8b31-69c9953e6a39</TermId>
        </TermInfo>
        <TermInfo xmlns="http://schemas.microsoft.com/office/infopath/2007/PartnerControls">
          <TermName xmlns="http://schemas.microsoft.com/office/infopath/2007/PartnerControls">Enterprise Vision and Roadmap</TermName>
          <TermId xmlns="http://schemas.microsoft.com/office/infopath/2007/PartnerControls">97a7e456-ecbb-453c-b9d7-6063e52d17dc</TermId>
        </TermInfo>
        <TermInfo xmlns="http://schemas.microsoft.com/office/infopath/2007/PartnerControls">
          <TermName xmlns="http://schemas.microsoft.com/office/infopath/2007/PartnerControls">Evidence and Reference Desk</TermName>
          <TermId xmlns="http://schemas.microsoft.com/office/infopath/2007/PartnerControls">dfc7c2e9-0956-4fa7-bd39-80cd89306b6f</TermId>
        </TermInfo>
      </Terms>
    </i1b478372f814787abd313030b81fcb2>
    <ef109fd36bcf4bcd9dd945731030600b xmlns="230e9df3-be65-4c73-a93b-d1236ebd677e">
      <Terms xmlns="http://schemas.microsoft.com/office/infopath/2007/PartnerControls"/>
    </ef109fd36bcf4bcd9dd945731030600b>
    <DocumentDescription xmlns="230e9df3-be65-4c73-a93b-d1236ebd677e" xsi:nil="true"/>
    <k21a64daf20d4502b2796a1c6b8ce6c8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industries</TermName>
          <TermId xmlns="http://schemas.microsoft.com/office/infopath/2007/PartnerControls">3e19349d-0f97-4bdd-98f7-34f9b5ced943</TermId>
        </TermInfo>
        <TermInfo xmlns="http://schemas.microsoft.com/office/infopath/2007/PartnerControls">
          <TermName xmlns="http://schemas.microsoft.com/office/infopath/2007/PartnerControls">retail, consumer products and services sector</TermName>
          <TermId xmlns="http://schemas.microsoft.com/office/infopath/2007/PartnerControls">9ae6ef23-8d8a-476f-aa52-b499c395f362</TermId>
        </TermInfo>
        <TermInfo xmlns="http://schemas.microsoft.com/office/infopath/2007/PartnerControls">
          <TermName xmlns="http://schemas.microsoft.com/office/infopath/2007/PartnerControls">retail and consumer goods industry</TermName>
          <TermId xmlns="http://schemas.microsoft.com/office/infopath/2007/PartnerControls">27afda12-6108-4c32-ad35-0d5fe4178a48</TermId>
        </TermInfo>
        <TermInfo xmlns="http://schemas.microsoft.com/office/infopath/2007/PartnerControls">
          <TermName xmlns="http://schemas.microsoft.com/office/infopath/2007/PartnerControls">financial services sector</TermName>
          <TermId xmlns="http://schemas.microsoft.com/office/infopath/2007/PartnerControls">b538d45a-5f3b-4c47-9c69-37273fafe895</TermId>
        </TermInfo>
        <TermInfo xmlns="http://schemas.microsoft.com/office/infopath/2007/PartnerControls">
          <TermName xmlns="http://schemas.microsoft.com/office/infopath/2007/PartnerControls">communications and media sector</TermName>
          <TermId xmlns="http://schemas.microsoft.com/office/infopath/2007/PartnerControls">9945cb60-29d5-4029-a25a-926881104e39</TermId>
        </TermInfo>
        <TermInfo xmlns="http://schemas.microsoft.com/office/infopath/2007/PartnerControls">
          <TermName xmlns="http://schemas.microsoft.com/office/infopath/2007/PartnerControls">manufacturing and resources sector</TermName>
          <TermId xmlns="http://schemas.microsoft.com/office/infopath/2007/PartnerControls">868ab31c-08df-4f88-9150-9f7feacdc972</TermId>
        </TermInfo>
      </Terms>
    </k21a64daf20d4502b2796a1c6b8ce6c8>
    <hd9637eefc984b85b6097c6374e15725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 materials</TermName>
          <TermId xmlns="http://schemas.microsoft.com/office/infopath/2007/PartnerControls">7e967e7d-c50c-4512-9142-b60809a45202</TermId>
        </TermInfo>
        <TermInfo xmlns="http://schemas.microsoft.com/office/infopath/2007/PartnerControls">
          <TermName xmlns="http://schemas.microsoft.com/office/infopath/2007/PartnerControls">brand guidelines</TermName>
          <TermId xmlns="http://schemas.microsoft.com/office/infopath/2007/PartnerControls">869c67fb-4ae4-4cf1-8315-33fbb28a6230</TermId>
        </TermInfo>
      </Terms>
    </hd9637eefc984b85b6097c6374e15725>
    <Coowner xmlns="230e9df3-be65-4c73-a93b-d1236ebd677e">
      <UserInfo>
        <DisplayName/>
        <AccountId xsi:nil="true"/>
        <AccountType/>
      </UserInfo>
    </Coowner>
    <TaxKeywordTaxHTField xmlns="230e9df3-be65-4c73-a93b-d1236ebd677e">
      <Terms xmlns="http://schemas.microsoft.com/office/infopath/2007/PartnerControls"/>
    </TaxKeywordTaxHTField>
    <ContentID xmlns="230e9df3-be65-4c73-a93b-d1236ebd677e">KC00-15-135744</ContentID>
    <b4224c12c78d42ea9b214de0badf8358 xmlns="230e9df3-be65-4c73-a93b-d1236ebd677e">
      <Terms xmlns="http://schemas.microsoft.com/office/infopath/2007/PartnerControls"/>
    </b4224c12c78d42ea9b214de0badf8358>
    <GenericText2 xmlns="230e9df3-be65-4c73-a93b-d1236ebd677e">G04KC-1-3564 KC00-15-132070</GenericText2>
    <Owner xmlns="230e9df3-be65-4c73-a93b-d1236ebd677e">
      <UserInfo>
        <DisplayName>Brendan O'Meara</DisplayName>
        <AccountId>358</AccountId>
        <AccountType/>
      </UserInfo>
    </Owner>
    <b60f8d2dbb984f349d80d8196897f4d3 xmlns="230e9df3-be65-4c73-a93b-d1236ebd677e">
      <Terms xmlns="http://schemas.microsoft.com/office/infopath/2007/PartnerControls"/>
    </b60f8d2dbb984f349d80d8196897f4d3>
    <Confidentiality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confidential</TermName>
          <TermId xmlns="http://schemas.microsoft.com/office/infopath/2007/PartnerControls">461efa83-0283-486a-a8d5-943328f3693f</TermId>
        </TermInfo>
      </Terms>
    </ConfidentialityTaxHTField0>
    <k20e0dfa74bf4e44818db03027b0ccd8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Enterprise and Partner Group</TermName>
          <TermId xmlns="http://schemas.microsoft.com/office/infopath/2007/PartnerControls">b6e10940-8c6c-40cf-9dc4-c224c7da837a</TermId>
        </TermInfo>
        <TermInfo xmlns="http://schemas.microsoft.com/office/infopath/2007/PartnerControls">
          <TermName xmlns="http://schemas.microsoft.com/office/infopath/2007/PartnerControls">Sales, Marketing, Services Group</TermName>
          <TermId xmlns="http://schemas.microsoft.com/office/infopath/2007/PartnerControls">ecda8836-afa0-40aa-878e-630e18c8fc5c</TermId>
        </TermInfo>
      </Terms>
    </k20e0dfa74bf4e44818db03027b0ccd8>
    <eb54ac91059940029a3cc8a4ff5af67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Enterprise and Partner Group</TermName>
          <TermId xmlns="http://schemas.microsoft.com/office/infopath/2007/PartnerControls">b6e10940-8c6c-40cf-9dc4-c224c7da837a</TermId>
        </TermInfo>
        <TermInfo xmlns="http://schemas.microsoft.com/office/infopath/2007/PartnerControls">
          <TermName xmlns="http://schemas.microsoft.com/office/infopath/2007/PartnerControls">Sales, Marketing, Services Group</TermName>
          <TermId xmlns="http://schemas.microsoft.com/office/infopath/2007/PartnerControls">ecda8836-afa0-40aa-878e-630e18c8fc5c</TermId>
        </TermInfo>
        <TermInfo xmlns="http://schemas.microsoft.com/office/infopath/2007/PartnerControls">
          <TermName xmlns="http://schemas.microsoft.com/office/infopath/2007/PartnerControls">Commercial Sectors Domain</TermName>
          <TermId xmlns="http://schemas.microsoft.com/office/infopath/2007/PartnerControls">d1526d4b-2e64-4cea-9d33-cc8fcb85d538</TermId>
        </TermInfo>
      </Terms>
    </eb54ac91059940029a3cc8a4ff5af673>
    <PublishingPageContent xmlns="http://schemas.microsoft.com/sharepoint/v3" xsi:nil="true"/>
    <l3c3ea61849e4288a8acc49bb5388e8c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Enterprise and Partner Group</TermName>
          <TermId xmlns="http://schemas.microsoft.com/office/infopath/2007/PartnerControls">b6e10940-8c6c-40cf-9dc4-c224c7da837a</TermId>
        </TermInfo>
      </Terms>
    </l3c3ea61849e4288a8acc49bb5388e8c>
    <mb88723863e1404388ba3733387d48df xmlns="230e9df3-be65-4c73-a93b-d1236ebd677e">
      <Terms xmlns="http://schemas.microsoft.com/office/infopath/2007/PartnerControls"/>
    </mb88723863e1404388ba3733387d48df>
    <od9986d31974458fb3007746ec0bce5f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cb91f272-ce4d-4a7e-9bbf-78b58e3d188d</TermId>
        </TermInfo>
      </Terms>
    </od9986d31974458fb3007746ec0bce5f>
    <kf34bcdc8fc34e479d3f94c6210e8e27 xmlns="230e9df3-be65-4c73-a93b-d1236ebd677e">
      <Terms xmlns="http://schemas.microsoft.com/office/infopath/2007/PartnerControls"/>
    </kf34bcdc8fc34e479d3f94c6210e8e27>
    <bf80e81150e248c48aa8cffdf0021a1f xmlns="230e9df3-be65-4c73-a93b-d1236ebd677e">
      <Terms xmlns="http://schemas.microsoft.com/office/infopath/2007/PartnerControls"/>
    </bf80e81150e248c48aa8cffdf0021a1f>
    <TaxCatchAll xmlns="230e9df3-be65-4c73-a93b-d1236ebd677e">
      <Value>35</Value>
      <Value>783</Value>
      <Value>106</Value>
      <Value>43</Value>
      <Value>769</Value>
      <Value>324</Value>
      <Value>322</Value>
      <Value>321</Value>
      <Value>798</Value>
      <Value>352</Value>
      <Value>351</Value>
      <Value>21</Value>
      <Value>1157</Value>
      <Value>1156</Value>
      <Value>1155</Value>
      <Value>598</Value>
      <Value>5</Value>
      <Value>304</Value>
      <Value>37</Value>
    </TaxCatchAll>
    <m6c7b4717b6346e6a075a59dd47eac69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evidence</TermName>
          <TermId xmlns="http://schemas.microsoft.com/office/infopath/2007/PartnerControls">7619849c-9a19-40e5-952f-cec02c1eb35c</TermId>
        </TermInfo>
        <TermInfo xmlns="http://schemas.microsoft.com/office/infopath/2007/PartnerControls">
          <TermName xmlns="http://schemas.microsoft.com/office/infopath/2007/PartnerControls">customer stories</TermName>
          <TermId xmlns="http://schemas.microsoft.com/office/infopath/2007/PartnerControls">e1823f25-1e75-4d06-b3c3-6c87479272b6</TermId>
        </TermInfo>
      </Terms>
    </m6c7b4717b6346e6a075a59dd47eac69>
    <m6d26e40ac264097a006193f92232ece xmlns="230e9df3-be65-4c73-a93b-d1236ebd677e">
      <Terms xmlns="http://schemas.microsoft.com/office/infopath/2007/PartnerControls"/>
    </m6d26e40ac264097a006193f92232ece>
    <i0d941ee1e744ffea7aeee9924c91cbb xmlns="230e9df3-be65-4c73-a93b-d1236ebd677e">
      <Terms xmlns="http://schemas.microsoft.com/office/infopath/2007/PartnerControls"/>
    </i0d941ee1e744ffea7aeee9924c91cbb>
    <ec5b2ad5c27b45fb8a00a1f27c7ce1ae xmlns="230e9df3-be65-4c73-a93b-d1236ebd677e">
      <Terms xmlns="http://schemas.microsoft.com/office/infopath/2007/PartnerControls"/>
    </ec5b2ad5c27b45fb8a00a1f27c7ce1ae>
    <PublishDate xmlns="230E9DF3-BE65-4C73-A93B-D1236EBD677E" xsi:nil="true"/>
    <GenericHTML1 xmlns="230e9df3-be65-4c73-a93b-d1236ebd677e" xsi:nil="true"/>
    <Blog_x0020_Name xmlns="230e9df3-be65-4c73-a93b-d1236ebd677e" xsi:nil="true"/>
    <ApplyWorkflowRules xmlns="230E9DF3-BE65-4C73-A93B-D1236EBD677E">Yes</ApplyWorkflowRules>
    <RatingCount xmlns="http://schemas.microsoft.com/sharepoint/v3" xsi:nil="true"/>
    <Thumbnail1 xmlns="230e9df3-be65-4c73-a93b-d1236ebd677e">
      <Url xsi:nil="true"/>
      <Description xsi:nil="true"/>
    </Thumbnail1>
    <RoutingRuleDescription xmlns="http://schemas.microsoft.com/sharepoint/v3" xsi:nil="true"/>
    <PublishingExpirationDate xmlns="http://schemas.microsoft.com/sharepoint/v3" xsi:nil="true"/>
    <AverageRating xmlns="http://schemas.microsoft.com/sharepoint/v3" xsi:nil="true"/>
    <ReportOwner xmlns="http://schemas.microsoft.com/sharepoint/v3">
      <UserInfo xmlns="http://schemas.microsoft.com/sharepoint/v3">
        <DisplayName xmlns="http://schemas.microsoft.com/sharepoint/v3">Le Zhang</DisplayName>
        <AccountId xmlns="http://schemas.microsoft.com/sharepoint/v3">4</AccountId>
        <AccountType xmlns="http://schemas.microsoft.com/sharepoint/v3"/>
      </UserInfo>
    </ReportOwner>
    <DSWF xmlns="da9bcb78-690c-426d-8c74-60b719f2bfdc">
      <Url xsi:nil="true"/>
      <Description xsi:nil="true"/>
    </DSWF>
    <ODSWF xmlns="da9bcb78-690c-426d-8c74-60b719f2bfdc">
      <Url xsi:nil="true"/>
      <Description xsi:nil="true"/>
    </ODSWF>
    <Update_x0020_Parent_x0020_Child_x0020_Relation xmlns="da9bcb78-690c-426d-8c74-60b719f2bfdc">
      <Url xsi:nil="true"/>
      <Description xsi:nil="true"/>
    </Update_x0020_Parent_x0020_Child_x0020_Relation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475A16FF03942D44A3C29916AC5E650E" ma:contentTypeVersion="55" ma:contentTypeDescription="A document content type used by Infopedia." ma:contentTypeScope="" ma:versionID="a2774895168019cd81d4b35f34f93b94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da9bcb78-690c-426d-8c74-60b719f2bfdc" xmlns:ns5="8b6ef221-a9e7-4fd3-81c1-44868d20ca84" targetNamespace="http://schemas.microsoft.com/office/2006/metadata/properties" ma:root="true" ma:fieldsID="c41af27aedef33d13c50e9fb00998800" ns1:_="" ns2:_="" ns3:_="" ns4:_="" ns5:_="">
    <xsd:import namespace="http://schemas.microsoft.com/sharepoint/v3"/>
    <xsd:import namespace="230e9df3-be65-4c73-a93b-d1236ebd677e"/>
    <xsd:import namespace="230E9DF3-BE65-4C73-A93B-D1236EBD677E"/>
    <xsd:import namespace="da9bcb78-690c-426d-8c74-60b719f2bfdc"/>
    <xsd:import namespace="8b6ef221-a9e7-4fd3-81c1-44868d20ca84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" minOccurs="0"/>
                <xsd:element ref="ns4:DSWF" minOccurs="0"/>
                <xsd:element ref="ns4:ODSWF" minOccurs="0"/>
                <xsd:element ref="ns1:_ip_UnifiedCompliancePolicyProperties" minOccurs="0"/>
                <xsd:element ref="ns1:_ip_UnifiedCompliancePolicyUIAction" minOccurs="0"/>
                <xsd:element ref="ns5:LastSharedByUser" minOccurs="0"/>
                <xsd:element ref="ns5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ReportOwner" ma:index="33" nillable="true" ma:displayName="Owner (People and Groups)" ma:description="Owner of this document" ma:list="UserInfo" ma:SearchPeopleOnly="false" ma:SharePointGroup="0" ma:internalName="Repor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7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 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f18964d-8fab-4884-b4ab-3c4f77d230bb}" ma:internalName="TaxCatchAll" ma:showField="CatchAllData" ma:web="cf7d353d-542f-43c4-88f2-3cc2d8a92a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f18964d-8fab-4884-b4ab-3c4f77d230bb}" ma:internalName="TaxCatchAllLabel" ma:readOnly="true" ma:showField="CatchAllDataLabel" ma:web="cf7d353d-542f-43c4-88f2-3cc2d8a92a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SMSG Extended 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bcb78-690c-426d-8c74-60b719f2bfdc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" ma:index="68" nillable="true" ma:displayName="Update Parent Child Relation" ma:internalName="Update_x0020_Parent_x0020_Child_x0020_Rel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SWF" ma:index="69" nillable="true" ma:displayName="DSWF" ma:internalName="DSWF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" ma:index="70" nillable="true" ma:displayName="ODSWF" ma:internalName="ODSWF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ef221-a9e7-4fd3-81c1-44868d20ca84" elementFormDefault="qualified">
    <xsd:import namespace="http://schemas.microsoft.com/office/2006/documentManagement/types"/>
    <xsd:import namespace="http://schemas.microsoft.com/office/infopath/2007/PartnerControls"/>
    <xsd:element name="LastSharedByUser" ma:index="7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7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C1E385-9C1F-4DBE-94B0-9C25251E776F}">
  <ds:schemaRefs>
    <ds:schemaRef ds:uri="http://schemas.openxmlformats.org/package/2006/metadata/core-properties"/>
    <ds:schemaRef ds:uri="http://schemas.microsoft.com/office/2006/documentManagement/types"/>
    <ds:schemaRef ds:uri="8b6ef221-a9e7-4fd3-81c1-44868d20ca84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da9bcb78-690c-426d-8c74-60b719f2bfdc"/>
    <ds:schemaRef ds:uri="http://purl.org/dc/terms/"/>
    <ds:schemaRef ds:uri="230E9DF3-BE65-4C73-A93B-D1236EBD677E"/>
    <ds:schemaRef ds:uri="230e9df3-be65-4c73-a93b-d1236ebd677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A65C82-76EC-4BEA-B459-FCF76CB4B0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6978E-2338-4AF2-A0FA-A77A2AFFAD4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6CD056-4C31-42E2-B0C3-E51812D7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da9bcb78-690c-426d-8c74-60b719f2bfdc"/>
    <ds:schemaRef ds:uri="8b6ef221-a9e7-4fd3-81c1-44868d20ca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tsmc_ip</Template>
  <TotalTime>0</TotalTime>
  <Words>875</Words>
  <Application>Microsoft Office PowerPoint</Application>
  <PresentationFormat>Widescreen</PresentationFormat>
  <Paragraphs>252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Lucida Console</vt:lpstr>
      <vt:lpstr>Segoe UI</vt:lpstr>
      <vt:lpstr>Segoe UI Light</vt:lpstr>
      <vt:lpstr>Segoe UI Semibold</vt:lpstr>
      <vt:lpstr>Wingdings</vt:lpstr>
      <vt:lpstr>7_FY15 Enterprise identity theme</vt:lpstr>
      <vt:lpstr>Azure Data Science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2016-11-17T06:43:29Z</dcterms:created>
  <dcterms:modified xsi:type="dcterms:W3CDTF">2017-03-20T06:41:04Z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der">
    <vt:r8>13574400</vt:r8>
  </property>
  <property fmtid="{D5CDD505-2E9C-101B-9397-08002B2CF9AE}" pid="4" name="Capabilities">
    <vt:lpwstr/>
  </property>
  <property fmtid="{D5CDD505-2E9C-101B-9397-08002B2CF9AE}" pid="5" name="_dlc_policyId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ItemType">
    <vt:lpwstr>43;#presentation materials|7e967e7d-c50c-4512-9142-b60809a45202;#769;#brand guidelines|869c67fb-4ae4-4cf1-8315-33fbb28a6230</vt:lpwstr>
  </property>
  <property fmtid="{D5CDD505-2E9C-101B-9397-08002B2CF9AE}" pid="9" name="ContentTypeId">
    <vt:lpwstr>0x0101000E4CB7077FEE4FF7AE86D4A500EEC7800300F96E2758736AEF45AFCE0C190C2A9DEC00475A16FF03942D44A3C29916AC5E650E</vt:lpwstr>
  </property>
  <property fmtid="{D5CDD505-2E9C-101B-9397-08002B2CF9AE}" pid="10" name="WorkflowCreationPath">
    <vt:lpwstr>b84d296b-0eb7-4c23-b0e9-187131f037bd,3;a2444f68-e94d-4cad-9dda-8c5779e7fca4,29;a2444f68-e94d-4cad-9dda-8c5779e7fca4,36;a2444f68-e94d-4cad-9dda-8c5779e7fca4,39;d3765c0c-e2b5-4307-934b-d5d862e93ab3,53;d3765c0c-e2b5-4307-934b-d5d862e93ab3,63;</vt:lpwstr>
  </property>
  <property fmtid="{D5CDD505-2E9C-101B-9397-08002B2CF9AE}" pid="11" name="Industries">
    <vt:lpwstr>322;#industries|3e19349d-0f97-4bdd-98f7-34f9b5ced943;#798;#retail, consumer products and services sector|9ae6ef23-8d8a-476f-aa52-b499c395f362;#598;#retail and consumer goods industry|27afda12-6108-4c32-ad35-0d5fe4178a48;#352;#financial services sector|b53</vt:lpwstr>
  </property>
  <property fmtid="{D5CDD505-2E9C-101B-9397-08002B2CF9AE}" pid="12" name="Roles">
    <vt:lpwstr/>
  </property>
  <property fmtid="{D5CDD505-2E9C-101B-9397-08002B2CF9AE}" pid="13" name="SMSGDomain">
    <vt:lpwstr>106;#Enterprise and Partner Group|b6e10940-8c6c-40cf-9dc4-c224c7da837a;#35;#Sales, Marketing, Services Group|ecda8836-afa0-40aa-878e-630e18c8fc5c;#321;#Commercial Sectors Domain|d1526d4b-2e64-4cea-9d33-cc8fcb85d538</vt:lpwstr>
  </property>
  <property fmtid="{D5CDD505-2E9C-101B-9397-08002B2CF9AE}" pid="14" name="Competitors">
    <vt:lpwstr/>
  </property>
  <property fmtid="{D5CDD505-2E9C-101B-9397-08002B2CF9AE}" pid="15" name="ItemRetentionFormula">
    <vt:lpwstr/>
  </property>
  <property fmtid="{D5CDD505-2E9C-101B-9397-08002B2CF9AE}" pid="16" name="BusinessArchitecture">
    <vt:lpwstr/>
  </property>
  <property fmtid="{D5CDD505-2E9C-101B-9397-08002B2CF9AE}" pid="17" name="SMSGTags">
    <vt:lpwstr/>
  </property>
  <property fmtid="{D5CDD505-2E9C-101B-9397-08002B2CF9AE}" pid="18" name="Products">
    <vt:lpwstr/>
  </property>
  <property fmtid="{D5CDD505-2E9C-101B-9397-08002B2CF9AE}" pid="19" name="_dlc_DocIdItemGuid">
    <vt:lpwstr>20d86863-f860-4fbd-a16d-6c65e4f24d64</vt:lpwstr>
  </property>
  <property fmtid="{D5CDD505-2E9C-101B-9397-08002B2CF9AE}" pid="20" name="EnterpriseDomainTags">
    <vt:lpwstr/>
  </property>
  <property fmtid="{D5CDD505-2E9C-101B-9397-08002B2CF9AE}" pid="21" name="Partners">
    <vt:lpwstr/>
  </property>
  <property fmtid="{D5CDD505-2E9C-101B-9397-08002B2CF9AE}" pid="22" name="Segments">
    <vt:lpwstr>106;#Enterprise and Partner Group|b6e10940-8c6c-40cf-9dc4-c224c7da837a;#35;#Sales, Marketing, Services Group|ecda8836-afa0-40aa-878e-630e18c8fc5c</vt:lpwstr>
  </property>
  <property fmtid="{D5CDD505-2E9C-101B-9397-08002B2CF9AE}" pid="23" name="ActivitiesAndPrograms">
    <vt:lpwstr>304;#enterprise campaign in a box|39675275-15e7-44be-8b31-69c9953e6a39;#783;#Enterprise Vision and Roadmap|97a7e456-ecbb-453c-b9d7-6063e52d17dc;#1157;#Evidence and Reference Desk|dfc7c2e9-0956-4fa7-bd39-80cd89306b6f</vt:lpwstr>
  </property>
  <property fmtid="{D5CDD505-2E9C-101B-9397-08002B2CF9AE}" pid="24" name="WorkflowChangePath">
    <vt:lpwstr>d3765c0c-e2b5-4307-934b-d5d862e93ab3,66;d3765c0c-e2b5-4307-934b-d5d862e93ab3,66;d3765c0c-e2b5-4307-934b-d5d862e93ab3,70;d3765c0c-e2b5-4307-934b-d5d862e93ab3,70;d779f5e8-bb23-40fa-a1a5-97eb63737902,80;d779f5e8-bb23-40fa-a1a5-97eb63737902,86;d779f5e8-bb23-4</vt:lpwstr>
  </property>
  <property fmtid="{D5CDD505-2E9C-101B-9397-08002B2CF9AE}" pid="25" name="Groups">
    <vt:lpwstr>37;#Enterprise and Partner Group|b6e10940-8c6c-40cf-9dc4-c224c7da837a</vt:lpwstr>
  </property>
  <property fmtid="{D5CDD505-2E9C-101B-9397-08002B2CF9AE}" pid="26" name="Topics">
    <vt:lpwstr>1155;#evidence|7619849c-9a19-40e5-952f-cec02c1eb35c;#1156;#customer stories|e1823f25-1e75-4d06-b3c3-6c87479272b6</vt:lpwstr>
  </property>
  <property fmtid="{D5CDD505-2E9C-101B-9397-08002B2CF9AE}" pid="27" name="LastUpdatedByBatchTagging">
    <vt:bool>true</vt:bool>
  </property>
  <property fmtid="{D5CDD505-2E9C-101B-9397-08002B2CF9AE}" pid="28" name="Languages">
    <vt:lpwstr>21;#English|cb91f272-ce4d-4a7e-9bbf-78b58e3d188d</vt:lpwstr>
  </property>
  <property fmtid="{D5CDD505-2E9C-101B-9397-08002B2CF9AE}" pid="29" name="_docset_NoMedatataSyncRequired">
    <vt:lpwstr>False</vt:lpwstr>
  </property>
  <property fmtid="{D5CDD505-2E9C-101B-9397-08002B2CF9AE}" pid="30" name="messageframeworktype">
    <vt:lpwstr/>
  </property>
  <property fmtid="{D5CDD505-2E9C-101B-9397-08002B2CF9AE}" pid="31" name="SMSGTagsTaxHTField0">
    <vt:lpwstr/>
  </property>
  <property fmtid="{D5CDD505-2E9C-101B-9397-08002B2CF9AE}" pid="32" name="TechnicalLevel">
    <vt:lpwstr/>
  </property>
  <property fmtid="{D5CDD505-2E9C-101B-9397-08002B2CF9AE}" pid="33" name="Audiences">
    <vt:lpwstr/>
  </property>
  <property fmtid="{D5CDD505-2E9C-101B-9397-08002B2CF9AE}" pid="34" name="i1b478372f814787abd313030b81fcb2">
    <vt:lpwstr>enterprise campaign in a box|39675275-15e7-44be-8b31-69c9953e6a39;Enterprise Vision and Roadmap|97a7e456-ecbb-453c-b9d7-6063e52d17dc;Evidence and Reference Desk|dfc7c2e9-0956-4fa7-bd39-80cd89306b6f</vt:lpwstr>
  </property>
  <property fmtid="{D5CDD505-2E9C-101B-9397-08002B2CF9AE}" pid="35" name="ef109fd36bcf4bcd9dd945731030600b">
    <vt:lpwstr/>
  </property>
  <property fmtid="{D5CDD505-2E9C-101B-9397-08002B2CF9AE}" pid="36" name="DocumentDescription">
    <vt:lpwstr/>
  </property>
  <property fmtid="{D5CDD505-2E9C-101B-9397-08002B2CF9AE}" pid="37" name="k21a64daf20d4502b2796a1c6b8ce6c8">
    <vt:lpwstr>industries|3e19349d-0f97-4bdd-98f7-34f9b5ced943;retail, consumer products and services sector|9ae6ef23-8d8a-476f-aa52-b499c395f362;retail and consumer goods industry|27afda12-6108-4c32-ad35-0d5fe4178a48;financial services sector|b538d45a-5f3b-4c47-9c69-37</vt:lpwstr>
  </property>
  <property fmtid="{D5CDD505-2E9C-101B-9397-08002B2CF9AE}" pid="38" name="hd9637eefc984b85b6097c6374e15725">
    <vt:lpwstr>presentation materials|7e967e7d-c50c-4512-9142-b60809a45202;brand guidelines|869c67fb-4ae4-4cf1-8315-33fbb28a6230</vt:lpwstr>
  </property>
  <property fmtid="{D5CDD505-2E9C-101B-9397-08002B2CF9AE}" pid="39" name="od9986d31974458fb3007746ec0bce5f">
    <vt:lpwstr>English|cb91f272-ce4d-4a7e-9bbf-78b58e3d188d</vt:lpwstr>
  </property>
  <property fmtid="{D5CDD505-2E9C-101B-9397-08002B2CF9AE}" pid="40" name="kf34bcdc8fc34e479d3f94c6210e8e27">
    <vt:lpwstr/>
  </property>
  <property fmtid="{D5CDD505-2E9C-101B-9397-08002B2CF9AE}" pid="41" name="bf80e81150e248c48aa8cffdf0021a1f">
    <vt:lpwstr/>
  </property>
  <property fmtid="{D5CDD505-2E9C-101B-9397-08002B2CF9AE}" pid="42" name="TaxCatchAll">
    <vt:lpwstr>35;#Sales, Marketing, Services Group|ecda8836-afa0-40aa-878e-630e18c8fc5c;#783;#Enterprise Vision and Roadmap|97a7e456-ecbb-453c-b9d7-6063e52d17dc;#106;#Enterprise and Partner Group|b6e10940-8c6c-40cf-9dc4-c224c7da837a;#43;#presentation materials|7e967e7d</vt:lpwstr>
  </property>
  <property fmtid="{D5CDD505-2E9C-101B-9397-08002B2CF9AE}" pid="43" name="m6c7b4717b6346e6a075a59dd47eac69">
    <vt:lpwstr>evidence|7619849c-9a19-40e5-952f-cec02c1eb35c;customer stories|e1823f25-1e75-4d06-b3c3-6c87479272b6</vt:lpwstr>
  </property>
  <property fmtid="{D5CDD505-2E9C-101B-9397-08002B2CF9AE}" pid="44" name="TaxKeywordTaxHTField">
    <vt:lpwstr/>
  </property>
  <property fmtid="{D5CDD505-2E9C-101B-9397-08002B2CF9AE}" pid="45" name="ContentID">
    <vt:lpwstr>KC00-15-135744</vt:lpwstr>
  </property>
  <property fmtid="{D5CDD505-2E9C-101B-9397-08002B2CF9AE}" pid="46" name="m6d26e40ac264097a006193f92232ece">
    <vt:lpwstr/>
  </property>
  <property fmtid="{D5CDD505-2E9C-101B-9397-08002B2CF9AE}" pid="47" name="i0d941ee1e744ffea7aeee9924c91cbb">
    <vt:lpwstr/>
  </property>
  <property fmtid="{D5CDD505-2E9C-101B-9397-08002B2CF9AE}" pid="48" name="b4224c12c78d42ea9b214de0badf8358">
    <vt:lpwstr/>
  </property>
  <property fmtid="{D5CDD505-2E9C-101B-9397-08002B2CF9AE}" pid="49" name="ec5b2ad5c27b45fb8a00a1f27c7ce1ae">
    <vt:lpwstr/>
  </property>
  <property fmtid="{D5CDD505-2E9C-101B-9397-08002B2CF9AE}" pid="50" name="Owner">
    <vt:lpwstr>358</vt:lpwstr>
  </property>
  <property fmtid="{D5CDD505-2E9C-101B-9397-08002B2CF9AE}" pid="51" name="ContentExtensions">
    <vt:lpwstr/>
  </property>
  <property fmtid="{D5CDD505-2E9C-101B-9397-08002B2CF9AE}" pid="52" name="b60f8d2dbb984f349d80d8196897f4d3">
    <vt:lpwstr/>
  </property>
  <property fmtid="{D5CDD505-2E9C-101B-9397-08002B2CF9AE}" pid="53" name="ConfidentialityTaxHTField0">
    <vt:lpwstr>Microsoft confidential|461efa83-0283-486a-a8d5-943328f3693f</vt:lpwstr>
  </property>
  <property fmtid="{D5CDD505-2E9C-101B-9397-08002B2CF9AE}" pid="54" name="k20e0dfa74bf4e44818db03027b0ccd8">
    <vt:lpwstr>Enterprise and Partner Group|b6e10940-8c6c-40cf-9dc4-c224c7da837a;Sales, Marketing, Services Group|ecda8836-afa0-40aa-878e-630e18c8fc5c</vt:lpwstr>
  </property>
  <property fmtid="{D5CDD505-2E9C-101B-9397-08002B2CF9AE}" pid="55" name="eb54ac91059940029a3cc8a4ff5af673">
    <vt:lpwstr>Enterprise and Partner Group|b6e10940-8c6c-40cf-9dc4-c224c7da837a;Sales, Marketing, Services Group|ecda8836-afa0-40aa-878e-630e18c8fc5c;Commercial Sectors Domain|d1526d4b-2e64-4cea-9d33-cc8fcb85d538</vt:lpwstr>
  </property>
  <property fmtid="{D5CDD505-2E9C-101B-9397-08002B2CF9AE}" pid="56" name="PublishingPageContent">
    <vt:lpwstr/>
  </property>
  <property fmtid="{D5CDD505-2E9C-101B-9397-08002B2CF9AE}" pid="57" name="l3c3ea61849e4288a8acc49bb5388e8c">
    <vt:lpwstr>Enterprise and Partner Group|b6e10940-8c6c-40cf-9dc4-c224c7da837a</vt:lpwstr>
  </property>
  <property fmtid="{D5CDD505-2E9C-101B-9397-08002B2CF9AE}" pid="58" name="ldac8aee9d1f469e8cd8c3f8d6a615f2">
    <vt:lpwstr/>
  </property>
  <property fmtid="{D5CDD505-2E9C-101B-9397-08002B2CF9AE}" pid="59" name="mb88723863e1404388ba3733387d48df">
    <vt:lpwstr/>
  </property>
  <property fmtid="{D5CDD505-2E9C-101B-9397-08002B2CF9AE}" pid="60" name="Coowner">
    <vt:lpwstr/>
  </property>
  <property fmtid="{D5CDD505-2E9C-101B-9397-08002B2CF9AE}" pid="61" name="ga0c0bf70a6644469c61b3efa7025301">
    <vt:lpwstr/>
  </property>
  <property fmtid="{D5CDD505-2E9C-101B-9397-08002B2CF9AE}" pid="62" name="ExperienceContentType">
    <vt:lpwstr/>
  </property>
  <property fmtid="{D5CDD505-2E9C-101B-9397-08002B2CF9AE}" pid="63" name="NewsType">
    <vt:lpwstr/>
  </property>
  <property fmtid="{D5CDD505-2E9C-101B-9397-08002B2CF9AE}" pid="64" name="MSProducts">
    <vt:lpwstr/>
  </property>
  <property fmtid="{D5CDD505-2E9C-101B-9397-08002B2CF9AE}" pid="65" name="GenericText2">
    <vt:lpwstr/>
  </property>
  <property fmtid="{D5CDD505-2E9C-101B-9397-08002B2CF9AE}" pid="66" name="EmployeeRole">
    <vt:lpwstr/>
  </property>
  <property fmtid="{D5CDD505-2E9C-101B-9397-08002B2CF9AE}" pid="67" name="NewsTopic">
    <vt:lpwstr/>
  </property>
  <property fmtid="{D5CDD505-2E9C-101B-9397-08002B2CF9AE}" pid="68" name="NewsSource">
    <vt:lpwstr/>
  </property>
  <property fmtid="{D5CDD505-2E9C-101B-9397-08002B2CF9AE}" pid="69" name="MSPhysicalGeography">
    <vt:lpwstr/>
  </property>
  <property fmtid="{D5CDD505-2E9C-101B-9397-08002B2CF9AE}" pid="70" name="CreatedBy">
    <vt:lpwstr/>
  </property>
  <property fmtid="{D5CDD505-2E9C-101B-9397-08002B2CF9AE}" pid="71" name="Blogallday">
    <vt:bool>false</vt:bool>
  </property>
  <property fmtid="{D5CDD505-2E9C-101B-9397-08002B2CF9AE}" pid="72" name="FeaturedNews">
    <vt:bool>false</vt:bool>
  </property>
  <property fmtid="{D5CDD505-2E9C-101B-9397-08002B2CF9AE}" pid="73" name="Private">
    <vt:bool>true</vt:bool>
  </property>
  <property fmtid="{D5CDD505-2E9C-101B-9397-08002B2CF9AE}" pid="74" name="Support">
    <vt:lpwstr/>
  </property>
  <property fmtid="{D5CDD505-2E9C-101B-9397-08002B2CF9AE}" pid="75" name="Hide Page Title">
    <vt:bool>true</vt:bool>
  </property>
  <property fmtid="{D5CDD505-2E9C-101B-9397-08002B2CF9AE}" pid="76" name="of67e5d4b76f4a9db8769983fda9cec0">
    <vt:lpwstr/>
  </property>
  <property fmtid="{D5CDD505-2E9C-101B-9397-08002B2CF9AE}" pid="77" name="l6f004f21209409da86a713c0f24627d">
    <vt:lpwstr/>
  </property>
  <property fmtid="{D5CDD505-2E9C-101B-9397-08002B2CF9AE}" pid="78" name="MSProductsTaxHTField0">
    <vt:lpwstr/>
  </property>
  <property fmtid="{D5CDD505-2E9C-101B-9397-08002B2CF9AE}" pid="79" name="e8080b0481964c759b2c36ae49591b31">
    <vt:lpwstr/>
  </property>
  <property fmtid="{D5CDD505-2E9C-101B-9397-08002B2CF9AE}" pid="80" name="j3562c58ee414e028925bc902cfc01a1">
    <vt:lpwstr/>
  </property>
  <property fmtid="{D5CDD505-2E9C-101B-9397-08002B2CF9AE}" pid="81" name="la4444b61d19467597d63190b69ac227">
    <vt:lpwstr/>
  </property>
</Properties>
</file>