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6"/>
  </p:notesMasterIdLst>
  <p:handoutMasterIdLst>
    <p:handoutMasterId r:id="rId27"/>
  </p:handoutMasterIdLst>
  <p:sldIdLst>
    <p:sldId id="2076136285" r:id="rId5"/>
    <p:sldId id="2076136250" r:id="rId6"/>
    <p:sldId id="2076136259" r:id="rId7"/>
    <p:sldId id="2076136297" r:id="rId8"/>
    <p:sldId id="2076136296" r:id="rId9"/>
    <p:sldId id="2076136298" r:id="rId10"/>
    <p:sldId id="2076136277" r:id="rId11"/>
    <p:sldId id="2076136275" r:id="rId12"/>
    <p:sldId id="2076136279" r:id="rId13"/>
    <p:sldId id="2076136286" r:id="rId14"/>
    <p:sldId id="2076136287" r:id="rId15"/>
    <p:sldId id="2076136288" r:id="rId16"/>
    <p:sldId id="2076136289" r:id="rId17"/>
    <p:sldId id="2076136290" r:id="rId18"/>
    <p:sldId id="2076136291" r:id="rId19"/>
    <p:sldId id="2076136292" r:id="rId20"/>
    <p:sldId id="2076136293" r:id="rId21"/>
    <p:sldId id="2076136294" r:id="rId22"/>
    <p:sldId id="2076136299" r:id="rId23"/>
    <p:sldId id="2076136280" r:id="rId24"/>
    <p:sldId id="2076136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59"/>
            <p14:sldId id="2076136297"/>
            <p14:sldId id="2076136296"/>
            <p14:sldId id="2076136298"/>
            <p14:sldId id="2076136277"/>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91"/>
            <p14:sldId id="2076136292"/>
            <p14:sldId id="2076136293"/>
            <p14:sldId id="2076136294"/>
            <p14:sldId id="2076136299"/>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83" autoAdjust="0"/>
  </p:normalViewPr>
  <p:slideViewPr>
    <p:cSldViewPr snapToGrid="0">
      <p:cViewPr varScale="1">
        <p:scale>
          <a:sx n="83" d="100"/>
          <a:sy n="83" d="100"/>
        </p:scale>
        <p:origin x="40" y="76"/>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6/27/2023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a:t>
            </a:r>
            <a:r>
              <a:rPr lang="en-US" b="0" i="0" dirty="0" err="1">
                <a:solidFill>
                  <a:srgbClr val="1F2328"/>
                </a:solidFill>
                <a:effectLst/>
                <a:latin typeface="-apple-system"/>
              </a:rPr>
              <a:t>Blazor</a:t>
            </a:r>
            <a:r>
              <a:rPr lang="en-US" b="0" i="0" dirty="0">
                <a:solidFill>
                  <a:srgbClr val="1F2328"/>
                </a:solidFill>
                <a:effectLst/>
                <a:latin typeface="-apple-system"/>
              </a:rPr>
              <a:t>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7: Knowledge preservation</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modify the index skillset to generate </a:t>
            </a:r>
            <a:r>
              <a:rPr lang="en-US" sz="1800" b="0" i="0" dirty="0">
                <a:solidFill>
                  <a:srgbClr val="000000"/>
                </a:solidFill>
                <a:effectLst/>
                <a:latin typeface="Segoe UI" panose="020B0502040204020203" pitchFamily="34" charset="0"/>
              </a:rPr>
              <a:t>knowledge</a:t>
            </a:r>
            <a:r>
              <a:rPr lang="en-US" sz="1800" b="0" i="0" dirty="0">
                <a:solidFill>
                  <a:srgbClr val="000000"/>
                </a:solidFill>
                <a:effectLst/>
                <a:latin typeface="Calibri" panose="020F0502020204030204" pitchFamily="34" charset="0"/>
              </a:rPr>
              <a:t> store assets. Browse the blobs and tables in the knowledge store using the Storage Explorer interface.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Implement knowledge stores.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8: Finding Your Form</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train a Form Recognizer model</a:t>
            </a:r>
            <a:r>
              <a:rPr lang="en-US" sz="1800" b="0" i="0" dirty="0">
                <a:solidFill>
                  <a:srgbClr val="000000"/>
                </a:solidFill>
                <a:effectLst/>
                <a:latin typeface="游明朝" panose="02020400000000000000" pitchFamily="18" charset="-128"/>
              </a:rPr>
              <a:t> </a:t>
            </a:r>
            <a:r>
              <a:rPr lang="en-US" sz="1800" b="0" i="0" dirty="0">
                <a:solidFill>
                  <a:srgbClr val="000000"/>
                </a:solidFill>
                <a:effectLst/>
                <a:latin typeface="Calibri" panose="020F0502020204030204" pitchFamily="34" charset="0"/>
              </a:rPr>
              <a:t>and integrate into a new Azure Search index.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Create a custom skill that calls the Forms Understanding Service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9: Use Your Intelligence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publish a machine learning model as a web service to predict claim probability.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Build a custom skill that consumes a custom machine learning model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18</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9</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10</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11</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3: Expanding the Search</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Update the index and demonstrate code that successfully retrieves information.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Key Phrases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Entities (including links)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Sentiment (especially reviews)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12</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4: Getting the Full Picture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use the OCR skill to expand the index to extract AI-generated descriptions of images embedded in documents.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built-in cognitive skills to an Azure Search index to return: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Image Descriptions and Tags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OCR extracted Text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5: What is the Frequency?</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create a web API custom skill for your Azure Search index.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Create a custom skill to find the top ten most frequent words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Incorporate your custom skill into your web content index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dirty="0">
                <a:solidFill>
                  <a:srgbClr val="000000"/>
                </a:solidFill>
                <a:effectLst/>
                <a:latin typeface="Calibri Light" panose="020F0302020204030204" pitchFamily="34" charset="0"/>
              </a:rPr>
              <a:t>Challenge 6: The Search for Relevance</a:t>
            </a:r>
            <a:r>
              <a:rPr lang="en-US" sz="1800" b="0" i="0" dirty="0">
                <a:solidFill>
                  <a:srgbClr val="000000"/>
                </a:solidFill>
                <a:effectLst/>
                <a:latin typeface="Calibri Light" panose="020F03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this challenge, you will create return search results based on synonyms and display suggestions and autocomplete options.</a:t>
            </a:r>
            <a:r>
              <a:rPr lang="en-US" sz="1800" b="0" i="0" dirty="0">
                <a:solidFill>
                  <a:srgbClr val="000000"/>
                </a:solidFill>
                <a:effectLst/>
                <a:latin typeface="Segoe UI" panose="020B0502040204020203"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Learning objectives: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Synonyms to Azure Search index to ensure relevant results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Implement query suggestions / autocomplete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 scoring profiles that boost documents in results </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6/27/2023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6/27/2023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sv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24.svg"/><Relationship Id="rId11" Type="http://schemas.openxmlformats.org/officeDocument/2006/relationships/image" Target="../media/image33.png"/><Relationship Id="rId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30.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image" Target="../media/image15.png"/><Relationship Id="rId1" Type="http://schemas.openxmlformats.org/officeDocument/2006/relationships/slideLayout" Target="../slideLayouts/slideLayout43.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The Landing Before the Launch</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2862322"/>
          </a:xfrm>
          <a:prstGeom prst="rect">
            <a:avLst/>
          </a:prstGeom>
          <a:noFill/>
        </p:spPr>
        <p:txBody>
          <a:bodyPr wrap="square" lIns="91440" tIns="45720" rIns="91440" bIns="45720" anchor="t">
            <a:spAutoFit/>
          </a:bodyPr>
          <a:lstStyle/>
          <a:p>
            <a:pPr algn="l" rtl="0" fontAlgn="base"/>
            <a:endParaRPr lang="en-US" sz="2000" b="0" i="0" dirty="0">
              <a:effectLst/>
            </a:endParaRPr>
          </a:p>
          <a:p>
            <a:pPr algn="l" rtl="0" fontAlgn="base"/>
            <a:r>
              <a:rPr lang="en-US" sz="2000" b="0" i="0" dirty="0">
                <a:effectLst/>
              </a:rPr>
              <a:t>For this challenge, you will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chat interface</a:t>
            </a:r>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r>
              <a:rPr lang="en-US" sz="2000" b="0" i="0" dirty="0">
                <a:effectLst/>
              </a:rPr>
              <a:t>Understand the setup of the development environment</a:t>
            </a:r>
            <a:endParaRPr lang="en-US" sz="2000" b="0" i="0" dirty="0">
              <a:effectLst/>
              <a:cs typeface="Segoe UI"/>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926407"/>
          </a:xfrm>
        </p:spPr>
        <p:txBody>
          <a:bodyPr/>
          <a:lstStyle/>
          <a:p>
            <a:r>
              <a:rPr lang="en-US" dirty="0"/>
              <a:t>Challenge 2: It's All About the Payload</a:t>
            </a:r>
            <a:br>
              <a:rPr lang="en-US" dirty="0"/>
            </a:br>
            <a:endParaRPr lang="en-US" dirty="0"/>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347787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learn to create vector embeddings using Azure OpenAI</a:t>
            </a:r>
            <a:r>
              <a:rPr lang="en-US" sz="2000" b="0" i="0" dirty="0">
                <a:effectLst/>
              </a:rPr>
              <a:t> from data stored in Cosmos DB.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data from storage into Cosmos DB</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Use Azure Open AI to create vector embeddings</a:t>
            </a:r>
            <a:br>
              <a:rPr lang="en-US" sz="2000" dirty="0"/>
            </a:br>
            <a:endParaRPr lang="en-US" sz="2000" dirty="0"/>
          </a:p>
          <a:p>
            <a:pPr marL="342900" indent="-342900" algn="l" rtl="0" fontAlgn="base">
              <a:buFont typeface="Arial" panose="020B0604020202020204" pitchFamily="34" charset="0"/>
              <a:buChar char="•"/>
            </a:pPr>
            <a:r>
              <a:rPr lang="en-US" sz="2000" dirty="0"/>
              <a:t>Store the vector embeddings for later use in a vector database provided by Azure Cognitive Search</a:t>
            </a:r>
            <a:endParaRPr lang="en-US" sz="2000" b="0" i="0" dirty="0">
              <a:effectLst/>
            </a:endParaRP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3: Now We're Flying</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create the workflow that ties everything together and displays it in chat form, from acquiring a vector embedding for the user’s question to producing the completion that contains the response from the large language model. </a:t>
            </a:r>
            <a:endParaRPr lang="en-US" sz="2000" b="0" i="0" dirty="0">
              <a:effectLst/>
            </a:endParaRP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Update the chat interface to initiate the workflow</a:t>
            </a:r>
          </a:p>
          <a:p>
            <a:pPr marL="342900" indent="-342900" algn="l" rtl="0" fontAlgn="base">
              <a:buFont typeface="Arial" panose="020B0604020202020204" pitchFamily="34" charset="0"/>
              <a:buChar char="•"/>
            </a:pPr>
            <a:r>
              <a:rPr lang="en-US" sz="2000" dirty="0"/>
              <a:t>Invoke the Azure OpenAI completion endpoint</a:t>
            </a:r>
          </a:p>
          <a:p>
            <a:pPr marL="342900" indent="-342900" algn="l" rtl="0" fontAlgn="base">
              <a:buFont typeface="Arial" panose="020B0604020202020204" pitchFamily="34" charset="0"/>
              <a:buChar char="•"/>
            </a:pPr>
            <a:r>
              <a:rPr lang="en-US" sz="2000" dirty="0"/>
              <a:t>Perform prompt engineering to create the system prompt</a:t>
            </a:r>
          </a:p>
          <a:p>
            <a:pPr marL="342900" indent="-342900" algn="l" rtl="0" fontAlgn="base">
              <a:buFont typeface="Arial" panose="020B0604020202020204" pitchFamily="34" charset="0"/>
              <a:buChar char="•"/>
            </a:pPr>
            <a:r>
              <a:rPr lang="en-US" sz="2000" b="0" i="0" dirty="0">
                <a:effectLst/>
              </a:rPr>
              <a:t>Store the user’s questions and generated </a:t>
            </a:r>
            <a:r>
              <a:rPr lang="en-US" sz="2000" b="0" i="0" dirty="0" err="1">
                <a:effectLst/>
              </a:rPr>
              <a:t>respones</a:t>
            </a:r>
            <a:endParaRPr lang="en-US" sz="2000" b="0" i="0" dirty="0">
              <a:effectLst/>
            </a:endParaRP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4: Getting the Full Picture </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load new data using the data loading mechanism created in a previously, observe the automatic vectorization ask a question through the prompt interface to returns an answer about the new data loaded.</a:t>
            </a:r>
            <a:br>
              <a:rPr lang="en-US" sz="2000" b="0" i="0" dirty="0">
                <a:effectLst/>
              </a:rPr>
            </a:br>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new data using the data loading mechanism</a:t>
            </a:r>
          </a:p>
          <a:p>
            <a:pPr marL="342900" indent="-342900" algn="l" rtl="0" fontAlgn="base">
              <a:buFont typeface="Arial" panose="020B0604020202020204" pitchFamily="34" charset="0"/>
              <a:buChar char="•"/>
            </a:pPr>
            <a:r>
              <a:rPr lang="en-US" sz="2000" b="0" i="0" dirty="0">
                <a:effectLst/>
              </a:rPr>
              <a:t>Experiment with various prompting strategies to answer questions about the new data </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8763000" cy="926407"/>
          </a:xfrm>
        </p:spPr>
        <p:txBody>
          <a:bodyPr/>
          <a:lstStyle/>
          <a:p>
            <a:r>
              <a:rPr lang="en-US" dirty="0"/>
              <a:t>Challenge 5: It's All About the Payload, The Sequel</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2554545"/>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test their workflow loading a new type of data previously unseen by the language model.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a new index in the vector database for the new data type.</a:t>
            </a:r>
          </a:p>
          <a:p>
            <a:pPr marL="342900" indent="-342900" algn="l" rtl="0" fontAlgn="base">
              <a:buFont typeface="Arial" panose="020B0604020202020204" pitchFamily="34" charset="0"/>
              <a:buChar char="•"/>
            </a:pPr>
            <a:r>
              <a:rPr lang="en-US" sz="2000" b="0" i="0" dirty="0">
                <a:effectLst/>
              </a:rPr>
              <a:t>Load the new data type into Cosmos DB.</a:t>
            </a:r>
          </a:p>
          <a:p>
            <a:pPr marL="342900" indent="-342900" algn="l" rtl="0" fontAlgn="base">
              <a:buFont typeface="Arial" panose="020B0604020202020204" pitchFamily="34" charset="0"/>
              <a:buChar char="•"/>
            </a:pPr>
            <a:r>
              <a:rPr lang="en-US" sz="2000" b="0" i="0" dirty="0">
                <a:effectLst/>
              </a:rPr>
              <a:t>Use the chat interface to ask questions about the new data type.</a:t>
            </a: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6: The Punctual Engineer</a:t>
            </a:r>
          </a:p>
        </p:txBody>
      </p:sp>
      <p:sp>
        <p:nvSpPr>
          <p:cNvPr id="4" name="TextBox 3">
            <a:extLst>
              <a:ext uri="{FF2B5EF4-FFF2-40B4-BE49-F238E27FC236}">
                <a16:creationId xmlns:a16="http://schemas.microsoft.com/office/drawing/2014/main" id="{CA3BDE6C-C3B7-4E22-B4CB-DA16BD5B33FA}"/>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 technique called </a:t>
            </a:r>
            <a:r>
              <a:rPr lang="en-US" sz="2000" b="0" i="1" dirty="0">
                <a:effectLst/>
              </a:rPr>
              <a:t>prompt engineering</a:t>
            </a:r>
            <a:r>
              <a:rPr lang="en-US" sz="2000" b="0" i="0" dirty="0">
                <a:effectLst/>
              </a:rPr>
              <a:t> to generate improved prompts that are used to generate completions.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Create different response formats from the completions model:</a:t>
            </a:r>
          </a:p>
          <a:p>
            <a:pPr marL="800100" lvl="1" indent="-342900" fontAlgn="base">
              <a:buFont typeface="Arial" panose="020B0604020202020204" pitchFamily="34" charset="0"/>
              <a:buChar char="•"/>
            </a:pPr>
            <a:r>
              <a:rPr lang="en-US" sz="2000" b="0" i="0" dirty="0">
                <a:effectLst/>
              </a:rPr>
              <a:t>Respond with a single number</a:t>
            </a:r>
          </a:p>
          <a:p>
            <a:pPr marL="800100" lvl="1" indent="-342900" fontAlgn="base">
              <a:buFont typeface="Arial" panose="020B0604020202020204" pitchFamily="34" charset="0"/>
              <a:buChar char="•"/>
            </a:pPr>
            <a:r>
              <a:rPr lang="en-US" sz="2000" b="0" i="0" dirty="0">
                <a:effectLst/>
              </a:rPr>
              <a:t>Respond with a bulleted list of products</a:t>
            </a:r>
          </a:p>
          <a:p>
            <a:pPr marL="800100" lvl="1" indent="-342900" fontAlgn="base">
              <a:buFont typeface="Arial" panose="020B0604020202020204" pitchFamily="34" charset="0"/>
              <a:buChar char="•"/>
            </a:pPr>
            <a:r>
              <a:rPr lang="en-US" sz="2000" b="0" i="0" dirty="0">
                <a:effectLst/>
              </a:rPr>
              <a:t>Respond with JSON-formatted data</a:t>
            </a:r>
          </a:p>
          <a:p>
            <a:pPr marL="342900" indent="-342900" algn="l" rtl="0" fontAlgn="base">
              <a:buFont typeface="Arial" panose="020B0604020202020204" pitchFamily="34" charset="0"/>
              <a:buChar char="•"/>
            </a:pPr>
            <a:r>
              <a:rPr lang="en-US" sz="2000" b="0" i="0" dirty="0">
                <a:effectLst/>
              </a:rPr>
              <a:t>Have the agent reject off topic questions</a:t>
            </a:r>
          </a:p>
        </p:txBody>
      </p:sp>
    </p:spTree>
    <p:extLst>
      <p:ext uri="{BB962C8B-B14F-4D97-AF65-F5344CB8AC3E}">
        <p14:creationId xmlns:p14="http://schemas.microsoft.com/office/powerpoint/2010/main" val="3254375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7: The Colonel Needs a Promotion</a:t>
            </a:r>
          </a:p>
        </p:txBody>
      </p:sp>
      <p:sp>
        <p:nvSpPr>
          <p:cNvPr id="4" name="TextBox 3">
            <a:extLst>
              <a:ext uri="{FF2B5EF4-FFF2-40B4-BE49-F238E27FC236}">
                <a16:creationId xmlns:a16="http://schemas.microsoft.com/office/drawing/2014/main" id="{7A9531C0-12EB-439C-A2D9-ECEDA0A4E510}"/>
              </a:ext>
            </a:extLst>
          </p:cNvPr>
          <p:cNvSpPr txBox="1"/>
          <p:nvPr/>
        </p:nvSpPr>
        <p:spPr>
          <a:xfrm>
            <a:off x="584200" y="1396137"/>
            <a:ext cx="11036300" cy="193899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augment the solution by creating a new plugin for Semantic Kernel that is used in the completions process</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Implement a plugin for Semantic Kernel</a:t>
            </a:r>
          </a:p>
        </p:txBody>
      </p:sp>
    </p:spTree>
    <p:extLst>
      <p:ext uri="{BB962C8B-B14F-4D97-AF65-F5344CB8AC3E}">
        <p14:creationId xmlns:p14="http://schemas.microsoft.com/office/powerpoint/2010/main" val="3194965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8: </a:t>
            </a:r>
            <a:r>
              <a:rPr lang="en-US" dirty="0" err="1"/>
              <a:t>Workin</a:t>
            </a:r>
            <a:r>
              <a:rPr lang="en-US" dirty="0"/>
              <a:t>' on the </a:t>
            </a:r>
            <a:r>
              <a:rPr lang="en-US" dirty="0" err="1"/>
              <a:t>LangChain</a:t>
            </a:r>
            <a:r>
              <a:rPr lang="en-US" dirty="0"/>
              <a:t> Gang!</a:t>
            </a:r>
          </a:p>
        </p:txBody>
      </p:sp>
      <p:sp>
        <p:nvSpPr>
          <p:cNvPr id="4" name="TextBox 3">
            <a:extLst>
              <a:ext uri="{FF2B5EF4-FFF2-40B4-BE49-F238E27FC236}">
                <a16:creationId xmlns:a16="http://schemas.microsoft.com/office/drawing/2014/main" id="{59CC8D6A-7B8B-4BC4-916C-701C0095C825}"/>
              </a:ext>
            </a:extLst>
          </p:cNvPr>
          <p:cNvSpPr txBox="1"/>
          <p:nvPr/>
        </p:nvSpPr>
        <p:spPr>
          <a:xfrm>
            <a:off x="584200" y="1396137"/>
            <a:ext cx="11036300" cy="1631216"/>
          </a:xfrm>
          <a:prstGeom prst="rect">
            <a:avLst/>
          </a:prstGeom>
          <a:noFill/>
        </p:spPr>
        <p:txBody>
          <a:bodyPr wrap="square" lIns="91440" tIns="45720" rIns="91440" bIns="45720" anchor="t">
            <a:spAutoFit/>
          </a:bodyPr>
          <a:lstStyle/>
          <a:p>
            <a:pPr algn="l" rtl="0" fontAlgn="base"/>
            <a:r>
              <a:rPr lang="en-US" sz="2000" b="0" i="0" dirty="0">
                <a:effectLst/>
              </a:rPr>
              <a:t>In this challenge</a:t>
            </a:r>
            <a:r>
              <a:rPr lang="en-US" sz="2000" dirty="0"/>
              <a:t> participants</a:t>
            </a:r>
            <a:r>
              <a:rPr lang="en-US" sz="2000" b="0" i="0" dirty="0">
                <a:effectLst/>
              </a:rPr>
              <a:t> will substitute Semantic Kernel with </a:t>
            </a:r>
            <a:r>
              <a:rPr lang="en-US" sz="2000" b="0" i="0" dirty="0" err="1">
                <a:effectLst/>
              </a:rPr>
              <a:t>LangChain</a:t>
            </a:r>
            <a:r>
              <a:rPr lang="en-US" sz="2000" b="0" i="0" dirty="0">
                <a:effectLst/>
              </a:rPr>
              <a:t>.</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fontAlgn="base">
              <a:buFont typeface="Arial" panose="020B0604020202020204" pitchFamily="34" charset="0"/>
              <a:buChar char="•"/>
            </a:pPr>
            <a:r>
              <a:rPr lang="en-US" sz="2000" b="0" i="0" dirty="0">
                <a:effectLst/>
              </a:rPr>
              <a:t>Create a custom skill that calls the </a:t>
            </a:r>
            <a:r>
              <a:rPr lang="en-US" sz="2000" dirty="0"/>
              <a:t>Form Recognizer</a:t>
            </a:r>
            <a:r>
              <a:rPr lang="en-US" sz="2000" b="0" i="0" dirty="0">
                <a:effectLst/>
              </a:rPr>
              <a:t> Service </a:t>
            </a:r>
            <a:endParaRPr lang="en-US" sz="2000" b="0" i="0" dirty="0">
              <a:effectLst/>
              <a:cs typeface="Segoe UI"/>
            </a:endParaRPr>
          </a:p>
        </p:txBody>
      </p:sp>
    </p:spTree>
    <p:extLst>
      <p:ext uri="{BB962C8B-B14F-4D97-AF65-F5344CB8AC3E}">
        <p14:creationId xmlns:p14="http://schemas.microsoft.com/office/powerpoint/2010/main" val="38103316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9: Getting Into the Flow</a:t>
            </a:r>
          </a:p>
        </p:txBody>
      </p:sp>
      <p:sp>
        <p:nvSpPr>
          <p:cNvPr id="4" name="TextBox 3">
            <a:extLst>
              <a:ext uri="{FF2B5EF4-FFF2-40B4-BE49-F238E27FC236}">
                <a16:creationId xmlns:a16="http://schemas.microsoft.com/office/drawing/2014/main" id="{008B007C-24D9-475A-8FC5-C2451234B88B}"/>
              </a:ext>
            </a:extLst>
          </p:cNvPr>
          <p:cNvSpPr txBox="1"/>
          <p:nvPr/>
        </p:nvSpPr>
        <p:spPr>
          <a:xfrm>
            <a:off x="584200" y="1396137"/>
            <a:ext cx="11036300" cy="193899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use Azure Machine Learning Prompt Flow for the entire process instead of Semantic Kernel.</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Replace the endpoint used by the solution with one created using Azure Machine Learning.</a:t>
            </a:r>
          </a:p>
        </p:txBody>
      </p:sp>
    </p:spTree>
    <p:extLst>
      <p:ext uri="{BB962C8B-B14F-4D97-AF65-F5344CB8AC3E}">
        <p14:creationId xmlns:p14="http://schemas.microsoft.com/office/powerpoint/2010/main" val="33955973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D5DB-9797-FF49-674F-48DB8FEF27D5}"/>
              </a:ext>
            </a:extLst>
          </p:cNvPr>
          <p:cNvSpPr>
            <a:spLocks noGrp="1"/>
          </p:cNvSpPr>
          <p:nvPr>
            <p:ph type="title"/>
          </p:nvPr>
        </p:nvSpPr>
        <p:spPr/>
        <p:txBody>
          <a:bodyPr/>
          <a:lstStyle/>
          <a:p>
            <a:r>
              <a:rPr lang="en-US" dirty="0"/>
              <a:t>Challenge 9: HINT</a:t>
            </a:r>
          </a:p>
        </p:txBody>
      </p:sp>
      <p:sp>
        <p:nvSpPr>
          <p:cNvPr id="60" name="Google Shape;361;p21">
            <a:extLst>
              <a:ext uri="{FF2B5EF4-FFF2-40B4-BE49-F238E27FC236}">
                <a16:creationId xmlns:a16="http://schemas.microsoft.com/office/drawing/2014/main" id="{351E2439-8667-886C-6694-2BBA05FB8C4B}"/>
              </a:ext>
            </a:extLst>
          </p:cNvPr>
          <p:cNvSpPr>
            <a:spLocks/>
          </p:cNvSpPr>
          <p:nvPr/>
        </p:nvSpPr>
        <p:spPr>
          <a:xfrm>
            <a:off x="1754922" y="1721861"/>
            <a:ext cx="1660255" cy="4164112"/>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Data Storage</a:t>
            </a:r>
            <a:endParaRPr sz="1600" dirty="0">
              <a:solidFill>
                <a:srgbClr val="1A1F20"/>
              </a:solidFill>
              <a:latin typeface="Montserrat"/>
            </a:endParaRPr>
          </a:p>
        </p:txBody>
      </p:sp>
      <p:sp>
        <p:nvSpPr>
          <p:cNvPr id="61" name="Google Shape;364;p21">
            <a:extLst>
              <a:ext uri="{FF2B5EF4-FFF2-40B4-BE49-F238E27FC236}">
                <a16:creationId xmlns:a16="http://schemas.microsoft.com/office/drawing/2014/main" id="{551B9A5A-8816-D569-1587-4CB5E6426A39}"/>
              </a:ext>
            </a:extLst>
          </p:cNvPr>
          <p:cNvSpPr/>
          <p:nvPr/>
        </p:nvSpPr>
        <p:spPr>
          <a:xfrm>
            <a:off x="3682411" y="1722703"/>
            <a:ext cx="3678107" cy="4164112"/>
          </a:xfrm>
          <a:prstGeom prst="rect">
            <a:avLst/>
          </a:prstGeom>
          <a:solidFill>
            <a:srgbClr val="D8D8D8"/>
          </a:solidFill>
          <a:ln>
            <a:noFill/>
          </a:ln>
        </p:spPr>
        <p:txBody>
          <a:bodyPr spcFirstLastPara="1" wrap="square" lIns="91425" tIns="45700" rIns="91425" bIns="45700" anchor="t" anchorCtr="0">
            <a:noAutofit/>
          </a:bodyPr>
          <a:lstStyle/>
          <a:p>
            <a:r>
              <a:rPr lang="en-US" sz="1000" dirty="0">
                <a:solidFill>
                  <a:srgbClr val="1A1F20"/>
                </a:solidFill>
                <a:latin typeface="Arial"/>
                <a:ea typeface="Arial"/>
                <a:cs typeface="Arial"/>
                <a:sym typeface="Arial"/>
              </a:rPr>
              <a:t>Vector &amp; Search Processing </a:t>
            </a:r>
            <a:endParaRPr lang="en-US" sz="1600" dirty="0">
              <a:solidFill>
                <a:srgbClr val="1A1F20"/>
              </a:solidFill>
              <a:latin typeface="Montserrat"/>
            </a:endParaRPr>
          </a:p>
        </p:txBody>
      </p:sp>
      <p:grpSp>
        <p:nvGrpSpPr>
          <p:cNvPr id="62" name="Group 61">
            <a:extLst>
              <a:ext uri="{FF2B5EF4-FFF2-40B4-BE49-F238E27FC236}">
                <a16:creationId xmlns:a16="http://schemas.microsoft.com/office/drawing/2014/main" id="{B661A9C3-288D-4177-A865-26BC50FE990B}"/>
              </a:ext>
            </a:extLst>
          </p:cNvPr>
          <p:cNvGrpSpPr/>
          <p:nvPr/>
        </p:nvGrpSpPr>
        <p:grpSpPr>
          <a:xfrm>
            <a:off x="1841499" y="2171410"/>
            <a:ext cx="1478440" cy="2579949"/>
            <a:chOff x="4253615" y="1601780"/>
            <a:chExt cx="1478440" cy="2579949"/>
          </a:xfrm>
        </p:grpSpPr>
        <p:grpSp>
          <p:nvGrpSpPr>
            <p:cNvPr id="63" name="Group 62">
              <a:extLst>
                <a:ext uri="{FF2B5EF4-FFF2-40B4-BE49-F238E27FC236}">
                  <a16:creationId xmlns:a16="http://schemas.microsoft.com/office/drawing/2014/main" id="{3A807EF0-0A97-F4C8-C5D9-32DFC30A480A}"/>
                </a:ext>
              </a:extLst>
            </p:cNvPr>
            <p:cNvGrpSpPr/>
            <p:nvPr/>
          </p:nvGrpSpPr>
          <p:grpSpPr>
            <a:xfrm>
              <a:off x="4253615" y="1601780"/>
              <a:ext cx="1478440" cy="2579949"/>
              <a:chOff x="1889723" y="585942"/>
              <a:chExt cx="1478440" cy="2579949"/>
            </a:xfrm>
          </p:grpSpPr>
          <p:sp>
            <p:nvSpPr>
              <p:cNvPr id="65" name="Rectangle 64">
                <a:extLst>
                  <a:ext uri="{FF2B5EF4-FFF2-40B4-BE49-F238E27FC236}">
                    <a16:creationId xmlns:a16="http://schemas.microsoft.com/office/drawing/2014/main" id="{4976DDBD-27E0-D944-E765-68DF1510C550}"/>
                  </a:ext>
                </a:extLst>
              </p:cNvPr>
              <p:cNvSpPr/>
              <p:nvPr/>
            </p:nvSpPr>
            <p:spPr>
              <a:xfrm>
                <a:off x="1889723" y="585942"/>
                <a:ext cx="1478440" cy="2579949"/>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66" name="TextBox 65">
                <a:extLst>
                  <a:ext uri="{FF2B5EF4-FFF2-40B4-BE49-F238E27FC236}">
                    <a16:creationId xmlns:a16="http://schemas.microsoft.com/office/drawing/2014/main" id="{B4038248-8482-BE80-877C-2B13C364B2D2}"/>
                  </a:ext>
                </a:extLst>
              </p:cNvPr>
              <p:cNvSpPr txBox="1"/>
              <p:nvPr/>
            </p:nvSpPr>
            <p:spPr>
              <a:xfrm>
                <a:off x="2184060" y="615444"/>
                <a:ext cx="1140438"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Cosmos DB</a:t>
                </a:r>
              </a:p>
            </p:txBody>
          </p:sp>
          <p:pic>
            <p:nvPicPr>
              <p:cNvPr id="67" name="Graphic 66">
                <a:extLst>
                  <a:ext uri="{FF2B5EF4-FFF2-40B4-BE49-F238E27FC236}">
                    <a16:creationId xmlns:a16="http://schemas.microsoft.com/office/drawing/2014/main" id="{F0F35101-8695-409F-97AC-FD6961ABDE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24954" y="593020"/>
                <a:ext cx="274320" cy="274320"/>
              </a:xfrm>
              <a:prstGeom prst="rect">
                <a:avLst/>
              </a:prstGeom>
            </p:spPr>
          </p:pic>
        </p:grpSp>
        <p:sp>
          <p:nvSpPr>
            <p:cNvPr id="64" name="Rectangle 63">
              <a:extLst>
                <a:ext uri="{FF2B5EF4-FFF2-40B4-BE49-F238E27FC236}">
                  <a16:creationId xmlns:a16="http://schemas.microsoft.com/office/drawing/2014/main" id="{CB83CF58-B457-A661-AE79-971CF15EC05D}"/>
                </a:ext>
              </a:extLst>
            </p:cNvPr>
            <p:cNvSpPr/>
            <p:nvPr/>
          </p:nvSpPr>
          <p:spPr>
            <a:xfrm>
              <a:off x="4372509" y="1936238"/>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Source Data/Enriched Documents</a:t>
              </a:r>
            </a:p>
          </p:txBody>
        </p:sp>
      </p:grpSp>
      <p:sp>
        <p:nvSpPr>
          <p:cNvPr id="68" name="Rectangle 67">
            <a:extLst>
              <a:ext uri="{FF2B5EF4-FFF2-40B4-BE49-F238E27FC236}">
                <a16:creationId xmlns:a16="http://schemas.microsoft.com/office/drawing/2014/main" id="{335F25C9-1F5F-0712-40E4-CBD14231789A}"/>
              </a:ext>
            </a:extLst>
          </p:cNvPr>
          <p:cNvSpPr/>
          <p:nvPr/>
        </p:nvSpPr>
        <p:spPr>
          <a:xfrm>
            <a:off x="1960392" y="338482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User Questions</a:t>
            </a:r>
          </a:p>
        </p:txBody>
      </p:sp>
      <p:sp>
        <p:nvSpPr>
          <p:cNvPr id="69" name="Rectangle 68">
            <a:extLst>
              <a:ext uri="{FF2B5EF4-FFF2-40B4-BE49-F238E27FC236}">
                <a16:creationId xmlns:a16="http://schemas.microsoft.com/office/drawing/2014/main" id="{D3B3DC6C-9FA7-A366-1C72-D583B48E385D}"/>
              </a:ext>
            </a:extLst>
          </p:cNvPr>
          <p:cNvSpPr/>
          <p:nvPr/>
        </p:nvSpPr>
        <p:spPr>
          <a:xfrm>
            <a:off x="1967645" y="3810125"/>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Log of Questions/Answers</a:t>
            </a:r>
          </a:p>
        </p:txBody>
      </p:sp>
      <p:sp>
        <p:nvSpPr>
          <p:cNvPr id="70" name="Rectangle 69">
            <a:extLst>
              <a:ext uri="{FF2B5EF4-FFF2-40B4-BE49-F238E27FC236}">
                <a16:creationId xmlns:a16="http://schemas.microsoft.com/office/drawing/2014/main" id="{065F691F-075C-2828-2A49-4D9939AF1DDE}"/>
              </a:ext>
            </a:extLst>
          </p:cNvPr>
          <p:cNvSpPr/>
          <p:nvPr/>
        </p:nvSpPr>
        <p:spPr>
          <a:xfrm>
            <a:off x="1960391" y="424515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Session State</a:t>
            </a:r>
          </a:p>
        </p:txBody>
      </p:sp>
      <p:sp>
        <p:nvSpPr>
          <p:cNvPr id="71" name="Rectangle 70">
            <a:extLst>
              <a:ext uri="{FF2B5EF4-FFF2-40B4-BE49-F238E27FC236}">
                <a16:creationId xmlns:a16="http://schemas.microsoft.com/office/drawing/2014/main" id="{19CFF8E1-521B-E107-4584-883683073D4E}"/>
              </a:ext>
            </a:extLst>
          </p:cNvPr>
          <p:cNvSpPr/>
          <p:nvPr/>
        </p:nvSpPr>
        <p:spPr>
          <a:xfrm>
            <a:off x="1960391" y="2950346"/>
            <a:ext cx="1226147" cy="334094"/>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Embedding Vectors:   Document Data </a:t>
            </a:r>
          </a:p>
        </p:txBody>
      </p:sp>
      <p:grpSp>
        <p:nvGrpSpPr>
          <p:cNvPr id="72" name="Group 71">
            <a:extLst>
              <a:ext uri="{FF2B5EF4-FFF2-40B4-BE49-F238E27FC236}">
                <a16:creationId xmlns:a16="http://schemas.microsoft.com/office/drawing/2014/main" id="{F8D10A1A-50CB-BF4A-2F12-069375C112C2}"/>
              </a:ext>
            </a:extLst>
          </p:cNvPr>
          <p:cNvGrpSpPr/>
          <p:nvPr/>
        </p:nvGrpSpPr>
        <p:grpSpPr>
          <a:xfrm>
            <a:off x="3869534" y="1990792"/>
            <a:ext cx="1520483" cy="3166082"/>
            <a:chOff x="4197845" y="1025592"/>
            <a:chExt cx="1520483" cy="3166082"/>
          </a:xfrm>
        </p:grpSpPr>
        <p:sp>
          <p:nvSpPr>
            <p:cNvPr id="73" name="Rectangle 72">
              <a:extLst>
                <a:ext uri="{FF2B5EF4-FFF2-40B4-BE49-F238E27FC236}">
                  <a16:creationId xmlns:a16="http://schemas.microsoft.com/office/drawing/2014/main" id="{09F15D85-E843-1E21-DD15-086464C8B519}"/>
                </a:ext>
              </a:extLst>
            </p:cNvPr>
            <p:cNvSpPr/>
            <p:nvPr/>
          </p:nvSpPr>
          <p:spPr>
            <a:xfrm>
              <a:off x="4197845" y="1025592"/>
              <a:ext cx="1478440" cy="3166082"/>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4" name="TextBox 73">
              <a:extLst>
                <a:ext uri="{FF2B5EF4-FFF2-40B4-BE49-F238E27FC236}">
                  <a16:creationId xmlns:a16="http://schemas.microsoft.com/office/drawing/2014/main" id="{7223900F-BD94-69BA-BA4D-2FEF43387A71}"/>
                </a:ext>
              </a:extLst>
            </p:cNvPr>
            <p:cNvSpPr txBox="1"/>
            <p:nvPr/>
          </p:nvSpPr>
          <p:spPr>
            <a:xfrm>
              <a:off x="4492181" y="1055094"/>
              <a:ext cx="1226147" cy="24622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Prompt Flow</a:t>
              </a:r>
            </a:p>
          </p:txBody>
        </p:sp>
        <p:pic>
          <p:nvPicPr>
            <p:cNvPr id="75" name="Graphic 85">
              <a:extLst>
                <a:ext uri="{FF2B5EF4-FFF2-40B4-BE49-F238E27FC236}">
                  <a16:creationId xmlns:a16="http://schemas.microsoft.com/office/drawing/2014/main" id="{2ABFC620-5A15-9E2D-D04A-9144E1C5E8C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33076" y="1070947"/>
              <a:ext cx="274320" cy="197765"/>
            </a:xfrm>
            <a:prstGeom prst="rect">
              <a:avLst/>
            </a:prstGeom>
          </p:spPr>
        </p:pic>
        <p:sp>
          <p:nvSpPr>
            <p:cNvPr id="76" name="Rectangle 75">
              <a:extLst>
                <a:ext uri="{FF2B5EF4-FFF2-40B4-BE49-F238E27FC236}">
                  <a16:creationId xmlns:a16="http://schemas.microsoft.com/office/drawing/2014/main" id="{4F5063A3-D638-EFF6-E56D-E996651854AA}"/>
                </a:ext>
              </a:extLst>
            </p:cNvPr>
            <p:cNvSpPr/>
            <p:nvPr/>
          </p:nvSpPr>
          <p:spPr>
            <a:xfrm>
              <a:off x="4322248" y="1598907"/>
              <a:ext cx="1226147" cy="458688"/>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Get user query vector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solidFill>
                    <a:srgbClr val="1A1F20"/>
                  </a:solidFill>
                  <a:effectLst/>
                  <a:uLnTx/>
                  <a:uFillTx/>
                  <a:latin typeface="Montserrat"/>
                  <a:ea typeface="+mn-ea"/>
                  <a:cs typeface="+mn-cs"/>
                </a:rPr>
                <a:t>(LLM Tool)</a:t>
              </a:r>
            </a:p>
          </p:txBody>
        </p:sp>
        <p:sp>
          <p:nvSpPr>
            <p:cNvPr id="77" name="Rectangle 76">
              <a:extLst>
                <a:ext uri="{FF2B5EF4-FFF2-40B4-BE49-F238E27FC236}">
                  <a16:creationId xmlns:a16="http://schemas.microsoft.com/office/drawing/2014/main" id="{F62A0584-8F8C-A0E9-8BE8-DB3CC6D6F066}"/>
                </a:ext>
              </a:extLst>
            </p:cNvPr>
            <p:cNvSpPr/>
            <p:nvPr/>
          </p:nvSpPr>
          <p:spPr>
            <a:xfrm>
              <a:off x="4322248" y="2272054"/>
              <a:ext cx="1226147" cy="49472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Search for context data</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(Vector DB Lookup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8" name="Rectangle 77">
              <a:extLst>
                <a:ext uri="{FF2B5EF4-FFF2-40B4-BE49-F238E27FC236}">
                  <a16:creationId xmlns:a16="http://schemas.microsoft.com/office/drawing/2014/main" id="{875F3517-7A59-B7CA-9A4E-C56E3550CD89}"/>
                </a:ext>
              </a:extLst>
            </p:cNvPr>
            <p:cNvSpPr/>
            <p:nvPr/>
          </p:nvSpPr>
          <p:spPr>
            <a:xfrm>
              <a:off x="4322248" y="295432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Request completion</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600" b="0" i="0" u="none" strike="noStrike" kern="0" cap="none" spc="0" normalizeH="0" baseline="0" noProof="0" dirty="0">
                  <a:ln>
                    <a:noFill/>
                  </a:ln>
                  <a:solidFill>
                    <a:srgbClr val="1A1F20"/>
                  </a:solidFill>
                  <a:effectLst/>
                  <a:uLnTx/>
                  <a:uFillTx/>
                  <a:latin typeface="Montserrat"/>
                  <a:ea typeface="+mn-ea"/>
                  <a:cs typeface="+mn-cs"/>
                </a:rPr>
                <a:t>(LLM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sp>
          <p:nvSpPr>
            <p:cNvPr id="79" name="Rectangle 78">
              <a:extLst>
                <a:ext uri="{FF2B5EF4-FFF2-40B4-BE49-F238E27FC236}">
                  <a16:creationId xmlns:a16="http://schemas.microsoft.com/office/drawing/2014/main" id="{0F342036-FBF9-F58B-1D17-8E3EA7559546}"/>
                </a:ext>
              </a:extLst>
            </p:cNvPr>
            <p:cNvSpPr/>
            <p:nvPr/>
          </p:nvSpPr>
          <p:spPr>
            <a:xfrm>
              <a:off x="4322248" y="3658864"/>
              <a:ext cx="1226147" cy="45667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Store &amp; return result</a:t>
              </a:r>
              <a:br>
                <a:rPr kumimoji="0" lang="en-US" sz="900" b="0" i="0" u="none" strike="noStrike" kern="0" cap="none" spc="0" normalizeH="0" baseline="0" noProof="0" dirty="0">
                  <a:ln>
                    <a:noFill/>
                  </a:ln>
                  <a:solidFill>
                    <a:srgbClr val="1A1F20"/>
                  </a:solidFill>
                  <a:effectLst/>
                  <a:uLnTx/>
                  <a:uFillTx/>
                  <a:latin typeface="Montserrat"/>
                  <a:ea typeface="+mn-ea"/>
                  <a:cs typeface="+mn-cs"/>
                </a:rPr>
              </a:br>
              <a:r>
                <a:rPr kumimoji="0" lang="en-US" sz="700" b="0" i="0" u="none" strike="noStrike" kern="0" cap="none" spc="0" normalizeH="0" baseline="0" noProof="0" dirty="0">
                  <a:ln>
                    <a:noFill/>
                  </a:ln>
                  <a:solidFill>
                    <a:srgbClr val="1A1F20"/>
                  </a:solidFill>
                  <a:effectLst/>
                  <a:uLnTx/>
                  <a:uFillTx/>
                  <a:latin typeface="Montserrat"/>
                  <a:ea typeface="+mn-ea"/>
                  <a:cs typeface="+mn-cs"/>
                </a:rPr>
                <a:t>(Python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1A1F20"/>
                </a:solidFill>
                <a:effectLst/>
                <a:uLnTx/>
                <a:uFillTx/>
                <a:latin typeface="Montserrat"/>
                <a:ea typeface="+mn-ea"/>
                <a:cs typeface="+mn-cs"/>
              </a:endParaRPr>
            </a:p>
          </p:txBody>
        </p:sp>
        <p:cxnSp>
          <p:nvCxnSpPr>
            <p:cNvPr id="80" name="Straight Arrow Connector 79">
              <a:extLst>
                <a:ext uri="{FF2B5EF4-FFF2-40B4-BE49-F238E27FC236}">
                  <a16:creationId xmlns:a16="http://schemas.microsoft.com/office/drawing/2014/main" id="{058AB32D-6383-808B-7D15-BA0B83316C02}"/>
                </a:ext>
              </a:extLst>
            </p:cNvPr>
            <p:cNvCxnSpPr>
              <a:cxnSpLocks/>
              <a:stCxn id="76" idx="2"/>
              <a:endCxn id="77" idx="0"/>
            </p:cNvCxnSpPr>
            <p:nvPr/>
          </p:nvCxnSpPr>
          <p:spPr>
            <a:xfrm>
              <a:off x="4935322" y="2057595"/>
              <a:ext cx="0" cy="214459"/>
            </a:xfrm>
            <a:prstGeom prst="straightConnector1">
              <a:avLst/>
            </a:prstGeom>
            <a:noFill/>
            <a:ln w="6350" cap="flat" cmpd="sng" algn="ctr">
              <a:solidFill>
                <a:srgbClr val="008CE2"/>
              </a:solidFill>
              <a:prstDash val="solid"/>
              <a:miter lim="800000"/>
              <a:tailEnd type="triangle"/>
            </a:ln>
            <a:effectLst/>
          </p:spPr>
        </p:cxnSp>
        <p:cxnSp>
          <p:nvCxnSpPr>
            <p:cNvPr id="81" name="Straight Arrow Connector 80">
              <a:extLst>
                <a:ext uri="{FF2B5EF4-FFF2-40B4-BE49-F238E27FC236}">
                  <a16:creationId xmlns:a16="http://schemas.microsoft.com/office/drawing/2014/main" id="{BE7AA71A-108B-AB1A-260C-23F9C1078DB8}"/>
                </a:ext>
              </a:extLst>
            </p:cNvPr>
            <p:cNvCxnSpPr>
              <a:cxnSpLocks/>
              <a:stCxn id="77" idx="2"/>
              <a:endCxn id="78" idx="0"/>
            </p:cNvCxnSpPr>
            <p:nvPr/>
          </p:nvCxnSpPr>
          <p:spPr>
            <a:xfrm>
              <a:off x="4935322" y="2766779"/>
              <a:ext cx="0" cy="187545"/>
            </a:xfrm>
            <a:prstGeom prst="straightConnector1">
              <a:avLst/>
            </a:prstGeom>
            <a:noFill/>
            <a:ln w="6350" cap="flat" cmpd="sng" algn="ctr">
              <a:solidFill>
                <a:srgbClr val="008CE2"/>
              </a:solidFill>
              <a:prstDash val="solid"/>
              <a:miter lim="800000"/>
              <a:tailEnd type="triangle"/>
            </a:ln>
            <a:effectLst/>
          </p:spPr>
        </p:cxnSp>
        <p:cxnSp>
          <p:nvCxnSpPr>
            <p:cNvPr id="82" name="Straight Arrow Connector 81">
              <a:extLst>
                <a:ext uri="{FF2B5EF4-FFF2-40B4-BE49-F238E27FC236}">
                  <a16:creationId xmlns:a16="http://schemas.microsoft.com/office/drawing/2014/main" id="{2C42358F-57E3-D833-3B39-C812ACB9A5D7}"/>
                </a:ext>
              </a:extLst>
            </p:cNvPr>
            <p:cNvCxnSpPr>
              <a:cxnSpLocks/>
              <a:stCxn id="78" idx="2"/>
              <a:endCxn id="79" idx="0"/>
            </p:cNvCxnSpPr>
            <p:nvPr/>
          </p:nvCxnSpPr>
          <p:spPr>
            <a:xfrm>
              <a:off x="4935322" y="3410997"/>
              <a:ext cx="0" cy="247867"/>
            </a:xfrm>
            <a:prstGeom prst="straightConnector1">
              <a:avLst/>
            </a:prstGeom>
            <a:noFill/>
            <a:ln w="6350" cap="flat" cmpd="sng" algn="ctr">
              <a:solidFill>
                <a:srgbClr val="008CE2"/>
              </a:solidFill>
              <a:prstDash val="solid"/>
              <a:miter lim="800000"/>
              <a:tailEnd type="triangle"/>
            </a:ln>
            <a:effectLst/>
          </p:spPr>
        </p:cxnSp>
      </p:grpSp>
      <p:grpSp>
        <p:nvGrpSpPr>
          <p:cNvPr id="83" name="Group 82">
            <a:extLst>
              <a:ext uri="{FF2B5EF4-FFF2-40B4-BE49-F238E27FC236}">
                <a16:creationId xmlns:a16="http://schemas.microsoft.com/office/drawing/2014/main" id="{DAC87ECA-2D3A-ACC4-81A3-8489E6C72783}"/>
              </a:ext>
            </a:extLst>
          </p:cNvPr>
          <p:cNvGrpSpPr/>
          <p:nvPr/>
        </p:nvGrpSpPr>
        <p:grpSpPr>
          <a:xfrm>
            <a:off x="5664778" y="3005469"/>
            <a:ext cx="1478440" cy="824992"/>
            <a:chOff x="1889723" y="585941"/>
            <a:chExt cx="1478440" cy="773251"/>
          </a:xfrm>
        </p:grpSpPr>
        <p:sp>
          <p:nvSpPr>
            <p:cNvPr id="84" name="Rectangle 83">
              <a:extLst>
                <a:ext uri="{FF2B5EF4-FFF2-40B4-BE49-F238E27FC236}">
                  <a16:creationId xmlns:a16="http://schemas.microsoft.com/office/drawing/2014/main" id="{C3635AC9-3C37-EE11-B92F-710F03EB342D}"/>
                </a:ext>
              </a:extLst>
            </p:cNvPr>
            <p:cNvSpPr/>
            <p:nvPr/>
          </p:nvSpPr>
          <p:spPr>
            <a:xfrm>
              <a:off x="1889723" y="585941"/>
              <a:ext cx="1478440" cy="773251"/>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85" name="TextBox 84">
              <a:extLst>
                <a:ext uri="{FF2B5EF4-FFF2-40B4-BE49-F238E27FC236}">
                  <a16:creationId xmlns:a16="http://schemas.microsoft.com/office/drawing/2014/main" id="{6845F98B-9D86-CF40-6319-EB60850FF6EF}"/>
                </a:ext>
              </a:extLst>
            </p:cNvPr>
            <p:cNvSpPr txBox="1"/>
            <p:nvPr/>
          </p:nvSpPr>
          <p:spPr>
            <a:xfrm>
              <a:off x="2184060" y="615444"/>
              <a:ext cx="114043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Cognitive Search</a:t>
              </a:r>
            </a:p>
          </p:txBody>
        </p:sp>
        <p:pic>
          <p:nvPicPr>
            <p:cNvPr id="86" name="Graphic 85">
              <a:extLst>
                <a:ext uri="{FF2B5EF4-FFF2-40B4-BE49-F238E27FC236}">
                  <a16:creationId xmlns:a16="http://schemas.microsoft.com/office/drawing/2014/main" id="{493ADFB6-F7FC-4AE9-6903-136CEFDD56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924954" y="601623"/>
              <a:ext cx="274320" cy="257115"/>
            </a:xfrm>
            <a:prstGeom prst="rect">
              <a:avLst/>
            </a:prstGeom>
          </p:spPr>
        </p:pic>
      </p:grpSp>
      <p:sp>
        <p:nvSpPr>
          <p:cNvPr id="87" name="Rectangle 86">
            <a:extLst>
              <a:ext uri="{FF2B5EF4-FFF2-40B4-BE49-F238E27FC236}">
                <a16:creationId xmlns:a16="http://schemas.microsoft.com/office/drawing/2014/main" id="{7DF70373-A880-BE93-957F-452177F94205}"/>
              </a:ext>
            </a:extLst>
          </p:cNvPr>
          <p:cNvSpPr/>
          <p:nvPr/>
        </p:nvSpPr>
        <p:spPr>
          <a:xfrm>
            <a:off x="5787376" y="3478575"/>
            <a:ext cx="1226147" cy="215403"/>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 Hybrid index</a:t>
            </a:r>
          </a:p>
        </p:txBody>
      </p:sp>
      <p:grpSp>
        <p:nvGrpSpPr>
          <p:cNvPr id="88" name="Group 87">
            <a:extLst>
              <a:ext uri="{FF2B5EF4-FFF2-40B4-BE49-F238E27FC236}">
                <a16:creationId xmlns:a16="http://schemas.microsoft.com/office/drawing/2014/main" id="{87B19BCD-C283-5EA0-C821-3F697FF837A3}"/>
              </a:ext>
            </a:extLst>
          </p:cNvPr>
          <p:cNvGrpSpPr/>
          <p:nvPr/>
        </p:nvGrpSpPr>
        <p:grpSpPr>
          <a:xfrm>
            <a:off x="5664778" y="3999796"/>
            <a:ext cx="1478440" cy="897061"/>
            <a:chOff x="4253615" y="1601779"/>
            <a:chExt cx="1478440" cy="840800"/>
          </a:xfrm>
        </p:grpSpPr>
        <p:grpSp>
          <p:nvGrpSpPr>
            <p:cNvPr id="89" name="Group 88">
              <a:extLst>
                <a:ext uri="{FF2B5EF4-FFF2-40B4-BE49-F238E27FC236}">
                  <a16:creationId xmlns:a16="http://schemas.microsoft.com/office/drawing/2014/main" id="{531CF6EB-1A8C-BF24-103F-9BBCCE4DC600}"/>
                </a:ext>
              </a:extLst>
            </p:cNvPr>
            <p:cNvGrpSpPr/>
            <p:nvPr/>
          </p:nvGrpSpPr>
          <p:grpSpPr>
            <a:xfrm>
              <a:off x="4253615" y="1601779"/>
              <a:ext cx="1478440" cy="840800"/>
              <a:chOff x="1889723" y="585941"/>
              <a:chExt cx="1478440" cy="840800"/>
            </a:xfrm>
          </p:grpSpPr>
          <p:sp>
            <p:nvSpPr>
              <p:cNvPr id="91" name="Rectangle 90">
                <a:extLst>
                  <a:ext uri="{FF2B5EF4-FFF2-40B4-BE49-F238E27FC236}">
                    <a16:creationId xmlns:a16="http://schemas.microsoft.com/office/drawing/2014/main" id="{9D030105-BA2A-9B2D-1762-B58FEA61314A}"/>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2" name="TextBox 91">
                <a:extLst>
                  <a:ext uri="{FF2B5EF4-FFF2-40B4-BE49-F238E27FC236}">
                    <a16:creationId xmlns:a16="http://schemas.microsoft.com/office/drawing/2014/main" id="{96A82DE4-E720-2194-196E-E0C62F5A64BE}"/>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3" name="Graphic 92">
                <a:extLst>
                  <a:ext uri="{FF2B5EF4-FFF2-40B4-BE49-F238E27FC236}">
                    <a16:creationId xmlns:a16="http://schemas.microsoft.com/office/drawing/2014/main" id="{93DDF052-4707-C364-6D53-AC9F278A53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0" name="Rectangle 89">
              <a:extLst>
                <a:ext uri="{FF2B5EF4-FFF2-40B4-BE49-F238E27FC236}">
                  <a16:creationId xmlns:a16="http://schemas.microsoft.com/office/drawing/2014/main" id="{68A25F57-AE2B-9259-6B02-68258DD83BB5}"/>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completion</a:t>
              </a:r>
            </a:p>
          </p:txBody>
        </p:sp>
      </p:grpSp>
      <p:grpSp>
        <p:nvGrpSpPr>
          <p:cNvPr id="94" name="Group 93">
            <a:extLst>
              <a:ext uri="{FF2B5EF4-FFF2-40B4-BE49-F238E27FC236}">
                <a16:creationId xmlns:a16="http://schemas.microsoft.com/office/drawing/2014/main" id="{110C8743-B1CE-76FF-A751-3BF82B22F85B}"/>
              </a:ext>
            </a:extLst>
          </p:cNvPr>
          <p:cNvGrpSpPr/>
          <p:nvPr/>
        </p:nvGrpSpPr>
        <p:grpSpPr>
          <a:xfrm>
            <a:off x="5657525" y="1997870"/>
            <a:ext cx="1478440" cy="897061"/>
            <a:chOff x="4253615" y="1601779"/>
            <a:chExt cx="1478440" cy="840800"/>
          </a:xfrm>
        </p:grpSpPr>
        <p:grpSp>
          <p:nvGrpSpPr>
            <p:cNvPr id="95" name="Group 94">
              <a:extLst>
                <a:ext uri="{FF2B5EF4-FFF2-40B4-BE49-F238E27FC236}">
                  <a16:creationId xmlns:a16="http://schemas.microsoft.com/office/drawing/2014/main" id="{DCCBC271-66E0-AF3F-80E7-4D7460F3EB6D}"/>
                </a:ext>
              </a:extLst>
            </p:cNvPr>
            <p:cNvGrpSpPr/>
            <p:nvPr/>
          </p:nvGrpSpPr>
          <p:grpSpPr>
            <a:xfrm>
              <a:off x="4253615" y="1601779"/>
              <a:ext cx="1478440" cy="840800"/>
              <a:chOff x="1889723" y="585941"/>
              <a:chExt cx="1478440" cy="840800"/>
            </a:xfrm>
          </p:grpSpPr>
          <p:sp>
            <p:nvSpPr>
              <p:cNvPr id="97" name="Rectangle 96">
                <a:extLst>
                  <a:ext uri="{FF2B5EF4-FFF2-40B4-BE49-F238E27FC236}">
                    <a16:creationId xmlns:a16="http://schemas.microsoft.com/office/drawing/2014/main" id="{92396E3D-5B46-C689-02C4-38B2A34D4F0E}"/>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98" name="TextBox 97">
                <a:extLst>
                  <a:ext uri="{FF2B5EF4-FFF2-40B4-BE49-F238E27FC236}">
                    <a16:creationId xmlns:a16="http://schemas.microsoft.com/office/drawing/2014/main" id="{EFF9FC69-34B1-2F3D-6AE5-D6940E8A0454}"/>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Azure OpenAI</a:t>
                </a:r>
              </a:p>
            </p:txBody>
          </p:sp>
          <p:pic>
            <p:nvPicPr>
              <p:cNvPr id="99" name="Graphic 98">
                <a:extLst>
                  <a:ext uri="{FF2B5EF4-FFF2-40B4-BE49-F238E27FC236}">
                    <a16:creationId xmlns:a16="http://schemas.microsoft.com/office/drawing/2014/main" id="{E1190C11-88A3-EE40-8C0D-D4E21DB15F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24954" y="601623"/>
                <a:ext cx="274320" cy="257115"/>
              </a:xfrm>
              <a:prstGeom prst="rect">
                <a:avLst/>
              </a:prstGeom>
            </p:spPr>
          </p:pic>
        </p:grpSp>
        <p:sp>
          <p:nvSpPr>
            <p:cNvPr id="96" name="Rectangle 95">
              <a:extLst>
                <a:ext uri="{FF2B5EF4-FFF2-40B4-BE49-F238E27FC236}">
                  <a16:creationId xmlns:a16="http://schemas.microsoft.com/office/drawing/2014/main" id="{1587CDF5-9094-B439-C016-9E1481AD6B9C}"/>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A1F20"/>
                  </a:solidFill>
                  <a:effectLst/>
                  <a:uLnTx/>
                  <a:uFillTx/>
                  <a:latin typeface="Montserrat"/>
                  <a:ea typeface="+mn-ea"/>
                  <a:cs typeface="+mn-cs"/>
                </a:rPr>
                <a:t>Generate embedding</a:t>
              </a:r>
            </a:p>
          </p:txBody>
        </p:sp>
      </p:grpSp>
      <p:cxnSp>
        <p:nvCxnSpPr>
          <p:cNvPr id="100" name="Connector: Elbow 99">
            <a:extLst>
              <a:ext uri="{FF2B5EF4-FFF2-40B4-BE49-F238E27FC236}">
                <a16:creationId xmlns:a16="http://schemas.microsoft.com/office/drawing/2014/main" id="{16F71B3C-7320-EAB1-910F-09562A59C01F}"/>
              </a:ext>
            </a:extLst>
          </p:cNvPr>
          <p:cNvCxnSpPr>
            <a:cxnSpLocks/>
            <a:stCxn id="76" idx="3"/>
            <a:endCxn id="96" idx="1"/>
          </p:cNvCxnSpPr>
          <p:nvPr/>
        </p:nvCxnSpPr>
        <p:spPr>
          <a:xfrm flipV="1">
            <a:off x="5220084" y="2605659"/>
            <a:ext cx="556335" cy="187792"/>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1" name="Connector: Elbow 100">
            <a:extLst>
              <a:ext uri="{FF2B5EF4-FFF2-40B4-BE49-F238E27FC236}">
                <a16:creationId xmlns:a16="http://schemas.microsoft.com/office/drawing/2014/main" id="{A03204A3-AEC2-DBFE-B876-5536A55A4B6B}"/>
              </a:ext>
            </a:extLst>
          </p:cNvPr>
          <p:cNvCxnSpPr>
            <a:cxnSpLocks/>
            <a:stCxn id="77" idx="3"/>
            <a:endCxn id="87" idx="1"/>
          </p:cNvCxnSpPr>
          <p:nvPr/>
        </p:nvCxnSpPr>
        <p:spPr>
          <a:xfrm>
            <a:off x="5220084" y="3484617"/>
            <a:ext cx="567292" cy="101660"/>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2" name="Connector: Elbow 101">
            <a:extLst>
              <a:ext uri="{FF2B5EF4-FFF2-40B4-BE49-F238E27FC236}">
                <a16:creationId xmlns:a16="http://schemas.microsoft.com/office/drawing/2014/main" id="{23F2BEE9-BECF-ACB2-7B4F-5C72953735F5}"/>
              </a:ext>
            </a:extLst>
          </p:cNvPr>
          <p:cNvCxnSpPr>
            <a:cxnSpLocks/>
            <a:stCxn id="78" idx="3"/>
            <a:endCxn id="90" idx="1"/>
          </p:cNvCxnSpPr>
          <p:nvPr/>
        </p:nvCxnSpPr>
        <p:spPr>
          <a:xfrm>
            <a:off x="5220084" y="4147861"/>
            <a:ext cx="563588" cy="459724"/>
          </a:xfrm>
          <a:prstGeom prst="bentConnector3">
            <a:avLst>
              <a:gd name="adj1" fmla="val 50000"/>
            </a:avLst>
          </a:prstGeom>
          <a:noFill/>
          <a:ln w="9525" cap="flat" cmpd="sng">
            <a:solidFill>
              <a:srgbClr val="002D49"/>
            </a:solidFill>
            <a:prstDash val="solid"/>
            <a:round/>
            <a:headEnd type="none" w="sm" len="sm"/>
            <a:tailEnd type="triangle" w="med" len="med"/>
          </a:ln>
        </p:spPr>
      </p:cxnSp>
      <p:cxnSp>
        <p:nvCxnSpPr>
          <p:cNvPr id="103" name="Connector: Elbow 102">
            <a:extLst>
              <a:ext uri="{FF2B5EF4-FFF2-40B4-BE49-F238E27FC236}">
                <a16:creationId xmlns:a16="http://schemas.microsoft.com/office/drawing/2014/main" id="{9414EA3B-28C9-004D-AC37-FA7A232384B0}"/>
              </a:ext>
            </a:extLst>
          </p:cNvPr>
          <p:cNvCxnSpPr>
            <a:cxnSpLocks/>
            <a:stCxn id="79" idx="2"/>
            <a:endCxn id="71" idx="3"/>
          </p:cNvCxnSpPr>
          <p:nvPr/>
        </p:nvCxnSpPr>
        <p:spPr>
          <a:xfrm rot="5400000" flipH="1">
            <a:off x="2915103" y="3388829"/>
            <a:ext cx="1963344" cy="1420473"/>
          </a:xfrm>
          <a:prstGeom prst="bentConnector4">
            <a:avLst>
              <a:gd name="adj1" fmla="val -11643"/>
              <a:gd name="adj2" fmla="val 71580"/>
            </a:avLst>
          </a:prstGeom>
          <a:noFill/>
          <a:ln w="9525" cap="flat" cmpd="sng">
            <a:solidFill>
              <a:schemeClr val="accent2"/>
            </a:solidFill>
            <a:prstDash val="solid"/>
            <a:round/>
            <a:headEnd type="none" w="sm" len="sm"/>
            <a:tailEnd type="triangle" w="med" len="med"/>
          </a:ln>
        </p:spPr>
      </p:cxnSp>
      <p:cxnSp>
        <p:nvCxnSpPr>
          <p:cNvPr id="104" name="Connector: Elbow 103">
            <a:extLst>
              <a:ext uri="{FF2B5EF4-FFF2-40B4-BE49-F238E27FC236}">
                <a16:creationId xmlns:a16="http://schemas.microsoft.com/office/drawing/2014/main" id="{11D4A117-1F10-01A5-57D0-65B73089EB25}"/>
              </a:ext>
            </a:extLst>
          </p:cNvPr>
          <p:cNvCxnSpPr>
            <a:cxnSpLocks/>
            <a:stCxn id="79" idx="2"/>
            <a:endCxn id="68" idx="3"/>
          </p:cNvCxnSpPr>
          <p:nvPr/>
        </p:nvCxnSpPr>
        <p:spPr>
          <a:xfrm rot="5400000" flipH="1">
            <a:off x="3132343" y="3606069"/>
            <a:ext cx="1528864" cy="1420472"/>
          </a:xfrm>
          <a:prstGeom prst="bentConnector4">
            <a:avLst>
              <a:gd name="adj1" fmla="val -14952"/>
              <a:gd name="adj2" fmla="val 71580"/>
            </a:avLst>
          </a:prstGeom>
          <a:noFill/>
          <a:ln w="9525" cap="flat" cmpd="sng">
            <a:solidFill>
              <a:schemeClr val="accent2"/>
            </a:solidFill>
            <a:prstDash val="solid"/>
            <a:round/>
            <a:headEnd type="none" w="sm" len="sm"/>
            <a:tailEnd type="triangle" w="med" len="med"/>
          </a:ln>
        </p:spPr>
      </p:cxnSp>
      <p:cxnSp>
        <p:nvCxnSpPr>
          <p:cNvPr id="105" name="Connector: Elbow 104">
            <a:extLst>
              <a:ext uri="{FF2B5EF4-FFF2-40B4-BE49-F238E27FC236}">
                <a16:creationId xmlns:a16="http://schemas.microsoft.com/office/drawing/2014/main" id="{787FBB1E-F866-9158-F2E1-C41798B4E6AF}"/>
              </a:ext>
            </a:extLst>
          </p:cNvPr>
          <p:cNvCxnSpPr>
            <a:cxnSpLocks/>
            <a:stCxn id="79" idx="2"/>
            <a:endCxn id="69" idx="3"/>
          </p:cNvCxnSpPr>
          <p:nvPr/>
        </p:nvCxnSpPr>
        <p:spPr>
          <a:xfrm rot="5400000" flipH="1">
            <a:off x="3348619" y="3822346"/>
            <a:ext cx="1103565" cy="1413219"/>
          </a:xfrm>
          <a:prstGeom prst="bentConnector4">
            <a:avLst>
              <a:gd name="adj1" fmla="val -20715"/>
              <a:gd name="adj2" fmla="val 71691"/>
            </a:avLst>
          </a:prstGeom>
          <a:noFill/>
          <a:ln w="9525" cap="flat" cmpd="sng">
            <a:solidFill>
              <a:schemeClr val="accent2"/>
            </a:solidFill>
            <a:prstDash val="solid"/>
            <a:round/>
            <a:headEnd type="none" w="sm" len="sm"/>
            <a:tailEnd type="triangle" w="med" len="med"/>
          </a:ln>
        </p:spPr>
      </p:cxnSp>
      <p:cxnSp>
        <p:nvCxnSpPr>
          <p:cNvPr id="106" name="Connector: Elbow 105">
            <a:extLst>
              <a:ext uri="{FF2B5EF4-FFF2-40B4-BE49-F238E27FC236}">
                <a16:creationId xmlns:a16="http://schemas.microsoft.com/office/drawing/2014/main" id="{C934E4F4-53C8-6D0C-C104-D22CD82A6D63}"/>
              </a:ext>
            </a:extLst>
          </p:cNvPr>
          <p:cNvCxnSpPr>
            <a:cxnSpLocks/>
            <a:stCxn id="79" idx="2"/>
            <a:endCxn id="70" idx="3"/>
          </p:cNvCxnSpPr>
          <p:nvPr/>
        </p:nvCxnSpPr>
        <p:spPr>
          <a:xfrm rot="5400000" flipH="1">
            <a:off x="3562508" y="4036234"/>
            <a:ext cx="668534" cy="1420473"/>
          </a:xfrm>
          <a:prstGeom prst="bentConnector4">
            <a:avLst>
              <a:gd name="adj1" fmla="val -34194"/>
              <a:gd name="adj2" fmla="val 71580"/>
            </a:avLst>
          </a:prstGeom>
          <a:noFill/>
          <a:ln w="9525" cap="flat" cmpd="sng">
            <a:solidFill>
              <a:schemeClr val="accent2"/>
            </a:solidFill>
            <a:prstDash val="solid"/>
            <a:round/>
            <a:headEnd type="none" w="sm" len="sm"/>
            <a:tailEnd type="triangle" w="med" len="med"/>
          </a:ln>
        </p:spPr>
      </p:cxnSp>
      <p:sp>
        <p:nvSpPr>
          <p:cNvPr id="107" name="Google Shape;401;p21">
            <a:extLst>
              <a:ext uri="{FF2B5EF4-FFF2-40B4-BE49-F238E27FC236}">
                <a16:creationId xmlns:a16="http://schemas.microsoft.com/office/drawing/2014/main" id="{23F05C05-24C6-0833-E8AD-90B8B71F3B89}"/>
              </a:ext>
            </a:extLst>
          </p:cNvPr>
          <p:cNvSpPr/>
          <p:nvPr/>
        </p:nvSpPr>
        <p:spPr>
          <a:xfrm>
            <a:off x="7499668" y="1721861"/>
            <a:ext cx="2422800" cy="1371758"/>
          </a:xfrm>
          <a:prstGeom prst="rect">
            <a:avLst/>
          </a:prstGeom>
          <a:solidFill>
            <a:srgbClr val="D8D8D8"/>
          </a:solidFill>
          <a:ln>
            <a:noFill/>
          </a:ln>
        </p:spPr>
        <p:txBody>
          <a:bodyPr spcFirstLastPara="1" wrap="square" lIns="91425" tIns="45700" rIns="91425" bIns="45700" anchor="t" anchorCtr="0">
            <a:noAutofit/>
          </a:bodyPr>
          <a:lstStyle/>
          <a:p>
            <a:r>
              <a:rPr lang="en" sz="1000" dirty="0">
                <a:solidFill>
                  <a:srgbClr val="1A1F20"/>
                </a:solidFill>
                <a:latin typeface="Arial"/>
                <a:ea typeface="Arial"/>
                <a:cs typeface="Arial"/>
                <a:sym typeface="Arial"/>
              </a:rPr>
              <a:t>Application</a:t>
            </a:r>
            <a:endParaRPr sz="1600" dirty="0">
              <a:solidFill>
                <a:srgbClr val="1A1F20"/>
              </a:solidFill>
              <a:latin typeface="Montserrat"/>
            </a:endParaRPr>
          </a:p>
        </p:txBody>
      </p:sp>
      <p:grpSp>
        <p:nvGrpSpPr>
          <p:cNvPr id="108" name="Group 107">
            <a:extLst>
              <a:ext uri="{FF2B5EF4-FFF2-40B4-BE49-F238E27FC236}">
                <a16:creationId xmlns:a16="http://schemas.microsoft.com/office/drawing/2014/main" id="{FD0E6F21-4134-180A-2A79-34BAB5DB5B55}"/>
              </a:ext>
            </a:extLst>
          </p:cNvPr>
          <p:cNvGrpSpPr/>
          <p:nvPr/>
        </p:nvGrpSpPr>
        <p:grpSpPr>
          <a:xfrm>
            <a:off x="7635386" y="2060732"/>
            <a:ext cx="1478440" cy="897061"/>
            <a:chOff x="4253615" y="1601779"/>
            <a:chExt cx="1478440" cy="840800"/>
          </a:xfrm>
        </p:grpSpPr>
        <p:grpSp>
          <p:nvGrpSpPr>
            <p:cNvPr id="109" name="Group 108">
              <a:extLst>
                <a:ext uri="{FF2B5EF4-FFF2-40B4-BE49-F238E27FC236}">
                  <a16:creationId xmlns:a16="http://schemas.microsoft.com/office/drawing/2014/main" id="{044B4AC7-5AB3-D2B7-E6B5-84BB9197241B}"/>
                </a:ext>
              </a:extLst>
            </p:cNvPr>
            <p:cNvGrpSpPr/>
            <p:nvPr/>
          </p:nvGrpSpPr>
          <p:grpSpPr>
            <a:xfrm>
              <a:off x="4253615" y="1601779"/>
              <a:ext cx="1478440" cy="840800"/>
              <a:chOff x="1889723" y="585941"/>
              <a:chExt cx="1478440" cy="840800"/>
            </a:xfrm>
          </p:grpSpPr>
          <p:sp>
            <p:nvSpPr>
              <p:cNvPr id="111" name="Rectangle 110">
                <a:extLst>
                  <a:ext uri="{FF2B5EF4-FFF2-40B4-BE49-F238E27FC236}">
                    <a16:creationId xmlns:a16="http://schemas.microsoft.com/office/drawing/2014/main" id="{0BE8707C-6796-D283-90A7-A67A6F919B35}"/>
                  </a:ext>
                </a:extLst>
              </p:cNvPr>
              <p:cNvSpPr/>
              <p:nvPr/>
            </p:nvSpPr>
            <p:spPr>
              <a:xfrm>
                <a:off x="1889723" y="585941"/>
                <a:ext cx="1478440" cy="840800"/>
              </a:xfrm>
              <a:prstGeom prst="rect">
                <a:avLst/>
              </a:prstGeom>
              <a:solidFill>
                <a:srgbClr val="008CE2">
                  <a:lumMod val="40000"/>
                  <a:lumOff val="60000"/>
                </a:srgbClr>
              </a:solidFill>
              <a:ln w="12700" cap="flat" cmpd="sng" algn="ctr">
                <a:solidFill>
                  <a:srgbClr val="008CE2">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1A1F20"/>
                  </a:solidFill>
                  <a:effectLst/>
                  <a:uLnTx/>
                  <a:uFillTx/>
                  <a:latin typeface="Montserrat"/>
                  <a:ea typeface="+mn-ea"/>
                  <a:cs typeface="+mn-cs"/>
                </a:endParaRPr>
              </a:p>
            </p:txBody>
          </p:sp>
          <p:sp>
            <p:nvSpPr>
              <p:cNvPr id="112" name="TextBox 111">
                <a:extLst>
                  <a:ext uri="{FF2B5EF4-FFF2-40B4-BE49-F238E27FC236}">
                    <a16:creationId xmlns:a16="http://schemas.microsoft.com/office/drawing/2014/main" id="{EF8F24F7-C78A-D664-63F9-E1F5A44A4D7F}"/>
                  </a:ext>
                </a:extLst>
              </p:cNvPr>
              <p:cNvSpPr txBox="1"/>
              <p:nvPr/>
            </p:nvSpPr>
            <p:spPr>
              <a:xfrm>
                <a:off x="2184060" y="615444"/>
                <a:ext cx="1140438" cy="230779"/>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1A1F20"/>
                    </a:solidFill>
                    <a:effectLst/>
                    <a:uLnTx/>
                    <a:uFillTx/>
                    <a:latin typeface="Montserrat"/>
                  </a:rPr>
                  <a:t>QA Web App</a:t>
                </a:r>
              </a:p>
            </p:txBody>
          </p:sp>
          <p:pic>
            <p:nvPicPr>
              <p:cNvPr id="113" name="Graphic 112">
                <a:extLst>
                  <a:ext uri="{FF2B5EF4-FFF2-40B4-BE49-F238E27FC236}">
                    <a16:creationId xmlns:a16="http://schemas.microsoft.com/office/drawing/2014/main" id="{F1BD5FDF-FBC7-5C6A-CFF4-82A9BFDFC6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24954" y="601623"/>
                <a:ext cx="274320" cy="257115"/>
              </a:xfrm>
              <a:prstGeom prst="rect">
                <a:avLst/>
              </a:prstGeom>
            </p:spPr>
          </p:pic>
        </p:grpSp>
        <p:sp>
          <p:nvSpPr>
            <p:cNvPr id="110" name="Rectangle 109">
              <a:extLst>
                <a:ext uri="{FF2B5EF4-FFF2-40B4-BE49-F238E27FC236}">
                  <a16:creationId xmlns:a16="http://schemas.microsoft.com/office/drawing/2014/main" id="{4DB816C3-FE20-A5A8-AAA1-5B6A50C94E40}"/>
                </a:ext>
              </a:extLst>
            </p:cNvPr>
            <p:cNvSpPr/>
            <p:nvPr/>
          </p:nvSpPr>
          <p:spPr>
            <a:xfrm>
              <a:off x="4372509" y="2017257"/>
              <a:ext cx="1226147" cy="308385"/>
            </a:xfrm>
            <a:prstGeom prst="rect">
              <a:avLst/>
            </a:prstGeom>
            <a:solidFill>
              <a:srgbClr val="1A1F20">
                <a:lumMod val="10000"/>
                <a:lumOff val="90000"/>
              </a:srgbClr>
            </a:solidFill>
            <a:ln w="12700" cap="flat" cmpd="sng" algn="ctr">
              <a:solidFill>
                <a:srgbClr val="008CE2">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1A1F20"/>
                  </a:solidFill>
                  <a:effectLst/>
                  <a:uLnTx/>
                  <a:uFillTx/>
                  <a:latin typeface="Montserrat"/>
                  <a:ea typeface="+mn-ea"/>
                  <a:cs typeface="+mn-cs"/>
                </a:rPr>
                <a:t>Q/A interactions</a:t>
              </a:r>
            </a:p>
          </p:txBody>
        </p:sp>
      </p:grpSp>
      <p:cxnSp>
        <p:nvCxnSpPr>
          <p:cNvPr id="114" name="Connector: Elbow 113">
            <a:extLst>
              <a:ext uri="{FF2B5EF4-FFF2-40B4-BE49-F238E27FC236}">
                <a16:creationId xmlns:a16="http://schemas.microsoft.com/office/drawing/2014/main" id="{E30736A7-6C47-BA11-44D1-C5EEEE2839F9}"/>
              </a:ext>
            </a:extLst>
          </p:cNvPr>
          <p:cNvCxnSpPr>
            <a:cxnSpLocks/>
            <a:endCxn id="111" idx="3"/>
          </p:cNvCxnSpPr>
          <p:nvPr/>
        </p:nvCxnSpPr>
        <p:spPr>
          <a:xfrm rot="16200000" flipV="1">
            <a:off x="9376835" y="2246254"/>
            <a:ext cx="736584" cy="1262602"/>
          </a:xfrm>
          <a:prstGeom prst="bentConnector2">
            <a:avLst/>
          </a:prstGeom>
          <a:noFill/>
          <a:ln w="9525" cap="flat" cmpd="sng">
            <a:solidFill>
              <a:schemeClr val="accent2"/>
            </a:solidFill>
            <a:prstDash val="solid"/>
            <a:round/>
            <a:headEnd type="none" w="sm" len="sm"/>
            <a:tailEnd type="triangle" w="med" len="med"/>
          </a:ln>
        </p:spPr>
      </p:cxnSp>
      <p:cxnSp>
        <p:nvCxnSpPr>
          <p:cNvPr id="115" name="Connector: Elbow 114">
            <a:extLst>
              <a:ext uri="{FF2B5EF4-FFF2-40B4-BE49-F238E27FC236}">
                <a16:creationId xmlns:a16="http://schemas.microsoft.com/office/drawing/2014/main" id="{5761E860-7521-E7B7-0410-747628CBC1A0}"/>
              </a:ext>
            </a:extLst>
          </p:cNvPr>
          <p:cNvCxnSpPr>
            <a:cxnSpLocks/>
            <a:stCxn id="111" idx="0"/>
            <a:endCxn id="75" idx="1"/>
          </p:cNvCxnSpPr>
          <p:nvPr/>
        </p:nvCxnSpPr>
        <p:spPr>
          <a:xfrm rot="16200000" flipH="1" flipV="1">
            <a:off x="6102537" y="-137040"/>
            <a:ext cx="74298" cy="4469841"/>
          </a:xfrm>
          <a:prstGeom prst="bentConnector4">
            <a:avLst>
              <a:gd name="adj1" fmla="val -571997"/>
              <a:gd name="adj2" fmla="val 106200"/>
            </a:avLst>
          </a:prstGeom>
          <a:noFill/>
          <a:ln w="9525" cap="flat" cmpd="sng">
            <a:solidFill>
              <a:schemeClr val="accent2"/>
            </a:solidFill>
            <a:prstDash val="solid"/>
            <a:round/>
            <a:headEnd type="none" w="sm" len="sm"/>
            <a:tailEnd type="triangle" w="med" len="med"/>
          </a:ln>
        </p:spPr>
      </p:cxnSp>
      <p:pic>
        <p:nvPicPr>
          <p:cNvPr id="116" name="Picture 115">
            <a:extLst>
              <a:ext uri="{FF2B5EF4-FFF2-40B4-BE49-F238E27FC236}">
                <a16:creationId xmlns:a16="http://schemas.microsoft.com/office/drawing/2014/main" id="{F3C12451-6279-80E5-2EC0-093D7DA027C8}"/>
              </a:ext>
            </a:extLst>
          </p:cNvPr>
          <p:cNvPicPr>
            <a:picLocks noChangeAspect="1"/>
          </p:cNvPicPr>
          <p:nvPr/>
        </p:nvPicPr>
        <p:blipFill>
          <a:blip r:embed="rId11"/>
          <a:stretch>
            <a:fillRect/>
          </a:stretch>
        </p:blipFill>
        <p:spPr>
          <a:xfrm>
            <a:off x="8288170" y="3245847"/>
            <a:ext cx="3071349" cy="2158336"/>
          </a:xfrm>
          <a:prstGeom prst="rect">
            <a:avLst/>
          </a:prstGeom>
        </p:spPr>
      </p:pic>
    </p:spTree>
    <p:extLst>
      <p:ext uri="{BB962C8B-B14F-4D97-AF65-F5344CB8AC3E}">
        <p14:creationId xmlns:p14="http://schemas.microsoft.com/office/powerpoint/2010/main" val="7557908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r>
              <a:rPr lang="en-US" dirty="0"/>
              <a:t>Overview </a:t>
            </a:r>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1938992"/>
          </a:xfrm>
          <a:prstGeom prst="rect">
            <a:avLst/>
          </a:prstGeom>
          <a:noFill/>
        </p:spPr>
        <p:txBody>
          <a:bodyPr wrap="square">
            <a:spAutoFit/>
          </a:bodyPr>
          <a:lstStyle/>
          <a:p>
            <a:r>
              <a:rPr lang="en-US" sz="2000" dirty="0">
                <a:solidFill>
                  <a:prstClr val="white"/>
                </a:solidFill>
                <a:latin typeface="Segoe UI Semilight"/>
              </a:rPr>
              <a:t>is a broad term used to describe technological solutions using GPT Large Language Models that enable users to query, analyze, summarize and reason about their data using natural language in a chat like interface. The data integrated can range in shape from frequently changing, structured transactional data to infrequently changing unstructured data and in volumes from small to large.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5355312"/>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Cognitive Search</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Kubernetes Service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Machine Learning</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Functions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Data Copilot</a:t>
            </a:r>
          </a:p>
        </p:txBody>
      </p:sp>
    </p:spTree>
    <p:extLst>
      <p:ext uri="{BB962C8B-B14F-4D97-AF65-F5344CB8AC3E}">
        <p14:creationId xmlns:p14="http://schemas.microsoft.com/office/powerpoint/2010/main" val="6160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19452"/>
          </a:xfrm>
        </p:spPr>
        <p:txBody>
          <a:bodyPr/>
          <a:lstStyle/>
          <a:p>
            <a:r>
              <a:rPr lang="en-US" dirty="0"/>
              <a:t>The scenario centers around a consumer retail "Intelligent Agent" that allows users to ask questions on vectorized product, customer and sales order data stored in a database. The data in this solution is the Cosmic Works sample for Azure Cosmos DB. This data is an adapted subset of the Adventure Works 2017 dataset for a retail Bike Shop that sells bicycles, biking accessories, components and clothing.</a:t>
            </a:r>
          </a:p>
          <a:p>
            <a:endParaRPr lang="en-US" dirty="0"/>
          </a:p>
          <a:p>
            <a:r>
              <a:rPr lang="en-US" dirty="0"/>
              <a:t>BUT you can bring your own data instead.</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CE41535-39F8-99B1-8730-09E4C1248118}"/>
              </a:ext>
            </a:extLst>
          </p:cNvPr>
          <p:cNvSpPr/>
          <p:nvPr/>
        </p:nvSpPr>
        <p:spPr bwMode="auto">
          <a:xfrm>
            <a:off x="1151467" y="939800"/>
            <a:ext cx="9781727" cy="554566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23" name="Rectangle 222">
            <a:extLst>
              <a:ext uri="{FF2B5EF4-FFF2-40B4-BE49-F238E27FC236}">
                <a16:creationId xmlns:a16="http://schemas.microsoft.com/office/drawing/2014/main" id="{8EBD75E9-B4D4-DBF7-4BC5-87703D7A8A8D}"/>
              </a:ext>
            </a:extLst>
          </p:cNvPr>
          <p:cNvSpPr/>
          <p:nvPr/>
        </p:nvSpPr>
        <p:spPr>
          <a:xfrm>
            <a:off x="6794861" y="1776549"/>
            <a:ext cx="728625" cy="3353080"/>
          </a:xfrm>
          <a:prstGeom prst="rect">
            <a:avLst/>
          </a:prstGeom>
          <a:solidFill>
            <a:srgbClr val="E7E6E6"/>
          </a:solidFill>
          <a:ln w="12700" cap="flat" cmpd="sng" algn="ctr">
            <a:solidFill>
              <a:srgbClr val="4472C4">
                <a:shade val="1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4" name="Group 223">
            <a:extLst>
              <a:ext uri="{FF2B5EF4-FFF2-40B4-BE49-F238E27FC236}">
                <a16:creationId xmlns:a16="http://schemas.microsoft.com/office/drawing/2014/main" id="{42D2B3C6-3B92-0BD7-8C53-9D3944B4AFF0}"/>
              </a:ext>
            </a:extLst>
          </p:cNvPr>
          <p:cNvGrpSpPr/>
          <p:nvPr/>
        </p:nvGrpSpPr>
        <p:grpSpPr>
          <a:xfrm>
            <a:off x="2272358" y="1161942"/>
            <a:ext cx="7467760" cy="4534115"/>
            <a:chOff x="2759407" y="1241136"/>
            <a:chExt cx="7386335" cy="4999845"/>
          </a:xfrm>
          <a:noFill/>
        </p:grpSpPr>
        <p:sp>
          <p:nvSpPr>
            <p:cNvPr id="225" name="Rectangle: Rounded Corners 224">
              <a:extLst>
                <a:ext uri="{FF2B5EF4-FFF2-40B4-BE49-F238E27FC236}">
                  <a16:creationId xmlns:a16="http://schemas.microsoft.com/office/drawing/2014/main" id="{A1033CD5-33A5-0D25-563E-F66BDDE7C19A}"/>
                </a:ext>
              </a:extLst>
            </p:cNvPr>
            <p:cNvSpPr/>
            <p:nvPr/>
          </p:nvSpPr>
          <p:spPr>
            <a:xfrm>
              <a:off x="2759407" y="1241136"/>
              <a:ext cx="7386335" cy="4999845"/>
            </a:xfrm>
            <a:prstGeom prst="roundRect">
              <a:avLst>
                <a:gd name="adj" fmla="val 1749"/>
              </a:avLst>
            </a:prstGeom>
            <a:grpFill/>
            <a:ln w="19050" cap="flat" cmpd="sng" algn="ctr">
              <a:solidFill>
                <a:srgbClr val="38C0F0"/>
              </a:solidFill>
              <a:prstDash val="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lumMod val="75000"/>
                  </a:prstClr>
                </a:solidFill>
                <a:effectLst/>
                <a:highlight>
                  <a:srgbClr val="E7F3F5"/>
                </a:highlight>
                <a:uLnTx/>
                <a:uFillTx/>
                <a:latin typeface="Segoe UI Light" panose="020B0502040204020203" pitchFamily="34" charset="0"/>
                <a:ea typeface="+mn-ea"/>
                <a:cs typeface="Segoe UI Light" panose="020B0502040204020203" pitchFamily="34" charset="0"/>
              </a:endParaRPr>
            </a:p>
          </p:txBody>
        </p:sp>
        <p:pic>
          <p:nvPicPr>
            <p:cNvPr id="226" name="Picture 2" descr="See the source image">
              <a:extLst>
                <a:ext uri="{FF2B5EF4-FFF2-40B4-BE49-F238E27FC236}">
                  <a16:creationId xmlns:a16="http://schemas.microsoft.com/office/drawing/2014/main" id="{68B3E51B-614F-E731-F25D-CB093BFC5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16" y="1313834"/>
              <a:ext cx="407676" cy="434719"/>
            </a:xfrm>
            <a:prstGeom prst="rect">
              <a:avLst/>
            </a:prstGeom>
            <a:grpFill/>
          </p:spPr>
        </p:pic>
      </p:grpSp>
      <p:sp>
        <p:nvSpPr>
          <p:cNvPr id="227" name="TextBox 226">
            <a:extLst>
              <a:ext uri="{FF2B5EF4-FFF2-40B4-BE49-F238E27FC236}">
                <a16:creationId xmlns:a16="http://schemas.microsoft.com/office/drawing/2014/main" id="{FE7A3C31-D9BD-7AF1-1CCE-3CC014BE2A0C}"/>
              </a:ext>
            </a:extLst>
          </p:cNvPr>
          <p:cNvSpPr txBox="1"/>
          <p:nvPr/>
        </p:nvSpPr>
        <p:spPr>
          <a:xfrm>
            <a:off x="1258806" y="5750792"/>
            <a:ext cx="611065" cy="276999"/>
          </a:xfrm>
          <a:prstGeom prst="rect">
            <a:avLst/>
          </a:prstGeom>
          <a:noFill/>
        </p:spPr>
        <p:txBody>
          <a:bodyPr wrap="none" rtlCol="0">
            <a:spAutoFit/>
          </a:bodyPr>
          <a:lstStyle/>
          <a:p>
            <a:pPr>
              <a:defRPr/>
            </a:pPr>
            <a:r>
              <a:rPr lang="en-US" sz="900" b="1" dirty="0">
                <a:solidFill>
                  <a:prstClr val="black">
                    <a:lumMod val="75000"/>
                  </a:prstClr>
                </a:solidFill>
                <a:latin typeface="Segoe UI Light" panose="020B0502040204020203" pitchFamily="34" charset="0"/>
                <a:cs typeface="Segoe UI Light" panose="020B0502040204020203" pitchFamily="34" charset="0"/>
              </a:rPr>
              <a:t>Legend:</a:t>
            </a:r>
            <a:r>
              <a:rPr lang="en-US" sz="1200" b="1" dirty="0">
                <a:solidFill>
                  <a:prstClr val="black">
                    <a:lumMod val="75000"/>
                  </a:prstClr>
                </a:solidFill>
                <a:latin typeface="Segoe UI Light" panose="020B0502040204020203" pitchFamily="34" charset="0"/>
                <a:cs typeface="Segoe UI Light" panose="020B0502040204020203" pitchFamily="34" charset="0"/>
              </a:rPr>
              <a:t> </a:t>
            </a:r>
          </a:p>
        </p:txBody>
      </p:sp>
      <p:cxnSp>
        <p:nvCxnSpPr>
          <p:cNvPr id="228" name="Straight Connector 227">
            <a:extLst>
              <a:ext uri="{FF2B5EF4-FFF2-40B4-BE49-F238E27FC236}">
                <a16:creationId xmlns:a16="http://schemas.microsoft.com/office/drawing/2014/main" id="{4D877B01-D146-0ABF-7A16-E4E3A7012C5D}"/>
              </a:ext>
            </a:extLst>
          </p:cNvPr>
          <p:cNvCxnSpPr>
            <a:cxnSpLocks/>
          </p:cNvCxnSpPr>
          <p:nvPr/>
        </p:nvCxnSpPr>
        <p:spPr>
          <a:xfrm>
            <a:off x="1874260" y="6006918"/>
            <a:ext cx="1124193" cy="0"/>
          </a:xfrm>
          <a:prstGeom prst="line">
            <a:avLst/>
          </a:prstGeom>
          <a:noFill/>
          <a:ln w="12700" cap="flat" cmpd="sng" algn="ctr">
            <a:solidFill>
              <a:sysClr val="windowText" lastClr="000000"/>
            </a:solidFill>
            <a:prstDash val="solid"/>
            <a:miter lim="800000"/>
          </a:ln>
          <a:effectLst/>
        </p:spPr>
      </p:cxnSp>
      <p:sp>
        <p:nvSpPr>
          <p:cNvPr id="229" name="TextBox 228">
            <a:extLst>
              <a:ext uri="{FF2B5EF4-FFF2-40B4-BE49-F238E27FC236}">
                <a16:creationId xmlns:a16="http://schemas.microsoft.com/office/drawing/2014/main" id="{BD0E1B21-5019-763A-4097-E2896AB4D2B2}"/>
              </a:ext>
            </a:extLst>
          </p:cNvPr>
          <p:cNvSpPr txBox="1"/>
          <p:nvPr/>
        </p:nvSpPr>
        <p:spPr>
          <a:xfrm>
            <a:off x="1784601" y="5751969"/>
            <a:ext cx="881948"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Source Data</a:t>
            </a:r>
          </a:p>
        </p:txBody>
      </p:sp>
      <p:cxnSp>
        <p:nvCxnSpPr>
          <p:cNvPr id="230" name="Straight Connector 229">
            <a:extLst>
              <a:ext uri="{FF2B5EF4-FFF2-40B4-BE49-F238E27FC236}">
                <a16:creationId xmlns:a16="http://schemas.microsoft.com/office/drawing/2014/main" id="{27591445-5801-91C1-8980-06F900D674C2}"/>
              </a:ext>
            </a:extLst>
          </p:cNvPr>
          <p:cNvCxnSpPr>
            <a:cxnSpLocks/>
          </p:cNvCxnSpPr>
          <p:nvPr/>
        </p:nvCxnSpPr>
        <p:spPr>
          <a:xfrm>
            <a:off x="3109360" y="6006918"/>
            <a:ext cx="1224131" cy="0"/>
          </a:xfrm>
          <a:prstGeom prst="line">
            <a:avLst/>
          </a:prstGeom>
          <a:noFill/>
          <a:ln w="12700" cap="flat" cmpd="sng" algn="ctr">
            <a:solidFill>
              <a:srgbClr val="ED7D31"/>
            </a:solidFill>
            <a:prstDash val="solid"/>
            <a:miter lim="800000"/>
          </a:ln>
          <a:effectLst/>
        </p:spPr>
      </p:cxnSp>
      <p:sp>
        <p:nvSpPr>
          <p:cNvPr id="231" name="TextBox 230">
            <a:extLst>
              <a:ext uri="{FF2B5EF4-FFF2-40B4-BE49-F238E27FC236}">
                <a16:creationId xmlns:a16="http://schemas.microsoft.com/office/drawing/2014/main" id="{E22307FA-DF33-87A9-3763-60C58994118C}"/>
              </a:ext>
            </a:extLst>
          </p:cNvPr>
          <p:cNvSpPr txBox="1"/>
          <p:nvPr/>
        </p:nvSpPr>
        <p:spPr>
          <a:xfrm>
            <a:off x="3019701" y="5718839"/>
            <a:ext cx="1139186" cy="33855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Semantic Kernel Orchestrated Call</a:t>
            </a:r>
          </a:p>
        </p:txBody>
      </p:sp>
      <p:cxnSp>
        <p:nvCxnSpPr>
          <p:cNvPr id="232" name="Straight Connector 231">
            <a:extLst>
              <a:ext uri="{FF2B5EF4-FFF2-40B4-BE49-F238E27FC236}">
                <a16:creationId xmlns:a16="http://schemas.microsoft.com/office/drawing/2014/main" id="{B36B2E1F-1A60-D9B3-C806-EEC8B469903B}"/>
              </a:ext>
            </a:extLst>
          </p:cNvPr>
          <p:cNvCxnSpPr>
            <a:cxnSpLocks/>
          </p:cNvCxnSpPr>
          <p:nvPr/>
        </p:nvCxnSpPr>
        <p:spPr>
          <a:xfrm>
            <a:off x="4433872" y="6005858"/>
            <a:ext cx="1124193" cy="0"/>
          </a:xfrm>
          <a:prstGeom prst="line">
            <a:avLst/>
          </a:prstGeom>
          <a:noFill/>
          <a:ln w="12700" cap="flat" cmpd="sng" algn="ctr">
            <a:solidFill>
              <a:srgbClr val="5B9BD5"/>
            </a:solidFill>
            <a:prstDash val="solid"/>
            <a:miter lim="800000"/>
          </a:ln>
          <a:effectLst/>
        </p:spPr>
      </p:cxnSp>
      <p:sp>
        <p:nvSpPr>
          <p:cNvPr id="233" name="TextBox 232">
            <a:extLst>
              <a:ext uri="{FF2B5EF4-FFF2-40B4-BE49-F238E27FC236}">
                <a16:creationId xmlns:a16="http://schemas.microsoft.com/office/drawing/2014/main" id="{4960B3DC-53FF-C566-89DC-A40118B937CF}"/>
              </a:ext>
            </a:extLst>
          </p:cNvPr>
          <p:cNvSpPr txBox="1"/>
          <p:nvPr/>
        </p:nvSpPr>
        <p:spPr>
          <a:xfrm>
            <a:off x="4333491" y="5749579"/>
            <a:ext cx="970730"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Other Service Call</a:t>
            </a:r>
          </a:p>
        </p:txBody>
      </p:sp>
      <p:grpSp>
        <p:nvGrpSpPr>
          <p:cNvPr id="234" name="Group 233">
            <a:extLst>
              <a:ext uri="{FF2B5EF4-FFF2-40B4-BE49-F238E27FC236}">
                <a16:creationId xmlns:a16="http://schemas.microsoft.com/office/drawing/2014/main" id="{C4E09F07-5110-5344-4FB6-822232BFF831}"/>
              </a:ext>
            </a:extLst>
          </p:cNvPr>
          <p:cNvGrpSpPr/>
          <p:nvPr/>
        </p:nvGrpSpPr>
        <p:grpSpPr>
          <a:xfrm>
            <a:off x="3202821" y="3536314"/>
            <a:ext cx="1495334" cy="1051821"/>
            <a:chOff x="6280443" y="4321087"/>
            <a:chExt cx="1495334" cy="1051821"/>
          </a:xfrm>
        </p:grpSpPr>
        <p:pic>
          <p:nvPicPr>
            <p:cNvPr id="235" name="Picture 234">
              <a:extLst>
                <a:ext uri="{FF2B5EF4-FFF2-40B4-BE49-F238E27FC236}">
                  <a16:creationId xmlns:a16="http://schemas.microsoft.com/office/drawing/2014/main" id="{EBC1A89B-4D3B-1ED1-77BB-0EDD0A0C34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5352" y="4321087"/>
              <a:ext cx="555243" cy="405504"/>
            </a:xfrm>
            <a:prstGeom prst="rect">
              <a:avLst/>
            </a:prstGeom>
          </p:spPr>
        </p:pic>
        <p:sp>
          <p:nvSpPr>
            <p:cNvPr id="236" name="Rectangle 235">
              <a:extLst>
                <a:ext uri="{FF2B5EF4-FFF2-40B4-BE49-F238E27FC236}">
                  <a16:creationId xmlns:a16="http://schemas.microsoft.com/office/drawing/2014/main" id="{A63BB9B5-4355-1F9B-57B3-0B231C9EF147}"/>
                </a:ext>
              </a:extLst>
            </p:cNvPr>
            <p:cNvSpPr/>
            <p:nvPr/>
          </p:nvSpPr>
          <p:spPr>
            <a:xfrm>
              <a:off x="6280443" y="4806639"/>
              <a:ext cx="1495334" cy="566269"/>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Source Data</a:t>
              </a:r>
            </a:p>
            <a:p>
              <a:pPr marL="0" marR="0" lvl="0" indent="0" algn="ctr" defTabSz="685800" eaLnBrk="1" fontAlgn="auto" latinLnBrk="0" hangingPunct="1">
                <a:lnSpc>
                  <a:spcPct val="90000"/>
                </a:lnSpc>
                <a:spcBef>
                  <a:spcPts val="0"/>
                </a:spcBef>
                <a:spcAft>
                  <a:spcPts val="0"/>
                </a:spcAft>
                <a:buClrTx/>
                <a:buSzTx/>
                <a:buFontTx/>
                <a:buNone/>
                <a:tabLst/>
                <a:defRPr/>
              </a:pP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t>
              </a:r>
            </a:p>
            <a:p>
              <a:pPr marL="0" marR="0" lvl="0" indent="0" algn="ctr" defTabSz="685800" eaLnBrk="1" fontAlgn="auto" latinLnBrk="0" hangingPunct="1">
                <a:lnSpc>
                  <a:spcPct val="9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Prompts &amp; Completions</a:t>
              </a:r>
            </a:p>
          </p:txBody>
        </p:sp>
      </p:grpSp>
      <p:sp>
        <p:nvSpPr>
          <p:cNvPr id="237" name="Rectangle: Rounded Corners 236">
            <a:extLst>
              <a:ext uri="{FF2B5EF4-FFF2-40B4-BE49-F238E27FC236}">
                <a16:creationId xmlns:a16="http://schemas.microsoft.com/office/drawing/2014/main" id="{C975B166-37DF-20C2-48C8-E8A9D74D767A}"/>
              </a:ext>
            </a:extLst>
          </p:cNvPr>
          <p:cNvSpPr/>
          <p:nvPr/>
        </p:nvSpPr>
        <p:spPr>
          <a:xfrm>
            <a:off x="1353828" y="1151939"/>
            <a:ext cx="820239"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38" name="TextBox 237">
            <a:extLst>
              <a:ext uri="{FF2B5EF4-FFF2-40B4-BE49-F238E27FC236}">
                <a16:creationId xmlns:a16="http://schemas.microsoft.com/office/drawing/2014/main" id="{51A10BF3-C02E-01D9-F3E5-DD76E39C6346}"/>
              </a:ext>
            </a:extLst>
          </p:cNvPr>
          <p:cNvSpPr txBox="1"/>
          <p:nvPr/>
        </p:nvSpPr>
        <p:spPr>
          <a:xfrm>
            <a:off x="1362057" y="1252985"/>
            <a:ext cx="768409" cy="291238"/>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DATA SOURCES</a:t>
            </a:r>
          </a:p>
        </p:txBody>
      </p:sp>
      <p:grpSp>
        <p:nvGrpSpPr>
          <p:cNvPr id="239" name="Group 238">
            <a:extLst>
              <a:ext uri="{FF2B5EF4-FFF2-40B4-BE49-F238E27FC236}">
                <a16:creationId xmlns:a16="http://schemas.microsoft.com/office/drawing/2014/main" id="{24A16AFA-175A-F0EF-C9B7-374BF248EA52}"/>
              </a:ext>
            </a:extLst>
          </p:cNvPr>
          <p:cNvGrpSpPr/>
          <p:nvPr/>
        </p:nvGrpSpPr>
        <p:grpSpPr>
          <a:xfrm>
            <a:off x="2166290" y="4075740"/>
            <a:ext cx="1146077" cy="267021"/>
            <a:chOff x="1960604" y="2767796"/>
            <a:chExt cx="2132661" cy="142566"/>
          </a:xfrm>
        </p:grpSpPr>
        <p:cxnSp>
          <p:nvCxnSpPr>
            <p:cNvPr id="240" name="Straight Arrow Connector 239">
              <a:extLst>
                <a:ext uri="{FF2B5EF4-FFF2-40B4-BE49-F238E27FC236}">
                  <a16:creationId xmlns:a16="http://schemas.microsoft.com/office/drawing/2014/main" id="{3BF37CCE-2D24-2D26-730F-50A80705BDF1}"/>
                </a:ext>
              </a:extLst>
            </p:cNvPr>
            <p:cNvCxnSpPr>
              <a:cxnSpLocks/>
            </p:cNvCxnSpPr>
            <p:nvPr/>
          </p:nvCxnSpPr>
          <p:spPr>
            <a:xfrm>
              <a:off x="1960604" y="2767796"/>
              <a:ext cx="2062668" cy="0"/>
            </a:xfrm>
            <a:prstGeom prst="straightConnector1">
              <a:avLst/>
            </a:prstGeom>
            <a:noFill/>
            <a:ln w="12700" cap="flat" cmpd="sng" algn="ctr">
              <a:solidFill>
                <a:sysClr val="windowText" lastClr="000000"/>
              </a:solidFill>
              <a:prstDash val="solid"/>
              <a:miter lim="800000"/>
              <a:tailEnd type="triangle"/>
            </a:ln>
            <a:effectLst/>
          </p:spPr>
        </p:cxnSp>
        <p:sp>
          <p:nvSpPr>
            <p:cNvPr id="241" name="TextBox 240">
              <a:extLst>
                <a:ext uri="{FF2B5EF4-FFF2-40B4-BE49-F238E27FC236}">
                  <a16:creationId xmlns:a16="http://schemas.microsoft.com/office/drawing/2014/main" id="{85D2ECCF-464E-7F01-C81D-854429A5B119}"/>
                </a:ext>
              </a:extLst>
            </p:cNvPr>
            <p:cNvSpPr txBox="1"/>
            <p:nvPr/>
          </p:nvSpPr>
          <p:spPr>
            <a:xfrm>
              <a:off x="2315814" y="2792547"/>
              <a:ext cx="1777451" cy="11781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Batch / CDC / Stream</a:t>
              </a:r>
            </a:p>
          </p:txBody>
        </p:sp>
      </p:grpSp>
      <p:grpSp>
        <p:nvGrpSpPr>
          <p:cNvPr id="242" name="Group 241">
            <a:extLst>
              <a:ext uri="{FF2B5EF4-FFF2-40B4-BE49-F238E27FC236}">
                <a16:creationId xmlns:a16="http://schemas.microsoft.com/office/drawing/2014/main" id="{BA874B91-BF2F-C136-FEDE-02663C0C5981}"/>
              </a:ext>
            </a:extLst>
          </p:cNvPr>
          <p:cNvGrpSpPr/>
          <p:nvPr/>
        </p:nvGrpSpPr>
        <p:grpSpPr>
          <a:xfrm>
            <a:off x="3273984" y="3346162"/>
            <a:ext cx="1356913" cy="1222914"/>
            <a:chOff x="6349558" y="4525918"/>
            <a:chExt cx="1320724" cy="792858"/>
          </a:xfrm>
        </p:grpSpPr>
        <p:sp>
          <p:nvSpPr>
            <p:cNvPr id="243" name="Rectangle 242">
              <a:extLst>
                <a:ext uri="{FF2B5EF4-FFF2-40B4-BE49-F238E27FC236}">
                  <a16:creationId xmlns:a16="http://schemas.microsoft.com/office/drawing/2014/main" id="{6F3B7C42-F3FC-385C-D0A4-1DCB97BDC9F9}"/>
                </a:ext>
              </a:extLst>
            </p:cNvPr>
            <p:cNvSpPr/>
            <p:nvPr/>
          </p:nvSpPr>
          <p:spPr>
            <a:xfrm>
              <a:off x="6349558" y="4525918"/>
              <a:ext cx="1320724" cy="792858"/>
            </a:xfrm>
            <a:prstGeom prst="rect">
              <a:avLst/>
            </a:prstGeom>
            <a:noFill/>
            <a:ln w="3175" cap="flat" cmpd="sng" algn="ctr">
              <a:solidFill>
                <a:sysClr val="windowText" lastClr="000000">
                  <a:lumMod val="50000"/>
                  <a:lumOff val="50000"/>
                </a:sysClr>
              </a:solidFill>
              <a:prstDash val="sysDash"/>
              <a:miter lim="800000"/>
            </a:ln>
            <a:effectLst/>
          </p:spPr>
          <p:txBody>
            <a:bodyPr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4" name="TextBox 243">
              <a:extLst>
                <a:ext uri="{FF2B5EF4-FFF2-40B4-BE49-F238E27FC236}">
                  <a16:creationId xmlns:a16="http://schemas.microsoft.com/office/drawing/2014/main" id="{3BDA412F-0818-AEE5-7FC7-0359B8B139D2}"/>
                </a:ext>
              </a:extLst>
            </p:cNvPr>
            <p:cNvSpPr txBox="1"/>
            <p:nvPr/>
          </p:nvSpPr>
          <p:spPr>
            <a:xfrm>
              <a:off x="6623957" y="4553168"/>
              <a:ext cx="759002" cy="85422"/>
            </a:xfrm>
            <a:prstGeom prst="rect">
              <a:avLst/>
            </a:prstGeom>
            <a:noFill/>
            <a:ln w="3175">
              <a:noFill/>
            </a:ln>
            <a:effectLst/>
          </p:spPr>
          <p:txBody>
            <a:bodyPr wrap="square" lIns="0" tIns="0" rIns="0" bIns="45138" rtlCol="0">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lumMod val="75000"/>
                    </a:prstClr>
                  </a:solidFill>
                  <a:effectLst/>
                  <a:uLnTx/>
                  <a:uFillTx/>
                  <a:latin typeface="Segoe UI Light" panose="020B0502040204020203" pitchFamily="34" charset="0"/>
                  <a:ea typeface="+mn-ea"/>
                  <a:cs typeface="Segoe UI Light" panose="020B0502040204020203" pitchFamily="34" charset="0"/>
                </a:rPr>
                <a:t>Cosmos DB</a:t>
              </a:r>
            </a:p>
          </p:txBody>
        </p:sp>
      </p:grpSp>
      <p:grpSp>
        <p:nvGrpSpPr>
          <p:cNvPr id="245" name="Group 244">
            <a:extLst>
              <a:ext uri="{FF2B5EF4-FFF2-40B4-BE49-F238E27FC236}">
                <a16:creationId xmlns:a16="http://schemas.microsoft.com/office/drawing/2014/main" id="{B9EBC437-869A-5C03-ED3E-93ADCB9B4B74}"/>
              </a:ext>
            </a:extLst>
          </p:cNvPr>
          <p:cNvGrpSpPr/>
          <p:nvPr/>
        </p:nvGrpSpPr>
        <p:grpSpPr>
          <a:xfrm>
            <a:off x="6817642" y="1949817"/>
            <a:ext cx="688843" cy="534282"/>
            <a:chOff x="6817642" y="1066941"/>
            <a:chExt cx="688843" cy="534282"/>
          </a:xfrm>
        </p:grpSpPr>
        <p:pic>
          <p:nvPicPr>
            <p:cNvPr id="246" name="Picture 78">
              <a:extLst>
                <a:ext uri="{FF2B5EF4-FFF2-40B4-BE49-F238E27FC236}">
                  <a16:creationId xmlns:a16="http://schemas.microsoft.com/office/drawing/2014/main" id="{822A7CD7-9930-9A0E-FD27-D90A6E9624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62586" y="1066941"/>
              <a:ext cx="331642" cy="331642"/>
            </a:xfrm>
            <a:prstGeom prst="rect">
              <a:avLst/>
            </a:prstGeom>
            <a:ln>
              <a:noFill/>
            </a:ln>
          </p:spPr>
        </p:pic>
        <p:sp>
          <p:nvSpPr>
            <p:cNvPr id="247" name="TextBox 246">
              <a:extLst>
                <a:ext uri="{FF2B5EF4-FFF2-40B4-BE49-F238E27FC236}">
                  <a16:creationId xmlns:a16="http://schemas.microsoft.com/office/drawing/2014/main" id="{CBF414A7-BB77-5D52-9982-A7E2EE7D6980}"/>
                </a:ext>
              </a:extLst>
            </p:cNvPr>
            <p:cNvSpPr txBox="1"/>
            <p:nvPr/>
          </p:nvSpPr>
          <p:spPr>
            <a:xfrm>
              <a:off x="6817642" y="1424823"/>
              <a:ext cx="688843" cy="17640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a:lnSpc>
                  <a:spcPct val="80000"/>
                </a:lnSpc>
                <a:defRPr/>
              </a:pPr>
              <a:r>
                <a:rPr lang="en-US" sz="700" b="1" dirty="0">
                  <a:latin typeface="Segoe UI Light" panose="020B0502040204020203" pitchFamily="34" charset="0"/>
                  <a:cs typeface="Segoe UI Light" panose="020B0502040204020203" pitchFamily="34" charset="0"/>
                </a:rPr>
                <a:t>Vector &amp; Search</a:t>
              </a:r>
            </a:p>
            <a:p>
              <a:pPr>
                <a:lnSpc>
                  <a:spcPct val="80000"/>
                </a:lnSpc>
                <a:defRPr/>
              </a:pPr>
              <a:r>
                <a:rPr lang="en-US" sz="700" b="1" dirty="0">
                  <a:latin typeface="Segoe UI Light" panose="020B0502040204020203" pitchFamily="34" charset="0"/>
                  <a:cs typeface="Segoe UI Light" panose="020B0502040204020203" pitchFamily="34" charset="0"/>
                </a:rPr>
                <a:t>Pod</a:t>
              </a:r>
            </a:p>
          </p:txBody>
        </p:sp>
      </p:grpSp>
      <p:cxnSp>
        <p:nvCxnSpPr>
          <p:cNvPr id="248" name="Straight Connector 247">
            <a:extLst>
              <a:ext uri="{FF2B5EF4-FFF2-40B4-BE49-F238E27FC236}">
                <a16:creationId xmlns:a16="http://schemas.microsoft.com/office/drawing/2014/main" id="{E516815E-1107-8812-43B8-5307FECB6A7B}"/>
              </a:ext>
            </a:extLst>
          </p:cNvPr>
          <p:cNvCxnSpPr>
            <a:cxnSpLocks/>
          </p:cNvCxnSpPr>
          <p:nvPr/>
        </p:nvCxnSpPr>
        <p:spPr>
          <a:xfrm>
            <a:off x="5635932" y="6004373"/>
            <a:ext cx="1124193" cy="0"/>
          </a:xfrm>
          <a:prstGeom prst="line">
            <a:avLst/>
          </a:prstGeom>
          <a:noFill/>
          <a:ln w="12700" cap="flat" cmpd="sng" algn="ctr">
            <a:solidFill>
              <a:srgbClr val="70AD47"/>
            </a:solidFill>
            <a:prstDash val="solid"/>
            <a:miter lim="800000"/>
          </a:ln>
          <a:effectLst/>
        </p:spPr>
      </p:cxnSp>
      <p:sp>
        <p:nvSpPr>
          <p:cNvPr id="249" name="TextBox 248">
            <a:extLst>
              <a:ext uri="{FF2B5EF4-FFF2-40B4-BE49-F238E27FC236}">
                <a16:creationId xmlns:a16="http://schemas.microsoft.com/office/drawing/2014/main" id="{57F09ECF-8B80-861C-8216-8F2461222D66}"/>
              </a:ext>
            </a:extLst>
          </p:cNvPr>
          <p:cNvSpPr txBox="1"/>
          <p:nvPr/>
        </p:nvSpPr>
        <p:spPr>
          <a:xfrm>
            <a:off x="5535551" y="5748094"/>
            <a:ext cx="1029444" cy="215444"/>
          </a:xfrm>
          <a:prstGeom prst="rect">
            <a:avLst/>
          </a:prstGeom>
          <a:noFill/>
        </p:spPr>
        <p:txBody>
          <a:bodyPr wrap="square" rtlCol="0">
            <a:spAutoFit/>
          </a:bodyPr>
          <a:lstStyle/>
          <a:p>
            <a:pPr>
              <a:defRPr/>
            </a:pPr>
            <a:r>
              <a:rPr lang="en-US" sz="800" dirty="0">
                <a:solidFill>
                  <a:prstClr val="black">
                    <a:lumMod val="75000"/>
                  </a:prstClr>
                </a:solidFill>
                <a:latin typeface="Segoe UI Light" panose="020B0502040204020203" pitchFamily="34" charset="0"/>
                <a:cs typeface="Segoe UI Light" panose="020B0502040204020203" pitchFamily="34" charset="0"/>
              </a:rPr>
              <a:t>User Interaction</a:t>
            </a:r>
          </a:p>
        </p:txBody>
      </p:sp>
      <p:sp>
        <p:nvSpPr>
          <p:cNvPr id="250" name="Rectangle: Rounded Corners 249">
            <a:extLst>
              <a:ext uri="{FF2B5EF4-FFF2-40B4-BE49-F238E27FC236}">
                <a16:creationId xmlns:a16="http://schemas.microsoft.com/office/drawing/2014/main" id="{9557A632-CBCD-CB1F-C623-DEF21630B315}"/>
              </a:ext>
            </a:extLst>
          </p:cNvPr>
          <p:cNvSpPr/>
          <p:nvPr/>
        </p:nvSpPr>
        <p:spPr>
          <a:xfrm>
            <a:off x="9846956" y="1163481"/>
            <a:ext cx="857144" cy="4534115"/>
          </a:xfrm>
          <a:prstGeom prst="roundRect">
            <a:avLst>
              <a:gd name="adj" fmla="val 5446"/>
            </a:avLst>
          </a:prstGeom>
          <a:solidFill>
            <a:srgbClr val="5B9BD5">
              <a:lumMod val="20000"/>
              <a:lumOff val="80000"/>
            </a:srgbClr>
          </a:solidFill>
          <a:ln w="12700" cap="flat" cmpd="sng" algn="ctr">
            <a:noFill/>
            <a:prstDash val="solid"/>
            <a:miter lim="800000"/>
          </a:ln>
          <a:effectLst/>
        </p:spPr>
        <p:txBody>
          <a:bodyPr lIns="90311" tIns="45156" rIns="90311" bIns="45156" rtlCol="0" anchor="ct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51" name="TextBox 250">
            <a:extLst>
              <a:ext uri="{FF2B5EF4-FFF2-40B4-BE49-F238E27FC236}">
                <a16:creationId xmlns:a16="http://schemas.microsoft.com/office/drawing/2014/main" id="{B5B2B29D-04C6-B6AA-39F4-D5C2F6C91F58}"/>
              </a:ext>
            </a:extLst>
          </p:cNvPr>
          <p:cNvSpPr txBox="1"/>
          <p:nvPr/>
        </p:nvSpPr>
        <p:spPr>
          <a:xfrm>
            <a:off x="9890333" y="1270621"/>
            <a:ext cx="768409" cy="172680"/>
          </a:xfrm>
          <a:prstGeom prst="rect">
            <a:avLst/>
          </a:prstGeom>
          <a:noFill/>
        </p:spPr>
        <p:txBody>
          <a:bodyPr wrap="square" lIns="0" tIns="0" rIns="0" bIns="44581" rtlCol="0" anchor="t">
            <a:spAutoFit/>
          </a:bodyPr>
          <a:lstStyle/>
          <a:p>
            <a:pPr algn="ctr">
              <a:lnSpc>
                <a:spcPct val="80000"/>
              </a:lnSpc>
              <a:defRPr/>
            </a:pPr>
            <a:r>
              <a:rPr lang="en-US" sz="1000" b="1" dirty="0">
                <a:solidFill>
                  <a:prstClr val="black"/>
                </a:solidFill>
                <a:latin typeface="Segoe UI Light" panose="020B0502040204020203" pitchFamily="34" charset="0"/>
                <a:cs typeface="Segoe UI Light" panose="020B0502040204020203" pitchFamily="34" charset="0"/>
              </a:rPr>
              <a:t>CONSUMERS</a:t>
            </a:r>
          </a:p>
        </p:txBody>
      </p:sp>
      <p:grpSp>
        <p:nvGrpSpPr>
          <p:cNvPr id="252" name="Group 251">
            <a:extLst>
              <a:ext uri="{FF2B5EF4-FFF2-40B4-BE49-F238E27FC236}">
                <a16:creationId xmlns:a16="http://schemas.microsoft.com/office/drawing/2014/main" id="{F5BF54BC-A735-511D-2A5A-1727C2ABE9F8}"/>
              </a:ext>
            </a:extLst>
          </p:cNvPr>
          <p:cNvGrpSpPr/>
          <p:nvPr/>
        </p:nvGrpSpPr>
        <p:grpSpPr>
          <a:xfrm>
            <a:off x="9926904" y="3296358"/>
            <a:ext cx="729367" cy="894203"/>
            <a:chOff x="10145656" y="2273625"/>
            <a:chExt cx="738483" cy="905381"/>
          </a:xfrm>
        </p:grpSpPr>
        <p:sp>
          <p:nvSpPr>
            <p:cNvPr id="253" name="TextBox 252">
              <a:extLst>
                <a:ext uri="{FF2B5EF4-FFF2-40B4-BE49-F238E27FC236}">
                  <a16:creationId xmlns:a16="http://schemas.microsoft.com/office/drawing/2014/main" id="{BDFB508F-52C9-B356-5E78-03A208728FB1}"/>
                </a:ext>
              </a:extLst>
            </p:cNvPr>
            <p:cNvSpPr txBox="1"/>
            <p:nvPr/>
          </p:nvSpPr>
          <p:spPr>
            <a:xfrm>
              <a:off x="10145656" y="2684119"/>
              <a:ext cx="738483" cy="494887"/>
            </a:xfrm>
            <a:prstGeom prst="rect">
              <a:avLst/>
            </a:prstGeom>
            <a:noFill/>
          </p:spPr>
          <p:txBody>
            <a:bodyPr wrap="none" lIns="0" tIns="0" rIns="0" bIns="45138" rtlCol="0">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Data Engineers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DBAs</a:t>
              </a:r>
            </a:p>
            <a:p>
              <a:pPr marL="0" marR="0" lvl="0" indent="0" defTabSz="914400" eaLnBrk="1" fontAlgn="auto" latinLnBrk="0" hangingPunct="1">
                <a:lnSpc>
                  <a:spcPct val="8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End Users</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4" name="Group 253">
              <a:extLst>
                <a:ext uri="{FF2B5EF4-FFF2-40B4-BE49-F238E27FC236}">
                  <a16:creationId xmlns:a16="http://schemas.microsoft.com/office/drawing/2014/main" id="{156B64D9-F6F5-943F-00E8-5D0A81644FBC}"/>
                </a:ext>
              </a:extLst>
            </p:cNvPr>
            <p:cNvGrpSpPr/>
            <p:nvPr/>
          </p:nvGrpSpPr>
          <p:grpSpPr>
            <a:xfrm>
              <a:off x="10323770" y="2273625"/>
              <a:ext cx="341631" cy="298972"/>
              <a:chOff x="10385106" y="1921164"/>
              <a:chExt cx="341631" cy="298972"/>
            </a:xfrm>
          </p:grpSpPr>
          <p:sp>
            <p:nvSpPr>
              <p:cNvPr id="255" name="Freeform: Shape 254">
                <a:extLst>
                  <a:ext uri="{FF2B5EF4-FFF2-40B4-BE49-F238E27FC236}">
                    <a16:creationId xmlns:a16="http://schemas.microsoft.com/office/drawing/2014/main" id="{EB514881-FFC1-8862-B023-5B5A7008DDBE}"/>
                  </a:ext>
                </a:extLst>
              </p:cNvPr>
              <p:cNvSpPr/>
              <p:nvPr/>
            </p:nvSpPr>
            <p:spPr>
              <a:xfrm>
                <a:off x="10385106" y="2001742"/>
                <a:ext cx="132555" cy="92387"/>
              </a:xfrm>
              <a:custGeom>
                <a:avLst/>
                <a:gdLst>
                  <a:gd name="connsiteX0" fmla="*/ 100750 w 142754"/>
                  <a:gd name="connsiteY0" fmla="*/ 99972 h 99495"/>
                  <a:gd name="connsiteX1" fmla="*/ 0 w 142754"/>
                  <a:gd name="connsiteY1" fmla="*/ 99972 h 99495"/>
                  <a:gd name="connsiteX2" fmla="*/ 0 w 142754"/>
                  <a:gd name="connsiteY2" fmla="*/ 87556 h 99495"/>
                  <a:gd name="connsiteX3" fmla="*/ 68825 w 142754"/>
                  <a:gd name="connsiteY3" fmla="*/ 0 h 99495"/>
                  <a:gd name="connsiteX4" fmla="*/ 117578 w 142754"/>
                  <a:gd name="connsiteY4" fmla="*/ 0 h 99495"/>
                  <a:gd name="connsiteX5" fmla="*/ 146388 w 142754"/>
                  <a:gd name="connsiteY5" fmla="*/ 12675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100750" y="99972"/>
                    </a:moveTo>
                    <a:lnTo>
                      <a:pt x="0" y="99972"/>
                    </a:lnTo>
                    <a:lnTo>
                      <a:pt x="0" y="87556"/>
                    </a:lnTo>
                    <a:cubicBezTo>
                      <a:pt x="95" y="46022"/>
                      <a:pt x="28489" y="9901"/>
                      <a:pt x="68825" y="0"/>
                    </a:cubicBezTo>
                    <a:cubicBezTo>
                      <a:pt x="84030" y="8246"/>
                      <a:pt x="102373" y="8246"/>
                      <a:pt x="117578" y="0"/>
                    </a:cubicBezTo>
                    <a:cubicBezTo>
                      <a:pt x="127852" y="2498"/>
                      <a:pt x="137605" y="6788"/>
                      <a:pt x="146388" y="1267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6" name="Freeform: Shape 255">
                <a:extLst>
                  <a:ext uri="{FF2B5EF4-FFF2-40B4-BE49-F238E27FC236}">
                    <a16:creationId xmlns:a16="http://schemas.microsoft.com/office/drawing/2014/main" id="{2D1E6F64-D2B9-4740-B1FE-7C2360CE2681}"/>
                  </a:ext>
                </a:extLst>
              </p:cNvPr>
              <p:cNvSpPr/>
              <p:nvPr/>
            </p:nvSpPr>
            <p:spPr>
              <a:xfrm>
                <a:off x="10428459" y="1921164"/>
                <a:ext cx="84353" cy="84353"/>
              </a:xfrm>
              <a:custGeom>
                <a:avLst/>
                <a:gdLst>
                  <a:gd name="connsiteX0" fmla="*/ 68769 w 90843"/>
                  <a:gd name="connsiteY0" fmla="*/ 86995 h 90843"/>
                  <a:gd name="connsiteX1" fmla="*/ 86995 w 90843"/>
                  <a:gd name="connsiteY1" fmla="*/ 23996 h 90843"/>
                  <a:gd name="connsiteX2" fmla="*/ 23996 w 90843"/>
                  <a:gd name="connsiteY2" fmla="*/ 5770 h 90843"/>
                  <a:gd name="connsiteX3" fmla="*/ 5770 w 90843"/>
                  <a:gd name="connsiteY3" fmla="*/ 68769 h 90843"/>
                  <a:gd name="connsiteX4" fmla="*/ 23996 w 90843"/>
                  <a:gd name="connsiteY4" fmla="*/ 86995 h 90843"/>
                  <a:gd name="connsiteX5" fmla="*/ 68769 w 90843"/>
                  <a:gd name="connsiteY5" fmla="*/ 86995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69" y="86995"/>
                    </a:moveTo>
                    <a:cubicBezTo>
                      <a:pt x="91198" y="74631"/>
                      <a:pt x="99358" y="46425"/>
                      <a:pt x="86995" y="23996"/>
                    </a:cubicBezTo>
                    <a:cubicBezTo>
                      <a:pt x="74631" y="1566"/>
                      <a:pt x="46425" y="-6594"/>
                      <a:pt x="23996" y="5770"/>
                    </a:cubicBezTo>
                    <a:cubicBezTo>
                      <a:pt x="1566" y="18134"/>
                      <a:pt x="-6594" y="46339"/>
                      <a:pt x="5770" y="68769"/>
                    </a:cubicBezTo>
                    <a:cubicBezTo>
                      <a:pt x="10001" y="76444"/>
                      <a:pt x="16320" y="82764"/>
                      <a:pt x="23996" y="86995"/>
                    </a:cubicBezTo>
                    <a:cubicBezTo>
                      <a:pt x="37948" y="94611"/>
                      <a:pt x="54816" y="94611"/>
                      <a:pt x="68769" y="86995"/>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7" name="Freeform: Shape 256">
                <a:extLst>
                  <a:ext uri="{FF2B5EF4-FFF2-40B4-BE49-F238E27FC236}">
                    <a16:creationId xmlns:a16="http://schemas.microsoft.com/office/drawing/2014/main" id="{F46602DE-6250-E379-781D-7CE6C6B3AC7B}"/>
                  </a:ext>
                </a:extLst>
              </p:cNvPr>
              <p:cNvSpPr/>
              <p:nvPr/>
            </p:nvSpPr>
            <p:spPr>
              <a:xfrm>
                <a:off x="10594182" y="2001782"/>
                <a:ext cx="132555" cy="92387"/>
              </a:xfrm>
              <a:custGeom>
                <a:avLst/>
                <a:gdLst>
                  <a:gd name="connsiteX0" fmla="*/ 0 w 142754"/>
                  <a:gd name="connsiteY0" fmla="*/ 12978 h 99495"/>
                  <a:gd name="connsiteX1" fmla="*/ 29113 w 142754"/>
                  <a:gd name="connsiteY1" fmla="*/ 0 h 99495"/>
                  <a:gd name="connsiteX2" fmla="*/ 77953 w 142754"/>
                  <a:gd name="connsiteY2" fmla="*/ 0 h 99495"/>
                  <a:gd name="connsiteX3" fmla="*/ 146864 w 142754"/>
                  <a:gd name="connsiteY3" fmla="*/ 87556 h 99495"/>
                  <a:gd name="connsiteX4" fmla="*/ 146864 w 142754"/>
                  <a:gd name="connsiteY4" fmla="*/ 99972 h 99495"/>
                  <a:gd name="connsiteX5" fmla="*/ 46287 w 142754"/>
                  <a:gd name="connsiteY5" fmla="*/ 99972 h 9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54" h="99495">
                    <a:moveTo>
                      <a:pt x="0" y="12978"/>
                    </a:moveTo>
                    <a:cubicBezTo>
                      <a:pt x="8824" y="6899"/>
                      <a:pt x="18694" y="2500"/>
                      <a:pt x="29113" y="0"/>
                    </a:cubicBezTo>
                    <a:cubicBezTo>
                      <a:pt x="44349" y="8246"/>
                      <a:pt x="62717" y="8246"/>
                      <a:pt x="77953" y="0"/>
                    </a:cubicBezTo>
                    <a:cubicBezTo>
                      <a:pt x="118333" y="9854"/>
                      <a:pt x="146775" y="45992"/>
                      <a:pt x="146864" y="87556"/>
                    </a:cubicBezTo>
                    <a:lnTo>
                      <a:pt x="146864" y="99972"/>
                    </a:lnTo>
                    <a:lnTo>
                      <a:pt x="46287" y="99972"/>
                    </a:ln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58" name="Freeform: Shape 257">
                <a:extLst>
                  <a:ext uri="{FF2B5EF4-FFF2-40B4-BE49-F238E27FC236}">
                    <a16:creationId xmlns:a16="http://schemas.microsoft.com/office/drawing/2014/main" id="{D0888ABB-DF1D-36C4-1070-7C4D6B76C7FD}"/>
                  </a:ext>
                </a:extLst>
              </p:cNvPr>
              <p:cNvSpPr/>
              <p:nvPr/>
            </p:nvSpPr>
            <p:spPr>
              <a:xfrm>
                <a:off x="10600721" y="1921175"/>
                <a:ext cx="84353" cy="84353"/>
              </a:xfrm>
              <a:custGeom>
                <a:avLst/>
                <a:gdLst>
                  <a:gd name="connsiteX0" fmla="*/ 68790 w 90843"/>
                  <a:gd name="connsiteY0" fmla="*/ 86983 h 90843"/>
                  <a:gd name="connsiteX1" fmla="*/ 86983 w 90843"/>
                  <a:gd name="connsiteY1" fmla="*/ 23974 h 90843"/>
                  <a:gd name="connsiteX2" fmla="*/ 23974 w 90843"/>
                  <a:gd name="connsiteY2" fmla="*/ 5782 h 90843"/>
                  <a:gd name="connsiteX3" fmla="*/ 5782 w 90843"/>
                  <a:gd name="connsiteY3" fmla="*/ 68790 h 90843"/>
                  <a:gd name="connsiteX4" fmla="*/ 23974 w 90843"/>
                  <a:gd name="connsiteY4" fmla="*/ 86983 h 90843"/>
                  <a:gd name="connsiteX5" fmla="*/ 68790 w 90843"/>
                  <a:gd name="connsiteY5" fmla="*/ 86983 h 9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3" h="90843">
                    <a:moveTo>
                      <a:pt x="68790" y="86983"/>
                    </a:moveTo>
                    <a:cubicBezTo>
                      <a:pt x="91213" y="74607"/>
                      <a:pt x="99358" y="46397"/>
                      <a:pt x="86983" y="23974"/>
                    </a:cubicBezTo>
                    <a:cubicBezTo>
                      <a:pt x="74607" y="1551"/>
                      <a:pt x="46397" y="-6594"/>
                      <a:pt x="23974" y="5782"/>
                    </a:cubicBezTo>
                    <a:cubicBezTo>
                      <a:pt x="1551" y="18158"/>
                      <a:pt x="-6594" y="46367"/>
                      <a:pt x="5782" y="68790"/>
                    </a:cubicBezTo>
                    <a:cubicBezTo>
                      <a:pt x="10009" y="76449"/>
                      <a:pt x="16316" y="82756"/>
                      <a:pt x="23974" y="86983"/>
                    </a:cubicBezTo>
                    <a:cubicBezTo>
                      <a:pt x="37942" y="94599"/>
                      <a:pt x="54822" y="94599"/>
                      <a:pt x="68790" y="86983"/>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nvGrpSpPr>
              <p:cNvPr id="259" name="Group 258">
                <a:extLst>
                  <a:ext uri="{FF2B5EF4-FFF2-40B4-BE49-F238E27FC236}">
                    <a16:creationId xmlns:a16="http://schemas.microsoft.com/office/drawing/2014/main" id="{7F818FB9-EB8D-27F9-E5A1-1128533E3C06}"/>
                  </a:ext>
                </a:extLst>
              </p:cNvPr>
              <p:cNvGrpSpPr/>
              <p:nvPr/>
            </p:nvGrpSpPr>
            <p:grpSpPr>
              <a:xfrm>
                <a:off x="10455009" y="2016860"/>
                <a:ext cx="205314" cy="203276"/>
                <a:chOff x="10122609" y="2079094"/>
                <a:chExt cx="263880" cy="261260"/>
              </a:xfrm>
            </p:grpSpPr>
            <p:sp>
              <p:nvSpPr>
                <p:cNvPr id="260" name="Freeform: Shape 259">
                  <a:extLst>
                    <a:ext uri="{FF2B5EF4-FFF2-40B4-BE49-F238E27FC236}">
                      <a16:creationId xmlns:a16="http://schemas.microsoft.com/office/drawing/2014/main" id="{BA6725F2-E9F8-15E3-A992-EF6569648488}"/>
                    </a:ext>
                  </a:extLst>
                </p:cNvPr>
                <p:cNvSpPr/>
                <p:nvPr/>
              </p:nvSpPr>
              <p:spPr>
                <a:xfrm>
                  <a:off x="10122609" y="2201925"/>
                  <a:ext cx="263880" cy="138429"/>
                </a:xfrm>
                <a:custGeom>
                  <a:avLst/>
                  <a:gdLst>
                    <a:gd name="connsiteX0" fmla="*/ 263880 w 263879"/>
                    <a:gd name="connsiteY0" fmla="*/ 123937 h 138428"/>
                    <a:gd name="connsiteX1" fmla="*/ 263880 w 263879"/>
                    <a:gd name="connsiteY1" fmla="*/ 141241 h 138428"/>
                    <a:gd name="connsiteX2" fmla="*/ 0 w 263879"/>
                    <a:gd name="connsiteY2" fmla="*/ 141241 h 138428"/>
                    <a:gd name="connsiteX3" fmla="*/ 0 w 263879"/>
                    <a:gd name="connsiteY3" fmla="*/ 123937 h 138428"/>
                    <a:gd name="connsiteX4" fmla="*/ 97246 w 263879"/>
                    <a:gd name="connsiteY4" fmla="*/ 0 h 138428"/>
                    <a:gd name="connsiteX5" fmla="*/ 166461 w 263879"/>
                    <a:gd name="connsiteY5" fmla="*/ 0 h 138428"/>
                    <a:gd name="connsiteX6" fmla="*/ 263880 w 263879"/>
                    <a:gd name="connsiteY6" fmla="*/ 123937 h 138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79" h="138428">
                      <a:moveTo>
                        <a:pt x="263880" y="123937"/>
                      </a:moveTo>
                      <a:lnTo>
                        <a:pt x="263880" y="141241"/>
                      </a:lnTo>
                      <a:lnTo>
                        <a:pt x="0" y="141241"/>
                      </a:lnTo>
                      <a:lnTo>
                        <a:pt x="0" y="123937"/>
                      </a:lnTo>
                      <a:cubicBezTo>
                        <a:pt x="99" y="65192"/>
                        <a:pt x="40211" y="14070"/>
                        <a:pt x="97246" y="0"/>
                      </a:cubicBezTo>
                      <a:cubicBezTo>
                        <a:pt x="118834" y="11700"/>
                        <a:pt x="144872" y="11700"/>
                        <a:pt x="166461" y="0"/>
                      </a:cubicBezTo>
                      <a:cubicBezTo>
                        <a:pt x="223565" y="14003"/>
                        <a:pt x="263762" y="65141"/>
                        <a:pt x="263880" y="123937"/>
                      </a:cubicBezTo>
                      <a:close/>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sp>
              <p:nvSpPr>
                <p:cNvPr id="261" name="Freeform: Shape 260">
                  <a:extLst>
                    <a:ext uri="{FF2B5EF4-FFF2-40B4-BE49-F238E27FC236}">
                      <a16:creationId xmlns:a16="http://schemas.microsoft.com/office/drawing/2014/main" id="{8C0BD4FC-5C01-948D-EFCD-BA8AE2EA5789}"/>
                    </a:ext>
                  </a:extLst>
                </p:cNvPr>
                <p:cNvSpPr/>
                <p:nvPr/>
              </p:nvSpPr>
              <p:spPr>
                <a:xfrm>
                  <a:off x="10188567" y="2079094"/>
                  <a:ext cx="129777" cy="129777"/>
                </a:xfrm>
                <a:custGeom>
                  <a:avLst/>
                  <a:gdLst>
                    <a:gd name="connsiteX0" fmla="*/ 97345 w 129776"/>
                    <a:gd name="connsiteY0" fmla="*/ 123091 h 129776"/>
                    <a:gd name="connsiteX1" fmla="*/ 123091 w 129776"/>
                    <a:gd name="connsiteY1" fmla="*/ 33927 h 129776"/>
                    <a:gd name="connsiteX2" fmla="*/ 33927 w 129776"/>
                    <a:gd name="connsiteY2" fmla="*/ 8181 h 129776"/>
                    <a:gd name="connsiteX3" fmla="*/ 8181 w 129776"/>
                    <a:gd name="connsiteY3" fmla="*/ 97345 h 129776"/>
                    <a:gd name="connsiteX4" fmla="*/ 33927 w 129776"/>
                    <a:gd name="connsiteY4" fmla="*/ 123091 h 129776"/>
                    <a:gd name="connsiteX5" fmla="*/ 97345 w 129776"/>
                    <a:gd name="connsiteY5" fmla="*/ 123091 h 1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776" h="129776">
                      <a:moveTo>
                        <a:pt x="97345" y="123091"/>
                      </a:moveTo>
                      <a:cubicBezTo>
                        <a:pt x="129076" y="105578"/>
                        <a:pt x="140603" y="65659"/>
                        <a:pt x="123091" y="33927"/>
                      </a:cubicBezTo>
                      <a:cubicBezTo>
                        <a:pt x="105578" y="2196"/>
                        <a:pt x="65659" y="-9331"/>
                        <a:pt x="33927" y="8181"/>
                      </a:cubicBezTo>
                      <a:cubicBezTo>
                        <a:pt x="2196" y="25694"/>
                        <a:pt x="-9331" y="65614"/>
                        <a:pt x="8181" y="97345"/>
                      </a:cubicBezTo>
                      <a:cubicBezTo>
                        <a:pt x="14163" y="108183"/>
                        <a:pt x="23089" y="117109"/>
                        <a:pt x="33927" y="123091"/>
                      </a:cubicBezTo>
                      <a:cubicBezTo>
                        <a:pt x="53690" y="133878"/>
                        <a:pt x="77582" y="133878"/>
                        <a:pt x="97345" y="123091"/>
                      </a:cubicBezTo>
                    </a:path>
                  </a:pathLst>
                </a:custGeom>
                <a:noFill/>
                <a:ln w="25400" cap="flat">
                  <a:solidFill>
                    <a:sysClr val="windowText" lastClr="000000"/>
                  </a:solidFill>
                  <a:prstDash val="solid"/>
                  <a:round/>
                </a:ln>
              </p:spPr>
              <p:txBody>
                <a:bodyPr rtlCol="0" anchor="ctr"/>
                <a:lstStyle/>
                <a:p>
                  <a:pPr marL="0" marR="0" lvl="0" indent="0" defTabSz="914400" eaLnBrk="1" fontAlgn="auto" latinLnBrk="0" hangingPunct="1">
                    <a:lnSpc>
                      <a:spcPct val="8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black"/>
                    </a:solidFill>
                    <a:effectLst/>
                    <a:uLnTx/>
                    <a:uFillTx/>
                    <a:latin typeface="Segoe UI Light" panose="020B0502040204020203" pitchFamily="34" charset="0"/>
                    <a:cs typeface="Segoe UI Light" panose="020B0502040204020203" pitchFamily="34" charset="0"/>
                  </a:endParaRPr>
                </a:p>
              </p:txBody>
            </p:sp>
          </p:grpSp>
        </p:grpSp>
      </p:grpSp>
      <p:grpSp>
        <p:nvGrpSpPr>
          <p:cNvPr id="262" name="Group 261">
            <a:extLst>
              <a:ext uri="{FF2B5EF4-FFF2-40B4-BE49-F238E27FC236}">
                <a16:creationId xmlns:a16="http://schemas.microsoft.com/office/drawing/2014/main" id="{FA1BA328-AEDE-3BAD-8E06-F6243C85E083}"/>
              </a:ext>
            </a:extLst>
          </p:cNvPr>
          <p:cNvGrpSpPr/>
          <p:nvPr/>
        </p:nvGrpSpPr>
        <p:grpSpPr>
          <a:xfrm>
            <a:off x="6813246" y="2674540"/>
            <a:ext cx="635428" cy="578280"/>
            <a:chOff x="7357748" y="3147550"/>
            <a:chExt cx="635428" cy="578280"/>
          </a:xfrm>
        </p:grpSpPr>
        <p:sp>
          <p:nvSpPr>
            <p:cNvPr id="263" name="Rectangle 262">
              <a:extLst>
                <a:ext uri="{FF2B5EF4-FFF2-40B4-BE49-F238E27FC236}">
                  <a16:creationId xmlns:a16="http://schemas.microsoft.com/office/drawing/2014/main" id="{47A590EB-F058-F1C9-E20D-11BFF3B9F3B1}"/>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(Embeddings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264" name="Picture 4" descr="OpenAI Logo">
              <a:extLst>
                <a:ext uri="{FF2B5EF4-FFF2-40B4-BE49-F238E27FC236}">
                  <a16:creationId xmlns:a16="http://schemas.microsoft.com/office/drawing/2014/main" id="{3F8F54EE-CC6E-2602-F1F6-11935A148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sp>
        <p:nvSpPr>
          <p:cNvPr id="265" name="Rectangle 264">
            <a:extLst>
              <a:ext uri="{FF2B5EF4-FFF2-40B4-BE49-F238E27FC236}">
                <a16:creationId xmlns:a16="http://schemas.microsoft.com/office/drawing/2014/main" id="{1BD0B2D2-48A7-F62C-6E34-B417A19583F1}"/>
              </a:ext>
            </a:extLst>
          </p:cNvPr>
          <p:cNvSpPr/>
          <p:nvPr/>
        </p:nvSpPr>
        <p:spPr>
          <a:xfrm>
            <a:off x="8420886" y="5352806"/>
            <a:ext cx="68935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Q&amp;A Web App</a:t>
            </a:r>
          </a:p>
        </p:txBody>
      </p:sp>
      <p:cxnSp>
        <p:nvCxnSpPr>
          <p:cNvPr id="266" name="Straight Arrow Connector 265">
            <a:extLst>
              <a:ext uri="{FF2B5EF4-FFF2-40B4-BE49-F238E27FC236}">
                <a16:creationId xmlns:a16="http://schemas.microsoft.com/office/drawing/2014/main" id="{D601A7FA-AF05-698F-4B86-22215E91661B}"/>
              </a:ext>
            </a:extLst>
          </p:cNvPr>
          <p:cNvCxnSpPr>
            <a:cxnSpLocks/>
          </p:cNvCxnSpPr>
          <p:nvPr/>
        </p:nvCxnSpPr>
        <p:spPr>
          <a:xfrm>
            <a:off x="8983781" y="5196682"/>
            <a:ext cx="863174" cy="0"/>
          </a:xfrm>
          <a:prstGeom prst="straightConnector1">
            <a:avLst/>
          </a:prstGeom>
          <a:noFill/>
          <a:ln w="12700" cap="flat" cmpd="sng" algn="ctr">
            <a:solidFill>
              <a:srgbClr val="70AD47"/>
            </a:solidFill>
            <a:prstDash val="solid"/>
            <a:miter lim="800000"/>
            <a:headEnd type="triangle"/>
            <a:tailEnd type="triangle"/>
          </a:ln>
          <a:effectLst/>
        </p:spPr>
      </p:cxnSp>
      <p:grpSp>
        <p:nvGrpSpPr>
          <p:cNvPr id="267" name="Group 266">
            <a:extLst>
              <a:ext uri="{FF2B5EF4-FFF2-40B4-BE49-F238E27FC236}">
                <a16:creationId xmlns:a16="http://schemas.microsoft.com/office/drawing/2014/main" id="{D4BEA67A-DBF9-96CD-C164-2CB5EACCDE82}"/>
              </a:ext>
            </a:extLst>
          </p:cNvPr>
          <p:cNvGrpSpPr/>
          <p:nvPr/>
        </p:nvGrpSpPr>
        <p:grpSpPr>
          <a:xfrm>
            <a:off x="1372786" y="3768528"/>
            <a:ext cx="793002" cy="510110"/>
            <a:chOff x="993155" y="3098194"/>
            <a:chExt cx="802915" cy="516486"/>
          </a:xfrm>
        </p:grpSpPr>
        <p:sp>
          <p:nvSpPr>
            <p:cNvPr id="268" name="TextBox 267">
              <a:extLst>
                <a:ext uri="{FF2B5EF4-FFF2-40B4-BE49-F238E27FC236}">
                  <a16:creationId xmlns:a16="http://schemas.microsoft.com/office/drawing/2014/main" id="{4F4B248B-5753-BC7B-7188-681457291877}"/>
                </a:ext>
              </a:extLst>
            </p:cNvPr>
            <p:cNvSpPr txBox="1"/>
            <p:nvPr/>
          </p:nvSpPr>
          <p:spPr>
            <a:xfrm>
              <a:off x="993155" y="3296824"/>
              <a:ext cx="802915" cy="317856"/>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lgn="ctr">
                <a:defRPr/>
              </a:pPr>
              <a:endParaRPr lang="en-US" sz="900" dirty="0">
                <a:solidFill>
                  <a:prstClr val="black"/>
                </a:solidFill>
                <a:latin typeface="Segoe UI Light" panose="020B0502040204020203" pitchFamily="34" charset="0"/>
                <a:cs typeface="Segoe UI Light" panose="020B0502040204020203" pitchFamily="34" charset="0"/>
              </a:endParaRPr>
            </a:p>
            <a:p>
              <a:pPr algn="ctr">
                <a:defRPr/>
              </a:pPr>
              <a:r>
                <a:rPr lang="en-US" sz="900" dirty="0">
                  <a:solidFill>
                    <a:prstClr val="black"/>
                  </a:solidFill>
                  <a:latin typeface="Segoe UI Light" panose="020B0502040204020203" pitchFamily="34" charset="0"/>
                  <a:cs typeface="Segoe UI Light" panose="020B0502040204020203" pitchFamily="34" charset="0"/>
                </a:rPr>
                <a:t>Files</a:t>
              </a:r>
            </a:p>
          </p:txBody>
        </p:sp>
        <p:pic>
          <p:nvPicPr>
            <p:cNvPr id="269" name="Picture 268">
              <a:extLst>
                <a:ext uri="{FF2B5EF4-FFF2-40B4-BE49-F238E27FC236}">
                  <a16:creationId xmlns:a16="http://schemas.microsoft.com/office/drawing/2014/main" id="{2B599838-9DBF-A87D-FE89-5B4633361254}"/>
                </a:ext>
              </a:extLst>
            </p:cNvPr>
            <p:cNvPicPr>
              <a:picLocks noChangeAspect="1"/>
            </p:cNvPicPr>
            <p:nvPr/>
          </p:nvPicPr>
          <p:blipFill>
            <a:blip r:embed="rId7"/>
            <a:stretch>
              <a:fillRect/>
            </a:stretch>
          </p:blipFill>
          <p:spPr>
            <a:xfrm>
              <a:off x="1234544" y="3098194"/>
              <a:ext cx="304410" cy="304410"/>
            </a:xfrm>
            <a:prstGeom prst="rect">
              <a:avLst/>
            </a:prstGeom>
            <a:ln>
              <a:noFill/>
            </a:ln>
          </p:spPr>
        </p:pic>
      </p:grpSp>
      <p:grpSp>
        <p:nvGrpSpPr>
          <p:cNvPr id="270" name="Group 269">
            <a:extLst>
              <a:ext uri="{FF2B5EF4-FFF2-40B4-BE49-F238E27FC236}">
                <a16:creationId xmlns:a16="http://schemas.microsoft.com/office/drawing/2014/main" id="{60F88A11-4A32-72EB-12EE-BBED8E5065CC}"/>
              </a:ext>
            </a:extLst>
          </p:cNvPr>
          <p:cNvGrpSpPr/>
          <p:nvPr/>
        </p:nvGrpSpPr>
        <p:grpSpPr>
          <a:xfrm>
            <a:off x="1309043" y="1899641"/>
            <a:ext cx="858145" cy="525419"/>
            <a:chOff x="324437" y="4146064"/>
            <a:chExt cx="1322109" cy="621094"/>
          </a:xfrm>
        </p:grpSpPr>
        <p:sp>
          <p:nvSpPr>
            <p:cNvPr id="271" name="TextBox 454">
              <a:extLst>
                <a:ext uri="{FF2B5EF4-FFF2-40B4-BE49-F238E27FC236}">
                  <a16:creationId xmlns:a16="http://schemas.microsoft.com/office/drawing/2014/main" id="{C599DD26-A221-48A5-BA78-978EE563782C}"/>
                </a:ext>
              </a:extLst>
            </p:cNvPr>
            <p:cNvSpPr txBox="1"/>
            <p:nvPr/>
          </p:nvSpPr>
          <p:spPr>
            <a:xfrm>
              <a:off x="324437" y="4527036"/>
              <a:ext cx="1322109" cy="240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defRPr/>
              </a:pPr>
              <a:r>
                <a:rPr lang="en-US" sz="900" dirty="0">
                  <a:solidFill>
                    <a:prstClr val="black"/>
                  </a:solidFill>
                  <a:latin typeface="Segoe UI Light" panose="020B0502040204020203" pitchFamily="34" charset="0"/>
                  <a:cs typeface="Segoe UI Light" panose="020B0502040204020203" pitchFamily="34" charset="0"/>
                </a:rPr>
                <a:t>Databases</a:t>
              </a:r>
            </a:p>
          </p:txBody>
        </p:sp>
        <p:pic>
          <p:nvPicPr>
            <p:cNvPr id="272" name="Picture 271" descr="Image result for database image transparent">
              <a:extLst>
                <a:ext uri="{FF2B5EF4-FFF2-40B4-BE49-F238E27FC236}">
                  <a16:creationId xmlns:a16="http://schemas.microsoft.com/office/drawing/2014/main" id="{A8366BF8-BE06-ACD0-306E-8A978F6CEB37}"/>
                </a:ext>
              </a:extLst>
            </p:cNvPr>
            <p:cNvPicPr>
              <a:picLocks noChangeAspect="1" noChangeArrowheads="1"/>
            </p:cNvPicPr>
            <p:nvPr/>
          </p:nvPicPr>
          <p:blipFill>
            <a:blip r:embed="rId8" cstate="print">
              <a:biLevel thresh="75000"/>
              <a:extLst>
                <a:ext uri="{28A0092B-C50C-407E-A947-70E740481C1C}">
                  <a14:useLocalDpi xmlns:a14="http://schemas.microsoft.com/office/drawing/2010/main" val="0"/>
                </a:ext>
              </a:extLst>
            </a:blip>
            <a:srcRect/>
            <a:stretch>
              <a:fillRect/>
            </a:stretch>
          </p:blipFill>
          <p:spPr bwMode="auto">
            <a:xfrm>
              <a:off x="773235" y="4146064"/>
              <a:ext cx="480272" cy="358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3" name="Group 272">
            <a:extLst>
              <a:ext uri="{FF2B5EF4-FFF2-40B4-BE49-F238E27FC236}">
                <a16:creationId xmlns:a16="http://schemas.microsoft.com/office/drawing/2014/main" id="{6577D64D-48B0-4ABD-96AE-2B52AB0C71F0}"/>
              </a:ext>
            </a:extLst>
          </p:cNvPr>
          <p:cNvGrpSpPr/>
          <p:nvPr/>
        </p:nvGrpSpPr>
        <p:grpSpPr>
          <a:xfrm>
            <a:off x="1528424" y="2844449"/>
            <a:ext cx="456503" cy="636753"/>
            <a:chOff x="1168938" y="3822652"/>
            <a:chExt cx="462209" cy="644714"/>
          </a:xfrm>
        </p:grpSpPr>
        <p:sp>
          <p:nvSpPr>
            <p:cNvPr id="274" name="TextBox 273">
              <a:extLst>
                <a:ext uri="{FF2B5EF4-FFF2-40B4-BE49-F238E27FC236}">
                  <a16:creationId xmlns:a16="http://schemas.microsoft.com/office/drawing/2014/main" id="{1FC892CC-A43C-B498-F926-7D83F675D3D1}"/>
                </a:ext>
              </a:extLst>
            </p:cNvPr>
            <p:cNvSpPr txBox="1"/>
            <p:nvPr/>
          </p:nvSpPr>
          <p:spPr>
            <a:xfrm>
              <a:off x="1168938" y="3925139"/>
              <a:ext cx="462209" cy="542227"/>
            </a:xfrm>
            <a:prstGeom prst="rect">
              <a:avLst/>
            </a:prstGeom>
            <a:noFill/>
          </p:spPr>
          <p:txBody>
            <a:bodyPr wrap="square" rtlCol="0">
              <a:spAutoFit/>
            </a:bodyPr>
            <a:lstStyle>
              <a:defPPr>
                <a:defRPr lang="en-US"/>
              </a:defPPr>
              <a:lvl1pPr marL="0" defTabSz="914400" eaLnBrk="1" latinLnBrk="0" hangingPunct="1">
                <a:lnSpc>
                  <a:spcPct val="80000"/>
                </a:lnSpc>
                <a:defRPr sz="800">
                  <a:latin typeface="Graphik" panose="020B0503030202060203" pitchFamily="34" charset="77"/>
                </a:defRPr>
              </a:lvl1pPr>
              <a:lvl2pPr marL="457200" defTabSz="914400" eaLnBrk="1" latinLnBrk="0" hangingPunct="1">
                <a:defRPr sz="1800">
                  <a:latin typeface="+mn-lt"/>
                </a:defRPr>
              </a:lvl2pPr>
              <a:lvl3pPr marL="914400" defTabSz="914400" eaLnBrk="1" latinLnBrk="0" hangingPunct="1">
                <a:defRPr sz="1800">
                  <a:latin typeface="+mn-lt"/>
                </a:defRPr>
              </a:lvl3pPr>
              <a:lvl4pPr marL="1371600" defTabSz="914400" eaLnBrk="1" latinLnBrk="0" hangingPunct="1">
                <a:defRPr sz="1800">
                  <a:latin typeface="+mn-lt"/>
                </a:defRPr>
              </a:lvl4pPr>
              <a:lvl5pPr marL="1828800" defTabSz="914400" eaLnBrk="1" latinLnBrk="0" hangingPunct="1">
                <a:defRPr sz="1800">
                  <a:latin typeface="+mn-lt"/>
                </a:defRPr>
              </a:lvl5pPr>
              <a:lvl6pPr marL="2286000" defTabSz="914400">
                <a:defRPr sz="1800">
                  <a:latin typeface="+mn-lt"/>
                </a:defRPr>
              </a:lvl6pPr>
              <a:lvl7pPr marL="2743200" defTabSz="914400">
                <a:defRPr sz="1800">
                  <a:latin typeface="+mn-lt"/>
                </a:defRPr>
              </a:lvl7pPr>
              <a:lvl8pPr marL="3200400" defTabSz="914400">
                <a:defRPr sz="1800">
                  <a:latin typeface="+mn-lt"/>
                </a:defRPr>
              </a:lvl8pPr>
              <a:lvl9pPr marL="3657600" defTabSz="914400">
                <a:defRPr sz="1800">
                  <a:latin typeface="+mn-lt"/>
                </a:defRPr>
              </a:lvl9pPr>
            </a:lstStyle>
            <a:p>
              <a:pPr>
                <a:defRPr/>
              </a:pPr>
              <a:endParaRPr lang="en-US" sz="900" dirty="0">
                <a:solidFill>
                  <a:prstClr val="black"/>
                </a:solidFill>
                <a:latin typeface="Segoe UI Light" panose="020B0502040204020203" pitchFamily="34" charset="0"/>
                <a:cs typeface="Segoe UI Light" panose="020B0502040204020203" pitchFamily="34" charset="0"/>
              </a:endParaRPr>
            </a:p>
            <a:p>
              <a:pPr>
                <a:defRPr/>
              </a:pPr>
              <a:r>
                <a:rPr lang="en-US" sz="900" dirty="0">
                  <a:solidFill>
                    <a:prstClr val="black"/>
                  </a:solidFill>
                  <a:latin typeface="Segoe UI Light" panose="020B0502040204020203" pitchFamily="34" charset="0"/>
                  <a:cs typeface="Segoe UI Light" panose="020B0502040204020203" pitchFamily="34" charset="0"/>
                </a:rPr>
                <a:t> Apps</a:t>
              </a:r>
            </a:p>
            <a:p>
              <a:pPr>
                <a:defRPr/>
              </a:pPr>
              <a:endParaRPr lang="en-US" sz="900" dirty="0">
                <a:solidFill>
                  <a:prstClr val="black"/>
                </a:solidFill>
                <a:latin typeface="Segoe UI Light" panose="020B0502040204020203" pitchFamily="34" charset="0"/>
                <a:cs typeface="Segoe UI Light" panose="020B0502040204020203" pitchFamily="34" charset="0"/>
              </a:endParaRPr>
            </a:p>
          </p:txBody>
        </p:sp>
        <p:pic>
          <p:nvPicPr>
            <p:cNvPr id="275" name="Picture 274" descr="A picture containing text, monitor, display, dark&#10;&#10;Description automatically generated">
              <a:extLst>
                <a:ext uri="{FF2B5EF4-FFF2-40B4-BE49-F238E27FC236}">
                  <a16:creationId xmlns:a16="http://schemas.microsoft.com/office/drawing/2014/main" id="{6D6E2760-E13C-0C71-1B8C-7F06CD5E458D}"/>
                </a:ext>
              </a:extLst>
            </p:cNvPr>
            <p:cNvPicPr>
              <a:picLocks noChangeAspect="1"/>
            </p:cNvPicPr>
            <p:nvPr/>
          </p:nvPicPr>
          <p:blipFill>
            <a:blip r:embed="rId9"/>
            <a:stretch>
              <a:fillRect/>
            </a:stretch>
          </p:blipFill>
          <p:spPr>
            <a:xfrm>
              <a:off x="1234544" y="3822652"/>
              <a:ext cx="313993" cy="313993"/>
            </a:xfrm>
            <a:prstGeom prst="rect">
              <a:avLst/>
            </a:prstGeom>
          </p:spPr>
        </p:pic>
      </p:grpSp>
      <p:grpSp>
        <p:nvGrpSpPr>
          <p:cNvPr id="276" name="Group 275">
            <a:extLst>
              <a:ext uri="{FF2B5EF4-FFF2-40B4-BE49-F238E27FC236}">
                <a16:creationId xmlns:a16="http://schemas.microsoft.com/office/drawing/2014/main" id="{C74691E4-721D-3C44-1F01-D03F679F4D90}"/>
              </a:ext>
            </a:extLst>
          </p:cNvPr>
          <p:cNvGrpSpPr/>
          <p:nvPr/>
        </p:nvGrpSpPr>
        <p:grpSpPr>
          <a:xfrm>
            <a:off x="9027368" y="5032264"/>
            <a:ext cx="632805" cy="153880"/>
            <a:chOff x="9114779" y="4149388"/>
            <a:chExt cx="632805" cy="153880"/>
          </a:xfrm>
        </p:grpSpPr>
        <p:sp>
          <p:nvSpPr>
            <p:cNvPr id="277" name="TextBox 276">
              <a:extLst>
                <a:ext uri="{FF2B5EF4-FFF2-40B4-BE49-F238E27FC236}">
                  <a16:creationId xmlns:a16="http://schemas.microsoft.com/office/drawing/2014/main" id="{6F360281-8862-4275-AD84-1D5453D28191}"/>
                </a:ext>
              </a:extLst>
            </p:cNvPr>
            <p:cNvSpPr txBox="1"/>
            <p:nvPr/>
          </p:nvSpPr>
          <p:spPr>
            <a:xfrm>
              <a:off x="9208775" y="4161579"/>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Ask Question</a:t>
              </a:r>
            </a:p>
          </p:txBody>
        </p:sp>
        <p:sp>
          <p:nvSpPr>
            <p:cNvPr id="278" name="Oval 277">
              <a:extLst>
                <a:ext uri="{FF2B5EF4-FFF2-40B4-BE49-F238E27FC236}">
                  <a16:creationId xmlns:a16="http://schemas.microsoft.com/office/drawing/2014/main" id="{207E0439-DCE5-9301-D978-2173311C50CC}"/>
                </a:ext>
              </a:extLst>
            </p:cNvPr>
            <p:cNvSpPr/>
            <p:nvPr/>
          </p:nvSpPr>
          <p:spPr>
            <a:xfrm>
              <a:off x="9114779" y="41493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79" name="Group 278">
            <a:extLst>
              <a:ext uri="{FF2B5EF4-FFF2-40B4-BE49-F238E27FC236}">
                <a16:creationId xmlns:a16="http://schemas.microsoft.com/office/drawing/2014/main" id="{70E137DA-6B8C-CA2A-C17B-EDD9E01CBA93}"/>
              </a:ext>
            </a:extLst>
          </p:cNvPr>
          <p:cNvGrpSpPr/>
          <p:nvPr/>
        </p:nvGrpSpPr>
        <p:grpSpPr>
          <a:xfrm>
            <a:off x="7638520" y="1424041"/>
            <a:ext cx="604359" cy="165972"/>
            <a:chOff x="9140476" y="4377733"/>
            <a:chExt cx="604359" cy="165972"/>
          </a:xfrm>
        </p:grpSpPr>
        <p:sp>
          <p:nvSpPr>
            <p:cNvPr id="280" name="TextBox 279">
              <a:extLst>
                <a:ext uri="{FF2B5EF4-FFF2-40B4-BE49-F238E27FC236}">
                  <a16:creationId xmlns:a16="http://schemas.microsoft.com/office/drawing/2014/main" id="{E4807E7E-C620-0E78-92E3-DF9182C6DA56}"/>
                </a:ext>
              </a:extLst>
            </p:cNvPr>
            <p:cNvSpPr txBox="1"/>
            <p:nvPr/>
          </p:nvSpPr>
          <p:spPr>
            <a:xfrm>
              <a:off x="9206026" y="4377733"/>
              <a:ext cx="538809" cy="141689"/>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Submit Question &amp; History</a:t>
              </a:r>
            </a:p>
          </p:txBody>
        </p:sp>
        <p:sp>
          <p:nvSpPr>
            <p:cNvPr id="281" name="Oval 280">
              <a:extLst>
                <a:ext uri="{FF2B5EF4-FFF2-40B4-BE49-F238E27FC236}">
                  <a16:creationId xmlns:a16="http://schemas.microsoft.com/office/drawing/2014/main" id="{30F4730D-91BA-92EC-DCFE-91E85CA4BADA}"/>
                </a:ext>
              </a:extLst>
            </p:cNvPr>
            <p:cNvSpPr/>
            <p:nvPr/>
          </p:nvSpPr>
          <p:spPr>
            <a:xfrm>
              <a:off x="9140476" y="4446340"/>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p>
          </p:txBody>
        </p:sp>
      </p:grpSp>
      <p:grpSp>
        <p:nvGrpSpPr>
          <p:cNvPr id="282" name="Group 281">
            <a:extLst>
              <a:ext uri="{FF2B5EF4-FFF2-40B4-BE49-F238E27FC236}">
                <a16:creationId xmlns:a16="http://schemas.microsoft.com/office/drawing/2014/main" id="{97B009AB-E079-05E7-4912-CB5712C44024}"/>
              </a:ext>
            </a:extLst>
          </p:cNvPr>
          <p:cNvGrpSpPr/>
          <p:nvPr/>
        </p:nvGrpSpPr>
        <p:grpSpPr>
          <a:xfrm>
            <a:off x="9532613" y="5822892"/>
            <a:ext cx="971116" cy="215444"/>
            <a:chOff x="8462202" y="5793768"/>
            <a:chExt cx="971116" cy="215444"/>
          </a:xfrm>
        </p:grpSpPr>
        <p:sp>
          <p:nvSpPr>
            <p:cNvPr id="283" name="Oval 282">
              <a:extLst>
                <a:ext uri="{FF2B5EF4-FFF2-40B4-BE49-F238E27FC236}">
                  <a16:creationId xmlns:a16="http://schemas.microsoft.com/office/drawing/2014/main" id="{4806C589-14B6-5AC4-8E72-771E21A33E3A}"/>
                </a:ext>
              </a:extLst>
            </p:cNvPr>
            <p:cNvSpPr/>
            <p:nvPr/>
          </p:nvSpPr>
          <p:spPr>
            <a:xfrm>
              <a:off x="8462202" y="5853588"/>
              <a:ext cx="121792" cy="119914"/>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4" name="TextBox 283">
              <a:extLst>
                <a:ext uri="{FF2B5EF4-FFF2-40B4-BE49-F238E27FC236}">
                  <a16:creationId xmlns:a16="http://schemas.microsoft.com/office/drawing/2014/main" id="{FED9686A-176E-CD9B-A4A0-948B52F4391D}"/>
                </a:ext>
              </a:extLst>
            </p:cNvPr>
            <p:cNvSpPr txBox="1"/>
            <p:nvPr/>
          </p:nvSpPr>
          <p:spPr>
            <a:xfrm>
              <a:off x="8556155" y="5793768"/>
              <a:ext cx="877163"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Q&amp;A interaction</a:t>
              </a:r>
            </a:p>
          </p:txBody>
        </p:sp>
      </p:grpSp>
      <p:grpSp>
        <p:nvGrpSpPr>
          <p:cNvPr id="285" name="Group 284">
            <a:extLst>
              <a:ext uri="{FF2B5EF4-FFF2-40B4-BE49-F238E27FC236}">
                <a16:creationId xmlns:a16="http://schemas.microsoft.com/office/drawing/2014/main" id="{8C3989B7-97FB-7144-3B3E-3877E1BCC831}"/>
              </a:ext>
            </a:extLst>
          </p:cNvPr>
          <p:cNvGrpSpPr/>
          <p:nvPr/>
        </p:nvGrpSpPr>
        <p:grpSpPr>
          <a:xfrm>
            <a:off x="8252463" y="5824643"/>
            <a:ext cx="1141035" cy="215444"/>
            <a:chOff x="9555442" y="5791680"/>
            <a:chExt cx="1141035" cy="215444"/>
          </a:xfrm>
        </p:grpSpPr>
        <p:sp>
          <p:nvSpPr>
            <p:cNvPr id="286" name="Oval 285">
              <a:extLst>
                <a:ext uri="{FF2B5EF4-FFF2-40B4-BE49-F238E27FC236}">
                  <a16:creationId xmlns:a16="http://schemas.microsoft.com/office/drawing/2014/main" id="{26B26A2E-6982-C16B-2BFF-CC773E04846D}"/>
                </a:ext>
              </a:extLst>
            </p:cNvPr>
            <p:cNvSpPr/>
            <p:nvPr/>
          </p:nvSpPr>
          <p:spPr>
            <a:xfrm>
              <a:off x="9555442" y="5851500"/>
              <a:ext cx="121792" cy="119914"/>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1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sp>
          <p:nvSpPr>
            <p:cNvPr id="287" name="TextBox 286">
              <a:extLst>
                <a:ext uri="{FF2B5EF4-FFF2-40B4-BE49-F238E27FC236}">
                  <a16:creationId xmlns:a16="http://schemas.microsoft.com/office/drawing/2014/main" id="{9FC156F6-CF8F-9F5D-CAA3-8CB93C4938AF}"/>
                </a:ext>
              </a:extLst>
            </p:cNvPr>
            <p:cNvSpPr txBox="1"/>
            <p:nvPr/>
          </p:nvSpPr>
          <p:spPr>
            <a:xfrm>
              <a:off x="9649395" y="5791680"/>
              <a:ext cx="104708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75000"/>
                    </a:prstClr>
                  </a:solidFill>
                  <a:effectLst/>
                  <a:uLnTx/>
                  <a:uFillTx/>
                  <a:latin typeface="Segoe UI Light" panose="020B0502040204020203" pitchFamily="34" charset="0"/>
                  <a:cs typeface="Segoe UI Light" panose="020B0502040204020203" pitchFamily="34" charset="0"/>
                </a:rPr>
                <a:t>Source data loading</a:t>
              </a:r>
            </a:p>
          </p:txBody>
        </p:sp>
      </p:grpSp>
      <p:sp>
        <p:nvSpPr>
          <p:cNvPr id="288" name="Oval 287">
            <a:extLst>
              <a:ext uri="{FF2B5EF4-FFF2-40B4-BE49-F238E27FC236}">
                <a16:creationId xmlns:a16="http://schemas.microsoft.com/office/drawing/2014/main" id="{6F64EFE0-CFC8-40DA-56F4-E0C3BEF3A7F2}"/>
              </a:ext>
            </a:extLst>
          </p:cNvPr>
          <p:cNvSpPr/>
          <p:nvPr/>
        </p:nvSpPr>
        <p:spPr>
          <a:xfrm>
            <a:off x="2321622" y="4120708"/>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1</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nvGrpSpPr>
          <p:cNvPr id="289" name="Group 288">
            <a:extLst>
              <a:ext uri="{FF2B5EF4-FFF2-40B4-BE49-F238E27FC236}">
                <a16:creationId xmlns:a16="http://schemas.microsoft.com/office/drawing/2014/main" id="{FA0B043A-FD40-CE79-3C05-09375067EE92}"/>
              </a:ext>
            </a:extLst>
          </p:cNvPr>
          <p:cNvGrpSpPr/>
          <p:nvPr/>
        </p:nvGrpSpPr>
        <p:grpSpPr>
          <a:xfrm>
            <a:off x="4418007" y="1907922"/>
            <a:ext cx="728855" cy="183106"/>
            <a:chOff x="4818527" y="3411108"/>
            <a:chExt cx="728855" cy="183106"/>
          </a:xfrm>
        </p:grpSpPr>
        <p:sp>
          <p:nvSpPr>
            <p:cNvPr id="290" name="TextBox 289">
              <a:extLst>
                <a:ext uri="{FF2B5EF4-FFF2-40B4-BE49-F238E27FC236}">
                  <a16:creationId xmlns:a16="http://schemas.microsoft.com/office/drawing/2014/main" id="{19D19165-4D78-9269-8814-D9F58E213139}"/>
                </a:ext>
              </a:extLst>
            </p:cNvPr>
            <p:cNvSpPr txBox="1"/>
            <p:nvPr/>
          </p:nvSpPr>
          <p:spPr>
            <a:xfrm>
              <a:off x="4897946" y="3411108"/>
              <a:ext cx="649436" cy="156058"/>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Change Feed: Source Documents</a:t>
              </a:r>
            </a:p>
          </p:txBody>
        </p:sp>
        <p:sp>
          <p:nvSpPr>
            <p:cNvPr id="291" name="Oval 290">
              <a:extLst>
                <a:ext uri="{FF2B5EF4-FFF2-40B4-BE49-F238E27FC236}">
                  <a16:creationId xmlns:a16="http://schemas.microsoft.com/office/drawing/2014/main" id="{52DF8D01-2822-0C96-95FB-4757D63F27E2}"/>
                </a:ext>
              </a:extLst>
            </p:cNvPr>
            <p:cNvSpPr/>
            <p:nvPr/>
          </p:nvSpPr>
          <p:spPr>
            <a:xfrm>
              <a:off x="4818527" y="3496849"/>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2</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2" name="Group 291">
            <a:extLst>
              <a:ext uri="{FF2B5EF4-FFF2-40B4-BE49-F238E27FC236}">
                <a16:creationId xmlns:a16="http://schemas.microsoft.com/office/drawing/2014/main" id="{7DBC8CA4-2799-2017-F92A-F7A287A06BA4}"/>
              </a:ext>
            </a:extLst>
          </p:cNvPr>
          <p:cNvGrpSpPr/>
          <p:nvPr/>
        </p:nvGrpSpPr>
        <p:grpSpPr>
          <a:xfrm>
            <a:off x="5667127" y="3454071"/>
            <a:ext cx="865785" cy="144915"/>
            <a:chOff x="6328018" y="4383825"/>
            <a:chExt cx="865785" cy="144915"/>
          </a:xfrm>
        </p:grpSpPr>
        <p:sp>
          <p:nvSpPr>
            <p:cNvPr id="293" name="TextBox 292">
              <a:extLst>
                <a:ext uri="{FF2B5EF4-FFF2-40B4-BE49-F238E27FC236}">
                  <a16:creationId xmlns:a16="http://schemas.microsoft.com/office/drawing/2014/main" id="{9084FAE6-CB72-6BA2-9F96-A830F5D87222}"/>
                </a:ext>
              </a:extLst>
            </p:cNvPr>
            <p:cNvSpPr txBox="1"/>
            <p:nvPr/>
          </p:nvSpPr>
          <p:spPr>
            <a:xfrm>
              <a:off x="6444259" y="4391800"/>
              <a:ext cx="749544" cy="136940"/>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Index Documents &amp; Embedding Vectors</a:t>
              </a:r>
            </a:p>
          </p:txBody>
        </p:sp>
        <p:sp>
          <p:nvSpPr>
            <p:cNvPr id="294" name="Oval 293">
              <a:extLst>
                <a:ext uri="{FF2B5EF4-FFF2-40B4-BE49-F238E27FC236}">
                  <a16:creationId xmlns:a16="http://schemas.microsoft.com/office/drawing/2014/main" id="{C4A9BCAF-8C81-5A69-ACF3-1EAB79BF354C}"/>
                </a:ext>
              </a:extLst>
            </p:cNvPr>
            <p:cNvSpPr/>
            <p:nvPr/>
          </p:nvSpPr>
          <p:spPr>
            <a:xfrm>
              <a:off x="6328018" y="4383825"/>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grpSp>
        <p:nvGrpSpPr>
          <p:cNvPr id="295" name="Group 294">
            <a:extLst>
              <a:ext uri="{FF2B5EF4-FFF2-40B4-BE49-F238E27FC236}">
                <a16:creationId xmlns:a16="http://schemas.microsoft.com/office/drawing/2014/main" id="{ADA7E031-9079-52BD-2BBA-9C86A2A324C4}"/>
              </a:ext>
            </a:extLst>
          </p:cNvPr>
          <p:cNvGrpSpPr/>
          <p:nvPr/>
        </p:nvGrpSpPr>
        <p:grpSpPr>
          <a:xfrm>
            <a:off x="6278191" y="1482421"/>
            <a:ext cx="1025450" cy="179430"/>
            <a:chOff x="5828493" y="4875124"/>
            <a:chExt cx="1025450" cy="179430"/>
          </a:xfrm>
        </p:grpSpPr>
        <p:sp>
          <p:nvSpPr>
            <p:cNvPr id="296" name="TextBox 295">
              <a:extLst>
                <a:ext uri="{FF2B5EF4-FFF2-40B4-BE49-F238E27FC236}">
                  <a16:creationId xmlns:a16="http://schemas.microsoft.com/office/drawing/2014/main" id="{DF4AF184-27F0-631D-8E7E-E54516838511}"/>
                </a:ext>
              </a:extLst>
            </p:cNvPr>
            <p:cNvSpPr txBox="1"/>
            <p:nvPr/>
          </p:nvSpPr>
          <p:spPr>
            <a:xfrm>
              <a:off x="5828493" y="4887113"/>
              <a:ext cx="1025450" cy="167441"/>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Q&amp;A</a:t>
              </a:r>
            </a:p>
          </p:txBody>
        </p:sp>
        <p:sp>
          <p:nvSpPr>
            <p:cNvPr id="297" name="Oval 296">
              <a:extLst>
                <a:ext uri="{FF2B5EF4-FFF2-40B4-BE49-F238E27FC236}">
                  <a16:creationId xmlns:a16="http://schemas.microsoft.com/office/drawing/2014/main" id="{C0274D66-D778-2AF1-72BF-D388D40A4153}"/>
                </a:ext>
              </a:extLst>
            </p:cNvPr>
            <p:cNvSpPr/>
            <p:nvPr/>
          </p:nvSpPr>
          <p:spPr>
            <a:xfrm>
              <a:off x="5967027" y="4875124"/>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6</a:t>
              </a:r>
              <a:endParaRPr kumimoji="0" lang="en-US" sz="105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endParaRPr>
            </a:p>
          </p:txBody>
        </p:sp>
      </p:grpSp>
      <p:grpSp>
        <p:nvGrpSpPr>
          <p:cNvPr id="298" name="Group 297">
            <a:extLst>
              <a:ext uri="{FF2B5EF4-FFF2-40B4-BE49-F238E27FC236}">
                <a16:creationId xmlns:a16="http://schemas.microsoft.com/office/drawing/2014/main" id="{F5D59979-8829-4708-5ED1-8182E44389DA}"/>
              </a:ext>
            </a:extLst>
          </p:cNvPr>
          <p:cNvGrpSpPr/>
          <p:nvPr/>
        </p:nvGrpSpPr>
        <p:grpSpPr>
          <a:xfrm>
            <a:off x="4724934" y="4037441"/>
            <a:ext cx="839559" cy="122561"/>
            <a:chOff x="4812095" y="4396861"/>
            <a:chExt cx="839559" cy="122561"/>
          </a:xfrm>
        </p:grpSpPr>
        <p:sp>
          <p:nvSpPr>
            <p:cNvPr id="299" name="TextBox 298">
              <a:extLst>
                <a:ext uri="{FF2B5EF4-FFF2-40B4-BE49-F238E27FC236}">
                  <a16:creationId xmlns:a16="http://schemas.microsoft.com/office/drawing/2014/main" id="{D4BD107B-ED94-CBDA-121F-259160446C06}"/>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Persist Embedding Vectors</a:t>
              </a:r>
            </a:p>
          </p:txBody>
        </p:sp>
        <p:sp>
          <p:nvSpPr>
            <p:cNvPr id="300" name="Oval 299">
              <a:extLst>
                <a:ext uri="{FF2B5EF4-FFF2-40B4-BE49-F238E27FC236}">
                  <a16:creationId xmlns:a16="http://schemas.microsoft.com/office/drawing/2014/main" id="{4C0BE37A-465A-F50E-325F-50237926CB7B}"/>
                </a:ext>
              </a:extLst>
            </p:cNvPr>
            <p:cNvSpPr/>
            <p:nvPr/>
          </p:nvSpPr>
          <p:spPr>
            <a:xfrm>
              <a:off x="4812095" y="439686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grpSp>
      <p:sp>
        <p:nvSpPr>
          <p:cNvPr id="301" name="Rectangle 300">
            <a:extLst>
              <a:ext uri="{FF2B5EF4-FFF2-40B4-BE49-F238E27FC236}">
                <a16:creationId xmlns:a16="http://schemas.microsoft.com/office/drawing/2014/main" id="{7BF5012F-6220-080B-B2E4-CF8504B74DCE}"/>
              </a:ext>
            </a:extLst>
          </p:cNvPr>
          <p:cNvSpPr/>
          <p:nvPr/>
        </p:nvSpPr>
        <p:spPr>
          <a:xfrm>
            <a:off x="3555902" y="4003969"/>
            <a:ext cx="777589" cy="210232"/>
          </a:xfrm>
          <a:prstGeom prst="rect">
            <a:avLst/>
          </a:prstGeom>
          <a:noFill/>
          <a:ln w="9525" cap="flat" cmpd="sng" algn="ctr">
            <a:solidFill>
              <a:srgbClr val="4472C4">
                <a:shade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noFill/>
              <a:effectLst/>
              <a:uLnTx/>
              <a:uFillTx/>
              <a:latin typeface="Calibri" panose="020F0502020204030204"/>
              <a:ea typeface="+mn-ea"/>
              <a:cs typeface="+mn-cs"/>
            </a:endParaRPr>
          </a:p>
        </p:txBody>
      </p:sp>
      <p:pic>
        <p:nvPicPr>
          <p:cNvPr id="302" name="Picture 2">
            <a:extLst>
              <a:ext uri="{FF2B5EF4-FFF2-40B4-BE49-F238E27FC236}">
                <a16:creationId xmlns:a16="http://schemas.microsoft.com/office/drawing/2014/main" id="{FA7E04E5-DCBA-9D62-9D89-73BA56950734}"/>
              </a:ext>
            </a:extLst>
          </p:cNvPr>
          <p:cNvPicPr>
            <a:picLocks noChangeAspect="1" noChangeArrowheads="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auto">
          <a:xfrm>
            <a:off x="8588127" y="5054548"/>
            <a:ext cx="329184" cy="329184"/>
          </a:xfrm>
          <a:prstGeom prst="rect">
            <a:avLst/>
          </a:prstGeom>
          <a:noFill/>
          <a:extLst>
            <a:ext uri="{909E8E84-426E-40DD-AFC4-6F175D3DCCD1}">
              <a14:hiddenFill xmlns:a14="http://schemas.microsoft.com/office/drawing/2010/main">
                <a:solidFill>
                  <a:srgbClr val="FFFFFF"/>
                </a:solidFill>
              </a14:hiddenFill>
            </a:ext>
          </a:extLst>
        </p:spPr>
      </p:pic>
      <p:grpSp>
        <p:nvGrpSpPr>
          <p:cNvPr id="303" name="Group 302">
            <a:extLst>
              <a:ext uri="{FF2B5EF4-FFF2-40B4-BE49-F238E27FC236}">
                <a16:creationId xmlns:a16="http://schemas.microsoft.com/office/drawing/2014/main" id="{34070C9C-05AA-5A11-7336-2EDDD78A1498}"/>
              </a:ext>
            </a:extLst>
          </p:cNvPr>
          <p:cNvGrpSpPr/>
          <p:nvPr/>
        </p:nvGrpSpPr>
        <p:grpSpPr>
          <a:xfrm>
            <a:off x="7615408" y="4136181"/>
            <a:ext cx="982108" cy="163687"/>
            <a:chOff x="6403420" y="3423679"/>
            <a:chExt cx="982108" cy="163687"/>
          </a:xfrm>
        </p:grpSpPr>
        <p:sp>
          <p:nvSpPr>
            <p:cNvPr id="304" name="Oval 303">
              <a:extLst>
                <a:ext uri="{FF2B5EF4-FFF2-40B4-BE49-F238E27FC236}">
                  <a16:creationId xmlns:a16="http://schemas.microsoft.com/office/drawing/2014/main" id="{A0FF4B49-FCBD-F3B1-7CE9-896229A6E60D}"/>
                </a:ext>
              </a:extLst>
            </p:cNvPr>
            <p:cNvSpPr/>
            <p:nvPr/>
          </p:nvSpPr>
          <p:spPr>
            <a:xfrm>
              <a:off x="6403420" y="343448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5</a:t>
              </a:r>
            </a:p>
          </p:txBody>
        </p:sp>
        <p:sp>
          <p:nvSpPr>
            <p:cNvPr id="305" name="TextBox 304">
              <a:extLst>
                <a:ext uri="{FF2B5EF4-FFF2-40B4-BE49-F238E27FC236}">
                  <a16:creationId xmlns:a16="http://schemas.microsoft.com/office/drawing/2014/main" id="{26158EF3-6808-2872-860F-69DE4E2A534D}"/>
                </a:ext>
              </a:extLst>
            </p:cNvPr>
            <p:cNvSpPr txBox="1"/>
            <p:nvPr/>
          </p:nvSpPr>
          <p:spPr>
            <a:xfrm>
              <a:off x="6467440" y="3423679"/>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Completion (Completions API) </a:t>
              </a:r>
            </a:p>
          </p:txBody>
        </p:sp>
      </p:grpSp>
      <p:cxnSp>
        <p:nvCxnSpPr>
          <p:cNvPr id="306" name="Connector: Elbow 305">
            <a:extLst>
              <a:ext uri="{FF2B5EF4-FFF2-40B4-BE49-F238E27FC236}">
                <a16:creationId xmlns:a16="http://schemas.microsoft.com/office/drawing/2014/main" id="{122F4CAF-D7C7-6BA0-6ED4-2888B6D526D7}"/>
              </a:ext>
            </a:extLst>
          </p:cNvPr>
          <p:cNvCxnSpPr>
            <a:cxnSpLocks/>
          </p:cNvCxnSpPr>
          <p:nvPr/>
        </p:nvCxnSpPr>
        <p:spPr>
          <a:xfrm rot="10800000">
            <a:off x="6962586" y="2198765"/>
            <a:ext cx="34160" cy="720561"/>
          </a:xfrm>
          <a:prstGeom prst="bentConnector3">
            <a:avLst>
              <a:gd name="adj1" fmla="val 3477761"/>
            </a:avLst>
          </a:prstGeom>
          <a:noFill/>
          <a:ln w="12700" cap="flat" cmpd="sng" algn="ctr">
            <a:solidFill>
              <a:srgbClr val="ED7D31"/>
            </a:solidFill>
            <a:prstDash val="solid"/>
            <a:miter lim="800000"/>
            <a:headEnd type="triangle"/>
            <a:tailEnd type="triangle"/>
          </a:ln>
          <a:effectLst/>
        </p:spPr>
      </p:cxnSp>
      <p:grpSp>
        <p:nvGrpSpPr>
          <p:cNvPr id="307" name="Group 306">
            <a:extLst>
              <a:ext uri="{FF2B5EF4-FFF2-40B4-BE49-F238E27FC236}">
                <a16:creationId xmlns:a16="http://schemas.microsoft.com/office/drawing/2014/main" id="{26E33947-CCCA-D9BA-92DE-880D9EAF35EF}"/>
              </a:ext>
            </a:extLst>
          </p:cNvPr>
          <p:cNvGrpSpPr/>
          <p:nvPr/>
        </p:nvGrpSpPr>
        <p:grpSpPr>
          <a:xfrm>
            <a:off x="5869457" y="2265611"/>
            <a:ext cx="997748" cy="163687"/>
            <a:chOff x="4848501" y="1261293"/>
            <a:chExt cx="997748" cy="163687"/>
          </a:xfrm>
        </p:grpSpPr>
        <p:sp>
          <p:nvSpPr>
            <p:cNvPr id="308" name="TextBox 307">
              <a:extLst>
                <a:ext uri="{FF2B5EF4-FFF2-40B4-BE49-F238E27FC236}">
                  <a16:creationId xmlns:a16="http://schemas.microsoft.com/office/drawing/2014/main" id="{B61D15BA-8BE5-357C-E448-046EB85ECF71}"/>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Embeddings (Embeddings API) </a:t>
              </a:r>
            </a:p>
          </p:txBody>
        </p:sp>
        <p:sp>
          <p:nvSpPr>
            <p:cNvPr id="309" name="Oval 308">
              <a:extLst>
                <a:ext uri="{FF2B5EF4-FFF2-40B4-BE49-F238E27FC236}">
                  <a16:creationId xmlns:a16="http://schemas.microsoft.com/office/drawing/2014/main" id="{9EABC70B-9DCB-E794-C5D5-9C228FEF9E9B}"/>
                </a:ext>
              </a:extLst>
            </p:cNvPr>
            <p:cNvSpPr/>
            <p:nvPr/>
          </p:nvSpPr>
          <p:spPr>
            <a:xfrm>
              <a:off x="4848501" y="1270621"/>
              <a:ext cx="98890" cy="9736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grpSp>
        <p:nvGrpSpPr>
          <p:cNvPr id="310" name="Group 309">
            <a:extLst>
              <a:ext uri="{FF2B5EF4-FFF2-40B4-BE49-F238E27FC236}">
                <a16:creationId xmlns:a16="http://schemas.microsoft.com/office/drawing/2014/main" id="{0958CC6E-E4BE-5EE4-79E5-332EFA8AF7B7}"/>
              </a:ext>
            </a:extLst>
          </p:cNvPr>
          <p:cNvGrpSpPr/>
          <p:nvPr/>
        </p:nvGrpSpPr>
        <p:grpSpPr>
          <a:xfrm>
            <a:off x="6826702" y="3578137"/>
            <a:ext cx="635428" cy="483133"/>
            <a:chOff x="7354211" y="2640038"/>
            <a:chExt cx="635428" cy="483133"/>
          </a:xfrm>
        </p:grpSpPr>
        <p:pic>
          <p:nvPicPr>
            <p:cNvPr id="311" name="Picture 10">
              <a:extLst>
                <a:ext uri="{FF2B5EF4-FFF2-40B4-BE49-F238E27FC236}">
                  <a16:creationId xmlns:a16="http://schemas.microsoft.com/office/drawing/2014/main" id="{57141F64-5179-4489-7B99-1C892DD5BB44}"/>
                </a:ext>
              </a:extLst>
            </p:cNvPr>
            <p:cNvPicPr>
              <a:picLocks noChangeAspect="1" noChangeArrowheads="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bwMode="auto">
            <a:xfrm>
              <a:off x="7546132" y="2640038"/>
              <a:ext cx="225629" cy="225629"/>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a:extLst>
                <a:ext uri="{FF2B5EF4-FFF2-40B4-BE49-F238E27FC236}">
                  <a16:creationId xmlns:a16="http://schemas.microsoft.com/office/drawing/2014/main" id="{6A76C7D3-7BBE-2F23-0306-C2EB2D73BFCD}"/>
                </a:ext>
              </a:extLst>
            </p:cNvPr>
            <p:cNvSpPr/>
            <p:nvPr/>
          </p:nvSpPr>
          <p:spPr>
            <a:xfrm>
              <a:off x="7354211" y="2882164"/>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Cognitive Search</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(Hybrid Index)</a:t>
              </a:r>
              <a:endPar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grpSp>
      <p:cxnSp>
        <p:nvCxnSpPr>
          <p:cNvPr id="313" name="Connector: Elbow 312">
            <a:extLst>
              <a:ext uri="{FF2B5EF4-FFF2-40B4-BE49-F238E27FC236}">
                <a16:creationId xmlns:a16="http://schemas.microsoft.com/office/drawing/2014/main" id="{EB9F2294-8FDE-926B-E02D-A2D0C8F2C46C}"/>
              </a:ext>
            </a:extLst>
          </p:cNvPr>
          <p:cNvCxnSpPr>
            <a:cxnSpLocks/>
            <a:stCxn id="311" idx="1"/>
            <a:endCxn id="246" idx="1"/>
          </p:cNvCxnSpPr>
          <p:nvPr/>
        </p:nvCxnSpPr>
        <p:spPr>
          <a:xfrm rot="10800000">
            <a:off x="6962587" y="2115638"/>
            <a:ext cx="56037" cy="1575314"/>
          </a:xfrm>
          <a:prstGeom prst="bentConnector3">
            <a:avLst>
              <a:gd name="adj1" fmla="val 2565405"/>
            </a:avLst>
          </a:prstGeom>
          <a:noFill/>
          <a:ln w="12700" cap="flat" cmpd="sng" algn="ctr">
            <a:solidFill>
              <a:srgbClr val="ED7D31"/>
            </a:solidFill>
            <a:prstDash val="solid"/>
            <a:miter lim="800000"/>
            <a:headEnd type="triangle"/>
            <a:tailEnd type="triangle"/>
          </a:ln>
          <a:effectLst/>
        </p:spPr>
      </p:cxnSp>
      <p:grpSp>
        <p:nvGrpSpPr>
          <p:cNvPr id="314" name="Group 313">
            <a:extLst>
              <a:ext uri="{FF2B5EF4-FFF2-40B4-BE49-F238E27FC236}">
                <a16:creationId xmlns:a16="http://schemas.microsoft.com/office/drawing/2014/main" id="{2450D46D-27EF-F3B3-4380-A3F215EC9119}"/>
              </a:ext>
            </a:extLst>
          </p:cNvPr>
          <p:cNvGrpSpPr/>
          <p:nvPr/>
        </p:nvGrpSpPr>
        <p:grpSpPr>
          <a:xfrm>
            <a:off x="6819105" y="4209462"/>
            <a:ext cx="635428" cy="578280"/>
            <a:chOff x="7357748" y="3147550"/>
            <a:chExt cx="635428" cy="578280"/>
          </a:xfrm>
        </p:grpSpPr>
        <p:sp>
          <p:nvSpPr>
            <p:cNvPr id="315" name="Rectangle 314">
              <a:extLst>
                <a:ext uri="{FF2B5EF4-FFF2-40B4-BE49-F238E27FC236}">
                  <a16:creationId xmlns:a16="http://schemas.microsoft.com/office/drawing/2014/main" id="{A2BB0E73-35D2-DBE6-FB4C-F96A6FC76E43}"/>
                </a:ext>
              </a:extLst>
            </p:cNvPr>
            <p:cNvSpPr/>
            <p:nvPr/>
          </p:nvSpPr>
          <p:spPr>
            <a:xfrm>
              <a:off x="7357748" y="3484823"/>
              <a:ext cx="635428" cy="241007"/>
            </a:xfrm>
            <a:prstGeom prst="rect">
              <a:avLst/>
            </a:prstGeom>
            <a:noFill/>
            <a:ln w="6350" cap="flat" cmpd="sng" algn="ctr">
              <a:noFill/>
              <a:prstDash val="solid"/>
              <a:miter lim="800000"/>
            </a:ln>
            <a:effectLst/>
          </p:spPr>
          <p:txBody>
            <a:bodyPr rtlCol="0" anchor="t"/>
            <a:lstStyle/>
            <a:p>
              <a:pPr marL="0" marR="0" lvl="0" indent="0" algn="ctr" defTabSz="685800" eaLnBrk="1" fontAlgn="auto" latinLnBrk="0" hangingPunct="1">
                <a:lnSpc>
                  <a:spcPct val="80000"/>
                </a:lnSpc>
                <a:spcBef>
                  <a:spcPts val="0"/>
                </a:spcBef>
                <a:spcAft>
                  <a:spcPts val="0"/>
                </a:spcAft>
                <a:buClrTx/>
                <a:buSzTx/>
                <a:buFontTx/>
                <a:buNone/>
                <a:tabLst/>
                <a:defRPr/>
              </a:pPr>
              <a: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Azure OpenAI </a:t>
              </a:r>
              <a:br>
                <a:rPr kumimoji="0" lang="en-US" sz="7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br>
              <a:r>
                <a:rPr kumimoji="0" lang="en-US" sz="5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rPr>
                <a:t>(Completions API)</a:t>
              </a:r>
              <a:endParaRPr kumimoji="0" lang="en-US" sz="800" b="1" i="0" u="none" strike="noStrike" kern="0" cap="none" spc="0" normalizeH="0" baseline="0" noProof="0" dirty="0">
                <a:ln>
                  <a:noFill/>
                </a:ln>
                <a:solidFill>
                  <a:srgbClr val="002D5D"/>
                </a:solidFill>
                <a:effectLst/>
                <a:uLnTx/>
                <a:uFillTx/>
                <a:latin typeface="Segoe UI Light" panose="020B0502040204020203" pitchFamily="34" charset="0"/>
                <a:ea typeface="+mn-ea"/>
                <a:cs typeface="Segoe UI Light" panose="020B0502040204020203" pitchFamily="34" charset="0"/>
              </a:endParaRPr>
            </a:p>
          </p:txBody>
        </p:sp>
        <p:pic>
          <p:nvPicPr>
            <p:cNvPr id="316" name="Picture 4" descr="OpenAI Logo">
              <a:extLst>
                <a:ext uri="{FF2B5EF4-FFF2-40B4-BE49-F238E27FC236}">
                  <a16:creationId xmlns:a16="http://schemas.microsoft.com/office/drawing/2014/main" id="{CBECA9BA-E59C-595F-288D-31CD4E848D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1248" y="3147550"/>
              <a:ext cx="318918" cy="32331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7" name="Connector: Elbow 316">
            <a:extLst>
              <a:ext uri="{FF2B5EF4-FFF2-40B4-BE49-F238E27FC236}">
                <a16:creationId xmlns:a16="http://schemas.microsoft.com/office/drawing/2014/main" id="{C21292E5-1CF4-32F9-3620-4790ADBF3023}"/>
              </a:ext>
            </a:extLst>
          </p:cNvPr>
          <p:cNvCxnSpPr>
            <a:cxnSpLocks/>
          </p:cNvCxnSpPr>
          <p:nvPr/>
        </p:nvCxnSpPr>
        <p:spPr>
          <a:xfrm rot="16200000" flipV="1">
            <a:off x="6482794" y="2690027"/>
            <a:ext cx="3104731" cy="1624312"/>
          </a:xfrm>
          <a:prstGeom prst="bentConnector3">
            <a:avLst>
              <a:gd name="adj1" fmla="val 107363"/>
            </a:avLst>
          </a:prstGeom>
          <a:noFill/>
          <a:ln w="12700" cap="flat" cmpd="sng" algn="ctr">
            <a:solidFill>
              <a:srgbClr val="5B9BD5"/>
            </a:solidFill>
            <a:prstDash val="solid"/>
            <a:miter lim="800000"/>
            <a:headEnd type="triangle" w="med" len="med"/>
            <a:tailEnd type="triangle" w="med" len="med"/>
          </a:ln>
          <a:effectLst/>
        </p:spPr>
      </p:cxnSp>
      <p:cxnSp>
        <p:nvCxnSpPr>
          <p:cNvPr id="318" name="Connector: Elbow 317">
            <a:extLst>
              <a:ext uri="{FF2B5EF4-FFF2-40B4-BE49-F238E27FC236}">
                <a16:creationId xmlns:a16="http://schemas.microsoft.com/office/drawing/2014/main" id="{A32FAF08-9062-4FA6-52BB-58185717C051}"/>
              </a:ext>
            </a:extLst>
          </p:cNvPr>
          <p:cNvCxnSpPr>
            <a:cxnSpLocks/>
            <a:stCxn id="264" idx="3"/>
          </p:cNvCxnSpPr>
          <p:nvPr/>
        </p:nvCxnSpPr>
        <p:spPr>
          <a:xfrm flipH="1" flipV="1">
            <a:off x="7294228" y="2205989"/>
            <a:ext cx="21436" cy="630210"/>
          </a:xfrm>
          <a:prstGeom prst="bentConnector4">
            <a:avLst>
              <a:gd name="adj1" fmla="val -1066430"/>
              <a:gd name="adj2" fmla="val 99993"/>
            </a:avLst>
          </a:prstGeom>
          <a:noFill/>
          <a:ln w="12700" cap="flat" cmpd="sng" algn="ctr">
            <a:solidFill>
              <a:srgbClr val="ED7D31"/>
            </a:solidFill>
            <a:prstDash val="solid"/>
            <a:miter lim="800000"/>
            <a:headEnd type="triangle"/>
            <a:tailEnd type="triangle"/>
          </a:ln>
          <a:effectLst/>
        </p:spPr>
      </p:cxnSp>
      <p:grpSp>
        <p:nvGrpSpPr>
          <p:cNvPr id="319" name="Group 318">
            <a:extLst>
              <a:ext uri="{FF2B5EF4-FFF2-40B4-BE49-F238E27FC236}">
                <a16:creationId xmlns:a16="http://schemas.microsoft.com/office/drawing/2014/main" id="{0A6F88E5-94F9-676B-23F7-223F263EF629}"/>
              </a:ext>
            </a:extLst>
          </p:cNvPr>
          <p:cNvGrpSpPr/>
          <p:nvPr/>
        </p:nvGrpSpPr>
        <p:grpSpPr>
          <a:xfrm>
            <a:off x="7571315" y="2273519"/>
            <a:ext cx="918088" cy="163687"/>
            <a:chOff x="4928161" y="1261293"/>
            <a:chExt cx="918088" cy="163687"/>
          </a:xfrm>
        </p:grpSpPr>
        <p:sp>
          <p:nvSpPr>
            <p:cNvPr id="320" name="TextBox 319">
              <a:extLst>
                <a:ext uri="{FF2B5EF4-FFF2-40B4-BE49-F238E27FC236}">
                  <a16:creationId xmlns:a16="http://schemas.microsoft.com/office/drawing/2014/main" id="{A115FDBB-FCB6-7167-47AB-EE8DF8378C93}"/>
                </a:ext>
              </a:extLst>
            </p:cNvPr>
            <p:cNvSpPr txBox="1"/>
            <p:nvPr/>
          </p:nvSpPr>
          <p:spPr>
            <a:xfrm>
              <a:off x="4928161" y="1261293"/>
              <a:ext cx="918088"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Request Question Embedding (Embeddings API) </a:t>
              </a:r>
            </a:p>
          </p:txBody>
        </p:sp>
        <p:sp>
          <p:nvSpPr>
            <p:cNvPr id="321" name="Oval 320">
              <a:extLst>
                <a:ext uri="{FF2B5EF4-FFF2-40B4-BE49-F238E27FC236}">
                  <a16:creationId xmlns:a16="http://schemas.microsoft.com/office/drawing/2014/main" id="{769E0BE7-D2D4-0E31-6F45-48FFB520073B}"/>
                </a:ext>
              </a:extLst>
            </p:cNvPr>
            <p:cNvSpPr/>
            <p:nvPr/>
          </p:nvSpPr>
          <p:spPr>
            <a:xfrm>
              <a:off x="4949533" y="1319707"/>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3</a:t>
              </a:r>
            </a:p>
          </p:txBody>
        </p:sp>
      </p:grpSp>
      <p:cxnSp>
        <p:nvCxnSpPr>
          <p:cNvPr id="322" name="Connector: Elbow 321">
            <a:extLst>
              <a:ext uri="{FF2B5EF4-FFF2-40B4-BE49-F238E27FC236}">
                <a16:creationId xmlns:a16="http://schemas.microsoft.com/office/drawing/2014/main" id="{909EEB86-B6B5-70F0-B3BE-BE3C0F728DE4}"/>
              </a:ext>
            </a:extLst>
          </p:cNvPr>
          <p:cNvCxnSpPr>
            <a:cxnSpLocks/>
            <a:stCxn id="311" idx="3"/>
            <a:endCxn id="246" idx="3"/>
          </p:cNvCxnSpPr>
          <p:nvPr/>
        </p:nvCxnSpPr>
        <p:spPr>
          <a:xfrm flipV="1">
            <a:off x="7244252" y="2115638"/>
            <a:ext cx="49976" cy="1575314"/>
          </a:xfrm>
          <a:prstGeom prst="bentConnector3">
            <a:avLst>
              <a:gd name="adj1" fmla="val 2738613"/>
            </a:avLst>
          </a:prstGeom>
          <a:noFill/>
          <a:ln w="12700" cap="flat" cmpd="sng" algn="ctr">
            <a:solidFill>
              <a:srgbClr val="ED7D31"/>
            </a:solidFill>
            <a:prstDash val="solid"/>
            <a:miter lim="800000"/>
            <a:headEnd type="triangle"/>
            <a:tailEnd type="triangle"/>
          </a:ln>
          <a:effectLst/>
        </p:spPr>
      </p:cxnSp>
      <p:grpSp>
        <p:nvGrpSpPr>
          <p:cNvPr id="323" name="Group 322">
            <a:extLst>
              <a:ext uri="{FF2B5EF4-FFF2-40B4-BE49-F238E27FC236}">
                <a16:creationId xmlns:a16="http://schemas.microsoft.com/office/drawing/2014/main" id="{A1FCA31B-7542-B588-8B0E-6E0334C21882}"/>
              </a:ext>
            </a:extLst>
          </p:cNvPr>
          <p:cNvGrpSpPr/>
          <p:nvPr/>
        </p:nvGrpSpPr>
        <p:grpSpPr>
          <a:xfrm>
            <a:off x="7589075" y="3496293"/>
            <a:ext cx="679055" cy="163687"/>
            <a:chOff x="4907717" y="1261293"/>
            <a:chExt cx="679055" cy="163687"/>
          </a:xfrm>
        </p:grpSpPr>
        <p:sp>
          <p:nvSpPr>
            <p:cNvPr id="324" name="TextBox 323">
              <a:extLst>
                <a:ext uri="{FF2B5EF4-FFF2-40B4-BE49-F238E27FC236}">
                  <a16:creationId xmlns:a16="http://schemas.microsoft.com/office/drawing/2014/main" id="{FB00FDD6-6F4C-3493-0916-7C3D77DFD04C}"/>
                </a:ext>
              </a:extLst>
            </p:cNvPr>
            <p:cNvSpPr txBox="1"/>
            <p:nvPr/>
          </p:nvSpPr>
          <p:spPr>
            <a:xfrm>
              <a:off x="4928161" y="1261293"/>
              <a:ext cx="658611" cy="163687"/>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Search for context data</a:t>
              </a:r>
            </a:p>
          </p:txBody>
        </p:sp>
        <p:sp>
          <p:nvSpPr>
            <p:cNvPr id="325" name="Oval 324">
              <a:extLst>
                <a:ext uri="{FF2B5EF4-FFF2-40B4-BE49-F238E27FC236}">
                  <a16:creationId xmlns:a16="http://schemas.microsoft.com/office/drawing/2014/main" id="{20BB4D2A-52A4-D742-19C4-483D09FC8116}"/>
                </a:ext>
              </a:extLst>
            </p:cNvPr>
            <p:cNvSpPr/>
            <p:nvPr/>
          </p:nvSpPr>
          <p:spPr>
            <a:xfrm>
              <a:off x="4907717" y="1269958"/>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4</a:t>
              </a:r>
            </a:p>
          </p:txBody>
        </p:sp>
      </p:grpSp>
      <p:cxnSp>
        <p:nvCxnSpPr>
          <p:cNvPr id="326" name="Connector: Elbow 325">
            <a:extLst>
              <a:ext uri="{FF2B5EF4-FFF2-40B4-BE49-F238E27FC236}">
                <a16:creationId xmlns:a16="http://schemas.microsoft.com/office/drawing/2014/main" id="{85A9C044-F149-AB7D-BCB0-DF0EA135CA30}"/>
              </a:ext>
            </a:extLst>
          </p:cNvPr>
          <p:cNvCxnSpPr>
            <a:cxnSpLocks/>
            <a:stCxn id="316" idx="3"/>
          </p:cNvCxnSpPr>
          <p:nvPr/>
        </p:nvCxnSpPr>
        <p:spPr>
          <a:xfrm flipH="1" flipV="1">
            <a:off x="7294228" y="2039743"/>
            <a:ext cx="27295" cy="2331378"/>
          </a:xfrm>
          <a:prstGeom prst="bentConnector4">
            <a:avLst>
              <a:gd name="adj1" fmla="val -5227254"/>
              <a:gd name="adj2" fmla="val 100224"/>
            </a:avLst>
          </a:prstGeom>
          <a:noFill/>
          <a:ln w="12700" cap="flat" cmpd="sng" algn="ctr">
            <a:solidFill>
              <a:srgbClr val="ED7D31"/>
            </a:solidFill>
            <a:prstDash val="solid"/>
            <a:miter lim="800000"/>
            <a:headEnd type="triangle"/>
            <a:tailEnd type="triangle"/>
          </a:ln>
          <a:effectLst/>
        </p:spPr>
      </p:cxnSp>
      <p:cxnSp>
        <p:nvCxnSpPr>
          <p:cNvPr id="327" name="Connector: Elbow 326">
            <a:extLst>
              <a:ext uri="{FF2B5EF4-FFF2-40B4-BE49-F238E27FC236}">
                <a16:creationId xmlns:a16="http://schemas.microsoft.com/office/drawing/2014/main" id="{B9664639-2846-B141-002D-C3D8FC890410}"/>
              </a:ext>
            </a:extLst>
          </p:cNvPr>
          <p:cNvCxnSpPr>
            <a:cxnSpLocks/>
          </p:cNvCxnSpPr>
          <p:nvPr/>
        </p:nvCxnSpPr>
        <p:spPr>
          <a:xfrm flipV="1">
            <a:off x="4558614" y="1949817"/>
            <a:ext cx="2497510" cy="2007802"/>
          </a:xfrm>
          <a:prstGeom prst="bentConnector4">
            <a:avLst>
              <a:gd name="adj1" fmla="val 22079"/>
              <a:gd name="adj2" fmla="val 111386"/>
            </a:avLst>
          </a:prstGeom>
          <a:noFill/>
          <a:ln w="12700" cap="flat" cmpd="sng" algn="ctr">
            <a:solidFill>
              <a:srgbClr val="5B9BD5"/>
            </a:solidFill>
            <a:prstDash val="solid"/>
            <a:miter lim="800000"/>
            <a:headEnd type="triangle" w="med" len="med"/>
            <a:tailEnd type="triangle" w="med" len="med"/>
          </a:ln>
          <a:effectLst/>
        </p:spPr>
      </p:cxnSp>
      <p:cxnSp>
        <p:nvCxnSpPr>
          <p:cNvPr id="328" name="Connector: Elbow 327">
            <a:extLst>
              <a:ext uri="{FF2B5EF4-FFF2-40B4-BE49-F238E27FC236}">
                <a16:creationId xmlns:a16="http://schemas.microsoft.com/office/drawing/2014/main" id="{B346A323-5F3B-CC98-C421-1CD87714A801}"/>
              </a:ext>
            </a:extLst>
          </p:cNvPr>
          <p:cNvCxnSpPr>
            <a:cxnSpLocks/>
            <a:stCxn id="244" idx="0"/>
            <a:endCxn id="246" idx="0"/>
          </p:cNvCxnSpPr>
          <p:nvPr/>
        </p:nvCxnSpPr>
        <p:spPr>
          <a:xfrm rot="5400000" flipH="1" flipV="1">
            <a:off x="4817916" y="1077703"/>
            <a:ext cx="1438376" cy="3182605"/>
          </a:xfrm>
          <a:prstGeom prst="bentConnector3">
            <a:avLst>
              <a:gd name="adj1" fmla="val 124113"/>
            </a:avLst>
          </a:prstGeom>
          <a:noFill/>
          <a:ln w="12700" cap="flat" cmpd="sng" algn="ctr">
            <a:solidFill>
              <a:srgbClr val="5B9BD5"/>
            </a:solidFill>
            <a:prstDash val="solid"/>
            <a:miter lim="800000"/>
            <a:headEnd type="triangle" w="med" len="med"/>
            <a:tailEnd type="none" w="med" len="med"/>
          </a:ln>
          <a:effectLst/>
        </p:spPr>
      </p:cxnSp>
      <p:cxnSp>
        <p:nvCxnSpPr>
          <p:cNvPr id="329" name="Connector: Elbow 328">
            <a:extLst>
              <a:ext uri="{FF2B5EF4-FFF2-40B4-BE49-F238E27FC236}">
                <a16:creationId xmlns:a16="http://schemas.microsoft.com/office/drawing/2014/main" id="{B8312701-A44E-F659-77A3-4B4459729131}"/>
              </a:ext>
            </a:extLst>
          </p:cNvPr>
          <p:cNvCxnSpPr>
            <a:cxnSpLocks/>
            <a:stCxn id="236" idx="2"/>
            <a:endCxn id="302" idx="1"/>
          </p:cNvCxnSpPr>
          <p:nvPr/>
        </p:nvCxnSpPr>
        <p:spPr>
          <a:xfrm rot="16200000" flipH="1">
            <a:off x="5953805" y="2584817"/>
            <a:ext cx="631005" cy="4637639"/>
          </a:xfrm>
          <a:prstGeom prst="bentConnector2">
            <a:avLst/>
          </a:prstGeom>
          <a:noFill/>
          <a:ln w="12700" cap="flat" cmpd="sng" algn="ctr">
            <a:solidFill>
              <a:srgbClr val="5B9BD5"/>
            </a:solidFill>
            <a:prstDash val="solid"/>
            <a:miter lim="800000"/>
            <a:headEnd type="triangle" w="med" len="med"/>
            <a:tailEnd type="triangle" w="med" len="med"/>
          </a:ln>
          <a:effectLst/>
        </p:spPr>
      </p:cxnSp>
      <p:grpSp>
        <p:nvGrpSpPr>
          <p:cNvPr id="330" name="Group 329">
            <a:extLst>
              <a:ext uri="{FF2B5EF4-FFF2-40B4-BE49-F238E27FC236}">
                <a16:creationId xmlns:a16="http://schemas.microsoft.com/office/drawing/2014/main" id="{9C503CA8-BB0D-888F-D00D-1496117DCAC8}"/>
              </a:ext>
            </a:extLst>
          </p:cNvPr>
          <p:cNvGrpSpPr/>
          <p:nvPr/>
        </p:nvGrpSpPr>
        <p:grpSpPr>
          <a:xfrm>
            <a:off x="5499122" y="5291525"/>
            <a:ext cx="839559" cy="122561"/>
            <a:chOff x="4812095" y="4396861"/>
            <a:chExt cx="839559" cy="122561"/>
          </a:xfrm>
        </p:grpSpPr>
        <p:sp>
          <p:nvSpPr>
            <p:cNvPr id="331" name="TextBox 330">
              <a:extLst>
                <a:ext uri="{FF2B5EF4-FFF2-40B4-BE49-F238E27FC236}">
                  <a16:creationId xmlns:a16="http://schemas.microsoft.com/office/drawing/2014/main" id="{485E3439-FE4D-5A92-132B-1EA5D1055EB0}"/>
                </a:ext>
              </a:extLst>
            </p:cNvPr>
            <p:cNvSpPr txBox="1"/>
            <p:nvPr/>
          </p:nvSpPr>
          <p:spPr>
            <a:xfrm>
              <a:off x="4935899" y="4409247"/>
              <a:ext cx="715755" cy="110175"/>
            </a:xfrm>
            <a:prstGeom prst="rect">
              <a:avLst/>
            </a:prstGeom>
            <a:noFill/>
          </p:spPr>
          <p:txBody>
            <a:bodyPr wrap="square" lIns="0" tIns="0" rIns="0" bIns="0" rtlCol="0" anchor="t">
              <a:noAutofit/>
            </a:bodyPr>
            <a:lstStyle>
              <a:defPPr>
                <a:defRPr lang="en-US"/>
              </a:defPPr>
              <a:lvl1pPr marR="0" lvl="0" indent="0" algn="ctr" defTabSz="609585" fontAlgn="auto">
                <a:lnSpc>
                  <a:spcPct val="100000"/>
                </a:lnSpc>
                <a:spcBef>
                  <a:spcPts val="0"/>
                </a:spcBef>
                <a:spcAft>
                  <a:spcPts val="0"/>
                </a:spcAft>
                <a:buClrTx/>
                <a:buSzTx/>
                <a:buFontTx/>
                <a:buNone/>
                <a:tabLst/>
                <a:defRPr kumimoji="0" sz="1000" i="0" u="none" strike="noStrike" kern="0" cap="none" spc="0" normalizeH="0" baseline="0">
                  <a:ln>
                    <a:noFill/>
                  </a:ln>
                  <a:solidFill>
                    <a:prstClr val="black"/>
                  </a:solidFill>
                  <a:effectLst/>
                  <a:uLnTx/>
                  <a:uFillTx/>
                  <a:latin typeface="Calibri Light" panose="020F0302020204030204" pitchFamily="34" charset="0"/>
                  <a:cs typeface="Calibri Light" panose="020F0302020204030204" pitchFamily="34" charset="0"/>
                </a:defRPr>
              </a:lvl1pPr>
            </a:lstStyle>
            <a:p>
              <a:pPr marL="0" marR="0" lvl="0" indent="0" algn="ctr" defTabSz="609585" eaLnBrk="1" fontAlgn="auto" latinLnBrk="0" hangingPunct="1">
                <a:lnSpc>
                  <a:spcPct val="8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Segoe UI Light" panose="020B0502040204020203" pitchFamily="34" charset="0"/>
                  <a:cs typeface="Segoe UI Light" panose="020B0502040204020203" pitchFamily="34" charset="0"/>
                </a:rPr>
                <a:t>Load Q&amp;A Session</a:t>
              </a:r>
            </a:p>
          </p:txBody>
        </p:sp>
        <p:sp>
          <p:nvSpPr>
            <p:cNvPr id="332" name="Oval 331">
              <a:extLst>
                <a:ext uri="{FF2B5EF4-FFF2-40B4-BE49-F238E27FC236}">
                  <a16:creationId xmlns:a16="http://schemas.microsoft.com/office/drawing/2014/main" id="{25937567-F03F-76CA-827C-442DD7DCE779}"/>
                </a:ext>
              </a:extLst>
            </p:cNvPr>
            <p:cNvSpPr/>
            <p:nvPr/>
          </p:nvSpPr>
          <p:spPr>
            <a:xfrm>
              <a:off x="4812095" y="4396861"/>
              <a:ext cx="98890" cy="9736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0</a:t>
              </a:r>
            </a:p>
          </p:txBody>
        </p:sp>
      </p:gr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Tree>
    <p:extLst>
      <p:ext uri="{BB962C8B-B14F-4D97-AF65-F5344CB8AC3E}">
        <p14:creationId xmlns:p14="http://schemas.microsoft.com/office/powerpoint/2010/main" val="12020729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1026" name="Picture 2">
            <a:extLst>
              <a:ext uri="{FF2B5EF4-FFF2-40B4-BE49-F238E27FC236}">
                <a16:creationId xmlns:a16="http://schemas.microsoft.com/office/drawing/2014/main" id="{347475BB-58D4-6761-AD7A-74AB6B8F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55" y="1083733"/>
            <a:ext cx="7115825" cy="511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0FB38D-9E45-4DE0-9311-D6D1C43B2876}"/>
              </a:ext>
            </a:extLst>
          </p:cNvPr>
          <p:cNvSpPr txBox="1"/>
          <p:nvPr/>
        </p:nvSpPr>
        <p:spPr>
          <a:xfrm>
            <a:off x="4921095" y="2151726"/>
            <a:ext cx="6839105" cy="4093428"/>
          </a:xfrm>
          <a:prstGeom prst="rect">
            <a:avLst/>
          </a:prstGeom>
          <a:noFill/>
          <a:ln>
            <a:noFill/>
          </a:ln>
        </p:spPr>
        <p:txBody>
          <a:bodyPr wrap="square">
            <a:spAutoFit/>
          </a:bodyPr>
          <a:lstStyle/>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Retrieval Augmented Generation (RAG) </a:t>
            </a:r>
            <a:r>
              <a:rPr kumimoji="0" lang="en-US" sz="2000" b="0" i="0" u="none" strike="noStrike" kern="1200" cap="none" spc="0" normalizeH="0" baseline="0" noProof="0" dirty="0">
                <a:ln>
                  <a:noFill/>
                </a:ln>
                <a:solidFill>
                  <a:srgbClr val="FFFFFF"/>
                </a:solidFill>
                <a:effectLst/>
                <a:uLnTx/>
                <a:uFillTx/>
                <a:latin typeface="Segoe UI"/>
                <a:ea typeface="+mn-ea"/>
                <a:cs typeface="+mn-cs"/>
              </a:rPr>
              <a:t>– Intelligently retrieves a subset of data from data stores to provide specific, contextual knowledge to the large language model to support how it answers a user’s prompt</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Chain of Thought (COT)</a:t>
            </a:r>
            <a:r>
              <a:rPr kumimoji="0" lang="en-US" sz="2000" b="0" i="0" u="none" strike="noStrike" kern="1200" cap="none" spc="0" normalizeH="0" baseline="0" noProof="0" dirty="0">
                <a:ln>
                  <a:noFill/>
                </a:ln>
                <a:solidFill>
                  <a:srgbClr val="FFFFFF"/>
                </a:solidFill>
                <a:effectLst/>
                <a:uLnTx/>
                <a:uFillTx/>
                <a:latin typeface="Segoe UI"/>
                <a:ea typeface="+mn-ea"/>
                <a:cs typeface="+mn-cs"/>
              </a:rPr>
              <a:t> – Leverages the capability of large language models to reason and provide answers from its reasoning combined with its knowledge</a:t>
            </a: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srgbClr val="FFFFFF"/>
                </a:solidFill>
                <a:effectLst/>
                <a:uLnTx/>
                <a:uFillTx/>
                <a:latin typeface="Segoe UI"/>
                <a:ea typeface="+mn-ea"/>
                <a:cs typeface="+mn-cs"/>
              </a:rPr>
              <a:t>Reason and 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ReAct</a:t>
            </a:r>
            <a:r>
              <a:rPr kumimoji="0" lang="en-US" sz="2000" b="0" i="0" u="none" strike="noStrike" kern="1200" cap="none" spc="0" normalizeH="0" baseline="0" noProof="0" dirty="0">
                <a:ln>
                  <a:noFill/>
                </a:ln>
                <a:solidFill>
                  <a:srgbClr val="FFFFFF"/>
                </a:solidFill>
                <a:effectLst/>
                <a:uLnTx/>
                <a:uFillTx/>
                <a:latin typeface="Segoe UI"/>
                <a:ea typeface="+mn-ea"/>
                <a:cs typeface="+mn-cs"/>
              </a:rPr>
              <a:t>) – In response to a user’s prompt, u</a:t>
            </a:r>
            <a:r>
              <a:rPr lang="en-US" sz="2000" dirty="0" err="1">
                <a:solidFill>
                  <a:srgbClr val="FFFFFF"/>
                </a:solidFill>
                <a:latin typeface="Segoe UI"/>
              </a:rPr>
              <a:t>tilizes</a:t>
            </a:r>
            <a:r>
              <a:rPr lang="en-US" sz="2000" dirty="0">
                <a:solidFill>
                  <a:srgbClr val="FFFFFF"/>
                </a:solidFill>
                <a:latin typeface="Segoe UI"/>
              </a:rPr>
              <a:t> larges language models</a:t>
            </a:r>
            <a:r>
              <a:rPr kumimoji="0" lang="en-US" sz="2000" b="0" i="0" u="none" strike="noStrike" kern="1200" cap="none" spc="0" normalizeH="0" baseline="0" noProof="0" dirty="0">
                <a:ln>
                  <a:noFill/>
                </a:ln>
                <a:solidFill>
                  <a:srgbClr val="FFFFFF"/>
                </a:solidFill>
                <a:effectLst/>
                <a:uLnTx/>
                <a:uFillTx/>
                <a:latin typeface="Segoe UI"/>
                <a:ea typeface="+mn-ea"/>
                <a:cs typeface="+mn-cs"/>
              </a:rPr>
              <a:t> to create and coordinate the execution of plans that may invoke external systems via API’s</a:t>
            </a:r>
          </a:p>
        </p:txBody>
      </p:sp>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1996018" y="3213556"/>
            <a:ext cx="2592915" cy="861774"/>
          </a:xfrm>
        </p:spPr>
        <p:txBody>
          <a:bodyPr/>
          <a:lstStyle/>
          <a:p>
            <a:r>
              <a:rPr lang="en-US" sz="2800" dirty="0"/>
              <a:t>Common</a:t>
            </a:r>
            <a:br>
              <a:rPr lang="en-US" sz="2800" dirty="0"/>
            </a:br>
            <a:r>
              <a:rPr lang="en-US" sz="2800" dirty="0"/>
              <a:t>Patterns</a:t>
            </a:r>
          </a:p>
        </p:txBody>
      </p:sp>
    </p:spTree>
    <p:extLst>
      <p:ext uri="{BB962C8B-B14F-4D97-AF65-F5344CB8AC3E}">
        <p14:creationId xmlns:p14="http://schemas.microsoft.com/office/powerpoint/2010/main" val="209270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Segoe UI"/>
                <a:ea typeface="+mn-ea"/>
                <a:cs typeface="+mn-cs"/>
              </a:rPr>
              <a:t>Follow the instructions to get started.</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Bring Your Own Data to ChatGPT</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a:t>Challenge walkthrough for </a:t>
            </a:r>
            <a:r>
              <a:rPr lang="en-US" b="1">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262</TotalTime>
  <Words>1598</Words>
  <Application>Microsoft Office PowerPoint</Application>
  <PresentationFormat>Widescreen</PresentationFormat>
  <Paragraphs>251</Paragraphs>
  <Slides>21</Slides>
  <Notes>12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游明朝</vt:lpstr>
      <vt:lpstr>-apple-system</vt:lpstr>
      <vt:lpstr>Arial</vt:lpstr>
      <vt:lpstr>Calibri</vt:lpstr>
      <vt:lpstr>Calibri Light</vt:lpstr>
      <vt:lpstr>Consolas</vt:lpstr>
      <vt:lpstr>Montserrat</vt:lpstr>
      <vt:lpstr>Segoe UI</vt:lpstr>
      <vt:lpstr>Segoe UI Light</vt:lpstr>
      <vt:lpstr>Segoe UI Semibold</vt:lpstr>
      <vt:lpstr>Segoe UI Semilight</vt:lpstr>
      <vt:lpstr>Wingdings</vt:lpstr>
      <vt:lpstr>Black Template</vt:lpstr>
      <vt:lpstr>PowerPoint Presentation</vt:lpstr>
      <vt:lpstr>Bring Your Own Data to ChatGPT</vt:lpstr>
      <vt:lpstr>Data Copilot</vt:lpstr>
      <vt:lpstr>Scenario</vt:lpstr>
      <vt:lpstr>PowerPoint Presentation</vt:lpstr>
      <vt:lpstr>PowerPoint Presentation</vt:lpstr>
      <vt:lpstr>Common Patterns</vt:lpstr>
      <vt:lpstr>Let’s get started!</vt:lpstr>
      <vt:lpstr>Bring Your Own Data to ChatGPT</vt:lpstr>
      <vt:lpstr>Challenge 1: The Landing Before the Launch</vt:lpstr>
      <vt:lpstr>Challenge 2: It's All About the Payload </vt:lpstr>
      <vt:lpstr>Challenge 3: Now We're Flying</vt:lpstr>
      <vt:lpstr>Challenge 4: Getting the Full Picture </vt:lpstr>
      <vt:lpstr>Challenge 5: It's All About the Payload, The Sequel</vt:lpstr>
      <vt:lpstr>Challenge 6: The Punctual Engineer</vt:lpstr>
      <vt:lpstr>Challenge 7: The Colonel Needs a Promotion</vt:lpstr>
      <vt:lpstr>Challenge 8: Workin' on the LangChain Gang!</vt:lpstr>
      <vt:lpstr>Challenge 9: Getting Into the Flow</vt:lpstr>
      <vt:lpstr>Challenge 9: HINT</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Zoiner Tejada</cp:lastModifiedBy>
  <cp:revision>27</cp:revision>
  <dcterms:created xsi:type="dcterms:W3CDTF">2019-08-27T17:49:26Z</dcterms:created>
  <dcterms:modified xsi:type="dcterms:W3CDTF">2023-06-27T08:47:00Z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