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4"/>
  </p:sldMasterIdLst>
  <p:notesMasterIdLst>
    <p:notesMasterId r:id="rId27"/>
  </p:notesMasterIdLst>
  <p:handoutMasterIdLst>
    <p:handoutMasterId r:id="rId28"/>
  </p:handoutMasterIdLst>
  <p:sldIdLst>
    <p:sldId id="2076136285" r:id="rId5"/>
    <p:sldId id="2076136250" r:id="rId6"/>
    <p:sldId id="2076136259" r:id="rId7"/>
    <p:sldId id="2076136297" r:id="rId8"/>
    <p:sldId id="2076136296" r:id="rId9"/>
    <p:sldId id="2076136298" r:id="rId10"/>
    <p:sldId id="2076136277" r:id="rId11"/>
    <p:sldId id="2076136300" r:id="rId12"/>
    <p:sldId id="2147469940" r:id="rId13"/>
    <p:sldId id="2147469970" r:id="rId14"/>
    <p:sldId id="2076136275" r:id="rId15"/>
    <p:sldId id="2076136279" r:id="rId16"/>
    <p:sldId id="2076136286" r:id="rId17"/>
    <p:sldId id="2076136287" r:id="rId18"/>
    <p:sldId id="2076136288" r:id="rId19"/>
    <p:sldId id="2076136289" r:id="rId20"/>
    <p:sldId id="2076136290" r:id="rId21"/>
    <p:sldId id="2076136292" r:id="rId22"/>
    <p:sldId id="2076136294" r:id="rId23"/>
    <p:sldId id="2076136299" r:id="rId24"/>
    <p:sldId id="2076136280" r:id="rId25"/>
    <p:sldId id="2076136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 Me:" id="{B4BDE4D4-782D-452D-8EFF-55AF223BE283}">
          <p14:sldIdLst>
            <p14:sldId id="2076136285"/>
          </p14:sldIdLst>
        </p14:section>
        <p14:section name="Participant Section" id="{6BD0250D-DE1F-42DD-AEC3-D0C858A85853}">
          <p14:sldIdLst>
            <p14:sldId id="2076136250"/>
            <p14:sldId id="2076136259"/>
            <p14:sldId id="2076136297"/>
            <p14:sldId id="2076136296"/>
            <p14:sldId id="2076136298"/>
            <p14:sldId id="2076136277"/>
            <p14:sldId id="2076136300"/>
            <p14:sldId id="2147469940"/>
            <p14:sldId id="2147469970"/>
            <p14:sldId id="2076136275"/>
          </p14:sldIdLst>
        </p14:section>
        <p14:section name="For Coaches Only Section" id="{97C3FDC7-0A01-43A3-92FE-7ED21371C148}">
          <p14:sldIdLst>
            <p14:sldId id="2076136279"/>
            <p14:sldId id="2076136286"/>
            <p14:sldId id="2076136287"/>
            <p14:sldId id="2076136288"/>
            <p14:sldId id="2076136289"/>
            <p14:sldId id="2076136290"/>
            <p14:sldId id="2076136292"/>
            <p14:sldId id="2076136294"/>
            <p14:sldId id="2076136299"/>
            <p14:sldId id="2076136280"/>
            <p14:sldId id="207613628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userDrawn="1">
          <p15:clr>
            <a:srgbClr val="A4A3A4"/>
          </p15:clr>
        </p15:guide>
        <p15:guide id="4" pos="360" userDrawn="1">
          <p15:clr>
            <a:srgbClr val="FDE53C"/>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76B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982E6D-EC91-4767-A262-D8D5173EA498}" v="36" dt="2021-06-22T23:31:37.7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578" autoAdjust="0"/>
  </p:normalViewPr>
  <p:slideViewPr>
    <p:cSldViewPr snapToGrid="0">
      <p:cViewPr varScale="1">
        <p:scale>
          <a:sx n="79" d="100"/>
          <a:sy n="79" d="100"/>
        </p:scale>
        <p:origin x="36" y="284"/>
      </p:cViewPr>
      <p:guideLst>
        <p:guide orient="horz" pos="2160"/>
        <p:guide pos="3840"/>
        <p:guide/>
        <p:guide pos="3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B820D6-E40D-4E1E-BBB5-861A901C8D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3AEED86-9180-48DD-93C9-878FA546E6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C6FE6B-C416-4AB4-9C30-FB2A7099CAC6}" type="datetimeFigureOut">
              <a:rPr lang="en-US" smtClean="0"/>
              <a:t>6/28/2023</a:t>
            </a:fld>
            <a:endParaRPr lang="en-US"/>
          </a:p>
        </p:txBody>
      </p:sp>
      <p:sp>
        <p:nvSpPr>
          <p:cNvPr id="4" name="Footer Placeholder 3">
            <a:extLst>
              <a:ext uri="{FF2B5EF4-FFF2-40B4-BE49-F238E27FC236}">
                <a16:creationId xmlns:a16="http://schemas.microsoft.com/office/drawing/2014/main" id="{2ABD540A-17CF-4356-BC55-B4B96138A2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5B918D9-3B1E-4EDD-998C-941EA5F62E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90FD5C-EE35-4ACF-939F-A9A5AB7ACC85}" type="slidenum">
              <a:rPr lang="en-US" smtClean="0"/>
              <a:t>‹#›</a:t>
            </a:fld>
            <a:endParaRPr lang="en-US"/>
          </a:p>
        </p:txBody>
      </p:sp>
    </p:spTree>
    <p:extLst>
      <p:ext uri="{BB962C8B-B14F-4D97-AF65-F5344CB8AC3E}">
        <p14:creationId xmlns:p14="http://schemas.microsoft.com/office/powerpoint/2010/main" val="3988474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76AD5-84B7-47FE-802A-FFAE792CDC84}" type="datetimeFigureOut">
              <a:rPr lang="en-US" smtClean="0"/>
              <a:t>6/28/2023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0B7A7-645F-45EF-A82D-25C8E51FB344}" type="slidenum">
              <a:rPr lang="en-US" smtClean="0"/>
              <a:t>‹#›</a:t>
            </a:fld>
            <a:endParaRPr lang="en-US"/>
          </a:p>
        </p:txBody>
      </p:sp>
    </p:spTree>
    <p:extLst>
      <p:ext uri="{BB962C8B-B14F-4D97-AF65-F5344CB8AC3E}">
        <p14:creationId xmlns:p14="http://schemas.microsoft.com/office/powerpoint/2010/main" val="178135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The application frontend is a </a:t>
            </a:r>
            <a:r>
              <a:rPr lang="en-US" b="0" i="0" dirty="0" err="1">
                <a:solidFill>
                  <a:srgbClr val="1F2328"/>
                </a:solidFill>
                <a:effectLst/>
                <a:latin typeface="-apple-system"/>
              </a:rPr>
              <a:t>Blazor</a:t>
            </a:r>
            <a:r>
              <a:rPr lang="en-US" b="0" i="0" dirty="0">
                <a:solidFill>
                  <a:srgbClr val="1F2328"/>
                </a:solidFill>
                <a:effectLst/>
                <a:latin typeface="-apple-system"/>
              </a:rPr>
              <a:t> application with Intelligent Agent UI functionality.</a:t>
            </a:r>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6</a:t>
            </a:fld>
            <a:endParaRPr lang="en-US"/>
          </a:p>
        </p:txBody>
      </p:sp>
    </p:spTree>
    <p:extLst>
      <p:ext uri="{BB962C8B-B14F-4D97-AF65-F5344CB8AC3E}">
        <p14:creationId xmlns:p14="http://schemas.microsoft.com/office/powerpoint/2010/main" val="270736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Light" panose="020F0302020204030204" pitchFamily="34" charset="0"/>
              </a:rPr>
              <a:t>Challenge 4: Getting the Full Picture</a:t>
            </a:r>
            <a:r>
              <a:rPr lang="en-US" sz="1800" b="0" i="0" dirty="0">
                <a:solidFill>
                  <a:srgbClr val="000000"/>
                </a:solidFill>
                <a:effectLst/>
                <a:latin typeface="Calibri Light" panose="020F03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this challenge, you will use the OCR skill to expand the index to extract AI-generated descriptions of images embedded in documents.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Light" panose="020F0302020204030204" pitchFamily="34" charset="0"/>
              </a:rPr>
              <a:t>Learning objectives: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Add built-in cognitive skills to an Azure Search index to return: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Image Descriptions and Tags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OCR extracted Text </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16</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Light" panose="020F0302020204030204" pitchFamily="34" charset="0"/>
              </a:rPr>
              <a:t>Challenge 5: What is the Frequency?</a:t>
            </a:r>
            <a:r>
              <a:rPr lang="en-US" sz="1800" b="0" i="0" dirty="0">
                <a:solidFill>
                  <a:srgbClr val="000000"/>
                </a:solidFill>
                <a:effectLst/>
                <a:latin typeface="Calibri Light" panose="020F03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this challenge, you will create a web API custom skill for your Azure Search index.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Light" panose="020F0302020204030204" pitchFamily="34" charset="0"/>
              </a:rPr>
              <a:t>Learning objectives: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Create a custom skill to find the top ten most frequent words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Incorporate your custom skill into your web content index </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17</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Light" panose="020F0302020204030204" pitchFamily="34" charset="0"/>
              </a:rPr>
              <a:t>Challenge 7: Knowledge preservation</a:t>
            </a:r>
            <a:r>
              <a:rPr lang="en-US" sz="1800" b="0" i="0" dirty="0">
                <a:solidFill>
                  <a:srgbClr val="000000"/>
                </a:solidFill>
                <a:effectLst/>
                <a:latin typeface="Calibri Light" panose="020F03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this challenge, you will modify the index skillset to generate </a:t>
            </a:r>
            <a:r>
              <a:rPr lang="en-US" sz="1800" b="0" i="0" dirty="0">
                <a:solidFill>
                  <a:srgbClr val="000000"/>
                </a:solidFill>
                <a:effectLst/>
                <a:latin typeface="Segoe UI" panose="020B0502040204020203" pitchFamily="34" charset="0"/>
              </a:rPr>
              <a:t>knowledge</a:t>
            </a:r>
            <a:r>
              <a:rPr lang="en-US" sz="1800" b="0" i="0" dirty="0">
                <a:solidFill>
                  <a:srgbClr val="000000"/>
                </a:solidFill>
                <a:effectLst/>
                <a:latin typeface="Calibri" panose="020F0502020204030204" pitchFamily="34" charset="0"/>
              </a:rPr>
              <a:t> store assets. Browse the blobs and tables in the knowledge store using the Storage Explorer interface.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Light" panose="020F0302020204030204" pitchFamily="34" charset="0"/>
              </a:rPr>
              <a:t>Learning objectives: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Implement knowledge stores. </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18</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Light" panose="020F0302020204030204" pitchFamily="34" charset="0"/>
              </a:rPr>
              <a:t>Challenge 9: Use Your Intelligence</a:t>
            </a:r>
            <a:r>
              <a:rPr lang="en-US" sz="1800" b="0" i="0" dirty="0">
                <a:solidFill>
                  <a:srgbClr val="000000"/>
                </a:solidFill>
                <a:effectLst/>
                <a:latin typeface="Calibri Light" panose="020F03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this challenge, you will publish a machine learning model as a web service to predict claim probability.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Light" panose="020F0302020204030204" pitchFamily="34" charset="0"/>
              </a:rPr>
              <a:t>Learning objectives: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Build a custom skill that consumes a custom machine learning model </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19</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Embeddings are a method of representing words or data as vectors in a high-dimensional space. Vectors are mathematical entities that resemble arrows, having both direction and length. In this context, high-dimensional means that the space has numerous dimensions beyond what we can perceive. Embeddings aim to assign similar words or data with similar vectors, while different words or data are assigned different vectors. This allows us to measure the relatedness or unrelatedness of words or data and perform various operations on them, such as addition, subtraction, and multiplication. Embeddings are particularly valuable for AI models as they enable computers to comprehend and process the meaning and context of words or data.</a:t>
            </a:r>
          </a:p>
          <a:p>
            <a:pPr algn="l"/>
            <a:endParaRPr lang="en-US" b="0" i="0" dirty="0">
              <a:solidFill>
                <a:srgbClr val="D1D5DB"/>
              </a:solidFill>
              <a:effectLst/>
              <a:latin typeface="Söhne"/>
            </a:endParaRPr>
          </a:p>
          <a:p>
            <a:pPr algn="l"/>
            <a:r>
              <a:rPr lang="en-US" b="0" i="0" dirty="0">
                <a:solidFill>
                  <a:srgbClr val="D1D5DB"/>
                </a:solidFill>
                <a:effectLst/>
                <a:latin typeface="Söhne"/>
              </a:rPr>
              <a:t>To utilize embeddings, a sentence, paragraph, or page of text is transformed into an embedding vector. When a search query is conducted, it is converted into its corresponding embedding representation. Then, a search is performed among the existing embedding vectors to find the most similar ones. This process resembles making a search query on a search engine, which provides multiple results that are closely related to the query. Semantic memory may not yield an exact match, but it will always provide a set of matches ranked based on how similar the query is to other text pieces.</a:t>
            </a:r>
          </a:p>
          <a:p>
            <a:pPr algn="l"/>
            <a:endParaRPr lang="en-US" b="0" i="0" dirty="0">
              <a:solidFill>
                <a:srgbClr val="D1D5DB"/>
              </a:solidFill>
              <a:effectLst/>
              <a:latin typeface="Söhne"/>
            </a:endParaRPr>
          </a:p>
          <a:p>
            <a:pPr algn="l"/>
            <a:r>
              <a:rPr lang="en-US" b="0" i="0" dirty="0">
                <a:solidFill>
                  <a:srgbClr val="D1D5DB"/>
                </a:solidFill>
                <a:effectLst/>
                <a:latin typeface="Söhne"/>
              </a:rPr>
              <a:t>Azure OpenAI embeddings employ cosine similarity to calculate the similarity between documents and a query. Cosine similarity measures the cosine of the angle between two vectors projected in a multi-dimensional space. This approach is advantageous because even if two documents are far apart in terms of Euclidean distance due to their size, they may still exhibit a smaller angle between them, resulting in higher cosine similarity.</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8</a:t>
            </a:fld>
            <a:endParaRPr lang="en-US"/>
          </a:p>
        </p:txBody>
      </p:sp>
    </p:spTree>
    <p:extLst>
      <p:ext uri="{BB962C8B-B14F-4D97-AF65-F5344CB8AC3E}">
        <p14:creationId xmlns:p14="http://schemas.microsoft.com/office/powerpoint/2010/main" val="1097279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all starts from an Ask.  The user has a need that needs to be filled.  Kernel, in Semantic Kernel, is the orchestrator for the Ask.  It sends the Ask over to the Planner to the right skills can be found and the right steps can be created from the Ask and Skills.</a:t>
            </a:r>
          </a:p>
        </p:txBody>
      </p:sp>
      <p:sp>
        <p:nvSpPr>
          <p:cNvPr id="4" name="Slide Number Placeholder 3"/>
          <p:cNvSpPr>
            <a:spLocks noGrp="1"/>
          </p:cNvSpPr>
          <p:nvPr>
            <p:ph type="sldNum" sz="quarter" idx="5"/>
          </p:nvPr>
        </p:nvSpPr>
        <p:spPr/>
        <p:txBody>
          <a:bodyPr/>
          <a:lstStyle/>
          <a:p>
            <a:fld id="{FB75EBB8-D7E4-4048-A244-754319938B9C}" type="slidenum">
              <a:rPr lang="en-US" smtClean="0"/>
              <a:t>9</a:t>
            </a:fld>
            <a:endParaRPr lang="en-US"/>
          </a:p>
        </p:txBody>
      </p:sp>
    </p:spTree>
    <p:extLst>
      <p:ext uri="{BB962C8B-B14F-4D97-AF65-F5344CB8AC3E}">
        <p14:creationId xmlns:p14="http://schemas.microsoft.com/office/powerpoint/2010/main" val="218500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always starts with an Ask.  A user has a goal they want to achieve.  We have seen how the Kernel orchestrates the ask to the planner.  The Planner finds the right AI skills that can be used to solve that need.  Some skills are enhanced with memories and with live data connections.  The steps to complete the users ask are executed as part of the plan and the results are returned to the user, resulting in productivity gains and ideally the goal reached.</a:t>
            </a:r>
          </a:p>
        </p:txBody>
      </p:sp>
      <p:sp>
        <p:nvSpPr>
          <p:cNvPr id="4" name="Slide Number Placeholder 3"/>
          <p:cNvSpPr>
            <a:spLocks noGrp="1"/>
          </p:cNvSpPr>
          <p:nvPr>
            <p:ph type="sldNum" sz="quarter" idx="5"/>
          </p:nvPr>
        </p:nvSpPr>
        <p:spPr/>
        <p:txBody>
          <a:bodyPr/>
          <a:lstStyle/>
          <a:p>
            <a:fld id="{FB75EBB8-D7E4-4048-A244-754319938B9C}" type="slidenum">
              <a:rPr lang="en-US" smtClean="0"/>
              <a:t>10</a:t>
            </a:fld>
            <a:endParaRPr lang="en-US"/>
          </a:p>
        </p:txBody>
      </p:sp>
    </p:spTree>
    <p:extLst>
      <p:ext uri="{BB962C8B-B14F-4D97-AF65-F5344CB8AC3E}">
        <p14:creationId xmlns:p14="http://schemas.microsoft.com/office/powerpoint/2010/main" val="1741912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To get started, visit the OpenHack portal:</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4A558-2D39-4963-801C-D8D0AB93CA23}"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937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guide is only meant to be a reference. Please do not rely on this guide in place of completing the challenges before coaching. </a:t>
            </a:r>
          </a:p>
        </p:txBody>
      </p:sp>
      <p:sp>
        <p:nvSpPr>
          <p:cNvPr id="4" name="Slide Number Placeholder 3"/>
          <p:cNvSpPr>
            <a:spLocks noGrp="1"/>
          </p:cNvSpPr>
          <p:nvPr>
            <p:ph type="sldNum" sz="quarter" idx="5"/>
          </p:nvPr>
        </p:nvSpPr>
        <p:spPr/>
        <p:txBody>
          <a:bodyPr/>
          <a:lstStyle/>
          <a:p>
            <a:fld id="{B14F9875-39BF-4C18-A21D-3E04A24EDC12}" type="slidenum">
              <a:rPr lang="en-US" smtClean="0"/>
              <a:t>12</a:t>
            </a:fld>
            <a:endParaRPr lang="en-US"/>
          </a:p>
        </p:txBody>
      </p:sp>
    </p:spTree>
    <p:extLst>
      <p:ext uri="{BB962C8B-B14F-4D97-AF65-F5344CB8AC3E}">
        <p14:creationId xmlns:p14="http://schemas.microsoft.com/office/powerpoint/2010/main" val="1691727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13</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14</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Light" panose="020F0302020204030204" pitchFamily="34" charset="0"/>
              </a:rPr>
              <a:t>Challenge 3: Expanding the Search</a:t>
            </a:r>
            <a:r>
              <a:rPr lang="en-US" sz="1800" b="0" i="0" dirty="0">
                <a:solidFill>
                  <a:srgbClr val="000000"/>
                </a:solidFill>
                <a:effectLst/>
                <a:latin typeface="Calibri Light" panose="020F03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this challenge, you will Update the index and demonstrate code that successfully retrieves information.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Light" panose="020F0302020204030204" pitchFamily="34" charset="0"/>
              </a:rPr>
              <a:t>Learning objectives: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Add built-in cognitive skills to an Azure Search index to return: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Key Phrases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Entities (including links)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Sentiment (especially reviews) </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15</a:t>
            </a:fld>
            <a:endParaRPr lang="en-US"/>
          </a:p>
        </p:txBody>
      </p:sp>
    </p:spTree>
    <p:extLst>
      <p:ext uri="{BB962C8B-B14F-4D97-AF65-F5344CB8AC3E}">
        <p14:creationId xmlns:p14="http://schemas.microsoft.com/office/powerpoint/2010/main" val="3706595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6" name="Picture 5" descr="A man standing in front of a computer&#10;&#10;">
            <a:extLst>
              <a:ext uri="{FF2B5EF4-FFF2-40B4-BE49-F238E27FC236}">
                <a16:creationId xmlns:a16="http://schemas.microsoft.com/office/drawing/2014/main" id="{0788EE0C-C662-460E-83B1-962DB02610A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5610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BD9C24BD-08E8-4268-9F4E-7B261D33EB66}"/>
              </a:ext>
            </a:extLst>
          </p:cNvPr>
          <p:cNvPicPr>
            <a:picLocks noChangeAspect="1"/>
          </p:cNvPicPr>
          <p:nvPr userDrawn="1"/>
        </p:nvPicPr>
        <p:blipFill>
          <a:blip r:embed="rId2"/>
          <a:stretch>
            <a:fillRect/>
          </a:stretch>
        </p:blipFill>
        <p:spPr bwMode="black">
          <a:xfrm>
            <a:off x="584395" y="585788"/>
            <a:ext cx="1366245" cy="292608"/>
          </a:xfrm>
          <a:prstGeom prst="rect">
            <a:avLst/>
          </a:prstGeom>
        </p:spPr>
      </p:pic>
      <p:sp>
        <p:nvSpPr>
          <p:cNvPr id="11" name="Title 1">
            <a:extLst>
              <a:ext uri="{FF2B5EF4-FFF2-40B4-BE49-F238E27FC236}">
                <a16:creationId xmlns:a16="http://schemas.microsoft.com/office/drawing/2014/main" id="{86DCCBF7-D5AA-4058-987A-95431244AFA3}"/>
              </a:ext>
            </a:extLst>
          </p:cNvPr>
          <p:cNvSpPr>
            <a:spLocks noGrp="1"/>
          </p:cNvSpPr>
          <p:nvPr>
            <p:ph type="title" hasCustomPrompt="1"/>
          </p:nvPr>
        </p:nvSpPr>
        <p:spPr>
          <a:xfrm>
            <a:off x="584200" y="3445934"/>
            <a:ext cx="9144000" cy="553998"/>
          </a:xfrm>
          <a:noFill/>
        </p:spPr>
        <p:txBody>
          <a:bodyPr lIns="0" tIns="0" rIns="0" bIns="0" anchor="b" anchorCtr="0">
            <a:spAutoFit/>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Event name or presentation title </a:t>
            </a:r>
          </a:p>
        </p:txBody>
      </p:sp>
      <p:sp>
        <p:nvSpPr>
          <p:cNvPr id="14" name="Text Placeholder 4">
            <a:extLst>
              <a:ext uri="{FF2B5EF4-FFF2-40B4-BE49-F238E27FC236}">
                <a16:creationId xmlns:a16="http://schemas.microsoft.com/office/drawing/2014/main" id="{58DD1FCE-F817-4DA3-AF2D-6E59E33690C5}"/>
              </a:ext>
            </a:extLst>
          </p:cNvPr>
          <p:cNvSpPr>
            <a:spLocks noGrp="1"/>
          </p:cNvSpPr>
          <p:nvPr>
            <p:ph type="body" sz="quarter" idx="12" hasCustomPrompt="1"/>
          </p:nvPr>
        </p:nvSpPr>
        <p:spPr>
          <a:xfrm>
            <a:off x="584200" y="4428556"/>
            <a:ext cx="9144000" cy="338554"/>
          </a:xfrm>
          <a:noFill/>
        </p:spPr>
        <p:txBody>
          <a:bodyPr wrap="square" lIns="0" tIns="0" rIns="0" bIns="0">
            <a:spAutoFit/>
          </a:bodyPr>
          <a:lstStyle>
            <a:lvl1pPr marL="0" indent="0">
              <a:spcBef>
                <a:spcPts val="0"/>
              </a:spcBef>
              <a:buNone/>
              <a:defRPr lang="en-US" sz="2200" kern="1200" spc="0" baseline="0" dirty="0">
                <a:solidFill>
                  <a:schemeClr val="bg1"/>
                </a:solidFill>
                <a:latin typeface="+mn-lt"/>
                <a:ea typeface="+mn-ea"/>
                <a:cs typeface="Segoe UI" panose="020B0502040204020203" pitchFamily="34" charset="0"/>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Speaker name or subtitle text</a:t>
            </a:r>
          </a:p>
        </p:txBody>
      </p:sp>
      <p:pic>
        <p:nvPicPr>
          <p:cNvPr id="3" name="Picture 2" descr="Diagram&#10;&#10;Description automatically generated">
            <a:extLst>
              <a:ext uri="{FF2B5EF4-FFF2-40B4-BE49-F238E27FC236}">
                <a16:creationId xmlns:a16="http://schemas.microsoft.com/office/drawing/2014/main" id="{5E87D662-1328-4335-BD5F-4337ECF9A7EE}"/>
              </a:ext>
            </a:extLst>
          </p:cNvPr>
          <p:cNvPicPr>
            <a:picLocks noChangeAspect="1"/>
          </p:cNvPicPr>
          <p:nvPr userDrawn="1"/>
        </p:nvPicPr>
        <p:blipFill rotWithShape="1">
          <a:blip r:embed="rId3"/>
          <a:srcRect t="27882" r="34540"/>
          <a:stretch/>
        </p:blipFill>
        <p:spPr>
          <a:xfrm>
            <a:off x="9166667" y="0"/>
            <a:ext cx="3025333" cy="3173924"/>
          </a:xfrm>
          <a:prstGeom prst="rect">
            <a:avLst/>
          </a:prstGeom>
        </p:spPr>
      </p:pic>
    </p:spTree>
    <p:extLst>
      <p:ext uri="{BB962C8B-B14F-4D97-AF65-F5344CB8AC3E}">
        <p14:creationId xmlns:p14="http://schemas.microsoft.com/office/powerpoint/2010/main" val="41550243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67566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E0A0D59E-E7F5-4311-896B-1BAF8634C4BF}"/>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14156146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788274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a:extLst>
              <a:ext uri="{FF2B5EF4-FFF2-40B4-BE49-F238E27FC236}">
                <a16:creationId xmlns:a16="http://schemas.microsoft.com/office/drawing/2014/main" id="{36291874-8FE6-43AD-8F75-4FBB2A258F6B}"/>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21660801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Small title - half pag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D89B33-FAEC-4ED4-9F23-069FBCAAE5E4}"/>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5FBBE682-5A9F-49E2-A8C2-EA2496B2EB02}"/>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
        <p:nvSpPr>
          <p:cNvPr id="17" name="Title 2">
            <a:extLst>
              <a:ext uri="{FF2B5EF4-FFF2-40B4-BE49-F238E27FC236}">
                <a16:creationId xmlns:a16="http://schemas.microsoft.com/office/drawing/2014/main" id="{146BB0C7-BE56-4003-8A2C-B08383DD5772}"/>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3106477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4" name="Picture 3">
            <a:extLst>
              <a:ext uri="{FF2B5EF4-FFF2-40B4-BE49-F238E27FC236}">
                <a16:creationId xmlns:a16="http://schemas.microsoft.com/office/drawing/2014/main" id="{95FF5028-8523-4E57-B254-8ABB14DACDD4}"/>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4723498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7" name="Picture 6" descr="A picture containing object, wire&#10;&#10;Description automatically generated">
            <a:extLst>
              <a:ext uri="{FF2B5EF4-FFF2-40B4-BE49-F238E27FC236}">
                <a16:creationId xmlns:a16="http://schemas.microsoft.com/office/drawing/2014/main" id="{49917578-9446-46AC-97DA-2C0D84FB7E4C}"/>
              </a:ext>
            </a:extLst>
          </p:cNvPr>
          <p:cNvPicPr>
            <a:picLocks noChangeAspect="1"/>
          </p:cNvPicPr>
          <p:nvPr userDrawn="1"/>
        </p:nvPicPr>
        <p:blipFill rotWithShape="1">
          <a:blip r:embed="rId2">
            <a:alphaModFix/>
          </a:blip>
          <a:srcRect l="42626" t="55151" r="-3556" b="-1636"/>
          <a:stretch/>
        </p:blipFill>
        <p:spPr>
          <a:xfrm flipH="1">
            <a:off x="9152826" y="0"/>
            <a:ext cx="3029692" cy="2404534"/>
          </a:xfrm>
          <a:prstGeom prst="rect">
            <a:avLst/>
          </a:prstGeom>
        </p:spPr>
      </p:pic>
    </p:spTree>
    <p:extLst>
      <p:ext uri="{BB962C8B-B14F-4D97-AF65-F5344CB8AC3E}">
        <p14:creationId xmlns:p14="http://schemas.microsoft.com/office/powerpoint/2010/main" val="384802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mall title - half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FB1537-3F96-4DF3-BFCA-4A3AAD79C575}"/>
              </a:ext>
            </a:extLst>
          </p:cNvPr>
          <p:cNvPicPr>
            <a:picLocks noChangeAspect="1"/>
          </p:cNvPicPr>
          <p:nvPr userDrawn="1"/>
        </p:nvPicPr>
        <p:blipFill rotWithShape="1">
          <a:blip r:embed="rId2"/>
          <a:srcRect l="28506" t="1" r="-3766" b="-36417"/>
          <a:stretch/>
        </p:blipFill>
        <p:spPr>
          <a:xfrm>
            <a:off x="0" y="6092880"/>
            <a:ext cx="4445181" cy="683576"/>
          </a:xfrm>
          <a:prstGeom prst="rect">
            <a:avLst/>
          </a:prstGeom>
        </p:spPr>
      </p:pic>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3" name="Picture 2">
            <a:extLst>
              <a:ext uri="{FF2B5EF4-FFF2-40B4-BE49-F238E27FC236}">
                <a16:creationId xmlns:a16="http://schemas.microsoft.com/office/drawing/2014/main" id="{9D4BF220-AB7E-485B-B71E-2D8A2362EF31}"/>
              </a:ext>
            </a:extLst>
          </p:cNvPr>
          <p:cNvPicPr>
            <a:picLocks noChangeAspect="1"/>
          </p:cNvPicPr>
          <p:nvPr userDrawn="1"/>
        </p:nvPicPr>
        <p:blipFill rotWithShape="1">
          <a:blip r:embed="rId3"/>
          <a:srcRect l="-1096" r="10114"/>
          <a:stretch/>
        </p:blipFill>
        <p:spPr>
          <a:xfrm flipV="1">
            <a:off x="8128000" y="363172"/>
            <a:ext cx="4065562" cy="683576"/>
          </a:xfrm>
          <a:prstGeom prst="rect">
            <a:avLst/>
          </a:prstGeom>
        </p:spPr>
      </p:pic>
    </p:spTree>
    <p:extLst>
      <p:ext uri="{BB962C8B-B14F-4D97-AF65-F5344CB8AC3E}">
        <p14:creationId xmlns:p14="http://schemas.microsoft.com/office/powerpoint/2010/main" val="4906367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0">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45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penHack LayOut PC">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2A6E93-FF69-4F32-8B58-A560177F1456}"/>
              </a:ext>
            </a:extLst>
          </p:cNvPr>
          <p:cNvPicPr>
            <a:picLocks noChangeAspect="1"/>
          </p:cNvPicPr>
          <p:nvPr userDrawn="1"/>
        </p:nvPicPr>
        <p:blipFill rotWithShape="1">
          <a:blip r:embed="rId2"/>
          <a:srcRect l="28506" t="1" r="-3766" b="-36417"/>
          <a:stretch/>
        </p:blipFill>
        <p:spPr>
          <a:xfrm>
            <a:off x="0" y="1717821"/>
            <a:ext cx="4445181" cy="683576"/>
          </a:xfrm>
          <a:prstGeom prst="rect">
            <a:avLst/>
          </a:prstGeom>
        </p:spPr>
      </p:pic>
      <p:sp>
        <p:nvSpPr>
          <p:cNvPr id="8" name="Title Placeholder 1">
            <a:extLst>
              <a:ext uri="{FF2B5EF4-FFF2-40B4-BE49-F238E27FC236}">
                <a16:creationId xmlns:a16="http://schemas.microsoft.com/office/drawing/2014/main" id="{FAB604F7-7136-482F-B1CE-30B60EFCFD08}"/>
              </a:ext>
            </a:extLst>
          </p:cNvPr>
          <p:cNvSpPr>
            <a:spLocks noGrp="1"/>
          </p:cNvSpPr>
          <p:nvPr>
            <p:ph type="title"/>
          </p:nvPr>
        </p:nvSpPr>
        <p:spPr>
          <a:xfrm>
            <a:off x="588263" y="1286934"/>
            <a:ext cx="11018520" cy="430887"/>
          </a:xfrm>
          <a:prstGeom prst="rect">
            <a:avLst/>
          </a:prstGeom>
        </p:spPr>
        <p:txBody>
          <a:bodyPr vert="horz" wrap="square" lIns="0" tIns="0" rIns="0" bIns="0" rtlCol="0" anchor="t">
            <a:spAutoFit/>
          </a:bodyPr>
          <a:lstStyle>
            <a:lvl1pPr>
              <a:defRPr lang="en-US" sz="2800" b="0" kern="1200" cap="none" spc="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37345376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Picture 6" descr="A man standing in front of a computer&#10;&#10;">
            <a:extLst>
              <a:ext uri="{FF2B5EF4-FFF2-40B4-BE49-F238E27FC236}">
                <a16:creationId xmlns:a16="http://schemas.microsoft.com/office/drawing/2014/main" id="{D44A4383-BC72-4A52-9A0C-C41B4C398D8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1860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43477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914010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 Square Photo ">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ED7AF542-EF81-4579-B15F-3ACFA6C2805C}"/>
              </a:ext>
            </a:extLst>
          </p:cNvPr>
          <p:cNvSpPr>
            <a:spLocks noGrp="1"/>
          </p:cNvSpPr>
          <p:nvPr>
            <p:ph type="title" hasCustomPrompt="1"/>
          </p:nvPr>
        </p:nvSpPr>
        <p:spPr>
          <a:xfrm>
            <a:off x="588263" y="2570200"/>
            <a:ext cx="4158362" cy="553998"/>
          </a:xfrm>
        </p:spPr>
        <p:txBody>
          <a:bodyPr anchor="b"/>
          <a:lstStyle>
            <a:lvl1pPr>
              <a:defRPr/>
            </a:lvl1pPr>
          </a:lstStyle>
          <a:p>
            <a:r>
              <a:rPr lang="en-US"/>
              <a:t>Title square layout </a:t>
            </a:r>
          </a:p>
        </p:txBody>
      </p:sp>
      <p:sp>
        <p:nvSpPr>
          <p:cNvPr id="11" name="Text Placeholder 3">
            <a:extLst>
              <a:ext uri="{FF2B5EF4-FFF2-40B4-BE49-F238E27FC236}">
                <a16:creationId xmlns:a16="http://schemas.microsoft.com/office/drawing/2014/main" id="{F882DE1D-9F78-4AA6-B79E-88C81896B350}"/>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886ED3DC-2809-49F9-B494-E55EA6DA071B}"/>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Box 12">
            <a:extLst>
              <a:ext uri="{FF2B5EF4-FFF2-40B4-BE49-F238E27FC236}">
                <a16:creationId xmlns:a16="http://schemas.microsoft.com/office/drawing/2014/main" id="{201C91A3-BCDE-4BE5-8E21-DCD79984D05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grpSp>
        <p:nvGrpSpPr>
          <p:cNvPr id="14" name="Group 13">
            <a:extLst>
              <a:ext uri="{FF2B5EF4-FFF2-40B4-BE49-F238E27FC236}">
                <a16:creationId xmlns:a16="http://schemas.microsoft.com/office/drawing/2014/main" id="{4ACBA387-D88A-4480-8908-E9FEE183DB5F}"/>
              </a:ext>
            </a:extLst>
          </p:cNvPr>
          <p:cNvGrpSpPr/>
          <p:nvPr userDrawn="1"/>
        </p:nvGrpSpPr>
        <p:grpSpPr>
          <a:xfrm>
            <a:off x="0" y="3280499"/>
            <a:ext cx="4305635" cy="98740"/>
            <a:chOff x="0" y="1025532"/>
            <a:chExt cx="4305635" cy="98740"/>
          </a:xfrm>
        </p:grpSpPr>
        <p:cxnSp>
          <p:nvCxnSpPr>
            <p:cNvPr id="15" name="Straight Connector 14">
              <a:extLst>
                <a:ext uri="{FF2B5EF4-FFF2-40B4-BE49-F238E27FC236}">
                  <a16:creationId xmlns:a16="http://schemas.microsoft.com/office/drawing/2014/main" id="{1EDD2A67-47FA-4BCC-A20C-03A82EE6BE31}"/>
                </a:ext>
              </a:extLst>
            </p:cNvPr>
            <p:cNvCxnSpPr>
              <a:cxnSpLocks/>
            </p:cNvCxnSpPr>
            <p:nvPr userDrawn="1"/>
          </p:nvCxnSpPr>
          <p:spPr>
            <a:xfrm>
              <a:off x="0" y="1074902"/>
              <a:ext cx="422835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2987D22F-AEF3-45AB-807B-FDE6B8AF29DE}"/>
                </a:ext>
              </a:extLst>
            </p:cNvPr>
            <p:cNvSpPr/>
            <p:nvPr userDrawn="1"/>
          </p:nvSpPr>
          <p:spPr>
            <a:xfrm>
              <a:off x="4205051" y="1025532"/>
              <a:ext cx="100584" cy="98740"/>
            </a:xfrm>
            <a:prstGeom prst="ellipse">
              <a:avLst/>
            </a:prstGeom>
            <a:solidFill>
              <a:schemeClr val="accent1"/>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925375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 Square Photo ">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919788" y="0"/>
            <a:ext cx="6272212" cy="6858000"/>
          </a:xfrm>
          <a:blipFill>
            <a:blip r:embed="rId2"/>
            <a:stretch>
              <a:fillRect l="-6729" r="-2610"/>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itle Placeholder 1">
            <a:extLst>
              <a:ext uri="{FF2B5EF4-FFF2-40B4-BE49-F238E27FC236}">
                <a16:creationId xmlns:a16="http://schemas.microsoft.com/office/drawing/2014/main" id="{536F4BE2-FF65-4D4E-818F-A156BB027FD1}"/>
              </a:ext>
            </a:extLst>
          </p:cNvPr>
          <p:cNvSpPr>
            <a:spLocks noGrp="1"/>
          </p:cNvSpPr>
          <p:nvPr>
            <p:ph type="title" hasCustomPrompt="1"/>
          </p:nvPr>
        </p:nvSpPr>
        <p:spPr>
          <a:xfrm>
            <a:off x="588263" y="356500"/>
            <a:ext cx="5225396" cy="492443"/>
          </a:xfrm>
          <a:prstGeom prst="rect">
            <a:avLst/>
          </a:prstGeom>
        </p:spPr>
        <p:txBody>
          <a:bodyPr vert="horz" wrap="square" lIns="0" tIns="0" rIns="0" bIns="0" rtlCol="0" anchor="t">
            <a:spAutoFit/>
          </a:bodyPr>
          <a:lstStyle>
            <a:lvl1pPr>
              <a:defRPr sz="3200"/>
            </a:lvl1pPr>
          </a:lstStyle>
          <a:p>
            <a:r>
              <a:rPr lang="en-US"/>
              <a:t>Click to edit Master style</a:t>
            </a:r>
          </a:p>
        </p:txBody>
      </p:sp>
      <p:cxnSp>
        <p:nvCxnSpPr>
          <p:cNvPr id="8" name="Straight Connector 7">
            <a:extLst>
              <a:ext uri="{FF2B5EF4-FFF2-40B4-BE49-F238E27FC236}">
                <a16:creationId xmlns:a16="http://schemas.microsoft.com/office/drawing/2014/main" id="{C9E5EC97-C54B-4DED-B405-E3D19B47C9A3}"/>
              </a:ext>
            </a:extLst>
          </p:cNvPr>
          <p:cNvCxnSpPr>
            <a:cxnSpLocks/>
          </p:cNvCxnSpPr>
          <p:nvPr userDrawn="1"/>
        </p:nvCxnSpPr>
        <p:spPr>
          <a:xfrm>
            <a:off x="0" y="1074902"/>
            <a:ext cx="4228352" cy="0"/>
          </a:xfrm>
          <a:prstGeom prst="line">
            <a:avLst/>
          </a:prstGeom>
          <a:ln w="19050">
            <a:solidFill>
              <a:srgbClr val="237DC7"/>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31F8350-DA61-42B6-AE91-89E2E252C9F4}"/>
              </a:ext>
            </a:extLst>
          </p:cNvPr>
          <p:cNvSpPr/>
          <p:nvPr userDrawn="1"/>
        </p:nvSpPr>
        <p:spPr>
          <a:xfrm>
            <a:off x="4205051" y="1025532"/>
            <a:ext cx="100584" cy="98740"/>
          </a:xfrm>
          <a:prstGeom prst="ellipse">
            <a:avLst/>
          </a:prstGeom>
          <a:solidFill>
            <a:srgbClr val="237DC7"/>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50508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pic>
        <p:nvPicPr>
          <p:cNvPr id="9" name="Picture 8">
            <a:extLst>
              <a:ext uri="{FF2B5EF4-FFF2-40B4-BE49-F238E27FC236}">
                <a16:creationId xmlns:a16="http://schemas.microsoft.com/office/drawing/2014/main" id="{E08F0A20-1374-49FA-8BA3-8BBF175DB65C}"/>
              </a:ext>
            </a:extLst>
          </p:cNvPr>
          <p:cNvPicPr>
            <a:picLocks noChangeAspect="1"/>
          </p:cNvPicPr>
          <p:nvPr userDrawn="1"/>
        </p:nvPicPr>
        <p:blipFill rotWithShape="1">
          <a:blip r:embed="rId3"/>
          <a:srcRect l="28506" t="1" r="-3766" b="-36417"/>
          <a:stretch/>
        </p:blipFill>
        <p:spPr>
          <a:xfrm>
            <a:off x="0" y="133172"/>
            <a:ext cx="4445181" cy="683576"/>
          </a:xfrm>
          <a:prstGeom prst="rect">
            <a:avLst/>
          </a:prstGeom>
        </p:spPr>
      </p:pic>
    </p:spTree>
    <p:extLst>
      <p:ext uri="{BB962C8B-B14F-4D97-AF65-F5344CB8AC3E}">
        <p14:creationId xmlns:p14="http://schemas.microsoft.com/office/powerpoint/2010/main" val="128339824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751931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3663985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505380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2733187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1296399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1" name="Rectangle 10">
            <a:extLst>
              <a:ext uri="{FF2B5EF4-FFF2-40B4-BE49-F238E27FC236}">
                <a16:creationId xmlns:a16="http://schemas.microsoft.com/office/drawing/2014/main" id="{CDD07D2E-0946-4E28-99B6-5F115ABFFABA}"/>
              </a:ext>
            </a:extLst>
          </p:cNvPr>
          <p:cNvSpPr/>
          <p:nvPr userDrawn="1"/>
        </p:nvSpPr>
        <p:spPr>
          <a:xfrm>
            <a:off x="4673600" y="3629848"/>
            <a:ext cx="5715000" cy="1920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BA19D8E-1946-412D-8C8D-ADC3416A1EB6}"/>
              </a:ext>
            </a:extLst>
          </p:cNvPr>
          <p:cNvSpPr>
            <a:spLocks noGrp="1"/>
          </p:cNvSpPr>
          <p:nvPr>
            <p:ph type="title"/>
          </p:nvPr>
        </p:nvSpPr>
        <p:spPr>
          <a:xfrm>
            <a:off x="4851401" y="3941660"/>
            <a:ext cx="7084436" cy="553998"/>
          </a:xfrm>
          <a:prstGeom prst="rect">
            <a:avLst/>
          </a:prstGeom>
        </p:spPr>
        <p:txBody>
          <a:bodyPr/>
          <a:lstStyle>
            <a:lvl1pPr>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
        <p:nvSpPr>
          <p:cNvPr id="14" name="Subtitle 2">
            <a:extLst>
              <a:ext uri="{FF2B5EF4-FFF2-40B4-BE49-F238E27FC236}">
                <a16:creationId xmlns:a16="http://schemas.microsoft.com/office/drawing/2014/main" id="{0E82C809-EFAE-44F6-9975-9A1D702E0515}"/>
              </a:ext>
            </a:extLst>
          </p:cNvPr>
          <p:cNvSpPr>
            <a:spLocks noGrp="1"/>
          </p:cNvSpPr>
          <p:nvPr>
            <p:ph type="subTitle" idx="1"/>
          </p:nvPr>
        </p:nvSpPr>
        <p:spPr>
          <a:xfrm>
            <a:off x="4851401" y="4624833"/>
            <a:ext cx="7084436" cy="338554"/>
          </a:xfrm>
          <a:prstGeom prst="rect">
            <a:avLst/>
          </a:prstGeom>
        </p:spPr>
        <p:txBody>
          <a:bodyPr/>
          <a:lstStyle>
            <a:lvl1pPr marL="0" indent="0" algn="l">
              <a:buNone/>
              <a:defRPr lang="en-US" sz="2200" kern="1200" spc="0" baseline="0" dirty="0">
                <a:solidFill>
                  <a:schemeClr val="tx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Picture 1">
            <a:extLst>
              <a:ext uri="{FF2B5EF4-FFF2-40B4-BE49-F238E27FC236}">
                <a16:creationId xmlns:a16="http://schemas.microsoft.com/office/drawing/2014/main" id="{DADA9AF9-07C5-4363-94FB-665ECE23460D}"/>
              </a:ext>
            </a:extLst>
          </p:cNvPr>
          <p:cNvPicPr preferRelativeResize="0">
            <a:picLocks noChangeAspect="1"/>
          </p:cNvPicPr>
          <p:nvPr userDrawn="1"/>
        </p:nvPicPr>
        <p:blipFill rotWithShape="1">
          <a:blip r:embed="rId3"/>
          <a:srcRect l="19422" t="-2915" r="-564" b="-2765"/>
          <a:stretch/>
        </p:blipFill>
        <p:spPr>
          <a:xfrm>
            <a:off x="0" y="1372032"/>
            <a:ext cx="12192000" cy="3961532"/>
          </a:xfrm>
          <a:prstGeom prst="rect">
            <a:avLst/>
          </a:prstGeom>
        </p:spPr>
      </p:pic>
    </p:spTree>
    <p:extLst>
      <p:ext uri="{BB962C8B-B14F-4D97-AF65-F5344CB8AC3E}">
        <p14:creationId xmlns:p14="http://schemas.microsoft.com/office/powerpoint/2010/main" val="2502566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2048197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239887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5284761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76023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0442857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44060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5325176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763451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9" name="Picture 8" descr="A picture containing object, wire&#10;&#10;Description automatically generated">
            <a:extLst>
              <a:ext uri="{FF2B5EF4-FFF2-40B4-BE49-F238E27FC236}">
                <a16:creationId xmlns:a16="http://schemas.microsoft.com/office/drawing/2014/main" id="{85EE2B5A-7BFF-4077-8ABD-0379A496D03D}"/>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21153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3" name="Picture 2">
            <a:extLst>
              <a:ext uri="{FF2B5EF4-FFF2-40B4-BE49-F238E27FC236}">
                <a16:creationId xmlns:a16="http://schemas.microsoft.com/office/drawing/2014/main" id="{CEA54E24-5935-43FA-8AE6-0992297A20D1}"/>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DC345F76-F403-4823-9272-D9AF2E6B1A37}"/>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11528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2">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D12DE-42B5-49D8-88FA-616E62932021}"/>
              </a:ext>
            </a:extLst>
          </p:cNvPr>
          <p:cNvPicPr preferRelativeResize="0">
            <a:picLocks noChangeAspect="1"/>
          </p:cNvPicPr>
          <p:nvPr userDrawn="1"/>
        </p:nvPicPr>
        <p:blipFill rotWithShape="1">
          <a:blip r:embed="rId2"/>
          <a:srcRect l="19420" t="-5481" r="-409" b="-2"/>
          <a:stretch/>
        </p:blipFill>
        <p:spPr>
          <a:xfrm>
            <a:off x="0" y="1263989"/>
            <a:ext cx="12192000" cy="3961532"/>
          </a:xfrm>
          <a:prstGeom prst="rect">
            <a:avLst/>
          </a:prstGeom>
        </p:spPr>
      </p:pic>
      <p:sp>
        <p:nvSpPr>
          <p:cNvPr id="12" name="Subtitle 2">
            <a:extLst>
              <a:ext uri="{FF2B5EF4-FFF2-40B4-BE49-F238E27FC236}">
                <a16:creationId xmlns:a16="http://schemas.microsoft.com/office/drawing/2014/main" id="{7C211284-3368-46C1-B3DA-72F0A39C2799}"/>
              </a:ext>
            </a:extLst>
          </p:cNvPr>
          <p:cNvSpPr>
            <a:spLocks noGrp="1"/>
          </p:cNvSpPr>
          <p:nvPr>
            <p:ph type="subTitle" idx="1"/>
          </p:nvPr>
        </p:nvSpPr>
        <p:spPr>
          <a:xfrm>
            <a:off x="5794944" y="5350593"/>
            <a:ext cx="5728084"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BBB064CB-0775-4B70-9687-F8AA84226882}"/>
              </a:ext>
            </a:extLst>
          </p:cNvPr>
          <p:cNvPicPr>
            <a:picLocks noChangeAspect="1"/>
          </p:cNvPicPr>
          <p:nvPr userDrawn="1"/>
        </p:nvPicPr>
        <p:blipFill>
          <a:blip r:embed="rId3"/>
          <a:stretch>
            <a:fillRect/>
          </a:stretch>
        </p:blipFill>
        <p:spPr bwMode="black">
          <a:xfrm>
            <a:off x="10243143" y="585788"/>
            <a:ext cx="1366245" cy="292608"/>
          </a:xfrm>
          <a:prstGeom prst="rect">
            <a:avLst/>
          </a:prstGeom>
        </p:spPr>
      </p:pic>
    </p:spTree>
    <p:extLst>
      <p:ext uri="{BB962C8B-B14F-4D97-AF65-F5344CB8AC3E}">
        <p14:creationId xmlns:p14="http://schemas.microsoft.com/office/powerpoint/2010/main" val="12500786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843165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8" name="Picture 7" descr="A picture containing object, wire&#10;&#10;Description automatically generated">
            <a:extLst>
              <a:ext uri="{FF2B5EF4-FFF2-40B4-BE49-F238E27FC236}">
                <a16:creationId xmlns:a16="http://schemas.microsoft.com/office/drawing/2014/main" id="{FAED1A85-FC80-45D6-B815-ADF8807119BF}"/>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43184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3" name="Picture 2">
            <a:extLst>
              <a:ext uri="{FF2B5EF4-FFF2-40B4-BE49-F238E27FC236}">
                <a16:creationId xmlns:a16="http://schemas.microsoft.com/office/drawing/2014/main" id="{ED3D30D2-34E9-48CF-929D-FADF2A58952C}"/>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5" name="Picture 4">
            <a:extLst>
              <a:ext uri="{FF2B5EF4-FFF2-40B4-BE49-F238E27FC236}">
                <a16:creationId xmlns:a16="http://schemas.microsoft.com/office/drawing/2014/main" id="{5A7FD453-7539-415E-AE90-F575E5BDF2E6}"/>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141678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45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7" name="Picture 6" descr="A picture containing object, wire&#10;&#10;Description automatically generated">
            <a:extLst>
              <a:ext uri="{FF2B5EF4-FFF2-40B4-BE49-F238E27FC236}">
                <a16:creationId xmlns:a16="http://schemas.microsoft.com/office/drawing/2014/main" id="{DCAA7740-782F-4AC5-B06A-29D2A5C87E12}"/>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29255401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08523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980449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640728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7" name="Picture 6" descr="A picture containing object, wire&#10;&#10;Description automatically generated">
            <a:extLst>
              <a:ext uri="{FF2B5EF4-FFF2-40B4-BE49-F238E27FC236}">
                <a16:creationId xmlns:a16="http://schemas.microsoft.com/office/drawing/2014/main" id="{B91D4806-8813-4624-B03A-6ED69CC1F4D6}"/>
              </a:ext>
            </a:extLst>
          </p:cNvPr>
          <p:cNvPicPr>
            <a:picLocks noChangeAspect="1"/>
          </p:cNvPicPr>
          <p:nvPr userDrawn="1"/>
        </p:nvPicPr>
        <p:blipFill rotWithShape="1">
          <a:blip r:embed="rId3">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6620299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0912232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7508575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OpenHack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6D56-1A7F-43CC-8F68-DAD4EA1F286A}"/>
              </a:ext>
            </a:extLst>
          </p:cNvPr>
          <p:cNvSpPr>
            <a:spLocks noGrp="1"/>
          </p:cNvSpPr>
          <p:nvPr>
            <p:ph type="ctrTitle"/>
          </p:nvPr>
        </p:nvSpPr>
        <p:spPr>
          <a:xfrm>
            <a:off x="658368" y="4151397"/>
            <a:ext cx="9704832" cy="962894"/>
          </a:xfrm>
        </p:spPr>
        <p:txBody>
          <a:bodyPr anchor="b">
            <a:normAutofit/>
          </a:bodyPr>
          <a:lstStyle>
            <a:lvl1pPr algn="l">
              <a:defRPr sz="5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8C04763A-A034-4F3D-B3A5-93EEC0493670}"/>
              </a:ext>
            </a:extLst>
          </p:cNvPr>
          <p:cNvSpPr>
            <a:spLocks noGrp="1"/>
          </p:cNvSpPr>
          <p:nvPr>
            <p:ph type="subTitle" idx="1"/>
          </p:nvPr>
        </p:nvSpPr>
        <p:spPr>
          <a:xfrm>
            <a:off x="658368" y="5324685"/>
            <a:ext cx="9144000" cy="365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D3F977-A379-478B-A59B-77434BE3F854}"/>
              </a:ext>
            </a:extLst>
          </p:cNvPr>
          <p:cNvSpPr>
            <a:spLocks noGrp="1"/>
          </p:cNvSpPr>
          <p:nvPr>
            <p:ph type="dt" sz="half" idx="10"/>
          </p:nvPr>
        </p:nvSpPr>
        <p:spPr/>
        <p:txBody>
          <a:bodyPr/>
          <a:lstStyle/>
          <a:p>
            <a:fld id="{E99080E2-161E-4461-9006-6F8BF1776BE3}" type="datetime1">
              <a:rPr lang="en-US" smtClean="0"/>
              <a:t>6/28/2023</a:t>
            </a:fld>
            <a:endParaRPr lang="en-US"/>
          </a:p>
        </p:txBody>
      </p:sp>
      <p:sp>
        <p:nvSpPr>
          <p:cNvPr id="5" name="Footer Placeholder 4">
            <a:extLst>
              <a:ext uri="{FF2B5EF4-FFF2-40B4-BE49-F238E27FC236}">
                <a16:creationId xmlns:a16="http://schemas.microsoft.com/office/drawing/2014/main" id="{3C14982C-7D97-48F6-A79A-018369982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2D651-1187-470F-9CD1-8580D264ADB5}"/>
              </a:ext>
            </a:extLst>
          </p:cNvPr>
          <p:cNvSpPr>
            <a:spLocks noGrp="1"/>
          </p:cNvSpPr>
          <p:nvPr>
            <p:ph type="sldNum" sz="quarter" idx="12"/>
          </p:nvPr>
        </p:nvSpPr>
        <p:spPr/>
        <p:txBody>
          <a:bodyPr/>
          <a:lstStyle/>
          <a:p>
            <a:fld id="{FAC2A3DB-BD64-4680-A1AB-D3E38080376E}" type="slidenum">
              <a:rPr lang="en-US" smtClean="0"/>
              <a:t>‹#›</a:t>
            </a:fld>
            <a:endParaRPr lang="en-US"/>
          </a:p>
        </p:txBody>
      </p:sp>
    </p:spTree>
    <p:extLst>
      <p:ext uri="{BB962C8B-B14F-4D97-AF65-F5344CB8AC3E}">
        <p14:creationId xmlns:p14="http://schemas.microsoft.com/office/powerpoint/2010/main" val="33814355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OpenHack LayOut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1B1DB-EDB4-4290-96A4-FB7AB239E228}"/>
              </a:ext>
            </a:extLst>
          </p:cNvPr>
          <p:cNvSpPr>
            <a:spLocks noGrp="1"/>
          </p:cNvSpPr>
          <p:nvPr>
            <p:ph type="dt" sz="half" idx="10"/>
          </p:nvPr>
        </p:nvSpPr>
        <p:spPr/>
        <p:txBody>
          <a:bodyPr/>
          <a:lstStyle/>
          <a:p>
            <a:fld id="{643E9E83-8A79-40C0-9FE5-E30ED9EDC2DE}" type="datetime1">
              <a:rPr lang="en-US" smtClean="0"/>
              <a:t>6/28/2023</a:t>
            </a:fld>
            <a:endParaRPr lang="en-US"/>
          </a:p>
        </p:txBody>
      </p:sp>
      <p:sp>
        <p:nvSpPr>
          <p:cNvPr id="3" name="Footer Placeholder 2">
            <a:extLst>
              <a:ext uri="{FF2B5EF4-FFF2-40B4-BE49-F238E27FC236}">
                <a16:creationId xmlns:a16="http://schemas.microsoft.com/office/drawing/2014/main" id="{ED2AFCD3-138D-4268-9957-DB9E219A43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6A5F6-6108-4BA5-9553-CA666147C30A}"/>
              </a:ext>
            </a:extLst>
          </p:cNvPr>
          <p:cNvSpPr>
            <a:spLocks noGrp="1"/>
          </p:cNvSpPr>
          <p:nvPr>
            <p:ph type="sldNum" sz="quarter" idx="12"/>
          </p:nvPr>
        </p:nvSpPr>
        <p:spPr/>
        <p:txBody>
          <a:bodyPr/>
          <a:lstStyle/>
          <a:p>
            <a:fld id="{FAC2A3DB-BD64-4680-A1AB-D3E38080376E}" type="slidenum">
              <a:rPr lang="en-US" smtClean="0"/>
              <a:t>‹#›</a:t>
            </a:fld>
            <a:endParaRPr lang="en-US"/>
          </a:p>
        </p:txBody>
      </p:sp>
      <p:sp>
        <p:nvSpPr>
          <p:cNvPr id="7" name="Title 1">
            <a:extLst>
              <a:ext uri="{FF2B5EF4-FFF2-40B4-BE49-F238E27FC236}">
                <a16:creationId xmlns:a16="http://schemas.microsoft.com/office/drawing/2014/main" id="{49FD6AA9-E119-4C46-BD72-81FBEFA4ECB2}"/>
              </a:ext>
            </a:extLst>
          </p:cNvPr>
          <p:cNvSpPr>
            <a:spLocks noGrp="1"/>
          </p:cNvSpPr>
          <p:nvPr>
            <p:ph type="title"/>
          </p:nvPr>
        </p:nvSpPr>
        <p:spPr>
          <a:xfrm>
            <a:off x="838200" y="365125"/>
            <a:ext cx="10515600" cy="819151"/>
          </a:xfrm>
        </p:spPr>
        <p:txBody>
          <a:bodyPr/>
          <a:lstStyle/>
          <a:p>
            <a:r>
              <a:rPr lang="en-US"/>
              <a:t>Click to edit Master title style</a:t>
            </a:r>
          </a:p>
        </p:txBody>
      </p:sp>
    </p:spTree>
    <p:extLst>
      <p:ext uri="{BB962C8B-B14F-4D97-AF65-F5344CB8AC3E}">
        <p14:creationId xmlns:p14="http://schemas.microsoft.com/office/powerpoint/2010/main" val="7891026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Key Point Freefor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hasCustomPrompt="1"/>
          </p:nvPr>
        </p:nvSpPr>
        <p:spPr>
          <a:xfrm>
            <a:off x="607350" y="1478649"/>
            <a:ext cx="11018520" cy="553998"/>
          </a:xfrm>
          <a:prstGeom prst="rect">
            <a:avLst/>
          </a:prstGeom>
        </p:spPr>
        <p:txBody>
          <a:bodyPr lIns="0"/>
          <a:lstStyle>
            <a:lvl1pPr>
              <a:defRPr sz="3200"/>
            </a:lvl1pPr>
          </a:lstStyle>
          <a:p>
            <a:r>
              <a:rPr lang="en-US"/>
              <a:t>Key point</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3" name="Straight Connector 2">
            <a:extLst>
              <a:ext uri="{FF2B5EF4-FFF2-40B4-BE49-F238E27FC236}">
                <a16:creationId xmlns:a16="http://schemas.microsoft.com/office/drawing/2014/main" id="{D6AF24CC-2A72-F8BA-4855-22CDD46817DC}"/>
              </a:ext>
              <a:ext uri="{C183D7F6-B498-43B3-948B-1728B52AA6E4}">
                <adec:decorative xmlns:adec="http://schemas.microsoft.com/office/drawing/2017/decorative" val="1"/>
              </a:ext>
            </a:extLst>
          </p:cNvPr>
          <p:cNvCxnSpPr>
            <a:cxnSpLocks/>
          </p:cNvCxnSpPr>
          <p:nvPr userDrawn="1"/>
        </p:nvCxnSpPr>
        <p:spPr>
          <a:xfrm>
            <a:off x="500264" y="1478649"/>
            <a:ext cx="0" cy="553998"/>
          </a:xfrm>
          <a:prstGeom prst="line">
            <a:avLst/>
          </a:prstGeom>
          <a:ln w="28575">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23F4C1D0-0C82-ED46-4762-F02889CF8302}"/>
              </a:ext>
            </a:extLst>
          </p:cNvPr>
          <p:cNvSpPr>
            <a:spLocks noGrp="1"/>
          </p:cNvSpPr>
          <p:nvPr>
            <p:ph type="body" sz="quarter" idx="13" hasCustomPrompt="1"/>
          </p:nvPr>
        </p:nvSpPr>
        <p:spPr>
          <a:xfrm>
            <a:off x="604096" y="6413956"/>
            <a:ext cx="5369984" cy="215444"/>
          </a:xfrm>
          <a:prstGeom prst="rect">
            <a:avLst/>
          </a:prstGeom>
          <a:noFill/>
        </p:spPr>
        <p:txBody>
          <a:bodyPr wrap="square" lIns="0" tIns="0" rIns="0" bIns="0">
            <a:spAutoFit/>
          </a:bodyPr>
          <a:lstStyle>
            <a:lvl1pPr marL="0" indent="0">
              <a:spcBef>
                <a:spcPts val="0"/>
              </a:spcBef>
              <a:buNone/>
              <a:defRPr sz="1400" cap="all" spc="200" baseline="0">
                <a:solidFill>
                  <a:schemeClr val="tx1"/>
                </a:solidFill>
                <a:latin typeface="+mn-lt"/>
                <a:cs typeface="Segoe UI" panose="020B0502040204020203" pitchFamily="34" charset="0"/>
              </a:defRPr>
            </a:lvl1pPr>
          </a:lstStyle>
          <a:p>
            <a:pPr lvl="0"/>
            <a:r>
              <a:rPr lang="en-US"/>
              <a:t>TARGET AUDIENCE STATEMENT</a:t>
            </a:r>
          </a:p>
        </p:txBody>
      </p:sp>
    </p:spTree>
    <p:extLst>
      <p:ext uri="{BB962C8B-B14F-4D97-AF65-F5344CB8AC3E}">
        <p14:creationId xmlns:p14="http://schemas.microsoft.com/office/powerpoint/2010/main" val="1906662273"/>
      </p:ext>
    </p:extLst>
  </p:cSld>
  <p:clrMapOvr>
    <a:masterClrMapping/>
  </p:clrMapOvr>
  <p:transition spd="slow">
    <p:push dir="u"/>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Horizontal Key Point And Freefor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1752600"/>
            <a:ext cx="3182027" cy="4315810"/>
          </a:xfrm>
          <a:prstGeom prst="rect">
            <a:avLst/>
          </a:prstGeom>
        </p:spPr>
        <p:txBody>
          <a:bodyPr anchor="t"/>
          <a:lstStyle>
            <a:lvl1pPr>
              <a:defRPr sz="3200">
                <a:solidFill>
                  <a:schemeClr val="tx1"/>
                </a:solidFill>
              </a:defRPr>
            </a:lvl1pPr>
          </a:lstStyle>
          <a:p>
            <a:r>
              <a:rPr lang="en-US"/>
              <a:t>Key point</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1614565"/>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1614565"/>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4">
            <a:extLst>
              <a:ext uri="{FF2B5EF4-FFF2-40B4-BE49-F238E27FC236}">
                <a16:creationId xmlns:a16="http://schemas.microsoft.com/office/drawing/2014/main" id="{5D79A5FF-71CA-1AFF-D94C-ED7346B3CEFD}"/>
              </a:ext>
            </a:extLst>
          </p:cNvPr>
          <p:cNvSpPr>
            <a:spLocks noGrp="1"/>
          </p:cNvSpPr>
          <p:nvPr>
            <p:ph type="body" sz="quarter" idx="13" hasCustomPrompt="1"/>
          </p:nvPr>
        </p:nvSpPr>
        <p:spPr>
          <a:xfrm>
            <a:off x="604096" y="6413956"/>
            <a:ext cx="5369984" cy="215444"/>
          </a:xfrm>
          <a:prstGeom prst="rect">
            <a:avLst/>
          </a:prstGeom>
          <a:noFill/>
        </p:spPr>
        <p:txBody>
          <a:bodyPr wrap="square" lIns="0" tIns="0" rIns="0" bIns="0">
            <a:spAutoFit/>
          </a:bodyPr>
          <a:lstStyle>
            <a:lvl1pPr marL="0" indent="0">
              <a:spcBef>
                <a:spcPts val="0"/>
              </a:spcBef>
              <a:buNone/>
              <a:defRPr sz="1400" cap="all" spc="200" baseline="0">
                <a:solidFill>
                  <a:schemeClr val="tx1"/>
                </a:solidFill>
                <a:latin typeface="+mn-lt"/>
                <a:cs typeface="Segoe UI" panose="020B0502040204020203" pitchFamily="34" charset="0"/>
              </a:defRPr>
            </a:lvl1pPr>
          </a:lstStyle>
          <a:p>
            <a:pPr lvl="0"/>
            <a:r>
              <a:rPr lang="en-US"/>
              <a:t>TARGET AUDIENCE STATEMENT</a:t>
            </a:r>
          </a:p>
        </p:txBody>
      </p:sp>
    </p:spTree>
    <p:extLst>
      <p:ext uri="{BB962C8B-B14F-4D97-AF65-F5344CB8AC3E}">
        <p14:creationId xmlns:p14="http://schemas.microsoft.com/office/powerpoint/2010/main" val="2483844767"/>
      </p:ext>
    </p:extLst>
  </p:cSld>
  <p:clrMapOvr>
    <a:masterClrMapping/>
  </p:clrMapOvr>
  <p:transition spd="slow">
    <p:push dir="u"/>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1572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9A662186-7F9D-4C9F-98D7-25AB077BC8D6}"/>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2" name="Title 1">
            <a:extLst>
              <a:ext uri="{FF2B5EF4-FFF2-40B4-BE49-F238E27FC236}">
                <a16:creationId xmlns:a16="http://schemas.microsoft.com/office/drawing/2014/main" id="{961E741F-1C76-4CF1-9D44-04384507AAA2}"/>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3" name="Subtitle 2">
            <a:extLst>
              <a:ext uri="{FF2B5EF4-FFF2-40B4-BE49-F238E27FC236}">
                <a16:creationId xmlns:a16="http://schemas.microsoft.com/office/drawing/2014/main" id="{9674AE28-2690-485E-866B-6663A6D65096}"/>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E6FC85F5-26F6-428A-82A2-51F60512F440}"/>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cxnSp>
        <p:nvCxnSpPr>
          <p:cNvPr id="11" name="Straight Connector 10">
            <a:extLst>
              <a:ext uri="{FF2B5EF4-FFF2-40B4-BE49-F238E27FC236}">
                <a16:creationId xmlns:a16="http://schemas.microsoft.com/office/drawing/2014/main" id="{D2406F62-740F-4991-B860-CDE6B84AACDA}"/>
              </a:ext>
            </a:extLst>
          </p:cNvPr>
          <p:cNvCxnSpPr>
            <a:cxnSpLocks/>
          </p:cNvCxnSpPr>
          <p:nvPr userDrawn="1"/>
        </p:nvCxnSpPr>
        <p:spPr>
          <a:xfrm flipH="1">
            <a:off x="1699391" y="3576802"/>
            <a:ext cx="2733244" cy="8131"/>
          </a:xfrm>
          <a:prstGeom prst="line">
            <a:avLst/>
          </a:prstGeom>
          <a:ln w="19050">
            <a:solidFill>
              <a:schemeClr val="accent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7929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867C35DD-1412-4C4F-B30F-ECDB0B77E8EF}"/>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4136198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2"/>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18668723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848601014"/>
      </p:ext>
    </p:extLst>
  </p:cSld>
  <p:clrMap bg1="dk1" tx1="lt1" bg2="dk2" tx2="lt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905" r:id="rId27"/>
    <p:sldLayoutId id="2147483906" r:id="rId28"/>
    <p:sldLayoutId id="2147483907" r:id="rId29"/>
    <p:sldLayoutId id="2147483908" r:id="rId30"/>
    <p:sldLayoutId id="2147483909" r:id="rId31"/>
    <p:sldLayoutId id="2147483910" r:id="rId32"/>
    <p:sldLayoutId id="2147483911" r:id="rId33"/>
    <p:sldLayoutId id="2147483912" r:id="rId34"/>
    <p:sldLayoutId id="2147483913" r:id="rId35"/>
    <p:sldLayoutId id="2147483914" r:id="rId36"/>
    <p:sldLayoutId id="2147483915" r:id="rId37"/>
    <p:sldLayoutId id="2147483916" r:id="rId38"/>
    <p:sldLayoutId id="2147483917" r:id="rId39"/>
    <p:sldLayoutId id="2147483918" r:id="rId40"/>
    <p:sldLayoutId id="2147483919" r:id="rId41"/>
    <p:sldLayoutId id="2147483920" r:id="rId42"/>
    <p:sldLayoutId id="2147483921" r:id="rId43"/>
    <p:sldLayoutId id="2147483922" r:id="rId44"/>
    <p:sldLayoutId id="2147483923" r:id="rId45"/>
    <p:sldLayoutId id="2147483924" r:id="rId46"/>
    <p:sldLayoutId id="2147483925" r:id="rId47"/>
    <p:sldLayoutId id="2147483926" r:id="rId48"/>
    <p:sldLayoutId id="2147483927" r:id="rId49"/>
    <p:sldLayoutId id="2147483929" r:id="rId50"/>
    <p:sldLayoutId id="2147483930" r:id="rId51"/>
    <p:sldLayoutId id="2147483931" r:id="rId52"/>
    <p:sldLayoutId id="2147483932" r:id="rId5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3.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27.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9.svg"/><Relationship Id="rId7"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15.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18.svg"/><Relationship Id="rId4" Type="http://schemas.openxmlformats.org/officeDocument/2006/relationships/image" Target="../media/image30.png"/><Relationship Id="rId9"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hyperlink" Target="https://aka.ms/OHCoachMaterials/AIKM" TargetMode="Externa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tiff"/><Relationship Id="rId2" Type="http://schemas.openxmlformats.org/officeDocument/2006/relationships/image" Target="../media/image15.png"/><Relationship Id="rId1" Type="http://schemas.openxmlformats.org/officeDocument/2006/relationships/slideLayout" Target="../slideLayouts/slideLayout43.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8EDD3E-0893-4DCB-A0A1-B3B2DBBA00A2}"/>
              </a:ext>
            </a:extLst>
          </p:cNvPr>
          <p:cNvSpPr txBox="1"/>
          <p:nvPr/>
        </p:nvSpPr>
        <p:spPr>
          <a:xfrm>
            <a:off x="2213810" y="1087934"/>
            <a:ext cx="9647859" cy="5539978"/>
          </a:xfrm>
          <a:prstGeom prst="rect">
            <a:avLst/>
          </a:prstGeom>
          <a:noFill/>
        </p:spPr>
        <p:txBody>
          <a:bodyPr wrap="square" lIns="0" tIns="0" rIns="0" bIns="0" rtlCol="0">
            <a:spAutoFit/>
          </a:bodyPr>
          <a:lstStyle/>
          <a:p>
            <a:pPr algn="l"/>
            <a:endParaRPr lang="en-US" sz="2000" dirty="0"/>
          </a:p>
          <a:p>
            <a:pPr algn="l"/>
            <a:r>
              <a:rPr lang="en-US" sz="2000" b="1" dirty="0"/>
              <a:t>Participant section</a:t>
            </a:r>
          </a:p>
          <a:p>
            <a:pPr algn="l"/>
            <a:endParaRPr lang="en-US" sz="2000" b="1" dirty="0"/>
          </a:p>
          <a:p>
            <a:pPr algn="l"/>
            <a:r>
              <a:rPr lang="en-US" sz="2000" dirty="0"/>
              <a:t>This top section is a Tech Scenario description for </a:t>
            </a:r>
            <a:r>
              <a:rPr lang="en-US" sz="2000" b="1" dirty="0">
                <a:solidFill>
                  <a:schemeClr val="accent1"/>
                </a:solidFill>
              </a:rPr>
              <a:t>participants</a:t>
            </a:r>
            <a:r>
              <a:rPr lang="en-US" sz="2000" dirty="0"/>
              <a:t>. The section will cover the technology introduction and  high-level concepts about the challenges. </a:t>
            </a:r>
          </a:p>
          <a:p>
            <a:pPr algn="l"/>
            <a:endParaRPr lang="en-US" sz="2000" b="1" dirty="0"/>
          </a:p>
          <a:p>
            <a:pPr algn="l"/>
            <a:r>
              <a:rPr lang="en-US" sz="2000" b="1" dirty="0"/>
              <a:t>Audience</a:t>
            </a:r>
            <a:r>
              <a:rPr lang="en-US" sz="2000" dirty="0"/>
              <a:t>: </a:t>
            </a:r>
            <a:r>
              <a:rPr lang="en-US" sz="2000" b="1" dirty="0">
                <a:solidFill>
                  <a:schemeClr val="accent1"/>
                </a:solidFill>
              </a:rPr>
              <a:t>Participants</a:t>
            </a:r>
            <a:r>
              <a:rPr lang="en-US" sz="2000" dirty="0"/>
              <a:t> at OpenHack</a:t>
            </a:r>
          </a:p>
          <a:p>
            <a:pPr lvl="1"/>
            <a:endParaRPr lang="en-US" sz="2000" dirty="0"/>
          </a:p>
          <a:p>
            <a:pPr algn="l"/>
            <a:endParaRPr lang="en-US" sz="2000" dirty="0"/>
          </a:p>
          <a:p>
            <a:r>
              <a:rPr lang="en-US" sz="2000" b="1" dirty="0"/>
              <a:t>Coach only section</a:t>
            </a:r>
          </a:p>
          <a:p>
            <a:endParaRPr lang="en-US" sz="2000" b="1" dirty="0"/>
          </a:p>
          <a:p>
            <a:r>
              <a:rPr lang="en-US" sz="2000" dirty="0"/>
              <a:t>This section is a Tech Scenario description for </a:t>
            </a:r>
            <a:r>
              <a:rPr lang="en-US" sz="2000" b="1" dirty="0">
                <a:solidFill>
                  <a:schemeClr val="accent1"/>
                </a:solidFill>
              </a:rPr>
              <a:t>coaches</a:t>
            </a:r>
            <a:r>
              <a:rPr lang="en-US" sz="2000" dirty="0"/>
              <a:t>. The section will cover the technology, challenge goals, common pit falls, general guidance on solutions. This section is presented to coaches in the ‘know before you go’ call a few days before the OpenHack starts. This section is intended to be more in-depth than the participant section. </a:t>
            </a:r>
            <a:r>
              <a:rPr lang="en-US" sz="2000" b="1" u="sng" dirty="0">
                <a:solidFill>
                  <a:schemeClr val="accent1"/>
                </a:solidFill>
              </a:rPr>
              <a:t>Do not share the coach section with participants!</a:t>
            </a:r>
          </a:p>
          <a:p>
            <a:endParaRPr lang="en-US" sz="2000" b="1" u="sng" dirty="0">
              <a:solidFill>
                <a:schemeClr val="accent1"/>
              </a:solidFill>
            </a:endParaRPr>
          </a:p>
          <a:p>
            <a:r>
              <a:rPr lang="en-US" sz="2000" b="1" dirty="0"/>
              <a:t>Audience</a:t>
            </a:r>
            <a:r>
              <a:rPr lang="en-US" sz="2000" dirty="0"/>
              <a:t>: </a:t>
            </a:r>
            <a:r>
              <a:rPr lang="en-US" sz="2000" b="1" dirty="0">
                <a:solidFill>
                  <a:schemeClr val="accent1"/>
                </a:solidFill>
              </a:rPr>
              <a:t>Coaches</a:t>
            </a:r>
            <a:r>
              <a:rPr lang="en-US" sz="2000" dirty="0"/>
              <a:t> at OpenHack</a:t>
            </a:r>
            <a:endParaRPr lang="en-US" sz="2000" b="1" u="sng" dirty="0">
              <a:solidFill>
                <a:schemeClr val="accent1"/>
              </a:solidFill>
            </a:endParaRPr>
          </a:p>
        </p:txBody>
      </p:sp>
      <p:cxnSp>
        <p:nvCxnSpPr>
          <p:cNvPr id="4" name="Straight Connector 3">
            <a:extLst>
              <a:ext uri="{FF2B5EF4-FFF2-40B4-BE49-F238E27FC236}">
                <a16:creationId xmlns:a16="http://schemas.microsoft.com/office/drawing/2014/main" id="{6C5154BC-EAB1-4EEF-AB1C-36CB2EB6F2FA}"/>
              </a:ext>
            </a:extLst>
          </p:cNvPr>
          <p:cNvCxnSpPr>
            <a:cxnSpLocks/>
          </p:cNvCxnSpPr>
          <p:nvPr/>
        </p:nvCxnSpPr>
        <p:spPr>
          <a:xfrm>
            <a:off x="647016" y="3477126"/>
            <a:ext cx="11151219"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24D0E8F-68C3-4A00-8500-84CC769B65AC}"/>
              </a:ext>
            </a:extLst>
          </p:cNvPr>
          <p:cNvSpPr txBox="1"/>
          <p:nvPr/>
        </p:nvSpPr>
        <p:spPr>
          <a:xfrm>
            <a:off x="438614" y="588954"/>
            <a:ext cx="11753385" cy="400110"/>
          </a:xfrm>
          <a:prstGeom prst="rect">
            <a:avLst/>
          </a:prstGeom>
          <a:noFill/>
        </p:spPr>
        <p:txBody>
          <a:bodyPr wrap="square">
            <a:spAutoFit/>
          </a:bodyPr>
          <a:lstStyle/>
          <a:p>
            <a:pPr algn="l"/>
            <a:r>
              <a:rPr lang="en-US" sz="2000" b="1" dirty="0"/>
              <a:t>Read Me: </a:t>
            </a:r>
            <a:r>
              <a:rPr lang="en-US" sz="2000" dirty="0"/>
              <a:t>This deck contains </a:t>
            </a:r>
            <a:r>
              <a:rPr lang="en-US" sz="2000" u="sng" dirty="0"/>
              <a:t>two sections</a:t>
            </a:r>
            <a:r>
              <a:rPr lang="en-US" sz="2000" dirty="0"/>
              <a:t>. One for participants and a second for coaches. </a:t>
            </a:r>
          </a:p>
        </p:txBody>
      </p:sp>
      <p:sp>
        <p:nvSpPr>
          <p:cNvPr id="7" name="TextBox 6">
            <a:extLst>
              <a:ext uri="{FF2B5EF4-FFF2-40B4-BE49-F238E27FC236}">
                <a16:creationId xmlns:a16="http://schemas.microsoft.com/office/drawing/2014/main" id="{D7B7EC24-72AB-4533-801F-BB53D7F718C1}"/>
              </a:ext>
            </a:extLst>
          </p:cNvPr>
          <p:cNvSpPr txBox="1"/>
          <p:nvPr/>
        </p:nvSpPr>
        <p:spPr>
          <a:xfrm>
            <a:off x="540884" y="2195938"/>
            <a:ext cx="1462374" cy="400110"/>
          </a:xfrm>
          <a:prstGeom prst="rect">
            <a:avLst/>
          </a:prstGeom>
          <a:noFill/>
        </p:spPr>
        <p:txBody>
          <a:bodyPr wrap="square">
            <a:spAutoFit/>
          </a:bodyPr>
          <a:lstStyle/>
          <a:p>
            <a:pPr algn="l"/>
            <a:r>
              <a:rPr lang="en-US" sz="2000" b="1" dirty="0"/>
              <a:t>Section 1</a:t>
            </a:r>
            <a:endParaRPr lang="en-US" sz="2000" dirty="0"/>
          </a:p>
        </p:txBody>
      </p:sp>
      <p:sp>
        <p:nvSpPr>
          <p:cNvPr id="9" name="TextBox 8">
            <a:extLst>
              <a:ext uri="{FF2B5EF4-FFF2-40B4-BE49-F238E27FC236}">
                <a16:creationId xmlns:a16="http://schemas.microsoft.com/office/drawing/2014/main" id="{F9955A8D-1ACC-4840-9DCC-775B7C3C0E72}"/>
              </a:ext>
            </a:extLst>
          </p:cNvPr>
          <p:cNvSpPr txBox="1"/>
          <p:nvPr/>
        </p:nvSpPr>
        <p:spPr>
          <a:xfrm>
            <a:off x="522568" y="4960186"/>
            <a:ext cx="1462374" cy="400110"/>
          </a:xfrm>
          <a:prstGeom prst="rect">
            <a:avLst/>
          </a:prstGeom>
          <a:noFill/>
        </p:spPr>
        <p:txBody>
          <a:bodyPr wrap="square">
            <a:spAutoFit/>
          </a:bodyPr>
          <a:lstStyle/>
          <a:p>
            <a:pPr algn="l"/>
            <a:r>
              <a:rPr lang="en-US" sz="2000" b="1" dirty="0"/>
              <a:t>Section 2</a:t>
            </a:r>
            <a:endParaRPr lang="en-US" sz="2000" dirty="0"/>
          </a:p>
        </p:txBody>
      </p:sp>
    </p:spTree>
    <p:extLst>
      <p:ext uri="{BB962C8B-B14F-4D97-AF65-F5344CB8AC3E}">
        <p14:creationId xmlns:p14="http://schemas.microsoft.com/office/powerpoint/2010/main" val="255388047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077E-DF1F-0099-CB5F-7B38355F647D}"/>
              </a:ext>
            </a:extLst>
          </p:cNvPr>
          <p:cNvSpPr>
            <a:spLocks noGrp="1"/>
          </p:cNvSpPr>
          <p:nvPr>
            <p:ph type="title"/>
          </p:nvPr>
        </p:nvSpPr>
        <p:spPr/>
        <p:txBody>
          <a:bodyPr/>
          <a:lstStyle/>
          <a:p>
            <a:r>
              <a:rPr lang="en-US"/>
              <a:t>Goals-First AI</a:t>
            </a:r>
          </a:p>
        </p:txBody>
      </p:sp>
      <p:sp>
        <p:nvSpPr>
          <p:cNvPr id="48" name="Rectangle 47">
            <a:extLst>
              <a:ext uri="{FF2B5EF4-FFF2-40B4-BE49-F238E27FC236}">
                <a16:creationId xmlns:a16="http://schemas.microsoft.com/office/drawing/2014/main" id="{A89DE69D-B41A-D0DF-9FAF-0DB067F25AB5}"/>
              </a:ext>
            </a:extLst>
          </p:cNvPr>
          <p:cNvSpPr/>
          <p:nvPr/>
        </p:nvSpPr>
        <p:spPr bwMode="auto">
          <a:xfrm>
            <a:off x="4036904" y="2952528"/>
            <a:ext cx="152399" cy="657512"/>
          </a:xfrm>
          <a:prstGeom prst="rect">
            <a:avLst/>
          </a:prstGeom>
          <a:solidFill>
            <a:schemeClr val="bg1">
              <a:lumMod val="85000"/>
              <a:lumOff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53" name="Rectangle 52">
            <a:extLst>
              <a:ext uri="{FF2B5EF4-FFF2-40B4-BE49-F238E27FC236}">
                <a16:creationId xmlns:a16="http://schemas.microsoft.com/office/drawing/2014/main" id="{3F2CB30A-FCB9-E30D-B7FB-75C98FCD75EE}"/>
              </a:ext>
            </a:extLst>
          </p:cNvPr>
          <p:cNvSpPr/>
          <p:nvPr/>
        </p:nvSpPr>
        <p:spPr bwMode="auto">
          <a:xfrm>
            <a:off x="4036904" y="5153890"/>
            <a:ext cx="152399" cy="657512"/>
          </a:xfrm>
          <a:prstGeom prst="rect">
            <a:avLst/>
          </a:prstGeom>
          <a:solidFill>
            <a:schemeClr val="bg1">
              <a:lumMod val="85000"/>
              <a:lumOff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grpSp>
        <p:nvGrpSpPr>
          <p:cNvPr id="21" name="Group 20">
            <a:extLst>
              <a:ext uri="{FF2B5EF4-FFF2-40B4-BE49-F238E27FC236}">
                <a16:creationId xmlns:a16="http://schemas.microsoft.com/office/drawing/2014/main" id="{A0976CC6-CD8E-3F13-BE37-98DF9732DB5A}"/>
              </a:ext>
            </a:extLst>
          </p:cNvPr>
          <p:cNvGrpSpPr/>
          <p:nvPr/>
        </p:nvGrpSpPr>
        <p:grpSpPr>
          <a:xfrm>
            <a:off x="7294830" y="2523521"/>
            <a:ext cx="3193085" cy="3179238"/>
            <a:chOff x="7294830" y="2523521"/>
            <a:chExt cx="3193085" cy="3179238"/>
          </a:xfrm>
        </p:grpSpPr>
        <p:sp>
          <p:nvSpPr>
            <p:cNvPr id="8" name="Rectangle 7">
              <a:extLst>
                <a:ext uri="{FF2B5EF4-FFF2-40B4-BE49-F238E27FC236}">
                  <a16:creationId xmlns:a16="http://schemas.microsoft.com/office/drawing/2014/main" id="{5F2B29E3-98C8-B5F8-AC98-25276FA63F9B}"/>
                </a:ext>
              </a:extLst>
            </p:cNvPr>
            <p:cNvSpPr/>
            <p:nvPr/>
          </p:nvSpPr>
          <p:spPr bwMode="auto">
            <a:xfrm>
              <a:off x="8186489" y="3884043"/>
              <a:ext cx="1408360" cy="458875"/>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67" name="Block Arc 66">
              <a:extLst>
                <a:ext uri="{FF2B5EF4-FFF2-40B4-BE49-F238E27FC236}">
                  <a16:creationId xmlns:a16="http://schemas.microsoft.com/office/drawing/2014/main" id="{C5217D1E-4C54-DFE3-FB16-329DB3B258B6}"/>
                </a:ext>
              </a:extLst>
            </p:cNvPr>
            <p:cNvSpPr/>
            <p:nvPr/>
          </p:nvSpPr>
          <p:spPr bwMode="auto">
            <a:xfrm rot="5400000" flipH="1" flipV="1">
              <a:off x="7294830" y="2523521"/>
              <a:ext cx="1818248" cy="1818248"/>
            </a:xfrm>
            <a:prstGeom prst="blockArc">
              <a:avLst>
                <a:gd name="adj1" fmla="val 10816444"/>
                <a:gd name="adj2" fmla="val 16198509"/>
                <a:gd name="adj3" fmla="val 25527"/>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70" name="Block Arc 69">
              <a:extLst>
                <a:ext uri="{FF2B5EF4-FFF2-40B4-BE49-F238E27FC236}">
                  <a16:creationId xmlns:a16="http://schemas.microsoft.com/office/drawing/2014/main" id="{16815460-6BAC-ED53-CDDB-EBB3A050EF34}"/>
                </a:ext>
              </a:extLst>
            </p:cNvPr>
            <p:cNvSpPr/>
            <p:nvPr/>
          </p:nvSpPr>
          <p:spPr bwMode="auto">
            <a:xfrm rot="5400000">
              <a:off x="8669667" y="3884511"/>
              <a:ext cx="1818248" cy="1818248"/>
            </a:xfrm>
            <a:prstGeom prst="blockArc">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grpSp>
      <p:grpSp>
        <p:nvGrpSpPr>
          <p:cNvPr id="3" name="Group 2">
            <a:extLst>
              <a:ext uri="{FF2B5EF4-FFF2-40B4-BE49-F238E27FC236}">
                <a16:creationId xmlns:a16="http://schemas.microsoft.com/office/drawing/2014/main" id="{782DAEF8-9FCF-32B5-85E9-1B04F429F1E7}"/>
              </a:ext>
            </a:extLst>
          </p:cNvPr>
          <p:cNvGrpSpPr/>
          <p:nvPr/>
        </p:nvGrpSpPr>
        <p:grpSpPr>
          <a:xfrm>
            <a:off x="4813958" y="2644306"/>
            <a:ext cx="3454751" cy="1176153"/>
            <a:chOff x="4813958" y="2644306"/>
            <a:chExt cx="3454751" cy="1176153"/>
          </a:xfrm>
        </p:grpSpPr>
        <p:sp>
          <p:nvSpPr>
            <p:cNvPr id="62" name="Rectangle 61">
              <a:extLst>
                <a:ext uri="{FF2B5EF4-FFF2-40B4-BE49-F238E27FC236}">
                  <a16:creationId xmlns:a16="http://schemas.microsoft.com/office/drawing/2014/main" id="{CF570F87-608B-8301-6C09-0BF45A8676FC}"/>
                </a:ext>
              </a:extLst>
            </p:cNvPr>
            <p:cNvSpPr/>
            <p:nvPr/>
          </p:nvSpPr>
          <p:spPr bwMode="auto">
            <a:xfrm>
              <a:off x="4813958" y="3067123"/>
              <a:ext cx="845018" cy="458875"/>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79" name="Cube 78">
              <a:extLst>
                <a:ext uri="{FF2B5EF4-FFF2-40B4-BE49-F238E27FC236}">
                  <a16:creationId xmlns:a16="http://schemas.microsoft.com/office/drawing/2014/main" id="{24E445B2-8EDA-336D-BE32-823BF059C523}"/>
                </a:ext>
              </a:extLst>
            </p:cNvPr>
            <p:cNvSpPr/>
            <p:nvPr/>
          </p:nvSpPr>
          <p:spPr bwMode="auto">
            <a:xfrm>
              <a:off x="5388922" y="2644306"/>
              <a:ext cx="1414132" cy="1176153"/>
            </a:xfrm>
            <a:prstGeom prst="cube">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solidFill>
                    <a:srgbClr val="000000"/>
                  </a:solidFill>
                  <a:ea typeface="Segoe UI" pitchFamily="34" charset="0"/>
                  <a:cs typeface="Segoe UI" pitchFamily="34" charset="0"/>
                </a:rPr>
                <a:t> </a:t>
              </a:r>
            </a:p>
            <a:p>
              <a:pPr algn="l" defTabSz="932472" fontAlgn="base">
                <a:spcBef>
                  <a:spcPct val="0"/>
                </a:spcBef>
                <a:spcAft>
                  <a:spcPct val="0"/>
                </a:spcAft>
              </a:pPr>
              <a:r>
                <a:rPr lang="en-US" sz="2000">
                  <a:solidFill>
                    <a:srgbClr val="000000"/>
                  </a:solidFill>
                  <a:ea typeface="Segoe UI" pitchFamily="34" charset="0"/>
                  <a:cs typeface="Segoe UI" pitchFamily="34" charset="0"/>
                </a:rPr>
                <a:t>       </a:t>
              </a:r>
              <a:r>
                <a:rPr lang="en-US" sz="2000">
                  <a:solidFill>
                    <a:schemeClr val="tx1"/>
                  </a:solidFill>
                  <a:ea typeface="Segoe UI" pitchFamily="34" charset="0"/>
                  <a:cs typeface="Segoe UI" pitchFamily="34" charset="0"/>
                </a:rPr>
                <a:t>ernel</a:t>
              </a:r>
            </a:p>
          </p:txBody>
        </p:sp>
        <p:sp>
          <p:nvSpPr>
            <p:cNvPr id="80" name="Rectangle 79">
              <a:extLst>
                <a:ext uri="{FF2B5EF4-FFF2-40B4-BE49-F238E27FC236}">
                  <a16:creationId xmlns:a16="http://schemas.microsoft.com/office/drawing/2014/main" id="{27B0ACBB-57BF-9812-A235-F7D81228FEF1}"/>
                </a:ext>
              </a:extLst>
            </p:cNvPr>
            <p:cNvSpPr/>
            <p:nvPr/>
          </p:nvSpPr>
          <p:spPr>
            <a:xfrm>
              <a:off x="5340687" y="2884119"/>
              <a:ext cx="633507" cy="923330"/>
            </a:xfrm>
            <a:prstGeom prst="rect">
              <a:avLst/>
            </a:prstGeom>
            <a:noFill/>
          </p:spPr>
          <p:txBody>
            <a:bodyPr wrap="none" lIns="91440" tIns="45720" rIns="91440" bIns="45720">
              <a:spAutoFit/>
            </a:bodyPr>
            <a:lstStyle/>
            <a:p>
              <a:pPr algn="ctr"/>
              <a:r>
                <a:rPr lang="en-US" sz="54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a:t>
              </a:r>
            </a:p>
          </p:txBody>
        </p:sp>
        <p:sp>
          <p:nvSpPr>
            <p:cNvPr id="23" name="Rectangle 22">
              <a:extLst>
                <a:ext uri="{FF2B5EF4-FFF2-40B4-BE49-F238E27FC236}">
                  <a16:creationId xmlns:a16="http://schemas.microsoft.com/office/drawing/2014/main" id="{80F79E18-7E86-AD43-AD5F-736EFA794E76}"/>
                </a:ext>
              </a:extLst>
            </p:cNvPr>
            <p:cNvSpPr/>
            <p:nvPr/>
          </p:nvSpPr>
          <p:spPr bwMode="auto">
            <a:xfrm>
              <a:off x="6620527" y="3017312"/>
              <a:ext cx="364860" cy="535954"/>
            </a:xfrm>
            <a:prstGeom prst="rect">
              <a:avLst/>
            </a:prstGeom>
            <a:gradFill>
              <a:gsLst>
                <a:gs pos="0">
                  <a:schemeClr val="tx2">
                    <a:lumMod val="50000"/>
                  </a:schemeClr>
                </a:gs>
                <a:gs pos="100000">
                  <a:srgbClr val="FFC000">
                    <a:alpha val="32824"/>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105" name="Multidocument 104">
              <a:extLst>
                <a:ext uri="{FF2B5EF4-FFF2-40B4-BE49-F238E27FC236}">
                  <a16:creationId xmlns:a16="http://schemas.microsoft.com/office/drawing/2014/main" id="{A6FD9D99-1C77-0937-9CB5-5C9D5E6AE2A3}"/>
                </a:ext>
              </a:extLst>
            </p:cNvPr>
            <p:cNvSpPr/>
            <p:nvPr/>
          </p:nvSpPr>
          <p:spPr bwMode="auto">
            <a:xfrm>
              <a:off x="6930649" y="2781357"/>
              <a:ext cx="1338060" cy="893467"/>
            </a:xfrm>
            <a:prstGeom prst="flowChartMultidocument">
              <a:avLst/>
            </a:prstGeom>
            <a:solidFill>
              <a:srgbClr val="FFC000"/>
            </a:solidFill>
            <a:ln>
              <a:solidFill>
                <a:schemeClr val="bg1"/>
              </a:solidFill>
              <a:headEnd type="none" w="med" len="med"/>
              <a:tailEnd type="none" w="med" len="med"/>
            </a:ln>
            <a:effectLst>
              <a:outerShdw blurRad="771749" sx="102000" sy="102000" algn="ctr" rotWithShape="0">
                <a:srgbClr val="FFC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106" name="TextBox 105">
              <a:extLst>
                <a:ext uri="{FF2B5EF4-FFF2-40B4-BE49-F238E27FC236}">
                  <a16:creationId xmlns:a16="http://schemas.microsoft.com/office/drawing/2014/main" id="{3B560F28-BC20-D988-1B6F-92079A0EA8D8}"/>
                </a:ext>
              </a:extLst>
            </p:cNvPr>
            <p:cNvSpPr txBox="1"/>
            <p:nvPr/>
          </p:nvSpPr>
          <p:spPr>
            <a:xfrm>
              <a:off x="6989204" y="3043002"/>
              <a:ext cx="1075364" cy="369332"/>
            </a:xfrm>
            <a:prstGeom prst="rect">
              <a:avLst/>
            </a:prstGeom>
            <a:noFill/>
          </p:spPr>
          <p:txBody>
            <a:bodyPr wrap="square" lIns="0" tIns="0" rIns="0" bIns="0" rtlCol="0">
              <a:spAutoFit/>
            </a:bodyPr>
            <a:lstStyle/>
            <a:p>
              <a:pPr algn="ctr"/>
              <a:r>
                <a:rPr lang="en-US" sz="1200">
                  <a:solidFill>
                    <a:schemeClr val="bg1"/>
                  </a:solidFill>
                </a:rPr>
                <a:t>Steps ready</a:t>
              </a:r>
              <a:br>
                <a:rPr lang="en-US" sz="1200">
                  <a:solidFill>
                    <a:schemeClr val="bg1"/>
                  </a:solidFill>
                </a:rPr>
              </a:br>
              <a:r>
                <a:rPr lang="en-US" sz="1200">
                  <a:solidFill>
                    <a:schemeClr val="bg1"/>
                  </a:solidFill>
                </a:rPr>
                <a:t>from planner</a:t>
              </a:r>
            </a:p>
          </p:txBody>
        </p:sp>
        <p:sp>
          <p:nvSpPr>
            <p:cNvPr id="107" name="Oval 106">
              <a:extLst>
                <a:ext uri="{FF2B5EF4-FFF2-40B4-BE49-F238E27FC236}">
                  <a16:creationId xmlns:a16="http://schemas.microsoft.com/office/drawing/2014/main" id="{B027933C-F270-89CF-9AE7-407E6FAB85F6}"/>
                </a:ext>
              </a:extLst>
            </p:cNvPr>
            <p:cNvSpPr/>
            <p:nvPr/>
          </p:nvSpPr>
          <p:spPr bwMode="auto">
            <a:xfrm>
              <a:off x="7073968" y="3500202"/>
              <a:ext cx="191642" cy="191642"/>
            </a:xfrm>
            <a:prstGeom prst="ellipse">
              <a:avLst/>
            </a:prstGeom>
            <a:solidFill>
              <a:srgbClr val="FFFF00"/>
            </a:solidFill>
            <a:ln>
              <a:solidFill>
                <a:schemeClr val="bg1"/>
              </a:solidFill>
              <a:headEnd type="none" w="med" len="med"/>
              <a:tailEnd type="none" w="med" len="med"/>
            </a:ln>
            <a:effectLst>
              <a:outerShdw blurRad="50800" dist="38100" dir="16200000"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1</a:t>
              </a:r>
            </a:p>
          </p:txBody>
        </p:sp>
        <p:sp>
          <p:nvSpPr>
            <p:cNvPr id="108" name="Oval 107">
              <a:extLst>
                <a:ext uri="{FF2B5EF4-FFF2-40B4-BE49-F238E27FC236}">
                  <a16:creationId xmlns:a16="http://schemas.microsoft.com/office/drawing/2014/main" id="{9EA46232-4657-41E3-9B6F-8AEAEDFB0F44}"/>
                </a:ext>
              </a:extLst>
            </p:cNvPr>
            <p:cNvSpPr/>
            <p:nvPr/>
          </p:nvSpPr>
          <p:spPr bwMode="auto">
            <a:xfrm>
              <a:off x="7330994" y="3500202"/>
              <a:ext cx="191642" cy="191642"/>
            </a:xfrm>
            <a:prstGeom prst="ellipse">
              <a:avLst/>
            </a:prstGeom>
            <a:solidFill>
              <a:srgbClr val="FFFF00"/>
            </a:solidFill>
            <a:ln>
              <a:solidFill>
                <a:schemeClr val="bg1"/>
              </a:solidFill>
              <a:headEnd type="none" w="med" len="med"/>
              <a:tailEnd type="none" w="med" len="med"/>
            </a:ln>
            <a:effectLst>
              <a:outerShdw blurRad="50800" dist="38100" dir="16200000"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2</a:t>
              </a:r>
            </a:p>
          </p:txBody>
        </p:sp>
        <p:sp>
          <p:nvSpPr>
            <p:cNvPr id="109" name="Oval 108">
              <a:extLst>
                <a:ext uri="{FF2B5EF4-FFF2-40B4-BE49-F238E27FC236}">
                  <a16:creationId xmlns:a16="http://schemas.microsoft.com/office/drawing/2014/main" id="{4B2D701A-20D9-4497-3C14-431447A14078}"/>
                </a:ext>
              </a:extLst>
            </p:cNvPr>
            <p:cNvSpPr/>
            <p:nvPr/>
          </p:nvSpPr>
          <p:spPr bwMode="auto">
            <a:xfrm>
              <a:off x="7588020" y="3500202"/>
              <a:ext cx="191642" cy="191642"/>
            </a:xfrm>
            <a:prstGeom prst="ellipse">
              <a:avLst/>
            </a:prstGeom>
            <a:solidFill>
              <a:srgbClr val="FFFF00"/>
            </a:solidFill>
            <a:ln>
              <a:solidFill>
                <a:schemeClr val="bg1"/>
              </a:solidFill>
              <a:headEnd type="none" w="med" len="med"/>
              <a:tailEnd type="none" w="med" len="med"/>
            </a:ln>
            <a:effectLst>
              <a:outerShdw blurRad="50800" dist="38100" dir="16200000"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3</a:t>
              </a:r>
            </a:p>
          </p:txBody>
        </p:sp>
        <p:sp>
          <p:nvSpPr>
            <p:cNvPr id="110" name="Oval 109">
              <a:extLst>
                <a:ext uri="{FF2B5EF4-FFF2-40B4-BE49-F238E27FC236}">
                  <a16:creationId xmlns:a16="http://schemas.microsoft.com/office/drawing/2014/main" id="{E1EE08B9-4DB1-C611-91C7-50506793D913}"/>
                </a:ext>
              </a:extLst>
            </p:cNvPr>
            <p:cNvSpPr/>
            <p:nvPr/>
          </p:nvSpPr>
          <p:spPr bwMode="auto">
            <a:xfrm>
              <a:off x="7845047" y="3500202"/>
              <a:ext cx="191642" cy="191642"/>
            </a:xfrm>
            <a:prstGeom prst="ellipse">
              <a:avLst/>
            </a:prstGeom>
            <a:solidFill>
              <a:srgbClr val="FFFF00"/>
            </a:solidFill>
            <a:ln>
              <a:solidFill>
                <a:schemeClr val="bg1"/>
              </a:solidFill>
              <a:headEnd type="none" w="med" len="med"/>
              <a:tailEnd type="none" w="med" len="med"/>
            </a:ln>
            <a:effectLst>
              <a:outerShdw blurRad="50800" dist="38100" dir="16200000"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a:t>
              </a:r>
            </a:p>
          </p:txBody>
        </p:sp>
      </p:grpSp>
      <p:sp>
        <p:nvSpPr>
          <p:cNvPr id="33" name="TextBox 32">
            <a:extLst>
              <a:ext uri="{FF2B5EF4-FFF2-40B4-BE49-F238E27FC236}">
                <a16:creationId xmlns:a16="http://schemas.microsoft.com/office/drawing/2014/main" id="{25D18D8D-5816-89DB-2A1D-61DFA5DE2B79}"/>
              </a:ext>
            </a:extLst>
          </p:cNvPr>
          <p:cNvSpPr txBox="1"/>
          <p:nvPr/>
        </p:nvSpPr>
        <p:spPr>
          <a:xfrm>
            <a:off x="-2776451" y="3890356"/>
            <a:ext cx="65" cy="307777"/>
          </a:xfrm>
          <a:prstGeom prst="rect">
            <a:avLst/>
          </a:prstGeom>
          <a:noFill/>
        </p:spPr>
        <p:txBody>
          <a:bodyPr wrap="none" lIns="0" tIns="0" rIns="0" bIns="0" rtlCol="0">
            <a:spAutoFit/>
          </a:bodyPr>
          <a:lstStyle/>
          <a:p>
            <a:pPr algn="l"/>
            <a:endParaRPr lang="en-US" sz="2000"/>
          </a:p>
        </p:txBody>
      </p:sp>
      <p:grpSp>
        <p:nvGrpSpPr>
          <p:cNvPr id="22" name="Group 21">
            <a:extLst>
              <a:ext uri="{FF2B5EF4-FFF2-40B4-BE49-F238E27FC236}">
                <a16:creationId xmlns:a16="http://schemas.microsoft.com/office/drawing/2014/main" id="{FFA97444-78DF-4046-AA5E-BA30035EE4D6}"/>
              </a:ext>
            </a:extLst>
          </p:cNvPr>
          <p:cNvGrpSpPr/>
          <p:nvPr/>
        </p:nvGrpSpPr>
        <p:grpSpPr>
          <a:xfrm>
            <a:off x="4149876" y="5037640"/>
            <a:ext cx="5724499" cy="674631"/>
            <a:chOff x="4149876" y="5037640"/>
            <a:chExt cx="5724499" cy="674631"/>
          </a:xfrm>
        </p:grpSpPr>
        <p:sp>
          <p:nvSpPr>
            <p:cNvPr id="65" name="Rectangle 64">
              <a:extLst>
                <a:ext uri="{FF2B5EF4-FFF2-40B4-BE49-F238E27FC236}">
                  <a16:creationId xmlns:a16="http://schemas.microsoft.com/office/drawing/2014/main" id="{AA3412C3-160C-D1DD-D157-03F4B49336A1}"/>
                </a:ext>
              </a:extLst>
            </p:cNvPr>
            <p:cNvSpPr/>
            <p:nvPr/>
          </p:nvSpPr>
          <p:spPr bwMode="auto">
            <a:xfrm>
              <a:off x="4149876" y="5253396"/>
              <a:ext cx="5444973" cy="458875"/>
            </a:xfrm>
            <a:prstGeom prst="rect">
              <a:avLst/>
            </a:prstGeom>
            <a:gradFill>
              <a:gsLst>
                <a:gs pos="0">
                  <a:schemeClr val="tx1">
                    <a:lumMod val="65000"/>
                  </a:schemeClr>
                </a:gs>
                <a:gs pos="14000">
                  <a:schemeClr val="accent6">
                    <a:lumMod val="40000"/>
                    <a:lumOff val="60000"/>
                  </a:schemeClr>
                </a:gs>
                <a:gs pos="59000">
                  <a:srgbClr val="FF40FF"/>
                </a:gs>
                <a:gs pos="80000">
                  <a:srgbClr val="E06000"/>
                </a:gs>
                <a:gs pos="100000">
                  <a:srgbClr val="92D050"/>
                </a:gs>
              </a:gsLst>
              <a:lin ang="120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97" name="TextBox 96">
              <a:extLst>
                <a:ext uri="{FF2B5EF4-FFF2-40B4-BE49-F238E27FC236}">
                  <a16:creationId xmlns:a16="http://schemas.microsoft.com/office/drawing/2014/main" id="{3AD85086-DC85-C173-8663-F0637EFF72EE}"/>
                </a:ext>
              </a:extLst>
            </p:cNvPr>
            <p:cNvSpPr txBox="1"/>
            <p:nvPr/>
          </p:nvSpPr>
          <p:spPr>
            <a:xfrm>
              <a:off x="6744463" y="5037640"/>
              <a:ext cx="1981160" cy="153888"/>
            </a:xfrm>
            <a:prstGeom prst="rect">
              <a:avLst/>
            </a:prstGeom>
            <a:noFill/>
            <a:effectLst>
              <a:outerShdw blurRad="63151" dist="25140" algn="l" rotWithShape="0">
                <a:schemeClr val="tx1">
                  <a:alpha val="74949"/>
                </a:schemeClr>
              </a:outerShdw>
            </a:effectLst>
          </p:spPr>
          <p:txBody>
            <a:bodyPr wrap="square" lIns="0" tIns="0" rIns="0" bIns="0" rtlCol="0">
              <a:spAutoFit/>
            </a:bodyPr>
            <a:lstStyle/>
            <a:p>
              <a:pPr algn="ctr"/>
              <a:r>
                <a:rPr lang="en-US" sz="1000" i="1" spc="100"/>
                <a:t>RUNNING </a:t>
              </a:r>
              <a:r>
                <a:rPr lang="en-US" sz="1000" i="1" spc="100">
                  <a:solidFill>
                    <a:srgbClr val="FFFF00"/>
                  </a:solidFill>
                </a:rPr>
                <a:t>STEPS</a:t>
              </a:r>
              <a:r>
                <a:rPr lang="en-US" sz="1000" i="1" spc="100"/>
                <a:t> PIPELINE</a:t>
              </a:r>
            </a:p>
          </p:txBody>
        </p:sp>
        <p:sp>
          <p:nvSpPr>
            <p:cNvPr id="98" name="TextBox 97">
              <a:extLst>
                <a:ext uri="{FF2B5EF4-FFF2-40B4-BE49-F238E27FC236}">
                  <a16:creationId xmlns:a16="http://schemas.microsoft.com/office/drawing/2014/main" id="{FB4EFF33-129D-ECAE-723C-DFF8962403CF}"/>
                </a:ext>
              </a:extLst>
            </p:cNvPr>
            <p:cNvSpPr txBox="1"/>
            <p:nvPr/>
          </p:nvSpPr>
          <p:spPr>
            <a:xfrm>
              <a:off x="5236467" y="5297980"/>
              <a:ext cx="815025"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algn="ctr"/>
              <a:r>
                <a:rPr lang="en-US" sz="1200"/>
                <a:t>Result</a:t>
              </a:r>
              <a:br>
                <a:rPr lang="en-US" sz="1200"/>
              </a:br>
              <a:r>
                <a:rPr lang="en-US" sz="1200"/>
                <a:t>is ready</a:t>
              </a:r>
            </a:p>
          </p:txBody>
        </p:sp>
        <p:sp>
          <p:nvSpPr>
            <p:cNvPr id="121" name="Freeform 120">
              <a:extLst>
                <a:ext uri="{FF2B5EF4-FFF2-40B4-BE49-F238E27FC236}">
                  <a16:creationId xmlns:a16="http://schemas.microsoft.com/office/drawing/2014/main" id="{60264660-F724-0F27-5B15-69B1FC05E5AE}"/>
                </a:ext>
              </a:extLst>
            </p:cNvPr>
            <p:cNvSpPr/>
            <p:nvPr/>
          </p:nvSpPr>
          <p:spPr bwMode="auto">
            <a:xfrm rot="5400000">
              <a:off x="6172790" y="5432333"/>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F7EB849A-AC3C-43F6-D0C0-D4B45F70BF45}"/>
                </a:ext>
              </a:extLst>
            </p:cNvPr>
            <p:cNvSpPr/>
            <p:nvPr/>
          </p:nvSpPr>
          <p:spPr bwMode="auto">
            <a:xfrm>
              <a:off x="6731311" y="5389608"/>
              <a:ext cx="191642" cy="191642"/>
            </a:xfrm>
            <a:prstGeom prst="ellipse">
              <a:avLst/>
            </a:prstGeom>
            <a:solidFill>
              <a:srgbClr val="FFFF00"/>
            </a:solidFill>
            <a:ln>
              <a:solidFill>
                <a:schemeClr val="bg1"/>
              </a:solidFill>
              <a:headEnd type="none" w="med" len="med"/>
              <a:tailEnd type="none" w="med" len="med"/>
            </a:ln>
            <a:effectLst>
              <a:outerShdw blurRad="57735" dist="65941" algn="l"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1</a:t>
              </a:r>
            </a:p>
          </p:txBody>
        </p:sp>
        <p:sp>
          <p:nvSpPr>
            <p:cNvPr id="126" name="Oval 125">
              <a:extLst>
                <a:ext uri="{FF2B5EF4-FFF2-40B4-BE49-F238E27FC236}">
                  <a16:creationId xmlns:a16="http://schemas.microsoft.com/office/drawing/2014/main" id="{E7BE9E23-0C11-EAB9-85DA-CF5B467BB6F4}"/>
                </a:ext>
              </a:extLst>
            </p:cNvPr>
            <p:cNvSpPr/>
            <p:nvPr/>
          </p:nvSpPr>
          <p:spPr bwMode="auto">
            <a:xfrm>
              <a:off x="7154926" y="5389608"/>
              <a:ext cx="191642" cy="191642"/>
            </a:xfrm>
            <a:prstGeom prst="ellipse">
              <a:avLst/>
            </a:prstGeom>
            <a:solidFill>
              <a:srgbClr val="FFFF00"/>
            </a:solidFill>
            <a:ln>
              <a:solidFill>
                <a:schemeClr val="bg1"/>
              </a:solidFill>
              <a:headEnd type="none" w="med" len="med"/>
              <a:tailEnd type="none" w="med" len="med"/>
            </a:ln>
            <a:effectLst>
              <a:outerShdw blurRad="57735" dist="65941" algn="l"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2</a:t>
              </a:r>
            </a:p>
          </p:txBody>
        </p:sp>
        <p:sp>
          <p:nvSpPr>
            <p:cNvPr id="127" name="Oval 126">
              <a:extLst>
                <a:ext uri="{FF2B5EF4-FFF2-40B4-BE49-F238E27FC236}">
                  <a16:creationId xmlns:a16="http://schemas.microsoft.com/office/drawing/2014/main" id="{F9F01C2F-ABEC-C092-3241-F6DFA82EC5CD}"/>
                </a:ext>
              </a:extLst>
            </p:cNvPr>
            <p:cNvSpPr/>
            <p:nvPr/>
          </p:nvSpPr>
          <p:spPr bwMode="auto">
            <a:xfrm>
              <a:off x="7690931" y="5389608"/>
              <a:ext cx="191642" cy="191642"/>
            </a:xfrm>
            <a:prstGeom prst="ellipse">
              <a:avLst/>
            </a:prstGeom>
            <a:solidFill>
              <a:srgbClr val="FFFF00"/>
            </a:solidFill>
            <a:ln>
              <a:solidFill>
                <a:schemeClr val="bg1"/>
              </a:solidFill>
              <a:headEnd type="none" w="med" len="med"/>
              <a:tailEnd type="none" w="med" len="med"/>
            </a:ln>
            <a:effectLst>
              <a:outerShdw blurRad="57735" dist="65941" algn="l"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3</a:t>
              </a:r>
            </a:p>
          </p:txBody>
        </p:sp>
        <p:sp>
          <p:nvSpPr>
            <p:cNvPr id="128" name="Oval 127">
              <a:extLst>
                <a:ext uri="{FF2B5EF4-FFF2-40B4-BE49-F238E27FC236}">
                  <a16:creationId xmlns:a16="http://schemas.microsoft.com/office/drawing/2014/main" id="{F91FCFD8-7573-15EE-9DDF-D798995259C5}"/>
                </a:ext>
              </a:extLst>
            </p:cNvPr>
            <p:cNvSpPr/>
            <p:nvPr/>
          </p:nvSpPr>
          <p:spPr bwMode="auto">
            <a:xfrm>
              <a:off x="8404660" y="5389608"/>
              <a:ext cx="191642" cy="191642"/>
            </a:xfrm>
            <a:prstGeom prst="ellipse">
              <a:avLst/>
            </a:prstGeom>
            <a:solidFill>
              <a:srgbClr val="FFFF00"/>
            </a:solidFill>
            <a:ln>
              <a:solidFill>
                <a:schemeClr val="bg1"/>
              </a:solidFill>
              <a:headEnd type="none" w="med" len="med"/>
              <a:tailEnd type="none" w="med" len="med"/>
            </a:ln>
            <a:effectLst>
              <a:outerShdw blurRad="57735" dist="65941" algn="l"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a:t>
              </a:r>
            </a:p>
          </p:txBody>
        </p:sp>
        <p:sp>
          <p:nvSpPr>
            <p:cNvPr id="7" name="Freeform 6">
              <a:extLst>
                <a:ext uri="{FF2B5EF4-FFF2-40B4-BE49-F238E27FC236}">
                  <a16:creationId xmlns:a16="http://schemas.microsoft.com/office/drawing/2014/main" id="{7D062BAF-2DF2-693D-5150-3EF3539CD3A3}"/>
                </a:ext>
              </a:extLst>
            </p:cNvPr>
            <p:cNvSpPr/>
            <p:nvPr/>
          </p:nvSpPr>
          <p:spPr bwMode="auto">
            <a:xfrm rot="5400000">
              <a:off x="8810946" y="5419633"/>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55B3CFB-BC42-AFC0-23A8-31384CB00336}"/>
                </a:ext>
              </a:extLst>
            </p:cNvPr>
            <p:cNvSpPr txBox="1"/>
            <p:nvPr/>
          </p:nvSpPr>
          <p:spPr>
            <a:xfrm>
              <a:off x="9146982" y="5291389"/>
              <a:ext cx="727393"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algn="ctr"/>
              <a:r>
                <a:rPr lang="en-US" sz="1200" b="1"/>
                <a:t>Execute Steps</a:t>
              </a:r>
            </a:p>
          </p:txBody>
        </p:sp>
        <p:sp>
          <p:nvSpPr>
            <p:cNvPr id="36" name="Freeform 35">
              <a:extLst>
                <a:ext uri="{FF2B5EF4-FFF2-40B4-BE49-F238E27FC236}">
                  <a16:creationId xmlns:a16="http://schemas.microsoft.com/office/drawing/2014/main" id="{D0C73616-1CF8-AF55-5E9B-4C100C98BD12}"/>
                </a:ext>
              </a:extLst>
            </p:cNvPr>
            <p:cNvSpPr/>
            <p:nvPr/>
          </p:nvSpPr>
          <p:spPr bwMode="auto">
            <a:xfrm rot="5400000">
              <a:off x="6590703" y="5456730"/>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7" name="Freeform 36">
              <a:extLst>
                <a:ext uri="{FF2B5EF4-FFF2-40B4-BE49-F238E27FC236}">
                  <a16:creationId xmlns:a16="http://schemas.microsoft.com/office/drawing/2014/main" id="{D2283A05-9725-1126-58C7-7120CF439B85}"/>
                </a:ext>
              </a:extLst>
            </p:cNvPr>
            <p:cNvSpPr/>
            <p:nvPr/>
          </p:nvSpPr>
          <p:spPr bwMode="auto">
            <a:xfrm rot="5400000">
              <a:off x="7012086" y="5456731"/>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8" name="Freeform 37">
              <a:extLst>
                <a:ext uri="{FF2B5EF4-FFF2-40B4-BE49-F238E27FC236}">
                  <a16:creationId xmlns:a16="http://schemas.microsoft.com/office/drawing/2014/main" id="{C59BC4AA-4731-83FE-F7FA-E52C57BCFCAB}"/>
                </a:ext>
              </a:extLst>
            </p:cNvPr>
            <p:cNvSpPr/>
            <p:nvPr/>
          </p:nvSpPr>
          <p:spPr bwMode="auto">
            <a:xfrm rot="5400000">
              <a:off x="7530386" y="5456732"/>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9" name="Freeform 38">
              <a:extLst>
                <a:ext uri="{FF2B5EF4-FFF2-40B4-BE49-F238E27FC236}">
                  <a16:creationId xmlns:a16="http://schemas.microsoft.com/office/drawing/2014/main" id="{E11C4511-0BE9-229C-0C66-FCF007272336}"/>
                </a:ext>
              </a:extLst>
            </p:cNvPr>
            <p:cNvSpPr/>
            <p:nvPr/>
          </p:nvSpPr>
          <p:spPr bwMode="auto">
            <a:xfrm rot="5400000">
              <a:off x="8242523" y="5456733"/>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285F1F-D5F5-4613-4A3E-BDAA33CD6893}"/>
              </a:ext>
            </a:extLst>
          </p:cNvPr>
          <p:cNvGrpSpPr/>
          <p:nvPr/>
        </p:nvGrpSpPr>
        <p:grpSpPr>
          <a:xfrm>
            <a:off x="9785306" y="4188427"/>
            <a:ext cx="1739327" cy="1022278"/>
            <a:chOff x="9785306" y="4188427"/>
            <a:chExt cx="1739327" cy="1022278"/>
          </a:xfrm>
        </p:grpSpPr>
        <p:sp>
          <p:nvSpPr>
            <p:cNvPr id="131" name="TextBox 130">
              <a:extLst>
                <a:ext uri="{FF2B5EF4-FFF2-40B4-BE49-F238E27FC236}">
                  <a16:creationId xmlns:a16="http://schemas.microsoft.com/office/drawing/2014/main" id="{75B313BD-D419-CB6B-F306-01FC64F3C9E5}"/>
                </a:ext>
              </a:extLst>
            </p:cNvPr>
            <p:cNvSpPr txBox="1"/>
            <p:nvPr/>
          </p:nvSpPr>
          <p:spPr>
            <a:xfrm>
              <a:off x="10807768" y="4594803"/>
              <a:ext cx="716865" cy="138499"/>
            </a:xfrm>
            <a:prstGeom prst="rect">
              <a:avLst/>
            </a:prstGeom>
            <a:noFill/>
          </p:spPr>
          <p:txBody>
            <a:bodyPr wrap="square" lIns="0" tIns="0" rIns="0" bIns="0" rtlCol="0">
              <a:spAutoFit/>
            </a:bodyPr>
            <a:lstStyle/>
            <a:p>
              <a:pPr algn="ctr"/>
              <a:r>
                <a:rPr lang="en-US" sz="900" b="1"/>
                <a:t>APIs</a:t>
              </a:r>
            </a:p>
          </p:txBody>
        </p:sp>
        <p:sp>
          <p:nvSpPr>
            <p:cNvPr id="6" name="TextBox 5">
              <a:extLst>
                <a:ext uri="{FF2B5EF4-FFF2-40B4-BE49-F238E27FC236}">
                  <a16:creationId xmlns:a16="http://schemas.microsoft.com/office/drawing/2014/main" id="{57233ECF-0B86-7070-B853-AE542DC7C61E}"/>
                </a:ext>
              </a:extLst>
            </p:cNvPr>
            <p:cNvSpPr txBox="1"/>
            <p:nvPr/>
          </p:nvSpPr>
          <p:spPr>
            <a:xfrm>
              <a:off x="9785306" y="4495617"/>
              <a:ext cx="862536"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algn="ctr"/>
              <a:r>
                <a:rPr lang="en-US" sz="1200"/>
                <a:t>Gather</a:t>
              </a:r>
              <a:br>
                <a:rPr lang="en-US" sz="1200"/>
              </a:br>
              <a:r>
                <a:rPr lang="en-US" sz="1200"/>
                <a:t>Connectors</a:t>
              </a:r>
            </a:p>
          </p:txBody>
        </p:sp>
        <p:sp>
          <p:nvSpPr>
            <p:cNvPr id="12" name="Freeform 11">
              <a:extLst>
                <a:ext uri="{FF2B5EF4-FFF2-40B4-BE49-F238E27FC236}">
                  <a16:creationId xmlns:a16="http://schemas.microsoft.com/office/drawing/2014/main" id="{9144471A-6216-55B7-5B91-476D734B4882}"/>
                </a:ext>
              </a:extLst>
            </p:cNvPr>
            <p:cNvSpPr/>
            <p:nvPr/>
          </p:nvSpPr>
          <p:spPr bwMode="auto">
            <a:xfrm rot="900000">
              <a:off x="10035305" y="5075440"/>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C29FCD6F-768B-A6C8-3486-7444E41618C4}"/>
                </a:ext>
              </a:extLst>
            </p:cNvPr>
            <p:cNvCxnSpPr>
              <a:cxnSpLocks/>
            </p:cNvCxnSpPr>
            <p:nvPr/>
          </p:nvCxnSpPr>
          <p:spPr>
            <a:xfrm flipH="1" flipV="1">
              <a:off x="10592021" y="4677777"/>
              <a:ext cx="215747" cy="5013"/>
            </a:xfrm>
            <a:prstGeom prst="straightConnector1">
              <a:avLst/>
            </a:prstGeom>
            <a:ln w="25400">
              <a:solidFill>
                <a:schemeClr val="tx1"/>
              </a:solidFill>
              <a:headEnd type="none" w="lg" len="me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2" name="Can 31">
              <a:extLst>
                <a:ext uri="{FF2B5EF4-FFF2-40B4-BE49-F238E27FC236}">
                  <a16:creationId xmlns:a16="http://schemas.microsoft.com/office/drawing/2014/main" id="{6C924B7B-C790-502D-EF01-9A1C79B8A656}"/>
                </a:ext>
              </a:extLst>
            </p:cNvPr>
            <p:cNvSpPr/>
            <p:nvPr/>
          </p:nvSpPr>
          <p:spPr bwMode="auto">
            <a:xfrm>
              <a:off x="10993412" y="4188427"/>
              <a:ext cx="345575" cy="330490"/>
            </a:xfrm>
            <a:prstGeom prst="can">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grpSp>
      <p:grpSp>
        <p:nvGrpSpPr>
          <p:cNvPr id="29" name="Group 28">
            <a:extLst>
              <a:ext uri="{FF2B5EF4-FFF2-40B4-BE49-F238E27FC236}">
                <a16:creationId xmlns:a16="http://schemas.microsoft.com/office/drawing/2014/main" id="{80D44A65-F6AE-9695-A192-1A2E22CE7E20}"/>
              </a:ext>
            </a:extLst>
          </p:cNvPr>
          <p:cNvGrpSpPr/>
          <p:nvPr/>
        </p:nvGrpSpPr>
        <p:grpSpPr>
          <a:xfrm>
            <a:off x="7080843" y="3798189"/>
            <a:ext cx="1644780" cy="992324"/>
            <a:chOff x="7080843" y="3798189"/>
            <a:chExt cx="1644780" cy="992324"/>
          </a:xfrm>
        </p:grpSpPr>
        <p:sp>
          <p:nvSpPr>
            <p:cNvPr id="90" name="TextBox 89">
              <a:extLst>
                <a:ext uri="{FF2B5EF4-FFF2-40B4-BE49-F238E27FC236}">
                  <a16:creationId xmlns:a16="http://schemas.microsoft.com/office/drawing/2014/main" id="{D15FE92A-119A-E2F4-6B75-907529E98D5A}"/>
                </a:ext>
              </a:extLst>
            </p:cNvPr>
            <p:cNvSpPr txBox="1"/>
            <p:nvPr/>
          </p:nvSpPr>
          <p:spPr>
            <a:xfrm>
              <a:off x="7839535" y="3915254"/>
              <a:ext cx="527013"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algn="ctr"/>
              <a:r>
                <a:rPr lang="en-US" sz="1200"/>
                <a:t>Gather</a:t>
              </a:r>
              <a:br>
                <a:rPr lang="en-US" sz="1200"/>
              </a:br>
              <a:r>
                <a:rPr lang="en-US" sz="1200"/>
                <a:t>Skills</a:t>
              </a:r>
            </a:p>
          </p:txBody>
        </p:sp>
        <p:sp>
          <p:nvSpPr>
            <p:cNvPr id="115" name="Freeform 114">
              <a:extLst>
                <a:ext uri="{FF2B5EF4-FFF2-40B4-BE49-F238E27FC236}">
                  <a16:creationId xmlns:a16="http://schemas.microsoft.com/office/drawing/2014/main" id="{9E39F6FE-FB2E-186B-B198-16EEA9FE952F}"/>
                </a:ext>
              </a:extLst>
            </p:cNvPr>
            <p:cNvSpPr/>
            <p:nvPr/>
          </p:nvSpPr>
          <p:spPr bwMode="auto">
            <a:xfrm rot="19800000">
              <a:off x="7545046" y="3798189"/>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EE18C2E7-127E-BCA8-CD72-C80C114668BF}"/>
                </a:ext>
              </a:extLst>
            </p:cNvPr>
            <p:cNvSpPr/>
            <p:nvPr/>
          </p:nvSpPr>
          <p:spPr bwMode="auto">
            <a:xfrm rot="16200000">
              <a:off x="8523430" y="4057403"/>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1" name="Can 40">
              <a:extLst>
                <a:ext uri="{FF2B5EF4-FFF2-40B4-BE49-F238E27FC236}">
                  <a16:creationId xmlns:a16="http://schemas.microsoft.com/office/drawing/2014/main" id="{01315C5C-07B7-B917-338B-DA132768ED0D}"/>
                </a:ext>
              </a:extLst>
            </p:cNvPr>
            <p:cNvSpPr/>
            <p:nvPr/>
          </p:nvSpPr>
          <p:spPr bwMode="auto">
            <a:xfrm>
              <a:off x="7260684" y="4258207"/>
              <a:ext cx="345575" cy="330490"/>
            </a:xfrm>
            <a:prstGeom prst="can">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42" name="TextBox 41">
              <a:extLst>
                <a:ext uri="{FF2B5EF4-FFF2-40B4-BE49-F238E27FC236}">
                  <a16:creationId xmlns:a16="http://schemas.microsoft.com/office/drawing/2014/main" id="{990B03A7-FA65-6558-9FDC-B6E6039DB6A1}"/>
                </a:ext>
              </a:extLst>
            </p:cNvPr>
            <p:cNvSpPr txBox="1"/>
            <p:nvPr/>
          </p:nvSpPr>
          <p:spPr>
            <a:xfrm>
              <a:off x="7080843" y="4652014"/>
              <a:ext cx="716865" cy="138499"/>
            </a:xfrm>
            <a:prstGeom prst="rect">
              <a:avLst/>
            </a:prstGeom>
            <a:noFill/>
          </p:spPr>
          <p:txBody>
            <a:bodyPr wrap="square" lIns="0" tIns="0" rIns="0" bIns="0" rtlCol="0">
              <a:spAutoFit/>
            </a:bodyPr>
            <a:lstStyle/>
            <a:p>
              <a:pPr algn="ctr"/>
              <a:r>
                <a:rPr lang="en-US" sz="900" b="1"/>
                <a:t>SKILLS</a:t>
              </a:r>
            </a:p>
          </p:txBody>
        </p:sp>
        <p:cxnSp>
          <p:nvCxnSpPr>
            <p:cNvPr id="44" name="Straight Arrow Connector 43">
              <a:extLst>
                <a:ext uri="{FF2B5EF4-FFF2-40B4-BE49-F238E27FC236}">
                  <a16:creationId xmlns:a16="http://schemas.microsoft.com/office/drawing/2014/main" id="{5910BE67-D449-30A1-272B-E64BAFAC3CC8}"/>
                </a:ext>
              </a:extLst>
            </p:cNvPr>
            <p:cNvCxnSpPr>
              <a:cxnSpLocks/>
            </p:cNvCxnSpPr>
            <p:nvPr/>
          </p:nvCxnSpPr>
          <p:spPr>
            <a:xfrm flipV="1">
              <a:off x="7663769" y="4140191"/>
              <a:ext cx="203671" cy="184955"/>
            </a:xfrm>
            <a:prstGeom prst="straightConnector1">
              <a:avLst/>
            </a:prstGeom>
            <a:ln w="25400">
              <a:solidFill>
                <a:schemeClr val="tx1"/>
              </a:solidFill>
              <a:headEnd type="none" w="lg" len="me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AFA324F-8574-230B-A77C-733C5DF5E47C}"/>
                </a:ext>
              </a:extLst>
            </p:cNvPr>
            <p:cNvSpPr txBox="1"/>
            <p:nvPr/>
          </p:nvSpPr>
          <p:spPr>
            <a:xfrm>
              <a:off x="7124155" y="4395806"/>
              <a:ext cx="610888" cy="123111"/>
            </a:xfrm>
            <a:prstGeom prst="rect">
              <a:avLst/>
            </a:prstGeom>
            <a:solidFill>
              <a:schemeClr val="bg1">
                <a:alpha val="21000"/>
              </a:schemeClr>
            </a:solidFill>
          </p:spPr>
          <p:txBody>
            <a:bodyPr wrap="square" lIns="0" tIns="0" rIns="0" bIns="0" rtlCol="0">
              <a:spAutoFit/>
            </a:bodyPr>
            <a:lstStyle/>
            <a:p>
              <a:pPr algn="ctr"/>
              <a:r>
                <a:rPr lang="en-US" sz="800"/>
                <a:t>V1 READY</a:t>
              </a:r>
            </a:p>
          </p:txBody>
        </p:sp>
      </p:grpSp>
      <p:grpSp>
        <p:nvGrpSpPr>
          <p:cNvPr id="34" name="Group 33">
            <a:extLst>
              <a:ext uri="{FF2B5EF4-FFF2-40B4-BE49-F238E27FC236}">
                <a16:creationId xmlns:a16="http://schemas.microsoft.com/office/drawing/2014/main" id="{F26A817C-F166-24C0-7F70-EDF51FB84A7A}"/>
              </a:ext>
            </a:extLst>
          </p:cNvPr>
          <p:cNvGrpSpPr/>
          <p:nvPr/>
        </p:nvGrpSpPr>
        <p:grpSpPr>
          <a:xfrm>
            <a:off x="8905845" y="2961874"/>
            <a:ext cx="1238678" cy="1390345"/>
            <a:chOff x="8905845" y="2961874"/>
            <a:chExt cx="1238678" cy="1390345"/>
          </a:xfrm>
        </p:grpSpPr>
        <p:sp>
          <p:nvSpPr>
            <p:cNvPr id="88" name="TextBox 87">
              <a:extLst>
                <a:ext uri="{FF2B5EF4-FFF2-40B4-BE49-F238E27FC236}">
                  <a16:creationId xmlns:a16="http://schemas.microsoft.com/office/drawing/2014/main" id="{91F99A6C-708D-FB1C-3397-98E91FE71862}"/>
                </a:ext>
              </a:extLst>
            </p:cNvPr>
            <p:cNvSpPr txBox="1"/>
            <p:nvPr/>
          </p:nvSpPr>
          <p:spPr>
            <a:xfrm>
              <a:off x="8905845" y="3928814"/>
              <a:ext cx="786873"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algn="ctr"/>
              <a:r>
                <a:rPr lang="en-US" sz="1200"/>
                <a:t>Gather</a:t>
              </a:r>
              <a:br>
                <a:rPr lang="en-US" sz="1200"/>
              </a:br>
              <a:r>
                <a:rPr lang="en-US" sz="1200"/>
                <a:t>Memories</a:t>
              </a:r>
            </a:p>
          </p:txBody>
        </p:sp>
        <p:sp>
          <p:nvSpPr>
            <p:cNvPr id="114" name="Freeform 113">
              <a:extLst>
                <a:ext uri="{FF2B5EF4-FFF2-40B4-BE49-F238E27FC236}">
                  <a16:creationId xmlns:a16="http://schemas.microsoft.com/office/drawing/2014/main" id="{B6A795B7-912F-B78B-98AC-9924082FAA39}"/>
                </a:ext>
              </a:extLst>
            </p:cNvPr>
            <p:cNvSpPr/>
            <p:nvPr/>
          </p:nvSpPr>
          <p:spPr bwMode="auto">
            <a:xfrm rot="13500000">
              <a:off x="8940046" y="3028802"/>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8" name="Freeform 117">
              <a:extLst>
                <a:ext uri="{FF2B5EF4-FFF2-40B4-BE49-F238E27FC236}">
                  <a16:creationId xmlns:a16="http://schemas.microsoft.com/office/drawing/2014/main" id="{2F2FAFC8-5AAF-D85B-1BAD-F5BA0673BB7B}"/>
                </a:ext>
              </a:extLst>
            </p:cNvPr>
            <p:cNvSpPr/>
            <p:nvPr/>
          </p:nvSpPr>
          <p:spPr bwMode="auto">
            <a:xfrm rot="19800000">
              <a:off x="9875402" y="4216954"/>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EA391D9C-033D-930C-C729-34F7B1FD09C0}"/>
              </a:ext>
            </a:extLst>
          </p:cNvPr>
          <p:cNvSpPr txBox="1"/>
          <p:nvPr/>
        </p:nvSpPr>
        <p:spPr>
          <a:xfrm>
            <a:off x="1725687" y="3035825"/>
            <a:ext cx="1836733" cy="615553"/>
          </a:xfrm>
          <a:prstGeom prst="rect">
            <a:avLst/>
          </a:prstGeom>
          <a:noFill/>
        </p:spPr>
        <p:txBody>
          <a:bodyPr wrap="square" lIns="0" tIns="0" rIns="0" bIns="0" rtlCol="0">
            <a:spAutoFit/>
          </a:bodyPr>
          <a:lstStyle/>
          <a:p>
            <a:pPr algn="l"/>
            <a:r>
              <a:rPr lang="en-US" sz="2000"/>
              <a:t>It all starts with a user’s AI ask …</a:t>
            </a:r>
          </a:p>
        </p:txBody>
      </p:sp>
      <p:cxnSp>
        <p:nvCxnSpPr>
          <p:cNvPr id="26" name="Straight Connector 25">
            <a:extLst>
              <a:ext uri="{FF2B5EF4-FFF2-40B4-BE49-F238E27FC236}">
                <a16:creationId xmlns:a16="http://schemas.microsoft.com/office/drawing/2014/main" id="{08F88D11-4CF3-E925-570C-C4F427FDD281}"/>
              </a:ext>
              <a:ext uri="{C183D7F6-B498-43B3-948B-1728B52AA6E4}">
                <adec:decorative xmlns:adec="http://schemas.microsoft.com/office/drawing/2017/decorative" val="1"/>
              </a:ext>
            </a:extLst>
          </p:cNvPr>
          <p:cNvCxnSpPr>
            <a:cxnSpLocks/>
          </p:cNvCxnSpPr>
          <p:nvPr/>
        </p:nvCxnSpPr>
        <p:spPr>
          <a:xfrm>
            <a:off x="2876620" y="3677088"/>
            <a:ext cx="457200" cy="0"/>
          </a:xfrm>
          <a:prstGeom prst="line">
            <a:avLst/>
          </a:prstGeom>
          <a:ln w="28575">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Right Arrow 3">
            <a:extLst>
              <a:ext uri="{FF2B5EF4-FFF2-40B4-BE49-F238E27FC236}">
                <a16:creationId xmlns:a16="http://schemas.microsoft.com/office/drawing/2014/main" id="{84EE9A4E-F5D0-E0E0-704E-D1A423AAE2D3}"/>
              </a:ext>
            </a:extLst>
          </p:cNvPr>
          <p:cNvSpPr/>
          <p:nvPr/>
        </p:nvSpPr>
        <p:spPr bwMode="auto">
          <a:xfrm>
            <a:off x="3751951" y="2856453"/>
            <a:ext cx="1362003" cy="875198"/>
          </a:xfrm>
          <a:prstGeom prst="rightArrow">
            <a:avLst/>
          </a:prstGeom>
          <a:solidFill>
            <a:schemeClr val="accent1"/>
          </a:solidFill>
          <a:ln>
            <a:noFill/>
            <a:headEnd type="none" w="med" len="med"/>
            <a:tailEnd type="none" w="med" len="med"/>
          </a:ln>
          <a:effectLst>
            <a:outerShdw blurRad="50800" dist="38100" dir="2700000" algn="tl" rotWithShape="0">
              <a:prstClr val="black">
                <a:alpha val="34946"/>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rgbClr val="000000"/>
                </a:solidFill>
                <a:ea typeface="Segoe UI" pitchFamily="34" charset="0"/>
                <a:cs typeface="Segoe UI" pitchFamily="34" charset="0"/>
              </a:rPr>
              <a:t>ASK</a:t>
            </a:r>
          </a:p>
        </p:txBody>
      </p:sp>
      <p:grpSp>
        <p:nvGrpSpPr>
          <p:cNvPr id="45" name="Group 44">
            <a:extLst>
              <a:ext uri="{FF2B5EF4-FFF2-40B4-BE49-F238E27FC236}">
                <a16:creationId xmlns:a16="http://schemas.microsoft.com/office/drawing/2014/main" id="{80E383D5-8B72-04F1-69E2-36A0D72E6D92}"/>
              </a:ext>
            </a:extLst>
          </p:cNvPr>
          <p:cNvGrpSpPr/>
          <p:nvPr/>
        </p:nvGrpSpPr>
        <p:grpSpPr>
          <a:xfrm>
            <a:off x="1666640" y="5007416"/>
            <a:ext cx="3377347" cy="954954"/>
            <a:chOff x="1666640" y="5007416"/>
            <a:chExt cx="3377347" cy="954954"/>
          </a:xfrm>
        </p:grpSpPr>
        <p:sp>
          <p:nvSpPr>
            <p:cNvPr id="27" name="TextBox 26">
              <a:extLst>
                <a:ext uri="{FF2B5EF4-FFF2-40B4-BE49-F238E27FC236}">
                  <a16:creationId xmlns:a16="http://schemas.microsoft.com/office/drawing/2014/main" id="{1293265D-56BD-902F-2A75-D1D6F012A025}"/>
                </a:ext>
              </a:extLst>
            </p:cNvPr>
            <p:cNvSpPr txBox="1"/>
            <p:nvPr/>
          </p:nvSpPr>
          <p:spPr>
            <a:xfrm>
              <a:off x="1666640" y="5133440"/>
              <a:ext cx="1961896" cy="615553"/>
            </a:xfrm>
            <a:prstGeom prst="rect">
              <a:avLst/>
            </a:prstGeom>
            <a:noFill/>
          </p:spPr>
          <p:txBody>
            <a:bodyPr wrap="square" lIns="0" tIns="0" rIns="0" bIns="0" rtlCol="0">
              <a:spAutoFit/>
            </a:bodyPr>
            <a:lstStyle/>
            <a:p>
              <a:pPr algn="l"/>
              <a:r>
                <a:rPr lang="en-US" sz="2000"/>
                <a:t>… resulting in new productivity</a:t>
              </a:r>
            </a:p>
          </p:txBody>
        </p:sp>
        <p:cxnSp>
          <p:nvCxnSpPr>
            <p:cNvPr id="28" name="Straight Connector 27">
              <a:extLst>
                <a:ext uri="{FF2B5EF4-FFF2-40B4-BE49-F238E27FC236}">
                  <a16:creationId xmlns:a16="http://schemas.microsoft.com/office/drawing/2014/main" id="{02437701-7341-EAB7-90F8-A7BEF7AD6AAE}"/>
                </a:ext>
                <a:ext uri="{C183D7F6-B498-43B3-948B-1728B52AA6E4}">
                  <adec:decorative xmlns:adec="http://schemas.microsoft.com/office/drawing/2017/decorative" val="1"/>
                </a:ext>
              </a:extLst>
            </p:cNvPr>
            <p:cNvCxnSpPr>
              <a:cxnSpLocks/>
            </p:cNvCxnSpPr>
            <p:nvPr/>
          </p:nvCxnSpPr>
          <p:spPr>
            <a:xfrm>
              <a:off x="2161060" y="5791665"/>
              <a:ext cx="1350819" cy="0"/>
            </a:xfrm>
            <a:prstGeom prst="line">
              <a:avLst/>
            </a:prstGeom>
            <a:ln w="28575">
              <a:solidFill>
                <a:srgbClr val="92D05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Right Arrow 42">
              <a:extLst>
                <a:ext uri="{FF2B5EF4-FFF2-40B4-BE49-F238E27FC236}">
                  <a16:creationId xmlns:a16="http://schemas.microsoft.com/office/drawing/2014/main" id="{DAD7B753-5FAB-199B-12D6-CDA0016D541A}"/>
                </a:ext>
              </a:extLst>
            </p:cNvPr>
            <p:cNvSpPr/>
            <p:nvPr/>
          </p:nvSpPr>
          <p:spPr bwMode="auto">
            <a:xfrm flipH="1">
              <a:off x="3681984" y="5007416"/>
              <a:ext cx="1362003" cy="954954"/>
            </a:xfrm>
            <a:prstGeom prst="rightArrow">
              <a:avLst/>
            </a:prstGeom>
            <a:solidFill>
              <a:srgbClr val="92D050"/>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rgbClr val="000000"/>
                  </a:solidFill>
                  <a:ea typeface="Segoe UI" pitchFamily="34" charset="0"/>
                  <a:cs typeface="Segoe UI" pitchFamily="34" charset="0"/>
                </a:rPr>
                <a:t>GET</a:t>
              </a:r>
            </a:p>
          </p:txBody>
        </p:sp>
      </p:grpSp>
    </p:spTree>
    <p:custDataLst>
      <p:tags r:id="rId1"/>
    </p:custDataLst>
    <p:extLst>
      <p:ext uri="{BB962C8B-B14F-4D97-AF65-F5344CB8AC3E}">
        <p14:creationId xmlns:p14="http://schemas.microsoft.com/office/powerpoint/2010/main" val="26910040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10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10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up)">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right)">
                                      <p:cBhvr>
                                        <p:cTn id="31" dur="1000"/>
                                        <p:tgtEl>
                                          <p:spTgt spid="22"/>
                                        </p:tgtEl>
                                      </p:cBhvr>
                                    </p:animEffect>
                                  </p:childTnLst>
                                </p:cTn>
                              </p:par>
                            </p:childTnLst>
                          </p:cTn>
                        </p:par>
                        <p:par>
                          <p:cTn id="32" fill="hold">
                            <p:stCondLst>
                              <p:cond delay="1000"/>
                            </p:stCondLst>
                            <p:childTnLst>
                              <p:par>
                                <p:cTn id="33" presetID="22" presetClass="entr" presetSubtype="2" fill="hold"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wipe(right)">
                                      <p:cBhvr>
                                        <p:cTn id="35"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4DC7016F-81AD-4AB7-B007-E133D9BD5AD8}"/>
              </a:ext>
            </a:extLst>
          </p:cNvPr>
          <p:cNvSpPr txBox="1"/>
          <p:nvPr/>
        </p:nvSpPr>
        <p:spPr>
          <a:xfrm>
            <a:off x="1971040" y="2780205"/>
            <a:ext cx="7914640" cy="904863"/>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bold"/>
                <a:ea typeface="+mn-ea"/>
                <a:cs typeface="+mn-cs"/>
              </a:rPr>
              <a:t>aka.ms/TBD</a:t>
            </a:r>
          </a:p>
        </p:txBody>
      </p:sp>
      <p:sp>
        <p:nvSpPr>
          <p:cNvPr id="23" name="TextBox 22">
            <a:extLst>
              <a:ext uri="{FF2B5EF4-FFF2-40B4-BE49-F238E27FC236}">
                <a16:creationId xmlns:a16="http://schemas.microsoft.com/office/drawing/2014/main" id="{96A4EA7C-1A13-4F38-BFE9-24A055859E66}"/>
              </a:ext>
            </a:extLst>
          </p:cNvPr>
          <p:cNvSpPr txBox="1"/>
          <p:nvPr/>
        </p:nvSpPr>
        <p:spPr>
          <a:xfrm>
            <a:off x="2491834" y="3462093"/>
            <a:ext cx="5994400" cy="572464"/>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Segoe UI"/>
                <a:ea typeface="+mn-ea"/>
                <a:cs typeface="+mn-cs"/>
              </a:rPr>
              <a:t>Follow the instructions to get started.</a:t>
            </a:r>
          </a:p>
        </p:txBody>
      </p:sp>
      <p:pic>
        <p:nvPicPr>
          <p:cNvPr id="4" name="Graphic 3" descr="Cursor">
            <a:extLst>
              <a:ext uri="{FF2B5EF4-FFF2-40B4-BE49-F238E27FC236}">
                <a16:creationId xmlns:a16="http://schemas.microsoft.com/office/drawing/2014/main" id="{7357C45B-9D4D-45DF-8CC7-3E8666636B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9034" y="3120157"/>
            <a:ext cx="914400" cy="914400"/>
          </a:xfrm>
          <a:prstGeom prst="rect">
            <a:avLst/>
          </a:prstGeom>
        </p:spPr>
      </p:pic>
      <p:sp>
        <p:nvSpPr>
          <p:cNvPr id="9" name="Title 8">
            <a:extLst>
              <a:ext uri="{FF2B5EF4-FFF2-40B4-BE49-F238E27FC236}">
                <a16:creationId xmlns:a16="http://schemas.microsoft.com/office/drawing/2014/main" id="{0EF8118D-39C3-4A05-9187-44BD71128C0F}"/>
              </a:ext>
            </a:extLst>
          </p:cNvPr>
          <p:cNvSpPr>
            <a:spLocks noGrp="1"/>
          </p:cNvSpPr>
          <p:nvPr>
            <p:ph type="title"/>
          </p:nvPr>
        </p:nvSpPr>
        <p:spPr/>
        <p:txBody>
          <a:bodyPr/>
          <a:lstStyle/>
          <a:p>
            <a:r>
              <a:rPr lang="en-US"/>
              <a:t>Let’s get started!</a:t>
            </a:r>
          </a:p>
        </p:txBody>
      </p:sp>
    </p:spTree>
    <p:extLst>
      <p:ext uri="{BB962C8B-B14F-4D97-AF65-F5344CB8AC3E}">
        <p14:creationId xmlns:p14="http://schemas.microsoft.com/office/powerpoint/2010/main" val="7939166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4EA16FA-8D26-451C-9337-113E6EAE3CB9}"/>
              </a:ext>
            </a:extLst>
          </p:cNvPr>
          <p:cNvSpPr>
            <a:spLocks noGrp="1"/>
          </p:cNvSpPr>
          <p:nvPr>
            <p:ph type="title"/>
          </p:nvPr>
        </p:nvSpPr>
        <p:spPr/>
        <p:txBody>
          <a:bodyPr/>
          <a:lstStyle/>
          <a:p>
            <a:r>
              <a:rPr lang="en-US" dirty="0">
                <a:solidFill>
                  <a:srgbClr val="FFFFFF"/>
                </a:solidFill>
                <a:cs typeface="Segoe UI" panose="020B0502040204020203" pitchFamily="34" charset="0"/>
              </a:rPr>
              <a:t>Bring Your Own Data to ChatGPT</a:t>
            </a:r>
            <a:endParaRPr lang="en-US" dirty="0"/>
          </a:p>
        </p:txBody>
      </p:sp>
      <p:sp>
        <p:nvSpPr>
          <p:cNvPr id="10" name="Subtitle 9">
            <a:extLst>
              <a:ext uri="{FF2B5EF4-FFF2-40B4-BE49-F238E27FC236}">
                <a16:creationId xmlns:a16="http://schemas.microsoft.com/office/drawing/2014/main" id="{44CCF6FC-DF3C-472E-916C-66140B389074}"/>
              </a:ext>
            </a:extLst>
          </p:cNvPr>
          <p:cNvSpPr>
            <a:spLocks noGrp="1"/>
          </p:cNvSpPr>
          <p:nvPr>
            <p:ph type="subTitle" idx="1"/>
          </p:nvPr>
        </p:nvSpPr>
        <p:spPr/>
        <p:txBody>
          <a:bodyPr/>
          <a:lstStyle/>
          <a:p>
            <a:r>
              <a:rPr lang="en-US"/>
              <a:t>Challenge walkthrough for </a:t>
            </a:r>
            <a:r>
              <a:rPr lang="en-US" b="1">
                <a:solidFill>
                  <a:schemeClr val="accent1"/>
                </a:solidFill>
              </a:rPr>
              <a:t>coaches</a:t>
            </a:r>
          </a:p>
        </p:txBody>
      </p:sp>
    </p:spTree>
    <p:extLst>
      <p:ext uri="{BB962C8B-B14F-4D97-AF65-F5344CB8AC3E}">
        <p14:creationId xmlns:p14="http://schemas.microsoft.com/office/powerpoint/2010/main" val="264874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1: The Landing Before the Launch</a:t>
            </a:r>
          </a:p>
        </p:txBody>
      </p:sp>
      <p:sp>
        <p:nvSpPr>
          <p:cNvPr id="4" name="TextBox 3">
            <a:extLst>
              <a:ext uri="{FF2B5EF4-FFF2-40B4-BE49-F238E27FC236}">
                <a16:creationId xmlns:a16="http://schemas.microsoft.com/office/drawing/2014/main" id="{3C2941BE-103D-4165-93CB-85210974470C}"/>
              </a:ext>
            </a:extLst>
          </p:cNvPr>
          <p:cNvSpPr txBox="1"/>
          <p:nvPr/>
        </p:nvSpPr>
        <p:spPr>
          <a:xfrm>
            <a:off x="584200" y="1396137"/>
            <a:ext cx="11036300" cy="2862322"/>
          </a:xfrm>
          <a:prstGeom prst="rect">
            <a:avLst/>
          </a:prstGeom>
          <a:noFill/>
        </p:spPr>
        <p:txBody>
          <a:bodyPr wrap="square" lIns="91440" tIns="45720" rIns="91440" bIns="45720" anchor="t">
            <a:spAutoFit/>
          </a:bodyPr>
          <a:lstStyle/>
          <a:p>
            <a:pPr algn="l" rtl="0" fontAlgn="base"/>
            <a:endParaRPr lang="en-US" sz="2000" b="0" i="0" dirty="0">
              <a:effectLst/>
            </a:endParaRPr>
          </a:p>
          <a:p>
            <a:pPr algn="l" rtl="0" fontAlgn="base"/>
            <a:r>
              <a:rPr lang="en-US" sz="2000" b="0" i="0" dirty="0">
                <a:effectLst/>
              </a:rPr>
              <a:t>For this challenge, you will deploy the services into the landing zone in preparation for the launch of the POC.</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Deploy the Azure services needed to support the chat interface</a:t>
            </a:r>
          </a:p>
          <a:p>
            <a:pPr marL="342900" indent="-342900" algn="l" rtl="0" fontAlgn="base">
              <a:buFont typeface="Arial" panose="020B0604020202020204" pitchFamily="34" charset="0"/>
              <a:buChar char="•"/>
            </a:pPr>
            <a:endParaRPr lang="en-US" sz="2000" b="0" i="0" dirty="0">
              <a:effectLst/>
            </a:endParaRPr>
          </a:p>
          <a:p>
            <a:pPr marL="342900" indent="-342900" algn="l" rtl="0" fontAlgn="base">
              <a:buFont typeface="Arial" panose="020B0604020202020204" pitchFamily="34" charset="0"/>
              <a:buChar char="•"/>
            </a:pPr>
            <a:r>
              <a:rPr lang="en-US" sz="2000" b="0" i="0" dirty="0">
                <a:effectLst/>
              </a:rPr>
              <a:t>Understand the setup of the development environment</a:t>
            </a:r>
            <a:endParaRPr lang="en-US" sz="2000" b="0" i="0" dirty="0">
              <a:effectLst/>
              <a:cs typeface="Segoe UI"/>
            </a:endParaRPr>
          </a:p>
        </p:txBody>
      </p:sp>
    </p:spTree>
    <p:extLst>
      <p:ext uri="{BB962C8B-B14F-4D97-AF65-F5344CB8AC3E}">
        <p14:creationId xmlns:p14="http://schemas.microsoft.com/office/powerpoint/2010/main" val="36934660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926407"/>
          </a:xfrm>
        </p:spPr>
        <p:txBody>
          <a:bodyPr/>
          <a:lstStyle/>
          <a:p>
            <a:r>
              <a:rPr lang="en-US" dirty="0"/>
              <a:t>Challenge 2: It's All About the Payload</a:t>
            </a:r>
            <a:br>
              <a:rPr lang="en-US" dirty="0"/>
            </a:br>
            <a:endParaRPr lang="en-US" dirty="0"/>
          </a:p>
        </p:txBody>
      </p:sp>
      <p:sp>
        <p:nvSpPr>
          <p:cNvPr id="4" name="TextBox 3">
            <a:extLst>
              <a:ext uri="{FF2B5EF4-FFF2-40B4-BE49-F238E27FC236}">
                <a16:creationId xmlns:a16="http://schemas.microsoft.com/office/drawing/2014/main" id="{1CC078BE-0A60-49C8-8EDA-2EBC51A5DC70}"/>
              </a:ext>
            </a:extLst>
          </p:cNvPr>
          <p:cNvSpPr txBox="1"/>
          <p:nvPr/>
        </p:nvSpPr>
        <p:spPr>
          <a:xfrm>
            <a:off x="584200" y="1396137"/>
            <a:ext cx="11036300" cy="3477875"/>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a:t>
            </a:r>
            <a:r>
              <a:rPr lang="en-US" sz="2000" dirty="0"/>
              <a:t>learn to create vector embeddings using Azure OpenAI</a:t>
            </a:r>
            <a:r>
              <a:rPr lang="en-US" sz="2000" b="0" i="0" dirty="0">
                <a:effectLst/>
              </a:rPr>
              <a:t> from data stored in Cosmos DB. </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Load data from storage into Cosmos DB</a:t>
            </a:r>
          </a:p>
          <a:p>
            <a:pPr marL="342900" indent="-342900" algn="l" rtl="0" fontAlgn="base">
              <a:buFont typeface="Arial" panose="020B0604020202020204" pitchFamily="34" charset="0"/>
              <a:buChar char="•"/>
            </a:pPr>
            <a:r>
              <a:rPr lang="en-US" sz="2000" dirty="0"/>
              <a:t>Use Azure Open AI to create vector embeddings of context data using Semantic Kernel</a:t>
            </a:r>
          </a:p>
          <a:p>
            <a:pPr marL="342900" indent="-342900" algn="l" rtl="0" fontAlgn="base">
              <a:buFont typeface="Arial" panose="020B0604020202020204" pitchFamily="34" charset="0"/>
              <a:buChar char="•"/>
            </a:pPr>
            <a:r>
              <a:rPr lang="en-US" sz="2000" dirty="0"/>
              <a:t>Store the vector embeddings for later use in a vector database provided by Azure Cognitive Search</a:t>
            </a:r>
          </a:p>
          <a:p>
            <a:pPr marL="342900" indent="-342900" algn="l" rtl="0" fontAlgn="base">
              <a:buFont typeface="Arial" panose="020B0604020202020204" pitchFamily="34" charset="0"/>
              <a:buChar char="•"/>
            </a:pPr>
            <a:r>
              <a:rPr lang="en-US" sz="2000" b="0" i="0" dirty="0">
                <a:effectLst/>
              </a:rPr>
              <a:t>Query Cosmos DB and Cognitive Search</a:t>
            </a:r>
            <a:br>
              <a:rPr lang="en-US" sz="2000" b="0" i="0" dirty="0">
                <a:effectLst/>
              </a:rPr>
            </a:br>
            <a:endParaRPr lang="en-US" sz="2000" b="0" i="0" dirty="0">
              <a:effectLst/>
            </a:endParaRPr>
          </a:p>
        </p:txBody>
      </p:sp>
    </p:spTree>
    <p:extLst>
      <p:ext uri="{BB962C8B-B14F-4D97-AF65-F5344CB8AC3E}">
        <p14:creationId xmlns:p14="http://schemas.microsoft.com/office/powerpoint/2010/main" val="322993052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3: Now We're Flying</a:t>
            </a:r>
          </a:p>
        </p:txBody>
      </p:sp>
      <p:sp>
        <p:nvSpPr>
          <p:cNvPr id="4" name="TextBox 3">
            <a:extLst>
              <a:ext uri="{FF2B5EF4-FFF2-40B4-BE49-F238E27FC236}">
                <a16:creationId xmlns:a16="http://schemas.microsoft.com/office/drawing/2014/main" id="{C66AB271-DFBE-48F7-9D8A-116CBE3C573C}"/>
              </a:ext>
            </a:extLst>
          </p:cNvPr>
          <p:cNvSpPr txBox="1"/>
          <p:nvPr/>
        </p:nvSpPr>
        <p:spPr>
          <a:xfrm>
            <a:off x="584200" y="1396137"/>
            <a:ext cx="11036300" cy="4093428"/>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author a system prompt and </a:t>
            </a:r>
            <a:r>
              <a:rPr lang="en-US" sz="2000" dirty="0"/>
              <a:t>create the workflow that ties everything together. Displays the user to agent interaction in in chat form, from acquiring a vector embedding for the user’s question, retrieving relevant context data, and finally to producing the completion that contains the response from the large language model. </a:t>
            </a:r>
            <a:endParaRPr lang="en-US" sz="2000" b="0" i="0" dirty="0">
              <a:effectLst/>
            </a:endParaRP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dirty="0"/>
              <a:t>Use Azure Open AI to create vector embeddings of user prompts using Semantic Kernel</a:t>
            </a:r>
            <a:endParaRPr lang="en-US" sz="2000" b="0" i="0" dirty="0">
              <a:effectLst/>
            </a:endParaRPr>
          </a:p>
          <a:p>
            <a:pPr marL="342900" indent="-342900" algn="l" rtl="0" fontAlgn="base">
              <a:buFont typeface="Arial" panose="020B0604020202020204" pitchFamily="34" charset="0"/>
              <a:buChar char="•"/>
            </a:pPr>
            <a:r>
              <a:rPr lang="en-US" sz="2000" b="0" i="0" dirty="0">
                <a:effectLst/>
              </a:rPr>
              <a:t>Update the chat interface to initiate the workflow</a:t>
            </a:r>
          </a:p>
          <a:p>
            <a:pPr marL="342900" indent="-342900" algn="l" rtl="0" fontAlgn="base">
              <a:buFont typeface="Arial" panose="020B0604020202020204" pitchFamily="34" charset="0"/>
              <a:buChar char="•"/>
            </a:pPr>
            <a:r>
              <a:rPr lang="en-US" sz="2000" dirty="0"/>
              <a:t>Invoke the Azure OpenAI completion endpoint</a:t>
            </a:r>
          </a:p>
          <a:p>
            <a:pPr marL="342900" indent="-342900" algn="l" rtl="0" fontAlgn="base">
              <a:buFont typeface="Arial" panose="020B0604020202020204" pitchFamily="34" charset="0"/>
              <a:buChar char="•"/>
            </a:pPr>
            <a:r>
              <a:rPr lang="en-US" sz="2000" dirty="0"/>
              <a:t>Perform prompt engineering to create the system prompt</a:t>
            </a:r>
          </a:p>
          <a:p>
            <a:pPr marL="342900" indent="-342900" algn="l" rtl="0" fontAlgn="base">
              <a:buFont typeface="Arial" panose="020B0604020202020204" pitchFamily="34" charset="0"/>
              <a:buChar char="•"/>
            </a:pPr>
            <a:r>
              <a:rPr lang="en-US" sz="2000" dirty="0"/>
              <a:t>Deploy the system prompt</a:t>
            </a:r>
          </a:p>
          <a:p>
            <a:pPr marL="342900" indent="-342900" algn="l" rtl="0" fontAlgn="base">
              <a:buFont typeface="Arial" panose="020B0604020202020204" pitchFamily="34" charset="0"/>
              <a:buChar char="•"/>
            </a:pPr>
            <a:r>
              <a:rPr lang="en-US" sz="2000" b="0" i="0" dirty="0">
                <a:effectLst/>
              </a:rPr>
              <a:t>Store the user’s questions and generated responses</a:t>
            </a:r>
          </a:p>
        </p:txBody>
      </p:sp>
    </p:spTree>
    <p:extLst>
      <p:ext uri="{BB962C8B-B14F-4D97-AF65-F5344CB8AC3E}">
        <p14:creationId xmlns:p14="http://schemas.microsoft.com/office/powerpoint/2010/main" val="321454984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4: What's Your Vector, Victor?</a:t>
            </a:r>
          </a:p>
        </p:txBody>
      </p:sp>
      <p:sp>
        <p:nvSpPr>
          <p:cNvPr id="4" name="TextBox 3">
            <a:extLst>
              <a:ext uri="{FF2B5EF4-FFF2-40B4-BE49-F238E27FC236}">
                <a16:creationId xmlns:a16="http://schemas.microsoft.com/office/drawing/2014/main" id="{CD037916-DF96-4B73-B2C1-764F918DCF34}"/>
              </a:ext>
            </a:extLst>
          </p:cNvPr>
          <p:cNvSpPr txBox="1"/>
          <p:nvPr/>
        </p:nvSpPr>
        <p:spPr>
          <a:xfrm>
            <a:off x="584200" y="1396137"/>
            <a:ext cx="11036300" cy="2554545"/>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load new data using the data loading mechanism created previously, observe the automatic vectorization ask a question through the prompt interface to returns an answer about the new data loaded.</a:t>
            </a:r>
            <a:br>
              <a:rPr lang="en-US" sz="2000" b="0" i="0" dirty="0">
                <a:effectLst/>
              </a:rPr>
            </a:br>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Load new data using the data loading mechanism</a:t>
            </a:r>
          </a:p>
          <a:p>
            <a:pPr marL="342900" indent="-342900" algn="l" rtl="0" fontAlgn="base">
              <a:buFont typeface="Arial" panose="020B0604020202020204" pitchFamily="34" charset="0"/>
              <a:buChar char="•"/>
            </a:pPr>
            <a:r>
              <a:rPr lang="en-US" sz="2000" b="0" i="0" dirty="0">
                <a:effectLst/>
              </a:rPr>
              <a:t>Experiment with various prompting strategies to answer questions about the new data </a:t>
            </a:r>
          </a:p>
        </p:txBody>
      </p:sp>
    </p:spTree>
    <p:extLst>
      <p:ext uri="{BB962C8B-B14F-4D97-AF65-F5344CB8AC3E}">
        <p14:creationId xmlns:p14="http://schemas.microsoft.com/office/powerpoint/2010/main" val="264356222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8763000" cy="926407"/>
          </a:xfrm>
        </p:spPr>
        <p:txBody>
          <a:bodyPr/>
          <a:lstStyle/>
          <a:p>
            <a:r>
              <a:rPr lang="en-US" dirty="0"/>
              <a:t>Challenge 5: It's All About the Payload, The Sequel</a:t>
            </a:r>
          </a:p>
        </p:txBody>
      </p:sp>
      <p:sp>
        <p:nvSpPr>
          <p:cNvPr id="4" name="TextBox 3">
            <a:extLst>
              <a:ext uri="{FF2B5EF4-FFF2-40B4-BE49-F238E27FC236}">
                <a16:creationId xmlns:a16="http://schemas.microsoft.com/office/drawing/2014/main" id="{3B0099AB-0385-4248-B70E-F201157859DD}"/>
              </a:ext>
            </a:extLst>
          </p:cNvPr>
          <p:cNvSpPr txBox="1"/>
          <p:nvPr/>
        </p:nvSpPr>
        <p:spPr>
          <a:xfrm>
            <a:off x="584200" y="1396137"/>
            <a:ext cx="11036300" cy="3170099"/>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test their workflow loading a new type of data previously unseen by the solution.</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Create a container for the new data</a:t>
            </a:r>
          </a:p>
          <a:p>
            <a:pPr marL="342900" indent="-342900" algn="l" rtl="0" fontAlgn="base">
              <a:buFont typeface="Arial" panose="020B0604020202020204" pitchFamily="34" charset="0"/>
              <a:buChar char="•"/>
            </a:pPr>
            <a:r>
              <a:rPr lang="en-US" sz="2000" b="0" i="0" dirty="0">
                <a:effectLst/>
              </a:rPr>
              <a:t>Create a new entity for the generic JSON document data type in the starter project.</a:t>
            </a:r>
          </a:p>
          <a:p>
            <a:pPr marL="342900" indent="-342900" algn="l" rtl="0" fontAlgn="base">
              <a:buFont typeface="Arial" panose="020B0604020202020204" pitchFamily="34" charset="0"/>
              <a:buChar char="•"/>
            </a:pPr>
            <a:r>
              <a:rPr lang="en-US" sz="2000" b="0" i="0" dirty="0">
                <a:effectLst/>
              </a:rPr>
              <a:t>Create a new change feed processor that monitors the new container</a:t>
            </a:r>
          </a:p>
          <a:p>
            <a:pPr marL="342900" indent="-342900" algn="l" rtl="0" fontAlgn="base">
              <a:buFont typeface="Arial" panose="020B0604020202020204" pitchFamily="34" charset="0"/>
              <a:buChar char="•"/>
            </a:pPr>
            <a:r>
              <a:rPr lang="en-US" sz="2000" b="0" i="0" dirty="0">
                <a:effectLst/>
              </a:rPr>
              <a:t>Load data of the new type into Cosmos DB.</a:t>
            </a:r>
          </a:p>
          <a:p>
            <a:pPr marL="342900" indent="-342900" algn="l" rtl="0" fontAlgn="base">
              <a:buFont typeface="Arial" panose="020B0604020202020204" pitchFamily="34" charset="0"/>
              <a:buChar char="•"/>
            </a:pPr>
            <a:r>
              <a:rPr lang="en-US" sz="2000" b="0" i="0" dirty="0">
                <a:effectLst/>
              </a:rPr>
              <a:t>Use the chat interface to ask questions about the new data type.</a:t>
            </a:r>
          </a:p>
        </p:txBody>
      </p:sp>
    </p:spTree>
    <p:extLst>
      <p:ext uri="{BB962C8B-B14F-4D97-AF65-F5344CB8AC3E}">
        <p14:creationId xmlns:p14="http://schemas.microsoft.com/office/powerpoint/2010/main" val="424876705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6: The Colonel Needs a Promotion</a:t>
            </a:r>
          </a:p>
        </p:txBody>
      </p:sp>
      <p:sp>
        <p:nvSpPr>
          <p:cNvPr id="4" name="TextBox 3">
            <a:extLst>
              <a:ext uri="{FF2B5EF4-FFF2-40B4-BE49-F238E27FC236}">
                <a16:creationId xmlns:a16="http://schemas.microsoft.com/office/drawing/2014/main" id="{7A9531C0-12EB-439C-A2D9-ECEDA0A4E510}"/>
              </a:ext>
            </a:extLst>
          </p:cNvPr>
          <p:cNvSpPr txBox="1"/>
          <p:nvPr/>
        </p:nvSpPr>
        <p:spPr>
          <a:xfrm>
            <a:off x="584200" y="1396137"/>
            <a:ext cx="11036300" cy="3170099"/>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augment the solution by creating a new plugin for Semantic Kernel that is used in the completions process</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Create a new native Semantic Function implemented in C# </a:t>
            </a:r>
          </a:p>
          <a:p>
            <a:pPr marL="342900" indent="-342900" algn="l" rtl="0" fontAlgn="base">
              <a:buFont typeface="Arial" panose="020B0604020202020204" pitchFamily="34" charset="0"/>
              <a:buChar char="•"/>
            </a:pPr>
            <a:r>
              <a:rPr lang="en-US" sz="2000" b="0" i="0" dirty="0">
                <a:effectLst/>
              </a:rPr>
              <a:t>Create a new skill (plugin) for the Semantic Kernel</a:t>
            </a:r>
          </a:p>
          <a:p>
            <a:pPr marL="342900" indent="-342900" algn="l" rtl="0" fontAlgn="base">
              <a:buFont typeface="Arial" panose="020B0604020202020204" pitchFamily="34" charset="0"/>
              <a:buChar char="•"/>
            </a:pPr>
            <a:r>
              <a:rPr lang="en-US" sz="2000" b="0" i="0" dirty="0">
                <a:effectLst/>
              </a:rPr>
              <a:t>Register the new Semantic Function with the Kernel used by the solution</a:t>
            </a:r>
          </a:p>
          <a:p>
            <a:pPr marL="342900" indent="-342900" algn="l" rtl="0" fontAlgn="base">
              <a:buFont typeface="Arial" panose="020B0604020202020204" pitchFamily="34" charset="0"/>
              <a:buChar char="•"/>
            </a:pPr>
            <a:r>
              <a:rPr lang="en-US" sz="2000" b="0" i="0" dirty="0">
                <a:effectLst/>
              </a:rPr>
              <a:t>Use the </a:t>
            </a:r>
            <a:r>
              <a:rPr lang="en-US" sz="2000" b="0" i="0" dirty="0" err="1">
                <a:effectLst/>
              </a:rPr>
              <a:t>SequentialPlanner</a:t>
            </a:r>
            <a:r>
              <a:rPr lang="en-US" sz="2000" b="0" i="0" dirty="0">
                <a:effectLst/>
              </a:rPr>
              <a:t> to execute the completion using the new Semantic Function when needed</a:t>
            </a:r>
          </a:p>
        </p:txBody>
      </p:sp>
    </p:spTree>
    <p:extLst>
      <p:ext uri="{BB962C8B-B14F-4D97-AF65-F5344CB8AC3E}">
        <p14:creationId xmlns:p14="http://schemas.microsoft.com/office/powerpoint/2010/main" val="319496577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7: Getting Into the Flow</a:t>
            </a:r>
          </a:p>
        </p:txBody>
      </p:sp>
      <p:sp>
        <p:nvSpPr>
          <p:cNvPr id="4" name="TextBox 3">
            <a:extLst>
              <a:ext uri="{FF2B5EF4-FFF2-40B4-BE49-F238E27FC236}">
                <a16:creationId xmlns:a16="http://schemas.microsoft.com/office/drawing/2014/main" id="{008B007C-24D9-475A-8FC5-C2451234B88B}"/>
              </a:ext>
            </a:extLst>
          </p:cNvPr>
          <p:cNvSpPr txBox="1"/>
          <p:nvPr/>
        </p:nvSpPr>
        <p:spPr>
          <a:xfrm>
            <a:off x="584200" y="1396137"/>
            <a:ext cx="11036300" cy="3477875"/>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use Azure Machine Learning Prompt Flow for the entire process instead of Semantic Kernel.</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Create an Azure Machine Learning Prompt Flow that re-creates the core steps of the </a:t>
            </a:r>
            <a:r>
              <a:rPr lang="en-US" sz="2000" b="0" i="0" dirty="0" err="1">
                <a:effectLst/>
              </a:rPr>
              <a:t>ChatService</a:t>
            </a:r>
            <a:r>
              <a:rPr lang="en-US" sz="2000" b="0" i="0" dirty="0">
                <a:effectLst/>
              </a:rPr>
              <a:t>, which are:</a:t>
            </a:r>
          </a:p>
          <a:p>
            <a:pPr marL="800100" lvl="1" indent="-342900" fontAlgn="base">
              <a:buFont typeface="Arial" panose="020B0604020202020204" pitchFamily="34" charset="0"/>
              <a:buChar char="•"/>
            </a:pPr>
            <a:r>
              <a:rPr lang="en-US" sz="2000" b="0" i="0" dirty="0">
                <a:effectLst/>
              </a:rPr>
              <a:t>Get user query vector embedding</a:t>
            </a:r>
          </a:p>
          <a:p>
            <a:pPr marL="800100" lvl="1" indent="-342900" fontAlgn="base">
              <a:buFont typeface="Arial" panose="020B0604020202020204" pitchFamily="34" charset="0"/>
              <a:buChar char="•"/>
            </a:pPr>
            <a:r>
              <a:rPr lang="en-US" sz="2000" b="0" i="0" dirty="0">
                <a:effectLst/>
              </a:rPr>
              <a:t>Search for context data</a:t>
            </a:r>
          </a:p>
          <a:p>
            <a:pPr marL="800100" lvl="1" indent="-342900" fontAlgn="base">
              <a:buFont typeface="Arial" panose="020B0604020202020204" pitchFamily="34" charset="0"/>
              <a:buChar char="•"/>
            </a:pPr>
            <a:r>
              <a:rPr lang="en-US" sz="2000" b="0" i="0" dirty="0">
                <a:effectLst/>
              </a:rPr>
              <a:t>Request the completion</a:t>
            </a:r>
          </a:p>
          <a:p>
            <a:pPr marL="800100" lvl="1" indent="-342900" fontAlgn="base">
              <a:buFont typeface="Arial" panose="020B0604020202020204" pitchFamily="34" charset="0"/>
              <a:buChar char="•"/>
            </a:pPr>
            <a:r>
              <a:rPr lang="en-US" sz="2000" b="0" i="0" dirty="0">
                <a:effectLst/>
              </a:rPr>
              <a:t>Store and return the result</a:t>
            </a:r>
          </a:p>
        </p:txBody>
      </p:sp>
    </p:spTree>
    <p:extLst>
      <p:ext uri="{BB962C8B-B14F-4D97-AF65-F5344CB8AC3E}">
        <p14:creationId xmlns:p14="http://schemas.microsoft.com/office/powerpoint/2010/main" val="339559734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3745-E6EE-4A30-8C28-A11C12F5C6B6}"/>
              </a:ext>
            </a:extLst>
          </p:cNvPr>
          <p:cNvSpPr>
            <a:spLocks noGrp="1"/>
          </p:cNvSpPr>
          <p:nvPr>
            <p:ph type="title"/>
          </p:nvPr>
        </p:nvSpPr>
        <p:spPr/>
        <p:txBody>
          <a:bodyPr/>
          <a:lstStyle/>
          <a:p>
            <a:r>
              <a:rPr lang="en-US" dirty="0">
                <a:solidFill>
                  <a:srgbClr val="FFFFFF"/>
                </a:solidFill>
                <a:cs typeface="Segoe UI" panose="020B0502040204020203" pitchFamily="34" charset="0"/>
              </a:rPr>
              <a:t>Bring Your Own Data to ChatGPT</a:t>
            </a:r>
            <a:endParaRPr lang="en-US" dirty="0"/>
          </a:p>
        </p:txBody>
      </p:sp>
      <p:sp>
        <p:nvSpPr>
          <p:cNvPr id="5" name="Subtitle 4">
            <a:extLst>
              <a:ext uri="{FF2B5EF4-FFF2-40B4-BE49-F238E27FC236}">
                <a16:creationId xmlns:a16="http://schemas.microsoft.com/office/drawing/2014/main" id="{0017443C-D526-49C2-9F5B-8E362D26B578}"/>
              </a:ext>
            </a:extLst>
          </p:cNvPr>
          <p:cNvSpPr>
            <a:spLocks noGrp="1"/>
          </p:cNvSpPr>
          <p:nvPr>
            <p:ph type="subTitle" idx="1"/>
          </p:nvPr>
        </p:nvSpPr>
        <p:spPr/>
        <p:txBody>
          <a:bodyPr/>
          <a:lstStyle/>
          <a:p>
            <a:r>
              <a:rPr lang="en-US" dirty="0"/>
              <a:t>Overview </a:t>
            </a:r>
          </a:p>
        </p:txBody>
      </p:sp>
      <p:pic>
        <p:nvPicPr>
          <p:cNvPr id="3" name="Picture 2" descr="A picture containing ax, tool&#10;&#10;Description generated with very high confidence">
            <a:extLst>
              <a:ext uri="{FF2B5EF4-FFF2-40B4-BE49-F238E27FC236}">
                <a16:creationId xmlns:a16="http://schemas.microsoft.com/office/drawing/2014/main" id="{5512510E-81F2-4630-8876-36B233BF7382}"/>
              </a:ext>
            </a:extLst>
          </p:cNvPr>
          <p:cNvPicPr>
            <a:picLocks noChangeAspect="1"/>
          </p:cNvPicPr>
          <p:nvPr/>
        </p:nvPicPr>
        <p:blipFill>
          <a:blip r:embed="rId2"/>
          <a:stretch>
            <a:fillRect/>
          </a:stretch>
        </p:blipFill>
        <p:spPr>
          <a:xfrm>
            <a:off x="791312" y="6265104"/>
            <a:ext cx="369332" cy="300266"/>
          </a:xfrm>
          <a:prstGeom prst="rect">
            <a:avLst/>
          </a:prstGeom>
        </p:spPr>
      </p:pic>
      <p:sp>
        <p:nvSpPr>
          <p:cNvPr id="8" name="TextBox 7">
            <a:extLst>
              <a:ext uri="{FF2B5EF4-FFF2-40B4-BE49-F238E27FC236}">
                <a16:creationId xmlns:a16="http://schemas.microsoft.com/office/drawing/2014/main" id="{31ED1272-7959-4D26-A34C-C227A79E7CA5}"/>
              </a:ext>
            </a:extLst>
          </p:cNvPr>
          <p:cNvSpPr txBox="1"/>
          <p:nvPr/>
        </p:nvSpPr>
        <p:spPr>
          <a:xfrm>
            <a:off x="1249285" y="6230571"/>
            <a:ext cx="1715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#MSOpenHack</a:t>
            </a:r>
          </a:p>
        </p:txBody>
      </p:sp>
    </p:spTree>
    <p:extLst>
      <p:ext uri="{BB962C8B-B14F-4D97-AF65-F5344CB8AC3E}">
        <p14:creationId xmlns:p14="http://schemas.microsoft.com/office/powerpoint/2010/main" val="17267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5D5DB-9797-FF49-674F-48DB8FEF27D5}"/>
              </a:ext>
            </a:extLst>
          </p:cNvPr>
          <p:cNvSpPr>
            <a:spLocks noGrp="1"/>
          </p:cNvSpPr>
          <p:nvPr>
            <p:ph type="title"/>
          </p:nvPr>
        </p:nvSpPr>
        <p:spPr/>
        <p:txBody>
          <a:bodyPr/>
          <a:lstStyle/>
          <a:p>
            <a:r>
              <a:rPr lang="en-US" dirty="0"/>
              <a:t>Challenge 7: HINT</a:t>
            </a:r>
          </a:p>
        </p:txBody>
      </p:sp>
      <p:sp>
        <p:nvSpPr>
          <p:cNvPr id="60" name="Google Shape;361;p21">
            <a:extLst>
              <a:ext uri="{FF2B5EF4-FFF2-40B4-BE49-F238E27FC236}">
                <a16:creationId xmlns:a16="http://schemas.microsoft.com/office/drawing/2014/main" id="{351E2439-8667-886C-6694-2BBA05FB8C4B}"/>
              </a:ext>
            </a:extLst>
          </p:cNvPr>
          <p:cNvSpPr>
            <a:spLocks/>
          </p:cNvSpPr>
          <p:nvPr/>
        </p:nvSpPr>
        <p:spPr>
          <a:xfrm>
            <a:off x="1754922" y="1721861"/>
            <a:ext cx="1660255" cy="4164112"/>
          </a:xfrm>
          <a:prstGeom prst="rect">
            <a:avLst/>
          </a:prstGeom>
          <a:solidFill>
            <a:srgbClr val="D8D8D8"/>
          </a:solidFill>
          <a:ln>
            <a:noFill/>
          </a:ln>
        </p:spPr>
        <p:txBody>
          <a:bodyPr spcFirstLastPara="1" wrap="square" lIns="91425" tIns="45700" rIns="91425" bIns="45700" anchor="t" anchorCtr="0">
            <a:noAutofit/>
          </a:bodyPr>
          <a:lstStyle/>
          <a:p>
            <a:r>
              <a:rPr lang="en" sz="1000" dirty="0">
                <a:solidFill>
                  <a:srgbClr val="1A1F20"/>
                </a:solidFill>
                <a:latin typeface="Arial"/>
                <a:ea typeface="Arial"/>
                <a:cs typeface="Arial"/>
                <a:sym typeface="Arial"/>
              </a:rPr>
              <a:t>Data Storage</a:t>
            </a:r>
            <a:endParaRPr sz="1600" dirty="0">
              <a:solidFill>
                <a:srgbClr val="1A1F20"/>
              </a:solidFill>
              <a:latin typeface="Montserrat"/>
            </a:endParaRPr>
          </a:p>
        </p:txBody>
      </p:sp>
      <p:sp>
        <p:nvSpPr>
          <p:cNvPr id="61" name="Google Shape;364;p21">
            <a:extLst>
              <a:ext uri="{FF2B5EF4-FFF2-40B4-BE49-F238E27FC236}">
                <a16:creationId xmlns:a16="http://schemas.microsoft.com/office/drawing/2014/main" id="{551B9A5A-8816-D569-1587-4CB5E6426A39}"/>
              </a:ext>
            </a:extLst>
          </p:cNvPr>
          <p:cNvSpPr/>
          <p:nvPr/>
        </p:nvSpPr>
        <p:spPr>
          <a:xfrm>
            <a:off x="3682411" y="1722703"/>
            <a:ext cx="3678107" cy="4164112"/>
          </a:xfrm>
          <a:prstGeom prst="rect">
            <a:avLst/>
          </a:prstGeom>
          <a:solidFill>
            <a:srgbClr val="D8D8D8"/>
          </a:solidFill>
          <a:ln>
            <a:noFill/>
          </a:ln>
        </p:spPr>
        <p:txBody>
          <a:bodyPr spcFirstLastPara="1" wrap="square" lIns="91425" tIns="45700" rIns="91425" bIns="45700" anchor="t" anchorCtr="0">
            <a:noAutofit/>
          </a:bodyPr>
          <a:lstStyle/>
          <a:p>
            <a:r>
              <a:rPr lang="en-US" sz="1000" dirty="0">
                <a:solidFill>
                  <a:srgbClr val="1A1F20"/>
                </a:solidFill>
                <a:latin typeface="Arial"/>
                <a:ea typeface="Arial"/>
                <a:cs typeface="Arial"/>
                <a:sym typeface="Arial"/>
              </a:rPr>
              <a:t>Vector &amp; Search Processing </a:t>
            </a:r>
            <a:endParaRPr lang="en-US" sz="1600" dirty="0">
              <a:solidFill>
                <a:srgbClr val="1A1F20"/>
              </a:solidFill>
              <a:latin typeface="Montserrat"/>
            </a:endParaRPr>
          </a:p>
        </p:txBody>
      </p:sp>
      <p:grpSp>
        <p:nvGrpSpPr>
          <p:cNvPr id="62" name="Group 61">
            <a:extLst>
              <a:ext uri="{FF2B5EF4-FFF2-40B4-BE49-F238E27FC236}">
                <a16:creationId xmlns:a16="http://schemas.microsoft.com/office/drawing/2014/main" id="{B661A9C3-288D-4177-A865-26BC50FE990B}"/>
              </a:ext>
            </a:extLst>
          </p:cNvPr>
          <p:cNvGrpSpPr/>
          <p:nvPr/>
        </p:nvGrpSpPr>
        <p:grpSpPr>
          <a:xfrm>
            <a:off x="1841499" y="2171410"/>
            <a:ext cx="1478440" cy="2579949"/>
            <a:chOff x="4253615" y="1601780"/>
            <a:chExt cx="1478440" cy="2579949"/>
          </a:xfrm>
        </p:grpSpPr>
        <p:grpSp>
          <p:nvGrpSpPr>
            <p:cNvPr id="63" name="Group 62">
              <a:extLst>
                <a:ext uri="{FF2B5EF4-FFF2-40B4-BE49-F238E27FC236}">
                  <a16:creationId xmlns:a16="http://schemas.microsoft.com/office/drawing/2014/main" id="{3A807EF0-0A97-F4C8-C5D9-32DFC30A480A}"/>
                </a:ext>
              </a:extLst>
            </p:cNvPr>
            <p:cNvGrpSpPr/>
            <p:nvPr/>
          </p:nvGrpSpPr>
          <p:grpSpPr>
            <a:xfrm>
              <a:off x="4253615" y="1601780"/>
              <a:ext cx="1478440" cy="2579949"/>
              <a:chOff x="1889723" y="585942"/>
              <a:chExt cx="1478440" cy="2579949"/>
            </a:xfrm>
          </p:grpSpPr>
          <p:sp>
            <p:nvSpPr>
              <p:cNvPr id="65" name="Rectangle 64">
                <a:extLst>
                  <a:ext uri="{FF2B5EF4-FFF2-40B4-BE49-F238E27FC236}">
                    <a16:creationId xmlns:a16="http://schemas.microsoft.com/office/drawing/2014/main" id="{4976DDBD-27E0-D944-E765-68DF1510C550}"/>
                  </a:ext>
                </a:extLst>
              </p:cNvPr>
              <p:cNvSpPr/>
              <p:nvPr/>
            </p:nvSpPr>
            <p:spPr>
              <a:xfrm>
                <a:off x="1889723" y="585942"/>
                <a:ext cx="1478440" cy="2579949"/>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66" name="TextBox 65">
                <a:extLst>
                  <a:ext uri="{FF2B5EF4-FFF2-40B4-BE49-F238E27FC236}">
                    <a16:creationId xmlns:a16="http://schemas.microsoft.com/office/drawing/2014/main" id="{B4038248-8482-BE80-877C-2B13C364B2D2}"/>
                  </a:ext>
                </a:extLst>
              </p:cNvPr>
              <p:cNvSpPr txBox="1"/>
              <p:nvPr/>
            </p:nvSpPr>
            <p:spPr>
              <a:xfrm>
                <a:off x="2184060" y="615444"/>
                <a:ext cx="1140438" cy="246221"/>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Cosmos DB</a:t>
                </a:r>
              </a:p>
            </p:txBody>
          </p:sp>
          <p:pic>
            <p:nvPicPr>
              <p:cNvPr id="67" name="Graphic 66">
                <a:extLst>
                  <a:ext uri="{FF2B5EF4-FFF2-40B4-BE49-F238E27FC236}">
                    <a16:creationId xmlns:a16="http://schemas.microsoft.com/office/drawing/2014/main" id="{F0F35101-8695-409F-97AC-FD6961ABDE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924954" y="593020"/>
                <a:ext cx="274320" cy="274320"/>
              </a:xfrm>
              <a:prstGeom prst="rect">
                <a:avLst/>
              </a:prstGeom>
            </p:spPr>
          </p:pic>
        </p:grpSp>
        <p:sp>
          <p:nvSpPr>
            <p:cNvPr id="64" name="Rectangle 63">
              <a:extLst>
                <a:ext uri="{FF2B5EF4-FFF2-40B4-BE49-F238E27FC236}">
                  <a16:creationId xmlns:a16="http://schemas.microsoft.com/office/drawing/2014/main" id="{CB83CF58-B457-A661-AE79-971CF15EC05D}"/>
                </a:ext>
              </a:extLst>
            </p:cNvPr>
            <p:cNvSpPr/>
            <p:nvPr/>
          </p:nvSpPr>
          <p:spPr>
            <a:xfrm>
              <a:off x="4372509" y="1936238"/>
              <a:ext cx="1226147" cy="334094"/>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Source Data/Enriched Documents</a:t>
              </a:r>
            </a:p>
          </p:txBody>
        </p:sp>
      </p:grpSp>
      <p:sp>
        <p:nvSpPr>
          <p:cNvPr id="68" name="Rectangle 67">
            <a:extLst>
              <a:ext uri="{FF2B5EF4-FFF2-40B4-BE49-F238E27FC236}">
                <a16:creationId xmlns:a16="http://schemas.microsoft.com/office/drawing/2014/main" id="{335F25C9-1F5F-0712-40E4-CBD14231789A}"/>
              </a:ext>
            </a:extLst>
          </p:cNvPr>
          <p:cNvSpPr/>
          <p:nvPr/>
        </p:nvSpPr>
        <p:spPr>
          <a:xfrm>
            <a:off x="1960392" y="3384826"/>
            <a:ext cx="1226147" cy="334094"/>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Embedding Vectors:   User Questions</a:t>
            </a:r>
          </a:p>
        </p:txBody>
      </p:sp>
      <p:sp>
        <p:nvSpPr>
          <p:cNvPr id="69" name="Rectangle 68">
            <a:extLst>
              <a:ext uri="{FF2B5EF4-FFF2-40B4-BE49-F238E27FC236}">
                <a16:creationId xmlns:a16="http://schemas.microsoft.com/office/drawing/2014/main" id="{D3B3DC6C-9FA7-A366-1C72-D583B48E385D}"/>
              </a:ext>
            </a:extLst>
          </p:cNvPr>
          <p:cNvSpPr/>
          <p:nvPr/>
        </p:nvSpPr>
        <p:spPr>
          <a:xfrm>
            <a:off x="1967645" y="3810125"/>
            <a:ext cx="1226147" cy="334094"/>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Log of Questions/Answers</a:t>
            </a:r>
          </a:p>
        </p:txBody>
      </p:sp>
      <p:sp>
        <p:nvSpPr>
          <p:cNvPr id="70" name="Rectangle 69">
            <a:extLst>
              <a:ext uri="{FF2B5EF4-FFF2-40B4-BE49-F238E27FC236}">
                <a16:creationId xmlns:a16="http://schemas.microsoft.com/office/drawing/2014/main" id="{065F691F-075C-2828-2A49-4D9939AF1DDE}"/>
              </a:ext>
            </a:extLst>
          </p:cNvPr>
          <p:cNvSpPr/>
          <p:nvPr/>
        </p:nvSpPr>
        <p:spPr>
          <a:xfrm>
            <a:off x="1960391" y="4245156"/>
            <a:ext cx="1226147" cy="334094"/>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Session State</a:t>
            </a:r>
          </a:p>
        </p:txBody>
      </p:sp>
      <p:sp>
        <p:nvSpPr>
          <p:cNvPr id="71" name="Rectangle 70">
            <a:extLst>
              <a:ext uri="{FF2B5EF4-FFF2-40B4-BE49-F238E27FC236}">
                <a16:creationId xmlns:a16="http://schemas.microsoft.com/office/drawing/2014/main" id="{19CFF8E1-521B-E107-4584-883683073D4E}"/>
              </a:ext>
            </a:extLst>
          </p:cNvPr>
          <p:cNvSpPr/>
          <p:nvPr/>
        </p:nvSpPr>
        <p:spPr>
          <a:xfrm>
            <a:off x="1960391" y="2950346"/>
            <a:ext cx="1226147" cy="334094"/>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Embedding Vectors:   Document Data </a:t>
            </a:r>
          </a:p>
        </p:txBody>
      </p:sp>
      <p:grpSp>
        <p:nvGrpSpPr>
          <p:cNvPr id="72" name="Group 71">
            <a:extLst>
              <a:ext uri="{FF2B5EF4-FFF2-40B4-BE49-F238E27FC236}">
                <a16:creationId xmlns:a16="http://schemas.microsoft.com/office/drawing/2014/main" id="{F8D10A1A-50CB-BF4A-2F12-069375C112C2}"/>
              </a:ext>
            </a:extLst>
          </p:cNvPr>
          <p:cNvGrpSpPr/>
          <p:nvPr/>
        </p:nvGrpSpPr>
        <p:grpSpPr>
          <a:xfrm>
            <a:off x="3869534" y="1990792"/>
            <a:ext cx="1520483" cy="3166082"/>
            <a:chOff x="4197845" y="1025592"/>
            <a:chExt cx="1520483" cy="3166082"/>
          </a:xfrm>
        </p:grpSpPr>
        <p:sp>
          <p:nvSpPr>
            <p:cNvPr id="73" name="Rectangle 72">
              <a:extLst>
                <a:ext uri="{FF2B5EF4-FFF2-40B4-BE49-F238E27FC236}">
                  <a16:creationId xmlns:a16="http://schemas.microsoft.com/office/drawing/2014/main" id="{09F15D85-E843-1E21-DD15-086464C8B519}"/>
                </a:ext>
              </a:extLst>
            </p:cNvPr>
            <p:cNvSpPr/>
            <p:nvPr/>
          </p:nvSpPr>
          <p:spPr>
            <a:xfrm>
              <a:off x="4197845" y="1025592"/>
              <a:ext cx="1478440" cy="3166082"/>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74" name="TextBox 73">
              <a:extLst>
                <a:ext uri="{FF2B5EF4-FFF2-40B4-BE49-F238E27FC236}">
                  <a16:creationId xmlns:a16="http://schemas.microsoft.com/office/drawing/2014/main" id="{7223900F-BD94-69BA-BA4D-2FEF43387A71}"/>
                </a:ext>
              </a:extLst>
            </p:cNvPr>
            <p:cNvSpPr txBox="1"/>
            <p:nvPr/>
          </p:nvSpPr>
          <p:spPr>
            <a:xfrm>
              <a:off x="4492181" y="1055094"/>
              <a:ext cx="1226147" cy="246221"/>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Prompt Flow</a:t>
              </a:r>
            </a:p>
          </p:txBody>
        </p:sp>
        <p:pic>
          <p:nvPicPr>
            <p:cNvPr id="75" name="Graphic 85">
              <a:extLst>
                <a:ext uri="{FF2B5EF4-FFF2-40B4-BE49-F238E27FC236}">
                  <a16:creationId xmlns:a16="http://schemas.microsoft.com/office/drawing/2014/main" id="{2ABFC620-5A15-9E2D-D04A-9144E1C5E8C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33076" y="1070947"/>
              <a:ext cx="274320" cy="197765"/>
            </a:xfrm>
            <a:prstGeom prst="rect">
              <a:avLst/>
            </a:prstGeom>
          </p:spPr>
        </p:pic>
        <p:sp>
          <p:nvSpPr>
            <p:cNvPr id="76" name="Rectangle 75">
              <a:extLst>
                <a:ext uri="{FF2B5EF4-FFF2-40B4-BE49-F238E27FC236}">
                  <a16:creationId xmlns:a16="http://schemas.microsoft.com/office/drawing/2014/main" id="{4F5063A3-D638-EFF6-E56D-E996651854AA}"/>
                </a:ext>
              </a:extLst>
            </p:cNvPr>
            <p:cNvSpPr/>
            <p:nvPr/>
          </p:nvSpPr>
          <p:spPr>
            <a:xfrm>
              <a:off x="4322248" y="1598907"/>
              <a:ext cx="1226147" cy="458688"/>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Get user query vector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1A1F20"/>
                  </a:solidFill>
                  <a:effectLst/>
                  <a:uLnTx/>
                  <a:uFillTx/>
                  <a:latin typeface="Montserrat"/>
                  <a:ea typeface="+mn-ea"/>
                  <a:cs typeface="+mn-cs"/>
                </a:rPr>
                <a:t>(LLM Tool)</a:t>
              </a:r>
            </a:p>
          </p:txBody>
        </p:sp>
        <p:sp>
          <p:nvSpPr>
            <p:cNvPr id="77" name="Rectangle 76">
              <a:extLst>
                <a:ext uri="{FF2B5EF4-FFF2-40B4-BE49-F238E27FC236}">
                  <a16:creationId xmlns:a16="http://schemas.microsoft.com/office/drawing/2014/main" id="{F62A0584-8F8C-A0E9-8BE8-DB3CC6D6F066}"/>
                </a:ext>
              </a:extLst>
            </p:cNvPr>
            <p:cNvSpPr/>
            <p:nvPr/>
          </p:nvSpPr>
          <p:spPr>
            <a:xfrm>
              <a:off x="4322248" y="2272054"/>
              <a:ext cx="1226147" cy="494725"/>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Search for context data</a:t>
              </a:r>
              <a:br>
                <a:rPr kumimoji="0" lang="en-US" sz="900" b="0" i="0" u="none" strike="noStrike" kern="0" cap="none" spc="0" normalizeH="0" baseline="0" noProof="0" dirty="0">
                  <a:ln>
                    <a:noFill/>
                  </a:ln>
                  <a:solidFill>
                    <a:srgbClr val="1A1F20"/>
                  </a:solidFill>
                  <a:effectLst/>
                  <a:uLnTx/>
                  <a:uFillTx/>
                  <a:latin typeface="Montserrat"/>
                  <a:ea typeface="+mn-ea"/>
                  <a:cs typeface="+mn-cs"/>
                </a:rPr>
              </a:br>
              <a:r>
                <a:rPr kumimoji="0" lang="en-US" sz="600" b="0" i="0" u="none" strike="noStrike" kern="0" cap="none" spc="0" normalizeH="0" baseline="0" noProof="0" dirty="0">
                  <a:ln>
                    <a:noFill/>
                  </a:ln>
                  <a:solidFill>
                    <a:srgbClr val="1A1F20"/>
                  </a:solidFill>
                  <a:effectLst/>
                  <a:uLnTx/>
                  <a:uFillTx/>
                  <a:latin typeface="Montserrat"/>
                  <a:ea typeface="+mn-ea"/>
                  <a:cs typeface="+mn-cs"/>
                </a:rPr>
                <a:t>(Vector DB Lookup Tool)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1A1F20"/>
                </a:solidFill>
                <a:effectLst/>
                <a:uLnTx/>
                <a:uFillTx/>
                <a:latin typeface="Montserrat"/>
                <a:ea typeface="+mn-ea"/>
                <a:cs typeface="+mn-cs"/>
              </a:endParaRPr>
            </a:p>
          </p:txBody>
        </p:sp>
        <p:sp>
          <p:nvSpPr>
            <p:cNvPr id="78" name="Rectangle 77">
              <a:extLst>
                <a:ext uri="{FF2B5EF4-FFF2-40B4-BE49-F238E27FC236}">
                  <a16:creationId xmlns:a16="http://schemas.microsoft.com/office/drawing/2014/main" id="{875F3517-7A59-B7CA-9A4E-C56E3550CD89}"/>
                </a:ext>
              </a:extLst>
            </p:cNvPr>
            <p:cNvSpPr/>
            <p:nvPr/>
          </p:nvSpPr>
          <p:spPr>
            <a:xfrm>
              <a:off x="4322248" y="2954324"/>
              <a:ext cx="1226147" cy="456673"/>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Request completion</a:t>
              </a:r>
              <a:br>
                <a:rPr kumimoji="0" lang="en-US" sz="900" b="0" i="0" u="none" strike="noStrike" kern="0" cap="none" spc="0" normalizeH="0" baseline="0" noProof="0" dirty="0">
                  <a:ln>
                    <a:noFill/>
                  </a:ln>
                  <a:solidFill>
                    <a:srgbClr val="1A1F20"/>
                  </a:solidFill>
                  <a:effectLst/>
                  <a:uLnTx/>
                  <a:uFillTx/>
                  <a:latin typeface="Montserrat"/>
                  <a:ea typeface="+mn-ea"/>
                  <a:cs typeface="+mn-cs"/>
                </a:rPr>
              </a:br>
              <a:r>
                <a:rPr kumimoji="0" lang="en-US" sz="600" b="0" i="0" u="none" strike="noStrike" kern="0" cap="none" spc="0" normalizeH="0" baseline="0" noProof="0" dirty="0">
                  <a:ln>
                    <a:noFill/>
                  </a:ln>
                  <a:solidFill>
                    <a:srgbClr val="1A1F20"/>
                  </a:solidFill>
                  <a:effectLst/>
                  <a:uLnTx/>
                  <a:uFillTx/>
                  <a:latin typeface="Montserrat"/>
                  <a:ea typeface="+mn-ea"/>
                  <a:cs typeface="+mn-cs"/>
                </a:rPr>
                <a:t>(LLM Tool)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1A1F20"/>
                </a:solidFill>
                <a:effectLst/>
                <a:uLnTx/>
                <a:uFillTx/>
                <a:latin typeface="Montserrat"/>
                <a:ea typeface="+mn-ea"/>
                <a:cs typeface="+mn-cs"/>
              </a:endParaRPr>
            </a:p>
          </p:txBody>
        </p:sp>
        <p:sp>
          <p:nvSpPr>
            <p:cNvPr id="79" name="Rectangle 78">
              <a:extLst>
                <a:ext uri="{FF2B5EF4-FFF2-40B4-BE49-F238E27FC236}">
                  <a16:creationId xmlns:a16="http://schemas.microsoft.com/office/drawing/2014/main" id="{0F342036-FBF9-F58B-1D17-8E3EA7559546}"/>
                </a:ext>
              </a:extLst>
            </p:cNvPr>
            <p:cNvSpPr/>
            <p:nvPr/>
          </p:nvSpPr>
          <p:spPr>
            <a:xfrm>
              <a:off x="4322248" y="3658864"/>
              <a:ext cx="1226147" cy="456673"/>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Store &amp; return result</a:t>
              </a:r>
              <a:br>
                <a:rPr kumimoji="0" lang="en-US" sz="900" b="0" i="0" u="none" strike="noStrike" kern="0" cap="none" spc="0" normalizeH="0" baseline="0" noProof="0" dirty="0">
                  <a:ln>
                    <a:noFill/>
                  </a:ln>
                  <a:solidFill>
                    <a:srgbClr val="1A1F20"/>
                  </a:solidFill>
                  <a:effectLst/>
                  <a:uLnTx/>
                  <a:uFillTx/>
                  <a:latin typeface="Montserrat"/>
                  <a:ea typeface="+mn-ea"/>
                  <a:cs typeface="+mn-cs"/>
                </a:rPr>
              </a:br>
              <a:r>
                <a:rPr kumimoji="0" lang="en-US" sz="700" b="0" i="0" u="none" strike="noStrike" kern="0" cap="none" spc="0" normalizeH="0" baseline="0" noProof="0" dirty="0">
                  <a:ln>
                    <a:noFill/>
                  </a:ln>
                  <a:solidFill>
                    <a:srgbClr val="1A1F20"/>
                  </a:solidFill>
                  <a:effectLst/>
                  <a:uLnTx/>
                  <a:uFillTx/>
                  <a:latin typeface="Montserrat"/>
                  <a:ea typeface="+mn-ea"/>
                  <a:cs typeface="+mn-cs"/>
                </a:rPr>
                <a:t>(Python Tool)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1A1F20"/>
                </a:solidFill>
                <a:effectLst/>
                <a:uLnTx/>
                <a:uFillTx/>
                <a:latin typeface="Montserrat"/>
                <a:ea typeface="+mn-ea"/>
                <a:cs typeface="+mn-cs"/>
              </a:endParaRPr>
            </a:p>
          </p:txBody>
        </p:sp>
        <p:cxnSp>
          <p:nvCxnSpPr>
            <p:cNvPr id="80" name="Straight Arrow Connector 79">
              <a:extLst>
                <a:ext uri="{FF2B5EF4-FFF2-40B4-BE49-F238E27FC236}">
                  <a16:creationId xmlns:a16="http://schemas.microsoft.com/office/drawing/2014/main" id="{058AB32D-6383-808B-7D15-BA0B83316C02}"/>
                </a:ext>
              </a:extLst>
            </p:cNvPr>
            <p:cNvCxnSpPr>
              <a:cxnSpLocks/>
              <a:stCxn id="76" idx="2"/>
              <a:endCxn id="77" idx="0"/>
            </p:cNvCxnSpPr>
            <p:nvPr/>
          </p:nvCxnSpPr>
          <p:spPr>
            <a:xfrm>
              <a:off x="4935322" y="2057595"/>
              <a:ext cx="0" cy="214459"/>
            </a:xfrm>
            <a:prstGeom prst="straightConnector1">
              <a:avLst/>
            </a:prstGeom>
            <a:noFill/>
            <a:ln w="6350" cap="flat" cmpd="sng" algn="ctr">
              <a:solidFill>
                <a:srgbClr val="008CE2"/>
              </a:solidFill>
              <a:prstDash val="solid"/>
              <a:miter lim="800000"/>
              <a:tailEnd type="triangle"/>
            </a:ln>
            <a:effectLst/>
          </p:spPr>
        </p:cxnSp>
        <p:cxnSp>
          <p:nvCxnSpPr>
            <p:cNvPr id="81" name="Straight Arrow Connector 80">
              <a:extLst>
                <a:ext uri="{FF2B5EF4-FFF2-40B4-BE49-F238E27FC236}">
                  <a16:creationId xmlns:a16="http://schemas.microsoft.com/office/drawing/2014/main" id="{BE7AA71A-108B-AB1A-260C-23F9C1078DB8}"/>
                </a:ext>
              </a:extLst>
            </p:cNvPr>
            <p:cNvCxnSpPr>
              <a:cxnSpLocks/>
              <a:stCxn id="77" idx="2"/>
              <a:endCxn id="78" idx="0"/>
            </p:cNvCxnSpPr>
            <p:nvPr/>
          </p:nvCxnSpPr>
          <p:spPr>
            <a:xfrm>
              <a:off x="4935322" y="2766779"/>
              <a:ext cx="0" cy="187545"/>
            </a:xfrm>
            <a:prstGeom prst="straightConnector1">
              <a:avLst/>
            </a:prstGeom>
            <a:noFill/>
            <a:ln w="6350" cap="flat" cmpd="sng" algn="ctr">
              <a:solidFill>
                <a:srgbClr val="008CE2"/>
              </a:solidFill>
              <a:prstDash val="solid"/>
              <a:miter lim="800000"/>
              <a:tailEnd type="triangle"/>
            </a:ln>
            <a:effectLst/>
          </p:spPr>
        </p:cxnSp>
        <p:cxnSp>
          <p:nvCxnSpPr>
            <p:cNvPr id="82" name="Straight Arrow Connector 81">
              <a:extLst>
                <a:ext uri="{FF2B5EF4-FFF2-40B4-BE49-F238E27FC236}">
                  <a16:creationId xmlns:a16="http://schemas.microsoft.com/office/drawing/2014/main" id="{2C42358F-57E3-D833-3B39-C812ACB9A5D7}"/>
                </a:ext>
              </a:extLst>
            </p:cNvPr>
            <p:cNvCxnSpPr>
              <a:cxnSpLocks/>
              <a:stCxn id="78" idx="2"/>
              <a:endCxn id="79" idx="0"/>
            </p:cNvCxnSpPr>
            <p:nvPr/>
          </p:nvCxnSpPr>
          <p:spPr>
            <a:xfrm>
              <a:off x="4935322" y="3410997"/>
              <a:ext cx="0" cy="247867"/>
            </a:xfrm>
            <a:prstGeom prst="straightConnector1">
              <a:avLst/>
            </a:prstGeom>
            <a:noFill/>
            <a:ln w="6350" cap="flat" cmpd="sng" algn="ctr">
              <a:solidFill>
                <a:srgbClr val="008CE2"/>
              </a:solidFill>
              <a:prstDash val="solid"/>
              <a:miter lim="800000"/>
              <a:tailEnd type="triangle"/>
            </a:ln>
            <a:effectLst/>
          </p:spPr>
        </p:cxnSp>
      </p:grpSp>
      <p:grpSp>
        <p:nvGrpSpPr>
          <p:cNvPr id="83" name="Group 82">
            <a:extLst>
              <a:ext uri="{FF2B5EF4-FFF2-40B4-BE49-F238E27FC236}">
                <a16:creationId xmlns:a16="http://schemas.microsoft.com/office/drawing/2014/main" id="{DAC87ECA-2D3A-ACC4-81A3-8489E6C72783}"/>
              </a:ext>
            </a:extLst>
          </p:cNvPr>
          <p:cNvGrpSpPr/>
          <p:nvPr/>
        </p:nvGrpSpPr>
        <p:grpSpPr>
          <a:xfrm>
            <a:off x="5664778" y="3005469"/>
            <a:ext cx="1478440" cy="824992"/>
            <a:chOff x="1889723" y="585941"/>
            <a:chExt cx="1478440" cy="773251"/>
          </a:xfrm>
        </p:grpSpPr>
        <p:sp>
          <p:nvSpPr>
            <p:cNvPr id="84" name="Rectangle 83">
              <a:extLst>
                <a:ext uri="{FF2B5EF4-FFF2-40B4-BE49-F238E27FC236}">
                  <a16:creationId xmlns:a16="http://schemas.microsoft.com/office/drawing/2014/main" id="{C3635AC9-3C37-EE11-B92F-710F03EB342D}"/>
                </a:ext>
              </a:extLst>
            </p:cNvPr>
            <p:cNvSpPr/>
            <p:nvPr/>
          </p:nvSpPr>
          <p:spPr>
            <a:xfrm>
              <a:off x="1889723" y="585941"/>
              <a:ext cx="1478440" cy="773251"/>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85" name="TextBox 84">
              <a:extLst>
                <a:ext uri="{FF2B5EF4-FFF2-40B4-BE49-F238E27FC236}">
                  <a16:creationId xmlns:a16="http://schemas.microsoft.com/office/drawing/2014/main" id="{6845F98B-9D86-CF40-6319-EB60850FF6EF}"/>
                </a:ext>
              </a:extLst>
            </p:cNvPr>
            <p:cNvSpPr txBox="1"/>
            <p:nvPr/>
          </p:nvSpPr>
          <p:spPr>
            <a:xfrm>
              <a:off x="2184060" y="615444"/>
              <a:ext cx="1140438" cy="40011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Cognitive Search</a:t>
              </a:r>
            </a:p>
          </p:txBody>
        </p:sp>
        <p:pic>
          <p:nvPicPr>
            <p:cNvPr id="86" name="Graphic 85">
              <a:extLst>
                <a:ext uri="{FF2B5EF4-FFF2-40B4-BE49-F238E27FC236}">
                  <a16:creationId xmlns:a16="http://schemas.microsoft.com/office/drawing/2014/main" id="{493ADFB6-F7FC-4AE9-6903-136CEFDD56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924954" y="601623"/>
              <a:ext cx="274320" cy="257115"/>
            </a:xfrm>
            <a:prstGeom prst="rect">
              <a:avLst/>
            </a:prstGeom>
          </p:spPr>
        </p:pic>
      </p:grpSp>
      <p:sp>
        <p:nvSpPr>
          <p:cNvPr id="87" name="Rectangle 86">
            <a:extLst>
              <a:ext uri="{FF2B5EF4-FFF2-40B4-BE49-F238E27FC236}">
                <a16:creationId xmlns:a16="http://schemas.microsoft.com/office/drawing/2014/main" id="{7DF70373-A880-BE93-957F-452177F94205}"/>
              </a:ext>
            </a:extLst>
          </p:cNvPr>
          <p:cNvSpPr/>
          <p:nvPr/>
        </p:nvSpPr>
        <p:spPr>
          <a:xfrm>
            <a:off x="5787376" y="3478575"/>
            <a:ext cx="1226147" cy="215403"/>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 Hybrid index</a:t>
            </a:r>
          </a:p>
        </p:txBody>
      </p:sp>
      <p:grpSp>
        <p:nvGrpSpPr>
          <p:cNvPr id="88" name="Group 87">
            <a:extLst>
              <a:ext uri="{FF2B5EF4-FFF2-40B4-BE49-F238E27FC236}">
                <a16:creationId xmlns:a16="http://schemas.microsoft.com/office/drawing/2014/main" id="{87B19BCD-C283-5EA0-C821-3F697FF837A3}"/>
              </a:ext>
            </a:extLst>
          </p:cNvPr>
          <p:cNvGrpSpPr/>
          <p:nvPr/>
        </p:nvGrpSpPr>
        <p:grpSpPr>
          <a:xfrm>
            <a:off x="5664778" y="3999796"/>
            <a:ext cx="1478440" cy="897061"/>
            <a:chOff x="4253615" y="1601779"/>
            <a:chExt cx="1478440" cy="840800"/>
          </a:xfrm>
        </p:grpSpPr>
        <p:grpSp>
          <p:nvGrpSpPr>
            <p:cNvPr id="89" name="Group 88">
              <a:extLst>
                <a:ext uri="{FF2B5EF4-FFF2-40B4-BE49-F238E27FC236}">
                  <a16:creationId xmlns:a16="http://schemas.microsoft.com/office/drawing/2014/main" id="{531CF6EB-1A8C-BF24-103F-9BBCCE4DC600}"/>
                </a:ext>
              </a:extLst>
            </p:cNvPr>
            <p:cNvGrpSpPr/>
            <p:nvPr/>
          </p:nvGrpSpPr>
          <p:grpSpPr>
            <a:xfrm>
              <a:off x="4253615" y="1601779"/>
              <a:ext cx="1478440" cy="840800"/>
              <a:chOff x="1889723" y="585941"/>
              <a:chExt cx="1478440" cy="840800"/>
            </a:xfrm>
          </p:grpSpPr>
          <p:sp>
            <p:nvSpPr>
              <p:cNvPr id="91" name="Rectangle 90">
                <a:extLst>
                  <a:ext uri="{FF2B5EF4-FFF2-40B4-BE49-F238E27FC236}">
                    <a16:creationId xmlns:a16="http://schemas.microsoft.com/office/drawing/2014/main" id="{9D030105-BA2A-9B2D-1762-B58FEA61314A}"/>
                  </a:ext>
                </a:extLst>
              </p:cNvPr>
              <p:cNvSpPr/>
              <p:nvPr/>
            </p:nvSpPr>
            <p:spPr>
              <a:xfrm>
                <a:off x="1889723" y="585941"/>
                <a:ext cx="1478440" cy="840800"/>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92" name="TextBox 91">
                <a:extLst>
                  <a:ext uri="{FF2B5EF4-FFF2-40B4-BE49-F238E27FC236}">
                    <a16:creationId xmlns:a16="http://schemas.microsoft.com/office/drawing/2014/main" id="{96A82DE4-E720-2194-196E-E0C62F5A64BE}"/>
                  </a:ext>
                </a:extLst>
              </p:cNvPr>
              <p:cNvSpPr txBox="1"/>
              <p:nvPr/>
            </p:nvSpPr>
            <p:spPr>
              <a:xfrm>
                <a:off x="2184060" y="615444"/>
                <a:ext cx="1140438" cy="230779"/>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Azure OpenAI</a:t>
                </a:r>
              </a:p>
            </p:txBody>
          </p:sp>
          <p:pic>
            <p:nvPicPr>
              <p:cNvPr id="93" name="Graphic 92">
                <a:extLst>
                  <a:ext uri="{FF2B5EF4-FFF2-40B4-BE49-F238E27FC236}">
                    <a16:creationId xmlns:a16="http://schemas.microsoft.com/office/drawing/2014/main" id="{93DDF052-4707-C364-6D53-AC9F278A532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924954" y="601623"/>
                <a:ext cx="274320" cy="257115"/>
              </a:xfrm>
              <a:prstGeom prst="rect">
                <a:avLst/>
              </a:prstGeom>
            </p:spPr>
          </p:pic>
        </p:grpSp>
        <p:sp>
          <p:nvSpPr>
            <p:cNvPr id="90" name="Rectangle 89">
              <a:extLst>
                <a:ext uri="{FF2B5EF4-FFF2-40B4-BE49-F238E27FC236}">
                  <a16:creationId xmlns:a16="http://schemas.microsoft.com/office/drawing/2014/main" id="{68A25F57-AE2B-9259-6B02-68258DD83BB5}"/>
                </a:ext>
              </a:extLst>
            </p:cNvPr>
            <p:cNvSpPr/>
            <p:nvPr/>
          </p:nvSpPr>
          <p:spPr>
            <a:xfrm>
              <a:off x="4372509" y="2017257"/>
              <a:ext cx="1226147" cy="308385"/>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Generate completion</a:t>
              </a:r>
            </a:p>
          </p:txBody>
        </p:sp>
      </p:grpSp>
      <p:grpSp>
        <p:nvGrpSpPr>
          <p:cNvPr id="94" name="Group 93">
            <a:extLst>
              <a:ext uri="{FF2B5EF4-FFF2-40B4-BE49-F238E27FC236}">
                <a16:creationId xmlns:a16="http://schemas.microsoft.com/office/drawing/2014/main" id="{110C8743-B1CE-76FF-A751-3BF82B22F85B}"/>
              </a:ext>
            </a:extLst>
          </p:cNvPr>
          <p:cNvGrpSpPr/>
          <p:nvPr/>
        </p:nvGrpSpPr>
        <p:grpSpPr>
          <a:xfrm>
            <a:off x="5657525" y="1997870"/>
            <a:ext cx="1478440" cy="897061"/>
            <a:chOff x="4253615" y="1601779"/>
            <a:chExt cx="1478440" cy="840800"/>
          </a:xfrm>
        </p:grpSpPr>
        <p:grpSp>
          <p:nvGrpSpPr>
            <p:cNvPr id="95" name="Group 94">
              <a:extLst>
                <a:ext uri="{FF2B5EF4-FFF2-40B4-BE49-F238E27FC236}">
                  <a16:creationId xmlns:a16="http://schemas.microsoft.com/office/drawing/2014/main" id="{DCCBC271-66E0-AF3F-80E7-4D7460F3EB6D}"/>
                </a:ext>
              </a:extLst>
            </p:cNvPr>
            <p:cNvGrpSpPr/>
            <p:nvPr/>
          </p:nvGrpSpPr>
          <p:grpSpPr>
            <a:xfrm>
              <a:off x="4253615" y="1601779"/>
              <a:ext cx="1478440" cy="840800"/>
              <a:chOff x="1889723" y="585941"/>
              <a:chExt cx="1478440" cy="840800"/>
            </a:xfrm>
          </p:grpSpPr>
          <p:sp>
            <p:nvSpPr>
              <p:cNvPr id="97" name="Rectangle 96">
                <a:extLst>
                  <a:ext uri="{FF2B5EF4-FFF2-40B4-BE49-F238E27FC236}">
                    <a16:creationId xmlns:a16="http://schemas.microsoft.com/office/drawing/2014/main" id="{92396E3D-5B46-C689-02C4-38B2A34D4F0E}"/>
                  </a:ext>
                </a:extLst>
              </p:cNvPr>
              <p:cNvSpPr/>
              <p:nvPr/>
            </p:nvSpPr>
            <p:spPr>
              <a:xfrm>
                <a:off x="1889723" y="585941"/>
                <a:ext cx="1478440" cy="840800"/>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98" name="TextBox 97">
                <a:extLst>
                  <a:ext uri="{FF2B5EF4-FFF2-40B4-BE49-F238E27FC236}">
                    <a16:creationId xmlns:a16="http://schemas.microsoft.com/office/drawing/2014/main" id="{EFF9FC69-34B1-2F3D-6AE5-D6940E8A0454}"/>
                  </a:ext>
                </a:extLst>
              </p:cNvPr>
              <p:cNvSpPr txBox="1"/>
              <p:nvPr/>
            </p:nvSpPr>
            <p:spPr>
              <a:xfrm>
                <a:off x="2184060" y="615444"/>
                <a:ext cx="1140438" cy="230779"/>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Azure OpenAI</a:t>
                </a:r>
              </a:p>
            </p:txBody>
          </p:sp>
          <p:pic>
            <p:nvPicPr>
              <p:cNvPr id="99" name="Graphic 98">
                <a:extLst>
                  <a:ext uri="{FF2B5EF4-FFF2-40B4-BE49-F238E27FC236}">
                    <a16:creationId xmlns:a16="http://schemas.microsoft.com/office/drawing/2014/main" id="{E1190C11-88A3-EE40-8C0D-D4E21DB15F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924954" y="601623"/>
                <a:ext cx="274320" cy="257115"/>
              </a:xfrm>
              <a:prstGeom prst="rect">
                <a:avLst/>
              </a:prstGeom>
            </p:spPr>
          </p:pic>
        </p:grpSp>
        <p:sp>
          <p:nvSpPr>
            <p:cNvPr id="96" name="Rectangle 95">
              <a:extLst>
                <a:ext uri="{FF2B5EF4-FFF2-40B4-BE49-F238E27FC236}">
                  <a16:creationId xmlns:a16="http://schemas.microsoft.com/office/drawing/2014/main" id="{1587CDF5-9094-B439-C016-9E1481AD6B9C}"/>
                </a:ext>
              </a:extLst>
            </p:cNvPr>
            <p:cNvSpPr/>
            <p:nvPr/>
          </p:nvSpPr>
          <p:spPr>
            <a:xfrm>
              <a:off x="4372509" y="2017257"/>
              <a:ext cx="1226147" cy="308385"/>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Generate embedding</a:t>
              </a:r>
            </a:p>
          </p:txBody>
        </p:sp>
      </p:grpSp>
      <p:cxnSp>
        <p:nvCxnSpPr>
          <p:cNvPr id="100" name="Connector: Elbow 99">
            <a:extLst>
              <a:ext uri="{FF2B5EF4-FFF2-40B4-BE49-F238E27FC236}">
                <a16:creationId xmlns:a16="http://schemas.microsoft.com/office/drawing/2014/main" id="{16F71B3C-7320-EAB1-910F-09562A59C01F}"/>
              </a:ext>
            </a:extLst>
          </p:cNvPr>
          <p:cNvCxnSpPr>
            <a:cxnSpLocks/>
            <a:stCxn id="76" idx="3"/>
            <a:endCxn id="96" idx="1"/>
          </p:cNvCxnSpPr>
          <p:nvPr/>
        </p:nvCxnSpPr>
        <p:spPr>
          <a:xfrm flipV="1">
            <a:off x="5220084" y="2605659"/>
            <a:ext cx="556335" cy="187792"/>
          </a:xfrm>
          <a:prstGeom prst="bentConnector3">
            <a:avLst>
              <a:gd name="adj1" fmla="val 50000"/>
            </a:avLst>
          </a:prstGeom>
          <a:noFill/>
          <a:ln w="9525" cap="flat" cmpd="sng">
            <a:solidFill>
              <a:srgbClr val="002D49"/>
            </a:solidFill>
            <a:prstDash val="solid"/>
            <a:round/>
            <a:headEnd type="none" w="sm" len="sm"/>
            <a:tailEnd type="triangle" w="med" len="med"/>
          </a:ln>
        </p:spPr>
      </p:cxnSp>
      <p:cxnSp>
        <p:nvCxnSpPr>
          <p:cNvPr id="101" name="Connector: Elbow 100">
            <a:extLst>
              <a:ext uri="{FF2B5EF4-FFF2-40B4-BE49-F238E27FC236}">
                <a16:creationId xmlns:a16="http://schemas.microsoft.com/office/drawing/2014/main" id="{A03204A3-AEC2-DBFE-B876-5536A55A4B6B}"/>
              </a:ext>
            </a:extLst>
          </p:cNvPr>
          <p:cNvCxnSpPr>
            <a:cxnSpLocks/>
            <a:stCxn id="77" idx="3"/>
            <a:endCxn id="87" idx="1"/>
          </p:cNvCxnSpPr>
          <p:nvPr/>
        </p:nvCxnSpPr>
        <p:spPr>
          <a:xfrm>
            <a:off x="5220084" y="3484617"/>
            <a:ext cx="567292" cy="101660"/>
          </a:xfrm>
          <a:prstGeom prst="bentConnector3">
            <a:avLst>
              <a:gd name="adj1" fmla="val 50000"/>
            </a:avLst>
          </a:prstGeom>
          <a:noFill/>
          <a:ln w="9525" cap="flat" cmpd="sng">
            <a:solidFill>
              <a:srgbClr val="002D49"/>
            </a:solidFill>
            <a:prstDash val="solid"/>
            <a:round/>
            <a:headEnd type="none" w="sm" len="sm"/>
            <a:tailEnd type="triangle" w="med" len="med"/>
          </a:ln>
        </p:spPr>
      </p:cxnSp>
      <p:cxnSp>
        <p:nvCxnSpPr>
          <p:cNvPr id="102" name="Connector: Elbow 101">
            <a:extLst>
              <a:ext uri="{FF2B5EF4-FFF2-40B4-BE49-F238E27FC236}">
                <a16:creationId xmlns:a16="http://schemas.microsoft.com/office/drawing/2014/main" id="{23F2BEE9-BECF-ACB2-7B4F-5C72953735F5}"/>
              </a:ext>
            </a:extLst>
          </p:cNvPr>
          <p:cNvCxnSpPr>
            <a:cxnSpLocks/>
            <a:stCxn id="78" idx="3"/>
            <a:endCxn id="90" idx="1"/>
          </p:cNvCxnSpPr>
          <p:nvPr/>
        </p:nvCxnSpPr>
        <p:spPr>
          <a:xfrm>
            <a:off x="5220084" y="4147861"/>
            <a:ext cx="563588" cy="459724"/>
          </a:xfrm>
          <a:prstGeom prst="bentConnector3">
            <a:avLst>
              <a:gd name="adj1" fmla="val 50000"/>
            </a:avLst>
          </a:prstGeom>
          <a:noFill/>
          <a:ln w="9525" cap="flat" cmpd="sng">
            <a:solidFill>
              <a:srgbClr val="002D49"/>
            </a:solidFill>
            <a:prstDash val="solid"/>
            <a:round/>
            <a:headEnd type="none" w="sm" len="sm"/>
            <a:tailEnd type="triangle" w="med" len="med"/>
          </a:ln>
        </p:spPr>
      </p:cxnSp>
      <p:cxnSp>
        <p:nvCxnSpPr>
          <p:cNvPr id="103" name="Connector: Elbow 102">
            <a:extLst>
              <a:ext uri="{FF2B5EF4-FFF2-40B4-BE49-F238E27FC236}">
                <a16:creationId xmlns:a16="http://schemas.microsoft.com/office/drawing/2014/main" id="{9414EA3B-28C9-004D-AC37-FA7A232384B0}"/>
              </a:ext>
            </a:extLst>
          </p:cNvPr>
          <p:cNvCxnSpPr>
            <a:cxnSpLocks/>
            <a:stCxn id="79" idx="2"/>
            <a:endCxn id="71" idx="3"/>
          </p:cNvCxnSpPr>
          <p:nvPr/>
        </p:nvCxnSpPr>
        <p:spPr>
          <a:xfrm rot="5400000" flipH="1">
            <a:off x="2915103" y="3388829"/>
            <a:ext cx="1963344" cy="1420473"/>
          </a:xfrm>
          <a:prstGeom prst="bentConnector4">
            <a:avLst>
              <a:gd name="adj1" fmla="val -11643"/>
              <a:gd name="adj2" fmla="val 71580"/>
            </a:avLst>
          </a:prstGeom>
          <a:noFill/>
          <a:ln w="19050" cap="flat" cmpd="sng">
            <a:solidFill>
              <a:schemeClr val="accent2"/>
            </a:solidFill>
            <a:prstDash val="solid"/>
            <a:round/>
            <a:headEnd type="none" w="sm" len="sm"/>
            <a:tailEnd type="triangle" w="med" len="med"/>
          </a:ln>
        </p:spPr>
      </p:cxnSp>
      <p:cxnSp>
        <p:nvCxnSpPr>
          <p:cNvPr id="104" name="Connector: Elbow 103">
            <a:extLst>
              <a:ext uri="{FF2B5EF4-FFF2-40B4-BE49-F238E27FC236}">
                <a16:creationId xmlns:a16="http://schemas.microsoft.com/office/drawing/2014/main" id="{11D4A117-1F10-01A5-57D0-65B73089EB25}"/>
              </a:ext>
            </a:extLst>
          </p:cNvPr>
          <p:cNvCxnSpPr>
            <a:cxnSpLocks/>
            <a:stCxn id="79" idx="2"/>
            <a:endCxn id="68" idx="3"/>
          </p:cNvCxnSpPr>
          <p:nvPr/>
        </p:nvCxnSpPr>
        <p:spPr>
          <a:xfrm rot="5400000" flipH="1">
            <a:off x="3132343" y="3606069"/>
            <a:ext cx="1528864" cy="1420472"/>
          </a:xfrm>
          <a:prstGeom prst="bentConnector4">
            <a:avLst>
              <a:gd name="adj1" fmla="val -14952"/>
              <a:gd name="adj2" fmla="val 71580"/>
            </a:avLst>
          </a:prstGeom>
          <a:noFill/>
          <a:ln w="19050" cap="flat" cmpd="sng">
            <a:solidFill>
              <a:schemeClr val="accent2"/>
            </a:solidFill>
            <a:prstDash val="solid"/>
            <a:round/>
            <a:headEnd type="none" w="sm" len="sm"/>
            <a:tailEnd type="triangle" w="med" len="med"/>
          </a:ln>
        </p:spPr>
      </p:cxnSp>
      <p:cxnSp>
        <p:nvCxnSpPr>
          <p:cNvPr id="105" name="Connector: Elbow 104">
            <a:extLst>
              <a:ext uri="{FF2B5EF4-FFF2-40B4-BE49-F238E27FC236}">
                <a16:creationId xmlns:a16="http://schemas.microsoft.com/office/drawing/2014/main" id="{787FBB1E-F866-9158-F2E1-C41798B4E6AF}"/>
              </a:ext>
            </a:extLst>
          </p:cNvPr>
          <p:cNvCxnSpPr>
            <a:cxnSpLocks/>
            <a:stCxn id="79" idx="2"/>
            <a:endCxn id="69" idx="3"/>
          </p:cNvCxnSpPr>
          <p:nvPr/>
        </p:nvCxnSpPr>
        <p:spPr>
          <a:xfrm rot="5400000" flipH="1">
            <a:off x="3348619" y="3822346"/>
            <a:ext cx="1103565" cy="1413219"/>
          </a:xfrm>
          <a:prstGeom prst="bentConnector4">
            <a:avLst>
              <a:gd name="adj1" fmla="val -20715"/>
              <a:gd name="adj2" fmla="val 71691"/>
            </a:avLst>
          </a:prstGeom>
          <a:noFill/>
          <a:ln w="19050" cap="flat" cmpd="sng">
            <a:solidFill>
              <a:schemeClr val="accent2"/>
            </a:solidFill>
            <a:prstDash val="solid"/>
            <a:round/>
            <a:headEnd type="none" w="sm" len="sm"/>
            <a:tailEnd type="triangle" w="med" len="med"/>
          </a:ln>
        </p:spPr>
      </p:cxnSp>
      <p:cxnSp>
        <p:nvCxnSpPr>
          <p:cNvPr id="106" name="Connector: Elbow 105">
            <a:extLst>
              <a:ext uri="{FF2B5EF4-FFF2-40B4-BE49-F238E27FC236}">
                <a16:creationId xmlns:a16="http://schemas.microsoft.com/office/drawing/2014/main" id="{C934E4F4-53C8-6D0C-C104-D22CD82A6D63}"/>
              </a:ext>
            </a:extLst>
          </p:cNvPr>
          <p:cNvCxnSpPr>
            <a:cxnSpLocks/>
            <a:stCxn id="79" idx="2"/>
            <a:endCxn id="70" idx="3"/>
          </p:cNvCxnSpPr>
          <p:nvPr/>
        </p:nvCxnSpPr>
        <p:spPr>
          <a:xfrm rot="5400000" flipH="1">
            <a:off x="3562508" y="4036234"/>
            <a:ext cx="668534" cy="1420473"/>
          </a:xfrm>
          <a:prstGeom prst="bentConnector4">
            <a:avLst>
              <a:gd name="adj1" fmla="val -34194"/>
              <a:gd name="adj2" fmla="val 71580"/>
            </a:avLst>
          </a:prstGeom>
          <a:noFill/>
          <a:ln w="19050" cap="flat" cmpd="sng">
            <a:solidFill>
              <a:schemeClr val="accent2"/>
            </a:solidFill>
            <a:prstDash val="solid"/>
            <a:round/>
            <a:headEnd type="none" w="sm" len="sm"/>
            <a:tailEnd type="triangle" w="med" len="med"/>
          </a:ln>
        </p:spPr>
      </p:cxnSp>
      <p:sp>
        <p:nvSpPr>
          <p:cNvPr id="107" name="Google Shape;401;p21">
            <a:extLst>
              <a:ext uri="{FF2B5EF4-FFF2-40B4-BE49-F238E27FC236}">
                <a16:creationId xmlns:a16="http://schemas.microsoft.com/office/drawing/2014/main" id="{23F05C05-24C6-0833-E8AD-90B8B71F3B89}"/>
              </a:ext>
            </a:extLst>
          </p:cNvPr>
          <p:cNvSpPr/>
          <p:nvPr/>
        </p:nvSpPr>
        <p:spPr>
          <a:xfrm>
            <a:off x="7499668" y="1721861"/>
            <a:ext cx="2422800" cy="1371758"/>
          </a:xfrm>
          <a:prstGeom prst="rect">
            <a:avLst/>
          </a:prstGeom>
          <a:solidFill>
            <a:srgbClr val="D8D8D8"/>
          </a:solidFill>
          <a:ln>
            <a:noFill/>
          </a:ln>
        </p:spPr>
        <p:txBody>
          <a:bodyPr spcFirstLastPara="1" wrap="square" lIns="91425" tIns="45700" rIns="91425" bIns="45700" anchor="t" anchorCtr="0">
            <a:noAutofit/>
          </a:bodyPr>
          <a:lstStyle/>
          <a:p>
            <a:r>
              <a:rPr lang="en" sz="1000" dirty="0">
                <a:solidFill>
                  <a:srgbClr val="1A1F20"/>
                </a:solidFill>
                <a:latin typeface="Arial"/>
                <a:ea typeface="Arial"/>
                <a:cs typeface="Arial"/>
                <a:sym typeface="Arial"/>
              </a:rPr>
              <a:t>Application</a:t>
            </a:r>
            <a:endParaRPr sz="1600" dirty="0">
              <a:solidFill>
                <a:srgbClr val="1A1F20"/>
              </a:solidFill>
              <a:latin typeface="Montserrat"/>
            </a:endParaRPr>
          </a:p>
        </p:txBody>
      </p:sp>
      <p:grpSp>
        <p:nvGrpSpPr>
          <p:cNvPr id="108" name="Group 107">
            <a:extLst>
              <a:ext uri="{FF2B5EF4-FFF2-40B4-BE49-F238E27FC236}">
                <a16:creationId xmlns:a16="http://schemas.microsoft.com/office/drawing/2014/main" id="{FD0E6F21-4134-180A-2A79-34BAB5DB5B55}"/>
              </a:ext>
            </a:extLst>
          </p:cNvPr>
          <p:cNvGrpSpPr/>
          <p:nvPr/>
        </p:nvGrpSpPr>
        <p:grpSpPr>
          <a:xfrm>
            <a:off x="7635386" y="2060732"/>
            <a:ext cx="1478440" cy="897061"/>
            <a:chOff x="4253615" y="1601779"/>
            <a:chExt cx="1478440" cy="840800"/>
          </a:xfrm>
        </p:grpSpPr>
        <p:grpSp>
          <p:nvGrpSpPr>
            <p:cNvPr id="109" name="Group 108">
              <a:extLst>
                <a:ext uri="{FF2B5EF4-FFF2-40B4-BE49-F238E27FC236}">
                  <a16:creationId xmlns:a16="http://schemas.microsoft.com/office/drawing/2014/main" id="{044B4AC7-5AB3-D2B7-E6B5-84BB9197241B}"/>
                </a:ext>
              </a:extLst>
            </p:cNvPr>
            <p:cNvGrpSpPr/>
            <p:nvPr/>
          </p:nvGrpSpPr>
          <p:grpSpPr>
            <a:xfrm>
              <a:off x="4253615" y="1601779"/>
              <a:ext cx="1478440" cy="840800"/>
              <a:chOff x="1889723" y="585941"/>
              <a:chExt cx="1478440" cy="840800"/>
            </a:xfrm>
          </p:grpSpPr>
          <p:sp>
            <p:nvSpPr>
              <p:cNvPr id="111" name="Rectangle 110">
                <a:extLst>
                  <a:ext uri="{FF2B5EF4-FFF2-40B4-BE49-F238E27FC236}">
                    <a16:creationId xmlns:a16="http://schemas.microsoft.com/office/drawing/2014/main" id="{0BE8707C-6796-D283-90A7-A67A6F919B35}"/>
                  </a:ext>
                </a:extLst>
              </p:cNvPr>
              <p:cNvSpPr/>
              <p:nvPr/>
            </p:nvSpPr>
            <p:spPr>
              <a:xfrm>
                <a:off x="1889723" y="585941"/>
                <a:ext cx="1478440" cy="840800"/>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112" name="TextBox 111">
                <a:extLst>
                  <a:ext uri="{FF2B5EF4-FFF2-40B4-BE49-F238E27FC236}">
                    <a16:creationId xmlns:a16="http://schemas.microsoft.com/office/drawing/2014/main" id="{EF8F24F7-C78A-D664-63F9-E1F5A44A4D7F}"/>
                  </a:ext>
                </a:extLst>
              </p:cNvPr>
              <p:cNvSpPr txBox="1"/>
              <p:nvPr/>
            </p:nvSpPr>
            <p:spPr>
              <a:xfrm>
                <a:off x="2184060" y="615444"/>
                <a:ext cx="1140438" cy="230779"/>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QA Web App</a:t>
                </a:r>
              </a:p>
            </p:txBody>
          </p:sp>
          <p:pic>
            <p:nvPicPr>
              <p:cNvPr id="113" name="Graphic 112">
                <a:extLst>
                  <a:ext uri="{FF2B5EF4-FFF2-40B4-BE49-F238E27FC236}">
                    <a16:creationId xmlns:a16="http://schemas.microsoft.com/office/drawing/2014/main" id="{F1BD5FDF-FBC7-5C6A-CFF4-82A9BFDFC64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924954" y="601623"/>
                <a:ext cx="274320" cy="257115"/>
              </a:xfrm>
              <a:prstGeom prst="rect">
                <a:avLst/>
              </a:prstGeom>
            </p:spPr>
          </p:pic>
        </p:grpSp>
        <p:sp>
          <p:nvSpPr>
            <p:cNvPr id="110" name="Rectangle 109">
              <a:extLst>
                <a:ext uri="{FF2B5EF4-FFF2-40B4-BE49-F238E27FC236}">
                  <a16:creationId xmlns:a16="http://schemas.microsoft.com/office/drawing/2014/main" id="{4DB816C3-FE20-A5A8-AAA1-5B6A50C94E40}"/>
                </a:ext>
              </a:extLst>
            </p:cNvPr>
            <p:cNvSpPr/>
            <p:nvPr/>
          </p:nvSpPr>
          <p:spPr>
            <a:xfrm>
              <a:off x="4372509" y="2017257"/>
              <a:ext cx="1226147" cy="308385"/>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Q/A interactions</a:t>
              </a:r>
            </a:p>
          </p:txBody>
        </p:sp>
      </p:grpSp>
      <p:cxnSp>
        <p:nvCxnSpPr>
          <p:cNvPr id="115" name="Connector: Elbow 114">
            <a:extLst>
              <a:ext uri="{FF2B5EF4-FFF2-40B4-BE49-F238E27FC236}">
                <a16:creationId xmlns:a16="http://schemas.microsoft.com/office/drawing/2014/main" id="{5761E860-7521-E7B7-0410-747628CBC1A0}"/>
              </a:ext>
            </a:extLst>
          </p:cNvPr>
          <p:cNvCxnSpPr>
            <a:cxnSpLocks/>
            <a:stCxn id="111" idx="0"/>
            <a:endCxn id="75" idx="1"/>
          </p:cNvCxnSpPr>
          <p:nvPr/>
        </p:nvCxnSpPr>
        <p:spPr>
          <a:xfrm rot="16200000" flipH="1" flipV="1">
            <a:off x="6102537" y="-137040"/>
            <a:ext cx="74298" cy="4469841"/>
          </a:xfrm>
          <a:prstGeom prst="bentConnector4">
            <a:avLst>
              <a:gd name="adj1" fmla="val -571997"/>
              <a:gd name="adj2" fmla="val 106200"/>
            </a:avLst>
          </a:prstGeom>
          <a:noFill/>
          <a:ln w="19050" cap="flat" cmpd="sng">
            <a:solidFill>
              <a:schemeClr val="accent2"/>
            </a:solidFill>
            <a:prstDash val="solid"/>
            <a:round/>
            <a:headEnd type="none" w="sm" len="sm"/>
            <a:tailEnd type="triangle" w="med" len="med"/>
          </a:ln>
        </p:spPr>
      </p:cxnSp>
    </p:spTree>
    <p:extLst>
      <p:ext uri="{BB962C8B-B14F-4D97-AF65-F5344CB8AC3E}">
        <p14:creationId xmlns:p14="http://schemas.microsoft.com/office/powerpoint/2010/main" val="75579084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593510F3-A491-4515-B369-8F8B55D118FA}"/>
              </a:ext>
            </a:extLst>
          </p:cNvPr>
          <p:cNvSpPr>
            <a:spLocks noGrp="1"/>
          </p:cNvSpPr>
          <p:nvPr>
            <p:ph type="title"/>
          </p:nvPr>
        </p:nvSpPr>
        <p:spPr>
          <a:xfrm>
            <a:off x="369047" y="2640668"/>
            <a:ext cx="4052346" cy="495520"/>
          </a:xfrm>
        </p:spPr>
        <p:txBody>
          <a:bodyPr/>
          <a:lstStyle/>
          <a:p>
            <a:r>
              <a:rPr lang="en-US"/>
              <a:t>Coach solutions folder</a:t>
            </a:r>
          </a:p>
        </p:txBody>
      </p:sp>
      <p:sp>
        <p:nvSpPr>
          <p:cNvPr id="17" name="Title 15">
            <a:extLst>
              <a:ext uri="{FF2B5EF4-FFF2-40B4-BE49-F238E27FC236}">
                <a16:creationId xmlns:a16="http://schemas.microsoft.com/office/drawing/2014/main" id="{BC7B19C1-225B-4AE6-9F94-8D3BCE539746}"/>
              </a:ext>
            </a:extLst>
          </p:cNvPr>
          <p:cNvSpPr txBox="1">
            <a:spLocks/>
          </p:cNvSpPr>
          <p:nvPr/>
        </p:nvSpPr>
        <p:spPr>
          <a:xfrm>
            <a:off x="369046" y="3181240"/>
            <a:ext cx="7734429" cy="495520"/>
          </a:xfrm>
          <a:prstGeom prst="rect">
            <a:avLst/>
          </a:prstGeom>
        </p:spPr>
        <p:txBody>
          <a:bodyPr vert="horz" wrap="square" lIns="0" tIns="64008" rIns="0" bIns="0" rtlCol="0" anchor="t">
            <a:spAutoFit/>
          </a:bodyPr>
          <a:lstStyle>
            <a:lvl1pPr algn="l" defTabSz="932742" rtl="0" eaLnBrk="1" latinLnBrk="0" hangingPunct="1">
              <a:lnSpc>
                <a:spcPct val="100000"/>
              </a:lnSpc>
              <a:spcBef>
                <a:spcPct val="0"/>
              </a:spcBef>
              <a:buNone/>
              <a:defRPr lang="en-US" sz="2800" b="0" kern="1200" cap="none" spc="0" baseline="0">
                <a:ln w="3175">
                  <a:noFill/>
                </a:ln>
                <a:solidFill>
                  <a:schemeClr val="tx1"/>
                </a:solidFill>
                <a:effectLst/>
                <a:latin typeface="+mj-lt"/>
                <a:ea typeface="+mn-ea"/>
                <a:cs typeface="Segoe UI" panose="020B0502040204020203" pitchFamily="34" charset="0"/>
              </a:defRPr>
            </a:lvl1pPr>
          </a:lstStyle>
          <a:p>
            <a:r>
              <a:rPr lang="en-US" dirty="0">
                <a:hlinkClick r:id="rId2"/>
              </a:rPr>
              <a:t>https://aka.ms/</a:t>
            </a:r>
            <a:r>
              <a:rPr lang="en-US" dirty="0"/>
              <a:t>TBD</a:t>
            </a:r>
          </a:p>
        </p:txBody>
      </p:sp>
    </p:spTree>
    <p:extLst>
      <p:ext uri="{BB962C8B-B14F-4D97-AF65-F5344CB8AC3E}">
        <p14:creationId xmlns:p14="http://schemas.microsoft.com/office/powerpoint/2010/main" val="29448772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2177-4DE1-4377-A479-B793D8C4925F}"/>
              </a:ext>
            </a:extLst>
          </p:cNvPr>
          <p:cNvSpPr>
            <a:spLocks noGrp="1"/>
          </p:cNvSpPr>
          <p:nvPr>
            <p:ph type="title"/>
          </p:nvPr>
        </p:nvSpPr>
        <p:spPr/>
        <p:txBody>
          <a:bodyPr/>
          <a:lstStyle/>
          <a:p>
            <a:r>
              <a:rPr lang="en-US"/>
              <a:t>Thank you coaches!</a:t>
            </a:r>
          </a:p>
        </p:txBody>
      </p:sp>
    </p:spTree>
    <p:extLst>
      <p:ext uri="{BB962C8B-B14F-4D97-AF65-F5344CB8AC3E}">
        <p14:creationId xmlns:p14="http://schemas.microsoft.com/office/powerpoint/2010/main" val="425024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4B6331-884D-4659-A249-58AAA9D5F671}"/>
              </a:ext>
            </a:extLst>
          </p:cNvPr>
          <p:cNvSpPr txBox="1"/>
          <p:nvPr/>
        </p:nvSpPr>
        <p:spPr>
          <a:xfrm>
            <a:off x="1960798" y="2745660"/>
            <a:ext cx="7747471" cy="1938992"/>
          </a:xfrm>
          <a:prstGeom prst="rect">
            <a:avLst/>
          </a:prstGeom>
          <a:noFill/>
        </p:spPr>
        <p:txBody>
          <a:bodyPr wrap="square">
            <a:spAutoFit/>
          </a:bodyPr>
          <a:lstStyle/>
          <a:p>
            <a:r>
              <a:rPr lang="en-US" sz="2000" dirty="0">
                <a:solidFill>
                  <a:prstClr val="white"/>
                </a:solidFill>
                <a:latin typeface="Segoe UI Semilight"/>
              </a:rPr>
              <a:t>is a broad term used to describe technological solutions using GPT Large Language Models that enable users to query, analyze, summarize and reason about their data using natural language in a chat like interface. The data integrated can range in shape from frequently changing, structured transactional data to infrequently changing unstructured data and in volumes from small to large. </a:t>
            </a:r>
          </a:p>
        </p:txBody>
      </p:sp>
      <p:sp>
        <p:nvSpPr>
          <p:cNvPr id="9" name="TextBox 8">
            <a:extLst>
              <a:ext uri="{FF2B5EF4-FFF2-40B4-BE49-F238E27FC236}">
                <a16:creationId xmlns:a16="http://schemas.microsoft.com/office/drawing/2014/main" id="{264981F1-3CD8-431A-90FB-DC5A6BF42DDE}"/>
              </a:ext>
            </a:extLst>
          </p:cNvPr>
          <p:cNvSpPr txBox="1"/>
          <p:nvPr/>
        </p:nvSpPr>
        <p:spPr>
          <a:xfrm>
            <a:off x="9763540" y="373527"/>
            <a:ext cx="2428460" cy="430887"/>
          </a:xfrm>
          <a:prstGeom prst="rect">
            <a:avLst/>
          </a:prstGeom>
          <a:noFill/>
        </p:spPr>
        <p:txBody>
          <a:bodyPr wrap="square">
            <a:spAutoFit/>
          </a:bodyPr>
          <a:lstStyle/>
          <a:p>
            <a:pPr algn="ctr"/>
            <a:r>
              <a:rPr lang="en-US" sz="2200" b="1">
                <a:solidFill>
                  <a:schemeClr val="bg1"/>
                </a:solidFill>
              </a:rPr>
              <a:t>Technologies</a:t>
            </a:r>
          </a:p>
        </p:txBody>
      </p:sp>
      <p:sp>
        <p:nvSpPr>
          <p:cNvPr id="11" name="TextBox 10">
            <a:extLst>
              <a:ext uri="{FF2B5EF4-FFF2-40B4-BE49-F238E27FC236}">
                <a16:creationId xmlns:a16="http://schemas.microsoft.com/office/drawing/2014/main" id="{61F779EE-1EE5-4542-924F-21D9918B86AF}"/>
              </a:ext>
            </a:extLst>
          </p:cNvPr>
          <p:cNvSpPr txBox="1"/>
          <p:nvPr/>
        </p:nvSpPr>
        <p:spPr>
          <a:xfrm>
            <a:off x="9763539" y="1218906"/>
            <a:ext cx="2428460" cy="5355312"/>
          </a:xfrm>
          <a:prstGeom prst="rect">
            <a:avLst/>
          </a:prstGeom>
          <a:noFill/>
        </p:spPr>
        <p:txBody>
          <a:bodyPr wrap="square">
            <a:spAutoFit/>
          </a:bodyPr>
          <a:lstStyle/>
          <a:p>
            <a:pPr marL="404812" indent="-285750">
              <a:buClr>
                <a:srgbClr val="2176BC"/>
              </a:buClr>
              <a:buSzPct val="111000"/>
              <a:buFont typeface="Segoe UI" panose="020B0502040204020203" pitchFamily="34" charset="0"/>
              <a:buChar char="○"/>
            </a:pPr>
            <a:r>
              <a:rPr lang="en-US" dirty="0">
                <a:solidFill>
                  <a:schemeClr val="bg1"/>
                </a:solidFill>
              </a:rPr>
              <a:t>Azure OpenAI Service</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Semantic Kernel</a:t>
            </a:r>
            <a:br>
              <a:rPr lang="en-US" dirty="0">
                <a:solidFill>
                  <a:schemeClr val="bg1"/>
                </a:solidFill>
              </a:rPr>
            </a:b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Cosmos DB</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Cognitive Search</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Kubernetes Service</a:t>
            </a:r>
          </a:p>
          <a:p>
            <a:pPr marL="119062">
              <a:buClr>
                <a:srgbClr val="2176BC"/>
              </a:buClr>
              <a:buSzPct val="111000"/>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Machine Learning</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Functions</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119062">
              <a:buClr>
                <a:srgbClr val="2176BC"/>
              </a:buClr>
              <a:buSzPct val="111000"/>
            </a:pPr>
            <a:endParaRPr lang="en-US" dirty="0">
              <a:solidFill>
                <a:schemeClr val="bg1"/>
              </a:solidFill>
            </a:endParaRPr>
          </a:p>
        </p:txBody>
      </p:sp>
      <p:cxnSp>
        <p:nvCxnSpPr>
          <p:cNvPr id="13" name="Straight Connector 12">
            <a:extLst>
              <a:ext uri="{FF2B5EF4-FFF2-40B4-BE49-F238E27FC236}">
                <a16:creationId xmlns:a16="http://schemas.microsoft.com/office/drawing/2014/main" id="{1521A934-F052-44EA-9D79-E835CBFE86DA}"/>
              </a:ext>
            </a:extLst>
          </p:cNvPr>
          <p:cNvCxnSpPr/>
          <p:nvPr/>
        </p:nvCxnSpPr>
        <p:spPr>
          <a:xfrm>
            <a:off x="9763540" y="0"/>
            <a:ext cx="0" cy="6858000"/>
          </a:xfrm>
          <a:prstGeom prst="line">
            <a:avLst/>
          </a:prstGeom>
          <a:ln w="19050">
            <a:solidFill>
              <a:srgbClr val="2176BC"/>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3B993B50-E6FA-461E-8E06-24141BA8C098}"/>
              </a:ext>
            </a:extLst>
          </p:cNvPr>
          <p:cNvSpPr>
            <a:spLocks noGrp="1"/>
          </p:cNvSpPr>
          <p:nvPr>
            <p:ph type="title"/>
          </p:nvPr>
        </p:nvSpPr>
        <p:spPr>
          <a:xfrm>
            <a:off x="2071337" y="2275443"/>
            <a:ext cx="7636932" cy="430887"/>
          </a:xfrm>
        </p:spPr>
        <p:txBody>
          <a:bodyPr/>
          <a:lstStyle/>
          <a:p>
            <a:r>
              <a:rPr lang="en-US" sz="2800" dirty="0"/>
              <a:t>Data Copilot</a:t>
            </a:r>
          </a:p>
        </p:txBody>
      </p:sp>
    </p:spTree>
    <p:extLst>
      <p:ext uri="{BB962C8B-B14F-4D97-AF65-F5344CB8AC3E}">
        <p14:creationId xmlns:p14="http://schemas.microsoft.com/office/powerpoint/2010/main" val="61601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C97462-A7D0-45CE-0150-E81AA4AA42EB}"/>
              </a:ext>
            </a:extLst>
          </p:cNvPr>
          <p:cNvSpPr>
            <a:spLocks noGrp="1"/>
          </p:cNvSpPr>
          <p:nvPr>
            <p:ph type="title"/>
          </p:nvPr>
        </p:nvSpPr>
        <p:spPr/>
        <p:txBody>
          <a:bodyPr/>
          <a:lstStyle/>
          <a:p>
            <a:r>
              <a:rPr lang="en-US" dirty="0"/>
              <a:t>Scenario</a:t>
            </a:r>
          </a:p>
        </p:txBody>
      </p:sp>
      <p:sp>
        <p:nvSpPr>
          <p:cNvPr id="5" name="Text Placeholder 4">
            <a:extLst>
              <a:ext uri="{FF2B5EF4-FFF2-40B4-BE49-F238E27FC236}">
                <a16:creationId xmlns:a16="http://schemas.microsoft.com/office/drawing/2014/main" id="{6F33E021-3047-07E5-4CC6-1F3BF72FAFB4}"/>
              </a:ext>
            </a:extLst>
          </p:cNvPr>
          <p:cNvSpPr>
            <a:spLocks noGrp="1"/>
          </p:cNvSpPr>
          <p:nvPr>
            <p:ph type="body" sz="quarter" idx="10"/>
          </p:nvPr>
        </p:nvSpPr>
        <p:spPr>
          <a:xfrm>
            <a:off x="586390" y="1434370"/>
            <a:ext cx="11018520" cy="3619452"/>
          </a:xfrm>
        </p:spPr>
        <p:txBody>
          <a:bodyPr/>
          <a:lstStyle/>
          <a:p>
            <a:r>
              <a:rPr lang="en-US" dirty="0"/>
              <a:t>The scenario centers around a consumer retail "Intelligent Agent" that allows users to ask questions on vectorized product, customer and sales order data stored in a database. The data in this solution is the Cosmic Works sample for Azure Cosmos DB. This data is an adapted subset of the Adventure Works 2017 dataset for a retail Bike Shop that sells bicycles, biking accessories, components and clothing.</a:t>
            </a:r>
          </a:p>
          <a:p>
            <a:endParaRPr lang="en-US" dirty="0"/>
          </a:p>
          <a:p>
            <a:r>
              <a:rPr lang="en-US" dirty="0"/>
              <a:t>BUT you can bring your own data instead.</a:t>
            </a:r>
          </a:p>
        </p:txBody>
      </p:sp>
    </p:spTree>
    <p:extLst>
      <p:ext uri="{BB962C8B-B14F-4D97-AF65-F5344CB8AC3E}">
        <p14:creationId xmlns:p14="http://schemas.microsoft.com/office/powerpoint/2010/main" val="16414012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111">
            <a:extLst>
              <a:ext uri="{FF2B5EF4-FFF2-40B4-BE49-F238E27FC236}">
                <a16:creationId xmlns:a16="http://schemas.microsoft.com/office/drawing/2014/main" id="{ECE41535-39F8-99B1-8730-09E4C1248118}"/>
              </a:ext>
            </a:extLst>
          </p:cNvPr>
          <p:cNvSpPr/>
          <p:nvPr/>
        </p:nvSpPr>
        <p:spPr bwMode="auto">
          <a:xfrm>
            <a:off x="1151467" y="939800"/>
            <a:ext cx="9781727" cy="554566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223" name="Rectangle 222">
            <a:extLst>
              <a:ext uri="{FF2B5EF4-FFF2-40B4-BE49-F238E27FC236}">
                <a16:creationId xmlns:a16="http://schemas.microsoft.com/office/drawing/2014/main" id="{8EBD75E9-B4D4-DBF7-4BC5-87703D7A8A8D}"/>
              </a:ext>
            </a:extLst>
          </p:cNvPr>
          <p:cNvSpPr/>
          <p:nvPr/>
        </p:nvSpPr>
        <p:spPr>
          <a:xfrm>
            <a:off x="6794861" y="1776549"/>
            <a:ext cx="728625" cy="3353080"/>
          </a:xfrm>
          <a:prstGeom prst="rect">
            <a:avLst/>
          </a:prstGeom>
          <a:solidFill>
            <a:srgbClr val="E7E6E6"/>
          </a:solidFill>
          <a:ln w="12700" cap="flat" cmpd="sng" algn="ctr">
            <a:solidFill>
              <a:srgbClr val="4472C4">
                <a:shade val="1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224" name="Group 223">
            <a:extLst>
              <a:ext uri="{FF2B5EF4-FFF2-40B4-BE49-F238E27FC236}">
                <a16:creationId xmlns:a16="http://schemas.microsoft.com/office/drawing/2014/main" id="{42D2B3C6-3B92-0BD7-8C53-9D3944B4AFF0}"/>
              </a:ext>
            </a:extLst>
          </p:cNvPr>
          <p:cNvGrpSpPr/>
          <p:nvPr/>
        </p:nvGrpSpPr>
        <p:grpSpPr>
          <a:xfrm>
            <a:off x="2272358" y="1161942"/>
            <a:ext cx="7467760" cy="4534115"/>
            <a:chOff x="2759407" y="1241136"/>
            <a:chExt cx="7386335" cy="4999845"/>
          </a:xfrm>
          <a:noFill/>
        </p:grpSpPr>
        <p:sp>
          <p:nvSpPr>
            <p:cNvPr id="225" name="Rectangle: Rounded Corners 224">
              <a:extLst>
                <a:ext uri="{FF2B5EF4-FFF2-40B4-BE49-F238E27FC236}">
                  <a16:creationId xmlns:a16="http://schemas.microsoft.com/office/drawing/2014/main" id="{A1033CD5-33A5-0D25-563E-F66BDDE7C19A}"/>
                </a:ext>
              </a:extLst>
            </p:cNvPr>
            <p:cNvSpPr/>
            <p:nvPr/>
          </p:nvSpPr>
          <p:spPr>
            <a:xfrm>
              <a:off x="2759407" y="1241136"/>
              <a:ext cx="7386335" cy="4999845"/>
            </a:xfrm>
            <a:prstGeom prst="roundRect">
              <a:avLst>
                <a:gd name="adj" fmla="val 1749"/>
              </a:avLst>
            </a:prstGeom>
            <a:grpFill/>
            <a:ln w="19050" cap="flat" cmpd="sng" algn="ctr">
              <a:solidFill>
                <a:srgbClr val="38C0F0"/>
              </a:solidFill>
              <a:prstDash val="dash"/>
              <a:miter lim="800000"/>
            </a:ln>
            <a:effectLst/>
          </p:spPr>
          <p:txBody>
            <a:bodyPr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lumMod val="75000"/>
                  </a:prstClr>
                </a:solidFill>
                <a:effectLst/>
                <a:highlight>
                  <a:srgbClr val="E7F3F5"/>
                </a:highlight>
                <a:uLnTx/>
                <a:uFillTx/>
                <a:latin typeface="Segoe UI Light" panose="020B0502040204020203" pitchFamily="34" charset="0"/>
                <a:ea typeface="+mn-ea"/>
                <a:cs typeface="Segoe UI Light" panose="020B0502040204020203" pitchFamily="34" charset="0"/>
              </a:endParaRPr>
            </a:p>
          </p:txBody>
        </p:sp>
        <p:pic>
          <p:nvPicPr>
            <p:cNvPr id="226" name="Picture 2" descr="See the source image">
              <a:extLst>
                <a:ext uri="{FF2B5EF4-FFF2-40B4-BE49-F238E27FC236}">
                  <a16:creationId xmlns:a16="http://schemas.microsoft.com/office/drawing/2014/main" id="{68B3E51B-614F-E731-F25D-CB093BFC5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9716" y="1313834"/>
              <a:ext cx="407676" cy="434719"/>
            </a:xfrm>
            <a:prstGeom prst="rect">
              <a:avLst/>
            </a:prstGeom>
            <a:grpFill/>
          </p:spPr>
        </p:pic>
      </p:grpSp>
      <p:sp>
        <p:nvSpPr>
          <p:cNvPr id="227" name="TextBox 226">
            <a:extLst>
              <a:ext uri="{FF2B5EF4-FFF2-40B4-BE49-F238E27FC236}">
                <a16:creationId xmlns:a16="http://schemas.microsoft.com/office/drawing/2014/main" id="{FE7A3C31-D9BD-7AF1-1CCE-3CC014BE2A0C}"/>
              </a:ext>
            </a:extLst>
          </p:cNvPr>
          <p:cNvSpPr txBox="1"/>
          <p:nvPr/>
        </p:nvSpPr>
        <p:spPr>
          <a:xfrm>
            <a:off x="1258806" y="5750792"/>
            <a:ext cx="611065" cy="276999"/>
          </a:xfrm>
          <a:prstGeom prst="rect">
            <a:avLst/>
          </a:prstGeom>
          <a:noFill/>
        </p:spPr>
        <p:txBody>
          <a:bodyPr wrap="none" rtlCol="0">
            <a:spAutoFit/>
          </a:bodyPr>
          <a:lstStyle/>
          <a:p>
            <a:pPr>
              <a:defRPr/>
            </a:pPr>
            <a:r>
              <a:rPr lang="en-US" sz="900" b="1" dirty="0">
                <a:solidFill>
                  <a:prstClr val="black">
                    <a:lumMod val="75000"/>
                  </a:prstClr>
                </a:solidFill>
                <a:latin typeface="Segoe UI Light" panose="020B0502040204020203" pitchFamily="34" charset="0"/>
                <a:cs typeface="Segoe UI Light" panose="020B0502040204020203" pitchFamily="34" charset="0"/>
              </a:rPr>
              <a:t>Legend:</a:t>
            </a:r>
            <a:r>
              <a:rPr lang="en-US" sz="1200" b="1" dirty="0">
                <a:solidFill>
                  <a:prstClr val="black">
                    <a:lumMod val="75000"/>
                  </a:prstClr>
                </a:solidFill>
                <a:latin typeface="Segoe UI Light" panose="020B0502040204020203" pitchFamily="34" charset="0"/>
                <a:cs typeface="Segoe UI Light" panose="020B0502040204020203" pitchFamily="34" charset="0"/>
              </a:rPr>
              <a:t> </a:t>
            </a:r>
          </a:p>
        </p:txBody>
      </p:sp>
      <p:cxnSp>
        <p:nvCxnSpPr>
          <p:cNvPr id="228" name="Straight Connector 227">
            <a:extLst>
              <a:ext uri="{FF2B5EF4-FFF2-40B4-BE49-F238E27FC236}">
                <a16:creationId xmlns:a16="http://schemas.microsoft.com/office/drawing/2014/main" id="{4D877B01-D146-0ABF-7A16-E4E3A7012C5D}"/>
              </a:ext>
            </a:extLst>
          </p:cNvPr>
          <p:cNvCxnSpPr>
            <a:cxnSpLocks/>
          </p:cNvCxnSpPr>
          <p:nvPr/>
        </p:nvCxnSpPr>
        <p:spPr>
          <a:xfrm>
            <a:off x="1874260" y="6006918"/>
            <a:ext cx="1124193" cy="0"/>
          </a:xfrm>
          <a:prstGeom prst="line">
            <a:avLst/>
          </a:prstGeom>
          <a:noFill/>
          <a:ln w="12700" cap="flat" cmpd="sng" algn="ctr">
            <a:solidFill>
              <a:sysClr val="windowText" lastClr="000000"/>
            </a:solidFill>
            <a:prstDash val="solid"/>
            <a:miter lim="800000"/>
          </a:ln>
          <a:effectLst/>
        </p:spPr>
      </p:cxnSp>
      <p:sp>
        <p:nvSpPr>
          <p:cNvPr id="229" name="TextBox 228">
            <a:extLst>
              <a:ext uri="{FF2B5EF4-FFF2-40B4-BE49-F238E27FC236}">
                <a16:creationId xmlns:a16="http://schemas.microsoft.com/office/drawing/2014/main" id="{BD0E1B21-5019-763A-4097-E2896AB4D2B2}"/>
              </a:ext>
            </a:extLst>
          </p:cNvPr>
          <p:cNvSpPr txBox="1"/>
          <p:nvPr/>
        </p:nvSpPr>
        <p:spPr>
          <a:xfrm>
            <a:off x="1784601" y="5751969"/>
            <a:ext cx="881948" cy="215444"/>
          </a:xfrm>
          <a:prstGeom prst="rect">
            <a:avLst/>
          </a:prstGeom>
          <a:noFill/>
        </p:spPr>
        <p:txBody>
          <a:bodyPr wrap="square" rtlCol="0">
            <a:spAutoFit/>
          </a:bodyPr>
          <a:lstStyle/>
          <a:p>
            <a:pPr>
              <a:defRPr/>
            </a:pPr>
            <a:r>
              <a:rPr lang="en-US" sz="800" dirty="0">
                <a:solidFill>
                  <a:prstClr val="black">
                    <a:lumMod val="75000"/>
                  </a:prstClr>
                </a:solidFill>
                <a:latin typeface="Segoe UI Light" panose="020B0502040204020203" pitchFamily="34" charset="0"/>
                <a:cs typeface="Segoe UI Light" panose="020B0502040204020203" pitchFamily="34" charset="0"/>
              </a:rPr>
              <a:t>Source Data</a:t>
            </a:r>
          </a:p>
        </p:txBody>
      </p:sp>
      <p:cxnSp>
        <p:nvCxnSpPr>
          <p:cNvPr id="230" name="Straight Connector 229">
            <a:extLst>
              <a:ext uri="{FF2B5EF4-FFF2-40B4-BE49-F238E27FC236}">
                <a16:creationId xmlns:a16="http://schemas.microsoft.com/office/drawing/2014/main" id="{27591445-5801-91C1-8980-06F900D674C2}"/>
              </a:ext>
            </a:extLst>
          </p:cNvPr>
          <p:cNvCxnSpPr>
            <a:cxnSpLocks/>
          </p:cNvCxnSpPr>
          <p:nvPr/>
        </p:nvCxnSpPr>
        <p:spPr>
          <a:xfrm>
            <a:off x="3109360" y="6006918"/>
            <a:ext cx="1224131" cy="0"/>
          </a:xfrm>
          <a:prstGeom prst="line">
            <a:avLst/>
          </a:prstGeom>
          <a:noFill/>
          <a:ln w="12700" cap="flat" cmpd="sng" algn="ctr">
            <a:solidFill>
              <a:srgbClr val="ED7D31"/>
            </a:solidFill>
            <a:prstDash val="solid"/>
            <a:miter lim="800000"/>
          </a:ln>
          <a:effectLst/>
        </p:spPr>
      </p:cxnSp>
      <p:sp>
        <p:nvSpPr>
          <p:cNvPr id="231" name="TextBox 230">
            <a:extLst>
              <a:ext uri="{FF2B5EF4-FFF2-40B4-BE49-F238E27FC236}">
                <a16:creationId xmlns:a16="http://schemas.microsoft.com/office/drawing/2014/main" id="{E22307FA-DF33-87A9-3763-60C58994118C}"/>
              </a:ext>
            </a:extLst>
          </p:cNvPr>
          <p:cNvSpPr txBox="1"/>
          <p:nvPr/>
        </p:nvSpPr>
        <p:spPr>
          <a:xfrm>
            <a:off x="3019701" y="5718839"/>
            <a:ext cx="1139186" cy="338554"/>
          </a:xfrm>
          <a:prstGeom prst="rect">
            <a:avLst/>
          </a:prstGeom>
          <a:noFill/>
        </p:spPr>
        <p:txBody>
          <a:bodyPr wrap="square" rtlCol="0">
            <a:spAutoFit/>
          </a:bodyPr>
          <a:lstStyle/>
          <a:p>
            <a:pPr>
              <a:defRPr/>
            </a:pPr>
            <a:r>
              <a:rPr lang="en-US" sz="800" dirty="0">
                <a:solidFill>
                  <a:prstClr val="black">
                    <a:lumMod val="75000"/>
                  </a:prstClr>
                </a:solidFill>
                <a:latin typeface="Segoe UI Light" panose="020B0502040204020203" pitchFamily="34" charset="0"/>
                <a:cs typeface="Segoe UI Light" panose="020B0502040204020203" pitchFamily="34" charset="0"/>
              </a:rPr>
              <a:t>Semantic Kernel Orchestrated Call</a:t>
            </a:r>
          </a:p>
        </p:txBody>
      </p:sp>
      <p:cxnSp>
        <p:nvCxnSpPr>
          <p:cNvPr id="232" name="Straight Connector 231">
            <a:extLst>
              <a:ext uri="{FF2B5EF4-FFF2-40B4-BE49-F238E27FC236}">
                <a16:creationId xmlns:a16="http://schemas.microsoft.com/office/drawing/2014/main" id="{B36B2E1F-1A60-D9B3-C806-EEC8B469903B}"/>
              </a:ext>
            </a:extLst>
          </p:cNvPr>
          <p:cNvCxnSpPr>
            <a:cxnSpLocks/>
          </p:cNvCxnSpPr>
          <p:nvPr/>
        </p:nvCxnSpPr>
        <p:spPr>
          <a:xfrm>
            <a:off x="4433872" y="6005858"/>
            <a:ext cx="1124193" cy="0"/>
          </a:xfrm>
          <a:prstGeom prst="line">
            <a:avLst/>
          </a:prstGeom>
          <a:noFill/>
          <a:ln w="12700" cap="flat" cmpd="sng" algn="ctr">
            <a:solidFill>
              <a:srgbClr val="5B9BD5"/>
            </a:solidFill>
            <a:prstDash val="solid"/>
            <a:miter lim="800000"/>
          </a:ln>
          <a:effectLst/>
        </p:spPr>
      </p:cxnSp>
      <p:sp>
        <p:nvSpPr>
          <p:cNvPr id="233" name="TextBox 232">
            <a:extLst>
              <a:ext uri="{FF2B5EF4-FFF2-40B4-BE49-F238E27FC236}">
                <a16:creationId xmlns:a16="http://schemas.microsoft.com/office/drawing/2014/main" id="{4960B3DC-53FF-C566-89DC-A40118B937CF}"/>
              </a:ext>
            </a:extLst>
          </p:cNvPr>
          <p:cNvSpPr txBox="1"/>
          <p:nvPr/>
        </p:nvSpPr>
        <p:spPr>
          <a:xfrm>
            <a:off x="4333491" y="5749579"/>
            <a:ext cx="970730" cy="215444"/>
          </a:xfrm>
          <a:prstGeom prst="rect">
            <a:avLst/>
          </a:prstGeom>
          <a:noFill/>
        </p:spPr>
        <p:txBody>
          <a:bodyPr wrap="square" rtlCol="0">
            <a:spAutoFit/>
          </a:bodyPr>
          <a:lstStyle/>
          <a:p>
            <a:pPr>
              <a:defRPr/>
            </a:pPr>
            <a:r>
              <a:rPr lang="en-US" sz="800" dirty="0">
                <a:solidFill>
                  <a:prstClr val="black">
                    <a:lumMod val="75000"/>
                  </a:prstClr>
                </a:solidFill>
                <a:latin typeface="Segoe UI Light" panose="020B0502040204020203" pitchFamily="34" charset="0"/>
                <a:cs typeface="Segoe UI Light" panose="020B0502040204020203" pitchFamily="34" charset="0"/>
              </a:rPr>
              <a:t>Other Service Call</a:t>
            </a:r>
          </a:p>
        </p:txBody>
      </p:sp>
      <p:grpSp>
        <p:nvGrpSpPr>
          <p:cNvPr id="234" name="Group 233">
            <a:extLst>
              <a:ext uri="{FF2B5EF4-FFF2-40B4-BE49-F238E27FC236}">
                <a16:creationId xmlns:a16="http://schemas.microsoft.com/office/drawing/2014/main" id="{C4E09F07-5110-5344-4FB6-822232BFF831}"/>
              </a:ext>
            </a:extLst>
          </p:cNvPr>
          <p:cNvGrpSpPr/>
          <p:nvPr/>
        </p:nvGrpSpPr>
        <p:grpSpPr>
          <a:xfrm>
            <a:off x="3202821" y="3536314"/>
            <a:ext cx="1495334" cy="1051821"/>
            <a:chOff x="6280443" y="4321087"/>
            <a:chExt cx="1495334" cy="1051821"/>
          </a:xfrm>
        </p:grpSpPr>
        <p:pic>
          <p:nvPicPr>
            <p:cNvPr id="235" name="Picture 234">
              <a:extLst>
                <a:ext uri="{FF2B5EF4-FFF2-40B4-BE49-F238E27FC236}">
                  <a16:creationId xmlns:a16="http://schemas.microsoft.com/office/drawing/2014/main" id="{EBC1A89B-4D3B-1ED1-77BB-0EDD0A0C34D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695352" y="4321087"/>
              <a:ext cx="555243" cy="405504"/>
            </a:xfrm>
            <a:prstGeom prst="rect">
              <a:avLst/>
            </a:prstGeom>
          </p:spPr>
        </p:pic>
        <p:sp>
          <p:nvSpPr>
            <p:cNvPr id="236" name="Rectangle 235">
              <a:extLst>
                <a:ext uri="{FF2B5EF4-FFF2-40B4-BE49-F238E27FC236}">
                  <a16:creationId xmlns:a16="http://schemas.microsoft.com/office/drawing/2014/main" id="{A63BB9B5-4355-1F9B-57B3-0B231C9EF147}"/>
                </a:ext>
              </a:extLst>
            </p:cNvPr>
            <p:cNvSpPr/>
            <p:nvPr/>
          </p:nvSpPr>
          <p:spPr>
            <a:xfrm>
              <a:off x="6280443" y="4806639"/>
              <a:ext cx="1495334" cy="566269"/>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9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Source Data</a:t>
              </a:r>
            </a:p>
            <a:p>
              <a:pPr marL="0" marR="0" lvl="0" indent="0" algn="ctr" defTabSz="685800" eaLnBrk="1" fontAlgn="auto" latinLnBrk="0" hangingPunct="1">
                <a:lnSpc>
                  <a:spcPct val="90000"/>
                </a:lnSpc>
                <a:spcBef>
                  <a:spcPts val="0"/>
                </a:spcBef>
                <a:spcAft>
                  <a:spcPts val="0"/>
                </a:spcAft>
                <a:buClrTx/>
                <a:buSzTx/>
                <a:buFontTx/>
                <a:buNone/>
                <a:tabLst/>
                <a:defRPr/>
              </a:pPr>
              <a:endPar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endParaRPr>
            </a:p>
            <a:p>
              <a:pPr marL="0" marR="0" lvl="0" indent="0" algn="ctr" defTabSz="685800" eaLnBrk="1" fontAlgn="auto" latinLnBrk="0" hangingPunct="1">
                <a:lnSpc>
                  <a:spcPct val="9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a:t>
              </a:r>
            </a:p>
            <a:p>
              <a:pPr marL="0" marR="0" lvl="0" indent="0" algn="ctr" defTabSz="685800" eaLnBrk="1" fontAlgn="auto" latinLnBrk="0" hangingPunct="1">
                <a:lnSpc>
                  <a:spcPct val="9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Embeddings, </a:t>
              </a:r>
              <a:b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b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Prompts &amp; Completions</a:t>
              </a:r>
            </a:p>
          </p:txBody>
        </p:sp>
      </p:grpSp>
      <p:sp>
        <p:nvSpPr>
          <p:cNvPr id="237" name="Rectangle: Rounded Corners 236">
            <a:extLst>
              <a:ext uri="{FF2B5EF4-FFF2-40B4-BE49-F238E27FC236}">
                <a16:creationId xmlns:a16="http://schemas.microsoft.com/office/drawing/2014/main" id="{C975B166-37DF-20C2-48C8-E8A9D74D767A}"/>
              </a:ext>
            </a:extLst>
          </p:cNvPr>
          <p:cNvSpPr/>
          <p:nvPr/>
        </p:nvSpPr>
        <p:spPr>
          <a:xfrm>
            <a:off x="1353828" y="1151939"/>
            <a:ext cx="820239" cy="4534115"/>
          </a:xfrm>
          <a:prstGeom prst="roundRect">
            <a:avLst>
              <a:gd name="adj" fmla="val 5446"/>
            </a:avLst>
          </a:prstGeom>
          <a:solidFill>
            <a:srgbClr val="5B9BD5">
              <a:lumMod val="20000"/>
              <a:lumOff val="80000"/>
            </a:srgbClr>
          </a:solidFill>
          <a:ln w="12700" cap="flat" cmpd="sng" algn="ctr">
            <a:noFill/>
            <a:prstDash val="solid"/>
            <a:miter lim="800000"/>
          </a:ln>
          <a:effectLst/>
        </p:spPr>
        <p:txBody>
          <a:bodyPr lIns="90311" tIns="45156" rIns="90311" bIns="45156"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38" name="TextBox 237">
            <a:extLst>
              <a:ext uri="{FF2B5EF4-FFF2-40B4-BE49-F238E27FC236}">
                <a16:creationId xmlns:a16="http://schemas.microsoft.com/office/drawing/2014/main" id="{51A10BF3-C02E-01D9-F3E5-DD76E39C6346}"/>
              </a:ext>
            </a:extLst>
          </p:cNvPr>
          <p:cNvSpPr txBox="1"/>
          <p:nvPr/>
        </p:nvSpPr>
        <p:spPr>
          <a:xfrm>
            <a:off x="1362057" y="1252985"/>
            <a:ext cx="768409" cy="291238"/>
          </a:xfrm>
          <a:prstGeom prst="rect">
            <a:avLst/>
          </a:prstGeom>
          <a:noFill/>
        </p:spPr>
        <p:txBody>
          <a:bodyPr wrap="square" lIns="0" tIns="0" rIns="0" bIns="44581" rtlCol="0" anchor="t">
            <a:spAutoFit/>
          </a:bodyPr>
          <a:lstStyle/>
          <a:p>
            <a:pPr algn="ctr">
              <a:lnSpc>
                <a:spcPct val="80000"/>
              </a:lnSpc>
              <a:defRPr/>
            </a:pPr>
            <a:r>
              <a:rPr lang="en-US" sz="1000" b="1" dirty="0">
                <a:solidFill>
                  <a:prstClr val="black"/>
                </a:solidFill>
                <a:latin typeface="Segoe UI Light" panose="020B0502040204020203" pitchFamily="34" charset="0"/>
                <a:cs typeface="Segoe UI Light" panose="020B0502040204020203" pitchFamily="34" charset="0"/>
              </a:rPr>
              <a:t>DATA SOURCES</a:t>
            </a:r>
          </a:p>
        </p:txBody>
      </p:sp>
      <p:grpSp>
        <p:nvGrpSpPr>
          <p:cNvPr id="239" name="Group 238">
            <a:extLst>
              <a:ext uri="{FF2B5EF4-FFF2-40B4-BE49-F238E27FC236}">
                <a16:creationId xmlns:a16="http://schemas.microsoft.com/office/drawing/2014/main" id="{24A16AFA-175A-F0EF-C9B7-374BF248EA52}"/>
              </a:ext>
            </a:extLst>
          </p:cNvPr>
          <p:cNvGrpSpPr/>
          <p:nvPr/>
        </p:nvGrpSpPr>
        <p:grpSpPr>
          <a:xfrm>
            <a:off x="2166290" y="4075740"/>
            <a:ext cx="1146077" cy="267021"/>
            <a:chOff x="1960604" y="2767796"/>
            <a:chExt cx="2132661" cy="142566"/>
          </a:xfrm>
        </p:grpSpPr>
        <p:cxnSp>
          <p:nvCxnSpPr>
            <p:cNvPr id="240" name="Straight Arrow Connector 239">
              <a:extLst>
                <a:ext uri="{FF2B5EF4-FFF2-40B4-BE49-F238E27FC236}">
                  <a16:creationId xmlns:a16="http://schemas.microsoft.com/office/drawing/2014/main" id="{3BF37CCE-2D24-2D26-730F-50A80705BDF1}"/>
                </a:ext>
              </a:extLst>
            </p:cNvPr>
            <p:cNvCxnSpPr>
              <a:cxnSpLocks/>
            </p:cNvCxnSpPr>
            <p:nvPr/>
          </p:nvCxnSpPr>
          <p:spPr>
            <a:xfrm>
              <a:off x="1960604" y="2767796"/>
              <a:ext cx="2062668" cy="0"/>
            </a:xfrm>
            <a:prstGeom prst="straightConnector1">
              <a:avLst/>
            </a:prstGeom>
            <a:noFill/>
            <a:ln w="12700" cap="flat" cmpd="sng" algn="ctr">
              <a:solidFill>
                <a:sysClr val="windowText" lastClr="000000"/>
              </a:solidFill>
              <a:prstDash val="solid"/>
              <a:miter lim="800000"/>
              <a:tailEnd type="triangle"/>
            </a:ln>
            <a:effectLst/>
          </p:spPr>
        </p:cxnSp>
        <p:sp>
          <p:nvSpPr>
            <p:cNvPr id="241" name="TextBox 240">
              <a:extLst>
                <a:ext uri="{FF2B5EF4-FFF2-40B4-BE49-F238E27FC236}">
                  <a16:creationId xmlns:a16="http://schemas.microsoft.com/office/drawing/2014/main" id="{85D2ECCF-464E-7F01-C81D-854429A5B119}"/>
                </a:ext>
              </a:extLst>
            </p:cNvPr>
            <p:cNvSpPr txBox="1"/>
            <p:nvPr/>
          </p:nvSpPr>
          <p:spPr>
            <a:xfrm>
              <a:off x="2315814" y="2792547"/>
              <a:ext cx="1777451" cy="117815"/>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Batch / CDC / Stream</a:t>
              </a:r>
            </a:p>
          </p:txBody>
        </p:sp>
      </p:grpSp>
      <p:grpSp>
        <p:nvGrpSpPr>
          <p:cNvPr id="242" name="Group 241">
            <a:extLst>
              <a:ext uri="{FF2B5EF4-FFF2-40B4-BE49-F238E27FC236}">
                <a16:creationId xmlns:a16="http://schemas.microsoft.com/office/drawing/2014/main" id="{BA874B91-BF2F-C136-FEDE-02663C0C5981}"/>
              </a:ext>
            </a:extLst>
          </p:cNvPr>
          <p:cNvGrpSpPr/>
          <p:nvPr/>
        </p:nvGrpSpPr>
        <p:grpSpPr>
          <a:xfrm>
            <a:off x="3273984" y="3346162"/>
            <a:ext cx="1356913" cy="1222914"/>
            <a:chOff x="6349558" y="4525918"/>
            <a:chExt cx="1320724" cy="792858"/>
          </a:xfrm>
        </p:grpSpPr>
        <p:sp>
          <p:nvSpPr>
            <p:cNvPr id="243" name="Rectangle 242">
              <a:extLst>
                <a:ext uri="{FF2B5EF4-FFF2-40B4-BE49-F238E27FC236}">
                  <a16:creationId xmlns:a16="http://schemas.microsoft.com/office/drawing/2014/main" id="{6F3B7C42-F3FC-385C-D0A4-1DCB97BDC9F9}"/>
                </a:ext>
              </a:extLst>
            </p:cNvPr>
            <p:cNvSpPr/>
            <p:nvPr/>
          </p:nvSpPr>
          <p:spPr>
            <a:xfrm>
              <a:off x="6349558" y="4525918"/>
              <a:ext cx="1320724" cy="792858"/>
            </a:xfrm>
            <a:prstGeom prst="rect">
              <a:avLst/>
            </a:prstGeom>
            <a:noFill/>
            <a:ln w="3175" cap="flat" cmpd="sng" algn="ctr">
              <a:solidFill>
                <a:sysClr val="windowText" lastClr="000000">
                  <a:lumMod val="50000"/>
                  <a:lumOff val="50000"/>
                </a:sysClr>
              </a:solidFill>
              <a:prstDash val="sysDash"/>
              <a:miter lim="800000"/>
            </a:ln>
            <a:effectLst/>
          </p:spPr>
          <p:txBody>
            <a:bodyPr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44" name="TextBox 243">
              <a:extLst>
                <a:ext uri="{FF2B5EF4-FFF2-40B4-BE49-F238E27FC236}">
                  <a16:creationId xmlns:a16="http://schemas.microsoft.com/office/drawing/2014/main" id="{3BDA412F-0818-AEE5-7FC7-0359B8B139D2}"/>
                </a:ext>
              </a:extLst>
            </p:cNvPr>
            <p:cNvSpPr txBox="1"/>
            <p:nvPr/>
          </p:nvSpPr>
          <p:spPr>
            <a:xfrm>
              <a:off x="6623957" y="4553168"/>
              <a:ext cx="759002" cy="85422"/>
            </a:xfrm>
            <a:prstGeom prst="rect">
              <a:avLst/>
            </a:prstGeom>
            <a:noFill/>
            <a:ln w="3175">
              <a:noFill/>
            </a:ln>
            <a:effectLst/>
          </p:spPr>
          <p:txBody>
            <a:bodyPr wrap="square" lIns="0" tIns="0" rIns="0" bIns="45138" rtlCol="0">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lumMod val="75000"/>
                    </a:prstClr>
                  </a:solidFill>
                  <a:effectLst/>
                  <a:uLnTx/>
                  <a:uFillTx/>
                  <a:latin typeface="Segoe UI Light" panose="020B0502040204020203" pitchFamily="34" charset="0"/>
                  <a:ea typeface="+mn-ea"/>
                  <a:cs typeface="Segoe UI Light" panose="020B0502040204020203" pitchFamily="34" charset="0"/>
                </a:rPr>
                <a:t>Cosmos DB</a:t>
              </a:r>
            </a:p>
          </p:txBody>
        </p:sp>
      </p:grpSp>
      <p:grpSp>
        <p:nvGrpSpPr>
          <p:cNvPr id="245" name="Group 244">
            <a:extLst>
              <a:ext uri="{FF2B5EF4-FFF2-40B4-BE49-F238E27FC236}">
                <a16:creationId xmlns:a16="http://schemas.microsoft.com/office/drawing/2014/main" id="{B9EBC437-869A-5C03-ED3E-93ADCB9B4B74}"/>
              </a:ext>
            </a:extLst>
          </p:cNvPr>
          <p:cNvGrpSpPr/>
          <p:nvPr/>
        </p:nvGrpSpPr>
        <p:grpSpPr>
          <a:xfrm>
            <a:off x="6817642" y="1949817"/>
            <a:ext cx="688843" cy="534282"/>
            <a:chOff x="6817642" y="1066941"/>
            <a:chExt cx="688843" cy="534282"/>
          </a:xfrm>
        </p:grpSpPr>
        <p:pic>
          <p:nvPicPr>
            <p:cNvPr id="246" name="Picture 78">
              <a:extLst>
                <a:ext uri="{FF2B5EF4-FFF2-40B4-BE49-F238E27FC236}">
                  <a16:creationId xmlns:a16="http://schemas.microsoft.com/office/drawing/2014/main" id="{822A7CD7-9930-9A0E-FD27-D90A6E9624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962586" y="1066941"/>
              <a:ext cx="331642" cy="331642"/>
            </a:xfrm>
            <a:prstGeom prst="rect">
              <a:avLst/>
            </a:prstGeom>
            <a:ln>
              <a:noFill/>
            </a:ln>
          </p:spPr>
        </p:pic>
        <p:sp>
          <p:nvSpPr>
            <p:cNvPr id="247" name="TextBox 246">
              <a:extLst>
                <a:ext uri="{FF2B5EF4-FFF2-40B4-BE49-F238E27FC236}">
                  <a16:creationId xmlns:a16="http://schemas.microsoft.com/office/drawing/2014/main" id="{CBF414A7-BB77-5D52-9982-A7E2EE7D6980}"/>
                </a:ext>
              </a:extLst>
            </p:cNvPr>
            <p:cNvSpPr txBox="1"/>
            <p:nvPr/>
          </p:nvSpPr>
          <p:spPr>
            <a:xfrm>
              <a:off x="6817642" y="1424823"/>
              <a:ext cx="688843" cy="176400"/>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a:lnSpc>
                  <a:spcPct val="80000"/>
                </a:lnSpc>
                <a:defRPr/>
              </a:pPr>
              <a:r>
                <a:rPr lang="en-US" sz="700" b="1" dirty="0">
                  <a:latin typeface="Segoe UI Light" panose="020B0502040204020203" pitchFamily="34" charset="0"/>
                  <a:cs typeface="Segoe UI Light" panose="020B0502040204020203" pitchFamily="34" charset="0"/>
                </a:rPr>
                <a:t>Vector &amp; Search</a:t>
              </a:r>
            </a:p>
            <a:p>
              <a:pPr>
                <a:lnSpc>
                  <a:spcPct val="80000"/>
                </a:lnSpc>
                <a:defRPr/>
              </a:pPr>
              <a:r>
                <a:rPr lang="en-US" sz="700" b="1" dirty="0">
                  <a:latin typeface="Segoe UI Light" panose="020B0502040204020203" pitchFamily="34" charset="0"/>
                  <a:cs typeface="Segoe UI Light" panose="020B0502040204020203" pitchFamily="34" charset="0"/>
                </a:rPr>
                <a:t>Pod</a:t>
              </a:r>
            </a:p>
          </p:txBody>
        </p:sp>
      </p:grpSp>
      <p:cxnSp>
        <p:nvCxnSpPr>
          <p:cNvPr id="248" name="Straight Connector 247">
            <a:extLst>
              <a:ext uri="{FF2B5EF4-FFF2-40B4-BE49-F238E27FC236}">
                <a16:creationId xmlns:a16="http://schemas.microsoft.com/office/drawing/2014/main" id="{E516815E-1107-8812-43B8-5307FECB6A7B}"/>
              </a:ext>
            </a:extLst>
          </p:cNvPr>
          <p:cNvCxnSpPr>
            <a:cxnSpLocks/>
          </p:cNvCxnSpPr>
          <p:nvPr/>
        </p:nvCxnSpPr>
        <p:spPr>
          <a:xfrm>
            <a:off x="5635932" y="6004373"/>
            <a:ext cx="1124193" cy="0"/>
          </a:xfrm>
          <a:prstGeom prst="line">
            <a:avLst/>
          </a:prstGeom>
          <a:noFill/>
          <a:ln w="12700" cap="flat" cmpd="sng" algn="ctr">
            <a:solidFill>
              <a:srgbClr val="70AD47"/>
            </a:solidFill>
            <a:prstDash val="solid"/>
            <a:miter lim="800000"/>
          </a:ln>
          <a:effectLst/>
        </p:spPr>
      </p:cxnSp>
      <p:sp>
        <p:nvSpPr>
          <p:cNvPr id="249" name="TextBox 248">
            <a:extLst>
              <a:ext uri="{FF2B5EF4-FFF2-40B4-BE49-F238E27FC236}">
                <a16:creationId xmlns:a16="http://schemas.microsoft.com/office/drawing/2014/main" id="{57F09ECF-8B80-861C-8216-8F2461222D66}"/>
              </a:ext>
            </a:extLst>
          </p:cNvPr>
          <p:cNvSpPr txBox="1"/>
          <p:nvPr/>
        </p:nvSpPr>
        <p:spPr>
          <a:xfrm>
            <a:off x="5535551" y="5748094"/>
            <a:ext cx="1029444" cy="215444"/>
          </a:xfrm>
          <a:prstGeom prst="rect">
            <a:avLst/>
          </a:prstGeom>
          <a:noFill/>
        </p:spPr>
        <p:txBody>
          <a:bodyPr wrap="square" rtlCol="0">
            <a:spAutoFit/>
          </a:bodyPr>
          <a:lstStyle/>
          <a:p>
            <a:pPr>
              <a:defRPr/>
            </a:pPr>
            <a:r>
              <a:rPr lang="en-US" sz="800" dirty="0">
                <a:solidFill>
                  <a:prstClr val="black">
                    <a:lumMod val="75000"/>
                  </a:prstClr>
                </a:solidFill>
                <a:latin typeface="Segoe UI Light" panose="020B0502040204020203" pitchFamily="34" charset="0"/>
                <a:cs typeface="Segoe UI Light" panose="020B0502040204020203" pitchFamily="34" charset="0"/>
              </a:rPr>
              <a:t>User Interaction</a:t>
            </a:r>
          </a:p>
        </p:txBody>
      </p:sp>
      <p:sp>
        <p:nvSpPr>
          <p:cNvPr id="250" name="Rectangle: Rounded Corners 249">
            <a:extLst>
              <a:ext uri="{FF2B5EF4-FFF2-40B4-BE49-F238E27FC236}">
                <a16:creationId xmlns:a16="http://schemas.microsoft.com/office/drawing/2014/main" id="{9557A632-CBCD-CB1F-C623-DEF21630B315}"/>
              </a:ext>
            </a:extLst>
          </p:cNvPr>
          <p:cNvSpPr/>
          <p:nvPr/>
        </p:nvSpPr>
        <p:spPr>
          <a:xfrm>
            <a:off x="9846956" y="1163481"/>
            <a:ext cx="857144" cy="4534115"/>
          </a:xfrm>
          <a:prstGeom prst="roundRect">
            <a:avLst>
              <a:gd name="adj" fmla="val 5446"/>
            </a:avLst>
          </a:prstGeom>
          <a:solidFill>
            <a:srgbClr val="5B9BD5">
              <a:lumMod val="20000"/>
              <a:lumOff val="80000"/>
            </a:srgbClr>
          </a:solidFill>
          <a:ln w="12700" cap="flat" cmpd="sng" algn="ctr">
            <a:noFill/>
            <a:prstDash val="solid"/>
            <a:miter lim="800000"/>
          </a:ln>
          <a:effectLst/>
        </p:spPr>
        <p:txBody>
          <a:bodyPr lIns="90311" tIns="45156" rIns="90311" bIns="45156"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51" name="TextBox 250">
            <a:extLst>
              <a:ext uri="{FF2B5EF4-FFF2-40B4-BE49-F238E27FC236}">
                <a16:creationId xmlns:a16="http://schemas.microsoft.com/office/drawing/2014/main" id="{B5B2B29D-04C6-B6AA-39F4-D5C2F6C91F58}"/>
              </a:ext>
            </a:extLst>
          </p:cNvPr>
          <p:cNvSpPr txBox="1"/>
          <p:nvPr/>
        </p:nvSpPr>
        <p:spPr>
          <a:xfrm>
            <a:off x="9890333" y="1270621"/>
            <a:ext cx="768409" cy="172680"/>
          </a:xfrm>
          <a:prstGeom prst="rect">
            <a:avLst/>
          </a:prstGeom>
          <a:noFill/>
        </p:spPr>
        <p:txBody>
          <a:bodyPr wrap="square" lIns="0" tIns="0" rIns="0" bIns="44581" rtlCol="0" anchor="t">
            <a:spAutoFit/>
          </a:bodyPr>
          <a:lstStyle/>
          <a:p>
            <a:pPr algn="ctr">
              <a:lnSpc>
                <a:spcPct val="80000"/>
              </a:lnSpc>
              <a:defRPr/>
            </a:pPr>
            <a:r>
              <a:rPr lang="en-US" sz="1000" b="1" dirty="0">
                <a:solidFill>
                  <a:prstClr val="black"/>
                </a:solidFill>
                <a:latin typeface="Segoe UI Light" panose="020B0502040204020203" pitchFamily="34" charset="0"/>
                <a:cs typeface="Segoe UI Light" panose="020B0502040204020203" pitchFamily="34" charset="0"/>
              </a:rPr>
              <a:t>CONSUMERS</a:t>
            </a:r>
          </a:p>
        </p:txBody>
      </p:sp>
      <p:grpSp>
        <p:nvGrpSpPr>
          <p:cNvPr id="252" name="Group 251">
            <a:extLst>
              <a:ext uri="{FF2B5EF4-FFF2-40B4-BE49-F238E27FC236}">
                <a16:creationId xmlns:a16="http://schemas.microsoft.com/office/drawing/2014/main" id="{F5BF54BC-A735-511D-2A5A-1727C2ABE9F8}"/>
              </a:ext>
            </a:extLst>
          </p:cNvPr>
          <p:cNvGrpSpPr/>
          <p:nvPr/>
        </p:nvGrpSpPr>
        <p:grpSpPr>
          <a:xfrm>
            <a:off x="9926904" y="3296358"/>
            <a:ext cx="729367" cy="894203"/>
            <a:chOff x="10145656" y="2273625"/>
            <a:chExt cx="738483" cy="905381"/>
          </a:xfrm>
        </p:grpSpPr>
        <p:sp>
          <p:nvSpPr>
            <p:cNvPr id="253" name="TextBox 252">
              <a:extLst>
                <a:ext uri="{FF2B5EF4-FFF2-40B4-BE49-F238E27FC236}">
                  <a16:creationId xmlns:a16="http://schemas.microsoft.com/office/drawing/2014/main" id="{BDFB508F-52C9-B356-5E78-03A208728FB1}"/>
                </a:ext>
              </a:extLst>
            </p:cNvPr>
            <p:cNvSpPr txBox="1"/>
            <p:nvPr/>
          </p:nvSpPr>
          <p:spPr>
            <a:xfrm>
              <a:off x="10145656" y="2684119"/>
              <a:ext cx="738483" cy="494887"/>
            </a:xfrm>
            <a:prstGeom prst="rect">
              <a:avLst/>
            </a:prstGeom>
            <a:noFill/>
          </p:spPr>
          <p:txBody>
            <a:bodyPr wrap="none" lIns="0" tIns="0" rIns="0" bIns="45138" rtlCol="0">
              <a:spAutoFit/>
            </a:body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Data Engineers</a:t>
              </a:r>
            </a:p>
            <a:p>
              <a:pPr marL="0" marR="0" lvl="0" indent="0" defTabSz="914400" eaLnBrk="1" fontAlgn="auto" latinLnBrk="0" hangingPunct="1">
                <a:lnSpc>
                  <a:spcPct val="8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DBAs</a:t>
              </a:r>
            </a:p>
            <a:p>
              <a:pPr marL="0" marR="0" lvl="0" indent="0" defTabSz="914400" eaLnBrk="1" fontAlgn="auto" latinLnBrk="0" hangingPunct="1">
                <a:lnSpc>
                  <a:spcPct val="8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End Users</a:t>
              </a:r>
            </a:p>
            <a:p>
              <a:pPr marL="0" marR="0" lvl="0" indent="0" defTabSz="914400" eaLnBrk="1" fontAlgn="auto" latinLnBrk="0" hangingPunct="1">
                <a:lnSpc>
                  <a:spcPct val="8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endParaRPr>
            </a:p>
          </p:txBody>
        </p:sp>
        <p:grpSp>
          <p:nvGrpSpPr>
            <p:cNvPr id="254" name="Group 253">
              <a:extLst>
                <a:ext uri="{FF2B5EF4-FFF2-40B4-BE49-F238E27FC236}">
                  <a16:creationId xmlns:a16="http://schemas.microsoft.com/office/drawing/2014/main" id="{156B64D9-F6F5-943F-00E8-5D0A81644FBC}"/>
                </a:ext>
              </a:extLst>
            </p:cNvPr>
            <p:cNvGrpSpPr/>
            <p:nvPr/>
          </p:nvGrpSpPr>
          <p:grpSpPr>
            <a:xfrm>
              <a:off x="10323770" y="2273625"/>
              <a:ext cx="341631" cy="298972"/>
              <a:chOff x="10385106" y="1921164"/>
              <a:chExt cx="341631" cy="298972"/>
            </a:xfrm>
          </p:grpSpPr>
          <p:sp>
            <p:nvSpPr>
              <p:cNvPr id="255" name="Freeform: Shape 254">
                <a:extLst>
                  <a:ext uri="{FF2B5EF4-FFF2-40B4-BE49-F238E27FC236}">
                    <a16:creationId xmlns:a16="http://schemas.microsoft.com/office/drawing/2014/main" id="{EB514881-FFC1-8862-B023-5B5A7008DDBE}"/>
                  </a:ext>
                </a:extLst>
              </p:cNvPr>
              <p:cNvSpPr/>
              <p:nvPr/>
            </p:nvSpPr>
            <p:spPr>
              <a:xfrm>
                <a:off x="10385106" y="2001742"/>
                <a:ext cx="132555" cy="92387"/>
              </a:xfrm>
              <a:custGeom>
                <a:avLst/>
                <a:gdLst>
                  <a:gd name="connsiteX0" fmla="*/ 100750 w 142754"/>
                  <a:gd name="connsiteY0" fmla="*/ 99972 h 99495"/>
                  <a:gd name="connsiteX1" fmla="*/ 0 w 142754"/>
                  <a:gd name="connsiteY1" fmla="*/ 99972 h 99495"/>
                  <a:gd name="connsiteX2" fmla="*/ 0 w 142754"/>
                  <a:gd name="connsiteY2" fmla="*/ 87556 h 99495"/>
                  <a:gd name="connsiteX3" fmla="*/ 68825 w 142754"/>
                  <a:gd name="connsiteY3" fmla="*/ 0 h 99495"/>
                  <a:gd name="connsiteX4" fmla="*/ 117578 w 142754"/>
                  <a:gd name="connsiteY4" fmla="*/ 0 h 99495"/>
                  <a:gd name="connsiteX5" fmla="*/ 146388 w 142754"/>
                  <a:gd name="connsiteY5" fmla="*/ 12675 h 9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754" h="99495">
                    <a:moveTo>
                      <a:pt x="100750" y="99972"/>
                    </a:moveTo>
                    <a:lnTo>
                      <a:pt x="0" y="99972"/>
                    </a:lnTo>
                    <a:lnTo>
                      <a:pt x="0" y="87556"/>
                    </a:lnTo>
                    <a:cubicBezTo>
                      <a:pt x="95" y="46022"/>
                      <a:pt x="28489" y="9901"/>
                      <a:pt x="68825" y="0"/>
                    </a:cubicBezTo>
                    <a:cubicBezTo>
                      <a:pt x="84030" y="8246"/>
                      <a:pt x="102373" y="8246"/>
                      <a:pt x="117578" y="0"/>
                    </a:cubicBezTo>
                    <a:cubicBezTo>
                      <a:pt x="127852" y="2498"/>
                      <a:pt x="137605" y="6788"/>
                      <a:pt x="146388" y="12675"/>
                    </a:cubicBez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sp>
            <p:nvSpPr>
              <p:cNvPr id="256" name="Freeform: Shape 255">
                <a:extLst>
                  <a:ext uri="{FF2B5EF4-FFF2-40B4-BE49-F238E27FC236}">
                    <a16:creationId xmlns:a16="http://schemas.microsoft.com/office/drawing/2014/main" id="{2D1E6F64-D2B9-4740-B1FE-7C2360CE2681}"/>
                  </a:ext>
                </a:extLst>
              </p:cNvPr>
              <p:cNvSpPr/>
              <p:nvPr/>
            </p:nvSpPr>
            <p:spPr>
              <a:xfrm>
                <a:off x="10428459" y="1921164"/>
                <a:ext cx="84353" cy="84353"/>
              </a:xfrm>
              <a:custGeom>
                <a:avLst/>
                <a:gdLst>
                  <a:gd name="connsiteX0" fmla="*/ 68769 w 90843"/>
                  <a:gd name="connsiteY0" fmla="*/ 86995 h 90843"/>
                  <a:gd name="connsiteX1" fmla="*/ 86995 w 90843"/>
                  <a:gd name="connsiteY1" fmla="*/ 23996 h 90843"/>
                  <a:gd name="connsiteX2" fmla="*/ 23996 w 90843"/>
                  <a:gd name="connsiteY2" fmla="*/ 5770 h 90843"/>
                  <a:gd name="connsiteX3" fmla="*/ 5770 w 90843"/>
                  <a:gd name="connsiteY3" fmla="*/ 68769 h 90843"/>
                  <a:gd name="connsiteX4" fmla="*/ 23996 w 90843"/>
                  <a:gd name="connsiteY4" fmla="*/ 86995 h 90843"/>
                  <a:gd name="connsiteX5" fmla="*/ 68769 w 90843"/>
                  <a:gd name="connsiteY5" fmla="*/ 86995 h 9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43" h="90843">
                    <a:moveTo>
                      <a:pt x="68769" y="86995"/>
                    </a:moveTo>
                    <a:cubicBezTo>
                      <a:pt x="91198" y="74631"/>
                      <a:pt x="99358" y="46425"/>
                      <a:pt x="86995" y="23996"/>
                    </a:cubicBezTo>
                    <a:cubicBezTo>
                      <a:pt x="74631" y="1566"/>
                      <a:pt x="46425" y="-6594"/>
                      <a:pt x="23996" y="5770"/>
                    </a:cubicBezTo>
                    <a:cubicBezTo>
                      <a:pt x="1566" y="18134"/>
                      <a:pt x="-6594" y="46339"/>
                      <a:pt x="5770" y="68769"/>
                    </a:cubicBezTo>
                    <a:cubicBezTo>
                      <a:pt x="10001" y="76444"/>
                      <a:pt x="16320" y="82764"/>
                      <a:pt x="23996" y="86995"/>
                    </a:cubicBezTo>
                    <a:cubicBezTo>
                      <a:pt x="37948" y="94611"/>
                      <a:pt x="54816" y="94611"/>
                      <a:pt x="68769" y="86995"/>
                    </a:cubicBez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sp>
            <p:nvSpPr>
              <p:cNvPr id="257" name="Freeform: Shape 256">
                <a:extLst>
                  <a:ext uri="{FF2B5EF4-FFF2-40B4-BE49-F238E27FC236}">
                    <a16:creationId xmlns:a16="http://schemas.microsoft.com/office/drawing/2014/main" id="{F46602DE-6250-E379-781D-7CE6C6B3AC7B}"/>
                  </a:ext>
                </a:extLst>
              </p:cNvPr>
              <p:cNvSpPr/>
              <p:nvPr/>
            </p:nvSpPr>
            <p:spPr>
              <a:xfrm>
                <a:off x="10594182" y="2001782"/>
                <a:ext cx="132555" cy="92387"/>
              </a:xfrm>
              <a:custGeom>
                <a:avLst/>
                <a:gdLst>
                  <a:gd name="connsiteX0" fmla="*/ 0 w 142754"/>
                  <a:gd name="connsiteY0" fmla="*/ 12978 h 99495"/>
                  <a:gd name="connsiteX1" fmla="*/ 29113 w 142754"/>
                  <a:gd name="connsiteY1" fmla="*/ 0 h 99495"/>
                  <a:gd name="connsiteX2" fmla="*/ 77953 w 142754"/>
                  <a:gd name="connsiteY2" fmla="*/ 0 h 99495"/>
                  <a:gd name="connsiteX3" fmla="*/ 146864 w 142754"/>
                  <a:gd name="connsiteY3" fmla="*/ 87556 h 99495"/>
                  <a:gd name="connsiteX4" fmla="*/ 146864 w 142754"/>
                  <a:gd name="connsiteY4" fmla="*/ 99972 h 99495"/>
                  <a:gd name="connsiteX5" fmla="*/ 46287 w 142754"/>
                  <a:gd name="connsiteY5" fmla="*/ 99972 h 9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754" h="99495">
                    <a:moveTo>
                      <a:pt x="0" y="12978"/>
                    </a:moveTo>
                    <a:cubicBezTo>
                      <a:pt x="8824" y="6899"/>
                      <a:pt x="18694" y="2500"/>
                      <a:pt x="29113" y="0"/>
                    </a:cubicBezTo>
                    <a:cubicBezTo>
                      <a:pt x="44349" y="8246"/>
                      <a:pt x="62717" y="8246"/>
                      <a:pt x="77953" y="0"/>
                    </a:cubicBezTo>
                    <a:cubicBezTo>
                      <a:pt x="118333" y="9854"/>
                      <a:pt x="146775" y="45992"/>
                      <a:pt x="146864" y="87556"/>
                    </a:cubicBezTo>
                    <a:lnTo>
                      <a:pt x="146864" y="99972"/>
                    </a:lnTo>
                    <a:lnTo>
                      <a:pt x="46287" y="99972"/>
                    </a:ln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sp>
            <p:nvSpPr>
              <p:cNvPr id="258" name="Freeform: Shape 257">
                <a:extLst>
                  <a:ext uri="{FF2B5EF4-FFF2-40B4-BE49-F238E27FC236}">
                    <a16:creationId xmlns:a16="http://schemas.microsoft.com/office/drawing/2014/main" id="{D0888ABB-DF1D-36C4-1070-7C4D6B76C7FD}"/>
                  </a:ext>
                </a:extLst>
              </p:cNvPr>
              <p:cNvSpPr/>
              <p:nvPr/>
            </p:nvSpPr>
            <p:spPr>
              <a:xfrm>
                <a:off x="10600721" y="1921175"/>
                <a:ext cx="84353" cy="84353"/>
              </a:xfrm>
              <a:custGeom>
                <a:avLst/>
                <a:gdLst>
                  <a:gd name="connsiteX0" fmla="*/ 68790 w 90843"/>
                  <a:gd name="connsiteY0" fmla="*/ 86983 h 90843"/>
                  <a:gd name="connsiteX1" fmla="*/ 86983 w 90843"/>
                  <a:gd name="connsiteY1" fmla="*/ 23974 h 90843"/>
                  <a:gd name="connsiteX2" fmla="*/ 23974 w 90843"/>
                  <a:gd name="connsiteY2" fmla="*/ 5782 h 90843"/>
                  <a:gd name="connsiteX3" fmla="*/ 5782 w 90843"/>
                  <a:gd name="connsiteY3" fmla="*/ 68790 h 90843"/>
                  <a:gd name="connsiteX4" fmla="*/ 23974 w 90843"/>
                  <a:gd name="connsiteY4" fmla="*/ 86983 h 90843"/>
                  <a:gd name="connsiteX5" fmla="*/ 68790 w 90843"/>
                  <a:gd name="connsiteY5" fmla="*/ 86983 h 9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43" h="90843">
                    <a:moveTo>
                      <a:pt x="68790" y="86983"/>
                    </a:moveTo>
                    <a:cubicBezTo>
                      <a:pt x="91213" y="74607"/>
                      <a:pt x="99358" y="46397"/>
                      <a:pt x="86983" y="23974"/>
                    </a:cubicBezTo>
                    <a:cubicBezTo>
                      <a:pt x="74607" y="1551"/>
                      <a:pt x="46397" y="-6594"/>
                      <a:pt x="23974" y="5782"/>
                    </a:cubicBezTo>
                    <a:cubicBezTo>
                      <a:pt x="1551" y="18158"/>
                      <a:pt x="-6594" y="46367"/>
                      <a:pt x="5782" y="68790"/>
                    </a:cubicBezTo>
                    <a:cubicBezTo>
                      <a:pt x="10009" y="76449"/>
                      <a:pt x="16316" y="82756"/>
                      <a:pt x="23974" y="86983"/>
                    </a:cubicBezTo>
                    <a:cubicBezTo>
                      <a:pt x="37942" y="94599"/>
                      <a:pt x="54822" y="94599"/>
                      <a:pt x="68790" y="86983"/>
                    </a:cubicBez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grpSp>
            <p:nvGrpSpPr>
              <p:cNvPr id="259" name="Group 258">
                <a:extLst>
                  <a:ext uri="{FF2B5EF4-FFF2-40B4-BE49-F238E27FC236}">
                    <a16:creationId xmlns:a16="http://schemas.microsoft.com/office/drawing/2014/main" id="{7F818FB9-EB8D-27F9-E5A1-1128533E3C06}"/>
                  </a:ext>
                </a:extLst>
              </p:cNvPr>
              <p:cNvGrpSpPr/>
              <p:nvPr/>
            </p:nvGrpSpPr>
            <p:grpSpPr>
              <a:xfrm>
                <a:off x="10455009" y="2016860"/>
                <a:ext cx="205314" cy="203276"/>
                <a:chOff x="10122609" y="2079094"/>
                <a:chExt cx="263880" cy="261260"/>
              </a:xfrm>
            </p:grpSpPr>
            <p:sp>
              <p:nvSpPr>
                <p:cNvPr id="260" name="Freeform: Shape 259">
                  <a:extLst>
                    <a:ext uri="{FF2B5EF4-FFF2-40B4-BE49-F238E27FC236}">
                      <a16:creationId xmlns:a16="http://schemas.microsoft.com/office/drawing/2014/main" id="{BA6725F2-E9F8-15E3-A992-EF6569648488}"/>
                    </a:ext>
                  </a:extLst>
                </p:cNvPr>
                <p:cNvSpPr/>
                <p:nvPr/>
              </p:nvSpPr>
              <p:spPr>
                <a:xfrm>
                  <a:off x="10122609" y="2201925"/>
                  <a:ext cx="263880" cy="138429"/>
                </a:xfrm>
                <a:custGeom>
                  <a:avLst/>
                  <a:gdLst>
                    <a:gd name="connsiteX0" fmla="*/ 263880 w 263879"/>
                    <a:gd name="connsiteY0" fmla="*/ 123937 h 138428"/>
                    <a:gd name="connsiteX1" fmla="*/ 263880 w 263879"/>
                    <a:gd name="connsiteY1" fmla="*/ 141241 h 138428"/>
                    <a:gd name="connsiteX2" fmla="*/ 0 w 263879"/>
                    <a:gd name="connsiteY2" fmla="*/ 141241 h 138428"/>
                    <a:gd name="connsiteX3" fmla="*/ 0 w 263879"/>
                    <a:gd name="connsiteY3" fmla="*/ 123937 h 138428"/>
                    <a:gd name="connsiteX4" fmla="*/ 97246 w 263879"/>
                    <a:gd name="connsiteY4" fmla="*/ 0 h 138428"/>
                    <a:gd name="connsiteX5" fmla="*/ 166461 w 263879"/>
                    <a:gd name="connsiteY5" fmla="*/ 0 h 138428"/>
                    <a:gd name="connsiteX6" fmla="*/ 263880 w 263879"/>
                    <a:gd name="connsiteY6" fmla="*/ 123937 h 138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879" h="138428">
                      <a:moveTo>
                        <a:pt x="263880" y="123937"/>
                      </a:moveTo>
                      <a:lnTo>
                        <a:pt x="263880" y="141241"/>
                      </a:lnTo>
                      <a:lnTo>
                        <a:pt x="0" y="141241"/>
                      </a:lnTo>
                      <a:lnTo>
                        <a:pt x="0" y="123937"/>
                      </a:lnTo>
                      <a:cubicBezTo>
                        <a:pt x="99" y="65192"/>
                        <a:pt x="40211" y="14070"/>
                        <a:pt x="97246" y="0"/>
                      </a:cubicBezTo>
                      <a:cubicBezTo>
                        <a:pt x="118834" y="11700"/>
                        <a:pt x="144872" y="11700"/>
                        <a:pt x="166461" y="0"/>
                      </a:cubicBezTo>
                      <a:cubicBezTo>
                        <a:pt x="223565" y="14003"/>
                        <a:pt x="263762" y="65141"/>
                        <a:pt x="263880" y="123937"/>
                      </a:cubicBezTo>
                      <a:close/>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sp>
              <p:nvSpPr>
                <p:cNvPr id="261" name="Freeform: Shape 260">
                  <a:extLst>
                    <a:ext uri="{FF2B5EF4-FFF2-40B4-BE49-F238E27FC236}">
                      <a16:creationId xmlns:a16="http://schemas.microsoft.com/office/drawing/2014/main" id="{8C0BD4FC-5C01-948D-EFCD-BA8AE2EA5789}"/>
                    </a:ext>
                  </a:extLst>
                </p:cNvPr>
                <p:cNvSpPr/>
                <p:nvPr/>
              </p:nvSpPr>
              <p:spPr>
                <a:xfrm>
                  <a:off x="10188567" y="2079094"/>
                  <a:ext cx="129777" cy="129777"/>
                </a:xfrm>
                <a:custGeom>
                  <a:avLst/>
                  <a:gdLst>
                    <a:gd name="connsiteX0" fmla="*/ 97345 w 129776"/>
                    <a:gd name="connsiteY0" fmla="*/ 123091 h 129776"/>
                    <a:gd name="connsiteX1" fmla="*/ 123091 w 129776"/>
                    <a:gd name="connsiteY1" fmla="*/ 33927 h 129776"/>
                    <a:gd name="connsiteX2" fmla="*/ 33927 w 129776"/>
                    <a:gd name="connsiteY2" fmla="*/ 8181 h 129776"/>
                    <a:gd name="connsiteX3" fmla="*/ 8181 w 129776"/>
                    <a:gd name="connsiteY3" fmla="*/ 97345 h 129776"/>
                    <a:gd name="connsiteX4" fmla="*/ 33927 w 129776"/>
                    <a:gd name="connsiteY4" fmla="*/ 123091 h 129776"/>
                    <a:gd name="connsiteX5" fmla="*/ 97345 w 129776"/>
                    <a:gd name="connsiteY5" fmla="*/ 123091 h 1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776" h="129776">
                      <a:moveTo>
                        <a:pt x="97345" y="123091"/>
                      </a:moveTo>
                      <a:cubicBezTo>
                        <a:pt x="129076" y="105578"/>
                        <a:pt x="140603" y="65659"/>
                        <a:pt x="123091" y="33927"/>
                      </a:cubicBezTo>
                      <a:cubicBezTo>
                        <a:pt x="105578" y="2196"/>
                        <a:pt x="65659" y="-9331"/>
                        <a:pt x="33927" y="8181"/>
                      </a:cubicBezTo>
                      <a:cubicBezTo>
                        <a:pt x="2196" y="25694"/>
                        <a:pt x="-9331" y="65614"/>
                        <a:pt x="8181" y="97345"/>
                      </a:cubicBezTo>
                      <a:cubicBezTo>
                        <a:pt x="14163" y="108183"/>
                        <a:pt x="23089" y="117109"/>
                        <a:pt x="33927" y="123091"/>
                      </a:cubicBezTo>
                      <a:cubicBezTo>
                        <a:pt x="53690" y="133878"/>
                        <a:pt x="77582" y="133878"/>
                        <a:pt x="97345" y="123091"/>
                      </a:cubicBez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grpSp>
        </p:grpSp>
      </p:grpSp>
      <p:grpSp>
        <p:nvGrpSpPr>
          <p:cNvPr id="262" name="Group 261">
            <a:extLst>
              <a:ext uri="{FF2B5EF4-FFF2-40B4-BE49-F238E27FC236}">
                <a16:creationId xmlns:a16="http://schemas.microsoft.com/office/drawing/2014/main" id="{FA1BA328-AEDE-3BAD-8E06-F6243C85E083}"/>
              </a:ext>
            </a:extLst>
          </p:cNvPr>
          <p:cNvGrpSpPr/>
          <p:nvPr/>
        </p:nvGrpSpPr>
        <p:grpSpPr>
          <a:xfrm>
            <a:off x="6813246" y="2674540"/>
            <a:ext cx="635428" cy="578280"/>
            <a:chOff x="7357748" y="3147550"/>
            <a:chExt cx="635428" cy="578280"/>
          </a:xfrm>
        </p:grpSpPr>
        <p:sp>
          <p:nvSpPr>
            <p:cNvPr id="263" name="Rectangle 262">
              <a:extLst>
                <a:ext uri="{FF2B5EF4-FFF2-40B4-BE49-F238E27FC236}">
                  <a16:creationId xmlns:a16="http://schemas.microsoft.com/office/drawing/2014/main" id="{47A590EB-F058-F1C9-E20D-11BFF3B9F3B1}"/>
                </a:ext>
              </a:extLst>
            </p:cNvPr>
            <p:cNvSpPr/>
            <p:nvPr/>
          </p:nvSpPr>
          <p:spPr>
            <a:xfrm>
              <a:off x="7357748" y="3484823"/>
              <a:ext cx="635428"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Azure OpenAI </a:t>
              </a:r>
              <a:b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br>
              <a:r>
                <a:rPr kumimoji="0" lang="en-US" sz="5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(Embeddings API)</a:t>
              </a:r>
              <a:endParaRPr kumimoji="0" lang="en-US" sz="8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endParaRPr>
            </a:p>
          </p:txBody>
        </p:sp>
        <p:pic>
          <p:nvPicPr>
            <p:cNvPr id="264" name="Picture 4" descr="OpenAI Logo">
              <a:extLst>
                <a:ext uri="{FF2B5EF4-FFF2-40B4-BE49-F238E27FC236}">
                  <a16:creationId xmlns:a16="http://schemas.microsoft.com/office/drawing/2014/main" id="{3F8F54EE-CC6E-2602-F1F6-11935A148F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1248" y="3147550"/>
              <a:ext cx="318918" cy="323317"/>
            </a:xfrm>
            <a:prstGeom prst="rect">
              <a:avLst/>
            </a:prstGeom>
            <a:noFill/>
            <a:extLst>
              <a:ext uri="{909E8E84-426E-40DD-AFC4-6F175D3DCCD1}">
                <a14:hiddenFill xmlns:a14="http://schemas.microsoft.com/office/drawing/2010/main">
                  <a:solidFill>
                    <a:srgbClr val="FFFFFF"/>
                  </a:solidFill>
                </a14:hiddenFill>
              </a:ext>
            </a:extLst>
          </p:spPr>
        </p:pic>
      </p:grpSp>
      <p:sp>
        <p:nvSpPr>
          <p:cNvPr id="265" name="Rectangle 264">
            <a:extLst>
              <a:ext uri="{FF2B5EF4-FFF2-40B4-BE49-F238E27FC236}">
                <a16:creationId xmlns:a16="http://schemas.microsoft.com/office/drawing/2014/main" id="{1BD0B2D2-48A7-F62C-6E34-B417A19583F1}"/>
              </a:ext>
            </a:extLst>
          </p:cNvPr>
          <p:cNvSpPr/>
          <p:nvPr/>
        </p:nvSpPr>
        <p:spPr>
          <a:xfrm>
            <a:off x="8420886" y="5352806"/>
            <a:ext cx="689358"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Q&amp;A Web App</a:t>
            </a:r>
          </a:p>
        </p:txBody>
      </p:sp>
      <p:cxnSp>
        <p:nvCxnSpPr>
          <p:cNvPr id="266" name="Straight Arrow Connector 265">
            <a:extLst>
              <a:ext uri="{FF2B5EF4-FFF2-40B4-BE49-F238E27FC236}">
                <a16:creationId xmlns:a16="http://schemas.microsoft.com/office/drawing/2014/main" id="{D601A7FA-AF05-698F-4B86-22215E91661B}"/>
              </a:ext>
            </a:extLst>
          </p:cNvPr>
          <p:cNvCxnSpPr>
            <a:cxnSpLocks/>
          </p:cNvCxnSpPr>
          <p:nvPr/>
        </p:nvCxnSpPr>
        <p:spPr>
          <a:xfrm>
            <a:off x="8983781" y="5196682"/>
            <a:ext cx="863174" cy="0"/>
          </a:xfrm>
          <a:prstGeom prst="straightConnector1">
            <a:avLst/>
          </a:prstGeom>
          <a:noFill/>
          <a:ln w="12700" cap="flat" cmpd="sng" algn="ctr">
            <a:solidFill>
              <a:srgbClr val="70AD47"/>
            </a:solidFill>
            <a:prstDash val="solid"/>
            <a:miter lim="800000"/>
            <a:headEnd type="triangle"/>
            <a:tailEnd type="triangle"/>
          </a:ln>
          <a:effectLst/>
        </p:spPr>
      </p:cxnSp>
      <p:grpSp>
        <p:nvGrpSpPr>
          <p:cNvPr id="267" name="Group 266">
            <a:extLst>
              <a:ext uri="{FF2B5EF4-FFF2-40B4-BE49-F238E27FC236}">
                <a16:creationId xmlns:a16="http://schemas.microsoft.com/office/drawing/2014/main" id="{D4BEA67A-DBF9-96CD-C164-2CB5EACCDE82}"/>
              </a:ext>
            </a:extLst>
          </p:cNvPr>
          <p:cNvGrpSpPr/>
          <p:nvPr/>
        </p:nvGrpSpPr>
        <p:grpSpPr>
          <a:xfrm>
            <a:off x="1372786" y="3768528"/>
            <a:ext cx="793002" cy="510110"/>
            <a:chOff x="993155" y="3098194"/>
            <a:chExt cx="802915" cy="516486"/>
          </a:xfrm>
        </p:grpSpPr>
        <p:sp>
          <p:nvSpPr>
            <p:cNvPr id="268" name="TextBox 267">
              <a:extLst>
                <a:ext uri="{FF2B5EF4-FFF2-40B4-BE49-F238E27FC236}">
                  <a16:creationId xmlns:a16="http://schemas.microsoft.com/office/drawing/2014/main" id="{4F4B248B-5753-BC7B-7188-681457291877}"/>
                </a:ext>
              </a:extLst>
            </p:cNvPr>
            <p:cNvSpPr txBox="1"/>
            <p:nvPr/>
          </p:nvSpPr>
          <p:spPr>
            <a:xfrm>
              <a:off x="993155" y="3296824"/>
              <a:ext cx="802915" cy="317856"/>
            </a:xfrm>
            <a:prstGeom prst="rect">
              <a:avLst/>
            </a:prstGeom>
            <a:noFill/>
          </p:spPr>
          <p:txBody>
            <a:bodyPr wrap="square" rtlCol="0">
              <a:spAutoFit/>
            </a:bodyPr>
            <a:lstStyle>
              <a:defPPr>
                <a:defRPr lang="en-US"/>
              </a:defPPr>
              <a:lvl1pPr marL="0" defTabSz="914400" eaLnBrk="1" latinLnBrk="0" hangingPunct="1">
                <a:lnSpc>
                  <a:spcPct val="80000"/>
                </a:lnSpc>
                <a:defRPr sz="800">
                  <a:latin typeface="Graphik" panose="020B0503030202060203" pitchFamily="34" charset="77"/>
                </a:defRPr>
              </a:lvl1pPr>
              <a:lvl2pPr marL="457200" defTabSz="914400" eaLnBrk="1" latinLnBrk="0" hangingPunct="1">
                <a:defRPr sz="1800">
                  <a:latin typeface="+mn-lt"/>
                </a:defRPr>
              </a:lvl2pPr>
              <a:lvl3pPr marL="914400" defTabSz="914400" eaLnBrk="1" latinLnBrk="0" hangingPunct="1">
                <a:defRPr sz="1800">
                  <a:latin typeface="+mn-lt"/>
                </a:defRPr>
              </a:lvl3pPr>
              <a:lvl4pPr marL="1371600" defTabSz="914400" eaLnBrk="1" latinLnBrk="0" hangingPunct="1">
                <a:defRPr sz="1800">
                  <a:latin typeface="+mn-lt"/>
                </a:defRPr>
              </a:lvl4pPr>
              <a:lvl5pPr marL="1828800" defTabSz="914400" eaLnBrk="1" latinLnBrk="0" hangingPunct="1">
                <a:defRPr sz="1800">
                  <a:latin typeface="+mn-lt"/>
                </a:defRPr>
              </a:lvl5pPr>
              <a:lvl6pPr marL="2286000" defTabSz="914400">
                <a:defRPr sz="1800">
                  <a:latin typeface="+mn-lt"/>
                </a:defRPr>
              </a:lvl6pPr>
              <a:lvl7pPr marL="2743200" defTabSz="914400">
                <a:defRPr sz="1800">
                  <a:latin typeface="+mn-lt"/>
                </a:defRPr>
              </a:lvl7pPr>
              <a:lvl8pPr marL="3200400" defTabSz="914400">
                <a:defRPr sz="1800">
                  <a:latin typeface="+mn-lt"/>
                </a:defRPr>
              </a:lvl8pPr>
              <a:lvl9pPr marL="3657600" defTabSz="914400">
                <a:defRPr sz="1800">
                  <a:latin typeface="+mn-lt"/>
                </a:defRPr>
              </a:lvl9pPr>
            </a:lstStyle>
            <a:p>
              <a:pPr algn="ctr">
                <a:defRPr/>
              </a:pPr>
              <a:endParaRPr lang="en-US" sz="900" dirty="0">
                <a:solidFill>
                  <a:prstClr val="black"/>
                </a:solidFill>
                <a:latin typeface="Segoe UI Light" panose="020B0502040204020203" pitchFamily="34" charset="0"/>
                <a:cs typeface="Segoe UI Light" panose="020B0502040204020203" pitchFamily="34" charset="0"/>
              </a:endParaRPr>
            </a:p>
            <a:p>
              <a:pPr algn="ctr">
                <a:defRPr/>
              </a:pPr>
              <a:r>
                <a:rPr lang="en-US" sz="900" dirty="0">
                  <a:solidFill>
                    <a:prstClr val="black"/>
                  </a:solidFill>
                  <a:latin typeface="Segoe UI Light" panose="020B0502040204020203" pitchFamily="34" charset="0"/>
                  <a:cs typeface="Segoe UI Light" panose="020B0502040204020203" pitchFamily="34" charset="0"/>
                </a:rPr>
                <a:t>Files</a:t>
              </a:r>
            </a:p>
          </p:txBody>
        </p:sp>
        <p:pic>
          <p:nvPicPr>
            <p:cNvPr id="269" name="Picture 268">
              <a:extLst>
                <a:ext uri="{FF2B5EF4-FFF2-40B4-BE49-F238E27FC236}">
                  <a16:creationId xmlns:a16="http://schemas.microsoft.com/office/drawing/2014/main" id="{2B599838-9DBF-A87D-FE89-5B4633361254}"/>
                </a:ext>
              </a:extLst>
            </p:cNvPr>
            <p:cNvPicPr>
              <a:picLocks noChangeAspect="1"/>
            </p:cNvPicPr>
            <p:nvPr/>
          </p:nvPicPr>
          <p:blipFill>
            <a:blip r:embed="rId7"/>
            <a:stretch>
              <a:fillRect/>
            </a:stretch>
          </p:blipFill>
          <p:spPr>
            <a:xfrm>
              <a:off x="1234544" y="3098194"/>
              <a:ext cx="304410" cy="304410"/>
            </a:xfrm>
            <a:prstGeom prst="rect">
              <a:avLst/>
            </a:prstGeom>
            <a:ln>
              <a:noFill/>
            </a:ln>
          </p:spPr>
        </p:pic>
      </p:grpSp>
      <p:grpSp>
        <p:nvGrpSpPr>
          <p:cNvPr id="270" name="Group 269">
            <a:extLst>
              <a:ext uri="{FF2B5EF4-FFF2-40B4-BE49-F238E27FC236}">
                <a16:creationId xmlns:a16="http://schemas.microsoft.com/office/drawing/2014/main" id="{60F88A11-4A32-72EB-12EE-BBED8E5065CC}"/>
              </a:ext>
            </a:extLst>
          </p:cNvPr>
          <p:cNvGrpSpPr/>
          <p:nvPr/>
        </p:nvGrpSpPr>
        <p:grpSpPr>
          <a:xfrm>
            <a:off x="1309043" y="1899641"/>
            <a:ext cx="858145" cy="525419"/>
            <a:chOff x="324437" y="4146064"/>
            <a:chExt cx="1322109" cy="621094"/>
          </a:xfrm>
        </p:grpSpPr>
        <p:sp>
          <p:nvSpPr>
            <p:cNvPr id="271" name="TextBox 454">
              <a:extLst>
                <a:ext uri="{FF2B5EF4-FFF2-40B4-BE49-F238E27FC236}">
                  <a16:creationId xmlns:a16="http://schemas.microsoft.com/office/drawing/2014/main" id="{C599DD26-A221-48A5-BA78-978EE563782C}"/>
                </a:ext>
              </a:extLst>
            </p:cNvPr>
            <p:cNvSpPr txBox="1"/>
            <p:nvPr/>
          </p:nvSpPr>
          <p:spPr>
            <a:xfrm>
              <a:off x="324437" y="4527036"/>
              <a:ext cx="1322109" cy="2401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80000"/>
                </a:lnSpc>
                <a:defRPr/>
              </a:pPr>
              <a:r>
                <a:rPr lang="en-US" sz="900" dirty="0">
                  <a:solidFill>
                    <a:prstClr val="black"/>
                  </a:solidFill>
                  <a:latin typeface="Segoe UI Light" panose="020B0502040204020203" pitchFamily="34" charset="0"/>
                  <a:cs typeface="Segoe UI Light" panose="020B0502040204020203" pitchFamily="34" charset="0"/>
                </a:rPr>
                <a:t>Databases</a:t>
              </a:r>
            </a:p>
          </p:txBody>
        </p:sp>
        <p:pic>
          <p:nvPicPr>
            <p:cNvPr id="272" name="Picture 271" descr="Image result for database image transparent">
              <a:extLst>
                <a:ext uri="{FF2B5EF4-FFF2-40B4-BE49-F238E27FC236}">
                  <a16:creationId xmlns:a16="http://schemas.microsoft.com/office/drawing/2014/main" id="{A8366BF8-BE06-ACD0-306E-8A978F6CEB37}"/>
                </a:ext>
              </a:extLst>
            </p:cNvPr>
            <p:cNvPicPr>
              <a:picLocks noChangeAspect="1" noChangeArrowheads="1"/>
            </p:cNvPicPr>
            <p:nvPr/>
          </p:nvPicPr>
          <p:blipFill>
            <a:blip r:embed="rId8" cstate="print">
              <a:biLevel thresh="75000"/>
              <a:extLst>
                <a:ext uri="{28A0092B-C50C-407E-A947-70E740481C1C}">
                  <a14:useLocalDpi xmlns:a14="http://schemas.microsoft.com/office/drawing/2010/main" val="0"/>
                </a:ext>
              </a:extLst>
            </a:blip>
            <a:srcRect/>
            <a:stretch>
              <a:fillRect/>
            </a:stretch>
          </p:blipFill>
          <p:spPr bwMode="auto">
            <a:xfrm>
              <a:off x="773235" y="4146064"/>
              <a:ext cx="480272" cy="3583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3" name="Group 272">
            <a:extLst>
              <a:ext uri="{FF2B5EF4-FFF2-40B4-BE49-F238E27FC236}">
                <a16:creationId xmlns:a16="http://schemas.microsoft.com/office/drawing/2014/main" id="{6577D64D-48B0-4ABD-96AE-2B52AB0C71F0}"/>
              </a:ext>
            </a:extLst>
          </p:cNvPr>
          <p:cNvGrpSpPr/>
          <p:nvPr/>
        </p:nvGrpSpPr>
        <p:grpSpPr>
          <a:xfrm>
            <a:off x="1528424" y="2844449"/>
            <a:ext cx="456503" cy="636753"/>
            <a:chOff x="1168938" y="3822652"/>
            <a:chExt cx="462209" cy="644714"/>
          </a:xfrm>
        </p:grpSpPr>
        <p:sp>
          <p:nvSpPr>
            <p:cNvPr id="274" name="TextBox 273">
              <a:extLst>
                <a:ext uri="{FF2B5EF4-FFF2-40B4-BE49-F238E27FC236}">
                  <a16:creationId xmlns:a16="http://schemas.microsoft.com/office/drawing/2014/main" id="{1FC892CC-A43C-B498-F926-7D83F675D3D1}"/>
                </a:ext>
              </a:extLst>
            </p:cNvPr>
            <p:cNvSpPr txBox="1"/>
            <p:nvPr/>
          </p:nvSpPr>
          <p:spPr>
            <a:xfrm>
              <a:off x="1168938" y="3925139"/>
              <a:ext cx="462209" cy="542227"/>
            </a:xfrm>
            <a:prstGeom prst="rect">
              <a:avLst/>
            </a:prstGeom>
            <a:noFill/>
          </p:spPr>
          <p:txBody>
            <a:bodyPr wrap="square" rtlCol="0">
              <a:spAutoFit/>
            </a:bodyPr>
            <a:lstStyle>
              <a:defPPr>
                <a:defRPr lang="en-US"/>
              </a:defPPr>
              <a:lvl1pPr marL="0" defTabSz="914400" eaLnBrk="1" latinLnBrk="0" hangingPunct="1">
                <a:lnSpc>
                  <a:spcPct val="80000"/>
                </a:lnSpc>
                <a:defRPr sz="800">
                  <a:latin typeface="Graphik" panose="020B0503030202060203" pitchFamily="34" charset="77"/>
                </a:defRPr>
              </a:lvl1pPr>
              <a:lvl2pPr marL="457200" defTabSz="914400" eaLnBrk="1" latinLnBrk="0" hangingPunct="1">
                <a:defRPr sz="1800">
                  <a:latin typeface="+mn-lt"/>
                </a:defRPr>
              </a:lvl2pPr>
              <a:lvl3pPr marL="914400" defTabSz="914400" eaLnBrk="1" latinLnBrk="0" hangingPunct="1">
                <a:defRPr sz="1800">
                  <a:latin typeface="+mn-lt"/>
                </a:defRPr>
              </a:lvl3pPr>
              <a:lvl4pPr marL="1371600" defTabSz="914400" eaLnBrk="1" latinLnBrk="0" hangingPunct="1">
                <a:defRPr sz="1800">
                  <a:latin typeface="+mn-lt"/>
                </a:defRPr>
              </a:lvl4pPr>
              <a:lvl5pPr marL="1828800" defTabSz="914400" eaLnBrk="1" latinLnBrk="0" hangingPunct="1">
                <a:defRPr sz="1800">
                  <a:latin typeface="+mn-lt"/>
                </a:defRPr>
              </a:lvl5pPr>
              <a:lvl6pPr marL="2286000" defTabSz="914400">
                <a:defRPr sz="1800">
                  <a:latin typeface="+mn-lt"/>
                </a:defRPr>
              </a:lvl6pPr>
              <a:lvl7pPr marL="2743200" defTabSz="914400">
                <a:defRPr sz="1800">
                  <a:latin typeface="+mn-lt"/>
                </a:defRPr>
              </a:lvl7pPr>
              <a:lvl8pPr marL="3200400" defTabSz="914400">
                <a:defRPr sz="1800">
                  <a:latin typeface="+mn-lt"/>
                </a:defRPr>
              </a:lvl8pPr>
              <a:lvl9pPr marL="3657600" defTabSz="914400">
                <a:defRPr sz="1800">
                  <a:latin typeface="+mn-lt"/>
                </a:defRPr>
              </a:lvl9pPr>
            </a:lstStyle>
            <a:p>
              <a:pPr>
                <a:defRPr/>
              </a:pPr>
              <a:endParaRPr lang="en-US" sz="900" dirty="0">
                <a:solidFill>
                  <a:prstClr val="black"/>
                </a:solidFill>
                <a:latin typeface="Segoe UI Light" panose="020B0502040204020203" pitchFamily="34" charset="0"/>
                <a:cs typeface="Segoe UI Light" panose="020B0502040204020203" pitchFamily="34" charset="0"/>
              </a:endParaRPr>
            </a:p>
            <a:p>
              <a:pPr>
                <a:defRPr/>
              </a:pPr>
              <a:r>
                <a:rPr lang="en-US" sz="900" dirty="0">
                  <a:solidFill>
                    <a:prstClr val="black"/>
                  </a:solidFill>
                  <a:latin typeface="Segoe UI Light" panose="020B0502040204020203" pitchFamily="34" charset="0"/>
                  <a:cs typeface="Segoe UI Light" panose="020B0502040204020203" pitchFamily="34" charset="0"/>
                </a:rPr>
                <a:t> Apps</a:t>
              </a:r>
            </a:p>
            <a:p>
              <a:pPr>
                <a:defRPr/>
              </a:pPr>
              <a:endParaRPr lang="en-US" sz="900" dirty="0">
                <a:solidFill>
                  <a:prstClr val="black"/>
                </a:solidFill>
                <a:latin typeface="Segoe UI Light" panose="020B0502040204020203" pitchFamily="34" charset="0"/>
                <a:cs typeface="Segoe UI Light" panose="020B0502040204020203" pitchFamily="34" charset="0"/>
              </a:endParaRPr>
            </a:p>
          </p:txBody>
        </p:sp>
        <p:pic>
          <p:nvPicPr>
            <p:cNvPr id="275" name="Picture 274" descr="A picture containing text, monitor, display, dark&#10;&#10;Description automatically generated">
              <a:extLst>
                <a:ext uri="{FF2B5EF4-FFF2-40B4-BE49-F238E27FC236}">
                  <a16:creationId xmlns:a16="http://schemas.microsoft.com/office/drawing/2014/main" id="{6D6E2760-E13C-0C71-1B8C-7F06CD5E458D}"/>
                </a:ext>
              </a:extLst>
            </p:cNvPr>
            <p:cNvPicPr>
              <a:picLocks noChangeAspect="1"/>
            </p:cNvPicPr>
            <p:nvPr/>
          </p:nvPicPr>
          <p:blipFill>
            <a:blip r:embed="rId9"/>
            <a:stretch>
              <a:fillRect/>
            </a:stretch>
          </p:blipFill>
          <p:spPr>
            <a:xfrm>
              <a:off x="1234544" y="3822652"/>
              <a:ext cx="313993" cy="313993"/>
            </a:xfrm>
            <a:prstGeom prst="rect">
              <a:avLst/>
            </a:prstGeom>
          </p:spPr>
        </p:pic>
      </p:grpSp>
      <p:grpSp>
        <p:nvGrpSpPr>
          <p:cNvPr id="276" name="Group 275">
            <a:extLst>
              <a:ext uri="{FF2B5EF4-FFF2-40B4-BE49-F238E27FC236}">
                <a16:creationId xmlns:a16="http://schemas.microsoft.com/office/drawing/2014/main" id="{C74691E4-721D-3C44-1F01-D03F679F4D90}"/>
              </a:ext>
            </a:extLst>
          </p:cNvPr>
          <p:cNvGrpSpPr/>
          <p:nvPr/>
        </p:nvGrpSpPr>
        <p:grpSpPr>
          <a:xfrm>
            <a:off x="9027368" y="5032264"/>
            <a:ext cx="632805" cy="153880"/>
            <a:chOff x="9114779" y="4149388"/>
            <a:chExt cx="632805" cy="153880"/>
          </a:xfrm>
        </p:grpSpPr>
        <p:sp>
          <p:nvSpPr>
            <p:cNvPr id="277" name="TextBox 276">
              <a:extLst>
                <a:ext uri="{FF2B5EF4-FFF2-40B4-BE49-F238E27FC236}">
                  <a16:creationId xmlns:a16="http://schemas.microsoft.com/office/drawing/2014/main" id="{6F360281-8862-4275-AD84-1D5453D28191}"/>
                </a:ext>
              </a:extLst>
            </p:cNvPr>
            <p:cNvSpPr txBox="1"/>
            <p:nvPr/>
          </p:nvSpPr>
          <p:spPr>
            <a:xfrm>
              <a:off x="9208775" y="4161579"/>
              <a:ext cx="538809" cy="141689"/>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Ask Question</a:t>
              </a:r>
            </a:p>
          </p:txBody>
        </p:sp>
        <p:sp>
          <p:nvSpPr>
            <p:cNvPr id="278" name="Oval 277">
              <a:extLst>
                <a:ext uri="{FF2B5EF4-FFF2-40B4-BE49-F238E27FC236}">
                  <a16:creationId xmlns:a16="http://schemas.microsoft.com/office/drawing/2014/main" id="{207E0439-DCE5-9301-D978-2173311C50CC}"/>
                </a:ext>
              </a:extLst>
            </p:cNvPr>
            <p:cNvSpPr/>
            <p:nvPr/>
          </p:nvSpPr>
          <p:spPr>
            <a:xfrm>
              <a:off x="9114779" y="4149388"/>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1</a:t>
              </a:r>
              <a:endParaRPr kumimoji="0" lang="en-US" sz="105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grpSp>
      <p:grpSp>
        <p:nvGrpSpPr>
          <p:cNvPr id="279" name="Group 278">
            <a:extLst>
              <a:ext uri="{FF2B5EF4-FFF2-40B4-BE49-F238E27FC236}">
                <a16:creationId xmlns:a16="http://schemas.microsoft.com/office/drawing/2014/main" id="{70E137DA-6B8C-CA2A-C17B-EDD9E01CBA93}"/>
              </a:ext>
            </a:extLst>
          </p:cNvPr>
          <p:cNvGrpSpPr/>
          <p:nvPr/>
        </p:nvGrpSpPr>
        <p:grpSpPr>
          <a:xfrm>
            <a:off x="7638520" y="1424041"/>
            <a:ext cx="604359" cy="165972"/>
            <a:chOff x="9140476" y="4377733"/>
            <a:chExt cx="604359" cy="165972"/>
          </a:xfrm>
        </p:grpSpPr>
        <p:sp>
          <p:nvSpPr>
            <p:cNvPr id="280" name="TextBox 279">
              <a:extLst>
                <a:ext uri="{FF2B5EF4-FFF2-40B4-BE49-F238E27FC236}">
                  <a16:creationId xmlns:a16="http://schemas.microsoft.com/office/drawing/2014/main" id="{E4807E7E-C620-0E78-92E3-DF9182C6DA56}"/>
                </a:ext>
              </a:extLst>
            </p:cNvPr>
            <p:cNvSpPr txBox="1"/>
            <p:nvPr/>
          </p:nvSpPr>
          <p:spPr>
            <a:xfrm>
              <a:off x="9206026" y="4377733"/>
              <a:ext cx="538809" cy="141689"/>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Submit Question &amp; History</a:t>
              </a:r>
            </a:p>
          </p:txBody>
        </p:sp>
        <p:sp>
          <p:nvSpPr>
            <p:cNvPr id="281" name="Oval 280">
              <a:extLst>
                <a:ext uri="{FF2B5EF4-FFF2-40B4-BE49-F238E27FC236}">
                  <a16:creationId xmlns:a16="http://schemas.microsoft.com/office/drawing/2014/main" id="{30F4730D-91BA-92EC-DCFE-91E85CA4BADA}"/>
                </a:ext>
              </a:extLst>
            </p:cNvPr>
            <p:cNvSpPr/>
            <p:nvPr/>
          </p:nvSpPr>
          <p:spPr>
            <a:xfrm>
              <a:off x="9140476" y="4446340"/>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2</a:t>
              </a:r>
            </a:p>
          </p:txBody>
        </p:sp>
      </p:grpSp>
      <p:grpSp>
        <p:nvGrpSpPr>
          <p:cNvPr id="282" name="Group 281">
            <a:extLst>
              <a:ext uri="{FF2B5EF4-FFF2-40B4-BE49-F238E27FC236}">
                <a16:creationId xmlns:a16="http://schemas.microsoft.com/office/drawing/2014/main" id="{97B009AB-E079-05E7-4912-CB5712C44024}"/>
              </a:ext>
            </a:extLst>
          </p:cNvPr>
          <p:cNvGrpSpPr/>
          <p:nvPr/>
        </p:nvGrpSpPr>
        <p:grpSpPr>
          <a:xfrm>
            <a:off x="9532613" y="5822892"/>
            <a:ext cx="971116" cy="215444"/>
            <a:chOff x="8462202" y="5793768"/>
            <a:chExt cx="971116" cy="215444"/>
          </a:xfrm>
        </p:grpSpPr>
        <p:sp>
          <p:nvSpPr>
            <p:cNvPr id="283" name="Oval 282">
              <a:extLst>
                <a:ext uri="{FF2B5EF4-FFF2-40B4-BE49-F238E27FC236}">
                  <a16:creationId xmlns:a16="http://schemas.microsoft.com/office/drawing/2014/main" id="{4806C589-14B6-5AC4-8E72-771E21A33E3A}"/>
                </a:ext>
              </a:extLst>
            </p:cNvPr>
            <p:cNvSpPr/>
            <p:nvPr/>
          </p:nvSpPr>
          <p:spPr>
            <a:xfrm>
              <a:off x="8462202" y="5853588"/>
              <a:ext cx="121792" cy="119914"/>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1</a:t>
              </a:r>
              <a:endParaRPr kumimoji="0" lang="en-US" sz="11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sp>
          <p:nvSpPr>
            <p:cNvPr id="284" name="TextBox 283">
              <a:extLst>
                <a:ext uri="{FF2B5EF4-FFF2-40B4-BE49-F238E27FC236}">
                  <a16:creationId xmlns:a16="http://schemas.microsoft.com/office/drawing/2014/main" id="{FED9686A-176E-CD9B-A4A0-948B52F4391D}"/>
                </a:ext>
              </a:extLst>
            </p:cNvPr>
            <p:cNvSpPr txBox="1"/>
            <p:nvPr/>
          </p:nvSpPr>
          <p:spPr>
            <a:xfrm>
              <a:off x="8556155" y="5793768"/>
              <a:ext cx="877163"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75000"/>
                    </a:prstClr>
                  </a:solidFill>
                  <a:effectLst/>
                  <a:uLnTx/>
                  <a:uFillTx/>
                  <a:latin typeface="Segoe UI Light" panose="020B0502040204020203" pitchFamily="34" charset="0"/>
                  <a:cs typeface="Segoe UI Light" panose="020B0502040204020203" pitchFamily="34" charset="0"/>
                </a:rPr>
                <a:t>Q&amp;A interaction</a:t>
              </a:r>
            </a:p>
          </p:txBody>
        </p:sp>
      </p:grpSp>
      <p:grpSp>
        <p:nvGrpSpPr>
          <p:cNvPr id="285" name="Group 284">
            <a:extLst>
              <a:ext uri="{FF2B5EF4-FFF2-40B4-BE49-F238E27FC236}">
                <a16:creationId xmlns:a16="http://schemas.microsoft.com/office/drawing/2014/main" id="{8C3989B7-97FB-7144-3B3E-3877E1BCC831}"/>
              </a:ext>
            </a:extLst>
          </p:cNvPr>
          <p:cNvGrpSpPr/>
          <p:nvPr/>
        </p:nvGrpSpPr>
        <p:grpSpPr>
          <a:xfrm>
            <a:off x="8252463" y="5824643"/>
            <a:ext cx="1141035" cy="215444"/>
            <a:chOff x="9555442" y="5791680"/>
            <a:chExt cx="1141035" cy="215444"/>
          </a:xfrm>
        </p:grpSpPr>
        <p:sp>
          <p:nvSpPr>
            <p:cNvPr id="286" name="Oval 285">
              <a:extLst>
                <a:ext uri="{FF2B5EF4-FFF2-40B4-BE49-F238E27FC236}">
                  <a16:creationId xmlns:a16="http://schemas.microsoft.com/office/drawing/2014/main" id="{26B26A2E-6982-C16B-2BFF-CC773E04846D}"/>
                </a:ext>
              </a:extLst>
            </p:cNvPr>
            <p:cNvSpPr/>
            <p:nvPr/>
          </p:nvSpPr>
          <p:spPr>
            <a:xfrm>
              <a:off x="9555442" y="5851500"/>
              <a:ext cx="121792" cy="119914"/>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1</a:t>
              </a:r>
              <a:endParaRPr kumimoji="0" lang="en-US" sz="11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sp>
          <p:nvSpPr>
            <p:cNvPr id="287" name="TextBox 286">
              <a:extLst>
                <a:ext uri="{FF2B5EF4-FFF2-40B4-BE49-F238E27FC236}">
                  <a16:creationId xmlns:a16="http://schemas.microsoft.com/office/drawing/2014/main" id="{9FC156F6-CF8F-9F5D-CAA3-8CB93C4938AF}"/>
                </a:ext>
              </a:extLst>
            </p:cNvPr>
            <p:cNvSpPr txBox="1"/>
            <p:nvPr/>
          </p:nvSpPr>
          <p:spPr>
            <a:xfrm>
              <a:off x="9649395" y="5791680"/>
              <a:ext cx="1047082"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75000"/>
                    </a:prstClr>
                  </a:solidFill>
                  <a:effectLst/>
                  <a:uLnTx/>
                  <a:uFillTx/>
                  <a:latin typeface="Segoe UI Light" panose="020B0502040204020203" pitchFamily="34" charset="0"/>
                  <a:cs typeface="Segoe UI Light" panose="020B0502040204020203" pitchFamily="34" charset="0"/>
                </a:rPr>
                <a:t>Source data loading</a:t>
              </a:r>
            </a:p>
          </p:txBody>
        </p:sp>
      </p:grpSp>
      <p:sp>
        <p:nvSpPr>
          <p:cNvPr id="288" name="Oval 287">
            <a:extLst>
              <a:ext uri="{FF2B5EF4-FFF2-40B4-BE49-F238E27FC236}">
                <a16:creationId xmlns:a16="http://schemas.microsoft.com/office/drawing/2014/main" id="{6F64EFE0-CFC8-40DA-56F4-E0C3BEF3A7F2}"/>
              </a:ext>
            </a:extLst>
          </p:cNvPr>
          <p:cNvSpPr/>
          <p:nvPr/>
        </p:nvSpPr>
        <p:spPr>
          <a:xfrm>
            <a:off x="2321622" y="4120708"/>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1</a:t>
            </a:r>
            <a:endParaRPr kumimoji="0" lang="en-US" sz="105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grpSp>
        <p:nvGrpSpPr>
          <p:cNvPr id="289" name="Group 288">
            <a:extLst>
              <a:ext uri="{FF2B5EF4-FFF2-40B4-BE49-F238E27FC236}">
                <a16:creationId xmlns:a16="http://schemas.microsoft.com/office/drawing/2014/main" id="{FA0B043A-FD40-CE79-3C05-09375067EE92}"/>
              </a:ext>
            </a:extLst>
          </p:cNvPr>
          <p:cNvGrpSpPr/>
          <p:nvPr/>
        </p:nvGrpSpPr>
        <p:grpSpPr>
          <a:xfrm>
            <a:off x="4418007" y="1907922"/>
            <a:ext cx="728855" cy="183106"/>
            <a:chOff x="4818527" y="3411108"/>
            <a:chExt cx="728855" cy="183106"/>
          </a:xfrm>
        </p:grpSpPr>
        <p:sp>
          <p:nvSpPr>
            <p:cNvPr id="290" name="TextBox 289">
              <a:extLst>
                <a:ext uri="{FF2B5EF4-FFF2-40B4-BE49-F238E27FC236}">
                  <a16:creationId xmlns:a16="http://schemas.microsoft.com/office/drawing/2014/main" id="{19D19165-4D78-9269-8814-D9F58E213139}"/>
                </a:ext>
              </a:extLst>
            </p:cNvPr>
            <p:cNvSpPr txBox="1"/>
            <p:nvPr/>
          </p:nvSpPr>
          <p:spPr>
            <a:xfrm>
              <a:off x="4897946" y="3411108"/>
              <a:ext cx="649436" cy="156058"/>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Change Feed: Source Documents</a:t>
              </a:r>
            </a:p>
          </p:txBody>
        </p:sp>
        <p:sp>
          <p:nvSpPr>
            <p:cNvPr id="291" name="Oval 290">
              <a:extLst>
                <a:ext uri="{FF2B5EF4-FFF2-40B4-BE49-F238E27FC236}">
                  <a16:creationId xmlns:a16="http://schemas.microsoft.com/office/drawing/2014/main" id="{52DF8D01-2822-0C96-95FB-4757D63F27E2}"/>
                </a:ext>
              </a:extLst>
            </p:cNvPr>
            <p:cNvSpPr/>
            <p:nvPr/>
          </p:nvSpPr>
          <p:spPr>
            <a:xfrm>
              <a:off x="4818527" y="3496849"/>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2</a:t>
              </a:r>
              <a:endParaRPr kumimoji="0" lang="en-US" sz="105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grpSp>
      <p:grpSp>
        <p:nvGrpSpPr>
          <p:cNvPr id="292" name="Group 291">
            <a:extLst>
              <a:ext uri="{FF2B5EF4-FFF2-40B4-BE49-F238E27FC236}">
                <a16:creationId xmlns:a16="http://schemas.microsoft.com/office/drawing/2014/main" id="{7DBC8CA4-2799-2017-F92A-F7A287A06BA4}"/>
              </a:ext>
            </a:extLst>
          </p:cNvPr>
          <p:cNvGrpSpPr/>
          <p:nvPr/>
        </p:nvGrpSpPr>
        <p:grpSpPr>
          <a:xfrm>
            <a:off x="5667127" y="3454071"/>
            <a:ext cx="865785" cy="144915"/>
            <a:chOff x="6328018" y="4383825"/>
            <a:chExt cx="865785" cy="144915"/>
          </a:xfrm>
        </p:grpSpPr>
        <p:sp>
          <p:nvSpPr>
            <p:cNvPr id="293" name="TextBox 292">
              <a:extLst>
                <a:ext uri="{FF2B5EF4-FFF2-40B4-BE49-F238E27FC236}">
                  <a16:creationId xmlns:a16="http://schemas.microsoft.com/office/drawing/2014/main" id="{9084FAE6-CB72-6BA2-9F96-A830F5D87222}"/>
                </a:ext>
              </a:extLst>
            </p:cNvPr>
            <p:cNvSpPr txBox="1"/>
            <p:nvPr/>
          </p:nvSpPr>
          <p:spPr>
            <a:xfrm>
              <a:off x="6444259" y="4391800"/>
              <a:ext cx="749544" cy="136940"/>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Index Documents &amp; Embedding Vectors</a:t>
              </a:r>
            </a:p>
          </p:txBody>
        </p:sp>
        <p:sp>
          <p:nvSpPr>
            <p:cNvPr id="294" name="Oval 293">
              <a:extLst>
                <a:ext uri="{FF2B5EF4-FFF2-40B4-BE49-F238E27FC236}">
                  <a16:creationId xmlns:a16="http://schemas.microsoft.com/office/drawing/2014/main" id="{C4A9BCAF-8C81-5A69-ACF3-1EAB79BF354C}"/>
                </a:ext>
              </a:extLst>
            </p:cNvPr>
            <p:cNvSpPr/>
            <p:nvPr/>
          </p:nvSpPr>
          <p:spPr>
            <a:xfrm>
              <a:off x="6328018" y="4383825"/>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4</a:t>
              </a:r>
            </a:p>
          </p:txBody>
        </p:sp>
      </p:grpSp>
      <p:grpSp>
        <p:nvGrpSpPr>
          <p:cNvPr id="295" name="Group 294">
            <a:extLst>
              <a:ext uri="{FF2B5EF4-FFF2-40B4-BE49-F238E27FC236}">
                <a16:creationId xmlns:a16="http://schemas.microsoft.com/office/drawing/2014/main" id="{ADA7E031-9079-52BD-2BBA-9C86A2A324C4}"/>
              </a:ext>
            </a:extLst>
          </p:cNvPr>
          <p:cNvGrpSpPr/>
          <p:nvPr/>
        </p:nvGrpSpPr>
        <p:grpSpPr>
          <a:xfrm>
            <a:off x="6278191" y="1482421"/>
            <a:ext cx="1025450" cy="179430"/>
            <a:chOff x="5828493" y="4875124"/>
            <a:chExt cx="1025450" cy="179430"/>
          </a:xfrm>
        </p:grpSpPr>
        <p:sp>
          <p:nvSpPr>
            <p:cNvPr id="296" name="TextBox 295">
              <a:extLst>
                <a:ext uri="{FF2B5EF4-FFF2-40B4-BE49-F238E27FC236}">
                  <a16:creationId xmlns:a16="http://schemas.microsoft.com/office/drawing/2014/main" id="{DF4AF184-27F0-631D-8E7E-E54516838511}"/>
                </a:ext>
              </a:extLst>
            </p:cNvPr>
            <p:cNvSpPr txBox="1"/>
            <p:nvPr/>
          </p:nvSpPr>
          <p:spPr>
            <a:xfrm>
              <a:off x="5828493" y="4887113"/>
              <a:ext cx="1025450" cy="167441"/>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Persist Q&amp;A</a:t>
              </a:r>
            </a:p>
          </p:txBody>
        </p:sp>
        <p:sp>
          <p:nvSpPr>
            <p:cNvPr id="297" name="Oval 296">
              <a:extLst>
                <a:ext uri="{FF2B5EF4-FFF2-40B4-BE49-F238E27FC236}">
                  <a16:creationId xmlns:a16="http://schemas.microsoft.com/office/drawing/2014/main" id="{C0274D66-D778-2AF1-72BF-D388D40A4153}"/>
                </a:ext>
              </a:extLst>
            </p:cNvPr>
            <p:cNvSpPr/>
            <p:nvPr/>
          </p:nvSpPr>
          <p:spPr>
            <a:xfrm>
              <a:off x="5967027" y="4875124"/>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6</a:t>
              </a:r>
              <a:endParaRPr kumimoji="0" lang="en-US" sz="105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grpSp>
      <p:grpSp>
        <p:nvGrpSpPr>
          <p:cNvPr id="298" name="Group 297">
            <a:extLst>
              <a:ext uri="{FF2B5EF4-FFF2-40B4-BE49-F238E27FC236}">
                <a16:creationId xmlns:a16="http://schemas.microsoft.com/office/drawing/2014/main" id="{F5D59979-8829-4708-5ED1-8182E44389DA}"/>
              </a:ext>
            </a:extLst>
          </p:cNvPr>
          <p:cNvGrpSpPr/>
          <p:nvPr/>
        </p:nvGrpSpPr>
        <p:grpSpPr>
          <a:xfrm>
            <a:off x="4724934" y="4037441"/>
            <a:ext cx="839559" cy="122561"/>
            <a:chOff x="4812095" y="4396861"/>
            <a:chExt cx="839559" cy="122561"/>
          </a:xfrm>
        </p:grpSpPr>
        <p:sp>
          <p:nvSpPr>
            <p:cNvPr id="299" name="TextBox 298">
              <a:extLst>
                <a:ext uri="{FF2B5EF4-FFF2-40B4-BE49-F238E27FC236}">
                  <a16:creationId xmlns:a16="http://schemas.microsoft.com/office/drawing/2014/main" id="{D4BD107B-ED94-CBDA-121F-259160446C06}"/>
                </a:ext>
              </a:extLst>
            </p:cNvPr>
            <p:cNvSpPr txBox="1"/>
            <p:nvPr/>
          </p:nvSpPr>
          <p:spPr>
            <a:xfrm>
              <a:off x="4935899" y="4409247"/>
              <a:ext cx="715755" cy="110175"/>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Persist Embedding Vectors</a:t>
              </a:r>
            </a:p>
          </p:txBody>
        </p:sp>
        <p:sp>
          <p:nvSpPr>
            <p:cNvPr id="300" name="Oval 299">
              <a:extLst>
                <a:ext uri="{FF2B5EF4-FFF2-40B4-BE49-F238E27FC236}">
                  <a16:creationId xmlns:a16="http://schemas.microsoft.com/office/drawing/2014/main" id="{4C0BE37A-465A-F50E-325F-50237926CB7B}"/>
                </a:ext>
              </a:extLst>
            </p:cNvPr>
            <p:cNvSpPr/>
            <p:nvPr/>
          </p:nvSpPr>
          <p:spPr>
            <a:xfrm>
              <a:off x="4812095" y="4396861"/>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5</a:t>
              </a:r>
            </a:p>
          </p:txBody>
        </p:sp>
      </p:grpSp>
      <p:sp>
        <p:nvSpPr>
          <p:cNvPr id="301" name="Rectangle 300">
            <a:extLst>
              <a:ext uri="{FF2B5EF4-FFF2-40B4-BE49-F238E27FC236}">
                <a16:creationId xmlns:a16="http://schemas.microsoft.com/office/drawing/2014/main" id="{7BF5012F-6220-080B-B2E4-CF8504B74DCE}"/>
              </a:ext>
            </a:extLst>
          </p:cNvPr>
          <p:cNvSpPr/>
          <p:nvPr/>
        </p:nvSpPr>
        <p:spPr>
          <a:xfrm>
            <a:off x="3555902" y="4003969"/>
            <a:ext cx="777589" cy="210232"/>
          </a:xfrm>
          <a:prstGeom prst="rect">
            <a:avLst/>
          </a:prstGeom>
          <a:noFill/>
          <a:ln w="9525" cap="flat" cmpd="sng" algn="ctr">
            <a:solidFill>
              <a:srgbClr val="4472C4">
                <a:shade val="50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noFill/>
              <a:effectLst/>
              <a:uLnTx/>
              <a:uFillTx/>
              <a:latin typeface="Calibri" panose="020F0502020204030204"/>
              <a:ea typeface="+mn-ea"/>
              <a:cs typeface="+mn-cs"/>
            </a:endParaRPr>
          </a:p>
        </p:txBody>
      </p:sp>
      <p:pic>
        <p:nvPicPr>
          <p:cNvPr id="302" name="Picture 2">
            <a:extLst>
              <a:ext uri="{FF2B5EF4-FFF2-40B4-BE49-F238E27FC236}">
                <a16:creationId xmlns:a16="http://schemas.microsoft.com/office/drawing/2014/main" id="{FA7E04E5-DCBA-9D62-9D89-73BA56950734}"/>
              </a:ext>
            </a:extLst>
          </p:cNvPr>
          <p:cNvPicPr>
            <a:picLocks noChangeAspect="1" noChangeArrowheads="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bwMode="auto">
          <a:xfrm>
            <a:off x="8588127" y="5054548"/>
            <a:ext cx="329184" cy="329184"/>
          </a:xfrm>
          <a:prstGeom prst="rect">
            <a:avLst/>
          </a:prstGeom>
          <a:noFill/>
          <a:extLst>
            <a:ext uri="{909E8E84-426E-40DD-AFC4-6F175D3DCCD1}">
              <a14:hiddenFill xmlns:a14="http://schemas.microsoft.com/office/drawing/2010/main">
                <a:solidFill>
                  <a:srgbClr val="FFFFFF"/>
                </a:solidFill>
              </a14:hiddenFill>
            </a:ext>
          </a:extLst>
        </p:spPr>
      </p:pic>
      <p:grpSp>
        <p:nvGrpSpPr>
          <p:cNvPr id="303" name="Group 302">
            <a:extLst>
              <a:ext uri="{FF2B5EF4-FFF2-40B4-BE49-F238E27FC236}">
                <a16:creationId xmlns:a16="http://schemas.microsoft.com/office/drawing/2014/main" id="{34070C9C-05AA-5A11-7336-2EDDD78A1498}"/>
              </a:ext>
            </a:extLst>
          </p:cNvPr>
          <p:cNvGrpSpPr/>
          <p:nvPr/>
        </p:nvGrpSpPr>
        <p:grpSpPr>
          <a:xfrm>
            <a:off x="7615408" y="4136181"/>
            <a:ext cx="982108" cy="163687"/>
            <a:chOff x="6403420" y="3423679"/>
            <a:chExt cx="982108" cy="163687"/>
          </a:xfrm>
        </p:grpSpPr>
        <p:sp>
          <p:nvSpPr>
            <p:cNvPr id="304" name="Oval 303">
              <a:extLst>
                <a:ext uri="{FF2B5EF4-FFF2-40B4-BE49-F238E27FC236}">
                  <a16:creationId xmlns:a16="http://schemas.microsoft.com/office/drawing/2014/main" id="{A0FF4B49-FCBD-F3B1-7CE9-896229A6E60D}"/>
                </a:ext>
              </a:extLst>
            </p:cNvPr>
            <p:cNvSpPr/>
            <p:nvPr/>
          </p:nvSpPr>
          <p:spPr>
            <a:xfrm>
              <a:off x="6403420" y="3434488"/>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5</a:t>
              </a:r>
            </a:p>
          </p:txBody>
        </p:sp>
        <p:sp>
          <p:nvSpPr>
            <p:cNvPr id="305" name="TextBox 304">
              <a:extLst>
                <a:ext uri="{FF2B5EF4-FFF2-40B4-BE49-F238E27FC236}">
                  <a16:creationId xmlns:a16="http://schemas.microsoft.com/office/drawing/2014/main" id="{26158EF3-6808-2872-860F-69DE4E2A534D}"/>
                </a:ext>
              </a:extLst>
            </p:cNvPr>
            <p:cNvSpPr txBox="1"/>
            <p:nvPr/>
          </p:nvSpPr>
          <p:spPr>
            <a:xfrm>
              <a:off x="6467440" y="3423679"/>
              <a:ext cx="918088" cy="163687"/>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Request Completion (Completions API) </a:t>
              </a:r>
            </a:p>
          </p:txBody>
        </p:sp>
      </p:grpSp>
      <p:cxnSp>
        <p:nvCxnSpPr>
          <p:cNvPr id="306" name="Connector: Elbow 305">
            <a:extLst>
              <a:ext uri="{FF2B5EF4-FFF2-40B4-BE49-F238E27FC236}">
                <a16:creationId xmlns:a16="http://schemas.microsoft.com/office/drawing/2014/main" id="{122F4CAF-D7C7-6BA0-6ED4-2888B6D526D7}"/>
              </a:ext>
            </a:extLst>
          </p:cNvPr>
          <p:cNvCxnSpPr>
            <a:cxnSpLocks/>
          </p:cNvCxnSpPr>
          <p:nvPr/>
        </p:nvCxnSpPr>
        <p:spPr>
          <a:xfrm rot="10800000">
            <a:off x="6962586" y="2198765"/>
            <a:ext cx="34160" cy="720561"/>
          </a:xfrm>
          <a:prstGeom prst="bentConnector3">
            <a:avLst>
              <a:gd name="adj1" fmla="val 3477761"/>
            </a:avLst>
          </a:prstGeom>
          <a:noFill/>
          <a:ln w="12700" cap="flat" cmpd="sng" algn="ctr">
            <a:solidFill>
              <a:srgbClr val="ED7D31"/>
            </a:solidFill>
            <a:prstDash val="solid"/>
            <a:miter lim="800000"/>
            <a:headEnd type="triangle"/>
            <a:tailEnd type="triangle"/>
          </a:ln>
          <a:effectLst/>
        </p:spPr>
      </p:cxnSp>
      <p:grpSp>
        <p:nvGrpSpPr>
          <p:cNvPr id="307" name="Group 306">
            <a:extLst>
              <a:ext uri="{FF2B5EF4-FFF2-40B4-BE49-F238E27FC236}">
                <a16:creationId xmlns:a16="http://schemas.microsoft.com/office/drawing/2014/main" id="{26E33947-CCCA-D9BA-92DE-880D9EAF35EF}"/>
              </a:ext>
            </a:extLst>
          </p:cNvPr>
          <p:cNvGrpSpPr/>
          <p:nvPr/>
        </p:nvGrpSpPr>
        <p:grpSpPr>
          <a:xfrm>
            <a:off x="5869457" y="2265611"/>
            <a:ext cx="997748" cy="163687"/>
            <a:chOff x="4848501" y="1261293"/>
            <a:chExt cx="997748" cy="163687"/>
          </a:xfrm>
        </p:grpSpPr>
        <p:sp>
          <p:nvSpPr>
            <p:cNvPr id="308" name="TextBox 307">
              <a:extLst>
                <a:ext uri="{FF2B5EF4-FFF2-40B4-BE49-F238E27FC236}">
                  <a16:creationId xmlns:a16="http://schemas.microsoft.com/office/drawing/2014/main" id="{B61D15BA-8BE5-357C-E448-046EB85ECF71}"/>
                </a:ext>
              </a:extLst>
            </p:cNvPr>
            <p:cNvSpPr txBox="1"/>
            <p:nvPr/>
          </p:nvSpPr>
          <p:spPr>
            <a:xfrm>
              <a:off x="4928161" y="1261293"/>
              <a:ext cx="918088" cy="163687"/>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Request Embeddings (Embeddings API) </a:t>
              </a:r>
            </a:p>
          </p:txBody>
        </p:sp>
        <p:sp>
          <p:nvSpPr>
            <p:cNvPr id="309" name="Oval 308">
              <a:extLst>
                <a:ext uri="{FF2B5EF4-FFF2-40B4-BE49-F238E27FC236}">
                  <a16:creationId xmlns:a16="http://schemas.microsoft.com/office/drawing/2014/main" id="{9EABC70B-9DCB-E794-C5D5-9C228FEF9E9B}"/>
                </a:ext>
              </a:extLst>
            </p:cNvPr>
            <p:cNvSpPr/>
            <p:nvPr/>
          </p:nvSpPr>
          <p:spPr>
            <a:xfrm>
              <a:off x="4848501" y="1270621"/>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3</a:t>
              </a:r>
            </a:p>
          </p:txBody>
        </p:sp>
      </p:grpSp>
      <p:grpSp>
        <p:nvGrpSpPr>
          <p:cNvPr id="310" name="Group 309">
            <a:extLst>
              <a:ext uri="{FF2B5EF4-FFF2-40B4-BE49-F238E27FC236}">
                <a16:creationId xmlns:a16="http://schemas.microsoft.com/office/drawing/2014/main" id="{0958CC6E-E4BE-5EE4-79E5-332EFA8AF7B7}"/>
              </a:ext>
            </a:extLst>
          </p:cNvPr>
          <p:cNvGrpSpPr/>
          <p:nvPr/>
        </p:nvGrpSpPr>
        <p:grpSpPr>
          <a:xfrm>
            <a:off x="6826702" y="3578137"/>
            <a:ext cx="635428" cy="483133"/>
            <a:chOff x="7354211" y="2640038"/>
            <a:chExt cx="635428" cy="483133"/>
          </a:xfrm>
        </p:grpSpPr>
        <p:pic>
          <p:nvPicPr>
            <p:cNvPr id="311" name="Picture 10">
              <a:extLst>
                <a:ext uri="{FF2B5EF4-FFF2-40B4-BE49-F238E27FC236}">
                  <a16:creationId xmlns:a16="http://schemas.microsoft.com/office/drawing/2014/main" id="{57141F64-5179-4489-7B99-1C892DD5BB44}"/>
                </a:ext>
              </a:extLst>
            </p:cNvPr>
            <p:cNvPicPr>
              <a:picLocks noChangeAspect="1" noChangeArrowheads="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bwMode="auto">
            <a:xfrm>
              <a:off x="7546132" y="2640038"/>
              <a:ext cx="225629" cy="225629"/>
            </a:xfrm>
            <a:prstGeom prst="rect">
              <a:avLst/>
            </a:prstGeom>
            <a:noFill/>
            <a:extLst>
              <a:ext uri="{909E8E84-426E-40DD-AFC4-6F175D3DCCD1}">
                <a14:hiddenFill xmlns:a14="http://schemas.microsoft.com/office/drawing/2010/main">
                  <a:solidFill>
                    <a:srgbClr val="FFFFFF"/>
                  </a:solidFill>
                </a14:hiddenFill>
              </a:ext>
            </a:extLst>
          </p:spPr>
        </p:pic>
        <p:sp>
          <p:nvSpPr>
            <p:cNvPr id="312" name="Rectangle 311">
              <a:extLst>
                <a:ext uri="{FF2B5EF4-FFF2-40B4-BE49-F238E27FC236}">
                  <a16:creationId xmlns:a16="http://schemas.microsoft.com/office/drawing/2014/main" id="{6A76C7D3-7BBE-2F23-0306-C2EB2D73BFCD}"/>
                </a:ext>
              </a:extLst>
            </p:cNvPr>
            <p:cNvSpPr/>
            <p:nvPr/>
          </p:nvSpPr>
          <p:spPr>
            <a:xfrm>
              <a:off x="7354211" y="2882164"/>
              <a:ext cx="635428"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Cognitive Search</a:t>
              </a:r>
              <a:b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br>
              <a:r>
                <a:rPr kumimoji="0" lang="en-US" sz="5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(Hybrid Index)</a:t>
              </a:r>
              <a:endPar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endParaRPr>
            </a:p>
          </p:txBody>
        </p:sp>
      </p:grpSp>
      <p:cxnSp>
        <p:nvCxnSpPr>
          <p:cNvPr id="313" name="Connector: Elbow 312">
            <a:extLst>
              <a:ext uri="{FF2B5EF4-FFF2-40B4-BE49-F238E27FC236}">
                <a16:creationId xmlns:a16="http://schemas.microsoft.com/office/drawing/2014/main" id="{EB9F2294-8FDE-926B-E02D-A2D0C8F2C46C}"/>
              </a:ext>
            </a:extLst>
          </p:cNvPr>
          <p:cNvCxnSpPr>
            <a:cxnSpLocks/>
            <a:stCxn id="311" idx="1"/>
            <a:endCxn id="246" idx="1"/>
          </p:cNvCxnSpPr>
          <p:nvPr/>
        </p:nvCxnSpPr>
        <p:spPr>
          <a:xfrm rot="10800000">
            <a:off x="6962587" y="2115638"/>
            <a:ext cx="56037" cy="1575314"/>
          </a:xfrm>
          <a:prstGeom prst="bentConnector3">
            <a:avLst>
              <a:gd name="adj1" fmla="val 2565405"/>
            </a:avLst>
          </a:prstGeom>
          <a:noFill/>
          <a:ln w="12700" cap="flat" cmpd="sng" algn="ctr">
            <a:solidFill>
              <a:srgbClr val="ED7D31"/>
            </a:solidFill>
            <a:prstDash val="solid"/>
            <a:miter lim="800000"/>
            <a:headEnd type="triangle"/>
            <a:tailEnd type="triangle"/>
          </a:ln>
          <a:effectLst/>
        </p:spPr>
      </p:cxnSp>
      <p:grpSp>
        <p:nvGrpSpPr>
          <p:cNvPr id="314" name="Group 313">
            <a:extLst>
              <a:ext uri="{FF2B5EF4-FFF2-40B4-BE49-F238E27FC236}">
                <a16:creationId xmlns:a16="http://schemas.microsoft.com/office/drawing/2014/main" id="{2450D46D-27EF-F3B3-4380-A3F215EC9119}"/>
              </a:ext>
            </a:extLst>
          </p:cNvPr>
          <p:cNvGrpSpPr/>
          <p:nvPr/>
        </p:nvGrpSpPr>
        <p:grpSpPr>
          <a:xfrm>
            <a:off x="6819105" y="4209462"/>
            <a:ext cx="635428" cy="578280"/>
            <a:chOff x="7357748" y="3147550"/>
            <a:chExt cx="635428" cy="578280"/>
          </a:xfrm>
        </p:grpSpPr>
        <p:sp>
          <p:nvSpPr>
            <p:cNvPr id="315" name="Rectangle 314">
              <a:extLst>
                <a:ext uri="{FF2B5EF4-FFF2-40B4-BE49-F238E27FC236}">
                  <a16:creationId xmlns:a16="http://schemas.microsoft.com/office/drawing/2014/main" id="{A2BB0E73-35D2-DBE6-FB4C-F96A6FC76E43}"/>
                </a:ext>
              </a:extLst>
            </p:cNvPr>
            <p:cNvSpPr/>
            <p:nvPr/>
          </p:nvSpPr>
          <p:spPr>
            <a:xfrm>
              <a:off x="7357748" y="3484823"/>
              <a:ext cx="635428"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Azure OpenAI </a:t>
              </a:r>
              <a:b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br>
              <a:r>
                <a:rPr kumimoji="0" lang="en-US" sz="5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(Completions API)</a:t>
              </a:r>
              <a:endParaRPr kumimoji="0" lang="en-US" sz="8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endParaRPr>
            </a:p>
          </p:txBody>
        </p:sp>
        <p:pic>
          <p:nvPicPr>
            <p:cNvPr id="316" name="Picture 4" descr="OpenAI Logo">
              <a:extLst>
                <a:ext uri="{FF2B5EF4-FFF2-40B4-BE49-F238E27FC236}">
                  <a16:creationId xmlns:a16="http://schemas.microsoft.com/office/drawing/2014/main" id="{CBECA9BA-E59C-595F-288D-31CD4E848D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1248" y="3147550"/>
              <a:ext cx="318918" cy="323317"/>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17" name="Connector: Elbow 316">
            <a:extLst>
              <a:ext uri="{FF2B5EF4-FFF2-40B4-BE49-F238E27FC236}">
                <a16:creationId xmlns:a16="http://schemas.microsoft.com/office/drawing/2014/main" id="{C21292E5-1CF4-32F9-3620-4790ADBF3023}"/>
              </a:ext>
            </a:extLst>
          </p:cNvPr>
          <p:cNvCxnSpPr>
            <a:cxnSpLocks/>
          </p:cNvCxnSpPr>
          <p:nvPr/>
        </p:nvCxnSpPr>
        <p:spPr>
          <a:xfrm rot="16200000" flipV="1">
            <a:off x="6482794" y="2690027"/>
            <a:ext cx="3104731" cy="1624312"/>
          </a:xfrm>
          <a:prstGeom prst="bentConnector3">
            <a:avLst>
              <a:gd name="adj1" fmla="val 107363"/>
            </a:avLst>
          </a:prstGeom>
          <a:noFill/>
          <a:ln w="12700" cap="flat" cmpd="sng" algn="ctr">
            <a:solidFill>
              <a:srgbClr val="5B9BD5"/>
            </a:solidFill>
            <a:prstDash val="solid"/>
            <a:miter lim="800000"/>
            <a:headEnd type="triangle" w="med" len="med"/>
            <a:tailEnd type="triangle" w="med" len="med"/>
          </a:ln>
          <a:effectLst/>
        </p:spPr>
      </p:cxnSp>
      <p:cxnSp>
        <p:nvCxnSpPr>
          <p:cNvPr id="318" name="Connector: Elbow 317">
            <a:extLst>
              <a:ext uri="{FF2B5EF4-FFF2-40B4-BE49-F238E27FC236}">
                <a16:creationId xmlns:a16="http://schemas.microsoft.com/office/drawing/2014/main" id="{A32FAF08-9062-4FA6-52BB-58185717C051}"/>
              </a:ext>
            </a:extLst>
          </p:cNvPr>
          <p:cNvCxnSpPr>
            <a:cxnSpLocks/>
            <a:stCxn id="264" idx="3"/>
          </p:cNvCxnSpPr>
          <p:nvPr/>
        </p:nvCxnSpPr>
        <p:spPr>
          <a:xfrm flipH="1" flipV="1">
            <a:off x="7294228" y="2205989"/>
            <a:ext cx="21436" cy="630210"/>
          </a:xfrm>
          <a:prstGeom prst="bentConnector4">
            <a:avLst>
              <a:gd name="adj1" fmla="val -1066430"/>
              <a:gd name="adj2" fmla="val 99993"/>
            </a:avLst>
          </a:prstGeom>
          <a:noFill/>
          <a:ln w="12700" cap="flat" cmpd="sng" algn="ctr">
            <a:solidFill>
              <a:srgbClr val="ED7D31"/>
            </a:solidFill>
            <a:prstDash val="solid"/>
            <a:miter lim="800000"/>
            <a:headEnd type="triangle"/>
            <a:tailEnd type="triangle"/>
          </a:ln>
          <a:effectLst/>
        </p:spPr>
      </p:cxnSp>
      <p:grpSp>
        <p:nvGrpSpPr>
          <p:cNvPr id="319" name="Group 318">
            <a:extLst>
              <a:ext uri="{FF2B5EF4-FFF2-40B4-BE49-F238E27FC236}">
                <a16:creationId xmlns:a16="http://schemas.microsoft.com/office/drawing/2014/main" id="{0A6F88E5-94F9-676B-23F7-223F263EF629}"/>
              </a:ext>
            </a:extLst>
          </p:cNvPr>
          <p:cNvGrpSpPr/>
          <p:nvPr/>
        </p:nvGrpSpPr>
        <p:grpSpPr>
          <a:xfrm>
            <a:off x="7571315" y="2273519"/>
            <a:ext cx="918088" cy="163687"/>
            <a:chOff x="4928161" y="1261293"/>
            <a:chExt cx="918088" cy="163687"/>
          </a:xfrm>
        </p:grpSpPr>
        <p:sp>
          <p:nvSpPr>
            <p:cNvPr id="320" name="TextBox 319">
              <a:extLst>
                <a:ext uri="{FF2B5EF4-FFF2-40B4-BE49-F238E27FC236}">
                  <a16:creationId xmlns:a16="http://schemas.microsoft.com/office/drawing/2014/main" id="{A115FDBB-FCB6-7167-47AB-EE8DF8378C93}"/>
                </a:ext>
              </a:extLst>
            </p:cNvPr>
            <p:cNvSpPr txBox="1"/>
            <p:nvPr/>
          </p:nvSpPr>
          <p:spPr>
            <a:xfrm>
              <a:off x="4928161" y="1261293"/>
              <a:ext cx="918088" cy="163687"/>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Request Question Embedding (Embeddings API) </a:t>
              </a:r>
            </a:p>
          </p:txBody>
        </p:sp>
        <p:sp>
          <p:nvSpPr>
            <p:cNvPr id="321" name="Oval 320">
              <a:extLst>
                <a:ext uri="{FF2B5EF4-FFF2-40B4-BE49-F238E27FC236}">
                  <a16:creationId xmlns:a16="http://schemas.microsoft.com/office/drawing/2014/main" id="{769E0BE7-D2D4-0E31-6F45-48FFB520073B}"/>
                </a:ext>
              </a:extLst>
            </p:cNvPr>
            <p:cNvSpPr/>
            <p:nvPr/>
          </p:nvSpPr>
          <p:spPr>
            <a:xfrm>
              <a:off x="4949533" y="1319707"/>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3</a:t>
              </a:r>
            </a:p>
          </p:txBody>
        </p:sp>
      </p:grpSp>
      <p:cxnSp>
        <p:nvCxnSpPr>
          <p:cNvPr id="322" name="Connector: Elbow 321">
            <a:extLst>
              <a:ext uri="{FF2B5EF4-FFF2-40B4-BE49-F238E27FC236}">
                <a16:creationId xmlns:a16="http://schemas.microsoft.com/office/drawing/2014/main" id="{909EEB86-B6B5-70F0-B3BE-BE3C0F728DE4}"/>
              </a:ext>
            </a:extLst>
          </p:cNvPr>
          <p:cNvCxnSpPr>
            <a:cxnSpLocks/>
            <a:stCxn id="311" idx="3"/>
            <a:endCxn id="246" idx="3"/>
          </p:cNvCxnSpPr>
          <p:nvPr/>
        </p:nvCxnSpPr>
        <p:spPr>
          <a:xfrm flipV="1">
            <a:off x="7244252" y="2115638"/>
            <a:ext cx="49976" cy="1575314"/>
          </a:xfrm>
          <a:prstGeom prst="bentConnector3">
            <a:avLst>
              <a:gd name="adj1" fmla="val 2738613"/>
            </a:avLst>
          </a:prstGeom>
          <a:noFill/>
          <a:ln w="12700" cap="flat" cmpd="sng" algn="ctr">
            <a:solidFill>
              <a:srgbClr val="ED7D31"/>
            </a:solidFill>
            <a:prstDash val="solid"/>
            <a:miter lim="800000"/>
            <a:headEnd type="triangle"/>
            <a:tailEnd type="triangle"/>
          </a:ln>
          <a:effectLst/>
        </p:spPr>
      </p:cxnSp>
      <p:grpSp>
        <p:nvGrpSpPr>
          <p:cNvPr id="323" name="Group 322">
            <a:extLst>
              <a:ext uri="{FF2B5EF4-FFF2-40B4-BE49-F238E27FC236}">
                <a16:creationId xmlns:a16="http://schemas.microsoft.com/office/drawing/2014/main" id="{A1FCA31B-7542-B588-8B0E-6E0334C21882}"/>
              </a:ext>
            </a:extLst>
          </p:cNvPr>
          <p:cNvGrpSpPr/>
          <p:nvPr/>
        </p:nvGrpSpPr>
        <p:grpSpPr>
          <a:xfrm>
            <a:off x="7589075" y="3496293"/>
            <a:ext cx="679055" cy="163687"/>
            <a:chOff x="4907717" y="1261293"/>
            <a:chExt cx="679055" cy="163687"/>
          </a:xfrm>
        </p:grpSpPr>
        <p:sp>
          <p:nvSpPr>
            <p:cNvPr id="324" name="TextBox 323">
              <a:extLst>
                <a:ext uri="{FF2B5EF4-FFF2-40B4-BE49-F238E27FC236}">
                  <a16:creationId xmlns:a16="http://schemas.microsoft.com/office/drawing/2014/main" id="{FB00FDD6-6F4C-3493-0916-7C3D77DFD04C}"/>
                </a:ext>
              </a:extLst>
            </p:cNvPr>
            <p:cNvSpPr txBox="1"/>
            <p:nvPr/>
          </p:nvSpPr>
          <p:spPr>
            <a:xfrm>
              <a:off x="4928161" y="1261293"/>
              <a:ext cx="658611" cy="163687"/>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Search for context data</a:t>
              </a:r>
            </a:p>
          </p:txBody>
        </p:sp>
        <p:sp>
          <p:nvSpPr>
            <p:cNvPr id="325" name="Oval 324">
              <a:extLst>
                <a:ext uri="{FF2B5EF4-FFF2-40B4-BE49-F238E27FC236}">
                  <a16:creationId xmlns:a16="http://schemas.microsoft.com/office/drawing/2014/main" id="{20BB4D2A-52A4-D742-19C4-483D09FC8116}"/>
                </a:ext>
              </a:extLst>
            </p:cNvPr>
            <p:cNvSpPr/>
            <p:nvPr/>
          </p:nvSpPr>
          <p:spPr>
            <a:xfrm>
              <a:off x="4907717" y="1269958"/>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4</a:t>
              </a:r>
            </a:p>
          </p:txBody>
        </p:sp>
      </p:grpSp>
      <p:cxnSp>
        <p:nvCxnSpPr>
          <p:cNvPr id="326" name="Connector: Elbow 325">
            <a:extLst>
              <a:ext uri="{FF2B5EF4-FFF2-40B4-BE49-F238E27FC236}">
                <a16:creationId xmlns:a16="http://schemas.microsoft.com/office/drawing/2014/main" id="{85A9C044-F149-AB7D-BCB0-DF0EA135CA30}"/>
              </a:ext>
            </a:extLst>
          </p:cNvPr>
          <p:cNvCxnSpPr>
            <a:cxnSpLocks/>
            <a:stCxn id="316" idx="3"/>
          </p:cNvCxnSpPr>
          <p:nvPr/>
        </p:nvCxnSpPr>
        <p:spPr>
          <a:xfrm flipH="1" flipV="1">
            <a:off x="7294228" y="2039743"/>
            <a:ext cx="27295" cy="2331378"/>
          </a:xfrm>
          <a:prstGeom prst="bentConnector4">
            <a:avLst>
              <a:gd name="adj1" fmla="val -5227254"/>
              <a:gd name="adj2" fmla="val 100224"/>
            </a:avLst>
          </a:prstGeom>
          <a:noFill/>
          <a:ln w="12700" cap="flat" cmpd="sng" algn="ctr">
            <a:solidFill>
              <a:srgbClr val="ED7D31"/>
            </a:solidFill>
            <a:prstDash val="solid"/>
            <a:miter lim="800000"/>
            <a:headEnd type="triangle"/>
            <a:tailEnd type="triangle"/>
          </a:ln>
          <a:effectLst/>
        </p:spPr>
      </p:cxnSp>
      <p:cxnSp>
        <p:nvCxnSpPr>
          <p:cNvPr id="327" name="Connector: Elbow 326">
            <a:extLst>
              <a:ext uri="{FF2B5EF4-FFF2-40B4-BE49-F238E27FC236}">
                <a16:creationId xmlns:a16="http://schemas.microsoft.com/office/drawing/2014/main" id="{B9664639-2846-B141-002D-C3D8FC890410}"/>
              </a:ext>
            </a:extLst>
          </p:cNvPr>
          <p:cNvCxnSpPr>
            <a:cxnSpLocks/>
          </p:cNvCxnSpPr>
          <p:nvPr/>
        </p:nvCxnSpPr>
        <p:spPr>
          <a:xfrm flipV="1">
            <a:off x="4558614" y="1949817"/>
            <a:ext cx="2497510" cy="2007802"/>
          </a:xfrm>
          <a:prstGeom prst="bentConnector4">
            <a:avLst>
              <a:gd name="adj1" fmla="val 22079"/>
              <a:gd name="adj2" fmla="val 111386"/>
            </a:avLst>
          </a:prstGeom>
          <a:noFill/>
          <a:ln w="12700" cap="flat" cmpd="sng" algn="ctr">
            <a:solidFill>
              <a:srgbClr val="5B9BD5"/>
            </a:solidFill>
            <a:prstDash val="solid"/>
            <a:miter lim="800000"/>
            <a:headEnd type="triangle" w="med" len="med"/>
            <a:tailEnd type="triangle" w="med" len="med"/>
          </a:ln>
          <a:effectLst/>
        </p:spPr>
      </p:cxnSp>
      <p:cxnSp>
        <p:nvCxnSpPr>
          <p:cNvPr id="328" name="Connector: Elbow 327">
            <a:extLst>
              <a:ext uri="{FF2B5EF4-FFF2-40B4-BE49-F238E27FC236}">
                <a16:creationId xmlns:a16="http://schemas.microsoft.com/office/drawing/2014/main" id="{B346A323-5F3B-CC98-C421-1CD87714A801}"/>
              </a:ext>
            </a:extLst>
          </p:cNvPr>
          <p:cNvCxnSpPr>
            <a:cxnSpLocks/>
            <a:stCxn id="244" idx="0"/>
            <a:endCxn id="246" idx="0"/>
          </p:cNvCxnSpPr>
          <p:nvPr/>
        </p:nvCxnSpPr>
        <p:spPr>
          <a:xfrm rot="5400000" flipH="1" flipV="1">
            <a:off x="4817916" y="1077703"/>
            <a:ext cx="1438376" cy="3182605"/>
          </a:xfrm>
          <a:prstGeom prst="bentConnector3">
            <a:avLst>
              <a:gd name="adj1" fmla="val 124113"/>
            </a:avLst>
          </a:prstGeom>
          <a:noFill/>
          <a:ln w="12700" cap="flat" cmpd="sng" algn="ctr">
            <a:solidFill>
              <a:srgbClr val="5B9BD5"/>
            </a:solidFill>
            <a:prstDash val="solid"/>
            <a:miter lim="800000"/>
            <a:headEnd type="triangle" w="med" len="med"/>
            <a:tailEnd type="none" w="med" len="med"/>
          </a:ln>
          <a:effectLst/>
        </p:spPr>
      </p:cxnSp>
      <p:cxnSp>
        <p:nvCxnSpPr>
          <p:cNvPr id="329" name="Connector: Elbow 328">
            <a:extLst>
              <a:ext uri="{FF2B5EF4-FFF2-40B4-BE49-F238E27FC236}">
                <a16:creationId xmlns:a16="http://schemas.microsoft.com/office/drawing/2014/main" id="{B8312701-A44E-F659-77A3-4B4459729131}"/>
              </a:ext>
            </a:extLst>
          </p:cNvPr>
          <p:cNvCxnSpPr>
            <a:cxnSpLocks/>
            <a:stCxn id="236" idx="2"/>
            <a:endCxn id="302" idx="1"/>
          </p:cNvCxnSpPr>
          <p:nvPr/>
        </p:nvCxnSpPr>
        <p:spPr>
          <a:xfrm rot="16200000" flipH="1">
            <a:off x="5953805" y="2584817"/>
            <a:ext cx="631005" cy="4637639"/>
          </a:xfrm>
          <a:prstGeom prst="bentConnector2">
            <a:avLst/>
          </a:prstGeom>
          <a:noFill/>
          <a:ln w="12700" cap="flat" cmpd="sng" algn="ctr">
            <a:solidFill>
              <a:srgbClr val="5B9BD5"/>
            </a:solidFill>
            <a:prstDash val="solid"/>
            <a:miter lim="800000"/>
            <a:headEnd type="triangle" w="med" len="med"/>
            <a:tailEnd type="triangle" w="med" len="med"/>
          </a:ln>
          <a:effectLst/>
        </p:spPr>
      </p:cxnSp>
      <p:grpSp>
        <p:nvGrpSpPr>
          <p:cNvPr id="330" name="Group 329">
            <a:extLst>
              <a:ext uri="{FF2B5EF4-FFF2-40B4-BE49-F238E27FC236}">
                <a16:creationId xmlns:a16="http://schemas.microsoft.com/office/drawing/2014/main" id="{9C503CA8-BB0D-888F-D00D-1496117DCAC8}"/>
              </a:ext>
            </a:extLst>
          </p:cNvPr>
          <p:cNvGrpSpPr/>
          <p:nvPr/>
        </p:nvGrpSpPr>
        <p:grpSpPr>
          <a:xfrm>
            <a:off x="5499122" y="5291525"/>
            <a:ext cx="839559" cy="122561"/>
            <a:chOff x="4812095" y="4396861"/>
            <a:chExt cx="839559" cy="122561"/>
          </a:xfrm>
        </p:grpSpPr>
        <p:sp>
          <p:nvSpPr>
            <p:cNvPr id="331" name="TextBox 330">
              <a:extLst>
                <a:ext uri="{FF2B5EF4-FFF2-40B4-BE49-F238E27FC236}">
                  <a16:creationId xmlns:a16="http://schemas.microsoft.com/office/drawing/2014/main" id="{485E3439-FE4D-5A92-132B-1EA5D1055EB0}"/>
                </a:ext>
              </a:extLst>
            </p:cNvPr>
            <p:cNvSpPr txBox="1"/>
            <p:nvPr/>
          </p:nvSpPr>
          <p:spPr>
            <a:xfrm>
              <a:off x="4935899" y="4409247"/>
              <a:ext cx="715755" cy="110175"/>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Load Q&amp;A Session</a:t>
              </a:r>
            </a:p>
          </p:txBody>
        </p:sp>
        <p:sp>
          <p:nvSpPr>
            <p:cNvPr id="332" name="Oval 331">
              <a:extLst>
                <a:ext uri="{FF2B5EF4-FFF2-40B4-BE49-F238E27FC236}">
                  <a16:creationId xmlns:a16="http://schemas.microsoft.com/office/drawing/2014/main" id="{25937567-F03F-76CA-827C-442DD7DCE779}"/>
                </a:ext>
              </a:extLst>
            </p:cNvPr>
            <p:cNvSpPr/>
            <p:nvPr/>
          </p:nvSpPr>
          <p:spPr>
            <a:xfrm>
              <a:off x="4812095" y="4396861"/>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0</a:t>
              </a:r>
            </a:p>
          </p:txBody>
        </p:sp>
      </p:grpSp>
      <p:sp>
        <p:nvSpPr>
          <p:cNvPr id="333" name="TextBox 332">
            <a:extLst>
              <a:ext uri="{FF2B5EF4-FFF2-40B4-BE49-F238E27FC236}">
                <a16:creationId xmlns:a16="http://schemas.microsoft.com/office/drawing/2014/main" id="{AC70D3CE-C8E5-6A8B-20C2-78B6D2C50DD1}"/>
              </a:ext>
            </a:extLst>
          </p:cNvPr>
          <p:cNvSpPr txBox="1"/>
          <p:nvPr/>
        </p:nvSpPr>
        <p:spPr>
          <a:xfrm>
            <a:off x="165005" y="190317"/>
            <a:ext cx="5563063" cy="523220"/>
          </a:xfrm>
          <a:prstGeom prst="rect">
            <a:avLst/>
          </a:prstGeom>
          <a:noFill/>
        </p:spPr>
        <p:txBody>
          <a:bodyPr wrap="square">
            <a:spAutoFit/>
          </a:bodyPr>
          <a:lstStyle/>
          <a:p>
            <a:r>
              <a:rPr lang="en-US" sz="2800" spc="-50" dirty="0">
                <a:ln w="3175">
                  <a:noFill/>
                </a:ln>
                <a:latin typeface="+mj-lt"/>
                <a:cs typeface="Segoe UI" panose="020B0502040204020203" pitchFamily="34" charset="0"/>
              </a:rPr>
              <a:t>Reference Architecture</a:t>
            </a:r>
          </a:p>
        </p:txBody>
      </p:sp>
    </p:spTree>
    <p:extLst>
      <p:ext uri="{BB962C8B-B14F-4D97-AF65-F5344CB8AC3E}">
        <p14:creationId xmlns:p14="http://schemas.microsoft.com/office/powerpoint/2010/main" val="12020729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TextBox 332">
            <a:extLst>
              <a:ext uri="{FF2B5EF4-FFF2-40B4-BE49-F238E27FC236}">
                <a16:creationId xmlns:a16="http://schemas.microsoft.com/office/drawing/2014/main" id="{AC70D3CE-C8E5-6A8B-20C2-78B6D2C50DD1}"/>
              </a:ext>
            </a:extLst>
          </p:cNvPr>
          <p:cNvSpPr txBox="1"/>
          <p:nvPr/>
        </p:nvSpPr>
        <p:spPr>
          <a:xfrm>
            <a:off x="165005" y="190317"/>
            <a:ext cx="5563063" cy="523220"/>
          </a:xfrm>
          <a:prstGeom prst="rect">
            <a:avLst/>
          </a:prstGeom>
          <a:noFill/>
        </p:spPr>
        <p:txBody>
          <a:bodyPr wrap="square">
            <a:spAutoFit/>
          </a:bodyPr>
          <a:lstStyle/>
          <a:p>
            <a:r>
              <a:rPr lang="en-US" sz="2800" spc="-50" dirty="0">
                <a:ln w="3175">
                  <a:noFill/>
                </a:ln>
                <a:latin typeface="+mj-lt"/>
                <a:cs typeface="Segoe UI" panose="020B0502040204020203" pitchFamily="34" charset="0"/>
              </a:rPr>
              <a:t>User Interface</a:t>
            </a:r>
          </a:p>
        </p:txBody>
      </p:sp>
      <p:pic>
        <p:nvPicPr>
          <p:cNvPr id="1026" name="Picture 2">
            <a:extLst>
              <a:ext uri="{FF2B5EF4-FFF2-40B4-BE49-F238E27FC236}">
                <a16:creationId xmlns:a16="http://schemas.microsoft.com/office/drawing/2014/main" id="{347475BB-58D4-6761-AD7A-74AB6B8FB4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155" y="1083733"/>
            <a:ext cx="7115825" cy="5111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5147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0FB38D-9E45-4DE0-9311-D6D1C43B2876}"/>
              </a:ext>
            </a:extLst>
          </p:cNvPr>
          <p:cNvSpPr txBox="1"/>
          <p:nvPr/>
        </p:nvSpPr>
        <p:spPr>
          <a:xfrm>
            <a:off x="4921095" y="2151726"/>
            <a:ext cx="6839105" cy="4093428"/>
          </a:xfrm>
          <a:prstGeom prst="rect">
            <a:avLst/>
          </a:prstGeom>
          <a:noFill/>
          <a:ln>
            <a:noFill/>
          </a:ln>
        </p:spPr>
        <p:txBody>
          <a:bodyPr wrap="square">
            <a:spAutoFit/>
          </a:bodyPr>
          <a:lstStyle/>
          <a:p>
            <a:pPr marL="342900" marR="0" lvl="0" indent="-342900" algn="l" defTabSz="914367" rtl="0" eaLnBrk="1" fontAlgn="auto" latinLnBrk="0" hangingPunct="1">
              <a:lnSpc>
                <a:spcPct val="100000"/>
              </a:lnSpc>
              <a:spcBef>
                <a:spcPts val="0"/>
              </a:spcBef>
              <a:spcAft>
                <a:spcPts val="0"/>
              </a:spcAft>
              <a:buClrTx/>
              <a:buSzTx/>
              <a:buFont typeface="+mj-lt"/>
              <a:buAutoNum type="arabicParenR"/>
              <a:tabLst/>
              <a:defRPr/>
            </a:pPr>
            <a:r>
              <a:rPr kumimoji="0" lang="en-US" sz="2000" b="1" i="0" u="none" strike="noStrike" kern="1200" cap="none" spc="0" normalizeH="0" baseline="0" noProof="0" dirty="0">
                <a:ln>
                  <a:noFill/>
                </a:ln>
                <a:solidFill>
                  <a:srgbClr val="FFFFFF"/>
                </a:solidFill>
                <a:effectLst/>
                <a:uLnTx/>
                <a:uFillTx/>
                <a:latin typeface="Segoe UI"/>
                <a:ea typeface="+mn-ea"/>
                <a:cs typeface="+mn-cs"/>
              </a:rPr>
              <a:t>Retrieval Augmented Generation (RAG) </a:t>
            </a:r>
            <a:r>
              <a:rPr kumimoji="0" lang="en-US" sz="2000" b="0" i="0" u="none" strike="noStrike" kern="1200" cap="none" spc="0" normalizeH="0" baseline="0" noProof="0" dirty="0">
                <a:ln>
                  <a:noFill/>
                </a:ln>
                <a:solidFill>
                  <a:srgbClr val="FFFFFF"/>
                </a:solidFill>
                <a:effectLst/>
                <a:uLnTx/>
                <a:uFillTx/>
                <a:latin typeface="Segoe UI"/>
                <a:ea typeface="+mn-ea"/>
                <a:cs typeface="+mn-cs"/>
              </a:rPr>
              <a:t>– Intelligently retrieves a subset of data from data stores to provide specific, contextual knowledge to the large language model to support how it answers a user’s prompt</a:t>
            </a:r>
          </a:p>
          <a:p>
            <a:pPr marL="342900" marR="0" lvl="0" indent="-342900" algn="l" defTabSz="914367" rtl="0" eaLnBrk="1" fontAlgn="auto" latinLnBrk="0" hangingPunct="1">
              <a:lnSpc>
                <a:spcPct val="100000"/>
              </a:lnSpc>
              <a:spcBef>
                <a:spcPts val="0"/>
              </a:spcBef>
              <a:spcAft>
                <a:spcPts val="0"/>
              </a:spcAft>
              <a:buClrTx/>
              <a:buSzTx/>
              <a:buFont typeface="+mj-lt"/>
              <a:buAutoNum type="arabicParenR"/>
              <a:tabLst/>
              <a:defRPr/>
            </a:pP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mj-lt"/>
              <a:buAutoNum type="arabicParenR"/>
              <a:tabLst/>
              <a:defRPr/>
            </a:pPr>
            <a:r>
              <a:rPr kumimoji="0" lang="en-US" sz="2000" b="1" i="0" u="none" strike="noStrike" kern="1200" cap="none" spc="0" normalizeH="0" baseline="0" noProof="0" dirty="0">
                <a:ln>
                  <a:noFill/>
                </a:ln>
                <a:solidFill>
                  <a:srgbClr val="FFFFFF"/>
                </a:solidFill>
                <a:effectLst/>
                <a:uLnTx/>
                <a:uFillTx/>
                <a:latin typeface="Segoe UI"/>
                <a:ea typeface="+mn-ea"/>
                <a:cs typeface="+mn-cs"/>
              </a:rPr>
              <a:t>Chain of Thought (COT)</a:t>
            </a:r>
            <a:r>
              <a:rPr kumimoji="0" lang="en-US" sz="2000" b="0" i="0" u="none" strike="noStrike" kern="1200" cap="none" spc="0" normalizeH="0" baseline="0" noProof="0" dirty="0">
                <a:ln>
                  <a:noFill/>
                </a:ln>
                <a:solidFill>
                  <a:srgbClr val="FFFFFF"/>
                </a:solidFill>
                <a:effectLst/>
                <a:uLnTx/>
                <a:uFillTx/>
                <a:latin typeface="Segoe UI"/>
                <a:ea typeface="+mn-ea"/>
                <a:cs typeface="+mn-cs"/>
              </a:rPr>
              <a:t> – Leverages the capability of large language models to reason and provide answers from its reasoning combined with its knowledge</a:t>
            </a:r>
          </a:p>
          <a:p>
            <a:pPr marL="342900" marR="0" lvl="0" indent="-342900" algn="l" defTabSz="914367" rtl="0" eaLnBrk="1" fontAlgn="auto" latinLnBrk="0" hangingPunct="1">
              <a:lnSpc>
                <a:spcPct val="100000"/>
              </a:lnSpc>
              <a:spcBef>
                <a:spcPts val="0"/>
              </a:spcBef>
              <a:spcAft>
                <a:spcPts val="0"/>
              </a:spcAft>
              <a:buClrTx/>
              <a:buSzTx/>
              <a:buFont typeface="+mj-lt"/>
              <a:buAutoNum type="arabicParenR"/>
              <a:tabLst/>
              <a:defRPr/>
            </a:pP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mj-lt"/>
              <a:buAutoNum type="arabicParenR"/>
              <a:tabLst/>
              <a:defRPr/>
            </a:pPr>
            <a:r>
              <a:rPr kumimoji="0" lang="en-US" sz="2000" b="1" i="0" u="none" strike="noStrike" kern="1200" cap="none" spc="0" normalizeH="0" baseline="0" noProof="0" dirty="0">
                <a:ln>
                  <a:noFill/>
                </a:ln>
                <a:solidFill>
                  <a:srgbClr val="FFFFFF"/>
                </a:solidFill>
                <a:effectLst/>
                <a:uLnTx/>
                <a:uFillTx/>
                <a:latin typeface="Segoe UI"/>
                <a:ea typeface="+mn-ea"/>
                <a:cs typeface="+mn-cs"/>
              </a:rPr>
              <a:t>Reason and Act</a:t>
            </a:r>
            <a:r>
              <a:rPr kumimoji="0" lang="en-US" sz="2000" b="0" i="0" u="none" strike="noStrike" kern="1200" cap="none" spc="0" normalizeH="0" baseline="0" noProof="0" dirty="0">
                <a:ln>
                  <a:noFill/>
                </a:ln>
                <a:solidFill>
                  <a:srgbClr val="FFFFFF"/>
                </a:solidFill>
                <a:effectLst/>
                <a:uLnTx/>
                <a:uFillTx/>
                <a:latin typeface="Segoe UI"/>
                <a:ea typeface="+mn-ea"/>
                <a:cs typeface="+mn-cs"/>
              </a:rPr>
              <a:t> (</a:t>
            </a:r>
            <a:r>
              <a:rPr kumimoji="0" lang="en-US" sz="2000" b="0" i="0" u="none" strike="noStrike" kern="1200" cap="none" spc="0" normalizeH="0" baseline="0" noProof="0" dirty="0" err="1">
                <a:ln>
                  <a:noFill/>
                </a:ln>
                <a:solidFill>
                  <a:srgbClr val="FFFFFF"/>
                </a:solidFill>
                <a:effectLst/>
                <a:uLnTx/>
                <a:uFillTx/>
                <a:latin typeface="Segoe UI"/>
                <a:ea typeface="+mn-ea"/>
                <a:cs typeface="+mn-cs"/>
              </a:rPr>
              <a:t>ReAct</a:t>
            </a:r>
            <a:r>
              <a:rPr kumimoji="0" lang="en-US" sz="2000" b="0" i="0" u="none" strike="noStrike" kern="1200" cap="none" spc="0" normalizeH="0" baseline="0" noProof="0" dirty="0">
                <a:ln>
                  <a:noFill/>
                </a:ln>
                <a:solidFill>
                  <a:srgbClr val="FFFFFF"/>
                </a:solidFill>
                <a:effectLst/>
                <a:uLnTx/>
                <a:uFillTx/>
                <a:latin typeface="Segoe UI"/>
                <a:ea typeface="+mn-ea"/>
                <a:cs typeface="+mn-cs"/>
              </a:rPr>
              <a:t>) – In response to a user’s prompt, u</a:t>
            </a:r>
            <a:r>
              <a:rPr lang="en-US" sz="2000" dirty="0" err="1">
                <a:solidFill>
                  <a:srgbClr val="FFFFFF"/>
                </a:solidFill>
                <a:latin typeface="Segoe UI"/>
              </a:rPr>
              <a:t>tilizes</a:t>
            </a:r>
            <a:r>
              <a:rPr lang="en-US" sz="2000" dirty="0">
                <a:solidFill>
                  <a:srgbClr val="FFFFFF"/>
                </a:solidFill>
                <a:latin typeface="Segoe UI"/>
              </a:rPr>
              <a:t> larges language models</a:t>
            </a:r>
            <a:r>
              <a:rPr kumimoji="0" lang="en-US" sz="2000" b="0" i="0" u="none" strike="noStrike" kern="1200" cap="none" spc="0" normalizeH="0" baseline="0" noProof="0" dirty="0">
                <a:ln>
                  <a:noFill/>
                </a:ln>
                <a:solidFill>
                  <a:srgbClr val="FFFFFF"/>
                </a:solidFill>
                <a:effectLst/>
                <a:uLnTx/>
                <a:uFillTx/>
                <a:latin typeface="Segoe UI"/>
                <a:ea typeface="+mn-ea"/>
                <a:cs typeface="+mn-cs"/>
              </a:rPr>
              <a:t> to create and coordinate the execution of plans that may invoke external systems via API’s</a:t>
            </a:r>
          </a:p>
        </p:txBody>
      </p:sp>
      <p:sp>
        <p:nvSpPr>
          <p:cNvPr id="6" name="Title 5">
            <a:extLst>
              <a:ext uri="{FF2B5EF4-FFF2-40B4-BE49-F238E27FC236}">
                <a16:creationId xmlns:a16="http://schemas.microsoft.com/office/drawing/2014/main" id="{A6D2C8AF-4227-413C-A201-3144BCB37FD7}"/>
              </a:ext>
            </a:extLst>
          </p:cNvPr>
          <p:cNvSpPr>
            <a:spLocks noGrp="1"/>
          </p:cNvSpPr>
          <p:nvPr>
            <p:ph type="title"/>
          </p:nvPr>
        </p:nvSpPr>
        <p:spPr>
          <a:xfrm>
            <a:off x="1996018" y="3213556"/>
            <a:ext cx="2592915" cy="861774"/>
          </a:xfrm>
        </p:spPr>
        <p:txBody>
          <a:bodyPr/>
          <a:lstStyle/>
          <a:p>
            <a:r>
              <a:rPr lang="en-US" sz="2800" dirty="0"/>
              <a:t>Common</a:t>
            </a:r>
            <a:br>
              <a:rPr lang="en-US" sz="2800" dirty="0"/>
            </a:br>
            <a:r>
              <a:rPr lang="en-US" sz="2800" dirty="0"/>
              <a:t>Patterns</a:t>
            </a:r>
          </a:p>
        </p:txBody>
      </p:sp>
    </p:spTree>
    <p:extLst>
      <p:ext uri="{BB962C8B-B14F-4D97-AF65-F5344CB8AC3E}">
        <p14:creationId xmlns:p14="http://schemas.microsoft.com/office/powerpoint/2010/main" val="209270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0FB38D-9E45-4DE0-9311-D6D1C43B2876}"/>
              </a:ext>
            </a:extLst>
          </p:cNvPr>
          <p:cNvSpPr txBox="1"/>
          <p:nvPr/>
        </p:nvSpPr>
        <p:spPr>
          <a:xfrm>
            <a:off x="4911156" y="1346657"/>
            <a:ext cx="6839105" cy="4401205"/>
          </a:xfrm>
          <a:prstGeom prst="rect">
            <a:avLst/>
          </a:prstGeom>
          <a:noFill/>
          <a:ln>
            <a:noFill/>
          </a:ln>
        </p:spPr>
        <p:txBody>
          <a:bodyPr wrap="square">
            <a:spAutoFit/>
          </a:bodyPr>
          <a:lstStyle/>
          <a:p>
            <a:pPr marR="0" lvl="0" algn="l" defTabSz="914367" rtl="0" eaLnBrk="1" fontAlgn="auto" latinLnBrk="0" hangingPunct="1">
              <a:lnSpc>
                <a:spcPct val="100000"/>
              </a:lnSpc>
              <a:spcBef>
                <a:spcPts val="0"/>
              </a:spcBef>
              <a:spcAft>
                <a:spcPts val="0"/>
              </a:spcAft>
              <a:buClrTx/>
              <a:buSzTx/>
              <a:tabLst/>
              <a:defRPr/>
            </a:pPr>
            <a:r>
              <a:rPr lang="en-US" sz="2000" b="0" i="0" dirty="0">
                <a:solidFill>
                  <a:srgbClr val="D1D5DB"/>
                </a:solidFill>
                <a:effectLst/>
                <a:latin typeface="Söhne"/>
              </a:rPr>
              <a:t>Embeddings are a technique for representing words or data as vectors in a high-dimensional space, allowing us to measure their relatedness.</a:t>
            </a:r>
          </a:p>
          <a:p>
            <a:pPr marR="0" lvl="0" algn="l" defTabSz="914367" rtl="0" eaLnBrk="1" fontAlgn="auto" latinLnBrk="0" hangingPunct="1">
              <a:lnSpc>
                <a:spcPct val="100000"/>
              </a:lnSpc>
              <a:spcBef>
                <a:spcPts val="0"/>
              </a:spcBef>
              <a:spcAft>
                <a:spcPts val="0"/>
              </a:spcAft>
              <a:buClrTx/>
              <a:buSzTx/>
              <a:tabLst/>
              <a:defRPr/>
            </a:pPr>
            <a:endParaRPr lang="en-US" sz="2000" dirty="0">
              <a:solidFill>
                <a:srgbClr val="D1D5DB"/>
              </a:solidFill>
              <a:latin typeface="Söhne"/>
            </a:endParaRPr>
          </a:p>
          <a:p>
            <a:pPr marR="0" lvl="0" algn="l" defTabSz="914367" rtl="0" eaLnBrk="1" fontAlgn="auto" latinLnBrk="0" hangingPunct="1">
              <a:lnSpc>
                <a:spcPct val="100000"/>
              </a:lnSpc>
              <a:spcBef>
                <a:spcPts val="0"/>
              </a:spcBef>
              <a:spcAft>
                <a:spcPts val="0"/>
              </a:spcAft>
              <a:buClrTx/>
              <a:buSzTx/>
              <a:tabLst/>
              <a:defRPr/>
            </a:pPr>
            <a:r>
              <a:rPr lang="en-US" sz="2000" b="0" i="0" dirty="0">
                <a:solidFill>
                  <a:srgbClr val="D1D5DB"/>
                </a:solidFill>
                <a:effectLst/>
                <a:latin typeface="Söhne"/>
              </a:rPr>
              <a:t>In AI models, embeddings help computers understand the meaning and context of words or data. To use embeddings, the text is transformed into vectors, and a search query is converted into its vector representation to find similar vectors. This process resembles searching on a search engine, providing ranked matches based on similarity.</a:t>
            </a:r>
          </a:p>
          <a:p>
            <a:pPr marR="0" lvl="0" algn="l" defTabSz="914367" rtl="0" eaLnBrk="1" fontAlgn="auto" latinLnBrk="0" hangingPunct="1">
              <a:lnSpc>
                <a:spcPct val="100000"/>
              </a:lnSpc>
              <a:spcBef>
                <a:spcPts val="0"/>
              </a:spcBef>
              <a:spcAft>
                <a:spcPts val="0"/>
              </a:spcAft>
              <a:buClrTx/>
              <a:buSzTx/>
              <a:tabLst/>
              <a:defRPr/>
            </a:pPr>
            <a:endParaRPr lang="en-US" sz="2000" dirty="0">
              <a:solidFill>
                <a:srgbClr val="D1D5DB"/>
              </a:solidFill>
              <a:latin typeface="Söhne"/>
            </a:endParaRPr>
          </a:p>
          <a:p>
            <a:pPr marR="0" lvl="0" algn="l" defTabSz="914367" rtl="0" eaLnBrk="1" fontAlgn="auto" latinLnBrk="0" hangingPunct="1">
              <a:lnSpc>
                <a:spcPct val="100000"/>
              </a:lnSpc>
              <a:spcBef>
                <a:spcPts val="0"/>
              </a:spcBef>
              <a:spcAft>
                <a:spcPts val="0"/>
              </a:spcAft>
              <a:buClrTx/>
              <a:buSzTx/>
              <a:tabLst/>
              <a:defRPr/>
            </a:pPr>
            <a:r>
              <a:rPr lang="en-US" sz="2000" b="0" i="0" dirty="0">
                <a:solidFill>
                  <a:srgbClr val="D1D5DB"/>
                </a:solidFill>
                <a:effectLst/>
                <a:latin typeface="Söhne"/>
              </a:rPr>
              <a:t>Azure OpenAI embeddings utilize cosine similarity, measuring the angle between vectors in a multi-dimensional space, even when documents are far apart by Euclidean distance.</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6" name="Title 5">
            <a:extLst>
              <a:ext uri="{FF2B5EF4-FFF2-40B4-BE49-F238E27FC236}">
                <a16:creationId xmlns:a16="http://schemas.microsoft.com/office/drawing/2014/main" id="{A6D2C8AF-4227-413C-A201-3144BCB37FD7}"/>
              </a:ext>
            </a:extLst>
          </p:cNvPr>
          <p:cNvSpPr>
            <a:spLocks noGrp="1"/>
          </p:cNvSpPr>
          <p:nvPr>
            <p:ph type="title"/>
          </p:nvPr>
        </p:nvSpPr>
        <p:spPr>
          <a:xfrm>
            <a:off x="1996018" y="3213556"/>
            <a:ext cx="2592915" cy="861774"/>
          </a:xfrm>
        </p:spPr>
        <p:txBody>
          <a:bodyPr/>
          <a:lstStyle/>
          <a:p>
            <a:r>
              <a:rPr lang="en-US" sz="2800" dirty="0"/>
              <a:t>What are embeddings?</a:t>
            </a:r>
          </a:p>
        </p:txBody>
      </p:sp>
    </p:spTree>
    <p:extLst>
      <p:ext uri="{BB962C8B-B14F-4D97-AF65-F5344CB8AC3E}">
        <p14:creationId xmlns:p14="http://schemas.microsoft.com/office/powerpoint/2010/main" val="3490564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5AA4-8AB5-F26E-7242-0C549C410A5F}"/>
              </a:ext>
            </a:extLst>
          </p:cNvPr>
          <p:cNvSpPr>
            <a:spLocks noGrp="1"/>
          </p:cNvSpPr>
          <p:nvPr>
            <p:ph type="title"/>
          </p:nvPr>
        </p:nvSpPr>
        <p:spPr/>
        <p:txBody>
          <a:bodyPr/>
          <a:lstStyle/>
          <a:p>
            <a:r>
              <a:rPr lang="en-US"/>
              <a:t>Meet the lightweight Kernel of Semantic Kernel.</a:t>
            </a:r>
          </a:p>
        </p:txBody>
      </p:sp>
      <p:sp>
        <p:nvSpPr>
          <p:cNvPr id="4" name="TextBox 3">
            <a:extLst>
              <a:ext uri="{FF2B5EF4-FFF2-40B4-BE49-F238E27FC236}">
                <a16:creationId xmlns:a16="http://schemas.microsoft.com/office/drawing/2014/main" id="{059B0FC7-858E-0B56-516E-2BD47960DEA6}"/>
              </a:ext>
            </a:extLst>
          </p:cNvPr>
          <p:cNvSpPr txBox="1"/>
          <p:nvPr/>
        </p:nvSpPr>
        <p:spPr>
          <a:xfrm>
            <a:off x="9923489" y="1798820"/>
            <a:ext cx="65" cy="307777"/>
          </a:xfrm>
          <a:prstGeom prst="rect">
            <a:avLst/>
          </a:prstGeom>
          <a:noFill/>
        </p:spPr>
        <p:txBody>
          <a:bodyPr wrap="none" lIns="0" tIns="0" rIns="0" bIns="0" rtlCol="0">
            <a:spAutoFit/>
          </a:bodyPr>
          <a:lstStyle/>
          <a:p>
            <a:pPr algn="l"/>
            <a:endParaRPr lang="en-US" sz="2000"/>
          </a:p>
        </p:txBody>
      </p:sp>
      <p:grpSp>
        <p:nvGrpSpPr>
          <p:cNvPr id="3" name="Group 2">
            <a:extLst>
              <a:ext uri="{FF2B5EF4-FFF2-40B4-BE49-F238E27FC236}">
                <a16:creationId xmlns:a16="http://schemas.microsoft.com/office/drawing/2014/main" id="{8DC5FE2B-A9C1-4916-AC08-9C6B730943E5}"/>
              </a:ext>
            </a:extLst>
          </p:cNvPr>
          <p:cNvGrpSpPr/>
          <p:nvPr/>
        </p:nvGrpSpPr>
        <p:grpSpPr>
          <a:xfrm>
            <a:off x="908515" y="2386934"/>
            <a:ext cx="5565641" cy="2996489"/>
            <a:chOff x="908515" y="2386934"/>
            <a:chExt cx="5565641" cy="2996489"/>
          </a:xfrm>
        </p:grpSpPr>
        <p:sp>
          <p:nvSpPr>
            <p:cNvPr id="21" name="Cube 20">
              <a:extLst>
                <a:ext uri="{FF2B5EF4-FFF2-40B4-BE49-F238E27FC236}">
                  <a16:creationId xmlns:a16="http://schemas.microsoft.com/office/drawing/2014/main" id="{324C5186-25BF-29A8-B695-A19C8F94704D}"/>
                </a:ext>
              </a:extLst>
            </p:cNvPr>
            <p:cNvSpPr/>
            <p:nvPr/>
          </p:nvSpPr>
          <p:spPr bwMode="auto">
            <a:xfrm>
              <a:off x="1445853" y="4207270"/>
              <a:ext cx="1414132" cy="1176153"/>
            </a:xfrm>
            <a:prstGeom prst="cube">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solidFill>
                    <a:srgbClr val="000000"/>
                  </a:solidFill>
                  <a:ea typeface="Segoe UI" pitchFamily="34" charset="0"/>
                  <a:cs typeface="Segoe UI" pitchFamily="34" charset="0"/>
                </a:rPr>
                <a:t> </a:t>
              </a:r>
            </a:p>
            <a:p>
              <a:pPr algn="l" defTabSz="932472" fontAlgn="base">
                <a:spcBef>
                  <a:spcPct val="0"/>
                </a:spcBef>
                <a:spcAft>
                  <a:spcPct val="0"/>
                </a:spcAft>
              </a:pPr>
              <a:r>
                <a:rPr lang="en-US" sz="2000">
                  <a:solidFill>
                    <a:srgbClr val="000000"/>
                  </a:solidFill>
                  <a:ea typeface="Segoe UI" pitchFamily="34" charset="0"/>
                  <a:cs typeface="Segoe UI" pitchFamily="34" charset="0"/>
                </a:rPr>
                <a:t>       </a:t>
              </a:r>
              <a:r>
                <a:rPr lang="en-US" sz="2000">
                  <a:solidFill>
                    <a:schemeClr val="tx1"/>
                  </a:solidFill>
                  <a:ea typeface="Segoe UI" pitchFamily="34" charset="0"/>
                  <a:cs typeface="Segoe UI" pitchFamily="34" charset="0"/>
                </a:rPr>
                <a:t>ernel</a:t>
              </a:r>
            </a:p>
          </p:txBody>
        </p:sp>
        <p:sp>
          <p:nvSpPr>
            <p:cNvPr id="32" name="Rectangle 31">
              <a:extLst>
                <a:ext uri="{FF2B5EF4-FFF2-40B4-BE49-F238E27FC236}">
                  <a16:creationId xmlns:a16="http://schemas.microsoft.com/office/drawing/2014/main" id="{FF3AC305-7AED-30A2-3796-89268957F4DF}"/>
                </a:ext>
              </a:extLst>
            </p:cNvPr>
            <p:cNvSpPr/>
            <p:nvPr/>
          </p:nvSpPr>
          <p:spPr>
            <a:xfrm>
              <a:off x="1397618" y="4447083"/>
              <a:ext cx="633507" cy="923330"/>
            </a:xfrm>
            <a:prstGeom prst="rect">
              <a:avLst/>
            </a:prstGeom>
            <a:noFill/>
          </p:spPr>
          <p:txBody>
            <a:bodyPr wrap="none" lIns="91440" tIns="45720" rIns="91440" bIns="45720">
              <a:spAutoFit/>
            </a:bodyPr>
            <a:lstStyle/>
            <a:p>
              <a:pPr algn="ctr"/>
              <a:r>
                <a:rPr lang="en-US" sz="54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a:t>
              </a:r>
            </a:p>
          </p:txBody>
        </p:sp>
        <p:sp>
          <p:nvSpPr>
            <p:cNvPr id="41" name="TextBox 40">
              <a:extLst>
                <a:ext uri="{FF2B5EF4-FFF2-40B4-BE49-F238E27FC236}">
                  <a16:creationId xmlns:a16="http://schemas.microsoft.com/office/drawing/2014/main" id="{EFB02E16-E928-012B-105E-21F3203E70F5}"/>
                </a:ext>
              </a:extLst>
            </p:cNvPr>
            <p:cNvSpPr txBox="1"/>
            <p:nvPr/>
          </p:nvSpPr>
          <p:spPr>
            <a:xfrm>
              <a:off x="1877855" y="2546058"/>
              <a:ext cx="4596301" cy="1107996"/>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r>
                <a:rPr lang="en-US"/>
                <a:t>I’ve been designed to orchestrate complicated LLM AI prompts combined with native code, use multiple AI models, and use a goal-oriented approach to achieving asks.”</a:t>
              </a:r>
            </a:p>
          </p:txBody>
        </p:sp>
        <p:sp>
          <p:nvSpPr>
            <p:cNvPr id="45" name="TextBox 44">
              <a:extLst>
                <a:ext uri="{FF2B5EF4-FFF2-40B4-BE49-F238E27FC236}">
                  <a16:creationId xmlns:a16="http://schemas.microsoft.com/office/drawing/2014/main" id="{EE05843C-7E28-BB3B-8F79-8DAE24551FB1}"/>
                </a:ext>
              </a:extLst>
            </p:cNvPr>
            <p:cNvSpPr txBox="1"/>
            <p:nvPr/>
          </p:nvSpPr>
          <p:spPr>
            <a:xfrm>
              <a:off x="1522155" y="2386934"/>
              <a:ext cx="385948" cy="861774"/>
            </a:xfrm>
            <a:prstGeom prst="rect">
              <a:avLst/>
            </a:prstGeom>
            <a:noFill/>
          </p:spPr>
          <p:txBody>
            <a:bodyPr wrap="square">
              <a:spAutoFit/>
            </a:bodyPr>
            <a:lstStyle/>
            <a:p>
              <a:r>
                <a:rPr lang="en-US" sz="5000"/>
                <a:t>“</a:t>
              </a:r>
            </a:p>
          </p:txBody>
        </p:sp>
        <p:sp>
          <p:nvSpPr>
            <p:cNvPr id="47" name="TextBox 46">
              <a:extLst>
                <a:ext uri="{FF2B5EF4-FFF2-40B4-BE49-F238E27FC236}">
                  <a16:creationId xmlns:a16="http://schemas.microsoft.com/office/drawing/2014/main" id="{D30E470C-CD48-AA30-F986-5C2DA92B2B67}"/>
                </a:ext>
              </a:extLst>
            </p:cNvPr>
            <p:cNvSpPr txBox="1"/>
            <p:nvPr/>
          </p:nvSpPr>
          <p:spPr>
            <a:xfrm>
              <a:off x="908515" y="3853424"/>
              <a:ext cx="944592" cy="1015663"/>
            </a:xfrm>
            <a:prstGeom prst="rect">
              <a:avLst/>
            </a:prstGeom>
            <a:noFill/>
          </p:spPr>
          <p:txBody>
            <a:bodyPr wrap="square">
              <a:spAutoFit/>
            </a:bodyPr>
            <a:lstStyle/>
            <a:p>
              <a:r>
                <a:rPr lang="en-US" sz="6000" b="1"/>
                <a:t>👋</a:t>
              </a:r>
              <a:endParaRPr lang="en-US" sz="6000"/>
            </a:p>
          </p:txBody>
        </p:sp>
        <p:cxnSp>
          <p:nvCxnSpPr>
            <p:cNvPr id="49" name="Straight Connector 48">
              <a:extLst>
                <a:ext uri="{FF2B5EF4-FFF2-40B4-BE49-F238E27FC236}">
                  <a16:creationId xmlns:a16="http://schemas.microsoft.com/office/drawing/2014/main" id="{0384622F-B6E1-6B24-C702-F4A7DFEF78C3}"/>
                </a:ext>
              </a:extLst>
            </p:cNvPr>
            <p:cNvCxnSpPr>
              <a:cxnSpLocks/>
            </p:cNvCxnSpPr>
            <p:nvPr/>
          </p:nvCxnSpPr>
          <p:spPr>
            <a:xfrm flipV="1">
              <a:off x="2233491" y="3735334"/>
              <a:ext cx="0" cy="692510"/>
            </a:xfrm>
            <a:prstGeom prst="line">
              <a:avLst/>
            </a:prstGeom>
            <a:ln w="2222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1B4AF347-B438-2069-74A4-A33CF3D070EC}"/>
              </a:ext>
            </a:extLst>
          </p:cNvPr>
          <p:cNvGrpSpPr/>
          <p:nvPr/>
        </p:nvGrpSpPr>
        <p:grpSpPr>
          <a:xfrm>
            <a:off x="2759724" y="3682107"/>
            <a:ext cx="5333462" cy="2626237"/>
            <a:chOff x="2759724" y="3682107"/>
            <a:chExt cx="5333462" cy="2626237"/>
          </a:xfrm>
        </p:grpSpPr>
        <p:sp>
          <p:nvSpPr>
            <p:cNvPr id="6" name="Can 5">
              <a:extLst>
                <a:ext uri="{FF2B5EF4-FFF2-40B4-BE49-F238E27FC236}">
                  <a16:creationId xmlns:a16="http://schemas.microsoft.com/office/drawing/2014/main" id="{9AE5124E-76C4-39D5-5CF5-F91FF42D534C}"/>
                </a:ext>
              </a:extLst>
            </p:cNvPr>
            <p:cNvSpPr/>
            <p:nvPr/>
          </p:nvSpPr>
          <p:spPr bwMode="auto">
            <a:xfrm>
              <a:off x="6725809" y="5327067"/>
              <a:ext cx="1026067" cy="981277"/>
            </a:xfrm>
            <a:prstGeom prst="can">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0A9DD7B9-2FB3-970A-9D40-E7214342A996}"/>
                </a:ext>
              </a:extLst>
            </p:cNvPr>
            <p:cNvSpPr txBox="1"/>
            <p:nvPr/>
          </p:nvSpPr>
          <p:spPr>
            <a:xfrm>
              <a:off x="6627662" y="5718934"/>
              <a:ext cx="1229558" cy="276999"/>
            </a:xfrm>
            <a:prstGeom prst="rect">
              <a:avLst/>
            </a:prstGeom>
            <a:noFill/>
          </p:spPr>
          <p:txBody>
            <a:bodyPr wrap="square" lIns="0" tIns="0" rIns="0" bIns="0" rtlCol="0">
              <a:spAutoFit/>
            </a:bodyPr>
            <a:lstStyle/>
            <a:p>
              <a:pPr algn="ctr"/>
              <a:r>
                <a:rPr lang="en-US" b="1"/>
                <a:t>SKILLS</a:t>
              </a:r>
            </a:p>
          </p:txBody>
        </p:sp>
        <p:sp>
          <p:nvSpPr>
            <p:cNvPr id="15" name="Multidocument 14">
              <a:extLst>
                <a:ext uri="{FF2B5EF4-FFF2-40B4-BE49-F238E27FC236}">
                  <a16:creationId xmlns:a16="http://schemas.microsoft.com/office/drawing/2014/main" id="{A9E2D2F6-5010-F5E7-20B3-54F97AF09810}"/>
                </a:ext>
              </a:extLst>
            </p:cNvPr>
            <p:cNvSpPr/>
            <p:nvPr/>
          </p:nvSpPr>
          <p:spPr bwMode="auto">
            <a:xfrm>
              <a:off x="6496391" y="3682107"/>
              <a:ext cx="1596795" cy="1066233"/>
            </a:xfrm>
            <a:prstGeom prst="flowChartMultidocument">
              <a:avLst/>
            </a:prstGeom>
            <a:solidFill>
              <a:srgbClr val="FFC000"/>
            </a:solidFill>
            <a:ln>
              <a:solidFill>
                <a:schemeClr val="bg1"/>
              </a:solidFill>
              <a:headEnd type="none" w="med" len="med"/>
              <a:tailEnd type="none" w="med" len="med"/>
            </a:ln>
            <a:effectLst>
              <a:outerShdw blurRad="771749" sx="102000" sy="102000" algn="ctr" rotWithShape="0">
                <a:srgbClr val="FFC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16" name="TextBox 15">
              <a:extLst>
                <a:ext uri="{FF2B5EF4-FFF2-40B4-BE49-F238E27FC236}">
                  <a16:creationId xmlns:a16="http://schemas.microsoft.com/office/drawing/2014/main" id="{FBD6C55D-9473-C593-0048-2E0EAC4BBFE4}"/>
                </a:ext>
              </a:extLst>
            </p:cNvPr>
            <p:cNvSpPr txBox="1"/>
            <p:nvPr/>
          </p:nvSpPr>
          <p:spPr>
            <a:xfrm>
              <a:off x="6635872" y="4079046"/>
              <a:ext cx="1075364" cy="276999"/>
            </a:xfrm>
            <a:prstGeom prst="rect">
              <a:avLst/>
            </a:prstGeom>
            <a:noFill/>
          </p:spPr>
          <p:txBody>
            <a:bodyPr wrap="square" lIns="0" tIns="0" rIns="0" bIns="0" rtlCol="0">
              <a:spAutoFit/>
            </a:bodyPr>
            <a:lstStyle/>
            <a:p>
              <a:pPr algn="ctr"/>
              <a:r>
                <a:rPr lang="en-US" b="1">
                  <a:solidFill>
                    <a:schemeClr val="bg1"/>
                  </a:solidFill>
                </a:rPr>
                <a:t>PLANNER</a:t>
              </a:r>
            </a:p>
          </p:txBody>
        </p:sp>
        <p:sp>
          <p:nvSpPr>
            <p:cNvPr id="56" name="Freeform 55">
              <a:extLst>
                <a:ext uri="{FF2B5EF4-FFF2-40B4-BE49-F238E27FC236}">
                  <a16:creationId xmlns:a16="http://schemas.microsoft.com/office/drawing/2014/main" id="{9265A63B-8B40-E0A8-8B9C-7A8A07D18838}"/>
                </a:ext>
              </a:extLst>
            </p:cNvPr>
            <p:cNvSpPr/>
            <p:nvPr/>
          </p:nvSpPr>
          <p:spPr bwMode="auto">
            <a:xfrm>
              <a:off x="2759724" y="4286250"/>
              <a:ext cx="3598680" cy="495300"/>
            </a:xfrm>
            <a:custGeom>
              <a:avLst/>
              <a:gdLst>
                <a:gd name="connsiteX0" fmla="*/ 0 w 4591050"/>
                <a:gd name="connsiteY0" fmla="*/ 495300 h 495300"/>
                <a:gd name="connsiteX1" fmla="*/ 3505200 w 4591050"/>
                <a:gd name="connsiteY1" fmla="*/ 495300 h 495300"/>
                <a:gd name="connsiteX2" fmla="*/ 3505200 w 4591050"/>
                <a:gd name="connsiteY2" fmla="*/ 0 h 495300"/>
                <a:gd name="connsiteX3" fmla="*/ 4591050 w 4591050"/>
                <a:gd name="connsiteY3" fmla="*/ 0 h 495300"/>
              </a:gdLst>
              <a:ahLst/>
              <a:cxnLst>
                <a:cxn ang="0">
                  <a:pos x="connsiteX0" y="connsiteY0"/>
                </a:cxn>
                <a:cxn ang="0">
                  <a:pos x="connsiteX1" y="connsiteY1"/>
                </a:cxn>
                <a:cxn ang="0">
                  <a:pos x="connsiteX2" y="connsiteY2"/>
                </a:cxn>
                <a:cxn ang="0">
                  <a:pos x="connsiteX3" y="connsiteY3"/>
                </a:cxn>
              </a:cxnLst>
              <a:rect l="l" t="t" r="r" b="b"/>
              <a:pathLst>
                <a:path w="4591050" h="495300">
                  <a:moveTo>
                    <a:pt x="0" y="495300"/>
                  </a:moveTo>
                  <a:lnTo>
                    <a:pt x="3505200" y="495300"/>
                  </a:lnTo>
                  <a:lnTo>
                    <a:pt x="3505200" y="0"/>
                  </a:lnTo>
                  <a:lnTo>
                    <a:pt x="4591050" y="0"/>
                  </a:lnTo>
                </a:path>
              </a:pathLst>
            </a:custGeom>
            <a:noFill/>
            <a:ln w="38100">
              <a:solidFill>
                <a:schemeClr val="accent6">
                  <a:lumMod val="40000"/>
                  <a:lumOff val="60000"/>
                </a:schemeClr>
              </a:solidFill>
              <a:prstDash val="sysDot"/>
              <a:headEnd type="none" w="med" len="med"/>
              <a:tailEnd type="arrow"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2863EA39-2341-10D7-2B21-A598EA8843C0}"/>
                </a:ext>
              </a:extLst>
            </p:cNvPr>
            <p:cNvSpPr txBox="1"/>
            <p:nvPr/>
          </p:nvSpPr>
          <p:spPr>
            <a:xfrm>
              <a:off x="3236607" y="5048562"/>
              <a:ext cx="3259784" cy="830997"/>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r>
                <a:rPr lang="en-US"/>
                <a:t>I take a user’s ask and generate a step-by-step plan that draws upon available skills.”</a:t>
              </a:r>
            </a:p>
          </p:txBody>
        </p:sp>
        <p:sp>
          <p:nvSpPr>
            <p:cNvPr id="58" name="TextBox 57">
              <a:extLst>
                <a:ext uri="{FF2B5EF4-FFF2-40B4-BE49-F238E27FC236}">
                  <a16:creationId xmlns:a16="http://schemas.microsoft.com/office/drawing/2014/main" id="{001ABA19-8FD1-D6CE-7E54-ADB508C7266C}"/>
                </a:ext>
              </a:extLst>
            </p:cNvPr>
            <p:cNvSpPr txBox="1"/>
            <p:nvPr/>
          </p:nvSpPr>
          <p:spPr>
            <a:xfrm>
              <a:off x="2867129" y="4902142"/>
              <a:ext cx="385948" cy="861774"/>
            </a:xfrm>
            <a:prstGeom prst="rect">
              <a:avLst/>
            </a:prstGeom>
            <a:noFill/>
          </p:spPr>
          <p:txBody>
            <a:bodyPr wrap="square">
              <a:spAutoFit/>
            </a:bodyPr>
            <a:lstStyle/>
            <a:p>
              <a:r>
                <a:rPr lang="en-US" sz="5000"/>
                <a:t>“</a:t>
              </a:r>
            </a:p>
          </p:txBody>
        </p:sp>
      </p:grpSp>
      <p:grpSp>
        <p:nvGrpSpPr>
          <p:cNvPr id="9" name="Group 8">
            <a:extLst>
              <a:ext uri="{FF2B5EF4-FFF2-40B4-BE49-F238E27FC236}">
                <a16:creationId xmlns:a16="http://schemas.microsoft.com/office/drawing/2014/main" id="{034E4633-60FF-77A8-5F79-C1C17F916B36}"/>
              </a:ext>
            </a:extLst>
          </p:cNvPr>
          <p:cNvGrpSpPr/>
          <p:nvPr/>
        </p:nvGrpSpPr>
        <p:grpSpPr>
          <a:xfrm>
            <a:off x="6924907" y="3584405"/>
            <a:ext cx="4539329" cy="2347407"/>
            <a:chOff x="6924907" y="3584405"/>
            <a:chExt cx="4539329" cy="2347407"/>
          </a:xfrm>
        </p:grpSpPr>
        <p:sp>
          <p:nvSpPr>
            <p:cNvPr id="17" name="Oval 16">
              <a:extLst>
                <a:ext uri="{FF2B5EF4-FFF2-40B4-BE49-F238E27FC236}">
                  <a16:creationId xmlns:a16="http://schemas.microsoft.com/office/drawing/2014/main" id="{02AA5D9E-216E-E4E1-1CC7-4D38778236BC}"/>
                </a:ext>
              </a:extLst>
            </p:cNvPr>
            <p:cNvSpPr/>
            <p:nvPr/>
          </p:nvSpPr>
          <p:spPr bwMode="auto">
            <a:xfrm>
              <a:off x="8976077"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1</a:t>
              </a:r>
            </a:p>
          </p:txBody>
        </p:sp>
        <p:sp>
          <p:nvSpPr>
            <p:cNvPr id="18" name="Oval 17">
              <a:extLst>
                <a:ext uri="{FF2B5EF4-FFF2-40B4-BE49-F238E27FC236}">
                  <a16:creationId xmlns:a16="http://schemas.microsoft.com/office/drawing/2014/main" id="{3F852442-0595-928A-5F61-FC2416614544}"/>
                </a:ext>
              </a:extLst>
            </p:cNvPr>
            <p:cNvSpPr/>
            <p:nvPr/>
          </p:nvSpPr>
          <p:spPr bwMode="auto">
            <a:xfrm>
              <a:off x="9623886"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2</a:t>
              </a:r>
            </a:p>
          </p:txBody>
        </p:sp>
        <p:sp>
          <p:nvSpPr>
            <p:cNvPr id="19" name="Oval 18">
              <a:extLst>
                <a:ext uri="{FF2B5EF4-FFF2-40B4-BE49-F238E27FC236}">
                  <a16:creationId xmlns:a16="http://schemas.microsoft.com/office/drawing/2014/main" id="{E128055A-FD23-F6A5-595A-BCB16F3BACDB}"/>
                </a:ext>
              </a:extLst>
            </p:cNvPr>
            <p:cNvSpPr/>
            <p:nvPr/>
          </p:nvSpPr>
          <p:spPr bwMode="auto">
            <a:xfrm>
              <a:off x="10304648"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3</a:t>
              </a:r>
            </a:p>
          </p:txBody>
        </p:sp>
        <p:sp>
          <p:nvSpPr>
            <p:cNvPr id="20" name="Oval 19">
              <a:extLst>
                <a:ext uri="{FF2B5EF4-FFF2-40B4-BE49-F238E27FC236}">
                  <a16:creationId xmlns:a16="http://schemas.microsoft.com/office/drawing/2014/main" id="{4F1434F7-1711-729C-4C33-39B2F933A447}"/>
                </a:ext>
              </a:extLst>
            </p:cNvPr>
            <p:cNvSpPr/>
            <p:nvPr/>
          </p:nvSpPr>
          <p:spPr bwMode="auto">
            <a:xfrm>
              <a:off x="10968936"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a:t>
              </a:r>
            </a:p>
          </p:txBody>
        </p:sp>
        <p:sp>
          <p:nvSpPr>
            <p:cNvPr id="43" name="TextBox 42">
              <a:extLst>
                <a:ext uri="{FF2B5EF4-FFF2-40B4-BE49-F238E27FC236}">
                  <a16:creationId xmlns:a16="http://schemas.microsoft.com/office/drawing/2014/main" id="{27F748FC-E7E9-E1E8-BE5B-228647DBA81D}"/>
                </a:ext>
              </a:extLst>
            </p:cNvPr>
            <p:cNvSpPr txBox="1"/>
            <p:nvPr/>
          </p:nvSpPr>
          <p:spPr>
            <a:xfrm>
              <a:off x="8268264" y="5470147"/>
              <a:ext cx="2036384" cy="461665"/>
            </a:xfrm>
            <a:prstGeom prst="rect">
              <a:avLst/>
            </a:prstGeom>
            <a:noFill/>
          </p:spPr>
          <p:txBody>
            <a:bodyPr wrap="square">
              <a:spAutoFit/>
            </a:bodyPr>
            <a:lstStyle/>
            <a:p>
              <a:r>
                <a:rPr lang="en-US" sz="1200"/>
                <a:t>Planner generates </a:t>
              </a:r>
              <a:r>
                <a:rPr lang="en-US" sz="1200">
                  <a:solidFill>
                    <a:srgbClr val="FFFF00"/>
                  </a:solidFill>
                </a:rPr>
                <a:t>steps</a:t>
              </a:r>
              <a:r>
                <a:rPr lang="en-US" sz="1200"/>
                <a:t> that use available Skills</a:t>
              </a:r>
            </a:p>
          </p:txBody>
        </p:sp>
        <p:cxnSp>
          <p:nvCxnSpPr>
            <p:cNvPr id="53" name="Straight Connector 52">
              <a:extLst>
                <a:ext uri="{FF2B5EF4-FFF2-40B4-BE49-F238E27FC236}">
                  <a16:creationId xmlns:a16="http://schemas.microsoft.com/office/drawing/2014/main" id="{0DB51A5C-BEF9-811D-DDDB-7AA4122A6FEC}"/>
                </a:ext>
                <a:ext uri="{C183D7F6-B498-43B3-948B-1728B52AA6E4}">
                  <adec:decorative xmlns:adec="http://schemas.microsoft.com/office/drawing/2017/decorative" val="1"/>
                </a:ext>
              </a:extLst>
            </p:cNvPr>
            <p:cNvCxnSpPr>
              <a:cxnSpLocks/>
            </p:cNvCxnSpPr>
            <p:nvPr/>
          </p:nvCxnSpPr>
          <p:spPr>
            <a:xfrm>
              <a:off x="7360101" y="4510973"/>
              <a:ext cx="908163" cy="959174"/>
            </a:xfrm>
            <a:prstGeom prst="line">
              <a:avLst/>
            </a:prstGeom>
            <a:ln w="28575">
              <a:solidFill>
                <a:srgbClr val="FFC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864C716-F34E-5E0F-2411-912DFB92BFE3}"/>
                </a:ext>
              </a:extLst>
            </p:cNvPr>
            <p:cNvCxnSpPr>
              <a:cxnSpLocks/>
            </p:cNvCxnSpPr>
            <p:nvPr/>
          </p:nvCxnSpPr>
          <p:spPr>
            <a:xfrm>
              <a:off x="8257816" y="4260599"/>
              <a:ext cx="552795" cy="0"/>
            </a:xfrm>
            <a:prstGeom prst="straightConnector1">
              <a:avLst/>
            </a:prstGeom>
            <a:ln w="38100">
              <a:solidFill>
                <a:schemeClr val="tx1"/>
              </a:solidFill>
              <a:headEnd type="none" w="lg" len="med"/>
              <a:tailEnd type="arrow"/>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AD60073F-6338-175F-4829-E73554A9FBCF}"/>
                </a:ext>
              </a:extLst>
            </p:cNvPr>
            <p:cNvSpPr txBox="1"/>
            <p:nvPr/>
          </p:nvSpPr>
          <p:spPr>
            <a:xfrm>
              <a:off x="9640362" y="3584405"/>
              <a:ext cx="1075364" cy="276999"/>
            </a:xfrm>
            <a:prstGeom prst="rect">
              <a:avLst/>
            </a:prstGeom>
            <a:noFill/>
          </p:spPr>
          <p:txBody>
            <a:bodyPr wrap="square" lIns="0" tIns="0" rIns="0" bIns="0" rtlCol="0">
              <a:spAutoFit/>
            </a:bodyPr>
            <a:lstStyle/>
            <a:p>
              <a:pPr algn="ctr"/>
              <a:r>
                <a:rPr lang="en-US" b="1" spc="200"/>
                <a:t>STEPS</a:t>
              </a:r>
            </a:p>
          </p:txBody>
        </p:sp>
        <p:sp>
          <p:nvSpPr>
            <p:cNvPr id="65" name="Freeform 64">
              <a:extLst>
                <a:ext uri="{FF2B5EF4-FFF2-40B4-BE49-F238E27FC236}">
                  <a16:creationId xmlns:a16="http://schemas.microsoft.com/office/drawing/2014/main" id="{2F1073FC-D328-5F22-E2F6-9D5C434A9E87}"/>
                </a:ext>
              </a:extLst>
            </p:cNvPr>
            <p:cNvSpPr/>
            <p:nvPr/>
          </p:nvSpPr>
          <p:spPr bwMode="auto">
            <a:xfrm>
              <a:off x="6924907" y="4527395"/>
              <a:ext cx="2308303" cy="903249"/>
            </a:xfrm>
            <a:custGeom>
              <a:avLst/>
              <a:gdLst>
                <a:gd name="connsiteX0" fmla="*/ 0 w 2308303"/>
                <a:gd name="connsiteY0" fmla="*/ 903249 h 903249"/>
                <a:gd name="connsiteX1" fmla="*/ 0 w 2308303"/>
                <a:gd name="connsiteY1" fmla="*/ 468351 h 903249"/>
                <a:gd name="connsiteX2" fmla="*/ 2308303 w 2308303"/>
                <a:gd name="connsiteY2" fmla="*/ 468351 h 903249"/>
                <a:gd name="connsiteX3" fmla="*/ 2308303 w 2308303"/>
                <a:gd name="connsiteY3" fmla="*/ 0 h 903249"/>
              </a:gdLst>
              <a:ahLst/>
              <a:cxnLst>
                <a:cxn ang="0">
                  <a:pos x="connsiteX0" y="connsiteY0"/>
                </a:cxn>
                <a:cxn ang="0">
                  <a:pos x="connsiteX1" y="connsiteY1"/>
                </a:cxn>
                <a:cxn ang="0">
                  <a:pos x="connsiteX2" y="connsiteY2"/>
                </a:cxn>
                <a:cxn ang="0">
                  <a:pos x="connsiteX3" y="connsiteY3"/>
                </a:cxn>
              </a:cxnLst>
              <a:rect l="l" t="t" r="r" b="b"/>
              <a:pathLst>
                <a:path w="2308303" h="903249">
                  <a:moveTo>
                    <a:pt x="0" y="903249"/>
                  </a:moveTo>
                  <a:lnTo>
                    <a:pt x="0" y="468351"/>
                  </a:lnTo>
                  <a:lnTo>
                    <a:pt x="2308303" y="468351"/>
                  </a:lnTo>
                  <a:lnTo>
                    <a:pt x="2308303"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6" name="Freeform 65">
              <a:extLst>
                <a:ext uri="{FF2B5EF4-FFF2-40B4-BE49-F238E27FC236}">
                  <a16:creationId xmlns:a16="http://schemas.microsoft.com/office/drawing/2014/main" id="{6E9ADB3C-8506-C53F-E601-AB7943E716CA}"/>
                </a:ext>
              </a:extLst>
            </p:cNvPr>
            <p:cNvSpPr/>
            <p:nvPr/>
          </p:nvSpPr>
          <p:spPr bwMode="auto">
            <a:xfrm>
              <a:off x="7360101" y="4516244"/>
              <a:ext cx="2525151" cy="925551"/>
            </a:xfrm>
            <a:custGeom>
              <a:avLst/>
              <a:gdLst>
                <a:gd name="connsiteX0" fmla="*/ 0 w 2676293"/>
                <a:gd name="connsiteY0" fmla="*/ 925551 h 925551"/>
                <a:gd name="connsiteX1" fmla="*/ 0 w 2676293"/>
                <a:gd name="connsiteY1" fmla="*/ 624468 h 925551"/>
                <a:gd name="connsiteX2" fmla="*/ 2676293 w 2676293"/>
                <a:gd name="connsiteY2" fmla="*/ 624468 h 925551"/>
                <a:gd name="connsiteX3" fmla="*/ 2676293 w 2676293"/>
                <a:gd name="connsiteY3" fmla="*/ 0 h 925551"/>
              </a:gdLst>
              <a:ahLst/>
              <a:cxnLst>
                <a:cxn ang="0">
                  <a:pos x="connsiteX0" y="connsiteY0"/>
                </a:cxn>
                <a:cxn ang="0">
                  <a:pos x="connsiteX1" y="connsiteY1"/>
                </a:cxn>
                <a:cxn ang="0">
                  <a:pos x="connsiteX2" y="connsiteY2"/>
                </a:cxn>
                <a:cxn ang="0">
                  <a:pos x="connsiteX3" y="connsiteY3"/>
                </a:cxn>
              </a:cxnLst>
              <a:rect l="l" t="t" r="r" b="b"/>
              <a:pathLst>
                <a:path w="2676293" h="925551">
                  <a:moveTo>
                    <a:pt x="0" y="925551"/>
                  </a:moveTo>
                  <a:lnTo>
                    <a:pt x="0" y="624468"/>
                  </a:lnTo>
                  <a:lnTo>
                    <a:pt x="2676293" y="624468"/>
                  </a:lnTo>
                  <a:lnTo>
                    <a:pt x="2676293"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Freeform 66">
              <a:extLst>
                <a:ext uri="{FF2B5EF4-FFF2-40B4-BE49-F238E27FC236}">
                  <a16:creationId xmlns:a16="http://schemas.microsoft.com/office/drawing/2014/main" id="{FF9160CA-BF7D-E080-F596-F504C48A9C2D}"/>
                </a:ext>
              </a:extLst>
            </p:cNvPr>
            <p:cNvSpPr/>
            <p:nvPr/>
          </p:nvSpPr>
          <p:spPr bwMode="auto">
            <a:xfrm>
              <a:off x="7589519" y="4516244"/>
              <a:ext cx="2977095" cy="925551"/>
            </a:xfrm>
            <a:custGeom>
              <a:avLst/>
              <a:gdLst>
                <a:gd name="connsiteX0" fmla="*/ 0 w 2676292"/>
                <a:gd name="connsiteY0" fmla="*/ 925551 h 925551"/>
                <a:gd name="connsiteX1" fmla="*/ 0 w 2676292"/>
                <a:gd name="connsiteY1" fmla="*/ 724829 h 925551"/>
                <a:gd name="connsiteX2" fmla="*/ 2676292 w 2676292"/>
                <a:gd name="connsiteY2" fmla="*/ 724829 h 925551"/>
                <a:gd name="connsiteX3" fmla="*/ 2676292 w 2676292"/>
                <a:gd name="connsiteY3" fmla="*/ 0 h 925551"/>
              </a:gdLst>
              <a:ahLst/>
              <a:cxnLst>
                <a:cxn ang="0">
                  <a:pos x="connsiteX0" y="connsiteY0"/>
                </a:cxn>
                <a:cxn ang="0">
                  <a:pos x="connsiteX1" y="connsiteY1"/>
                </a:cxn>
                <a:cxn ang="0">
                  <a:pos x="connsiteX2" y="connsiteY2"/>
                </a:cxn>
                <a:cxn ang="0">
                  <a:pos x="connsiteX3" y="connsiteY3"/>
                </a:cxn>
              </a:cxnLst>
              <a:rect l="l" t="t" r="r" b="b"/>
              <a:pathLst>
                <a:path w="2676292" h="925551">
                  <a:moveTo>
                    <a:pt x="0" y="925551"/>
                  </a:moveTo>
                  <a:lnTo>
                    <a:pt x="0" y="724829"/>
                  </a:lnTo>
                  <a:lnTo>
                    <a:pt x="2676292" y="724829"/>
                  </a:lnTo>
                  <a:lnTo>
                    <a:pt x="2676292"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9" name="Freeform 68">
              <a:extLst>
                <a:ext uri="{FF2B5EF4-FFF2-40B4-BE49-F238E27FC236}">
                  <a16:creationId xmlns:a16="http://schemas.microsoft.com/office/drawing/2014/main" id="{AD315A9D-3162-9F21-B52B-25EDB556D271}"/>
                </a:ext>
              </a:extLst>
            </p:cNvPr>
            <p:cNvSpPr/>
            <p:nvPr/>
          </p:nvSpPr>
          <p:spPr bwMode="auto">
            <a:xfrm>
              <a:off x="7207135" y="4510973"/>
              <a:ext cx="2626821" cy="925551"/>
            </a:xfrm>
            <a:custGeom>
              <a:avLst/>
              <a:gdLst>
                <a:gd name="connsiteX0" fmla="*/ 0 w 2626821"/>
                <a:gd name="connsiteY0" fmla="*/ 906088 h 906088"/>
                <a:gd name="connsiteX1" fmla="*/ 0 w 2626821"/>
                <a:gd name="connsiteY1" fmla="*/ 565266 h 906088"/>
                <a:gd name="connsiteX2" fmla="*/ 2626821 w 2626821"/>
                <a:gd name="connsiteY2" fmla="*/ 565266 h 906088"/>
                <a:gd name="connsiteX3" fmla="*/ 2626821 w 2626821"/>
                <a:gd name="connsiteY3" fmla="*/ 0 h 906088"/>
              </a:gdLst>
              <a:ahLst/>
              <a:cxnLst>
                <a:cxn ang="0">
                  <a:pos x="connsiteX0" y="connsiteY0"/>
                </a:cxn>
                <a:cxn ang="0">
                  <a:pos x="connsiteX1" y="connsiteY1"/>
                </a:cxn>
                <a:cxn ang="0">
                  <a:pos x="connsiteX2" y="connsiteY2"/>
                </a:cxn>
                <a:cxn ang="0">
                  <a:pos x="connsiteX3" y="connsiteY3"/>
                </a:cxn>
              </a:cxnLst>
              <a:rect l="l" t="t" r="r" b="b"/>
              <a:pathLst>
                <a:path w="2626821" h="906088">
                  <a:moveTo>
                    <a:pt x="0" y="906088"/>
                  </a:moveTo>
                  <a:lnTo>
                    <a:pt x="0" y="565266"/>
                  </a:lnTo>
                  <a:lnTo>
                    <a:pt x="2626821" y="565266"/>
                  </a:lnTo>
                  <a:lnTo>
                    <a:pt x="2626821"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70" name="Straight Connector 69">
            <a:extLst>
              <a:ext uri="{FF2B5EF4-FFF2-40B4-BE49-F238E27FC236}">
                <a16:creationId xmlns:a16="http://schemas.microsoft.com/office/drawing/2014/main" id="{FF499294-8746-9B8F-4CB4-D4624987E61A}"/>
              </a:ext>
            </a:extLst>
          </p:cNvPr>
          <p:cNvCxnSpPr>
            <a:cxnSpLocks/>
          </p:cNvCxnSpPr>
          <p:nvPr/>
        </p:nvCxnSpPr>
        <p:spPr>
          <a:xfrm flipH="1" flipV="1">
            <a:off x="2663259" y="5166399"/>
            <a:ext cx="323977" cy="303748"/>
          </a:xfrm>
          <a:prstGeom prst="line">
            <a:avLst/>
          </a:prstGeom>
          <a:ln w="2222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7" name="Right Arrow 76">
            <a:extLst>
              <a:ext uri="{FF2B5EF4-FFF2-40B4-BE49-F238E27FC236}">
                <a16:creationId xmlns:a16="http://schemas.microsoft.com/office/drawing/2014/main" id="{2C6CB178-B5CA-233E-3FC4-148270120F10}"/>
              </a:ext>
            </a:extLst>
          </p:cNvPr>
          <p:cNvSpPr/>
          <p:nvPr/>
        </p:nvSpPr>
        <p:spPr bwMode="auto">
          <a:xfrm>
            <a:off x="393771" y="4447083"/>
            <a:ext cx="914838" cy="795383"/>
          </a:xfrm>
          <a:prstGeom prst="rightArrow">
            <a:avLst/>
          </a:prstGeom>
          <a:solidFill>
            <a:schemeClr val="accent1"/>
          </a:solidFill>
          <a:ln>
            <a:noFill/>
            <a:headEnd type="none" w="med" len="med"/>
            <a:tailEnd type="none" w="med" len="med"/>
          </a:ln>
          <a:effectLst>
            <a:outerShdw blurRad="50800" dist="38100" dir="2700000" algn="tl" rotWithShape="0">
              <a:prstClr val="black">
                <a:alpha val="34946"/>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500">
                <a:solidFill>
                  <a:srgbClr val="000000"/>
                </a:solidFill>
                <a:ea typeface="Segoe UI" pitchFamily="34" charset="0"/>
                <a:cs typeface="Segoe UI" pitchFamily="34" charset="0"/>
              </a:rPr>
              <a:t>ASK</a:t>
            </a:r>
          </a:p>
        </p:txBody>
      </p:sp>
    </p:spTree>
    <p:custDataLst>
      <p:tags r:id="rId1"/>
    </p:custDataLst>
    <p:extLst>
      <p:ext uri="{BB962C8B-B14F-4D97-AF65-F5344CB8AC3E}">
        <p14:creationId xmlns:p14="http://schemas.microsoft.com/office/powerpoint/2010/main" val="37585102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fade">
                                      <p:cBhvr>
                                        <p:cTn id="15" dur="1000"/>
                                        <p:tgtEl>
                                          <p:spTgt spid="7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15.3|8.4"/>
</p:tagLst>
</file>

<file path=ppt/tags/tag2.xml><?xml version="1.0" encoding="utf-8"?>
<p:tagLst xmlns:a="http://schemas.openxmlformats.org/drawingml/2006/main" xmlns:r="http://schemas.openxmlformats.org/officeDocument/2006/relationships" xmlns:p="http://schemas.openxmlformats.org/presentationml/2006/main">
  <p:tag name="TIMING" val="|7|6|4.9|4.7|5.6"/>
</p:tagLst>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OpenHack_FY21_Template_V1_102720" id="{55BFAB4A-90B6-4138-B0B1-3151C728EF56}" vid="{1DAAA025-6530-44D0-B7ED-E42418A6C8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62D61D9A00A5041B210DE23A0FE8625" ma:contentTypeVersion="24" ma:contentTypeDescription="Create a new document." ma:contentTypeScope="" ma:versionID="839773bd44a51a311d8e2846b7142e4b">
  <xsd:schema xmlns:xsd="http://www.w3.org/2001/XMLSchema" xmlns:xs="http://www.w3.org/2001/XMLSchema" xmlns:p="http://schemas.microsoft.com/office/2006/metadata/properties" xmlns:ns1="http://schemas.microsoft.com/sharepoint/v3" xmlns:ns2="675661ce-a921-4ef4-be83-dd19f3c4cc86" xmlns:ns3="4343a8c8-d2d9-429e-8dd3-28f02b2ba4f5" xmlns:ns4="230e9df3-be65-4c73-a93b-d1236ebd677e" targetNamespace="http://schemas.microsoft.com/office/2006/metadata/properties" ma:root="true" ma:fieldsID="7f43399919387af8e2a3ad2b19a547db" ns1:_="" ns2:_="" ns3:_="" ns4:_="">
    <xsd:import namespace="http://schemas.microsoft.com/sharepoint/v3"/>
    <xsd:import namespace="675661ce-a921-4ef4-be83-dd19f3c4cc86"/>
    <xsd:import namespace="4343a8c8-d2d9-429e-8dd3-28f02b2ba4f5"/>
    <xsd:import namespace="230e9df3-be65-4c73-a93b-d1236ebd677e"/>
    <xsd:element name="properties">
      <xsd:complexType>
        <xsd:sequence>
          <xsd:element name="documentManagement">
            <xsd:complexType>
              <xsd:all>
                <xsd:element ref="ns2:Tag" minOccurs="0"/>
                <xsd:element ref="ns2:MediaServiceMetadata" minOccurs="0"/>
                <xsd:element ref="ns2:MediaServiceFastMetadata" minOccurs="0"/>
                <xsd:element ref="ns2:MediaServiceAutoKeyPoints" minOccurs="0"/>
                <xsd:element ref="ns2:MediaServiceKeyPoints" minOccurs="0"/>
                <xsd:element ref="ns2:Sequence_x0020_of_x0020_Material" minOccurs="0"/>
                <xsd:element ref="ns2:Description" minOccurs="0"/>
                <xsd:element ref="ns2:Internal_x0020_MSFT" minOccurs="0"/>
                <xsd:element ref="ns2:MediaServiceOCR" minOccurs="0"/>
                <xsd:element ref="ns2:MediaServiceGenerationTime" minOccurs="0"/>
                <xsd:element ref="ns2:MediaServiceEventHashCode" minOccurs="0"/>
                <xsd:element ref="ns2:OHOrder" minOccurs="0"/>
                <xsd:element ref="ns3:SharedWithUsers" minOccurs="0"/>
                <xsd:element ref="ns3:SharedWithDetails" minOccurs="0"/>
                <xsd:element ref="ns2:MaterialType" minOccurs="0"/>
                <xsd:element ref="ns2:OrderNo_x002e_" minOccurs="0"/>
                <xsd:element ref="ns2:MediaServiceDateTaken"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5661ce-a921-4ef4-be83-dd19f3c4cc86" elementFormDefault="qualified">
    <xsd:import namespace="http://schemas.microsoft.com/office/2006/documentManagement/types"/>
    <xsd:import namespace="http://schemas.microsoft.com/office/infopath/2007/PartnerControls"/>
    <xsd:element name="Tag" ma:index="8" nillable="true" ma:displayName="Role" ma:format="Dropdown" ma:internalName="Tag">
      <xsd:complexType>
        <xsd:complexContent>
          <xsd:extension base="dms:MultiChoice">
            <xsd:sequence>
              <xsd:element name="Value" maxOccurs="unbounded" minOccurs="0" nillable="true">
                <xsd:simpleType>
                  <xsd:restriction base="dms:Choice">
                    <xsd:enumeration value="PM"/>
                    <xsd:enumeration value="Lead Coach"/>
                    <xsd:enumeration value="Coach"/>
                  </xsd:restriction>
                </xsd:simpleType>
              </xsd:element>
            </xsd:sequence>
          </xsd:extension>
        </xsd:complexContent>
      </xsd:complex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Sequence_x0020_of_x0020_Material" ma:index="13" nillable="true" ma:displayName="Stage" ma:format="Dropdown" ma:indexed="true" ma:internalName="Sequence_x0020_of_x0020_Material">
      <xsd:simpleType>
        <xsd:restriction base="dms:Choice">
          <xsd:enumeration value="1. Pre-Event"/>
          <xsd:enumeration value="2. Recruitment"/>
          <xsd:enumeration value="3. Coach Prep and Planning"/>
          <xsd:enumeration value="4. Day of Event"/>
          <xsd:enumeration value="5. Close &amp; Reporting"/>
          <xsd:enumeration value="Resource"/>
          <xsd:enumeration value="Tool"/>
        </xsd:restriction>
      </xsd:simpleType>
    </xsd:element>
    <xsd:element name="Description" ma:index="14" nillable="true" ma:displayName="Description" ma:format="Dropdown" ma:internalName="Description">
      <xsd:simpleType>
        <xsd:restriction base="dms:Note">
          <xsd:maxLength value="255"/>
        </xsd:restriction>
      </xsd:simpleType>
    </xsd:element>
    <xsd:element name="Internal_x0020_MSFT" ma:index="15" nillable="true" ma:displayName="Internal MSFT" ma:format="RadioButtons" ma:internalName="Internal_x0020_MSFT">
      <xsd:simpleType>
        <xsd:restriction base="dms:Choice">
          <xsd:enumeration value="Internal MSFT Only"/>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OHOrder" ma:index="19" nillable="true" ma:displayName="OH Order" ma:format="Dropdown" ma:internalName="OHOrder" ma:percentage="FALSE">
      <xsd:simpleType>
        <xsd:restriction base="dms:Number"/>
      </xsd:simpleType>
    </xsd:element>
    <xsd:element name="MaterialType" ma:index="22" nillable="true" ma:displayName="Material Type" ma:format="Dropdown" ma:internalName="MaterialType">
      <xsd:complexType>
        <xsd:complexContent>
          <xsd:extension base="dms:MultiChoice">
            <xsd:sequence>
              <xsd:element name="Value" maxOccurs="unbounded" minOccurs="0" nillable="true">
                <xsd:simpleType>
                  <xsd:restriction base="dms:Choice">
                    <xsd:enumeration value="Tool"/>
                    <xsd:enumeration value="Template"/>
                    <xsd:enumeration value="Presentation Ready Deck"/>
                    <xsd:enumeration value="Website"/>
                    <xsd:enumeration value="Contact"/>
                    <xsd:enumeration value="Form"/>
                    <xsd:enumeration value="Training Deck"/>
                    <xsd:enumeration value="Resource"/>
                  </xsd:restriction>
                </xsd:simpleType>
              </xsd:element>
            </xsd:sequence>
          </xsd:extension>
        </xsd:complexContent>
      </xsd:complexType>
    </xsd:element>
    <xsd:element name="OrderNo_x002e_" ma:index="23" nillable="true" ma:displayName="Order No." ma:decimals="0" ma:format="Dropdown" ma:indexed="true" ma:internalName="OrderNo_x002e_" ma:percentage="FALSE">
      <xsd:simpleType>
        <xsd:restriction base="dms:Number"/>
      </xsd:simpleType>
    </xsd:element>
    <xsd:element name="MediaServiceDateTaken" ma:index="24" nillable="true" ma:displayName="MediaServiceDateTaken" ma:hidden="true" ma:internalName="MediaServiceDateTaken" ma:readOnly="true">
      <xsd:simpleType>
        <xsd:restriction base="dms:Text"/>
      </xsd:simpleType>
    </xsd:element>
    <xsd:element name="MediaLengthInSeconds" ma:index="27" nillable="true" ma:displayName="Length (seconds)" ma:internalName="MediaLengthInSeconds" ma:readOnly="true">
      <xsd:simpleType>
        <xsd:restriction base="dms:Unknown"/>
      </xsd:simpleType>
    </xsd:element>
    <xsd:element name="lcf76f155ced4ddcb4097134ff3c332f" ma:index="2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343a8c8-d2d9-429e-8dd3-28f02b2ba4f5"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0" nillable="true" ma:displayName="Taxonomy Catch All Column" ma:hidden="true" ma:list="{76cd002a-39bf-43af-937e-7914824e19df}" ma:internalName="TaxCatchAll" ma:showField="CatchAllData" ma:web="4343a8c8-d2d9-429e-8dd3-28f02b2ba4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75661ce-a921-4ef4-be83-dd19f3c4cc86" xsi:nil="true"/>
    <MaterialType xmlns="675661ce-a921-4ef4-be83-dd19f3c4cc86">
      <Value>Presentation Ready Deck</Value>
    </MaterialType>
    <Description xmlns="675661ce-a921-4ef4-be83-dd19f3c4cc86" xsi:nil="true"/>
    <Tag xmlns="675661ce-a921-4ef4-be83-dd19f3c4cc86">
      <Value>PM</Value>
      <Value>Lead Coach</Value>
      <Value>Coach</Value>
    </Tag>
    <OHOrder xmlns="675661ce-a921-4ef4-be83-dd19f3c4cc86" xsi:nil="true"/>
    <Internal_x0020_MSFT xmlns="675661ce-a921-4ef4-be83-dd19f3c4cc86" xsi:nil="true"/>
    <OrderNo_x002e_ xmlns="675661ce-a921-4ef4-be83-dd19f3c4cc86" xsi:nil="true"/>
    <Sequence_x0020_of_x0020_Material xmlns="675661ce-a921-4ef4-be83-dd19f3c4cc86">4. Day of Event</Sequence_x0020_of_x0020_Material>
    <_ip_UnifiedCompliancePolicyUIAction xmlns="http://schemas.microsoft.com/sharepoint/v3" xsi:nil="true"/>
    <_ip_UnifiedCompliancePolicyProperties xmlns="http://schemas.microsoft.com/sharepoint/v3" xsi:nil="true"/>
    <lcf76f155ced4ddcb4097134ff3c332f xmlns="675661ce-a921-4ef4-be83-dd19f3c4cc86">
      <Terms xmlns="http://schemas.microsoft.com/office/infopath/2007/PartnerControls"/>
    </lcf76f155ced4ddcb4097134ff3c332f>
    <TaxCatchAll xmlns="230e9df3-be65-4c73-a93b-d1236ebd677e" xsi:nil="true"/>
  </documentManagement>
</p:properties>
</file>

<file path=customXml/itemProps1.xml><?xml version="1.0" encoding="utf-8"?>
<ds:datastoreItem xmlns:ds="http://schemas.openxmlformats.org/officeDocument/2006/customXml" ds:itemID="{91696345-23F8-4CDB-8A31-BEF0BEB16805}">
  <ds:schemaRefs>
    <ds:schemaRef ds:uri="http://schemas.microsoft.com/sharepoint/v3/contenttype/forms"/>
  </ds:schemaRefs>
</ds:datastoreItem>
</file>

<file path=customXml/itemProps2.xml><?xml version="1.0" encoding="utf-8"?>
<ds:datastoreItem xmlns:ds="http://schemas.openxmlformats.org/officeDocument/2006/customXml" ds:itemID="{D1157EB0-1AB2-459D-92B4-E00E8DCC06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75661ce-a921-4ef4-be83-dd19f3c4cc86"/>
    <ds:schemaRef ds:uri="4343a8c8-d2d9-429e-8dd3-28f02b2ba4f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9086BA-F6B1-41F0-8458-5D968EBBF04E}">
  <ds:schemaRefs>
    <ds:schemaRef ds:uri="http://schemas.microsoft.com/office/2006/metadata/properties"/>
    <ds:schemaRef ds:uri="http://purl.org/dc/elements/1.1/"/>
    <ds:schemaRef ds:uri="http://purl.org/dc/dcmitype/"/>
    <ds:schemaRef ds:uri="http://www.w3.org/XML/1998/namespace"/>
    <ds:schemaRef ds:uri="http://schemas.microsoft.com/sharepoint/v3"/>
    <ds:schemaRef ds:uri="4343a8c8-d2d9-429e-8dd3-28f02b2ba4f5"/>
    <ds:schemaRef ds:uri="http://schemas.microsoft.com/office/2006/documentManagement/types"/>
    <ds:schemaRef ds:uri="http://schemas.microsoft.com/office/infopath/2007/PartnerControls"/>
    <ds:schemaRef ds:uri="http://schemas.openxmlformats.org/package/2006/metadata/core-properties"/>
    <ds:schemaRef ds:uri="675661ce-a921-4ef4-be83-dd19f3c4cc86"/>
    <ds:schemaRef ds:uri="http://purl.org/dc/terms/"/>
    <ds:schemaRef ds:uri="230e9df3-be65-4c73-a93b-d1236ebd677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296</TotalTime>
  <Words>2236</Words>
  <Application>Microsoft Office PowerPoint</Application>
  <PresentationFormat>Widescreen</PresentationFormat>
  <Paragraphs>295</Paragraphs>
  <Slides>22</Slides>
  <Notes>13</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22</vt:i4>
      </vt:variant>
    </vt:vector>
  </HeadingPairs>
  <TitlesOfParts>
    <vt:vector size="35" baseType="lpstr">
      <vt:lpstr>-apple-system</vt:lpstr>
      <vt:lpstr>Arial</vt:lpstr>
      <vt:lpstr>Calibri</vt:lpstr>
      <vt:lpstr>Calibri Light</vt:lpstr>
      <vt:lpstr>Consolas</vt:lpstr>
      <vt:lpstr>Montserrat</vt:lpstr>
      <vt:lpstr>Segoe UI</vt:lpstr>
      <vt:lpstr>Segoe UI Light</vt:lpstr>
      <vt:lpstr>Segoe UI Semibold</vt:lpstr>
      <vt:lpstr>Segoe UI Semilight</vt:lpstr>
      <vt:lpstr>Söhne</vt:lpstr>
      <vt:lpstr>Wingdings</vt:lpstr>
      <vt:lpstr>Black Template</vt:lpstr>
      <vt:lpstr>PowerPoint Presentation</vt:lpstr>
      <vt:lpstr>Bring Your Own Data to ChatGPT</vt:lpstr>
      <vt:lpstr>Data Copilot</vt:lpstr>
      <vt:lpstr>Scenario</vt:lpstr>
      <vt:lpstr>PowerPoint Presentation</vt:lpstr>
      <vt:lpstr>PowerPoint Presentation</vt:lpstr>
      <vt:lpstr>Common Patterns</vt:lpstr>
      <vt:lpstr>What are embeddings?</vt:lpstr>
      <vt:lpstr>Meet the lightweight Kernel of Semantic Kernel.</vt:lpstr>
      <vt:lpstr>Goals-First AI</vt:lpstr>
      <vt:lpstr>Let’s get started!</vt:lpstr>
      <vt:lpstr>Bring Your Own Data to ChatGPT</vt:lpstr>
      <vt:lpstr>Challenge 1: The Landing Before the Launch</vt:lpstr>
      <vt:lpstr>Challenge 2: It's All About the Payload </vt:lpstr>
      <vt:lpstr>Challenge 3: Now We're Flying</vt:lpstr>
      <vt:lpstr>Challenge 4: What's Your Vector, Victor?</vt:lpstr>
      <vt:lpstr>Challenge 5: It's All About the Payload, The Sequel</vt:lpstr>
      <vt:lpstr>Challenge 6: The Colonel Needs a Promotion</vt:lpstr>
      <vt:lpstr>Challenge 7: Getting Into the Flow</vt:lpstr>
      <vt:lpstr>Challenge 7: HINT</vt:lpstr>
      <vt:lpstr>Coach solutions folder</vt:lpstr>
      <vt:lpstr>Thank you coaches!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Tristan Gorringe</dc:creator>
  <cp:lastModifiedBy>Zoiner Tejada</cp:lastModifiedBy>
  <cp:revision>36</cp:revision>
  <dcterms:created xsi:type="dcterms:W3CDTF">2019-08-27T17:49:26Z</dcterms:created>
  <dcterms:modified xsi:type="dcterms:W3CDTF">2023-06-29T02:52:31Z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0x010100262D61D9A00A5041B210DE23A0FE8625</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nirshah@microsoft.com</vt:lpwstr>
  </property>
  <property fmtid="{D5CDD505-2E9C-101B-9397-08002B2CF9AE}" pid="6" name="MSIP_Label_f42aa342-8706-4288-bd11-ebb85995028c_SetDate">
    <vt:lpwstr>2019-09-17T20:26:29.7364053Z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a79706d1-9b7a-426a-9d42-4f246261c514</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