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7"/>
  </p:notesMasterIdLst>
  <p:handoutMasterIdLst>
    <p:handoutMasterId r:id="rId28"/>
  </p:handoutMasterIdLst>
  <p:sldIdLst>
    <p:sldId id="2076136285" r:id="rId5"/>
    <p:sldId id="2076136250" r:id="rId6"/>
    <p:sldId id="2076136259" r:id="rId7"/>
    <p:sldId id="2076136297" r:id="rId8"/>
    <p:sldId id="2076136296" r:id="rId9"/>
    <p:sldId id="2076136298" r:id="rId10"/>
    <p:sldId id="2076136277" r:id="rId11"/>
    <p:sldId id="2076136300" r:id="rId12"/>
    <p:sldId id="2076136275" r:id="rId13"/>
    <p:sldId id="2076136279" r:id="rId14"/>
    <p:sldId id="2076136286" r:id="rId15"/>
    <p:sldId id="2076136287" r:id="rId16"/>
    <p:sldId id="2076136288" r:id="rId17"/>
    <p:sldId id="2076136289" r:id="rId18"/>
    <p:sldId id="2076136290" r:id="rId19"/>
    <p:sldId id="2076136291" r:id="rId20"/>
    <p:sldId id="2076136292" r:id="rId21"/>
    <p:sldId id="2076136293" r:id="rId22"/>
    <p:sldId id="2076136294" r:id="rId23"/>
    <p:sldId id="2076136299" r:id="rId24"/>
    <p:sldId id="2076136280" r:id="rId25"/>
    <p:sldId id="207613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30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1"/>
            <p14:sldId id="2076136292"/>
            <p14:sldId id="2076136293"/>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78" autoAdjust="0"/>
  </p:normalViewPr>
  <p:slideViewPr>
    <p:cSldViewPr snapToGrid="0">
      <p:cViewPr varScale="1">
        <p:scale>
          <a:sx n="96" d="100"/>
          <a:sy n="96" d="100"/>
        </p:scale>
        <p:origin x="1116" y="9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6: The Search for Relevance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return search results based on synonyms and display suggestions and autocomplete options.</a:t>
            </a:r>
            <a:r>
              <a:rPr lang="en-US" sz="1800" b="0" i="0" dirty="0">
                <a:solidFill>
                  <a:srgbClr val="000000"/>
                </a:solidFill>
                <a:effectLst/>
                <a:latin typeface="Segoe UI" panose="020B0502040204020203"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Synonyms to Azure Search index to ensure relevant results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query suggestions / autocomplete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scoring profiles that boost documents in results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7: Knowledge preservation</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modify the index skillset to generate </a:t>
            </a:r>
            <a:r>
              <a:rPr lang="en-US" sz="1800" b="0" i="0" dirty="0">
                <a:solidFill>
                  <a:srgbClr val="000000"/>
                </a:solidFill>
                <a:effectLst/>
                <a:latin typeface="Segoe UI" panose="020B0502040204020203" pitchFamily="34" charset="0"/>
              </a:rPr>
              <a:t>knowledge</a:t>
            </a:r>
            <a:r>
              <a:rPr lang="en-US" sz="1800" b="0" i="0" dirty="0">
                <a:solidFill>
                  <a:srgbClr val="000000"/>
                </a:solidFill>
                <a:effectLst/>
                <a:latin typeface="Calibri" panose="020F0502020204030204" pitchFamily="34" charset="0"/>
              </a:rPr>
              <a:t> store assets. Browse the blobs and tables in the knowledge store using the Storage Explorer interface.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knowledge stores.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8: Finding Your Form</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train a Form Recognizer model</a:t>
            </a:r>
            <a:r>
              <a:rPr lang="en-US" sz="1800" b="0" i="0" dirty="0">
                <a:solidFill>
                  <a:srgbClr val="000000"/>
                </a:solidFill>
                <a:effectLst/>
                <a:latin typeface="游明朝" panose="02020400000000000000" pitchFamily="18" charset="-128"/>
              </a:rPr>
              <a:t> </a:t>
            </a:r>
            <a:r>
              <a:rPr lang="en-US" sz="1800" b="0" i="0" dirty="0">
                <a:solidFill>
                  <a:srgbClr val="000000"/>
                </a:solidFill>
                <a:effectLst/>
                <a:latin typeface="Calibri" panose="020F0502020204030204" pitchFamily="34" charset="0"/>
              </a:rPr>
              <a:t>and integrate into a new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that calls the Forms Understanding Service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9: Use Your Intelligence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publish a machine learning model as a web service to predict claim probability.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Build a custom skill that consumes a custom machine learning model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and perform various operations on them, such as addition, subtraction, and multiplication. Embeddings are particularly valuable for AI models as they enable computers to comprehend and process the meaning and context of words or data.</a:t>
            </a:r>
          </a:p>
          <a:p>
            <a:pPr algn="l"/>
            <a:endParaRPr lang="en-US" b="0" i="0" dirty="0">
              <a:solidFill>
                <a:srgbClr val="D1D5DB"/>
              </a:solidFill>
              <a:effectLst/>
              <a:latin typeface="Söhne"/>
            </a:endParaRPr>
          </a:p>
          <a:p>
            <a:pPr algn="l"/>
            <a:r>
              <a:rPr lang="en-US" b="0" i="0" dirty="0">
                <a:solidFill>
                  <a:srgbClr val="D1D5DB"/>
                </a:solidFill>
                <a:effectLst/>
                <a:latin typeface="Söhne"/>
              </a:rPr>
              <a:t>To utilize embeddings, a sentence, paragraph, or page of text is transformed into an embedding vector. When a search query is conducted, it is converted into its corresponding embedding representation. Then, a search is performed among the existing embedding vectors to find the most similar ones. 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dirty="0">
              <a:solidFill>
                <a:srgbClr val="D1D5DB"/>
              </a:solidFill>
              <a:effectLst/>
              <a:latin typeface="Söhne"/>
            </a:endParaRPr>
          </a:p>
          <a:p>
            <a:pPr algn="l"/>
            <a:r>
              <a:rPr lang="en-US" b="0" i="0" dirty="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0972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10</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12</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3: Expanding the Search</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Update the index and demonstrate code that successfully retrieves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Key Phrases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Entities (including links)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Sentiment (especially reviews)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4: Getting the Full Picture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use the OCR skill to expand the index to extract AI-generated descriptions of images embedded in documents.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Image Descriptions and Tags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OCR extracted Text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5: What is the Frequency?</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a web API custom skill for your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to find the top ten most frequent words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Incorporate your custom skill into your web content index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11" Type="http://schemas.openxmlformats.org/officeDocument/2006/relationships/image" Target="../media/image33.pn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chat interface</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setup of the development environment</a:t>
            </a: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data from storage into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a:t>
            </a:r>
            <a:br>
              <a:rPr lang="en-US" sz="2000" dirty="0"/>
            </a:br>
            <a:endParaRPr lang="en-US" sz="2000" dirty="0"/>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create the workflow that ties everything together and displays it in chat form, from acquiring a vector embedding for the user’s question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Update the chat interface to initiate the workflow</a:t>
            </a:r>
          </a:p>
          <a:p>
            <a:pPr marL="342900" indent="-342900" algn="l" rtl="0" fontAlgn="base">
              <a:buFont typeface="Arial" panose="020B0604020202020204" pitchFamily="34" charset="0"/>
              <a:buChar char="•"/>
            </a:pPr>
            <a:r>
              <a:rPr lang="en-US" sz="2000" dirty="0"/>
              <a:t>Invoke the Azure OpenAI completion endpoint</a:t>
            </a: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b="0" i="0" dirty="0">
                <a:effectLst/>
              </a:rPr>
              <a:t>Store the user’s questions and generated </a:t>
            </a:r>
            <a:r>
              <a:rPr lang="en-US" sz="2000" b="0" i="0" dirty="0" err="1">
                <a:effectLst/>
              </a:rPr>
              <a:t>respones</a:t>
            </a:r>
            <a:endParaRPr lang="en-US" sz="2000" b="0" i="0" dirty="0">
              <a:effectLst/>
            </a:endParaRP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Getting the Full Picture </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in a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language model.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index in the vector database for the new data type.</a:t>
            </a:r>
          </a:p>
          <a:p>
            <a:pPr marL="342900" indent="-342900" algn="l" rtl="0" fontAlgn="base">
              <a:buFont typeface="Arial" panose="020B0604020202020204" pitchFamily="34" charset="0"/>
              <a:buChar char="•"/>
            </a:pPr>
            <a:r>
              <a:rPr lang="en-US" sz="2000" b="0" i="0" dirty="0">
                <a:effectLst/>
              </a:rPr>
              <a:t>Load the new data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Punctual Engineer</a:t>
            </a:r>
          </a:p>
        </p:txBody>
      </p:sp>
      <p:sp>
        <p:nvSpPr>
          <p:cNvPr id="4" name="TextBox 3">
            <a:extLst>
              <a:ext uri="{FF2B5EF4-FFF2-40B4-BE49-F238E27FC236}">
                <a16:creationId xmlns:a16="http://schemas.microsoft.com/office/drawing/2014/main" id="{CA3BDE6C-C3B7-4E22-B4CB-DA16BD5B33FA}"/>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 technique called </a:t>
            </a:r>
            <a:r>
              <a:rPr lang="en-US" sz="2000" b="0" i="1" dirty="0">
                <a:effectLst/>
              </a:rPr>
              <a:t>prompt engineering</a:t>
            </a:r>
            <a:r>
              <a:rPr lang="en-US" sz="2000" b="0" i="0" dirty="0">
                <a:effectLst/>
              </a:rPr>
              <a:t> to generate improved prompts that are used to generate completions.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different response formats from the completions model:</a:t>
            </a:r>
          </a:p>
          <a:p>
            <a:pPr marL="800100" lvl="1" indent="-342900" fontAlgn="base">
              <a:buFont typeface="Arial" panose="020B0604020202020204" pitchFamily="34" charset="0"/>
              <a:buChar char="•"/>
            </a:pPr>
            <a:r>
              <a:rPr lang="en-US" sz="2000" b="0" i="0" dirty="0">
                <a:effectLst/>
              </a:rPr>
              <a:t>Respond with a single number</a:t>
            </a:r>
          </a:p>
          <a:p>
            <a:pPr marL="800100" lvl="1" indent="-342900" fontAlgn="base">
              <a:buFont typeface="Arial" panose="020B0604020202020204" pitchFamily="34" charset="0"/>
              <a:buChar char="•"/>
            </a:pPr>
            <a:r>
              <a:rPr lang="en-US" sz="2000" b="0" i="0" dirty="0">
                <a:effectLst/>
              </a:rPr>
              <a:t>Respond with a bulleted list of products</a:t>
            </a:r>
          </a:p>
          <a:p>
            <a:pPr marL="800100" lvl="1" indent="-342900" fontAlgn="base">
              <a:buFont typeface="Arial" panose="020B0604020202020204" pitchFamily="34" charset="0"/>
              <a:buChar char="•"/>
            </a:pPr>
            <a:r>
              <a:rPr lang="en-US" sz="2000" b="0" i="0" dirty="0">
                <a:effectLst/>
              </a:rPr>
              <a:t>Respond with JSON-formatted data</a:t>
            </a:r>
          </a:p>
          <a:p>
            <a:pPr marL="342900" indent="-342900" algn="l" rtl="0" fontAlgn="base">
              <a:buFont typeface="Arial" panose="020B0604020202020204" pitchFamily="34" charset="0"/>
              <a:buChar char="•"/>
            </a:pPr>
            <a:r>
              <a:rPr lang="en-US" sz="2000" b="0" i="0" dirty="0">
                <a:effectLst/>
              </a:rPr>
              <a:t>Have the agent reject off topic questions</a:t>
            </a:r>
          </a:p>
        </p:txBody>
      </p:sp>
    </p:spTree>
    <p:extLst>
      <p:ext uri="{BB962C8B-B14F-4D97-AF65-F5344CB8AC3E}">
        <p14:creationId xmlns:p14="http://schemas.microsoft.com/office/powerpoint/2010/main" val="3254375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Implement a plugin for Semantic Kernel</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8: </a:t>
            </a:r>
            <a:r>
              <a:rPr lang="en-US" dirty="0" err="1"/>
              <a:t>Workin</a:t>
            </a:r>
            <a:r>
              <a:rPr lang="en-US" dirty="0"/>
              <a:t>' on the </a:t>
            </a:r>
            <a:r>
              <a:rPr lang="en-US" dirty="0" err="1"/>
              <a:t>LangChain</a:t>
            </a:r>
            <a:r>
              <a:rPr lang="en-US" dirty="0"/>
              <a:t> Gang!</a:t>
            </a:r>
          </a:p>
        </p:txBody>
      </p:sp>
      <p:sp>
        <p:nvSpPr>
          <p:cNvPr id="4" name="TextBox 3">
            <a:extLst>
              <a:ext uri="{FF2B5EF4-FFF2-40B4-BE49-F238E27FC236}">
                <a16:creationId xmlns:a16="http://schemas.microsoft.com/office/drawing/2014/main" id="{59CC8D6A-7B8B-4BC4-916C-701C0095C825}"/>
              </a:ext>
            </a:extLst>
          </p:cNvPr>
          <p:cNvSpPr txBox="1"/>
          <p:nvPr/>
        </p:nvSpPr>
        <p:spPr>
          <a:xfrm>
            <a:off x="584200" y="1396137"/>
            <a:ext cx="11036300" cy="1631216"/>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will substitute Semantic Kernel with </a:t>
            </a:r>
            <a:r>
              <a:rPr lang="en-US" sz="2000" b="0" i="0" dirty="0" err="1">
                <a:effectLst/>
              </a:rPr>
              <a:t>LangChain</a:t>
            </a:r>
            <a:r>
              <a:rPr lang="en-US" sz="2000" b="0" i="0" dirty="0">
                <a:effectLst/>
              </a:rPr>
              <a:t>.</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fontAlgn="base">
              <a:buFont typeface="Arial" panose="020B0604020202020204" pitchFamily="34" charset="0"/>
              <a:buChar char="•"/>
            </a:pPr>
            <a:r>
              <a:rPr lang="en-US" sz="2000" b="0" i="0" dirty="0">
                <a:effectLst/>
              </a:rPr>
              <a:t>Create a custom skill that calls the </a:t>
            </a:r>
            <a:r>
              <a:rPr lang="en-US" sz="2000" dirty="0"/>
              <a:t>Form Recognizer</a:t>
            </a:r>
            <a:r>
              <a:rPr lang="en-US" sz="2000" b="0" i="0" dirty="0">
                <a:effectLst/>
              </a:rPr>
              <a:t> Service </a:t>
            </a:r>
            <a:endParaRPr lang="en-US" sz="2000" b="0" i="0" dirty="0">
              <a:effectLst/>
              <a:cs typeface="Segoe UI"/>
            </a:endParaRPr>
          </a:p>
        </p:txBody>
      </p:sp>
    </p:spTree>
    <p:extLst>
      <p:ext uri="{BB962C8B-B14F-4D97-AF65-F5344CB8AC3E}">
        <p14:creationId xmlns:p14="http://schemas.microsoft.com/office/powerpoint/2010/main" val="38103316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9: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Replace the endpoint used by the solution with one created using Azure Machine Learning.</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9: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9525"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9525"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9525"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9525"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4" name="Connector: Elbow 113">
            <a:extLst>
              <a:ext uri="{FF2B5EF4-FFF2-40B4-BE49-F238E27FC236}">
                <a16:creationId xmlns:a16="http://schemas.microsoft.com/office/drawing/2014/main" id="{E30736A7-6C47-BA11-44D1-C5EEEE2839F9}"/>
              </a:ext>
            </a:extLst>
          </p:cNvPr>
          <p:cNvCxnSpPr>
            <a:cxnSpLocks/>
            <a:endCxn id="111" idx="3"/>
          </p:cNvCxnSpPr>
          <p:nvPr/>
        </p:nvCxnSpPr>
        <p:spPr>
          <a:xfrm rot="16200000" flipV="1">
            <a:off x="9376835" y="2246254"/>
            <a:ext cx="736584" cy="1262602"/>
          </a:xfrm>
          <a:prstGeom prst="bentConnector2">
            <a:avLst/>
          </a:prstGeom>
          <a:noFill/>
          <a:ln w="9525" cap="flat" cmpd="sng">
            <a:solidFill>
              <a:schemeClr val="accent2"/>
            </a:solidFill>
            <a:prstDash val="solid"/>
            <a:round/>
            <a:headEnd type="none" w="sm" len="sm"/>
            <a:tailEnd type="triangle" w="med" len="med"/>
          </a:ln>
        </p:spPr>
      </p:cxn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9525" cap="flat" cmpd="sng">
            <a:solidFill>
              <a:schemeClr val="accent2"/>
            </a:solidFill>
            <a:prstDash val="solid"/>
            <a:round/>
            <a:headEnd type="none" w="sm" len="sm"/>
            <a:tailEnd type="triangle" w="med" len="med"/>
          </a:ln>
        </p:spPr>
      </p:cxnSp>
      <p:pic>
        <p:nvPicPr>
          <p:cNvPr id="116" name="Picture 115">
            <a:extLst>
              <a:ext uri="{FF2B5EF4-FFF2-40B4-BE49-F238E27FC236}">
                <a16:creationId xmlns:a16="http://schemas.microsoft.com/office/drawing/2014/main" id="{F3C12451-6279-80E5-2EC0-093D7DA027C8}"/>
              </a:ext>
            </a:extLst>
          </p:cNvPr>
          <p:cNvPicPr>
            <a:picLocks noChangeAspect="1"/>
          </p:cNvPicPr>
          <p:nvPr/>
        </p:nvPicPr>
        <p:blipFill>
          <a:blip r:embed="rId11"/>
          <a:stretch>
            <a:fillRect/>
          </a:stretch>
        </p:blipFill>
        <p:spPr>
          <a:xfrm>
            <a:off x="8288170" y="3245847"/>
            <a:ext cx="3071349" cy="2158336"/>
          </a:xfrm>
          <a:prstGeom prst="rect">
            <a:avLst/>
          </a:prstGeom>
        </p:spPr>
      </p:pic>
    </p:spTree>
    <p:extLst>
      <p:ext uri="{BB962C8B-B14F-4D97-AF65-F5344CB8AC3E}">
        <p14:creationId xmlns:p14="http://schemas.microsoft.com/office/powerpoint/2010/main" val="7557908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11156" y="1346657"/>
            <a:ext cx="6839105" cy="4401205"/>
          </a:xfrm>
          <a:prstGeom prst="rect">
            <a:avLst/>
          </a:prstGeom>
          <a:noFill/>
          <a:ln>
            <a:noFill/>
          </a:ln>
        </p:spPr>
        <p:txBody>
          <a:bodyPr wrap="square">
            <a:spAutoFit/>
          </a:bodyPr>
          <a:lstStyle/>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Embeddings are a technique for representing words or data as vectors in a high-dimensional space, allowing us to measure their relatedness.</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Azure OpenAI embeddings utilize cosine similarity, measuring the angle between vectors in a multi-dimensional space, even when documents are far apart by Euclidean distance.</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What are embeddings?</a:t>
            </a:r>
          </a:p>
        </p:txBody>
      </p:sp>
    </p:spTree>
    <p:extLst>
      <p:ext uri="{BB962C8B-B14F-4D97-AF65-F5344CB8AC3E}">
        <p14:creationId xmlns:p14="http://schemas.microsoft.com/office/powerpoint/2010/main" val="3490564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customXml/itemProps3.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268</TotalTime>
  <Words>2015</Words>
  <Application>Microsoft Office PowerPoint</Application>
  <PresentationFormat>Widescreen</PresentationFormat>
  <Paragraphs>263</Paragraphs>
  <Slides>22</Slides>
  <Notes>13</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游明朝</vt:lpstr>
      <vt:lpstr>-apple-system</vt:lpstr>
      <vt:lpstr>Arial</vt:lpstr>
      <vt:lpstr>Calibri</vt:lpstr>
      <vt:lpstr>Calibri Light</vt:lpstr>
      <vt:lpstr>Consolas</vt:lpstr>
      <vt:lpstr>Montserrat</vt:lpstr>
      <vt:lpstr>Segoe UI</vt:lpstr>
      <vt:lpstr>Segoe UI Light</vt:lpstr>
      <vt:lpstr>Segoe UI Semibold</vt:lpstr>
      <vt:lpstr>Segoe UI Semilight</vt:lpstr>
      <vt:lpstr>Söhne</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What are embeddings?</vt:lpstr>
      <vt:lpstr>Let’s get started!</vt:lpstr>
      <vt:lpstr>Bring Your Own Data to ChatGPT</vt:lpstr>
      <vt:lpstr>Challenge 1: The Landing Before the Launch</vt:lpstr>
      <vt:lpstr>Challenge 2: It's All About the Payload </vt:lpstr>
      <vt:lpstr>Challenge 3: Now We're Flying</vt:lpstr>
      <vt:lpstr>Challenge 4: Getting the Full Picture </vt:lpstr>
      <vt:lpstr>Challenge 5: It's All About the Payload, The Sequel</vt:lpstr>
      <vt:lpstr>Challenge 6: The Punctual Engineer</vt:lpstr>
      <vt:lpstr>Challenge 7: The Colonel Needs a Promotion</vt:lpstr>
      <vt:lpstr>Challenge 8: Workin' on the LangChain Gang!</vt:lpstr>
      <vt:lpstr>Challenge 9: Getting Into the Flow</vt:lpstr>
      <vt:lpstr>Challenge 9: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28</cp:revision>
  <dcterms:created xsi:type="dcterms:W3CDTF">2019-08-27T17:49:26Z</dcterms:created>
  <dcterms:modified xsi:type="dcterms:W3CDTF">2023-06-28T14:48:24Z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