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160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5C990-A328-409D-95CF-76DFE9640D99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5AEFC-2FD7-4F72-B162-355F792FA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570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5C990-A328-409D-95CF-76DFE9640D99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5AEFC-2FD7-4F72-B162-355F792FA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724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5C990-A328-409D-95CF-76DFE9640D99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5AEFC-2FD7-4F72-B162-355F792FA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833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5C990-A328-409D-95CF-76DFE9640D99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5AEFC-2FD7-4F72-B162-355F792FA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602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5C990-A328-409D-95CF-76DFE9640D99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5AEFC-2FD7-4F72-B162-355F792FA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988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5C990-A328-409D-95CF-76DFE9640D99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5AEFC-2FD7-4F72-B162-355F792FA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148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5C990-A328-409D-95CF-76DFE9640D99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5AEFC-2FD7-4F72-B162-355F792FA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648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5C990-A328-409D-95CF-76DFE9640D99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5AEFC-2FD7-4F72-B162-355F792FA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414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5C990-A328-409D-95CF-76DFE9640D99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5AEFC-2FD7-4F72-B162-355F792FA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386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5C990-A328-409D-95CF-76DFE9640D99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5AEFC-2FD7-4F72-B162-355F792FA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82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5C990-A328-409D-95CF-76DFE9640D99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5AEFC-2FD7-4F72-B162-355F792FA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570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15C990-A328-409D-95CF-76DFE9640D99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5AEFC-2FD7-4F72-B162-355F792FA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293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microsoft.com/office/2007/relationships/hdphoto" Target="../media/hdphoto1.wdp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8.png"/><Relationship Id="rId3" Type="http://schemas.openxmlformats.org/officeDocument/2006/relationships/image" Target="../media/image5.png"/><Relationship Id="rId7" Type="http://schemas.microsoft.com/office/2007/relationships/hdphoto" Target="../media/hdphoto1.wdp"/><Relationship Id="rId12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.png"/><Relationship Id="rId11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1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2172691" y="1194042"/>
            <a:ext cx="8050975" cy="4852426"/>
          </a:xfrm>
          <a:prstGeom prst="rect">
            <a:avLst/>
          </a:prstGeom>
          <a:solidFill>
            <a:schemeClr val="accent1">
              <a:alpha val="21000"/>
            </a:schemeClr>
          </a:solidFill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>
            <a:off x="3843062" y="4068332"/>
            <a:ext cx="1992281" cy="1622527"/>
            <a:chOff x="2575869" y="4484869"/>
            <a:chExt cx="1992281" cy="1622527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1084" y="5044404"/>
              <a:ext cx="780290" cy="780290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00479" y="4559512"/>
              <a:ext cx="510504" cy="510504"/>
            </a:xfrm>
            <a:prstGeom prst="rect">
              <a:avLst/>
            </a:prstGeom>
          </p:spPr>
        </p:pic>
        <p:sp>
          <p:nvSpPr>
            <p:cNvPr id="17" name="Rectangle 16"/>
            <p:cNvSpPr/>
            <p:nvPr/>
          </p:nvSpPr>
          <p:spPr>
            <a:xfrm>
              <a:off x="2575869" y="4533900"/>
              <a:ext cx="1950720" cy="1573496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589620" y="4484869"/>
              <a:ext cx="15316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Mgmt</a:t>
              </a:r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Subnet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785419" y="5738064"/>
              <a:ext cx="15316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Jumpbox</a:t>
              </a:r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943311" y="5003559"/>
              <a:ext cx="6248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NSG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872579" y="4659146"/>
            <a:ext cx="911287" cy="1078857"/>
            <a:chOff x="-6064" y="4930503"/>
            <a:chExt cx="911287" cy="1078857"/>
          </a:xfrm>
        </p:grpSpPr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435" y="4930503"/>
              <a:ext cx="780290" cy="780290"/>
            </a:xfrm>
            <a:prstGeom prst="rect">
              <a:avLst/>
            </a:prstGeom>
          </p:spPr>
        </p:pic>
        <p:sp>
          <p:nvSpPr>
            <p:cNvPr id="26" name="TextBox 25"/>
            <p:cNvSpPr txBox="1"/>
            <p:nvPr/>
          </p:nvSpPr>
          <p:spPr>
            <a:xfrm>
              <a:off x="-6064" y="5640028"/>
              <a:ext cx="9112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Admin</a:t>
              </a: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3843062" y="1630656"/>
            <a:ext cx="1992281" cy="2091191"/>
            <a:chOff x="1474990" y="987289"/>
            <a:chExt cx="1992281" cy="2091191"/>
          </a:xfrm>
        </p:grpSpPr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99600" y="1061932"/>
              <a:ext cx="510504" cy="510504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>
            <a:xfrm>
              <a:off x="1474990" y="1036320"/>
              <a:ext cx="1950720" cy="2042160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488741" y="987289"/>
              <a:ext cx="15316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Web Subnet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474990" y="2432149"/>
              <a:ext cx="19507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Virtual Machine Availability Set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842432" y="1505979"/>
              <a:ext cx="6248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NSG</a:t>
              </a:r>
            </a:p>
          </p:txBody>
        </p:sp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06085" y="1690645"/>
              <a:ext cx="780290" cy="780290"/>
            </a:xfrm>
            <a:prstGeom prst="rect">
              <a:avLst/>
            </a:prstGeom>
          </p:spPr>
        </p:pic>
      </p:grpSp>
      <p:grpSp>
        <p:nvGrpSpPr>
          <p:cNvPr id="45" name="Group 44"/>
          <p:cNvGrpSpPr/>
          <p:nvPr/>
        </p:nvGrpSpPr>
        <p:grpSpPr>
          <a:xfrm>
            <a:off x="850599" y="2334257"/>
            <a:ext cx="955249" cy="926170"/>
            <a:chOff x="5618375" y="3424960"/>
            <a:chExt cx="955249" cy="926170"/>
          </a:xfrm>
        </p:grpSpPr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05854" y="3424960"/>
              <a:ext cx="780290" cy="780290"/>
            </a:xfrm>
            <a:prstGeom prst="rect">
              <a:avLst/>
            </a:prstGeom>
          </p:spPr>
        </p:pic>
        <p:sp>
          <p:nvSpPr>
            <p:cNvPr id="44" name="TextBox 43"/>
            <p:cNvSpPr txBox="1"/>
            <p:nvPr/>
          </p:nvSpPr>
          <p:spPr>
            <a:xfrm>
              <a:off x="5618375" y="3981798"/>
              <a:ext cx="9552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Internet</a:t>
              </a:r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2306003" y="2334257"/>
            <a:ext cx="1279006" cy="1411225"/>
            <a:chOff x="2857909" y="1544076"/>
            <a:chExt cx="1279006" cy="1411225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07267" y="1544076"/>
              <a:ext cx="780290" cy="780290"/>
            </a:xfrm>
            <a:prstGeom prst="rect">
              <a:avLst/>
            </a:prstGeom>
          </p:spPr>
        </p:pic>
        <p:sp>
          <p:nvSpPr>
            <p:cNvPr id="46" name="TextBox 45"/>
            <p:cNvSpPr txBox="1"/>
            <p:nvPr/>
          </p:nvSpPr>
          <p:spPr>
            <a:xfrm>
              <a:off x="2857909" y="2308970"/>
              <a:ext cx="127900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Public Load Balancer</a:t>
              </a: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6424876" y="1631431"/>
            <a:ext cx="3379089" cy="2114051"/>
            <a:chOff x="6816762" y="841250"/>
            <a:chExt cx="3379089" cy="2114051"/>
          </a:xfrm>
        </p:grpSpPr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28180" y="915893"/>
              <a:ext cx="510504" cy="510504"/>
            </a:xfrm>
            <a:prstGeom prst="rect">
              <a:avLst/>
            </a:prstGeom>
          </p:spPr>
        </p:pic>
        <p:sp>
          <p:nvSpPr>
            <p:cNvPr id="49" name="Rectangle 48"/>
            <p:cNvSpPr/>
            <p:nvPr/>
          </p:nvSpPr>
          <p:spPr>
            <a:xfrm>
              <a:off x="6816762" y="890281"/>
              <a:ext cx="3337527" cy="2042160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820782" y="841250"/>
              <a:ext cx="15316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Biz Subnet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8203570" y="2286110"/>
              <a:ext cx="19507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Virtual Machine Availability Set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9571012" y="1359940"/>
              <a:ext cx="6248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NSG</a:t>
              </a:r>
            </a:p>
          </p:txBody>
        </p:sp>
        <p:pic>
          <p:nvPicPr>
            <p:cNvPr id="53" name="Picture 52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34665" y="1544606"/>
              <a:ext cx="780290" cy="780290"/>
            </a:xfrm>
            <a:prstGeom prst="rect">
              <a:avLst/>
            </a:prstGeom>
          </p:spPr>
        </p:pic>
        <p:grpSp>
          <p:nvGrpSpPr>
            <p:cNvPr id="58" name="Group 57"/>
            <p:cNvGrpSpPr/>
            <p:nvPr/>
          </p:nvGrpSpPr>
          <p:grpSpPr>
            <a:xfrm>
              <a:off x="6900495" y="1544076"/>
              <a:ext cx="1417019" cy="1411225"/>
              <a:chOff x="6509800" y="1544076"/>
              <a:chExt cx="1417019" cy="1411225"/>
            </a:xfrm>
          </p:grpSpPr>
          <p:pic>
            <p:nvPicPr>
              <p:cNvPr id="54" name="Picture 53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35645" y="1544076"/>
                <a:ext cx="780290" cy="780290"/>
              </a:xfrm>
              <a:prstGeom prst="rect">
                <a:avLst/>
              </a:prstGeom>
            </p:spPr>
          </p:pic>
          <p:sp>
            <p:nvSpPr>
              <p:cNvPr id="55" name="TextBox 54"/>
              <p:cNvSpPr txBox="1"/>
              <p:nvPr/>
            </p:nvSpPr>
            <p:spPr>
              <a:xfrm>
                <a:off x="6509800" y="2308970"/>
                <a:ext cx="141701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Internal Load Balancer</a:t>
                </a:r>
              </a:p>
            </p:txBody>
          </p:sp>
        </p:grpSp>
      </p:grpSp>
      <p:grpSp>
        <p:nvGrpSpPr>
          <p:cNvPr id="57" name="Group 56"/>
          <p:cNvGrpSpPr/>
          <p:nvPr/>
        </p:nvGrpSpPr>
        <p:grpSpPr>
          <a:xfrm>
            <a:off x="10223667" y="2334257"/>
            <a:ext cx="1513978" cy="1411225"/>
            <a:chOff x="10615553" y="1544076"/>
            <a:chExt cx="1513978" cy="1411225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82397" y="1544076"/>
              <a:ext cx="780290" cy="780290"/>
            </a:xfrm>
            <a:prstGeom prst="rect">
              <a:avLst/>
            </a:prstGeom>
          </p:spPr>
        </p:pic>
        <p:sp>
          <p:nvSpPr>
            <p:cNvPr id="56" name="TextBox 55"/>
            <p:cNvSpPr txBox="1"/>
            <p:nvPr/>
          </p:nvSpPr>
          <p:spPr>
            <a:xfrm>
              <a:off x="10615553" y="2308970"/>
              <a:ext cx="151397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Document DB</a:t>
              </a:r>
            </a:p>
            <a:p>
              <a:pPr algn="ctr"/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(</a:t>
              </a: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Mongo DB API)</a:t>
              </a:r>
            </a:p>
          </p:txBody>
        </p:sp>
      </p:grpSp>
      <p:cxnSp>
        <p:nvCxnSpPr>
          <p:cNvPr id="62" name="Straight Arrow Connector 61"/>
          <p:cNvCxnSpPr>
            <a:stCxn id="43" idx="3"/>
            <a:endCxn id="16" idx="1"/>
          </p:cNvCxnSpPr>
          <p:nvPr/>
        </p:nvCxnSpPr>
        <p:spPr>
          <a:xfrm>
            <a:off x="1718368" y="2724402"/>
            <a:ext cx="836993" cy="0"/>
          </a:xfrm>
          <a:prstGeom prst="straightConnector1">
            <a:avLst/>
          </a:prstGeom>
          <a:ln w="158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cxnSpLocks/>
            <a:stCxn id="16" idx="3"/>
            <a:endCxn id="37" idx="1"/>
          </p:cNvCxnSpPr>
          <p:nvPr/>
        </p:nvCxnSpPr>
        <p:spPr>
          <a:xfrm flipV="1">
            <a:off x="3335651" y="2724157"/>
            <a:ext cx="1138506" cy="245"/>
          </a:xfrm>
          <a:prstGeom prst="straightConnector1">
            <a:avLst/>
          </a:prstGeom>
          <a:ln w="158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cxnSpLocks/>
            <a:stCxn id="37" idx="3"/>
            <a:endCxn id="54" idx="1"/>
          </p:cNvCxnSpPr>
          <p:nvPr/>
        </p:nvCxnSpPr>
        <p:spPr>
          <a:xfrm>
            <a:off x="5254447" y="2724157"/>
            <a:ext cx="1580007" cy="245"/>
          </a:xfrm>
          <a:prstGeom prst="straightConnector1">
            <a:avLst/>
          </a:prstGeom>
          <a:ln w="158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cxnSpLocks/>
            <a:stCxn id="54" idx="3"/>
            <a:endCxn id="53" idx="1"/>
          </p:cNvCxnSpPr>
          <p:nvPr/>
        </p:nvCxnSpPr>
        <p:spPr>
          <a:xfrm>
            <a:off x="7614744" y="2724402"/>
            <a:ext cx="828035" cy="530"/>
          </a:xfrm>
          <a:prstGeom prst="straightConnector1">
            <a:avLst/>
          </a:prstGeom>
          <a:ln w="158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cxnSpLocks/>
            <a:stCxn id="53" idx="3"/>
          </p:cNvCxnSpPr>
          <p:nvPr/>
        </p:nvCxnSpPr>
        <p:spPr>
          <a:xfrm>
            <a:off x="9223069" y="2724932"/>
            <a:ext cx="1452264" cy="0"/>
          </a:xfrm>
          <a:prstGeom prst="straightConnector1">
            <a:avLst/>
          </a:prstGeom>
          <a:ln w="158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cxnSpLocks/>
            <a:endCxn id="7" idx="1"/>
          </p:cNvCxnSpPr>
          <p:nvPr/>
        </p:nvCxnSpPr>
        <p:spPr>
          <a:xfrm>
            <a:off x="1718368" y="5018012"/>
            <a:ext cx="2709909" cy="0"/>
          </a:xfrm>
          <a:prstGeom prst="straightConnector1">
            <a:avLst/>
          </a:prstGeom>
          <a:ln w="158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1836068" y="4736752"/>
            <a:ext cx="24044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SSH </a:t>
            </a:r>
          </a:p>
          <a:p>
            <a:pPr algn="ctr"/>
            <a:r>
              <a:rPr lang="en-US" sz="1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(whitelisted IP)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2172690" y="1194041"/>
            <a:ext cx="1664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Virtual Network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872" y="-6858"/>
            <a:ext cx="12182128" cy="558415"/>
          </a:xfrm>
          <a:solidFill>
            <a:schemeClr val="bg1">
              <a:lumMod val="85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/>
              <a:t>Azure X Session 2 Architecture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0352228" y="4056831"/>
            <a:ext cx="1426500" cy="1038022"/>
            <a:chOff x="10354884" y="4234504"/>
            <a:chExt cx="1426500" cy="1038022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77989" y="4234504"/>
              <a:ext cx="780290" cy="780290"/>
            </a:xfrm>
            <a:prstGeom prst="rect">
              <a:avLst/>
            </a:prstGeom>
          </p:spPr>
        </p:pic>
        <p:sp>
          <p:nvSpPr>
            <p:cNvPr id="59" name="TextBox 58"/>
            <p:cNvSpPr txBox="1"/>
            <p:nvPr/>
          </p:nvSpPr>
          <p:spPr>
            <a:xfrm>
              <a:off x="10354884" y="4903194"/>
              <a:ext cx="1426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App Storage</a:t>
              </a:r>
            </a:p>
          </p:txBody>
        </p:sp>
      </p:grpSp>
      <p:cxnSp>
        <p:nvCxnSpPr>
          <p:cNvPr id="60" name="Connector: Elbow 59"/>
          <p:cNvCxnSpPr>
            <a:cxnSpLocks/>
            <a:stCxn id="5" idx="1"/>
            <a:endCxn id="37" idx="3"/>
          </p:cNvCxnSpPr>
          <p:nvPr/>
        </p:nvCxnSpPr>
        <p:spPr>
          <a:xfrm rot="10800000">
            <a:off x="5254447" y="2724158"/>
            <a:ext cx="5420886" cy="1722819"/>
          </a:xfrm>
          <a:prstGeom prst="bentConnector3">
            <a:avLst>
              <a:gd name="adj1" fmla="val 84076"/>
            </a:avLst>
          </a:prstGeom>
          <a:ln w="158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/>
          <p:cNvGrpSpPr/>
          <p:nvPr/>
        </p:nvGrpSpPr>
        <p:grpSpPr>
          <a:xfrm>
            <a:off x="10433929" y="5505811"/>
            <a:ext cx="1344799" cy="1149622"/>
            <a:chOff x="10433929" y="5505811"/>
            <a:chExt cx="1344799" cy="1149622"/>
          </a:xfrm>
        </p:grpSpPr>
        <p:pic>
          <p:nvPicPr>
            <p:cNvPr id="61" name="Picture 60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78482" y="5505811"/>
              <a:ext cx="780290" cy="780290"/>
            </a:xfrm>
            <a:prstGeom prst="rect">
              <a:avLst/>
            </a:prstGeom>
          </p:spPr>
        </p:pic>
        <p:sp>
          <p:nvSpPr>
            <p:cNvPr id="64" name="TextBox 63"/>
            <p:cNvSpPr txBox="1"/>
            <p:nvPr/>
          </p:nvSpPr>
          <p:spPr>
            <a:xfrm>
              <a:off x="10433929" y="6286101"/>
              <a:ext cx="13447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Redis</a:t>
              </a:r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Cache</a:t>
              </a:r>
            </a:p>
          </p:txBody>
        </p:sp>
      </p:grpSp>
      <p:cxnSp>
        <p:nvCxnSpPr>
          <p:cNvPr id="65" name="Connector: Elbow 64"/>
          <p:cNvCxnSpPr>
            <a:cxnSpLocks/>
            <a:stCxn id="61" idx="1"/>
            <a:endCxn id="37" idx="3"/>
          </p:cNvCxnSpPr>
          <p:nvPr/>
        </p:nvCxnSpPr>
        <p:spPr>
          <a:xfrm rot="10800000">
            <a:off x="5254448" y="2724158"/>
            <a:ext cx="5424035" cy="3171799"/>
          </a:xfrm>
          <a:prstGeom prst="bentConnector3">
            <a:avLst>
              <a:gd name="adj1" fmla="val 84169"/>
            </a:avLst>
          </a:prstGeom>
          <a:ln w="158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9512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0" y="-6858"/>
            <a:ext cx="12192000" cy="558415"/>
          </a:xfrm>
          <a:solidFill>
            <a:schemeClr val="bg1">
              <a:lumMod val="85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/>
              <a:t>Azure X Session 3 Architecture</a:t>
            </a:r>
          </a:p>
        </p:txBody>
      </p:sp>
      <p:grpSp>
        <p:nvGrpSpPr>
          <p:cNvPr id="159" name="Group 158"/>
          <p:cNvGrpSpPr/>
          <p:nvPr/>
        </p:nvGrpSpPr>
        <p:grpSpPr>
          <a:xfrm>
            <a:off x="5636611" y="1492055"/>
            <a:ext cx="934691" cy="1043044"/>
            <a:chOff x="5629855" y="1816807"/>
            <a:chExt cx="934691" cy="1043044"/>
          </a:xfrm>
        </p:grpSpPr>
        <p:pic>
          <p:nvPicPr>
            <p:cNvPr id="94" name="Picture 9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12997" y="1816807"/>
              <a:ext cx="569612" cy="569612"/>
            </a:xfrm>
            <a:prstGeom prst="rect">
              <a:avLst/>
            </a:prstGeom>
          </p:spPr>
        </p:pic>
        <p:sp>
          <p:nvSpPr>
            <p:cNvPr id="103" name="TextBox 102"/>
            <p:cNvSpPr txBox="1"/>
            <p:nvPr/>
          </p:nvSpPr>
          <p:spPr>
            <a:xfrm>
              <a:off x="5629855" y="2336631"/>
              <a:ext cx="93469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Traffic Manager</a:t>
              </a:r>
            </a:p>
          </p:txBody>
        </p:sp>
      </p:grpSp>
      <p:grpSp>
        <p:nvGrpSpPr>
          <p:cNvPr id="171" name="Group 170"/>
          <p:cNvGrpSpPr/>
          <p:nvPr/>
        </p:nvGrpSpPr>
        <p:grpSpPr>
          <a:xfrm>
            <a:off x="5699580" y="483499"/>
            <a:ext cx="792839" cy="692625"/>
            <a:chOff x="5699580" y="968279"/>
            <a:chExt cx="792839" cy="692625"/>
          </a:xfrm>
        </p:grpSpPr>
        <p:pic>
          <p:nvPicPr>
            <p:cNvPr id="109" name="Picture 10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17198" y="1091292"/>
              <a:ext cx="569612" cy="569612"/>
            </a:xfrm>
            <a:prstGeom prst="rect">
              <a:avLst/>
            </a:prstGeom>
          </p:spPr>
        </p:pic>
        <p:sp>
          <p:nvSpPr>
            <p:cNvPr id="110" name="TextBox 109"/>
            <p:cNvSpPr txBox="1"/>
            <p:nvPr/>
          </p:nvSpPr>
          <p:spPr>
            <a:xfrm>
              <a:off x="5699580" y="968279"/>
              <a:ext cx="7928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Internet</a:t>
              </a:r>
            </a:p>
          </p:txBody>
        </p:sp>
      </p:grpSp>
      <p:grpSp>
        <p:nvGrpSpPr>
          <p:cNvPr id="158" name="Group 157"/>
          <p:cNvGrpSpPr/>
          <p:nvPr/>
        </p:nvGrpSpPr>
        <p:grpSpPr>
          <a:xfrm>
            <a:off x="5743014" y="3244126"/>
            <a:ext cx="721884" cy="813985"/>
            <a:chOff x="5585175" y="4864299"/>
            <a:chExt cx="721884" cy="813985"/>
          </a:xfrm>
        </p:grpSpPr>
        <p:pic>
          <p:nvPicPr>
            <p:cNvPr id="156" name="Picture 15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65532" y="4864299"/>
              <a:ext cx="569612" cy="569612"/>
            </a:xfrm>
            <a:prstGeom prst="rect">
              <a:avLst/>
            </a:prstGeom>
          </p:spPr>
        </p:pic>
        <p:sp>
          <p:nvSpPr>
            <p:cNvPr id="157" name="TextBox 156"/>
            <p:cNvSpPr txBox="1"/>
            <p:nvPr/>
          </p:nvSpPr>
          <p:spPr>
            <a:xfrm>
              <a:off x="5585175" y="5370507"/>
              <a:ext cx="7218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Admin</a:t>
              </a:r>
            </a:p>
          </p:txBody>
        </p:sp>
      </p:grpSp>
      <p:cxnSp>
        <p:nvCxnSpPr>
          <p:cNvPr id="169" name="Straight Arrow Connector 168"/>
          <p:cNvCxnSpPr>
            <a:cxnSpLocks/>
            <a:stCxn id="94" idx="0"/>
          </p:cNvCxnSpPr>
          <p:nvPr/>
        </p:nvCxnSpPr>
        <p:spPr>
          <a:xfrm flipV="1">
            <a:off x="6104559" y="1045029"/>
            <a:ext cx="0" cy="447026"/>
          </a:xfrm>
          <a:prstGeom prst="straightConnector1">
            <a:avLst/>
          </a:prstGeom>
          <a:ln w="158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Connector: Elbow 161"/>
          <p:cNvCxnSpPr>
            <a:cxnSpLocks/>
            <a:stCxn id="128" idx="2"/>
            <a:endCxn id="15" idx="3"/>
          </p:cNvCxnSpPr>
          <p:nvPr/>
        </p:nvCxnSpPr>
        <p:spPr>
          <a:xfrm rot="5400000">
            <a:off x="8777250" y="5635942"/>
            <a:ext cx="604590" cy="660434"/>
          </a:xfrm>
          <a:prstGeom prst="bentConnector2">
            <a:avLst/>
          </a:prstGeom>
          <a:ln w="158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Connector: Elbow 163"/>
          <p:cNvCxnSpPr>
            <a:cxnSpLocks/>
            <a:stCxn id="126" idx="2"/>
            <a:endCxn id="15" idx="1"/>
          </p:cNvCxnSpPr>
          <p:nvPr/>
        </p:nvCxnSpPr>
        <p:spPr>
          <a:xfrm rot="16200000" flipH="1">
            <a:off x="2812356" y="5655928"/>
            <a:ext cx="604591" cy="620459"/>
          </a:xfrm>
          <a:prstGeom prst="bentConnector2">
            <a:avLst/>
          </a:prstGeom>
          <a:ln w="158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/>
          <p:cNvGrpSpPr/>
          <p:nvPr/>
        </p:nvGrpSpPr>
        <p:grpSpPr>
          <a:xfrm>
            <a:off x="0" y="779766"/>
            <a:ext cx="5561076" cy="4915377"/>
            <a:chOff x="0" y="779766"/>
            <a:chExt cx="5561076" cy="4915377"/>
          </a:xfrm>
        </p:grpSpPr>
        <p:sp>
          <p:nvSpPr>
            <p:cNvPr id="126" name="Rectangle 125"/>
            <p:cNvSpPr/>
            <p:nvPr/>
          </p:nvSpPr>
          <p:spPr>
            <a:xfrm>
              <a:off x="47767" y="820308"/>
              <a:ext cx="5513309" cy="4843555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43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137409" y="1127412"/>
              <a:ext cx="5321029" cy="3718062"/>
              <a:chOff x="88313" y="1127412"/>
              <a:chExt cx="5321029" cy="3718062"/>
            </a:xfrm>
          </p:grpSpPr>
          <p:sp>
            <p:nvSpPr>
              <p:cNvPr id="116" name="Rectangle 115"/>
              <p:cNvSpPr/>
              <p:nvPr/>
            </p:nvSpPr>
            <p:spPr>
              <a:xfrm>
                <a:off x="88313" y="1146958"/>
                <a:ext cx="5321029" cy="369851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Rectangle 116"/>
              <p:cNvSpPr/>
              <p:nvPr/>
            </p:nvSpPr>
            <p:spPr>
              <a:xfrm>
                <a:off x="162510" y="1514926"/>
                <a:ext cx="5194569" cy="3232478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9050"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TextBox 117"/>
              <p:cNvSpPr txBox="1"/>
              <p:nvPr/>
            </p:nvSpPr>
            <p:spPr>
              <a:xfrm>
                <a:off x="162510" y="1476488"/>
                <a:ext cx="141022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Virtual Network</a:t>
                </a:r>
              </a:p>
            </p:txBody>
          </p:sp>
          <p:sp>
            <p:nvSpPr>
              <p:cNvPr id="119" name="TextBox 118"/>
              <p:cNvSpPr txBox="1"/>
              <p:nvPr/>
            </p:nvSpPr>
            <p:spPr>
              <a:xfrm>
                <a:off x="88313" y="1127412"/>
                <a:ext cx="180678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West US Data Center</a:t>
                </a:r>
              </a:p>
            </p:txBody>
          </p:sp>
          <p:grpSp>
            <p:nvGrpSpPr>
              <p:cNvPr id="120" name="Group 119"/>
              <p:cNvGrpSpPr/>
              <p:nvPr/>
            </p:nvGrpSpPr>
            <p:grpSpPr>
              <a:xfrm>
                <a:off x="2806482" y="1794038"/>
                <a:ext cx="1616473" cy="1542765"/>
                <a:chOff x="1146440" y="1203571"/>
                <a:chExt cx="1616473" cy="1542765"/>
              </a:xfrm>
            </p:grpSpPr>
            <p:pic>
              <p:nvPicPr>
                <p:cNvPr id="149" name="Picture 148"/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501138" y="1711379"/>
                  <a:ext cx="569612" cy="569612"/>
                </a:xfrm>
                <a:prstGeom prst="rect">
                  <a:avLst/>
                </a:prstGeom>
              </p:spPr>
            </p:pic>
            <p:sp>
              <p:nvSpPr>
                <p:cNvPr id="150" name="TextBox 149"/>
                <p:cNvSpPr txBox="1"/>
                <p:nvPr/>
              </p:nvSpPr>
              <p:spPr>
                <a:xfrm>
                  <a:off x="1146440" y="2222556"/>
                  <a:ext cx="1368481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Virtual Machine Scale Set</a:t>
                  </a:r>
                </a:p>
              </p:txBody>
            </p:sp>
            <p:pic>
              <p:nvPicPr>
                <p:cNvPr id="151" name="Picture 150"/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BEBA8EAE-BF5A-486C-A8C5-ECC9F3942E4B}">
                      <a14:imgProps xmlns:a14="http://schemas.microsoft.com/office/drawing/2010/main">
                        <a14:imgLayer r:embed="rId7">
                          <a14:imgEffect>
                            <a14:saturation sat="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331350" y="1289920"/>
                  <a:ext cx="366736" cy="366736"/>
                </a:xfrm>
                <a:prstGeom prst="rect">
                  <a:avLst/>
                </a:prstGeom>
              </p:spPr>
            </p:pic>
            <p:sp>
              <p:nvSpPr>
                <p:cNvPr id="152" name="Rectangle 151"/>
                <p:cNvSpPr/>
                <p:nvPr/>
              </p:nvSpPr>
              <p:spPr>
                <a:xfrm>
                  <a:off x="1178825" y="1252602"/>
                  <a:ext cx="1519261" cy="1493734"/>
                </a:xfrm>
                <a:prstGeom prst="rect">
                  <a:avLst/>
                </a:prstGeom>
                <a:noFill/>
                <a:ln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3" name="TextBox 152"/>
                <p:cNvSpPr txBox="1"/>
                <p:nvPr/>
              </p:nvSpPr>
              <p:spPr>
                <a:xfrm>
                  <a:off x="1192576" y="1203571"/>
                  <a:ext cx="1531619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Web Subnet</a:t>
                  </a:r>
                </a:p>
              </p:txBody>
            </p:sp>
            <p:sp>
              <p:nvSpPr>
                <p:cNvPr id="154" name="TextBox 153"/>
                <p:cNvSpPr txBox="1"/>
                <p:nvPr/>
              </p:nvSpPr>
              <p:spPr>
                <a:xfrm>
                  <a:off x="2266523" y="1609161"/>
                  <a:ext cx="49639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NSG</a:t>
                  </a:r>
                </a:p>
              </p:txBody>
            </p:sp>
          </p:grpSp>
          <p:grpSp>
            <p:nvGrpSpPr>
              <p:cNvPr id="121" name="Group 120"/>
              <p:cNvGrpSpPr/>
              <p:nvPr/>
            </p:nvGrpSpPr>
            <p:grpSpPr>
              <a:xfrm>
                <a:off x="265761" y="1814984"/>
                <a:ext cx="2590488" cy="1519594"/>
                <a:chOff x="4176265" y="1203571"/>
                <a:chExt cx="2590488" cy="1519594"/>
              </a:xfrm>
            </p:grpSpPr>
            <p:pic>
              <p:nvPicPr>
                <p:cNvPr id="141" name="Picture 140"/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81576" y="1690190"/>
                  <a:ext cx="569612" cy="569612"/>
                </a:xfrm>
                <a:prstGeom prst="rect">
                  <a:avLst/>
                </a:prstGeom>
              </p:spPr>
            </p:pic>
            <p:sp>
              <p:nvSpPr>
                <p:cNvPr id="142" name="TextBox 141"/>
                <p:cNvSpPr txBox="1"/>
                <p:nvPr/>
              </p:nvSpPr>
              <p:spPr>
                <a:xfrm>
                  <a:off x="4226878" y="2197725"/>
                  <a:ext cx="1368481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Virtual Machine Scale Set</a:t>
                  </a:r>
                </a:p>
              </p:txBody>
            </p:sp>
            <p:pic>
              <p:nvPicPr>
                <p:cNvPr id="143" name="Picture 142"/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BEBA8EAE-BF5A-486C-A8C5-ECC9F3942E4B}">
                      <a14:imgProps xmlns:a14="http://schemas.microsoft.com/office/drawing/2010/main">
                        <a14:imgLayer r:embed="rId7">
                          <a14:imgEffect>
                            <a14:saturation sat="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318320" y="1278890"/>
                  <a:ext cx="366736" cy="366736"/>
                </a:xfrm>
                <a:prstGeom prst="rect">
                  <a:avLst/>
                </a:prstGeom>
              </p:spPr>
            </p:pic>
            <p:sp>
              <p:nvSpPr>
                <p:cNvPr id="144" name="Rectangle 143"/>
                <p:cNvSpPr/>
                <p:nvPr/>
              </p:nvSpPr>
              <p:spPr>
                <a:xfrm>
                  <a:off x="4176265" y="1228945"/>
                  <a:ext cx="2507145" cy="1493734"/>
                </a:xfrm>
                <a:prstGeom prst="rect">
                  <a:avLst/>
                </a:prstGeom>
                <a:noFill/>
                <a:ln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5" name="TextBox 144"/>
                <p:cNvSpPr txBox="1"/>
                <p:nvPr/>
              </p:nvSpPr>
              <p:spPr>
                <a:xfrm>
                  <a:off x="4190016" y="1203571"/>
                  <a:ext cx="1531619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Biz Subnet</a:t>
                  </a:r>
                </a:p>
              </p:txBody>
            </p:sp>
            <p:sp>
              <p:nvSpPr>
                <p:cNvPr id="146" name="TextBox 145"/>
                <p:cNvSpPr txBox="1"/>
                <p:nvPr/>
              </p:nvSpPr>
              <p:spPr>
                <a:xfrm>
                  <a:off x="6253493" y="1598131"/>
                  <a:ext cx="49639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NSG</a:t>
                  </a:r>
                </a:p>
              </p:txBody>
            </p:sp>
            <p:pic>
              <p:nvPicPr>
                <p:cNvPr id="147" name="Picture 146"/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834150" y="1692410"/>
                  <a:ext cx="565900" cy="565900"/>
                </a:xfrm>
                <a:prstGeom prst="rect">
                  <a:avLst/>
                </a:prstGeom>
              </p:spPr>
            </p:pic>
            <p:sp>
              <p:nvSpPr>
                <p:cNvPr id="148" name="TextBox 147"/>
                <p:cNvSpPr txBox="1"/>
                <p:nvPr/>
              </p:nvSpPr>
              <p:spPr>
                <a:xfrm>
                  <a:off x="5487747" y="2199945"/>
                  <a:ext cx="1279006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Internal Load Balancer</a:t>
                  </a:r>
                </a:p>
              </p:txBody>
            </p:sp>
          </p:grpSp>
          <p:grpSp>
            <p:nvGrpSpPr>
              <p:cNvPr id="122" name="Group 121"/>
              <p:cNvGrpSpPr/>
              <p:nvPr/>
            </p:nvGrpSpPr>
            <p:grpSpPr>
              <a:xfrm>
                <a:off x="4333787" y="2302702"/>
                <a:ext cx="1039249" cy="1030755"/>
                <a:chOff x="3976888" y="4348907"/>
                <a:chExt cx="1039249" cy="1030755"/>
              </a:xfrm>
            </p:grpSpPr>
            <p:pic>
              <p:nvPicPr>
                <p:cNvPr id="139" name="Picture 138"/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213563" y="4348907"/>
                  <a:ext cx="565900" cy="565900"/>
                </a:xfrm>
                <a:prstGeom prst="rect">
                  <a:avLst/>
                </a:prstGeom>
              </p:spPr>
            </p:pic>
            <p:sp>
              <p:nvSpPr>
                <p:cNvPr id="140" name="TextBox 139"/>
                <p:cNvSpPr txBox="1"/>
                <p:nvPr/>
              </p:nvSpPr>
              <p:spPr>
                <a:xfrm>
                  <a:off x="3976888" y="4856442"/>
                  <a:ext cx="103924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Public Load Balancer</a:t>
                  </a:r>
                </a:p>
              </p:txBody>
            </p:sp>
          </p:grpSp>
          <p:grpSp>
            <p:nvGrpSpPr>
              <p:cNvPr id="123" name="Group 122"/>
              <p:cNvGrpSpPr/>
              <p:nvPr/>
            </p:nvGrpSpPr>
            <p:grpSpPr>
              <a:xfrm>
                <a:off x="2806489" y="3350063"/>
                <a:ext cx="1616473" cy="1326762"/>
                <a:chOff x="4150783" y="2977678"/>
                <a:chExt cx="1616473" cy="1326762"/>
              </a:xfrm>
            </p:grpSpPr>
            <p:pic>
              <p:nvPicPr>
                <p:cNvPr id="133" name="Picture 132"/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48977" y="3496535"/>
                  <a:ext cx="569612" cy="569612"/>
                </a:xfrm>
                <a:prstGeom prst="rect">
                  <a:avLst/>
                </a:prstGeom>
              </p:spPr>
            </p:pic>
            <p:sp>
              <p:nvSpPr>
                <p:cNvPr id="134" name="TextBox 133"/>
                <p:cNvSpPr txBox="1"/>
                <p:nvPr/>
              </p:nvSpPr>
              <p:spPr>
                <a:xfrm>
                  <a:off x="4150783" y="3996663"/>
                  <a:ext cx="136848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 err="1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Jumpbox</a:t>
                  </a:r>
                  <a:endParaRPr 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pic>
              <p:nvPicPr>
                <p:cNvPr id="135" name="Picture 134"/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BEBA8EAE-BF5A-486C-A8C5-ECC9F3942E4B}">
                      <a14:imgProps xmlns:a14="http://schemas.microsoft.com/office/drawing/2010/main">
                        <a14:imgLayer r:embed="rId7">
                          <a14:imgEffect>
                            <a14:saturation sat="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35693" y="3064027"/>
                  <a:ext cx="366736" cy="366736"/>
                </a:xfrm>
                <a:prstGeom prst="rect">
                  <a:avLst/>
                </a:prstGeom>
              </p:spPr>
            </p:pic>
            <p:sp>
              <p:nvSpPr>
                <p:cNvPr id="136" name="Rectangle 135"/>
                <p:cNvSpPr/>
                <p:nvPr/>
              </p:nvSpPr>
              <p:spPr>
                <a:xfrm>
                  <a:off x="4183168" y="3026709"/>
                  <a:ext cx="1519261" cy="1277731"/>
                </a:xfrm>
                <a:prstGeom prst="rect">
                  <a:avLst/>
                </a:prstGeom>
                <a:noFill/>
                <a:ln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7" name="TextBox 136"/>
                <p:cNvSpPr txBox="1"/>
                <p:nvPr/>
              </p:nvSpPr>
              <p:spPr>
                <a:xfrm>
                  <a:off x="4196919" y="2977678"/>
                  <a:ext cx="1531619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 err="1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Mgmt</a:t>
                  </a:r>
                  <a:r>
                    <a:rPr lang="en-US" sz="14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 Subnet</a:t>
                  </a:r>
                </a:p>
              </p:txBody>
            </p:sp>
            <p:sp>
              <p:nvSpPr>
                <p:cNvPr id="138" name="TextBox 137"/>
                <p:cNvSpPr txBox="1"/>
                <p:nvPr/>
              </p:nvSpPr>
              <p:spPr>
                <a:xfrm>
                  <a:off x="5270866" y="3383268"/>
                  <a:ext cx="49639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NSG</a:t>
                  </a:r>
                </a:p>
              </p:txBody>
            </p:sp>
          </p:grpSp>
          <p:cxnSp>
            <p:nvCxnSpPr>
              <p:cNvPr id="189" name="Straight Arrow Connector 188"/>
              <p:cNvCxnSpPr>
                <a:cxnSpLocks/>
                <a:stCxn id="139" idx="1"/>
                <a:endCxn id="149" idx="3"/>
              </p:cNvCxnSpPr>
              <p:nvPr/>
            </p:nvCxnSpPr>
            <p:spPr>
              <a:xfrm flipH="1">
                <a:off x="3730792" y="2585652"/>
                <a:ext cx="839670" cy="1000"/>
              </a:xfrm>
              <a:prstGeom prst="straightConnector1">
                <a:avLst/>
              </a:prstGeom>
              <a:ln w="15875"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Arrow Connector 191"/>
              <p:cNvCxnSpPr>
                <a:cxnSpLocks/>
                <a:stCxn id="149" idx="1"/>
                <a:endCxn id="147" idx="3"/>
              </p:cNvCxnSpPr>
              <p:nvPr/>
            </p:nvCxnSpPr>
            <p:spPr>
              <a:xfrm flipH="1">
                <a:off x="2489546" y="2586652"/>
                <a:ext cx="671634" cy="121"/>
              </a:xfrm>
              <a:prstGeom prst="straightConnector1">
                <a:avLst/>
              </a:prstGeom>
              <a:ln w="15875"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Arrow Connector 194"/>
              <p:cNvCxnSpPr>
                <a:cxnSpLocks/>
                <a:stCxn id="147" idx="1"/>
                <a:endCxn id="141" idx="3"/>
              </p:cNvCxnSpPr>
              <p:nvPr/>
            </p:nvCxnSpPr>
            <p:spPr>
              <a:xfrm flipH="1" flipV="1">
                <a:off x="1240684" y="2586409"/>
                <a:ext cx="682962" cy="364"/>
              </a:xfrm>
              <a:prstGeom prst="straightConnector1">
                <a:avLst/>
              </a:prstGeom>
              <a:ln w="15875"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7" name="TextBox 126"/>
            <p:cNvSpPr txBox="1"/>
            <p:nvPr/>
          </p:nvSpPr>
          <p:spPr>
            <a:xfrm>
              <a:off x="0" y="779766"/>
              <a:ext cx="13447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6">
                      <a:lumMod val="75000"/>
                    </a:schemeClr>
                  </a:solidFill>
                </a:rPr>
                <a:t>Resource Group</a:t>
              </a:r>
            </a:p>
          </p:txBody>
        </p:sp>
        <p:pic>
          <p:nvPicPr>
            <p:cNvPr id="129" name="Picture 128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5470" y="4875132"/>
              <a:ext cx="569612" cy="569612"/>
            </a:xfrm>
            <a:prstGeom prst="rect">
              <a:avLst/>
            </a:prstGeom>
          </p:spPr>
        </p:pic>
        <p:sp>
          <p:nvSpPr>
            <p:cNvPr id="130" name="TextBox 129"/>
            <p:cNvSpPr txBox="1"/>
            <p:nvPr/>
          </p:nvSpPr>
          <p:spPr>
            <a:xfrm>
              <a:off x="67614" y="5387366"/>
              <a:ext cx="11718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Redis</a:t>
              </a: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Cache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6605340" y="784609"/>
            <a:ext cx="5592419" cy="4908946"/>
            <a:chOff x="6605340" y="784609"/>
            <a:chExt cx="5592419" cy="4908946"/>
          </a:xfrm>
        </p:grpSpPr>
        <p:sp>
          <p:nvSpPr>
            <p:cNvPr id="128" name="Rectangle 127"/>
            <p:cNvSpPr/>
            <p:nvPr/>
          </p:nvSpPr>
          <p:spPr>
            <a:xfrm>
              <a:off x="6653107" y="825151"/>
              <a:ext cx="5513309" cy="4838713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43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6749475" y="1127412"/>
              <a:ext cx="5321029" cy="3718062"/>
              <a:chOff x="6798571" y="1127412"/>
              <a:chExt cx="5321029" cy="3718062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6798571" y="1146958"/>
                <a:ext cx="5321029" cy="369851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Rectangle 2"/>
              <p:cNvSpPr/>
              <p:nvPr/>
            </p:nvSpPr>
            <p:spPr>
              <a:xfrm>
                <a:off x="6872768" y="1514926"/>
                <a:ext cx="5194569" cy="3232478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9050"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6872768" y="1476488"/>
                <a:ext cx="141022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Virtual Network</a:t>
                </a: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6798571" y="1127412"/>
                <a:ext cx="167315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East US Data Center</a:t>
                </a:r>
              </a:p>
            </p:txBody>
          </p:sp>
          <p:grpSp>
            <p:nvGrpSpPr>
              <p:cNvPr id="38" name="Group 37"/>
              <p:cNvGrpSpPr/>
              <p:nvPr/>
            </p:nvGrpSpPr>
            <p:grpSpPr>
              <a:xfrm>
                <a:off x="7830618" y="1794038"/>
                <a:ext cx="1616473" cy="1542765"/>
                <a:chOff x="1146440" y="1203571"/>
                <a:chExt cx="1616473" cy="1542765"/>
              </a:xfrm>
            </p:grpSpPr>
            <p:pic>
              <p:nvPicPr>
                <p:cNvPr id="16" name="Picture 15"/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501138" y="1711379"/>
                  <a:ext cx="569612" cy="569612"/>
                </a:xfrm>
                <a:prstGeom prst="rect">
                  <a:avLst/>
                </a:prstGeom>
              </p:spPr>
            </p:pic>
            <p:sp>
              <p:nvSpPr>
                <p:cNvPr id="17" name="TextBox 16"/>
                <p:cNvSpPr txBox="1"/>
                <p:nvPr/>
              </p:nvSpPr>
              <p:spPr>
                <a:xfrm>
                  <a:off x="1146440" y="2222556"/>
                  <a:ext cx="1368481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Virtual Machine Scale Set</a:t>
                  </a:r>
                </a:p>
              </p:txBody>
            </p:sp>
            <p:pic>
              <p:nvPicPr>
                <p:cNvPr id="19" name="Picture 18"/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BEBA8EAE-BF5A-486C-A8C5-ECC9F3942E4B}">
                      <a14:imgProps xmlns:a14="http://schemas.microsoft.com/office/drawing/2010/main">
                        <a14:imgLayer r:embed="rId7">
                          <a14:imgEffect>
                            <a14:saturation sat="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331350" y="1289920"/>
                  <a:ext cx="366736" cy="366736"/>
                </a:xfrm>
                <a:prstGeom prst="rect">
                  <a:avLst/>
                </a:prstGeom>
              </p:spPr>
            </p:pic>
            <p:sp>
              <p:nvSpPr>
                <p:cNvPr id="20" name="Rectangle 19"/>
                <p:cNvSpPr/>
                <p:nvPr/>
              </p:nvSpPr>
              <p:spPr>
                <a:xfrm>
                  <a:off x="1178825" y="1252602"/>
                  <a:ext cx="1519261" cy="1493734"/>
                </a:xfrm>
                <a:prstGeom prst="rect">
                  <a:avLst/>
                </a:prstGeom>
                <a:noFill/>
                <a:ln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TextBox 20"/>
                <p:cNvSpPr txBox="1"/>
                <p:nvPr/>
              </p:nvSpPr>
              <p:spPr>
                <a:xfrm>
                  <a:off x="1192576" y="1203571"/>
                  <a:ext cx="1531619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Web Subnet</a:t>
                  </a:r>
                </a:p>
              </p:txBody>
            </p:sp>
            <p:sp>
              <p:nvSpPr>
                <p:cNvPr id="23" name="TextBox 22"/>
                <p:cNvSpPr txBox="1"/>
                <p:nvPr/>
              </p:nvSpPr>
              <p:spPr>
                <a:xfrm>
                  <a:off x="2266523" y="1609161"/>
                  <a:ext cx="49639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NSG</a:t>
                  </a:r>
                </a:p>
              </p:txBody>
            </p:sp>
          </p:grpSp>
          <p:grpSp>
            <p:nvGrpSpPr>
              <p:cNvPr id="37" name="Group 36"/>
              <p:cNvGrpSpPr/>
              <p:nvPr/>
            </p:nvGrpSpPr>
            <p:grpSpPr>
              <a:xfrm>
                <a:off x="9342101" y="1814349"/>
                <a:ext cx="2676852" cy="1519108"/>
                <a:chOff x="4073031" y="1203571"/>
                <a:chExt cx="2676852" cy="1519108"/>
              </a:xfrm>
            </p:grpSpPr>
            <p:pic>
              <p:nvPicPr>
                <p:cNvPr id="25" name="Picture 24"/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86911" y="1691924"/>
                  <a:ext cx="569612" cy="569612"/>
                </a:xfrm>
                <a:prstGeom prst="rect">
                  <a:avLst/>
                </a:prstGeom>
              </p:spPr>
            </p:pic>
            <p:sp>
              <p:nvSpPr>
                <p:cNvPr id="26" name="TextBox 25"/>
                <p:cNvSpPr txBox="1"/>
                <p:nvPr/>
              </p:nvSpPr>
              <p:spPr>
                <a:xfrm>
                  <a:off x="5232213" y="2199459"/>
                  <a:ext cx="1368481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Virtual Machine Scale Set</a:t>
                  </a:r>
                </a:p>
              </p:txBody>
            </p:sp>
            <p:pic>
              <p:nvPicPr>
                <p:cNvPr id="27" name="Picture 26"/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BEBA8EAE-BF5A-486C-A8C5-ECC9F3942E4B}">
                      <a14:imgProps xmlns:a14="http://schemas.microsoft.com/office/drawing/2010/main">
                        <a14:imgLayer r:embed="rId7">
                          <a14:imgEffect>
                            <a14:saturation sat="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318320" y="1278890"/>
                  <a:ext cx="366736" cy="366736"/>
                </a:xfrm>
                <a:prstGeom prst="rect">
                  <a:avLst/>
                </a:prstGeom>
              </p:spPr>
            </p:pic>
            <p:sp>
              <p:nvSpPr>
                <p:cNvPr id="28" name="Rectangle 27"/>
                <p:cNvSpPr/>
                <p:nvPr/>
              </p:nvSpPr>
              <p:spPr>
                <a:xfrm>
                  <a:off x="4176265" y="1228945"/>
                  <a:ext cx="2507145" cy="1493734"/>
                </a:xfrm>
                <a:prstGeom prst="rect">
                  <a:avLst/>
                </a:prstGeom>
                <a:noFill/>
                <a:ln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TextBox 28"/>
                <p:cNvSpPr txBox="1"/>
                <p:nvPr/>
              </p:nvSpPr>
              <p:spPr>
                <a:xfrm>
                  <a:off x="4190016" y="1203571"/>
                  <a:ext cx="1531619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Biz Subnet</a:t>
                  </a:r>
                </a:p>
              </p:txBody>
            </p:sp>
            <p:sp>
              <p:nvSpPr>
                <p:cNvPr id="30" name="TextBox 29"/>
                <p:cNvSpPr txBox="1"/>
                <p:nvPr/>
              </p:nvSpPr>
              <p:spPr>
                <a:xfrm>
                  <a:off x="6253493" y="1598131"/>
                  <a:ext cx="49639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NSG</a:t>
                  </a:r>
                </a:p>
              </p:txBody>
            </p:sp>
            <p:pic>
              <p:nvPicPr>
                <p:cNvPr id="31" name="Picture 30"/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19434" y="1691924"/>
                  <a:ext cx="565900" cy="565900"/>
                </a:xfrm>
                <a:prstGeom prst="rect">
                  <a:avLst/>
                </a:prstGeom>
              </p:spPr>
            </p:pic>
            <p:sp>
              <p:nvSpPr>
                <p:cNvPr id="32" name="TextBox 31"/>
                <p:cNvSpPr txBox="1"/>
                <p:nvPr/>
              </p:nvSpPr>
              <p:spPr>
                <a:xfrm>
                  <a:off x="4073031" y="2199459"/>
                  <a:ext cx="1279006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Internal Load Balancer</a:t>
                  </a:r>
                </a:p>
              </p:txBody>
            </p:sp>
          </p:grpSp>
          <p:grpSp>
            <p:nvGrpSpPr>
              <p:cNvPr id="62" name="Group 61"/>
              <p:cNvGrpSpPr/>
              <p:nvPr/>
            </p:nvGrpSpPr>
            <p:grpSpPr>
              <a:xfrm>
                <a:off x="6848179" y="2302702"/>
                <a:ext cx="1039249" cy="1030755"/>
                <a:chOff x="3976888" y="4348907"/>
                <a:chExt cx="1039249" cy="1030755"/>
              </a:xfrm>
            </p:grpSpPr>
            <p:pic>
              <p:nvPicPr>
                <p:cNvPr id="60" name="Picture 59"/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213563" y="4348907"/>
                  <a:ext cx="565900" cy="565900"/>
                </a:xfrm>
                <a:prstGeom prst="rect">
                  <a:avLst/>
                </a:prstGeom>
              </p:spPr>
            </p:pic>
            <p:sp>
              <p:nvSpPr>
                <p:cNvPr id="61" name="TextBox 60"/>
                <p:cNvSpPr txBox="1"/>
                <p:nvPr/>
              </p:nvSpPr>
              <p:spPr>
                <a:xfrm>
                  <a:off x="3976888" y="4856442"/>
                  <a:ext cx="103924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Public Load Balancer</a:t>
                  </a:r>
                </a:p>
              </p:txBody>
            </p:sp>
          </p:grpSp>
          <p:grpSp>
            <p:nvGrpSpPr>
              <p:cNvPr id="93" name="Group 92"/>
              <p:cNvGrpSpPr/>
              <p:nvPr/>
            </p:nvGrpSpPr>
            <p:grpSpPr>
              <a:xfrm>
                <a:off x="7830618" y="3350063"/>
                <a:ext cx="1616473" cy="1326762"/>
                <a:chOff x="4150783" y="2977678"/>
                <a:chExt cx="1616473" cy="1326762"/>
              </a:xfrm>
            </p:grpSpPr>
            <p:pic>
              <p:nvPicPr>
                <p:cNvPr id="64" name="Picture 63"/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48977" y="3496535"/>
                  <a:ext cx="569612" cy="569612"/>
                </a:xfrm>
                <a:prstGeom prst="rect">
                  <a:avLst/>
                </a:prstGeom>
              </p:spPr>
            </p:pic>
            <p:sp>
              <p:nvSpPr>
                <p:cNvPr id="88" name="TextBox 87"/>
                <p:cNvSpPr txBox="1"/>
                <p:nvPr/>
              </p:nvSpPr>
              <p:spPr>
                <a:xfrm>
                  <a:off x="4150783" y="3996663"/>
                  <a:ext cx="136848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 err="1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Jumpbox</a:t>
                  </a:r>
                  <a:endParaRPr 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pic>
              <p:nvPicPr>
                <p:cNvPr id="89" name="Picture 88"/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BEBA8EAE-BF5A-486C-A8C5-ECC9F3942E4B}">
                      <a14:imgProps xmlns:a14="http://schemas.microsoft.com/office/drawing/2010/main">
                        <a14:imgLayer r:embed="rId7">
                          <a14:imgEffect>
                            <a14:saturation sat="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35693" y="3064027"/>
                  <a:ext cx="366736" cy="366736"/>
                </a:xfrm>
                <a:prstGeom prst="rect">
                  <a:avLst/>
                </a:prstGeom>
              </p:spPr>
            </p:pic>
            <p:sp>
              <p:nvSpPr>
                <p:cNvPr id="90" name="Rectangle 89"/>
                <p:cNvSpPr/>
                <p:nvPr/>
              </p:nvSpPr>
              <p:spPr>
                <a:xfrm>
                  <a:off x="4183168" y="3026709"/>
                  <a:ext cx="1519261" cy="1277731"/>
                </a:xfrm>
                <a:prstGeom prst="rect">
                  <a:avLst/>
                </a:prstGeom>
                <a:noFill/>
                <a:ln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1" name="TextBox 90"/>
                <p:cNvSpPr txBox="1"/>
                <p:nvPr/>
              </p:nvSpPr>
              <p:spPr>
                <a:xfrm>
                  <a:off x="4196919" y="2977678"/>
                  <a:ext cx="1531619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 err="1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Mgmt</a:t>
                  </a:r>
                  <a:r>
                    <a:rPr lang="en-US" sz="14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 Subnet</a:t>
                  </a:r>
                </a:p>
              </p:txBody>
            </p:sp>
            <p:sp>
              <p:nvSpPr>
                <p:cNvPr id="92" name="TextBox 91"/>
                <p:cNvSpPr txBox="1"/>
                <p:nvPr/>
              </p:nvSpPr>
              <p:spPr>
                <a:xfrm>
                  <a:off x="5270866" y="3383268"/>
                  <a:ext cx="49639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NSG</a:t>
                  </a:r>
                </a:p>
              </p:txBody>
            </p:sp>
          </p:grpSp>
          <p:cxnSp>
            <p:nvCxnSpPr>
              <p:cNvPr id="180" name="Straight Arrow Connector 179"/>
              <p:cNvCxnSpPr>
                <a:cxnSpLocks/>
                <a:stCxn id="60" idx="3"/>
                <a:endCxn id="16" idx="1"/>
              </p:cNvCxnSpPr>
              <p:nvPr/>
            </p:nvCxnSpPr>
            <p:spPr>
              <a:xfrm>
                <a:off x="7650754" y="2585652"/>
                <a:ext cx="534562" cy="1000"/>
              </a:xfrm>
              <a:prstGeom prst="straightConnector1">
                <a:avLst/>
              </a:prstGeom>
              <a:ln w="15875"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Arrow Connector 182"/>
              <p:cNvCxnSpPr>
                <a:cxnSpLocks/>
                <a:stCxn id="16" idx="3"/>
                <a:endCxn id="31" idx="1"/>
              </p:cNvCxnSpPr>
              <p:nvPr/>
            </p:nvCxnSpPr>
            <p:spPr>
              <a:xfrm flipV="1">
                <a:off x="8754928" y="2585652"/>
                <a:ext cx="933576" cy="1000"/>
              </a:xfrm>
              <a:prstGeom prst="straightConnector1">
                <a:avLst/>
              </a:prstGeom>
              <a:ln w="15875"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Arrow Connector 185"/>
              <p:cNvCxnSpPr>
                <a:cxnSpLocks/>
                <a:stCxn id="31" idx="3"/>
                <a:endCxn id="25" idx="1"/>
              </p:cNvCxnSpPr>
              <p:nvPr/>
            </p:nvCxnSpPr>
            <p:spPr>
              <a:xfrm>
                <a:off x="10254404" y="2585652"/>
                <a:ext cx="601577" cy="1856"/>
              </a:xfrm>
              <a:prstGeom prst="straightConnector1">
                <a:avLst/>
              </a:prstGeom>
              <a:ln w="15875"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1" name="TextBox 160"/>
            <p:cNvSpPr txBox="1"/>
            <p:nvPr/>
          </p:nvSpPr>
          <p:spPr>
            <a:xfrm>
              <a:off x="6605340" y="784609"/>
              <a:ext cx="13447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6">
                      <a:lumMod val="75000"/>
                    </a:schemeClr>
                  </a:solidFill>
                </a:rPr>
                <a:t>Resource Group</a:t>
              </a:r>
            </a:p>
          </p:txBody>
        </p:sp>
        <p:pic>
          <p:nvPicPr>
            <p:cNvPr id="124" name="Picture 123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23750" y="4873544"/>
              <a:ext cx="569612" cy="569612"/>
            </a:xfrm>
            <a:prstGeom prst="rect">
              <a:avLst/>
            </a:prstGeom>
          </p:spPr>
        </p:pic>
        <p:sp>
          <p:nvSpPr>
            <p:cNvPr id="125" name="TextBox 124"/>
            <p:cNvSpPr txBox="1"/>
            <p:nvPr/>
          </p:nvSpPr>
          <p:spPr>
            <a:xfrm>
              <a:off x="11025894" y="5385778"/>
              <a:ext cx="11718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Redis</a:t>
              </a: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Cache</a:t>
              </a: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3366841" y="5670658"/>
            <a:ext cx="5382487" cy="1125013"/>
            <a:chOff x="3366841" y="5670658"/>
            <a:chExt cx="5382487" cy="1125013"/>
          </a:xfrm>
        </p:grpSpPr>
        <p:sp>
          <p:nvSpPr>
            <p:cNvPr id="15" name="Rectangle 14"/>
            <p:cNvSpPr/>
            <p:nvPr/>
          </p:nvSpPr>
          <p:spPr>
            <a:xfrm>
              <a:off x="3424881" y="5741237"/>
              <a:ext cx="5324447" cy="1054434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43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3366841" y="5670658"/>
              <a:ext cx="13447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6">
                      <a:lumMod val="75000"/>
                    </a:schemeClr>
                  </a:solidFill>
                </a:rPr>
                <a:t>Resource Group</a:t>
              </a:r>
            </a:p>
          </p:txBody>
        </p:sp>
        <p:pic>
          <p:nvPicPr>
            <p:cNvPr id="99" name="Picture 98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2114" y="5957205"/>
              <a:ext cx="569612" cy="569612"/>
            </a:xfrm>
            <a:prstGeom prst="rect">
              <a:avLst/>
            </a:prstGeom>
          </p:spPr>
        </p:pic>
        <p:sp>
          <p:nvSpPr>
            <p:cNvPr id="102" name="TextBox 101"/>
            <p:cNvSpPr txBox="1"/>
            <p:nvPr/>
          </p:nvSpPr>
          <p:spPr>
            <a:xfrm>
              <a:off x="6323146" y="6468431"/>
              <a:ext cx="10825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App Insights</a:t>
              </a:r>
            </a:p>
          </p:txBody>
        </p:sp>
        <p:pic>
          <p:nvPicPr>
            <p:cNvPr id="131" name="Picture 130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13816" y="5957205"/>
              <a:ext cx="569612" cy="569612"/>
            </a:xfrm>
            <a:prstGeom prst="rect">
              <a:avLst/>
            </a:prstGeom>
          </p:spPr>
        </p:pic>
        <p:sp>
          <p:nvSpPr>
            <p:cNvPr id="132" name="TextBox 131"/>
            <p:cNvSpPr txBox="1"/>
            <p:nvPr/>
          </p:nvSpPr>
          <p:spPr>
            <a:xfrm>
              <a:off x="3425999" y="6468433"/>
              <a:ext cx="12125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Document DB</a:t>
              </a:r>
            </a:p>
          </p:txBody>
        </p:sp>
        <p:pic>
          <p:nvPicPr>
            <p:cNvPr id="108" name="Picture 107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57965" y="5957205"/>
              <a:ext cx="569612" cy="569612"/>
            </a:xfrm>
            <a:prstGeom prst="rect">
              <a:avLst/>
            </a:prstGeom>
          </p:spPr>
        </p:pic>
        <p:sp>
          <p:nvSpPr>
            <p:cNvPr id="112" name="TextBox 111"/>
            <p:cNvSpPr txBox="1"/>
            <p:nvPr/>
          </p:nvSpPr>
          <p:spPr>
            <a:xfrm>
              <a:off x="4893101" y="6468432"/>
              <a:ext cx="10993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App Storage</a:t>
              </a:r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46263" y="5957205"/>
              <a:ext cx="569612" cy="569612"/>
            </a:xfrm>
            <a:prstGeom prst="rect">
              <a:avLst/>
            </a:prstGeom>
          </p:spPr>
        </p:pic>
        <p:sp>
          <p:nvSpPr>
            <p:cNvPr id="113" name="TextBox 112"/>
            <p:cNvSpPr txBox="1"/>
            <p:nvPr/>
          </p:nvSpPr>
          <p:spPr>
            <a:xfrm>
              <a:off x="8064032" y="6474788"/>
              <a:ext cx="60022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CDN</a:t>
              </a:r>
            </a:p>
          </p:txBody>
        </p:sp>
      </p:grpSp>
      <p:cxnSp>
        <p:nvCxnSpPr>
          <p:cNvPr id="166" name="Connector: Elbow 165"/>
          <p:cNvCxnSpPr>
            <a:cxnSpLocks/>
            <a:stCxn id="94" idx="1"/>
            <a:endCxn id="139" idx="3"/>
          </p:cNvCxnSpPr>
          <p:nvPr/>
        </p:nvCxnSpPr>
        <p:spPr>
          <a:xfrm rot="10800000" flipV="1">
            <a:off x="5185459" y="1776860"/>
            <a:ext cx="634295" cy="808791"/>
          </a:xfrm>
          <a:prstGeom prst="bentConnector3">
            <a:avLst>
              <a:gd name="adj1" fmla="val 35487"/>
            </a:avLst>
          </a:prstGeom>
          <a:ln w="158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onnector: Elbow 162"/>
          <p:cNvCxnSpPr>
            <a:cxnSpLocks/>
            <a:stCxn id="94" idx="3"/>
            <a:endCxn id="60" idx="1"/>
          </p:cNvCxnSpPr>
          <p:nvPr/>
        </p:nvCxnSpPr>
        <p:spPr>
          <a:xfrm>
            <a:off x="6389365" y="1776861"/>
            <a:ext cx="646393" cy="808791"/>
          </a:xfrm>
          <a:prstGeom prst="bentConnector3">
            <a:avLst>
              <a:gd name="adj1" fmla="val 35759"/>
            </a:avLst>
          </a:prstGeom>
          <a:ln w="158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Connector: Elbow 173"/>
          <p:cNvCxnSpPr>
            <a:cxnSpLocks/>
            <a:stCxn id="156" idx="3"/>
            <a:endCxn id="64" idx="1"/>
          </p:cNvCxnSpPr>
          <p:nvPr/>
        </p:nvCxnSpPr>
        <p:spPr>
          <a:xfrm>
            <a:off x="6392983" y="3528932"/>
            <a:ext cx="1786733" cy="624794"/>
          </a:xfrm>
          <a:prstGeom prst="bentConnector3">
            <a:avLst>
              <a:gd name="adj1" fmla="val 50000"/>
            </a:avLst>
          </a:prstGeom>
          <a:ln w="158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Connector: Elbow 176"/>
          <p:cNvCxnSpPr>
            <a:cxnSpLocks/>
            <a:stCxn id="156" idx="1"/>
            <a:endCxn id="133" idx="3"/>
          </p:cNvCxnSpPr>
          <p:nvPr/>
        </p:nvCxnSpPr>
        <p:spPr>
          <a:xfrm rot="10800000" flipV="1">
            <a:off x="3823391" y="3528932"/>
            <a:ext cx="1999980" cy="624794"/>
          </a:xfrm>
          <a:prstGeom prst="bentConnector3">
            <a:avLst>
              <a:gd name="adj1" fmla="val 50000"/>
            </a:avLst>
          </a:prstGeom>
          <a:ln w="158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9060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626</TotalTime>
  <Words>135</Words>
  <Application>Microsoft Office PowerPoint</Application>
  <PresentationFormat>Widescreen</PresentationFormat>
  <Paragraphs>60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Azure X Session 2 Architecture</vt:lpstr>
      <vt:lpstr>Azure X Session 3 Architecture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Rick Rainey</dc:creator>
  <cp:lastModifiedBy>Rick Rainey</cp:lastModifiedBy>
  <cp:revision>37</cp:revision>
  <dcterms:created xsi:type="dcterms:W3CDTF">2017-02-15T21:58:18Z</dcterms:created>
  <dcterms:modified xsi:type="dcterms:W3CDTF">2017-02-23T23:25:18Z</dcterms:modified>
</cp:coreProperties>
</file>