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12"/>
  </p:notesMasterIdLst>
  <p:handoutMasterIdLst>
    <p:handoutMasterId r:id="rId13"/>
  </p:handoutMasterIdLst>
  <p:sldIdLst>
    <p:sldId id="1486" r:id="rId6"/>
    <p:sldId id="1502" r:id="rId7"/>
    <p:sldId id="1503" r:id="rId8"/>
    <p:sldId id="1504" r:id="rId9"/>
    <p:sldId id="1505" r:id="rId10"/>
    <p:sldId id="1506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323232"/>
    <a:srgbClr val="000000"/>
    <a:srgbClr val="E6E6E6"/>
    <a:srgbClr val="D2D2D2"/>
    <a:srgbClr val="505050"/>
    <a:srgbClr val="525252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4" autoAdjust="0"/>
    <p:restoredTop sz="92136" autoAdjust="0"/>
  </p:normalViewPr>
  <p:slideViewPr>
    <p:cSldViewPr>
      <p:cViewPr>
        <p:scale>
          <a:sx n="100" d="100"/>
          <a:sy n="100" d="100"/>
        </p:scale>
        <p:origin x="3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4/25/2017 8:56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4/25/2017 8:53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1C3D530-3419-45A5-AB8A-2242E8FDFF4E}" type="datetime8">
              <a:rPr lang="en-US" smtClean="0"/>
              <a:t>4/25/2017 8:53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4/25/2017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your app to Azure and extending it for global scale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Steven Follis</a:t>
            </a:r>
          </a:p>
          <a:p>
            <a:r>
              <a:rPr lang="en-US" dirty="0"/>
              <a:t>Ross Sponholtz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418638" y="296863"/>
            <a:ext cx="2743200" cy="461665"/>
          </a:xfrm>
        </p:spPr>
        <p:txBody>
          <a:bodyPr/>
          <a:lstStyle/>
          <a:p>
            <a:r>
              <a:rPr lang="en-US" dirty="0"/>
              <a:t>P4122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Virtual Machine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2684" y="2211345"/>
            <a:ext cx="5555096" cy="3077799"/>
          </a:xfrm>
          <a:prstGeom prst="rect">
            <a:avLst/>
          </a:prstGeom>
          <a:solidFill>
            <a:schemeClr val="accent5"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75320" y="4110523"/>
            <a:ext cx="911287" cy="1078857"/>
            <a:chOff x="-6064" y="4930503"/>
            <a:chExt cx="911287" cy="10788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Admin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9683" y="2989281"/>
            <a:ext cx="955249" cy="926170"/>
            <a:chOff x="5618375" y="3424960"/>
            <a:chExt cx="955249" cy="92617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26932" y="2217116"/>
            <a:ext cx="211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Resource Group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36537" y="2714031"/>
            <a:ext cx="3953721" cy="2385409"/>
            <a:chOff x="2168520" y="3791333"/>
            <a:chExt cx="3953721" cy="2385409"/>
          </a:xfrm>
        </p:grpSpPr>
        <p:sp>
          <p:nvSpPr>
            <p:cNvPr id="15" name="Rectangle 14"/>
            <p:cNvSpPr/>
            <p:nvPr/>
          </p:nvSpPr>
          <p:spPr>
            <a:xfrm>
              <a:off x="2172692" y="3791333"/>
              <a:ext cx="3949549" cy="23854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277" y="4627867"/>
              <a:ext cx="780290" cy="78029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4142975"/>
              <a:ext cx="510504" cy="51050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843062" y="4117362"/>
              <a:ext cx="1950720" cy="17929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1501" y="4070967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Dev Subnet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6813" y="5321527"/>
              <a:ext cx="1921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Dev Virtual Machine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10504" y="4587022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NSG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68520" y="3791333"/>
              <a:ext cx="182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Virtual Network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4031186" y="3782331"/>
            <a:ext cx="620255" cy="3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PIP</a:t>
            </a:r>
          </a:p>
        </p:txBody>
      </p:sp>
      <p:cxnSp>
        <p:nvCxnSpPr>
          <p:cNvPr id="24" name="Connector: Elbow 23"/>
          <p:cNvCxnSpPr>
            <a:cxnSpLocks/>
            <a:stCxn id="23" idx="0"/>
            <a:endCxn id="11" idx="3"/>
          </p:cNvCxnSpPr>
          <p:nvPr/>
        </p:nvCxnSpPr>
        <p:spPr>
          <a:xfrm rot="16200000" flipV="1">
            <a:off x="3677931" y="3118948"/>
            <a:ext cx="402905" cy="92386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stCxn id="23" idx="2"/>
            <a:endCxn id="8" idx="3"/>
          </p:cNvCxnSpPr>
          <p:nvPr/>
        </p:nvCxnSpPr>
        <p:spPr>
          <a:xfrm rot="5400000">
            <a:off x="3679760" y="3839114"/>
            <a:ext cx="402904" cy="920205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23" idx="3"/>
            <a:endCxn id="16" idx="1"/>
          </p:cNvCxnSpPr>
          <p:nvPr/>
        </p:nvCxnSpPr>
        <p:spPr>
          <a:xfrm>
            <a:off x="4651441" y="3940048"/>
            <a:ext cx="2644853" cy="66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Single VM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9754" y="1533679"/>
            <a:ext cx="7317532" cy="4166970"/>
          </a:xfrm>
          <a:prstGeom prst="rect">
            <a:avLst/>
          </a:prstGeom>
          <a:solidFill>
            <a:schemeClr val="accent5"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18513" y="3428471"/>
            <a:ext cx="911287" cy="1078857"/>
            <a:chOff x="-6064" y="4930503"/>
            <a:chExt cx="911287" cy="10788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Admin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2876" y="2307229"/>
            <a:ext cx="955249" cy="926170"/>
            <a:chOff x="5618375" y="3424960"/>
            <a:chExt cx="955249" cy="9261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Internet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78686" y="1473800"/>
            <a:ext cx="18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Resource Group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79730" y="2031979"/>
            <a:ext cx="3953721" cy="2385409"/>
            <a:chOff x="2168520" y="3791333"/>
            <a:chExt cx="3953721" cy="2385409"/>
          </a:xfrm>
        </p:grpSpPr>
        <p:sp>
          <p:nvSpPr>
            <p:cNvPr id="12" name="Rectangle 11"/>
            <p:cNvSpPr/>
            <p:nvPr/>
          </p:nvSpPr>
          <p:spPr>
            <a:xfrm>
              <a:off x="2172692" y="3791333"/>
              <a:ext cx="3949549" cy="23854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277" y="4627867"/>
              <a:ext cx="780290" cy="7802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4142975"/>
              <a:ext cx="510504" cy="51050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843062" y="4117362"/>
              <a:ext cx="1950720" cy="17929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1501" y="4070967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Dev Subnet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6813" y="5321527"/>
              <a:ext cx="1921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Dev Virtual Machine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0504" y="4587022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NSG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8520" y="3791333"/>
              <a:ext cx="178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Virtual Network</a:t>
              </a:r>
            </a:p>
          </p:txBody>
        </p:sp>
      </p:grpSp>
      <p:sp>
        <p:nvSpPr>
          <p:cNvPr id="20" name="Rectangle: Rounded Corners 19"/>
          <p:cNvSpPr/>
          <p:nvPr/>
        </p:nvSpPr>
        <p:spPr>
          <a:xfrm>
            <a:off x="2974379" y="3100279"/>
            <a:ext cx="620255" cy="3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</a:t>
            </a:r>
          </a:p>
        </p:txBody>
      </p:sp>
      <p:cxnSp>
        <p:nvCxnSpPr>
          <p:cNvPr id="21" name="Connector: Elbow 20"/>
          <p:cNvCxnSpPr>
            <a:cxnSpLocks/>
            <a:stCxn id="20" idx="0"/>
            <a:endCxn id="8" idx="3"/>
          </p:cNvCxnSpPr>
          <p:nvPr/>
        </p:nvCxnSpPr>
        <p:spPr>
          <a:xfrm rot="16200000" flipV="1">
            <a:off x="2621124" y="2436896"/>
            <a:ext cx="402905" cy="92386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20" idx="2"/>
            <a:endCxn id="5" idx="3"/>
          </p:cNvCxnSpPr>
          <p:nvPr/>
        </p:nvCxnSpPr>
        <p:spPr>
          <a:xfrm rot="5400000">
            <a:off x="2622953" y="3157062"/>
            <a:ext cx="402904" cy="920205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20" idx="3"/>
            <a:endCxn id="13" idx="1"/>
          </p:cNvCxnSpPr>
          <p:nvPr/>
        </p:nvCxnSpPr>
        <p:spPr>
          <a:xfrm>
            <a:off x="3594634" y="3257996"/>
            <a:ext cx="2644853" cy="66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284373" y="1691460"/>
            <a:ext cx="1591424" cy="1411225"/>
            <a:chOff x="10615553" y="1544076"/>
            <a:chExt cx="1591424" cy="14112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615553" y="2308970"/>
              <a:ext cx="159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(</a:t>
              </a:r>
              <a:r>
                <a:rPr lang="en-US" sz="1400" dirty="0">
                  <a:solidFill>
                    <a:schemeClr val="accent4"/>
                  </a:solidFill>
                </a:rPr>
                <a:t>Mongo DB API)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28111" y="3212053"/>
            <a:ext cx="1470239" cy="1038022"/>
            <a:chOff x="10354883" y="4234504"/>
            <a:chExt cx="1470239" cy="103802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0354883" y="4903194"/>
              <a:ext cx="147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Blob Storage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68963" y="4426873"/>
            <a:ext cx="1385649" cy="1149622"/>
            <a:chOff x="10433929" y="5505811"/>
            <a:chExt cx="1385649" cy="114962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0433929" y="6286101"/>
              <a:ext cx="138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/>
                  </a:solidFill>
                </a:rPr>
                <a:t>Redis</a:t>
              </a:r>
              <a:r>
                <a:rPr lang="en-US" dirty="0">
                  <a:solidFill>
                    <a:schemeClr val="accent4"/>
                  </a:solidFill>
                </a:rPr>
                <a:t> Cache</a:t>
              </a:r>
            </a:p>
          </p:txBody>
        </p:sp>
      </p:grpSp>
      <p:cxnSp>
        <p:nvCxnSpPr>
          <p:cNvPr id="33" name="Connector: Elbow 32"/>
          <p:cNvCxnSpPr>
            <a:cxnSpLocks/>
            <a:stCxn id="31" idx="1"/>
            <a:endCxn id="13" idx="3"/>
          </p:cNvCxnSpPr>
          <p:nvPr/>
        </p:nvCxnSpPr>
        <p:spPr>
          <a:xfrm rot="10800000">
            <a:off x="7019778" y="3258658"/>
            <a:ext cx="1593739" cy="1558360"/>
          </a:xfrm>
          <a:prstGeom prst="bentConnector3">
            <a:avLst>
              <a:gd name="adj1" fmla="val 4858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5" idx="1"/>
            <a:endCxn id="13" idx="3"/>
          </p:cNvCxnSpPr>
          <p:nvPr/>
        </p:nvCxnSpPr>
        <p:spPr>
          <a:xfrm rot="10800000" flipV="1">
            <a:off x="7019777" y="2081604"/>
            <a:ext cx="1631440" cy="1177053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cxnSpLocks/>
            <a:stCxn id="28" idx="1"/>
            <a:endCxn id="13" idx="3"/>
          </p:cNvCxnSpPr>
          <p:nvPr/>
        </p:nvCxnSpPr>
        <p:spPr>
          <a:xfrm rot="10800000">
            <a:off x="7019777" y="3258658"/>
            <a:ext cx="1631440" cy="343540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Single-Region Multi-Instance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240" y="1287116"/>
            <a:ext cx="9648124" cy="5410512"/>
          </a:xfrm>
          <a:prstGeom prst="rect">
            <a:avLst/>
          </a:prstGeom>
          <a:solidFill>
            <a:schemeClr val="accent5"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4219" y="1690749"/>
            <a:ext cx="6594713" cy="485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38328" y="4565039"/>
            <a:ext cx="1992281" cy="1622527"/>
            <a:chOff x="2575869" y="4484869"/>
            <a:chExt cx="1992281" cy="16225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4"/>
                  </a:solidFill>
                </a:rPr>
                <a:t>Mgmt</a:t>
              </a:r>
              <a:r>
                <a:rPr lang="en-US" dirty="0">
                  <a:solidFill>
                    <a:schemeClr val="accent4"/>
                  </a:solidFill>
                </a:rPr>
                <a:t> Subnet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/>
                  </a:solidFill>
                </a:rPr>
                <a:t>Jumpbox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NSG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845" y="5155853"/>
            <a:ext cx="911287" cy="1078857"/>
            <a:chOff x="-6064" y="4930503"/>
            <a:chExt cx="911287" cy="107885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Admin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8328" y="2127363"/>
            <a:ext cx="1992281" cy="2091191"/>
            <a:chOff x="1474990" y="987289"/>
            <a:chExt cx="1992281" cy="209119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Web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Virtual Machine Availability Set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NSG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45865" y="2830964"/>
            <a:ext cx="955249" cy="926170"/>
            <a:chOff x="5618375" y="3424960"/>
            <a:chExt cx="955249" cy="92617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01269" y="2830964"/>
            <a:ext cx="1279006" cy="1688224"/>
            <a:chOff x="2857909" y="1544076"/>
            <a:chExt cx="1279006" cy="168822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857909" y="2308970"/>
              <a:ext cx="1279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Public Load Balancer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0141" y="2128138"/>
            <a:ext cx="3379090" cy="2114051"/>
            <a:chOff x="6816761" y="841250"/>
            <a:chExt cx="3379090" cy="211405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Biz Subnet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Virtual Machine Availability Set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NSG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6816761" y="1544076"/>
              <a:ext cx="1500753" cy="1411225"/>
              <a:chOff x="6426066" y="1544076"/>
              <a:chExt cx="1500753" cy="141122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426066" y="2308970"/>
                <a:ext cx="15007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/>
                    </a:solidFill>
                  </a:rPr>
                  <a:t>Internal Load Balancer</a:t>
                </a: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9818933" y="2282330"/>
            <a:ext cx="1585600" cy="1688224"/>
            <a:chOff x="10615553" y="1544076"/>
            <a:chExt cx="1513978" cy="168822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615553" y="2308970"/>
              <a:ext cx="1513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(</a:t>
              </a:r>
              <a:r>
                <a:rPr lang="en-US" sz="1400" dirty="0">
                  <a:solidFill>
                    <a:schemeClr val="accent4"/>
                  </a:solidFill>
                </a:rPr>
                <a:t>Mongo DB API)</a:t>
              </a:r>
            </a:p>
          </p:txBody>
        </p:sp>
      </p:grpSp>
      <p:cxnSp>
        <p:nvCxnSpPr>
          <p:cNvPr id="41" name="Straight Arrow Connector 40"/>
          <p:cNvCxnSpPr>
            <a:stCxn id="23" idx="3"/>
            <a:endCxn id="26" idx="1"/>
          </p:cNvCxnSpPr>
          <p:nvPr/>
        </p:nvCxnSpPr>
        <p:spPr>
          <a:xfrm>
            <a:off x="1313634" y="3221109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6" idx="3"/>
            <a:endCxn id="21" idx="1"/>
          </p:cNvCxnSpPr>
          <p:nvPr/>
        </p:nvCxnSpPr>
        <p:spPr>
          <a:xfrm flipV="1">
            <a:off x="2930917" y="3220864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21" idx="3"/>
            <a:endCxn id="36" idx="1"/>
          </p:cNvCxnSpPr>
          <p:nvPr/>
        </p:nvCxnSpPr>
        <p:spPr>
          <a:xfrm>
            <a:off x="4849713" y="3220864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6" idx="3"/>
            <a:endCxn id="34" idx="1"/>
          </p:cNvCxnSpPr>
          <p:nvPr/>
        </p:nvCxnSpPr>
        <p:spPr>
          <a:xfrm>
            <a:off x="7210010" y="3221109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4" idx="3"/>
          </p:cNvCxnSpPr>
          <p:nvPr/>
        </p:nvCxnSpPr>
        <p:spPr>
          <a:xfrm>
            <a:off x="8818335" y="3221639"/>
            <a:ext cx="1078140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endCxn id="6" idx="1"/>
          </p:cNvCxnSpPr>
          <p:nvPr/>
        </p:nvCxnSpPr>
        <p:spPr>
          <a:xfrm>
            <a:off x="1313634" y="5514719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26404" y="5233459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4"/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accent4"/>
                </a:solidFill>
              </a:rPr>
              <a:t>(whitelisted IP)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1061" y="1670277"/>
            <a:ext cx="17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Virtual Network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47493" y="4004904"/>
            <a:ext cx="1533645" cy="1315021"/>
            <a:chOff x="10354884" y="4234504"/>
            <a:chExt cx="1426500" cy="131502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354884" y="4903194"/>
              <a:ext cx="1426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Blob Storage</a:t>
              </a:r>
            </a:p>
          </p:txBody>
        </p:sp>
      </p:grpSp>
      <p:cxnSp>
        <p:nvCxnSpPr>
          <p:cNvPr id="52" name="Connector: Elbow 51"/>
          <p:cNvCxnSpPr>
            <a:cxnSpLocks/>
            <a:stCxn id="50" idx="1"/>
            <a:endCxn id="21" idx="3"/>
          </p:cNvCxnSpPr>
          <p:nvPr/>
        </p:nvCxnSpPr>
        <p:spPr>
          <a:xfrm rot="10800000">
            <a:off x="4849713" y="3220865"/>
            <a:ext cx="5445154" cy="1174185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0029195" y="5453884"/>
            <a:ext cx="1375338" cy="1426621"/>
            <a:chOff x="10433929" y="5505811"/>
            <a:chExt cx="1344799" cy="14266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0433929" y="6286101"/>
              <a:ext cx="134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/>
                  </a:solidFill>
                </a:rPr>
                <a:t>Redis</a:t>
              </a:r>
              <a:r>
                <a:rPr lang="en-US" dirty="0">
                  <a:solidFill>
                    <a:schemeClr val="accent4"/>
                  </a:solidFill>
                </a:rPr>
                <a:t> Cache</a:t>
              </a:r>
            </a:p>
          </p:txBody>
        </p:sp>
      </p:grpSp>
      <p:cxnSp>
        <p:nvCxnSpPr>
          <p:cNvPr id="56" name="Connector: Elbow 55"/>
          <p:cNvCxnSpPr>
            <a:cxnSpLocks/>
            <a:stCxn id="54" idx="1"/>
            <a:endCxn id="21" idx="3"/>
          </p:cNvCxnSpPr>
          <p:nvPr/>
        </p:nvCxnSpPr>
        <p:spPr>
          <a:xfrm rot="10800000">
            <a:off x="4849714" y="3220865"/>
            <a:ext cx="5429589" cy="2623165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88773" y="1299150"/>
            <a:ext cx="176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016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Multi-Region Multi-Instance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6611" y="2112812"/>
            <a:ext cx="934691" cy="1043044"/>
            <a:chOff x="5629855" y="1816807"/>
            <a:chExt cx="934691" cy="10430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Traffic Manager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99580" y="1104256"/>
            <a:ext cx="792839" cy="692625"/>
            <a:chOff x="5699580" y="968279"/>
            <a:chExt cx="792839" cy="692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Internet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3014" y="4418984"/>
            <a:ext cx="721884" cy="813985"/>
            <a:chOff x="5585175" y="4864299"/>
            <a:chExt cx="721884" cy="813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Admin</a:t>
              </a:r>
            </a:p>
          </p:txBody>
        </p:sp>
      </p:grpSp>
      <p:cxnSp>
        <p:nvCxnSpPr>
          <p:cNvPr id="12" name="Straight Arrow Connector 11"/>
          <p:cNvCxnSpPr>
            <a:cxnSpLocks/>
            <a:stCxn id="4" idx="0"/>
          </p:cNvCxnSpPr>
          <p:nvPr/>
        </p:nvCxnSpPr>
        <p:spPr>
          <a:xfrm flipV="1">
            <a:off x="6104559" y="1665786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52" idx="2"/>
            <a:endCxn id="88" idx="3"/>
          </p:cNvCxnSpPr>
          <p:nvPr/>
        </p:nvCxnSpPr>
        <p:spPr>
          <a:xfrm rot="5400000">
            <a:off x="8738769" y="5680529"/>
            <a:ext cx="683318" cy="662200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0" y="1132948"/>
            <a:ext cx="5543252" cy="5220339"/>
            <a:chOff x="0" y="1126842"/>
            <a:chExt cx="5543252" cy="5220339"/>
          </a:xfrm>
        </p:grpSpPr>
        <p:cxnSp>
          <p:nvCxnSpPr>
            <p:cNvPr id="15" name="Connector: Elbow 14"/>
            <p:cNvCxnSpPr>
              <a:cxnSpLocks/>
              <a:stCxn id="16" idx="2"/>
              <a:endCxn id="88" idx="1"/>
            </p:cNvCxnSpPr>
            <p:nvPr/>
          </p:nvCxnSpPr>
          <p:spPr>
            <a:xfrm rot="16200000" flipH="1">
              <a:off x="2751903" y="5674203"/>
              <a:ext cx="683319" cy="662638"/>
            </a:xfrm>
            <a:prstGeom prst="bentConnector2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7768" y="1158122"/>
              <a:ext cx="5428950" cy="4505741"/>
            </a:xfrm>
            <a:prstGeom prst="rect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1607" y="1514926"/>
              <a:ext cx="4300094" cy="3232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606" y="147648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Virtual Network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5578" y="1794038"/>
              <a:ext cx="1616473" cy="1542765"/>
              <a:chOff x="1146440" y="1203571"/>
              <a:chExt cx="1616473" cy="1542765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146440" y="2222556"/>
                <a:ext cx="1401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Virtual Machine Scale Set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Web Subnet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66523" y="1609161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4857" y="1814984"/>
              <a:ext cx="2590488" cy="1519594"/>
              <a:chOff x="4176265" y="1203571"/>
              <a:chExt cx="2590488" cy="151959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226878" y="2197725"/>
                <a:ext cx="1417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Virtual Machine Scale Set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Biz Subnet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253493" y="1598131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04003" y="2302702"/>
              <a:ext cx="1039249" cy="1246199"/>
              <a:chOff x="3976888" y="4348907"/>
              <a:chExt cx="1039249" cy="124619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976888" y="4856442"/>
                <a:ext cx="10392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55585" y="3350063"/>
              <a:ext cx="1616473" cy="1326762"/>
              <a:chOff x="4150783" y="2977678"/>
              <a:chExt cx="1616473" cy="132676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accent4"/>
                    </a:solidFill>
                  </a:rPr>
                  <a:t>Jumpbox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4"/>
                    </a:solidFill>
                  </a:rPr>
                  <a:t>Mgmt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 Subnet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70866" y="3383268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</p:grpSp>
        <p:cxnSp>
          <p:nvCxnSpPr>
            <p:cNvPr id="23" name="Straight Arrow Connector 22"/>
            <p:cNvCxnSpPr>
              <a:cxnSpLocks/>
              <a:stCxn id="35" idx="1"/>
              <a:endCxn id="45" idx="3"/>
            </p:cNvCxnSpPr>
            <p:nvPr/>
          </p:nvCxnSpPr>
          <p:spPr>
            <a:xfrm flipH="1">
              <a:off x="3779888" y="2585652"/>
              <a:ext cx="96079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45" idx="1"/>
              <a:endCxn id="43" idx="3"/>
            </p:cNvCxnSpPr>
            <p:nvPr/>
          </p:nvCxnSpPr>
          <p:spPr>
            <a:xfrm flipH="1">
              <a:off x="2538642" y="2586652"/>
              <a:ext cx="671634" cy="121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43" idx="1"/>
              <a:endCxn id="37" idx="3"/>
            </p:cNvCxnSpPr>
            <p:nvPr/>
          </p:nvCxnSpPr>
          <p:spPr>
            <a:xfrm flipH="1" flipV="1">
              <a:off x="1289780" y="2586409"/>
              <a:ext cx="682962" cy="364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0" y="1126842"/>
              <a:ext cx="2222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Resource Group (West US)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0" y="4875132"/>
              <a:ext cx="569612" cy="56961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7614" y="5387366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4"/>
                  </a:solidFill>
                </a:rPr>
                <a:t>Redis</a:t>
              </a:r>
              <a:r>
                <a:rPr lang="en-US" sz="1400" dirty="0">
                  <a:solidFill>
                    <a:schemeClr val="accent4"/>
                  </a:solidFill>
                </a:rPr>
                <a:t> Cache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96131" y="1141502"/>
            <a:ext cx="5477404" cy="4558159"/>
            <a:chOff x="6720355" y="1135396"/>
            <a:chExt cx="5477404" cy="4558159"/>
          </a:xfrm>
        </p:grpSpPr>
        <p:sp>
          <p:nvSpPr>
            <p:cNvPr id="52" name="Rectangle 51"/>
            <p:cNvSpPr/>
            <p:nvPr/>
          </p:nvSpPr>
          <p:spPr>
            <a:xfrm>
              <a:off x="6758791" y="1158122"/>
              <a:ext cx="5353922" cy="4505742"/>
            </a:xfrm>
            <a:prstGeom prst="rect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00276" y="1514926"/>
              <a:ext cx="4317965" cy="3232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00276" y="1478083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Virtual Network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781522" y="1794038"/>
              <a:ext cx="1616473" cy="1542765"/>
              <a:chOff x="1146440" y="1203571"/>
              <a:chExt cx="1616473" cy="1542765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146440" y="2222556"/>
                <a:ext cx="1413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Virtual Machine Scale Set</a:t>
                </a: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Web Subnet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266523" y="1609161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293005" y="1814349"/>
              <a:ext cx="2676852" cy="1519108"/>
              <a:chOff x="4073031" y="1203571"/>
              <a:chExt cx="2676852" cy="1519108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5232213" y="2199459"/>
                <a:ext cx="14411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Virtual Machine Scale Set</a:t>
                </a: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/>
                    </a:solidFill>
                  </a:rPr>
                  <a:t>Biz Subnet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253493" y="1598131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720355" y="2302702"/>
              <a:ext cx="1039249" cy="1246199"/>
              <a:chOff x="3976888" y="4348907"/>
              <a:chExt cx="1039249" cy="1246199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3976888" y="4856442"/>
                <a:ext cx="10392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4"/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781522" y="3350063"/>
              <a:ext cx="1616473" cy="1326762"/>
              <a:chOff x="4150783" y="2977678"/>
              <a:chExt cx="1616473" cy="132676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accent4"/>
                    </a:solidFill>
                  </a:rPr>
                  <a:t>Jumpbox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4"/>
                    </a:solidFill>
                  </a:rPr>
                  <a:t>Mgmt</a:t>
                </a:r>
                <a:r>
                  <a:rPr lang="en-US" sz="1400" dirty="0">
                    <a:solidFill>
                      <a:schemeClr val="accent4"/>
                    </a:solidFill>
                  </a:rPr>
                  <a:t> Subnet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270866" y="3383268"/>
                <a:ext cx="4963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4"/>
                    </a:solidFill>
                  </a:rPr>
                  <a:t>NSG</a:t>
                </a:r>
              </a:p>
            </p:txBody>
          </p:sp>
        </p:grpSp>
        <p:cxnSp>
          <p:nvCxnSpPr>
            <p:cNvPr id="59" name="Straight Arrow Connector 58"/>
            <p:cNvCxnSpPr>
              <a:cxnSpLocks/>
              <a:stCxn id="71" idx="3"/>
              <a:endCxn id="81" idx="1"/>
            </p:cNvCxnSpPr>
            <p:nvPr/>
          </p:nvCxnSpPr>
          <p:spPr>
            <a:xfrm>
              <a:off x="7522930" y="2585652"/>
              <a:ext cx="61329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/>
              <a:stCxn id="81" idx="3"/>
              <a:endCxn id="79" idx="1"/>
            </p:cNvCxnSpPr>
            <p:nvPr/>
          </p:nvCxnSpPr>
          <p:spPr>
            <a:xfrm flipV="1">
              <a:off x="8705832" y="2585652"/>
              <a:ext cx="933576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stCxn id="79" idx="3"/>
              <a:endCxn id="73" idx="1"/>
            </p:cNvCxnSpPr>
            <p:nvPr/>
          </p:nvCxnSpPr>
          <p:spPr>
            <a:xfrm>
              <a:off x="10205308" y="2585652"/>
              <a:ext cx="601577" cy="185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748163" y="1135396"/>
              <a:ext cx="2183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Resource Group (East US)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3750" y="4873544"/>
              <a:ext cx="569612" cy="56961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1025894" y="538577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4"/>
                  </a:solidFill>
                </a:rPr>
                <a:t>Redis</a:t>
              </a:r>
              <a:r>
                <a:rPr lang="en-US" sz="1400" dirty="0">
                  <a:solidFill>
                    <a:schemeClr val="accent4"/>
                  </a:solidFill>
                </a:rPr>
                <a:t> Cache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66841" y="5755492"/>
            <a:ext cx="5382487" cy="1125013"/>
            <a:chOff x="3366841" y="5670658"/>
            <a:chExt cx="5382487" cy="1125013"/>
          </a:xfrm>
        </p:grpSpPr>
        <p:sp>
          <p:nvSpPr>
            <p:cNvPr id="88" name="Rectangle 87"/>
            <p:cNvSpPr/>
            <p:nvPr/>
          </p:nvSpPr>
          <p:spPr>
            <a:xfrm>
              <a:off x="3424881" y="5741237"/>
              <a:ext cx="5324447" cy="1054434"/>
            </a:xfrm>
            <a:prstGeom prst="rect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66841" y="5670658"/>
              <a:ext cx="1479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/>
                  </a:solidFill>
                </a:rPr>
                <a:t>Resource Group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114" y="5957205"/>
              <a:ext cx="569612" cy="569612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6319837" y="6468431"/>
              <a:ext cx="1178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App Insights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816" y="5957205"/>
              <a:ext cx="569612" cy="569612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3366841" y="6468433"/>
              <a:ext cx="1271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Document DB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965" y="5957205"/>
              <a:ext cx="569612" cy="569612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4846653" y="6468432"/>
              <a:ext cx="114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App Storage</a:t>
              </a: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263" y="5957205"/>
              <a:ext cx="569612" cy="56961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8064032" y="6474788"/>
              <a:ext cx="60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</a:rPr>
                <a:t>CDN</a:t>
              </a:r>
            </a:p>
          </p:txBody>
        </p:sp>
      </p:grpSp>
      <p:cxnSp>
        <p:nvCxnSpPr>
          <p:cNvPr id="98" name="Connector: Elbow 97"/>
          <p:cNvCxnSpPr>
            <a:cxnSpLocks/>
            <a:stCxn id="4" idx="1"/>
            <a:endCxn id="35" idx="3"/>
          </p:cNvCxnSpPr>
          <p:nvPr/>
        </p:nvCxnSpPr>
        <p:spPr>
          <a:xfrm rot="10800000" flipV="1">
            <a:off x="5306579" y="2397618"/>
            <a:ext cx="513175" cy="194140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cxnSpLocks/>
            <a:stCxn id="4" idx="3"/>
            <a:endCxn id="71" idx="1"/>
          </p:cNvCxnSpPr>
          <p:nvPr/>
        </p:nvCxnSpPr>
        <p:spPr>
          <a:xfrm>
            <a:off x="6389365" y="2397618"/>
            <a:ext cx="543441" cy="194140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/>
          <p:cNvCxnSpPr>
            <a:cxnSpLocks/>
            <a:stCxn id="10" idx="3"/>
            <a:endCxn id="65" idx="1"/>
          </p:cNvCxnSpPr>
          <p:nvPr/>
        </p:nvCxnSpPr>
        <p:spPr>
          <a:xfrm flipV="1">
            <a:off x="6392983" y="4159832"/>
            <a:ext cx="1762509" cy="543958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/>
          <p:cNvCxnSpPr>
            <a:cxnSpLocks/>
            <a:stCxn id="10" idx="1"/>
            <a:endCxn id="29" idx="3"/>
          </p:cNvCxnSpPr>
          <p:nvPr/>
        </p:nvCxnSpPr>
        <p:spPr>
          <a:xfrm rot="10800000">
            <a:off x="3823391" y="4159832"/>
            <a:ext cx="1999980" cy="543958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 [Read-Only]" id="{6F4885E9-16BF-45DA-8043-52AF389A1A37}" vid="{06FBAB65-A9D9-4EC4-8519-C553F3EA738E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 [Read-Only]" id="{6F4885E9-16BF-45DA-8043-52AF389A1A37}" vid="{7C70E2A4-8980-409D-AC1F-E29167836A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2017-05-10T07:00:00+00:00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_ip_UnifiedCompliancePolicyProperties xmlns="http://schemas.microsoft.com/sharepoint/v3" xsi:nil="true"/>
    <Session_x0020_Code xmlns="01c77077-aee4-4b5f-bd4e-9cd40a6fff29" xsi:nil="true"/>
    <Event_x0020_End_x0020_Date xmlns="01c77077-aee4-4b5f-bd4e-9cd40a6fff29">2017-05-12T07:00:00+00:00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NumberofDownloads xmlns="230e9df3-be65-4c73-a93b-d1236ebd677e" xsi:nil="true"/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2017</TermName>
          <TermId xmlns="http://schemas.microsoft.com/office/infopath/2007/PartnerControls">0407fc0d-d203-4d0a-848e-0398e286e7e2</TermId>
        </TermInfo>
      </Terms>
    </TaxKeywordTaxHTField>
    <TaxCatchAll xmlns="230e9df3-be65-4c73-a93b-d1236ebd677e">
      <Value>47</Value>
      <Value>53</Value>
      <Value>52</Value>
      <Value>316</Value>
      <Value>315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d383a91d1b86d4650368c84defa1a2c1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2cfdfd5a193d92c0d7e2d70576dfb5f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ff673fc-3231-4e3a-893b-6d7f7cd32766"/>
    <ds:schemaRef ds:uri="01c77077-aee4-4b5f-bd4e-9cd40a6fff29"/>
    <ds:schemaRef ds:uri="230e9df3-be65-4c73-a93b-d1236ebd677e"/>
    <ds:schemaRef ds:uri="http://purl.org/dc/elements/1.1/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08956B-D258-40C7-8C24-091EC53E3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20475</TotalTime>
  <Words>252</Words>
  <Application>Microsoft Office PowerPoint</Application>
  <PresentationFormat>Custom</PresentationFormat>
  <Paragraphs>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PowerPoint Presentation</vt:lpstr>
      <vt:lpstr>Migrating your app to Azure and extending it for global scale </vt:lpstr>
      <vt:lpstr>Single Virtual Machine Architecture</vt:lpstr>
      <vt:lpstr>Enhanced Single VM Architecture</vt:lpstr>
      <vt:lpstr>Single-Region Multi-Instance Architecture</vt:lpstr>
      <vt:lpstr>Multi-Region Multi-Instance Architecture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Microsoft Build 2017</dc:subject>
  <dc:creator>&lt;Speaker name here&gt;</dc:creator>
  <cp:keywords>Microsoft Build 2017</cp:keywords>
  <dc:description>Template: Mitchell Derrey, Silver Fox Productions_x000d_
Formatting: _x000d_
Audience Type:</dc:description>
  <cp:lastModifiedBy>Steven Follis</cp:lastModifiedBy>
  <cp:revision>537</cp:revision>
  <dcterms:created xsi:type="dcterms:W3CDTF">2014-06-10T19:28:25Z</dcterms:created>
  <dcterms:modified xsi:type="dcterms:W3CDTF">2017-04-25T16:56:35Z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315;#Microsoft Build 2017|0407fc0d-d203-4d0a-848e-0398e286e7e2</vt:lpwstr>
  </property>
  <property fmtid="{D5CDD505-2E9C-101B-9397-08002B2CF9AE}" pid="12" name="Audience1">
    <vt:lpwstr>316;#developers|8e4a08dc-5d95-4156-ab65-f22579a1592a</vt:lpwstr>
  </property>
  <property fmtid="{D5CDD505-2E9C-101B-9397-08002B2CF9AE}" pid="13" name="Event Name">
    <vt:lpwstr>47;#Build|58542b36-5bf5-46a6-a53f-a41fb7a73785</vt:lpwstr>
  </property>
</Properties>
</file>