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handoutMasterIdLst>
    <p:handoutMasterId r:id="rId7"/>
  </p:handoutMasterIdLst>
  <p:sldIdLst>
    <p:sldId id="284" r:id="rId2"/>
    <p:sldId id="282" r:id="rId3"/>
    <p:sldId id="285" r:id="rId4"/>
    <p:sldId id="279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4C7"/>
    <a:srgbClr val="FFFF99"/>
    <a:srgbClr val="E80029"/>
    <a:srgbClr val="FF9900"/>
    <a:srgbClr val="21FF06"/>
    <a:srgbClr val="FCB300"/>
    <a:srgbClr val="EEEEEE"/>
    <a:srgbClr val="F7F7F7"/>
    <a:srgbClr val="F4F4F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7" autoAdjust="0"/>
    <p:restoredTop sz="94082" autoAdjust="0"/>
  </p:normalViewPr>
  <p:slideViewPr>
    <p:cSldViewPr snapToGrid="0">
      <p:cViewPr varScale="1">
        <p:scale>
          <a:sx n="153" d="100"/>
          <a:sy n="153" d="100"/>
        </p:scale>
        <p:origin x="186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3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AE93-04B0-4B14-9BA9-5A4E1E888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6576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l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Keysight Technologies and/or its affiliates.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FEEE-424C-49DA-AAE0-6FD6D9B05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1200"/>
            </a:lvl1pPr>
          </a:lstStyle>
          <a:p>
            <a:fld id="{836D5859-1D5A-48C7-BA8C-83EF8FC1CBCA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7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914400"/>
            <a:ext cx="5854700" cy="32940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3" y="4400549"/>
            <a:ext cx="5829301" cy="360045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657600" cy="458787"/>
          </a:xfrm>
          <a:prstGeom prst="rect">
            <a:avLst/>
          </a:prstGeom>
        </p:spPr>
        <p:txBody>
          <a:bodyPr vert="horz" wrap="square" lIns="182880" tIns="182880" rIns="182880" bIns="182880" rtlCol="0" anchor="b">
            <a:noAutofit/>
          </a:bodyPr>
          <a:lstStyle>
            <a:lvl1pPr>
              <a:def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2017 Keysight Technologies and/or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FDEE44-2F84-48D1-BBF6-82E16595D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4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54864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EE44-2F84-48D1-BBF6-82E16595D1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EE44-2F84-48D1-BBF6-82E16595D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425180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23448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79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3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91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0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9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44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471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03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3761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4500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45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1144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31414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Numbered One Column Layout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DE42E10-C02B-493C-892E-5A8A326E78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4488" indent="-344488">
              <a:buFont typeface="+mj-lt"/>
              <a:buAutoNum type="arabicPeriod"/>
              <a:tabLst>
                <a:tab pos="288925" algn="l"/>
              </a:tabLst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593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7388" indent="-163513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60425" indent="-171450">
              <a:defRPr/>
            </a:lvl4pPr>
            <a:lvl5pPr marL="1031875" indent="-171450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Sub-bullet 3, 14pt</a:t>
            </a:r>
          </a:p>
          <a:p>
            <a:pPr lvl="4"/>
            <a:r>
              <a:rPr lang="en-US" dirty="0"/>
              <a:t>Fifth level: Sub-bullet 4, 12pt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23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0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41" r:id="rId9"/>
    <p:sldLayoutId id="2147483698" r:id="rId10"/>
    <p:sldLayoutId id="2147483740" r:id="rId11"/>
    <p:sldLayoutId id="2147483735" r:id="rId12"/>
    <p:sldLayoutId id="2147483738" r:id="rId13"/>
    <p:sldLayoutId id="2147483737" r:id="rId14"/>
    <p:sldLayoutId id="2147483732" r:id="rId15"/>
    <p:sldLayoutId id="2147483728" r:id="rId16"/>
    <p:sldLayoutId id="2147483729" r:id="rId17"/>
    <p:sldLayoutId id="2147483702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spc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7388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kern="1200" cap="none" spc="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8837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Arial" panose="020B0604020202020204" pitchFamily="34" charset="0"/>
        <a:buChar char="•"/>
        <a:defRPr lang="en-US" sz="12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spc="60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pixabay.com/en/database-data-storage-cylinder-149760/" TargetMode="External"/><Relationship Id="rId18" Type="http://schemas.openxmlformats.org/officeDocument/2006/relationships/image" Target="../media/image16.png"/><Relationship Id="rId26" Type="http://schemas.openxmlformats.org/officeDocument/2006/relationships/hyperlink" Target="http://openclipart.org/detail/169416/document-by-bitterjug" TargetMode="External"/><Relationship Id="rId3" Type="http://schemas.openxmlformats.org/officeDocument/2006/relationships/image" Target="../media/image7.png"/><Relationship Id="rId21" Type="http://schemas.openxmlformats.org/officeDocument/2006/relationships/image" Target="../media/image18.svg"/><Relationship Id="rId7" Type="http://schemas.openxmlformats.org/officeDocument/2006/relationships/hyperlink" Target="https://en.wikipedia.org/wiki/10_Gigabit_Ethernet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https://commons.wikimedia.org/wiki/File:Python.svg" TargetMode="External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11" Type="http://schemas.openxmlformats.org/officeDocument/2006/relationships/hyperlink" Target="https://commons.wikimedia.org/wiki/File:Documents_icon.svg" TargetMode="External"/><Relationship Id="rId24" Type="http://schemas.openxmlformats.org/officeDocument/2006/relationships/hyperlink" Target="https://www.flickr.com/photos/xmodulo/14098888813" TargetMode="External"/><Relationship Id="rId5" Type="http://schemas.openxmlformats.org/officeDocument/2006/relationships/hyperlink" Target="https://commons.wikimedia.org/wiki/File:Icon_Text.svg" TargetMode="External"/><Relationship Id="rId15" Type="http://schemas.openxmlformats.org/officeDocument/2006/relationships/hyperlink" Target="https://pixabay.com/en/gear-gears-graphic-transmission-472008/" TargetMode="External"/><Relationship Id="rId23" Type="http://schemas.openxmlformats.org/officeDocument/2006/relationships/image" Target="../media/image20.jpg"/><Relationship Id="rId10" Type="http://schemas.openxmlformats.org/officeDocument/2006/relationships/image" Target="../media/image12.png"/><Relationship Id="rId19" Type="http://schemas.openxmlformats.org/officeDocument/2006/relationships/hyperlink" Target="https://hi.wikipedia.org/wiki/%E0%A4%B8%E0%A5%80%2B%2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jp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hi.wikipedia.org/wiki/%E0%A4%B8%E0%A5%80%2B%2B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23.png"/><Relationship Id="rId21" Type="http://schemas.openxmlformats.org/officeDocument/2006/relationships/image" Target="../media/image27.png"/><Relationship Id="rId7" Type="http://schemas.openxmlformats.org/officeDocument/2006/relationships/hyperlink" Target="http://pixabay.com/en/database-data-storage-cylinder-149760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openclipart.org/detail/169416/document-by-bitterjug" TargetMode="External"/><Relationship Id="rId2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s://pixabay.com/en/gear-gears-graphic-transmission-472008/" TargetMode="External"/><Relationship Id="rId24" Type="http://schemas.openxmlformats.org/officeDocument/2006/relationships/hyperlink" Target="https://github.com/andriy-kokhan/sai-challenger-1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23" Type="http://schemas.openxmlformats.org/officeDocument/2006/relationships/image" Target="../media/image28.png"/><Relationship Id="rId10" Type="http://schemas.openxmlformats.org/officeDocument/2006/relationships/image" Target="../media/image14.jpg"/><Relationship Id="rId19" Type="http://schemas.openxmlformats.org/officeDocument/2006/relationships/hyperlink" Target="https://commons.wikimedia.org/wiki/File:Documents_icon.svg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commons.wikimedia.org/wiki/File:Icon_Text.svg" TargetMode="External"/><Relationship Id="rId14" Type="http://schemas.openxmlformats.org/officeDocument/2006/relationships/image" Target="../media/image25.png"/><Relationship Id="rId22" Type="http://schemas.openxmlformats.org/officeDocument/2006/relationships/hyperlink" Target="https://www.maxpixel.net/Cycle-Icon-Refresh-Recycle-Loop-Reload-Arrows-9764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099F86-D8A3-4A48-B78F-DE21EEAA50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Chris Sommers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C99A-2592-405E-8F15-82909AE82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2021.11.17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E1B4-162A-4432-B52E-6EBB146865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SW Architect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023FE0-CD16-4DF1-B971-A1CF500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Testing Workflows v3</a:t>
            </a:r>
          </a:p>
        </p:txBody>
      </p:sp>
    </p:spTree>
    <p:extLst>
      <p:ext uri="{BB962C8B-B14F-4D97-AF65-F5344CB8AC3E}">
        <p14:creationId xmlns:p14="http://schemas.microsoft.com/office/powerpoint/2010/main" val="294727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Sec4Img1">
            <a:extLst>
              <a:ext uri="{FF2B5EF4-FFF2-40B4-BE49-F238E27FC236}">
                <a16:creationId xmlns:a16="http://schemas.microsoft.com/office/drawing/2014/main" id="{963813C9-2875-4417-B9A6-37246DC2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98" y="935245"/>
            <a:ext cx="1593337" cy="11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DE28A4D-B796-49F6-AA61-83D61926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8" y="167080"/>
            <a:ext cx="11293597" cy="492443"/>
          </a:xfrm>
        </p:spPr>
        <p:txBody>
          <a:bodyPr/>
          <a:lstStyle/>
          <a:p>
            <a:r>
              <a:rPr lang="en-US" dirty="0"/>
              <a:t>Idealized DASH Test Workflow – using P4 &amp; </a:t>
            </a:r>
            <a:r>
              <a:rPr lang="en-US" dirty="0" err="1"/>
              <a:t>saithrift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BBE97-9AEB-464E-BD3B-AE3C3CB7F14A}"/>
              </a:ext>
            </a:extLst>
          </p:cNvPr>
          <p:cNvGrpSpPr/>
          <p:nvPr/>
        </p:nvGrpSpPr>
        <p:grpSpPr>
          <a:xfrm>
            <a:off x="1630981" y="1362934"/>
            <a:ext cx="1199707" cy="741523"/>
            <a:chOff x="1659349" y="2109770"/>
            <a:chExt cx="1199707" cy="741523"/>
          </a:xfrm>
        </p:grpSpPr>
        <p:pic>
          <p:nvPicPr>
            <p:cNvPr id="13" name="Picture 1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323F8A1C-D56C-4A55-B94B-05D06F32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024458" y="2109770"/>
              <a:ext cx="357197" cy="3571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D1E1E5-8243-4F15-8595-7868E7DB5E5D}"/>
                </a:ext>
              </a:extLst>
            </p:cNvPr>
            <p:cNvSpPr txBox="1"/>
            <p:nvPr/>
          </p:nvSpPr>
          <p:spPr>
            <a:xfrm>
              <a:off x="1659349" y="2481961"/>
              <a:ext cx="119970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Hand-written and/or templatized test cases</a:t>
              </a:r>
            </a:p>
            <a:p>
              <a:pPr algn="ctr"/>
              <a:r>
                <a:rPr lang="en-US" dirty="0"/>
                <a:t>Abstract format</a:t>
              </a:r>
            </a:p>
          </p:txBody>
        </p:sp>
      </p:grpSp>
      <p:pic>
        <p:nvPicPr>
          <p:cNvPr id="15" name="Picture 1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9DA931B-0714-414D-9DBE-057283AE2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8752878" y="4578428"/>
            <a:ext cx="1513547" cy="905363"/>
          </a:xfrm>
          <a:prstGeom prst="rect">
            <a:avLst/>
          </a:prstGeom>
        </p:spPr>
      </p:pic>
      <p:pic>
        <p:nvPicPr>
          <p:cNvPr id="16" name="Google Shape;375;p29">
            <a:extLst>
              <a:ext uri="{FF2B5EF4-FFF2-40B4-BE49-F238E27FC236}">
                <a16:creationId xmlns:a16="http://schemas.microsoft.com/office/drawing/2014/main" id="{26E63703-7A68-4400-959A-841B131F9A1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18306" y="5047513"/>
            <a:ext cx="620160" cy="52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Github Logo Png - Github, Transparent Png - kindpng">
            <a:extLst>
              <a:ext uri="{FF2B5EF4-FFF2-40B4-BE49-F238E27FC236}">
                <a16:creationId xmlns:a16="http://schemas.microsoft.com/office/drawing/2014/main" id="{BBDAB680-5E14-429D-94F3-6FFADDB2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5" y="1823577"/>
            <a:ext cx="749389" cy="2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1356D-D0FF-4671-AA89-25791C142EEE}"/>
              </a:ext>
            </a:extLst>
          </p:cNvPr>
          <p:cNvGrpSpPr/>
          <p:nvPr/>
        </p:nvGrpSpPr>
        <p:grpSpPr>
          <a:xfrm>
            <a:off x="2908034" y="4035354"/>
            <a:ext cx="906700" cy="569211"/>
            <a:chOff x="1554561" y="4783264"/>
            <a:chExt cx="906700" cy="569211"/>
          </a:xfrm>
        </p:grpSpPr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6C1CA66-B803-449D-8BB1-8A91695A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814334" y="4783264"/>
              <a:ext cx="274141" cy="3229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23429-2D58-429F-A7D2-AFA2EE83F2FB}"/>
                </a:ext>
              </a:extLst>
            </p:cNvPr>
            <p:cNvSpPr txBox="1"/>
            <p:nvPr/>
          </p:nvSpPr>
          <p:spPr>
            <a:xfrm>
              <a:off x="1554561" y="5106254"/>
              <a:ext cx="906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DASH SAI header files (overlay)</a:t>
              </a:r>
            </a:p>
          </p:txBody>
        </p:sp>
      </p:grpSp>
      <p:pic>
        <p:nvPicPr>
          <p:cNvPr id="21" name="Picture 20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B8F6C55B-0974-4397-A417-DBC1D950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703434" y="1431902"/>
            <a:ext cx="570210" cy="3916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70A55-7483-4DCF-AA55-53F8F99C58CE}"/>
              </a:ext>
            </a:extLst>
          </p:cNvPr>
          <p:cNvGrpSpPr/>
          <p:nvPr/>
        </p:nvGrpSpPr>
        <p:grpSpPr>
          <a:xfrm>
            <a:off x="4073284" y="3630552"/>
            <a:ext cx="906700" cy="752751"/>
            <a:chOff x="3607065" y="4155088"/>
            <a:chExt cx="906700" cy="75275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3A355AE-A283-4692-B126-BDB1A40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 flipH="1">
              <a:off x="3643360" y="4155088"/>
              <a:ext cx="739822" cy="4924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EE9DC8-1A23-43FC-8F38-D4FE60C33838}"/>
                </a:ext>
              </a:extLst>
            </p:cNvPr>
            <p:cNvSpPr txBox="1"/>
            <p:nvPr/>
          </p:nvSpPr>
          <p:spPr>
            <a:xfrm>
              <a:off x="3607065" y="4661618"/>
              <a:ext cx="906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 err="1"/>
                <a:t>saithrift</a:t>
              </a:r>
              <a:r>
                <a:rPr lang="en-US" dirty="0"/>
                <a:t> code generator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110747-6496-46F9-9B9D-169796B2B3DB}"/>
              </a:ext>
            </a:extLst>
          </p:cNvPr>
          <p:cNvSpPr/>
          <p:nvPr/>
        </p:nvSpPr>
        <p:spPr>
          <a:xfrm>
            <a:off x="3625571" y="3775840"/>
            <a:ext cx="564435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F0809B-1A09-4C6C-84B7-B719B4F670ED}"/>
              </a:ext>
            </a:extLst>
          </p:cNvPr>
          <p:cNvGrpSpPr/>
          <p:nvPr/>
        </p:nvGrpSpPr>
        <p:grpSpPr>
          <a:xfrm>
            <a:off x="5362293" y="3068055"/>
            <a:ext cx="876225" cy="630716"/>
            <a:chOff x="4678323" y="3429000"/>
            <a:chExt cx="876225" cy="630716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64574F1-BE75-4AAB-9A88-F800260A2802}"/>
                </a:ext>
              </a:extLst>
            </p:cNvPr>
            <p:cNvSpPr/>
            <p:nvPr/>
          </p:nvSpPr>
          <p:spPr>
            <a:xfrm>
              <a:off x="4742761" y="3429000"/>
              <a:ext cx="760164" cy="630716"/>
            </a:xfrm>
            <a:prstGeom prst="cube">
              <a:avLst>
                <a:gd name="adj" fmla="val 1015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DBC38DDF-3BEE-493F-8A0F-2646C68D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4991327" y="3524940"/>
              <a:ext cx="250215" cy="25021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4F2CFA-E6E1-439C-A0C3-E5163E8C9988}"/>
                </a:ext>
              </a:extLst>
            </p:cNvPr>
            <p:cNvSpPr txBox="1"/>
            <p:nvPr/>
          </p:nvSpPr>
          <p:spPr>
            <a:xfrm>
              <a:off x="4678323" y="3768569"/>
              <a:ext cx="87622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Python Client</a:t>
              </a:r>
            </a:p>
            <a:p>
              <a:pPr algn="ctr"/>
              <a:r>
                <a:rPr lang="en-US" dirty="0"/>
                <a:t>PTF Helpers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CEBE87-482C-4B8F-9943-FE20CC965139}"/>
              </a:ext>
            </a:extLst>
          </p:cNvPr>
          <p:cNvSpPr/>
          <p:nvPr/>
        </p:nvSpPr>
        <p:spPr>
          <a:xfrm rot="20163269">
            <a:off x="4751058" y="3391189"/>
            <a:ext cx="68062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5BB33A-0228-4C49-9CAC-2BD43882A8A8}"/>
              </a:ext>
            </a:extLst>
          </p:cNvPr>
          <p:cNvGrpSpPr/>
          <p:nvPr/>
        </p:nvGrpSpPr>
        <p:grpSpPr>
          <a:xfrm>
            <a:off x="6777834" y="2945489"/>
            <a:ext cx="357197" cy="580083"/>
            <a:chOff x="5464052" y="3270925"/>
            <a:chExt cx="357197" cy="58008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5CB5056-6789-4928-B701-ADE551F9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537954" y="3270925"/>
              <a:ext cx="246221" cy="246221"/>
            </a:xfrm>
            <a:prstGeom prst="rect">
              <a:avLst/>
            </a:prstGeom>
          </p:spPr>
        </p:pic>
        <p:pic>
          <p:nvPicPr>
            <p:cNvPr id="33" name="Picture 3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AC6AABF-2003-47EA-8111-C7B8DD012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464052" y="3493811"/>
              <a:ext cx="357197" cy="35719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2F6CDEB-93F3-44DC-8F16-3D6B79440EAD}"/>
              </a:ext>
            </a:extLst>
          </p:cNvPr>
          <p:cNvSpPr txBox="1"/>
          <p:nvPr/>
        </p:nvSpPr>
        <p:spPr>
          <a:xfrm>
            <a:off x="6652128" y="3545546"/>
            <a:ext cx="607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Test-case scripts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90E336-C307-4197-A891-EF90FC954493}"/>
              </a:ext>
            </a:extLst>
          </p:cNvPr>
          <p:cNvSpPr txBox="1"/>
          <p:nvPr/>
        </p:nvSpPr>
        <p:spPr>
          <a:xfrm>
            <a:off x="5376400" y="4618780"/>
            <a:ext cx="8762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Thrift server skeleton c++ code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2A4DA406-D941-47A3-BBD9-270A149883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591508" y="4321458"/>
            <a:ext cx="223005" cy="250695"/>
          </a:xfrm>
          <a:prstGeom prst="rect">
            <a:avLst/>
          </a:prstGeom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6D6F333-8595-440A-B28D-6071B1186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90908" y="4311202"/>
            <a:ext cx="261060" cy="30757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70307BE-D1AF-4FD2-A9BE-DC3520BBC6A7}"/>
              </a:ext>
            </a:extLst>
          </p:cNvPr>
          <p:cNvGrpSpPr/>
          <p:nvPr/>
        </p:nvGrpSpPr>
        <p:grpSpPr>
          <a:xfrm>
            <a:off x="5332635" y="5351350"/>
            <a:ext cx="876225" cy="630716"/>
            <a:chOff x="3876680" y="5766336"/>
            <a:chExt cx="876225" cy="63071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CF719C-5373-46B5-8FC8-73BB7F801126}"/>
                </a:ext>
              </a:extLst>
            </p:cNvPr>
            <p:cNvGrpSpPr/>
            <p:nvPr/>
          </p:nvGrpSpPr>
          <p:grpSpPr>
            <a:xfrm>
              <a:off x="3876680" y="5766336"/>
              <a:ext cx="876225" cy="630716"/>
              <a:chOff x="4684780" y="3429000"/>
              <a:chExt cx="876225" cy="630716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5CEB5DE2-07E5-4D27-A5F3-98EBC69BA61D}"/>
                  </a:ext>
                </a:extLst>
              </p:cNvPr>
              <p:cNvSpPr/>
              <p:nvPr/>
            </p:nvSpPr>
            <p:spPr>
              <a:xfrm>
                <a:off x="4742761" y="3429000"/>
                <a:ext cx="760164" cy="630716"/>
              </a:xfrm>
              <a:prstGeom prst="cube">
                <a:avLst>
                  <a:gd name="adj" fmla="val 1015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D0D6D3-B8B1-4307-A014-73A7C6761DAC}"/>
                  </a:ext>
                </a:extLst>
              </p:cNvPr>
              <p:cNvSpPr txBox="1"/>
              <p:nvPr/>
            </p:nvSpPr>
            <p:spPr>
              <a:xfrm>
                <a:off x="4684780" y="3831084"/>
                <a:ext cx="87622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ctr"/>
                <a:r>
                  <a:rPr lang="en-US" dirty="0"/>
                  <a:t>Vendor </a:t>
                </a:r>
                <a:r>
                  <a:rPr lang="en-US" dirty="0" err="1"/>
                  <a:t>libsai</a:t>
                </a:r>
                <a:endParaRPr lang="en-US" dirty="0"/>
              </a:p>
            </p:txBody>
          </p:sp>
        </p:grpSp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45C09284-AA41-4F53-8CDE-71673084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4182155" y="5900581"/>
              <a:ext cx="223005" cy="250695"/>
            </a:xfrm>
            <a:prstGeom prst="rect">
              <a:avLst/>
            </a:prstGeom>
          </p:spPr>
        </p:pic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6617E9-E5DB-41DF-94D0-51BB1FF78ECD}"/>
              </a:ext>
            </a:extLst>
          </p:cNvPr>
          <p:cNvCxnSpPr>
            <a:stCxn id="29" idx="5"/>
            <a:endCxn id="33" idx="1"/>
          </p:cNvCxnSpPr>
          <p:nvPr/>
        </p:nvCxnSpPr>
        <p:spPr>
          <a:xfrm flipV="1">
            <a:off x="6186895" y="3346974"/>
            <a:ext cx="590939" cy="442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71979A-E529-4423-AC74-AD39890DAA71}"/>
              </a:ext>
            </a:extLst>
          </p:cNvPr>
          <p:cNvSpPr txBox="1"/>
          <p:nvPr/>
        </p:nvSpPr>
        <p:spPr>
          <a:xfrm>
            <a:off x="6066687" y="3211757"/>
            <a:ext cx="6349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import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5D8A6B1-6FBA-4494-919F-7AED81F84DD2}"/>
              </a:ext>
            </a:extLst>
          </p:cNvPr>
          <p:cNvSpPr/>
          <p:nvPr/>
        </p:nvSpPr>
        <p:spPr>
          <a:xfrm rot="1296526">
            <a:off x="4896119" y="4170996"/>
            <a:ext cx="68062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8C8D54-F40A-4F73-BDFF-C33807C5D50B}"/>
              </a:ext>
            </a:extLst>
          </p:cNvPr>
          <p:cNvSpPr txBox="1"/>
          <p:nvPr/>
        </p:nvSpPr>
        <p:spPr>
          <a:xfrm>
            <a:off x="6670693" y="5185820"/>
            <a:ext cx="651432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Build image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AB4F00A-0A1B-4B8B-B8CB-6BBEE48C8982}"/>
              </a:ext>
            </a:extLst>
          </p:cNvPr>
          <p:cNvSpPr/>
          <p:nvPr/>
        </p:nvSpPr>
        <p:spPr>
          <a:xfrm>
            <a:off x="7529401" y="4795184"/>
            <a:ext cx="109553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DUT Image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E6FA792-E94E-40E9-9008-25D96355B585}"/>
              </a:ext>
            </a:extLst>
          </p:cNvPr>
          <p:cNvCxnSpPr>
            <a:stCxn id="33" idx="3"/>
            <a:endCxn id="15" idx="0"/>
          </p:cNvCxnSpPr>
          <p:nvPr/>
        </p:nvCxnSpPr>
        <p:spPr>
          <a:xfrm>
            <a:off x="7135031" y="3346974"/>
            <a:ext cx="2374620" cy="123145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F7EC6C-5B63-4BE8-853C-2AB6BCEDBC7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134102" y="3142333"/>
            <a:ext cx="4294284" cy="190518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D3C0DF-B081-4678-B4DD-7B9D7D84C6EF}"/>
              </a:ext>
            </a:extLst>
          </p:cNvPr>
          <p:cNvSpPr txBox="1"/>
          <p:nvPr/>
        </p:nvSpPr>
        <p:spPr>
          <a:xfrm>
            <a:off x="7868991" y="3411429"/>
            <a:ext cx="9067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 err="1"/>
              <a:t>saithrift</a:t>
            </a:r>
            <a:r>
              <a:rPr lang="en-US" dirty="0"/>
              <a:t> commands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4A11-0FB7-4602-9B99-D2C51911100A}"/>
              </a:ext>
            </a:extLst>
          </p:cNvPr>
          <p:cNvSpPr txBox="1"/>
          <p:nvPr/>
        </p:nvSpPr>
        <p:spPr>
          <a:xfrm>
            <a:off x="8208301" y="2944882"/>
            <a:ext cx="290190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Traffic Generator commands (OTG/</a:t>
            </a:r>
            <a:r>
              <a:rPr lang="en-US" dirty="0" err="1"/>
              <a:t>snappi</a:t>
            </a:r>
            <a:r>
              <a:rPr lang="en-US" dirty="0"/>
              <a:t>)</a:t>
            </a:r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6F1BBF64-94F8-467B-9780-F00D2BF5EEFD}"/>
              </a:ext>
            </a:extLst>
          </p:cNvPr>
          <p:cNvSpPr/>
          <p:nvPr/>
        </p:nvSpPr>
        <p:spPr>
          <a:xfrm>
            <a:off x="9977065" y="5247742"/>
            <a:ext cx="1140246" cy="282339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Traffic cables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A85232-B11F-4332-AC72-1CA96F9905B3}"/>
              </a:ext>
            </a:extLst>
          </p:cNvPr>
          <p:cNvSpPr txBox="1"/>
          <p:nvPr/>
        </p:nvSpPr>
        <p:spPr>
          <a:xfrm>
            <a:off x="8805757" y="5530081"/>
            <a:ext cx="13675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Device Under Test (DUT)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0BEC65-D32F-48A2-9DE1-6E8CBAE6A47E}"/>
              </a:ext>
            </a:extLst>
          </p:cNvPr>
          <p:cNvSpPr txBox="1"/>
          <p:nvPr/>
        </p:nvSpPr>
        <p:spPr>
          <a:xfrm>
            <a:off x="10975036" y="5647467"/>
            <a:ext cx="9067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HW/SW Traffic Generator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F2C3B8-2CCE-4AA0-A098-849A4B1EF740}"/>
              </a:ext>
            </a:extLst>
          </p:cNvPr>
          <p:cNvSpPr txBox="1"/>
          <p:nvPr/>
        </p:nvSpPr>
        <p:spPr>
          <a:xfrm>
            <a:off x="5655244" y="4879731"/>
            <a:ext cx="2169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50E6C8D-80D7-4ABD-B2D5-77ABC0C42703}"/>
              </a:ext>
            </a:extLst>
          </p:cNvPr>
          <p:cNvCxnSpPr>
            <a:stCxn id="14" idx="3"/>
            <a:endCxn id="12" idx="0"/>
          </p:cNvCxnSpPr>
          <p:nvPr/>
        </p:nvCxnSpPr>
        <p:spPr>
          <a:xfrm>
            <a:off x="2830688" y="1919791"/>
            <a:ext cx="4144159" cy="102569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443F51C0-A9FF-4608-8A9E-D4A90B45C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71284" y="1929964"/>
            <a:ext cx="391676" cy="391676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AF8123CD-47EE-4406-B45B-E43BBCAC6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flipH="1">
            <a:off x="7528008" y="1926637"/>
            <a:ext cx="739822" cy="49244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0671995-2F8D-4099-A4E0-20B87123E015}"/>
              </a:ext>
            </a:extLst>
          </p:cNvPr>
          <p:cNvSpPr txBox="1"/>
          <p:nvPr/>
        </p:nvSpPr>
        <p:spPr>
          <a:xfrm>
            <a:off x="7071284" y="2433071"/>
            <a:ext cx="9067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Hand and/or machine-generated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834D4C-D219-4499-8D25-5405AD10594B}"/>
              </a:ext>
            </a:extLst>
          </p:cNvPr>
          <p:cNvSpPr txBox="1"/>
          <p:nvPr/>
        </p:nvSpPr>
        <p:spPr>
          <a:xfrm>
            <a:off x="9395870" y="4615801"/>
            <a:ext cx="9067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DUT Config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D159E82-BE86-489D-B7F7-8DAE57C9E6F3}"/>
              </a:ext>
            </a:extLst>
          </p:cNvPr>
          <p:cNvGrpSpPr/>
          <p:nvPr/>
        </p:nvGrpSpPr>
        <p:grpSpPr>
          <a:xfrm>
            <a:off x="9152454" y="1955191"/>
            <a:ext cx="357197" cy="580083"/>
            <a:chOff x="5464052" y="3270925"/>
            <a:chExt cx="357197" cy="580083"/>
          </a:xfrm>
        </p:grpSpPr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FBA03868-F3BF-43AC-A994-A26CB8BA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537954" y="3270925"/>
              <a:ext cx="246221" cy="246221"/>
            </a:xfrm>
            <a:prstGeom prst="rect">
              <a:avLst/>
            </a:prstGeom>
          </p:spPr>
        </p:pic>
        <p:pic>
          <p:nvPicPr>
            <p:cNvPr id="80" name="Picture 79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816C5619-FA7C-4C42-9709-29D355D03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464052" y="3493811"/>
              <a:ext cx="357197" cy="357197"/>
            </a:xfrm>
            <a:prstGeom prst="rect">
              <a:avLst/>
            </a:prstGeom>
          </p:spPr>
        </p:pic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2E5C745-CEF9-45EF-BB05-F5592333B81C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2830688" y="1720131"/>
            <a:ext cx="6518779" cy="23506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AE0695E-EAC1-49E4-8A9F-9B365B3403D6}"/>
              </a:ext>
            </a:extLst>
          </p:cNvPr>
          <p:cNvSpPr txBox="1"/>
          <p:nvPr/>
        </p:nvSpPr>
        <p:spPr>
          <a:xfrm>
            <a:off x="7980507" y="1579387"/>
            <a:ext cx="6836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Future?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50F313-77F7-417C-BDEB-1B81559B3253}"/>
              </a:ext>
            </a:extLst>
          </p:cNvPr>
          <p:cNvSpPr txBox="1"/>
          <p:nvPr/>
        </p:nvSpPr>
        <p:spPr>
          <a:xfrm>
            <a:off x="9524469" y="2162707"/>
            <a:ext cx="11225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gNMI test-case scripts</a:t>
            </a:r>
          </a:p>
          <a:p>
            <a:pPr algn="ctr"/>
            <a:r>
              <a:rPr lang="en-US" dirty="0"/>
              <a:t>Requires SONiC Stack on DUT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A6D8D50C-11A4-4418-AA19-20F23F3CC483}"/>
              </a:ext>
            </a:extLst>
          </p:cNvPr>
          <p:cNvSpPr/>
          <p:nvPr/>
        </p:nvSpPr>
        <p:spPr>
          <a:xfrm>
            <a:off x="2897789" y="961125"/>
            <a:ext cx="1235830" cy="358424"/>
          </a:xfrm>
          <a:prstGeom prst="wedgeRectCallout">
            <a:avLst>
              <a:gd name="adj1" fmla="val -88419"/>
              <a:gd name="adj2" fmla="val 63766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1440"/>
            <a:r>
              <a:rPr lang="en-US" sz="800" dirty="0">
                <a:solidFill>
                  <a:schemeClr val="tx1"/>
                </a:solidFill>
              </a:rPr>
              <a:t>Reusable for SAI or gNMI (even possibly P4)</a:t>
            </a: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7B71B679-B9AB-425A-9539-7E9CD0FD797D}"/>
              </a:ext>
            </a:extLst>
          </p:cNvPr>
          <p:cNvSpPr/>
          <p:nvPr/>
        </p:nvSpPr>
        <p:spPr>
          <a:xfrm>
            <a:off x="3465443" y="4707185"/>
            <a:ext cx="1235830" cy="358424"/>
          </a:xfrm>
          <a:prstGeom prst="wedgeRectCallout">
            <a:avLst>
              <a:gd name="adj1" fmla="val 35338"/>
              <a:gd name="adj2" fmla="val -142076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1440"/>
            <a:r>
              <a:rPr lang="en-US" sz="800" dirty="0">
                <a:solidFill>
                  <a:schemeClr val="tx1"/>
                </a:solidFill>
              </a:rPr>
              <a:t>Automatic </a:t>
            </a:r>
            <a:r>
              <a:rPr lang="en-US" sz="800" dirty="0" err="1">
                <a:solidFill>
                  <a:schemeClr val="tx1"/>
                </a:solidFill>
              </a:rPr>
              <a:t>saithrift</a:t>
            </a:r>
            <a:r>
              <a:rPr lang="en-US" sz="800" dirty="0">
                <a:solidFill>
                  <a:schemeClr val="tx1"/>
                </a:solidFill>
              </a:rPr>
              <a:t> client &amp; server code generator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DCD3FDE1-D713-4A8E-A7E1-077504CBD3C5}"/>
              </a:ext>
            </a:extLst>
          </p:cNvPr>
          <p:cNvSpPr/>
          <p:nvPr/>
        </p:nvSpPr>
        <p:spPr>
          <a:xfrm>
            <a:off x="10213957" y="3907043"/>
            <a:ext cx="1029349" cy="358424"/>
          </a:xfrm>
          <a:prstGeom prst="wedgeRectCallout">
            <a:avLst>
              <a:gd name="adj1" fmla="val 61964"/>
              <a:gd name="adj2" fmla="val 160417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1440"/>
            <a:r>
              <a:rPr lang="en-US" sz="800" dirty="0">
                <a:solidFill>
                  <a:schemeClr val="tx1"/>
                </a:solidFill>
              </a:rPr>
              <a:t>Automated &amp; repeatable traffic tests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EE1E7-844F-4B32-8707-53891769A7DC}"/>
              </a:ext>
            </a:extLst>
          </p:cNvPr>
          <p:cNvGrpSpPr/>
          <p:nvPr/>
        </p:nvGrpSpPr>
        <p:grpSpPr>
          <a:xfrm>
            <a:off x="1684570" y="2758368"/>
            <a:ext cx="781345" cy="614900"/>
            <a:chOff x="1260101" y="2938988"/>
            <a:chExt cx="781345" cy="614900"/>
          </a:xfrm>
        </p:grpSpPr>
        <p:pic>
          <p:nvPicPr>
            <p:cNvPr id="87" name="Picture 86" descr="Icon&#10;&#10;Description automatically generated">
              <a:extLst>
                <a:ext uri="{FF2B5EF4-FFF2-40B4-BE49-F238E27FC236}">
                  <a16:creationId xmlns:a16="http://schemas.microsoft.com/office/drawing/2014/main" id="{CF6A0D87-AABC-419A-8A40-9D8EC7F61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 flipH="1">
              <a:off x="1260101" y="2938988"/>
              <a:ext cx="739822" cy="492444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23513E-81AD-4F7A-AD71-D97BE5C79DCB}"/>
                </a:ext>
              </a:extLst>
            </p:cNvPr>
            <p:cNvSpPr txBox="1"/>
            <p:nvPr/>
          </p:nvSpPr>
          <p:spPr>
            <a:xfrm>
              <a:off x="1337592" y="3430777"/>
              <a:ext cx="70385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p4c backend(s)</a:t>
              </a:r>
            </a:p>
          </p:txBody>
        </p:sp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66A2CEC7-71F7-413B-8F57-7496A67D3CCA}"/>
              </a:ext>
            </a:extLst>
          </p:cNvPr>
          <p:cNvSpPr/>
          <p:nvPr/>
        </p:nvSpPr>
        <p:spPr>
          <a:xfrm>
            <a:off x="1096931" y="2890800"/>
            <a:ext cx="655852" cy="346666"/>
          </a:xfrm>
          <a:prstGeom prst="rightArrow">
            <a:avLst/>
          </a:prstGeom>
          <a:solidFill>
            <a:srgbClr val="FF99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Begin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96DF89-63BC-48DA-9AD1-51257644E32F}"/>
              </a:ext>
            </a:extLst>
          </p:cNvPr>
          <p:cNvGrpSpPr/>
          <p:nvPr/>
        </p:nvGrpSpPr>
        <p:grpSpPr>
          <a:xfrm>
            <a:off x="240900" y="2679291"/>
            <a:ext cx="949359" cy="1049413"/>
            <a:chOff x="365707" y="2892446"/>
            <a:chExt cx="949359" cy="10494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4ECCAC5-EBCC-4409-9A58-D602B6A5B160}"/>
                </a:ext>
              </a:extLst>
            </p:cNvPr>
            <p:cNvSpPr txBox="1"/>
            <p:nvPr/>
          </p:nvSpPr>
          <p:spPr>
            <a:xfrm>
              <a:off x="381676" y="3449416"/>
              <a:ext cx="824024" cy="492443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Sirius P4 </a:t>
              </a:r>
            </a:p>
            <a:p>
              <a:pPr algn="ctr"/>
              <a:r>
                <a:rPr lang="en-US" dirty="0"/>
                <a:t>Behavioral Model </a:t>
              </a:r>
            </a:p>
            <a:p>
              <a:pPr algn="ctr"/>
              <a:r>
                <a:rPr lang="en-US" dirty="0"/>
                <a:t>Primary Source of truth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C80244-439A-4753-B652-EC9E89F3ED58}"/>
                </a:ext>
              </a:extLst>
            </p:cNvPr>
            <p:cNvGrpSpPr/>
            <p:nvPr/>
          </p:nvGrpSpPr>
          <p:grpSpPr>
            <a:xfrm>
              <a:off x="365707" y="2892446"/>
              <a:ext cx="949359" cy="564111"/>
              <a:chOff x="365707" y="2892446"/>
              <a:chExt cx="949359" cy="564111"/>
            </a:xfrm>
          </p:grpSpPr>
          <p:pic>
            <p:nvPicPr>
              <p:cNvPr id="71" name="Picture 7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E4CA57C-6D4A-49BB-BB56-59879D7C2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631412" y="2937645"/>
                <a:ext cx="420247" cy="495130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B66DA10-DB1A-4B2E-A770-266D8B611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07" y="2892446"/>
                <a:ext cx="949359" cy="5641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B186FA2-C63B-4D19-85C9-712E141E2B7C}"/>
              </a:ext>
            </a:extLst>
          </p:cNvPr>
          <p:cNvSpPr/>
          <p:nvPr/>
        </p:nvSpPr>
        <p:spPr>
          <a:xfrm rot="20163269">
            <a:off x="2325314" y="2521680"/>
            <a:ext cx="68062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2DEFEF2D-6F9D-4392-913E-69712F1D76D8}"/>
              </a:ext>
            </a:extLst>
          </p:cNvPr>
          <p:cNvSpPr/>
          <p:nvPr/>
        </p:nvSpPr>
        <p:spPr>
          <a:xfrm rot="2373189">
            <a:off x="1978752" y="3706484"/>
            <a:ext cx="1186738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07FC30-83D9-4CC9-AC43-426E521C75C8}"/>
              </a:ext>
            </a:extLst>
          </p:cNvPr>
          <p:cNvGrpSpPr/>
          <p:nvPr/>
        </p:nvGrpSpPr>
        <p:grpSpPr>
          <a:xfrm>
            <a:off x="4015360" y="2195164"/>
            <a:ext cx="906700" cy="752751"/>
            <a:chOff x="3607065" y="4155088"/>
            <a:chExt cx="906700" cy="752751"/>
          </a:xfrm>
        </p:grpSpPr>
        <p:pic>
          <p:nvPicPr>
            <p:cNvPr id="101" name="Picture 100" descr="Icon&#10;&#10;Description automatically generated">
              <a:extLst>
                <a:ext uri="{FF2B5EF4-FFF2-40B4-BE49-F238E27FC236}">
                  <a16:creationId xmlns:a16="http://schemas.microsoft.com/office/drawing/2014/main" id="{175B5D1A-36D6-43CE-B65D-029D5DF1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 flipH="1">
              <a:off x="3643360" y="4155088"/>
              <a:ext cx="739822" cy="492444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D8808A2-4A8C-431D-90AB-0C5141093B69}"/>
                </a:ext>
              </a:extLst>
            </p:cNvPr>
            <p:cNvSpPr txBox="1"/>
            <p:nvPr/>
          </p:nvSpPr>
          <p:spPr>
            <a:xfrm>
              <a:off x="3607065" y="4661618"/>
              <a:ext cx="906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P4-based  test-case generator</a:t>
              </a:r>
            </a:p>
          </p:txBody>
        </p:sp>
      </p:grp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C8FCF8AA-F4EB-469A-AB0B-4F8A9F774761}"/>
              </a:ext>
            </a:extLst>
          </p:cNvPr>
          <p:cNvSpPr/>
          <p:nvPr/>
        </p:nvSpPr>
        <p:spPr>
          <a:xfrm>
            <a:off x="3526907" y="2323957"/>
            <a:ext cx="564435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71545C6-4E71-4413-8B56-7AF8C38EABCA}"/>
              </a:ext>
            </a:extLst>
          </p:cNvPr>
          <p:cNvCxnSpPr>
            <a:cxnSpLocks/>
            <a:stCxn id="106" idx="3"/>
            <a:endCxn id="12" idx="0"/>
          </p:cNvCxnSpPr>
          <p:nvPr/>
        </p:nvCxnSpPr>
        <p:spPr>
          <a:xfrm>
            <a:off x="5463367" y="2440706"/>
            <a:ext cx="1511480" cy="504783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E7CF8D21-1C59-465C-90F6-20D4D7C030AA}"/>
              </a:ext>
            </a:extLst>
          </p:cNvPr>
          <p:cNvSpPr/>
          <p:nvPr/>
        </p:nvSpPr>
        <p:spPr>
          <a:xfrm>
            <a:off x="4782744" y="2294760"/>
            <a:ext cx="68062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B439B4-BF57-4EC5-847C-0E23C1A8C28D}"/>
              </a:ext>
            </a:extLst>
          </p:cNvPr>
          <p:cNvGrpSpPr/>
          <p:nvPr/>
        </p:nvGrpSpPr>
        <p:grpSpPr>
          <a:xfrm>
            <a:off x="852102" y="5217105"/>
            <a:ext cx="876225" cy="648305"/>
            <a:chOff x="3876680" y="5766336"/>
            <a:chExt cx="876225" cy="64830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1C7C62F-9437-4D3F-91A6-0019528B851A}"/>
                </a:ext>
              </a:extLst>
            </p:cNvPr>
            <p:cNvGrpSpPr/>
            <p:nvPr/>
          </p:nvGrpSpPr>
          <p:grpSpPr>
            <a:xfrm>
              <a:off x="3876680" y="5766336"/>
              <a:ext cx="876225" cy="648305"/>
              <a:chOff x="4684780" y="3429000"/>
              <a:chExt cx="876225" cy="648305"/>
            </a:xfrm>
          </p:grpSpPr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C349FBA4-A004-402C-98A6-7B48D80F7691}"/>
                  </a:ext>
                </a:extLst>
              </p:cNvPr>
              <p:cNvSpPr/>
              <p:nvPr/>
            </p:nvSpPr>
            <p:spPr>
              <a:xfrm>
                <a:off x="4742761" y="3429000"/>
                <a:ext cx="760164" cy="630716"/>
              </a:xfrm>
              <a:prstGeom prst="cube">
                <a:avLst>
                  <a:gd name="adj" fmla="val 1015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BCE416-72E6-450C-ACEE-815BF353538B}"/>
                  </a:ext>
                </a:extLst>
              </p:cNvPr>
              <p:cNvSpPr txBox="1"/>
              <p:nvPr/>
            </p:nvSpPr>
            <p:spPr>
              <a:xfrm>
                <a:off x="4684780" y="3831084"/>
                <a:ext cx="8762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ctr"/>
                <a:r>
                  <a:rPr lang="en-US" dirty="0"/>
                  <a:t>Bmv2</a:t>
                </a:r>
              </a:p>
              <a:p>
                <a:pPr algn="ctr"/>
                <a:r>
                  <a:rPr lang="en-US" dirty="0"/>
                  <a:t>simulator</a:t>
                </a:r>
              </a:p>
            </p:txBody>
          </p:sp>
        </p:grp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77D5B8A-470E-469B-9598-FB4FE7D4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4182155" y="5900581"/>
              <a:ext cx="223005" cy="250695"/>
            </a:xfrm>
            <a:prstGeom prst="rect">
              <a:avLst/>
            </a:prstGeom>
          </p:spPr>
        </p:pic>
      </p:grpSp>
      <p:pic>
        <p:nvPicPr>
          <p:cNvPr id="112" name="Picture 111" descr="Logo, company name&#10;&#10;Description automatically generated">
            <a:extLst>
              <a:ext uri="{FF2B5EF4-FFF2-40B4-BE49-F238E27FC236}">
                <a16:creationId xmlns:a16="http://schemas.microsoft.com/office/drawing/2014/main" id="{51EA976C-22FC-40EE-B614-ECEC3123AC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750373" y="4370570"/>
            <a:ext cx="498488" cy="412499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BDD6EF7-2BA9-4FDA-8A7A-07744EA49EAC}"/>
              </a:ext>
            </a:extLst>
          </p:cNvPr>
          <p:cNvSpPr/>
          <p:nvPr/>
        </p:nvSpPr>
        <p:spPr>
          <a:xfrm rot="18412593" flipH="1">
            <a:off x="1294436" y="3579520"/>
            <a:ext cx="730188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2EECA2-F865-4C03-B8E3-AD7D1B6DBC75}"/>
              </a:ext>
            </a:extLst>
          </p:cNvPr>
          <p:cNvGrpSpPr/>
          <p:nvPr/>
        </p:nvGrpSpPr>
        <p:grpSpPr>
          <a:xfrm>
            <a:off x="2899783" y="2289614"/>
            <a:ext cx="692108" cy="755096"/>
            <a:chOff x="2922643" y="2575807"/>
            <a:chExt cx="692108" cy="75509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F671329-018D-4623-8BA4-24E6F41C2BCA}"/>
                </a:ext>
              </a:extLst>
            </p:cNvPr>
            <p:cNvSpPr txBox="1"/>
            <p:nvPr/>
          </p:nvSpPr>
          <p:spPr>
            <a:xfrm>
              <a:off x="2922643" y="3084682"/>
              <a:ext cx="6921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p4info metadata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0A2F7C-EC0C-4DF1-AF68-043A6CC03A96}"/>
                </a:ext>
              </a:extLst>
            </p:cNvPr>
            <p:cNvGrpSpPr/>
            <p:nvPr/>
          </p:nvGrpSpPr>
          <p:grpSpPr>
            <a:xfrm>
              <a:off x="3016918" y="2575807"/>
              <a:ext cx="477140" cy="492444"/>
              <a:chOff x="3417721" y="3621061"/>
              <a:chExt cx="477140" cy="416431"/>
            </a:xfrm>
          </p:grpSpPr>
          <p:pic>
            <p:nvPicPr>
              <p:cNvPr id="39" name="Picture 38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D5975CC-6950-4C26-8580-DE4D1493C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6"/>
                  </a:ext>
                </a:extLst>
              </a:blip>
              <a:stretch>
                <a:fillRect/>
              </a:stretch>
            </p:blipFill>
            <p:spPr>
              <a:xfrm>
                <a:off x="3495016" y="3621061"/>
                <a:ext cx="337977" cy="416431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3E87A89-DA4B-4B52-B922-0F6A59DEF4C3}"/>
                  </a:ext>
                </a:extLst>
              </p:cNvPr>
              <p:cNvSpPr txBox="1"/>
              <p:nvPr/>
            </p:nvSpPr>
            <p:spPr>
              <a:xfrm>
                <a:off x="3417721" y="3717234"/>
                <a:ext cx="477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{…}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1719418-B6B1-4F44-B3E3-DEF113A8B7E6}"/>
              </a:ext>
            </a:extLst>
          </p:cNvPr>
          <p:cNvGrpSpPr/>
          <p:nvPr/>
        </p:nvGrpSpPr>
        <p:grpSpPr>
          <a:xfrm>
            <a:off x="933601" y="3963426"/>
            <a:ext cx="824024" cy="742530"/>
            <a:chOff x="2856927" y="2575804"/>
            <a:chExt cx="824024" cy="7425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E05AC8A-253F-460F-A782-E2C5CBB64921}"/>
                </a:ext>
              </a:extLst>
            </p:cNvPr>
            <p:cNvSpPr txBox="1"/>
            <p:nvPr/>
          </p:nvSpPr>
          <p:spPr>
            <a:xfrm>
              <a:off x="2856927" y="3072113"/>
              <a:ext cx="82402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 err="1"/>
                <a:t>Sirius.json</a:t>
              </a:r>
              <a:endParaRPr lang="en-US" dirty="0"/>
            </a:p>
            <a:p>
              <a:pPr algn="ctr"/>
              <a:r>
                <a:rPr lang="en-US" dirty="0"/>
                <a:t>Bmv2 “program”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930FCC8-1862-482E-8C03-4A3D59830739}"/>
                </a:ext>
              </a:extLst>
            </p:cNvPr>
            <p:cNvGrpSpPr/>
            <p:nvPr/>
          </p:nvGrpSpPr>
          <p:grpSpPr>
            <a:xfrm>
              <a:off x="3016918" y="2575804"/>
              <a:ext cx="477140" cy="492444"/>
              <a:chOff x="3417721" y="3621058"/>
              <a:chExt cx="477140" cy="416431"/>
            </a:xfrm>
          </p:grpSpPr>
          <p:pic>
            <p:nvPicPr>
              <p:cNvPr id="122" name="Picture 12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AEDEBBFA-06ED-4D0E-822E-BF5109582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6"/>
                  </a:ext>
                </a:extLst>
              </a:blip>
              <a:stretch>
                <a:fillRect/>
              </a:stretch>
            </p:blipFill>
            <p:spPr>
              <a:xfrm>
                <a:off x="3495016" y="3621058"/>
                <a:ext cx="337977" cy="416431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E51CCE-1EFA-4F05-9F85-4393A8583ADC}"/>
                  </a:ext>
                </a:extLst>
              </p:cNvPr>
              <p:cNvSpPr txBox="1"/>
              <p:nvPr/>
            </p:nvSpPr>
            <p:spPr>
              <a:xfrm>
                <a:off x="3417721" y="3717234"/>
                <a:ext cx="477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{…}</a:t>
                </a:r>
              </a:p>
            </p:txBody>
          </p:sp>
        </p:grpSp>
      </p:grp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A760DC37-E6CA-4708-8FAF-A47E548AE9A2}"/>
              </a:ext>
            </a:extLst>
          </p:cNvPr>
          <p:cNvSpPr/>
          <p:nvPr/>
        </p:nvSpPr>
        <p:spPr>
          <a:xfrm rot="5400000">
            <a:off x="1054718" y="4849119"/>
            <a:ext cx="543040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inputs</a:t>
            </a:r>
          </a:p>
        </p:txBody>
      </p:sp>
      <p:pic>
        <p:nvPicPr>
          <p:cNvPr id="126" name="Google Shape;375;p29">
            <a:extLst>
              <a:ext uri="{FF2B5EF4-FFF2-40B4-BE49-F238E27FC236}">
                <a16:creationId xmlns:a16="http://schemas.microsoft.com/office/drawing/2014/main" id="{320272BD-A97D-42D8-B06B-F64675F05DA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8866" y="5247742"/>
            <a:ext cx="620160" cy="522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690E94D-6428-4BF2-A699-806E3070E6BB}"/>
              </a:ext>
            </a:extLst>
          </p:cNvPr>
          <p:cNvSpPr txBox="1"/>
          <p:nvPr/>
        </p:nvSpPr>
        <p:spPr>
          <a:xfrm>
            <a:off x="3521060" y="5402172"/>
            <a:ext cx="7556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SW Traffic Generator</a:t>
            </a:r>
          </a:p>
        </p:txBody>
      </p:sp>
      <p:sp>
        <p:nvSpPr>
          <p:cNvPr id="128" name="Arrow: Left-Right 127">
            <a:extLst>
              <a:ext uri="{FF2B5EF4-FFF2-40B4-BE49-F238E27FC236}">
                <a16:creationId xmlns:a16="http://schemas.microsoft.com/office/drawing/2014/main" id="{8F50406F-80A4-40D2-B6C9-9D277151E8FB}"/>
              </a:ext>
            </a:extLst>
          </p:cNvPr>
          <p:cNvSpPr/>
          <p:nvPr/>
        </p:nvSpPr>
        <p:spPr>
          <a:xfrm>
            <a:off x="1628076" y="5399286"/>
            <a:ext cx="1140246" cy="282339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Traffic </a:t>
            </a:r>
            <a:r>
              <a:rPr lang="en-US" sz="1100" dirty="0" err="1">
                <a:solidFill>
                  <a:schemeClr val="tx1"/>
                </a:solidFill>
              </a:rPr>
              <a:t>veths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56DDF9D-FF94-439D-855C-BAA4BD559B9E}"/>
              </a:ext>
            </a:extLst>
          </p:cNvPr>
          <p:cNvGrpSpPr/>
          <p:nvPr/>
        </p:nvGrpSpPr>
        <p:grpSpPr>
          <a:xfrm>
            <a:off x="1938172" y="5818789"/>
            <a:ext cx="357197" cy="580083"/>
            <a:chOff x="5464052" y="3270925"/>
            <a:chExt cx="357197" cy="580083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764F68AC-583B-440B-BF03-961550BBD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537954" y="3270925"/>
              <a:ext cx="246221" cy="246221"/>
            </a:xfrm>
            <a:prstGeom prst="rect">
              <a:avLst/>
            </a:prstGeom>
          </p:spPr>
        </p:pic>
        <p:pic>
          <p:nvPicPr>
            <p:cNvPr id="131" name="Picture 130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2CC44F42-3EE0-42D8-8D4E-9CE3542F0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464052" y="3493811"/>
              <a:ext cx="357197" cy="357197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4452764-02E7-4071-B2F7-30B4D0EB4DC9}"/>
              </a:ext>
            </a:extLst>
          </p:cNvPr>
          <p:cNvSpPr txBox="1"/>
          <p:nvPr/>
        </p:nvSpPr>
        <p:spPr>
          <a:xfrm>
            <a:off x="1870629" y="6433519"/>
            <a:ext cx="5784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Test-case scripts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AFB670-83EF-48F0-8CB8-8E3DC305B792}"/>
              </a:ext>
            </a:extLst>
          </p:cNvPr>
          <p:cNvCxnSpPr>
            <a:cxnSpLocks/>
            <a:stCxn id="131" idx="3"/>
            <a:endCxn id="126" idx="2"/>
          </p:cNvCxnSpPr>
          <p:nvPr/>
        </p:nvCxnSpPr>
        <p:spPr>
          <a:xfrm flipV="1">
            <a:off x="2295369" y="5770578"/>
            <a:ext cx="873577" cy="44969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A149AF3-2C8A-4C58-89D7-7123E95948A3}"/>
              </a:ext>
            </a:extLst>
          </p:cNvPr>
          <p:cNvCxnSpPr>
            <a:cxnSpLocks/>
            <a:stCxn id="131" idx="1"/>
            <a:endCxn id="111" idx="2"/>
          </p:cNvCxnSpPr>
          <p:nvPr/>
        </p:nvCxnSpPr>
        <p:spPr>
          <a:xfrm rot="10800000">
            <a:off x="1290216" y="5865410"/>
            <a:ext cx="647957" cy="35486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B25FC4D-B5C8-4771-99EE-304E1A51CA00}"/>
              </a:ext>
            </a:extLst>
          </p:cNvPr>
          <p:cNvSpPr txBox="1"/>
          <p:nvPr/>
        </p:nvSpPr>
        <p:spPr>
          <a:xfrm>
            <a:off x="715579" y="5932586"/>
            <a:ext cx="5388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P4Runtime Config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CA7FB1E-CFC4-4BBB-9A49-1BA05AB072EC}"/>
              </a:ext>
            </a:extLst>
          </p:cNvPr>
          <p:cNvSpPr txBox="1"/>
          <p:nvPr/>
        </p:nvSpPr>
        <p:spPr>
          <a:xfrm>
            <a:off x="3131558" y="6003538"/>
            <a:ext cx="9067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 err="1"/>
              <a:t>Tgen</a:t>
            </a:r>
            <a:r>
              <a:rPr lang="en-US" dirty="0"/>
              <a:t> commands</a:t>
            </a:r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80E90692-89AB-46AB-8250-01E3B30DC9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flipH="1">
            <a:off x="6606582" y="4710581"/>
            <a:ext cx="739822" cy="492444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8E8E2C7A-123A-4A75-B645-D616212F9749}"/>
              </a:ext>
            </a:extLst>
          </p:cNvPr>
          <p:cNvSpPr/>
          <p:nvPr/>
        </p:nvSpPr>
        <p:spPr>
          <a:xfrm>
            <a:off x="6106624" y="4821636"/>
            <a:ext cx="564069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CF354A-9D73-4786-92D5-0EB2EDA04E9E}"/>
              </a:ext>
            </a:extLst>
          </p:cNvPr>
          <p:cNvSpPr/>
          <p:nvPr/>
        </p:nvSpPr>
        <p:spPr>
          <a:xfrm>
            <a:off x="2285999" y="3826414"/>
            <a:ext cx="5258237" cy="2816889"/>
          </a:xfrm>
          <a:custGeom>
            <a:avLst/>
            <a:gdLst>
              <a:gd name="connsiteX0" fmla="*/ 4831492 w 5444150"/>
              <a:gd name="connsiteY0" fmla="*/ 0 h 2930098"/>
              <a:gd name="connsiteX1" fmla="*/ 5338119 w 5444150"/>
              <a:gd name="connsiteY1" fmla="*/ 2267465 h 2930098"/>
              <a:gd name="connsiteX2" fmla="*/ 3008870 w 5444150"/>
              <a:gd name="connsiteY2" fmla="*/ 2922373 h 2930098"/>
              <a:gd name="connsiteX3" fmla="*/ 0 w 5444150"/>
              <a:gd name="connsiteY3" fmla="*/ 2644346 h 2930098"/>
              <a:gd name="connsiteX4" fmla="*/ 0 w 5444150"/>
              <a:gd name="connsiteY4" fmla="*/ 2644346 h 293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4150" h="2930098">
                <a:moveTo>
                  <a:pt x="4831492" y="0"/>
                </a:moveTo>
                <a:cubicBezTo>
                  <a:pt x="5236690" y="890201"/>
                  <a:pt x="5641889" y="1780403"/>
                  <a:pt x="5338119" y="2267465"/>
                </a:cubicBezTo>
                <a:cubicBezTo>
                  <a:pt x="5034349" y="2754527"/>
                  <a:pt x="3898556" y="2859560"/>
                  <a:pt x="3008870" y="2922373"/>
                </a:cubicBezTo>
                <a:cubicBezTo>
                  <a:pt x="2119184" y="2985186"/>
                  <a:pt x="0" y="2644346"/>
                  <a:pt x="0" y="2644346"/>
                </a:cubicBezTo>
                <a:lnTo>
                  <a:pt x="0" y="264434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9BE4F-E6B2-463E-B0C7-B593C4F50415}"/>
              </a:ext>
            </a:extLst>
          </p:cNvPr>
          <p:cNvSpPr txBox="1"/>
          <p:nvPr/>
        </p:nvSpPr>
        <p:spPr>
          <a:xfrm>
            <a:off x="4051655" y="6332834"/>
            <a:ext cx="18473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r>
              <a:rPr lang="en-US" dirty="0"/>
              <a:t>Simulation test case origins: Manual &amp; auto  same as for the tests for real HW.</a:t>
            </a:r>
          </a:p>
          <a:p>
            <a:pPr algn="l"/>
            <a:endParaRPr lang="en-US" dirty="0" err="1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DFF1630-8B19-4333-BED4-390FDEDD42E3}"/>
              </a:ext>
            </a:extLst>
          </p:cNvPr>
          <p:cNvGrpSpPr/>
          <p:nvPr/>
        </p:nvGrpSpPr>
        <p:grpSpPr>
          <a:xfrm>
            <a:off x="2839762" y="3195667"/>
            <a:ext cx="827962" cy="744360"/>
            <a:chOff x="1383648" y="4611124"/>
            <a:chExt cx="1153622" cy="1077367"/>
          </a:xfrm>
        </p:grpSpPr>
        <p:pic>
          <p:nvPicPr>
            <p:cNvPr id="116" name="Picture 1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3855618-1265-4A98-A733-6E88AA59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814334" y="4611124"/>
              <a:ext cx="420247" cy="49513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1031953-658B-4842-B49D-02AE2AF60F02}"/>
                </a:ext>
              </a:extLst>
            </p:cNvPr>
            <p:cNvSpPr txBox="1"/>
            <p:nvPr/>
          </p:nvSpPr>
          <p:spPr>
            <a:xfrm>
              <a:off x="1383648" y="5135169"/>
              <a:ext cx="1153622" cy="553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Std. OCP SAI header file subset  (underlay)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F6EFD1-572F-423A-82BB-4A676850E058}"/>
              </a:ext>
            </a:extLst>
          </p:cNvPr>
          <p:cNvSpPr/>
          <p:nvPr/>
        </p:nvSpPr>
        <p:spPr>
          <a:xfrm>
            <a:off x="1242151" y="1630573"/>
            <a:ext cx="1951986" cy="1738928"/>
          </a:xfrm>
          <a:custGeom>
            <a:avLst/>
            <a:gdLst>
              <a:gd name="connsiteX0" fmla="*/ 0 w 1941534"/>
              <a:gd name="connsiteY0" fmla="*/ 0 h 1722328"/>
              <a:gd name="connsiteX1" fmla="*/ 977030 w 1941534"/>
              <a:gd name="connsiteY1" fmla="*/ 826717 h 1722328"/>
              <a:gd name="connsiteX2" fmla="*/ 1102290 w 1941534"/>
              <a:gd name="connsiteY2" fmla="*/ 1359074 h 1722328"/>
              <a:gd name="connsiteX3" fmla="*/ 1941534 w 1941534"/>
              <a:gd name="connsiteY3" fmla="*/ 1722328 h 1722328"/>
              <a:gd name="connsiteX4" fmla="*/ 1941534 w 1941534"/>
              <a:gd name="connsiteY4" fmla="*/ 1722328 h 172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1534" h="1722328">
                <a:moveTo>
                  <a:pt x="0" y="0"/>
                </a:moveTo>
                <a:cubicBezTo>
                  <a:pt x="396657" y="300102"/>
                  <a:pt x="793315" y="600205"/>
                  <a:pt x="977030" y="826717"/>
                </a:cubicBezTo>
                <a:cubicBezTo>
                  <a:pt x="1160745" y="1053229"/>
                  <a:pt x="941539" y="1209806"/>
                  <a:pt x="1102290" y="1359074"/>
                </a:cubicBezTo>
                <a:cubicBezTo>
                  <a:pt x="1263041" y="1508342"/>
                  <a:pt x="1941534" y="1722328"/>
                  <a:pt x="1941534" y="1722328"/>
                </a:cubicBezTo>
                <a:lnTo>
                  <a:pt x="1941534" y="1722328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A20B83-047F-4DC7-A800-9E6D2CF7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02" y="211701"/>
            <a:ext cx="11293597" cy="492443"/>
          </a:xfrm>
        </p:spPr>
        <p:txBody>
          <a:bodyPr/>
          <a:lstStyle/>
          <a:p>
            <a:r>
              <a:rPr lang="en-US" dirty="0"/>
              <a:t>Progressive DASH Dataplane Testing through the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5C928-D89E-487B-937E-6A0E44DD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387" y="4505699"/>
            <a:ext cx="3354453" cy="2130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9F976-03A6-4BB2-9C4D-8B4E1648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9" y="1230869"/>
            <a:ext cx="3381228" cy="2129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F690F3-E3E1-48D1-937D-26FE5F799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09" y="2432724"/>
            <a:ext cx="3172897" cy="1970743"/>
          </a:xfrm>
          <a:prstGeom prst="rect">
            <a:avLst/>
          </a:prstGeom>
        </p:spPr>
      </p:pic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F4D764F3-3B0B-4FF1-B196-7144D855E579}"/>
              </a:ext>
            </a:extLst>
          </p:cNvPr>
          <p:cNvSpPr/>
          <p:nvPr/>
        </p:nvSpPr>
        <p:spPr>
          <a:xfrm>
            <a:off x="414274" y="825839"/>
            <a:ext cx="2410379" cy="382868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Dataplane-only via SAI-Thrift</a:t>
            </a:r>
          </a:p>
        </p:txBody>
      </p:sp>
      <p:sp>
        <p:nvSpPr>
          <p:cNvPr id="20" name="Scroll: Horizontal 19">
            <a:extLst>
              <a:ext uri="{FF2B5EF4-FFF2-40B4-BE49-F238E27FC236}">
                <a16:creationId xmlns:a16="http://schemas.microsoft.com/office/drawing/2014/main" id="{A04F40E5-0DB1-4DDF-97CD-2430DF7EEDB1}"/>
              </a:ext>
            </a:extLst>
          </p:cNvPr>
          <p:cNvSpPr/>
          <p:nvPr/>
        </p:nvSpPr>
        <p:spPr>
          <a:xfrm>
            <a:off x="8591312" y="4133770"/>
            <a:ext cx="2703192" cy="382868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Full SONiC stack via gNMI Northbound</a:t>
            </a:r>
          </a:p>
        </p:txBody>
      </p:sp>
      <p:pic>
        <p:nvPicPr>
          <p:cNvPr id="21" name="Picture 4" descr="Github Logo Png - Github, Transparent Png - kindpng">
            <a:extLst>
              <a:ext uri="{FF2B5EF4-FFF2-40B4-BE49-F238E27FC236}">
                <a16:creationId xmlns:a16="http://schemas.microsoft.com/office/drawing/2014/main" id="{910D41B8-7560-4260-B9B6-DBC2EB1D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54" y="5098117"/>
            <a:ext cx="749389" cy="2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86EF2F81-567D-4978-90C1-68BBC6BDF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673443" y="4706442"/>
            <a:ext cx="570210" cy="3916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B43CF50-8592-43F4-ABE0-3ECCD239B825}"/>
              </a:ext>
            </a:extLst>
          </p:cNvPr>
          <p:cNvGrpSpPr/>
          <p:nvPr/>
        </p:nvGrpSpPr>
        <p:grpSpPr>
          <a:xfrm>
            <a:off x="414274" y="5537008"/>
            <a:ext cx="1199707" cy="741523"/>
            <a:chOff x="1659349" y="2109770"/>
            <a:chExt cx="1199707" cy="741523"/>
          </a:xfrm>
        </p:grpSpPr>
        <p:pic>
          <p:nvPicPr>
            <p:cNvPr id="28" name="Picture 2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84697B43-26AF-4688-A3E9-76EFE269C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24458" y="2109770"/>
              <a:ext cx="357197" cy="35719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E23409-6517-4D9B-BFC6-6087252F92F5}"/>
                </a:ext>
              </a:extLst>
            </p:cNvPr>
            <p:cNvSpPr txBox="1"/>
            <p:nvPr/>
          </p:nvSpPr>
          <p:spPr>
            <a:xfrm>
              <a:off x="1659349" y="2481961"/>
              <a:ext cx="119970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Hand-written and/or templatized test cases</a:t>
              </a:r>
            </a:p>
            <a:p>
              <a:pPr algn="ctr"/>
              <a:r>
                <a:rPr lang="en-US" dirty="0"/>
                <a:t>Abstract format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ABD05B-5507-4E9C-AD0D-A45914C5EE50}"/>
              </a:ext>
            </a:extLst>
          </p:cNvPr>
          <p:cNvGrpSpPr/>
          <p:nvPr/>
        </p:nvGrpSpPr>
        <p:grpSpPr>
          <a:xfrm>
            <a:off x="2120704" y="5442058"/>
            <a:ext cx="906700" cy="752751"/>
            <a:chOff x="3607065" y="4155088"/>
            <a:chExt cx="906700" cy="752751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B38624CC-0760-4A65-B076-85EEF19B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 flipH="1">
              <a:off x="3643360" y="4155088"/>
              <a:ext cx="739822" cy="4924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33C6DA-D6C9-46EF-8EE9-2B9FCF94276B}"/>
                </a:ext>
              </a:extLst>
            </p:cNvPr>
            <p:cNvSpPr txBox="1"/>
            <p:nvPr/>
          </p:nvSpPr>
          <p:spPr>
            <a:xfrm>
              <a:off x="3607065" y="4661618"/>
              <a:ext cx="906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Render into specific dataplane  APIs</a:t>
              </a:r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96D331B-7E49-4C89-AE36-975CFEAB5651}"/>
              </a:ext>
            </a:extLst>
          </p:cNvPr>
          <p:cNvSpPr/>
          <p:nvPr/>
        </p:nvSpPr>
        <p:spPr>
          <a:xfrm>
            <a:off x="1632251" y="5570851"/>
            <a:ext cx="564435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5ADC774-968A-4CE5-80B3-6C4EA507109A}"/>
              </a:ext>
            </a:extLst>
          </p:cNvPr>
          <p:cNvSpPr/>
          <p:nvPr/>
        </p:nvSpPr>
        <p:spPr>
          <a:xfrm>
            <a:off x="2888088" y="5541654"/>
            <a:ext cx="680623" cy="2918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generate</a:t>
            </a:r>
          </a:p>
        </p:txBody>
      </p:sp>
      <p:pic>
        <p:nvPicPr>
          <p:cNvPr id="36" name="Picture 35" descr="Text&#10;&#10;Description automatically generated with medium confidence">
            <a:extLst>
              <a:ext uri="{FF2B5EF4-FFF2-40B4-BE49-F238E27FC236}">
                <a16:creationId xmlns:a16="http://schemas.microsoft.com/office/drawing/2014/main" id="{0FE77303-15FB-4ADA-B943-74B1FBA3D8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12578" y="4852103"/>
            <a:ext cx="357197" cy="357197"/>
          </a:xfrm>
          <a:prstGeom prst="rect">
            <a:avLst/>
          </a:prstGeom>
        </p:spPr>
      </p:pic>
      <p:pic>
        <p:nvPicPr>
          <p:cNvPr id="37" name="Picture 36" descr="Text&#10;&#10;Description automatically generated with medium confidence">
            <a:extLst>
              <a:ext uri="{FF2B5EF4-FFF2-40B4-BE49-F238E27FC236}">
                <a16:creationId xmlns:a16="http://schemas.microsoft.com/office/drawing/2014/main" id="{E378227C-6237-46D5-91E8-B47DFFFE0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39836" y="5335992"/>
            <a:ext cx="357197" cy="357197"/>
          </a:xfrm>
          <a:prstGeom prst="rect">
            <a:avLst/>
          </a:prstGeom>
        </p:spPr>
      </p:pic>
      <p:pic>
        <p:nvPicPr>
          <p:cNvPr id="38" name="Picture 37" descr="Text&#10;&#10;Description automatically generated with medium confidence">
            <a:extLst>
              <a:ext uri="{FF2B5EF4-FFF2-40B4-BE49-F238E27FC236}">
                <a16:creationId xmlns:a16="http://schemas.microsoft.com/office/drawing/2014/main" id="{F3AF17B8-4117-4818-9D7E-76D82EEB5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42868" y="6274478"/>
            <a:ext cx="357197" cy="357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4953C83-2D94-4E22-90A6-3B896B95F4BE}"/>
              </a:ext>
            </a:extLst>
          </p:cNvPr>
          <p:cNvSpPr txBox="1"/>
          <p:nvPr/>
        </p:nvSpPr>
        <p:spPr>
          <a:xfrm>
            <a:off x="4118262" y="4907590"/>
            <a:ext cx="4548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 err="1"/>
              <a:t>saithrift</a:t>
            </a:r>
            <a:r>
              <a:rPr lang="en-US" dirty="0"/>
              <a:t> scripts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47CCE3-CD5A-4906-A9B2-BA8E891BA695}"/>
              </a:ext>
            </a:extLst>
          </p:cNvPr>
          <p:cNvSpPr txBox="1"/>
          <p:nvPr/>
        </p:nvSpPr>
        <p:spPr>
          <a:xfrm>
            <a:off x="4695393" y="5376366"/>
            <a:ext cx="4548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sai-</a:t>
            </a:r>
            <a:r>
              <a:rPr lang="en-US" dirty="0" err="1"/>
              <a:t>redis</a:t>
            </a:r>
            <a:r>
              <a:rPr lang="en-US" dirty="0"/>
              <a:t> scripts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CA9971-814B-4D2D-B83F-B084700DF45F}"/>
              </a:ext>
            </a:extLst>
          </p:cNvPr>
          <p:cNvSpPr txBox="1"/>
          <p:nvPr/>
        </p:nvSpPr>
        <p:spPr>
          <a:xfrm>
            <a:off x="5859229" y="6352420"/>
            <a:ext cx="4548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gNMI scripts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902AF11-06D3-4F5A-A96F-4408514C33E8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rot="16200000" flipV="1">
            <a:off x="2284784" y="3145710"/>
            <a:ext cx="1491683" cy="192110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C35D0AB-A334-4DC2-A314-FF8FC0B98FCC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150241" y="4069080"/>
            <a:ext cx="612516" cy="1430397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93F2866-5BBE-49C8-B92D-57F6D03AA6E7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6314077" y="5570851"/>
            <a:ext cx="2050310" cy="904680"/>
          </a:xfrm>
          <a:prstGeom prst="bentConnector3">
            <a:avLst>
              <a:gd name="adj1" fmla="val 93762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7416DB1-91D5-48EB-B763-A2AC5E998E61}"/>
              </a:ext>
            </a:extLst>
          </p:cNvPr>
          <p:cNvSpPr/>
          <p:nvPr/>
        </p:nvSpPr>
        <p:spPr>
          <a:xfrm>
            <a:off x="8527016" y="1185955"/>
            <a:ext cx="3022020" cy="2050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C58F2D-170F-4A56-A30F-3A4547D29835}"/>
              </a:ext>
            </a:extLst>
          </p:cNvPr>
          <p:cNvGrpSpPr/>
          <p:nvPr/>
        </p:nvGrpSpPr>
        <p:grpSpPr>
          <a:xfrm>
            <a:off x="9377928" y="1804683"/>
            <a:ext cx="661373" cy="465169"/>
            <a:chOff x="3866215" y="5766336"/>
            <a:chExt cx="876225" cy="6307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13A090-BDAD-41E7-887E-02671A46D785}"/>
                </a:ext>
              </a:extLst>
            </p:cNvPr>
            <p:cNvGrpSpPr/>
            <p:nvPr/>
          </p:nvGrpSpPr>
          <p:grpSpPr>
            <a:xfrm>
              <a:off x="3866215" y="5766336"/>
              <a:ext cx="876225" cy="630716"/>
              <a:chOff x="4674315" y="3429000"/>
              <a:chExt cx="876225" cy="630716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C884B887-0051-473C-9414-8494EFB38824}"/>
                  </a:ext>
                </a:extLst>
              </p:cNvPr>
              <p:cNvSpPr/>
              <p:nvPr/>
            </p:nvSpPr>
            <p:spPr>
              <a:xfrm>
                <a:off x="4742761" y="3429000"/>
                <a:ext cx="760164" cy="630716"/>
              </a:xfrm>
              <a:prstGeom prst="cube">
                <a:avLst>
                  <a:gd name="adj" fmla="val 1015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C0E36F-8B71-4094-AA97-A25D050E3791}"/>
                  </a:ext>
                </a:extLst>
              </p:cNvPr>
              <p:cNvSpPr txBox="1"/>
              <p:nvPr/>
            </p:nvSpPr>
            <p:spPr>
              <a:xfrm>
                <a:off x="4674315" y="3792939"/>
                <a:ext cx="876225" cy="250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ctr"/>
                <a:r>
                  <a:rPr lang="en-US" sz="600" dirty="0"/>
                  <a:t>Bmv2</a:t>
                </a:r>
              </a:p>
              <a:p>
                <a:pPr algn="ctr"/>
                <a:r>
                  <a:rPr lang="en-US" sz="600" dirty="0"/>
                  <a:t>simulator</a:t>
                </a:r>
              </a:p>
            </p:txBody>
          </p:sp>
        </p:grp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AA4E37D7-7F67-41ED-B7E9-3D5C61FC9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182155" y="5900581"/>
              <a:ext cx="223005" cy="250695"/>
            </a:xfrm>
            <a:prstGeom prst="rect">
              <a:avLst/>
            </a:prstGeom>
          </p:spPr>
        </p:pic>
      </p:grpSp>
      <p:pic>
        <p:nvPicPr>
          <p:cNvPr id="47" name="Picture 46" descr="Text&#10;&#10;Description automatically generated with medium confidence">
            <a:extLst>
              <a:ext uri="{FF2B5EF4-FFF2-40B4-BE49-F238E27FC236}">
                <a16:creationId xmlns:a16="http://schemas.microsoft.com/office/drawing/2014/main" id="{6DA12A39-03F2-4397-97D2-1791B8C10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69165" y="1324766"/>
            <a:ext cx="253593" cy="25359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9068A3-BA62-4B11-A97C-0EB227F00E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85689" y="1784146"/>
            <a:ext cx="654086" cy="380951"/>
          </a:xfrm>
          <a:prstGeom prst="rect">
            <a:avLst/>
          </a:prstGeom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F46E5BBB-3CFC-4D13-AEA1-A8479594B442}"/>
              </a:ext>
            </a:extLst>
          </p:cNvPr>
          <p:cNvSpPr/>
          <p:nvPr/>
        </p:nvSpPr>
        <p:spPr>
          <a:xfrm>
            <a:off x="9989120" y="1785470"/>
            <a:ext cx="696883" cy="36088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veths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A90B60-1DA5-4407-A38B-3E40BE831458}"/>
              </a:ext>
            </a:extLst>
          </p:cNvPr>
          <p:cNvSpPr txBox="1"/>
          <p:nvPr/>
        </p:nvSpPr>
        <p:spPr>
          <a:xfrm>
            <a:off x="10749284" y="1791734"/>
            <a:ext cx="4548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sz="1000" b="1" dirty="0"/>
              <a:t>SW </a:t>
            </a:r>
            <a:r>
              <a:rPr lang="en-US" sz="1000" b="1" dirty="0" err="1"/>
              <a:t>Tgen</a:t>
            </a:r>
            <a:endParaRPr lang="en-US" sz="10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07119EA-FFFF-4ED2-A140-085AA0F2CC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40886" y="1282007"/>
            <a:ext cx="209876" cy="360885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43C5057-582A-45DD-AC2E-C6DFEC7C8A20}"/>
              </a:ext>
            </a:extLst>
          </p:cNvPr>
          <p:cNvCxnSpPr>
            <a:cxnSpLocks/>
            <a:stCxn id="65" idx="3"/>
            <a:endCxn id="61" idx="0"/>
          </p:cNvCxnSpPr>
          <p:nvPr/>
        </p:nvCxnSpPr>
        <p:spPr>
          <a:xfrm>
            <a:off x="10450762" y="1462450"/>
            <a:ext cx="561970" cy="32169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E56587E-92DE-4BD3-AA3C-B130B4DE0984}"/>
              </a:ext>
            </a:extLst>
          </p:cNvPr>
          <p:cNvCxnSpPr>
            <a:stCxn id="65" idx="1"/>
            <a:endCxn id="45" idx="0"/>
          </p:cNvCxnSpPr>
          <p:nvPr/>
        </p:nvCxnSpPr>
        <p:spPr>
          <a:xfrm rot="10800000" flipV="1">
            <a:off x="9740090" y="1462449"/>
            <a:ext cx="500796" cy="34223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5321F4E-8A24-4C47-89B2-E14A2CD80CB3}"/>
              </a:ext>
            </a:extLst>
          </p:cNvPr>
          <p:cNvSpPr txBox="1"/>
          <p:nvPr/>
        </p:nvSpPr>
        <p:spPr>
          <a:xfrm>
            <a:off x="10517783" y="1295635"/>
            <a:ext cx="78262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 err="1"/>
              <a:t>Tgen</a:t>
            </a:r>
            <a:r>
              <a:rPr lang="en-US" dirty="0"/>
              <a:t> Config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474BF0-74D3-41C9-86BB-9964E10F521B}"/>
              </a:ext>
            </a:extLst>
          </p:cNvPr>
          <p:cNvSpPr txBox="1"/>
          <p:nvPr/>
        </p:nvSpPr>
        <p:spPr>
          <a:xfrm>
            <a:off x="9476450" y="1304841"/>
            <a:ext cx="78262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P4RT Config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0C541D-E401-4B55-A9B8-F46FDFB76F4C}"/>
              </a:ext>
            </a:extLst>
          </p:cNvPr>
          <p:cNvSpPr txBox="1"/>
          <p:nvPr/>
        </p:nvSpPr>
        <p:spPr>
          <a:xfrm>
            <a:off x="8591311" y="1600507"/>
            <a:ext cx="4548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sz="700" dirty="0"/>
              <a:t>P4RT Scripts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52BFD4-381C-4F91-B655-A8C8D2F9424B}"/>
              </a:ext>
            </a:extLst>
          </p:cNvPr>
          <p:cNvGrpSpPr/>
          <p:nvPr/>
        </p:nvGrpSpPr>
        <p:grpSpPr>
          <a:xfrm>
            <a:off x="9443235" y="2554659"/>
            <a:ext cx="623833" cy="428612"/>
            <a:chOff x="2856927" y="2575804"/>
            <a:chExt cx="824024" cy="7425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639EC3-2A87-4A32-A0BE-B4EA993808B6}"/>
                </a:ext>
              </a:extLst>
            </p:cNvPr>
            <p:cNvSpPr txBox="1"/>
            <p:nvPr/>
          </p:nvSpPr>
          <p:spPr>
            <a:xfrm>
              <a:off x="2856927" y="3072113"/>
              <a:ext cx="82402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 err="1"/>
                <a:t>Sirius.json</a:t>
              </a:r>
              <a:endParaRPr lang="en-US" dirty="0"/>
            </a:p>
            <a:p>
              <a:pPr algn="ctr"/>
              <a:r>
                <a:rPr lang="en-US" dirty="0"/>
                <a:t>Bmv2 “program”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0F4557-5468-490A-81C9-80A42AC1A508}"/>
                </a:ext>
              </a:extLst>
            </p:cNvPr>
            <p:cNvGrpSpPr/>
            <p:nvPr/>
          </p:nvGrpSpPr>
          <p:grpSpPr>
            <a:xfrm>
              <a:off x="3016918" y="2575804"/>
              <a:ext cx="477140" cy="492444"/>
              <a:chOff x="3417721" y="3621058"/>
              <a:chExt cx="477140" cy="416431"/>
            </a:xfrm>
          </p:grpSpPr>
          <p:pic>
            <p:nvPicPr>
              <p:cNvPr id="77" name="Picture 76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943B4A0E-41C2-48D6-9A93-9F7841E62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3495016" y="3621058"/>
                <a:ext cx="337977" cy="416431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BC9260-6567-40E7-AAD9-4661BA2E07C2}"/>
                  </a:ext>
                </a:extLst>
              </p:cNvPr>
              <p:cNvSpPr txBox="1"/>
              <p:nvPr/>
            </p:nvSpPr>
            <p:spPr>
              <a:xfrm>
                <a:off x="3417721" y="3717234"/>
                <a:ext cx="477140" cy="27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</a:rPr>
                  <a:t>{…}</a:t>
                </a:r>
              </a:p>
            </p:txBody>
          </p:sp>
        </p:grp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204F11B-A9C3-43F9-9CB6-8FDEA11D9899}"/>
              </a:ext>
            </a:extLst>
          </p:cNvPr>
          <p:cNvSpPr/>
          <p:nvPr/>
        </p:nvSpPr>
        <p:spPr>
          <a:xfrm rot="16200000">
            <a:off x="9614772" y="2279993"/>
            <a:ext cx="246222" cy="21434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Explosion: 14 Points 79">
            <a:extLst>
              <a:ext uri="{FF2B5EF4-FFF2-40B4-BE49-F238E27FC236}">
                <a16:creationId xmlns:a16="http://schemas.microsoft.com/office/drawing/2014/main" id="{4A61F140-F32B-4574-82ED-08F7E9BEC451}"/>
              </a:ext>
            </a:extLst>
          </p:cNvPr>
          <p:cNvSpPr/>
          <p:nvPr/>
        </p:nvSpPr>
        <p:spPr>
          <a:xfrm>
            <a:off x="10259070" y="2510277"/>
            <a:ext cx="1258584" cy="663010"/>
          </a:xfrm>
          <a:prstGeom prst="irregularSeal2">
            <a:avLst/>
          </a:prstGeom>
          <a:solidFill>
            <a:srgbClr val="E800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Wish-list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A88C4F-2453-4C91-9A4E-6D393DD2EBE7}"/>
              </a:ext>
            </a:extLst>
          </p:cNvPr>
          <p:cNvGrpSpPr/>
          <p:nvPr/>
        </p:nvGrpSpPr>
        <p:grpSpPr>
          <a:xfrm>
            <a:off x="8563852" y="2349203"/>
            <a:ext cx="791923" cy="542210"/>
            <a:chOff x="365707" y="2892446"/>
            <a:chExt cx="949359" cy="7314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FAF641D-303C-4F1B-8F32-454ABE51530D}"/>
                </a:ext>
              </a:extLst>
            </p:cNvPr>
            <p:cNvSpPr txBox="1"/>
            <p:nvPr/>
          </p:nvSpPr>
          <p:spPr>
            <a:xfrm>
              <a:off x="535662" y="3457806"/>
              <a:ext cx="664040" cy="166075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Sirius P4 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C8922B4-5C99-48CB-8174-EF4B120497FA}"/>
                </a:ext>
              </a:extLst>
            </p:cNvPr>
            <p:cNvGrpSpPr/>
            <p:nvPr/>
          </p:nvGrpSpPr>
          <p:grpSpPr>
            <a:xfrm>
              <a:off x="365707" y="2892446"/>
              <a:ext cx="949359" cy="564111"/>
              <a:chOff x="365707" y="2892446"/>
              <a:chExt cx="949359" cy="564111"/>
            </a:xfrm>
          </p:grpSpPr>
          <p:pic>
            <p:nvPicPr>
              <p:cNvPr id="87" name="Picture 8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82F71756-9454-44AC-BCE0-1E9802E9B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631412" y="2937645"/>
                <a:ext cx="420247" cy="495130"/>
              </a:xfrm>
              <a:prstGeom prst="rect">
                <a:avLst/>
              </a:prstGeom>
            </p:spPr>
          </p:pic>
          <p:pic>
            <p:nvPicPr>
              <p:cNvPr id="88" name="Picture 2">
                <a:extLst>
                  <a:ext uri="{FF2B5EF4-FFF2-40B4-BE49-F238E27FC236}">
                    <a16:creationId xmlns:a16="http://schemas.microsoft.com/office/drawing/2014/main" id="{AF15DE73-443D-4F4B-94C1-831A5B592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07" y="2892446"/>
                <a:ext cx="949359" cy="5641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D209E1-8A8B-45D9-8BA7-5DA59CC9F46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127792" y="2605172"/>
            <a:ext cx="436565" cy="107469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croll: Horizontal 93">
            <a:extLst>
              <a:ext uri="{FF2B5EF4-FFF2-40B4-BE49-F238E27FC236}">
                <a16:creationId xmlns:a16="http://schemas.microsoft.com/office/drawing/2014/main" id="{07A6F9A9-E928-4E27-A99F-FC6288E314D6}"/>
              </a:ext>
            </a:extLst>
          </p:cNvPr>
          <p:cNvSpPr/>
          <p:nvPr/>
        </p:nvSpPr>
        <p:spPr>
          <a:xfrm>
            <a:off x="9035521" y="754306"/>
            <a:ext cx="2168611" cy="382868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Via P4RT/BMV2</a:t>
            </a:r>
          </a:p>
        </p:txBody>
      </p:sp>
      <p:pic>
        <p:nvPicPr>
          <p:cNvPr id="97" name="Picture 96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4A104737-3083-4211-8619-D42A47BE0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681371" y="808530"/>
            <a:ext cx="614852" cy="422339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3E1485F-41D7-47CE-A5D7-261C8EADAE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7815064" y="1282007"/>
            <a:ext cx="353305" cy="33950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897BA65-7B0B-4EA2-A11A-8DC9C14CA821}"/>
              </a:ext>
            </a:extLst>
          </p:cNvPr>
          <p:cNvSpPr txBox="1"/>
          <p:nvPr/>
        </p:nvSpPr>
        <p:spPr>
          <a:xfrm>
            <a:off x="7603461" y="1640130"/>
            <a:ext cx="7493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CI/CD Automation</a:t>
            </a:r>
          </a:p>
        </p:txBody>
      </p:sp>
      <p:pic>
        <p:nvPicPr>
          <p:cNvPr id="96" name="Picture 4" descr="Github Logo Png - Github, Transparent Png - kindpng">
            <a:extLst>
              <a:ext uri="{FF2B5EF4-FFF2-40B4-BE49-F238E27FC236}">
                <a16:creationId xmlns:a16="http://schemas.microsoft.com/office/drawing/2014/main" id="{5BC26D89-5A4A-40D9-A6B5-2C1E51AA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74" y="958135"/>
            <a:ext cx="442562" cy="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Arrow: Bent-Up 98">
            <a:extLst>
              <a:ext uri="{FF2B5EF4-FFF2-40B4-BE49-F238E27FC236}">
                <a16:creationId xmlns:a16="http://schemas.microsoft.com/office/drawing/2014/main" id="{337753BF-D2A9-4DBC-9BEE-EFB9AA56A790}"/>
              </a:ext>
            </a:extLst>
          </p:cNvPr>
          <p:cNvSpPr/>
          <p:nvPr/>
        </p:nvSpPr>
        <p:spPr>
          <a:xfrm rot="5400000">
            <a:off x="8141389" y="1739450"/>
            <a:ext cx="228177" cy="556663"/>
          </a:xfrm>
          <a:prstGeom prst="bentUp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030" name="Picture 6" descr="snappi">
            <a:extLst>
              <a:ext uri="{FF2B5EF4-FFF2-40B4-BE49-F238E27FC236}">
                <a16:creationId xmlns:a16="http://schemas.microsoft.com/office/drawing/2014/main" id="{B5A32886-4BF0-44E4-B598-0B4F9224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85" y="3912030"/>
            <a:ext cx="393896" cy="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snappi">
            <a:extLst>
              <a:ext uri="{FF2B5EF4-FFF2-40B4-BE49-F238E27FC236}">
                <a16:creationId xmlns:a16="http://schemas.microsoft.com/office/drawing/2014/main" id="{054B28E2-5BEB-4E6B-B9FC-3B421C43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783" y="6116030"/>
            <a:ext cx="393896" cy="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nappi">
            <a:extLst>
              <a:ext uri="{FF2B5EF4-FFF2-40B4-BE49-F238E27FC236}">
                <a16:creationId xmlns:a16="http://schemas.microsoft.com/office/drawing/2014/main" id="{B84C10A1-23E2-409D-BC97-377ECBDF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88" y="1613268"/>
            <a:ext cx="393896" cy="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snappi">
            <a:extLst>
              <a:ext uri="{FF2B5EF4-FFF2-40B4-BE49-F238E27FC236}">
                <a16:creationId xmlns:a16="http://schemas.microsoft.com/office/drawing/2014/main" id="{59DE765D-5F9A-41A9-AFD1-5AC4572B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49" y="2865388"/>
            <a:ext cx="393896" cy="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8B981B2-6A55-4C82-A9C8-661AD891ED0F}"/>
              </a:ext>
            </a:extLst>
          </p:cNvPr>
          <p:cNvSpPr txBox="1"/>
          <p:nvPr/>
        </p:nvSpPr>
        <p:spPr>
          <a:xfrm>
            <a:off x="6768359" y="1240169"/>
            <a:ext cx="9067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Validate P4 Model &amp; test-cases (lightweight testing)</a:t>
            </a:r>
          </a:p>
        </p:txBody>
      </p:sp>
      <p:pic>
        <p:nvPicPr>
          <p:cNvPr id="112" name="Picture 111" descr="Text&#10;&#10;Description automatically generated with medium confidence">
            <a:extLst>
              <a:ext uri="{FF2B5EF4-FFF2-40B4-BE49-F238E27FC236}">
                <a16:creationId xmlns:a16="http://schemas.microsoft.com/office/drawing/2014/main" id="{FA5396E9-2BBB-445E-A4FF-040F52692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70849" y="5757348"/>
            <a:ext cx="357197" cy="357197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01385E0-DE7B-4F35-B276-0B552AEBA0A6}"/>
              </a:ext>
            </a:extLst>
          </p:cNvPr>
          <p:cNvSpPr txBox="1"/>
          <p:nvPr/>
        </p:nvSpPr>
        <p:spPr>
          <a:xfrm>
            <a:off x="5275907" y="5809025"/>
            <a:ext cx="4548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P4RT Scripts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33F242C-D0F1-4778-B784-0D25BA550BB9}"/>
              </a:ext>
            </a:extLst>
          </p:cNvPr>
          <p:cNvCxnSpPr>
            <a:cxnSpLocks/>
            <a:stCxn id="113" idx="3"/>
            <a:endCxn id="70" idx="1"/>
          </p:cNvCxnSpPr>
          <p:nvPr/>
        </p:nvCxnSpPr>
        <p:spPr>
          <a:xfrm flipV="1">
            <a:off x="5730755" y="2211257"/>
            <a:ext cx="2796261" cy="3720879"/>
          </a:xfrm>
          <a:prstGeom prst="bentConnector3">
            <a:avLst>
              <a:gd name="adj1" fmla="val 8147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79F37764-8CCD-45B8-ABD4-8B546AAE6743}"/>
              </a:ext>
            </a:extLst>
          </p:cNvPr>
          <p:cNvSpPr/>
          <p:nvPr/>
        </p:nvSpPr>
        <p:spPr>
          <a:xfrm>
            <a:off x="4187057" y="2705212"/>
            <a:ext cx="2788022" cy="237666"/>
          </a:xfrm>
          <a:prstGeom prst="wedgeRectCallout">
            <a:avLst>
              <a:gd name="adj1" fmla="val 35797"/>
              <a:gd name="adj2" fmla="val 2018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hlinkClick r:id="rId24"/>
              </a:rPr>
              <a:t>https://github.com/andriy-kokhan/sai-challenger-1</a:t>
            </a:r>
            <a:r>
              <a:rPr lang="en-US" sz="800" dirty="0">
                <a:solidFill>
                  <a:schemeClr val="tx1"/>
                </a:solidFill>
              </a:rPr>
              <a:t> (</a:t>
            </a:r>
            <a:r>
              <a:rPr lang="en-US" sz="800" dirty="0" err="1">
                <a:solidFill>
                  <a:schemeClr val="tx1"/>
                </a:solidFill>
              </a:rPr>
              <a:t>PLVision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Scroll: Horizontal 18">
            <a:extLst>
              <a:ext uri="{FF2B5EF4-FFF2-40B4-BE49-F238E27FC236}">
                <a16:creationId xmlns:a16="http://schemas.microsoft.com/office/drawing/2014/main" id="{69CACD85-6322-457D-8887-E12F47C265AE}"/>
              </a:ext>
            </a:extLst>
          </p:cNvPr>
          <p:cNvSpPr/>
          <p:nvPr/>
        </p:nvSpPr>
        <p:spPr>
          <a:xfrm>
            <a:off x="4320216" y="2037267"/>
            <a:ext cx="2761148" cy="382868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“Lower SONiC Stack” via SAI-Redis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8EB37C9-774C-4CC6-9208-BC4389D465B1}"/>
              </a:ext>
            </a:extLst>
          </p:cNvPr>
          <p:cNvGrpSpPr/>
          <p:nvPr/>
        </p:nvGrpSpPr>
        <p:grpSpPr>
          <a:xfrm>
            <a:off x="197128" y="3990809"/>
            <a:ext cx="791923" cy="542210"/>
            <a:chOff x="365707" y="2892446"/>
            <a:chExt cx="949359" cy="731435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ED93E25-1F5E-4923-9F78-52253FB14156}"/>
                </a:ext>
              </a:extLst>
            </p:cNvPr>
            <p:cNvSpPr txBox="1"/>
            <p:nvPr/>
          </p:nvSpPr>
          <p:spPr>
            <a:xfrm>
              <a:off x="535662" y="3457806"/>
              <a:ext cx="664040" cy="166075"/>
            </a:xfrm>
            <a:prstGeom prst="rect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Sirius P4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6DDA192-B5FC-4219-B464-ACA72C63F708}"/>
                </a:ext>
              </a:extLst>
            </p:cNvPr>
            <p:cNvGrpSpPr/>
            <p:nvPr/>
          </p:nvGrpSpPr>
          <p:grpSpPr>
            <a:xfrm>
              <a:off x="365707" y="2892446"/>
              <a:ext cx="949359" cy="564111"/>
              <a:chOff x="365707" y="2892446"/>
              <a:chExt cx="949359" cy="564111"/>
            </a:xfrm>
          </p:grpSpPr>
          <p:pic>
            <p:nvPicPr>
              <p:cNvPr id="222" name="Picture 22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1D754DA-A609-4D47-9B69-A170694EA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9"/>
                  </a:ext>
                </a:extLst>
              </a:blip>
              <a:stretch>
                <a:fillRect/>
              </a:stretch>
            </p:blipFill>
            <p:spPr>
              <a:xfrm>
                <a:off x="631412" y="2937645"/>
                <a:ext cx="420247" cy="495130"/>
              </a:xfrm>
              <a:prstGeom prst="rect">
                <a:avLst/>
              </a:prstGeom>
            </p:spPr>
          </p:pic>
          <p:pic>
            <p:nvPicPr>
              <p:cNvPr id="223" name="Picture 2">
                <a:extLst>
                  <a:ext uri="{FF2B5EF4-FFF2-40B4-BE49-F238E27FC236}">
                    <a16:creationId xmlns:a16="http://schemas.microsoft.com/office/drawing/2014/main" id="{1B8EE73D-4D51-4EC0-A511-DD3AC36FC9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07" y="2892446"/>
                <a:ext cx="949359" cy="5641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8591A2D2-0424-4D37-B4FF-E7346704F0F9}"/>
              </a:ext>
            </a:extLst>
          </p:cNvPr>
          <p:cNvSpPr txBox="1"/>
          <p:nvPr/>
        </p:nvSpPr>
        <p:spPr>
          <a:xfrm>
            <a:off x="829239" y="4040576"/>
            <a:ext cx="9067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dirty="0"/>
              <a:t>Can P4 code be used to generate abstract test-cases for all APIs?</a:t>
            </a:r>
          </a:p>
        </p:txBody>
      </p:sp>
    </p:spTree>
    <p:extLst>
      <p:ext uri="{BB962C8B-B14F-4D97-AF65-F5344CB8AC3E}">
        <p14:creationId xmlns:p14="http://schemas.microsoft.com/office/powerpoint/2010/main" val="3192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9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EE4P_STYLE_ID" val="39dcc26a-7131-49f4-a9eb-1c0521500c03"/>
</p:tagLst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April_2019" id="{CDC0E78D-7FDB-4EC3-8948-D87114C1A23A}" vid="{C053656A-2954-4C94-A489-2F6E04E1FDCD}"/>
    </a:ext>
  </a:extLst>
</a:theme>
</file>

<file path=ppt/theme/theme2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Keysight_Widescreen_April_2019</Template>
  <TotalTime>2062</TotalTime>
  <Words>312</Words>
  <Application>Microsoft Office PowerPoint</Application>
  <PresentationFormat>Widescreen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2017 Keysight Macro LIGHT</vt:lpstr>
      <vt:lpstr>DASH Testing Workflows v3</vt:lpstr>
      <vt:lpstr>Idealized DASH Test Workflow – using P4 &amp; saithrift</vt:lpstr>
      <vt:lpstr>Progressive DASH Dataplane Testing through the 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Idealized Workflow</dc:title>
  <dc:creator>Chris Sommers</dc:creator>
  <cp:lastModifiedBy>Chris Sommers</cp:lastModifiedBy>
  <cp:revision>62</cp:revision>
  <dcterms:created xsi:type="dcterms:W3CDTF">2021-11-04T01:57:11Z</dcterms:created>
  <dcterms:modified xsi:type="dcterms:W3CDTF">2021-11-17T22:28:14Z</dcterms:modified>
</cp:coreProperties>
</file>