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Lst>
  <p:notesMasterIdLst>
    <p:notesMasterId r:id="rId12"/>
  </p:notesMasterIdLst>
  <p:handoutMasterIdLst>
    <p:handoutMasterId r:id="rId13"/>
  </p:handoutMasterIdLst>
  <p:sldIdLst>
    <p:sldId id="1502" r:id="rId5"/>
    <p:sldId id="1525" r:id="rId6"/>
    <p:sldId id="1526" r:id="rId7"/>
    <p:sldId id="1527" r:id="rId8"/>
    <p:sldId id="1514" r:id="rId9"/>
    <p:sldId id="1511" r:id="rId10"/>
    <p:sldId id="1521"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chine Learning, AI &amp; Data Science Conference Template" id="{E1C8FB21-FF75-44A0-8090-B2FB240B014B}">
          <p14:sldIdLst>
            <p14:sldId id="1502"/>
            <p14:sldId id="1525"/>
            <p14:sldId id="1526"/>
            <p14:sldId id="1527"/>
            <p14:sldId id="1514"/>
            <p14:sldId id="1511"/>
            <p14:sldId id="152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autoAdjust="0"/>
    <p:restoredTop sz="94458" autoAdjust="0"/>
  </p:normalViewPr>
  <p:slideViewPr>
    <p:cSldViewPr>
      <p:cViewPr varScale="1">
        <p:scale>
          <a:sx n="52" d="100"/>
          <a:sy n="52" d="100"/>
        </p:scale>
        <p:origin x="24" y="3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2333"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Machine Learning, Analytics, &amp; Data Science Conference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1/16/2018 2:52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Machine Learning, Analytics, &amp; Data Science Conference</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1/16/2018 2:45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1/16/2018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1/16/2018 2:55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763458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Lady Ada points out, getting "the answer" is not the only reason to build a model. The process of developing a model can throw new light on your data, and on how your business works, and help you understand it at a deeper level.</a:t>
            </a:r>
          </a:p>
          <a:p>
            <a:endParaRPr lang="en-US" dirty="0"/>
          </a:p>
          <a:p>
            <a:r>
              <a:rPr lang="en-US" dirty="0"/>
              <a:t>The interpretation process inspires questions.</a:t>
            </a:r>
          </a:p>
        </p:txBody>
      </p:sp>
      <p:sp>
        <p:nvSpPr>
          <p:cNvPr id="4" name="Slide Number Placeholder 3"/>
          <p:cNvSpPr>
            <a:spLocks noGrp="1"/>
          </p:cNvSpPr>
          <p:nvPr>
            <p:ph type="sldNum" sz="quarter" idx="10"/>
          </p:nvPr>
        </p:nvSpPr>
        <p:spPr/>
        <p:txBody>
          <a:bodyPr/>
          <a:lstStyle/>
          <a:p>
            <a:fld id="{822ABDC3-7DC6-4D77-8F57-D40ABB9E5678}" type="slidenum">
              <a:rPr lang="en-US" smtClean="0"/>
              <a:t>3</a:t>
            </a:fld>
            <a:endParaRPr lang="en-US"/>
          </a:p>
        </p:txBody>
      </p:sp>
    </p:spTree>
    <p:extLst>
      <p:ext uri="{BB962C8B-B14F-4D97-AF65-F5344CB8AC3E}">
        <p14:creationId xmlns:p14="http://schemas.microsoft.com/office/powerpoint/2010/main" val="16735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Mathematical and statistical modeling have been guiding the development of human understanding for a long time (it used to be called “physics”, and before that “geometry”, etc.)</a:t>
            </a:r>
          </a:p>
        </p:txBody>
      </p:sp>
      <p:sp>
        <p:nvSpPr>
          <p:cNvPr id="4" name="Slide Number Placeholder 3"/>
          <p:cNvSpPr>
            <a:spLocks noGrp="1"/>
          </p:cNvSpPr>
          <p:nvPr>
            <p:ph type="sldNum" sz="quarter" idx="10"/>
          </p:nvPr>
        </p:nvSpPr>
        <p:spPr/>
        <p:txBody>
          <a:bodyPr/>
          <a:lstStyle/>
          <a:p>
            <a:fld id="{822ABDC3-7DC6-4D77-8F57-D40ABB9E5678}" type="slidenum">
              <a:rPr lang="en-US" smtClean="0"/>
              <a:t>4</a:t>
            </a:fld>
            <a:endParaRPr lang="en-US"/>
          </a:p>
        </p:txBody>
      </p:sp>
    </p:spTree>
    <p:extLst>
      <p:ext uri="{BB962C8B-B14F-4D97-AF65-F5344CB8AC3E}">
        <p14:creationId xmlns:p14="http://schemas.microsoft.com/office/powerpoint/2010/main" val="80245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1/16/2018 2:45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2524188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Machine Learning, Analytics, &amp; Data Science Conference</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1/16/2018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9148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1/16/2018 2:45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r>
              <a:rPr lang="en-US" dirty="0"/>
              <a:t>Machine Learning, Analytics, &amp; Data Science Conference</a:t>
            </a:r>
          </a:p>
        </p:txBody>
      </p:sp>
    </p:spTree>
    <p:extLst>
      <p:ext uri="{BB962C8B-B14F-4D97-AF65-F5344CB8AC3E}">
        <p14:creationId xmlns:p14="http://schemas.microsoft.com/office/powerpoint/2010/main" val="4216975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bwMode="auto">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ltGray">
          <a:xfrm>
            <a:off x="882" y="0"/>
            <a:ext cx="12434711" cy="6994525"/>
          </a:xfrm>
          <a:prstGeom prst="rect">
            <a:avLst/>
          </a:prstGeom>
        </p:spPr>
      </p:pic>
      <p:pic>
        <p:nvPicPr>
          <p:cNvPr id="6" name="MS logo white - EMF"/>
          <p:cNvPicPr>
            <a:picLocks noChangeAspect="1"/>
          </p:cNvPicPr>
          <p:nvPr userDrawn="1"/>
        </p:nvPicPr>
        <p:blipFill>
          <a:blip r:embed="rId3"/>
          <a:stretch>
            <a:fillRect/>
          </a:stretch>
        </p:blipFill>
        <p:spPr bwMode="white">
          <a:xfrm>
            <a:off x="460688" y="479425"/>
            <a:ext cx="1451843" cy="310896"/>
          </a:xfrm>
          <a:prstGeom prst="rect">
            <a:avLst/>
          </a:prstGeom>
        </p:spPr>
      </p:pic>
      <p:sp>
        <p:nvSpPr>
          <p:cNvPr id="8" name="TextBox 7"/>
          <p:cNvSpPr txBox="1"/>
          <p:nvPr userDrawn="1"/>
        </p:nvSpPr>
        <p:spPr bwMode="white">
          <a:xfrm>
            <a:off x="294215" y="3035497"/>
            <a:ext cx="11887200" cy="1680460"/>
          </a:xfrm>
          <a:prstGeom prst="rect">
            <a:avLst/>
          </a:prstGeom>
          <a:noFill/>
        </p:spPr>
        <p:txBody>
          <a:bodyPr wrap="square" lIns="137160" tIns="146304" rIns="137160" bIns="146304" rtlCol="0" anchor="ctr">
            <a:spAutoFit/>
          </a:bodyPr>
          <a:lstStyle/>
          <a:p>
            <a:pPr>
              <a:lnSpc>
                <a:spcPct val="90000"/>
              </a:lnSpc>
              <a:spcAft>
                <a:spcPts val="600"/>
              </a:spcAft>
            </a:pP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Machine Learning,</a:t>
            </a: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 AI</a:t>
            </a:r>
            <a:b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5000" baseline="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&amp; </a:t>
            </a:r>
            <a:r>
              <a:rPr lang="en-US" sz="5000"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Data Science Conference</a:t>
            </a:r>
          </a:p>
        </p:txBody>
      </p:sp>
      <p:cxnSp>
        <p:nvCxnSpPr>
          <p:cNvPr id="3" name="Straight Connector 2">
            <a:extLst>
              <a:ext uri="{FF2B5EF4-FFF2-40B4-BE49-F238E27FC236}">
                <a16:creationId xmlns:a16="http://schemas.microsoft.com/office/drawing/2014/main" id="{21FF808E-119C-4D42-9CAC-52EE6F8A1ECD}"/>
              </a:ext>
            </a:extLst>
          </p:cNvPr>
          <p:cNvCxnSpPr>
            <a:cxnSpLocks/>
          </p:cNvCxnSpPr>
          <p:nvPr userDrawn="1"/>
        </p:nvCxnSpPr>
        <p:spPr>
          <a:xfrm>
            <a:off x="11056950" y="3035497"/>
            <a:ext cx="0" cy="168046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C7176D-9E79-48E0-AC62-726FB493F6D2}"/>
              </a:ext>
            </a:extLst>
          </p:cNvPr>
          <p:cNvCxnSpPr>
            <a:cxnSpLocks/>
          </p:cNvCxnSpPr>
          <p:nvPr userDrawn="1"/>
        </p:nvCxnSpPr>
        <p:spPr>
          <a:xfrm>
            <a:off x="11056950" y="3875727"/>
            <a:ext cx="9144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0A9648B-D105-4A3F-A6C6-7AC6FA18EB21}"/>
              </a:ext>
            </a:extLst>
          </p:cNvPr>
          <p:cNvSpPr txBox="1"/>
          <p:nvPr userDrawn="1"/>
        </p:nvSpPr>
        <p:spPr>
          <a:xfrm>
            <a:off x="9331605" y="3385436"/>
            <a:ext cx="1725344" cy="960263"/>
          </a:xfrm>
          <a:prstGeom prst="rect">
            <a:avLst/>
          </a:prstGeom>
          <a:noFill/>
        </p:spPr>
        <p:txBody>
          <a:bodyPr wrap="none" lIns="182880" tIns="146304" rIns="182880" bIns="146304" rtlCol="0" anchor="ctr">
            <a:spAutoFit/>
          </a:bodyPr>
          <a:lstStyle/>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Dec 7–8</a:t>
            </a:r>
          </a:p>
          <a:p>
            <a:pPr algn="r">
              <a:lnSpc>
                <a:spcPct val="90000"/>
              </a:lnSpc>
              <a:spcAft>
                <a:spcPts val="0"/>
              </a:spcAft>
            </a:pPr>
            <a:r>
              <a:rPr lang="en-US" sz="24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Redmond</a:t>
            </a:r>
          </a:p>
        </p:txBody>
      </p:sp>
      <p:sp>
        <p:nvSpPr>
          <p:cNvPr id="11" name="TextBox 10">
            <a:extLst>
              <a:ext uri="{FF2B5EF4-FFF2-40B4-BE49-F238E27FC236}">
                <a16:creationId xmlns:a16="http://schemas.microsoft.com/office/drawing/2014/main" id="{DFDE727F-79DF-4227-94C5-AF1921E19770}"/>
              </a:ext>
            </a:extLst>
          </p:cNvPr>
          <p:cNvSpPr txBox="1"/>
          <p:nvPr userDrawn="1"/>
        </p:nvSpPr>
        <p:spPr>
          <a:xfrm>
            <a:off x="11056950" y="3475328"/>
            <a:ext cx="983603" cy="398251"/>
          </a:xfrm>
          <a:prstGeom prst="rect">
            <a:avLst/>
          </a:prstGeom>
          <a:noFill/>
        </p:spPr>
        <p:txBody>
          <a:bodyPr wrap="none" lIns="91440" tIns="91440" rIns="91440" bIns="91440" rtlCol="0" anchor="b">
            <a:noAutofit/>
          </a:bodyPr>
          <a:lstStyle/>
          <a:p>
            <a:pPr>
              <a:lnSpc>
                <a:spcPct val="15000"/>
              </a:lnSpc>
              <a:spcAft>
                <a:spcPts val="600"/>
              </a:spcAft>
            </a:pPr>
            <a:r>
              <a:rPr lang="en-US" sz="6000" dirty="0">
                <a:gradFill>
                  <a:gsLst>
                    <a:gs pos="2917">
                      <a:schemeClr val="tx1"/>
                    </a:gs>
                    <a:gs pos="30000">
                      <a:schemeClr val="tx1"/>
                    </a:gs>
                  </a:gsLst>
                  <a:lin ang="5400000" scaled="0"/>
                </a:gradFill>
                <a:latin typeface="+mj-lt"/>
              </a:rPr>
              <a:t>20</a:t>
            </a:r>
          </a:p>
        </p:txBody>
      </p:sp>
      <p:sp>
        <p:nvSpPr>
          <p:cNvPr id="13" name="TextBox 12">
            <a:extLst>
              <a:ext uri="{FF2B5EF4-FFF2-40B4-BE49-F238E27FC236}">
                <a16:creationId xmlns:a16="http://schemas.microsoft.com/office/drawing/2014/main" id="{97E3FD45-2311-4A11-86F3-A43F7F174E5F}"/>
              </a:ext>
            </a:extLst>
          </p:cNvPr>
          <p:cNvSpPr txBox="1"/>
          <p:nvPr userDrawn="1"/>
        </p:nvSpPr>
        <p:spPr>
          <a:xfrm>
            <a:off x="11056950" y="4351098"/>
            <a:ext cx="983603" cy="398251"/>
          </a:xfrm>
          <a:prstGeom prst="rect">
            <a:avLst/>
          </a:prstGeom>
          <a:noFill/>
        </p:spPr>
        <p:txBody>
          <a:bodyPr wrap="none" lIns="91440" tIns="91440" rIns="91440" bIns="91440" rtlCol="0" anchor="t">
            <a:noAutofit/>
          </a:bodyPr>
          <a:lstStyle/>
          <a:p>
            <a:pPr>
              <a:lnSpc>
                <a:spcPct val="15000"/>
              </a:lnSpc>
              <a:spcAft>
                <a:spcPts val="600"/>
              </a:spcAft>
            </a:pPr>
            <a:r>
              <a:rPr lang="en-US" sz="6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17</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1485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549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7315200"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6166"/>
            <a:ext cx="7314043"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7314042"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8"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 id="2147484495" r:id="rId12"/>
    <p:sldLayoutId id="2147484489" r:id="rId13"/>
    <p:sldLayoutId id="2147484490" r:id="rId14"/>
    <p:sldLayoutId id="2147484491" r:id="rId15"/>
    <p:sldLayoutId id="2147484496"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1439862"/>
            <a:ext cx="9143936" cy="1828786"/>
          </a:xfrm>
        </p:spPr>
        <p:txBody>
          <a:bodyPr/>
          <a:lstStyle/>
          <a:p>
            <a:r>
              <a:rPr lang="en-US" dirty="0"/>
              <a:t>Performance vs. Simplicity: Visualizing the Tradeoffs from Pruning Decision Trees.</a:t>
            </a:r>
          </a:p>
        </p:txBody>
      </p:sp>
      <p:sp>
        <p:nvSpPr>
          <p:cNvPr id="5" name="Text Placeholder 4"/>
          <p:cNvSpPr>
            <a:spLocks noGrp="1"/>
          </p:cNvSpPr>
          <p:nvPr>
            <p:ph type="body" sz="quarter" idx="12"/>
          </p:nvPr>
        </p:nvSpPr>
        <p:spPr>
          <a:xfrm>
            <a:off x="258861" y="4640659"/>
            <a:ext cx="9845576" cy="1828007"/>
          </a:xfrm>
        </p:spPr>
        <p:txBody>
          <a:bodyPr/>
          <a:lstStyle/>
          <a:p>
            <a:r>
              <a:rPr lang="en-US" dirty="0"/>
              <a:t>Bob Horton</a:t>
            </a:r>
          </a:p>
          <a:p>
            <a:r>
              <a:rPr lang="en-US" dirty="0"/>
              <a:t>AI&amp;R Data Group</a:t>
            </a:r>
          </a:p>
          <a:p>
            <a:r>
              <a:rPr lang="en-US" dirty="0"/>
              <a:t>Deep Partner Engagement Team</a:t>
            </a:r>
          </a:p>
        </p:txBody>
      </p:sp>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br>
              <a:rPr lang="en-US" dirty="0"/>
            </a:br>
            <a:endParaRPr lang="en-US" dirty="0"/>
          </a:p>
        </p:txBody>
      </p:sp>
      <p:sp>
        <p:nvSpPr>
          <p:cNvPr id="3" name="Text Placeholder 2"/>
          <p:cNvSpPr>
            <a:spLocks noGrp="1"/>
          </p:cNvSpPr>
          <p:nvPr>
            <p:ph type="body" sz="quarter" idx="10"/>
          </p:nvPr>
        </p:nvSpPr>
        <p:spPr>
          <a:xfrm>
            <a:off x="273843" y="1058862"/>
            <a:ext cx="11888787" cy="6481774"/>
          </a:xfrm>
        </p:spPr>
        <p:txBody>
          <a:bodyPr/>
          <a:lstStyle/>
          <a:p>
            <a:r>
              <a:rPr lang="en-US" sz="2400" b="1" dirty="0"/>
              <a:t>Understand why it is important to involve subject matter experts in the data science process.</a:t>
            </a:r>
          </a:p>
          <a:p>
            <a:pPr lvl="1"/>
            <a:r>
              <a:rPr lang="en-US" sz="1800" dirty="0"/>
              <a:t>We depend on domain experts to infer cause and effect relationships.</a:t>
            </a:r>
          </a:p>
          <a:p>
            <a:pPr lvl="1"/>
            <a:r>
              <a:rPr lang="en-US" sz="1800" dirty="0"/>
              <a:t>This app is designed to help non-data scientists better understand the signals in their data and what can be done with data science.</a:t>
            </a:r>
          </a:p>
          <a:p>
            <a:endParaRPr lang="en-US" sz="2400" b="1" dirty="0"/>
          </a:p>
          <a:p>
            <a:r>
              <a:rPr lang="en-US" sz="2400" b="1" dirty="0"/>
              <a:t>Be able to evaluate performance/simplicity tradeoffs in an ML model</a:t>
            </a:r>
          </a:p>
          <a:p>
            <a:pPr lvl="1"/>
            <a:r>
              <a:rPr lang="en-US" sz="1800" dirty="0"/>
              <a:t>simple models are usually easier to understand</a:t>
            </a:r>
          </a:p>
          <a:p>
            <a:pPr lvl="1"/>
            <a:r>
              <a:rPr lang="en-US" sz="1800" dirty="0"/>
              <a:t>complex models often predict better (unless they overfit)</a:t>
            </a:r>
          </a:p>
          <a:p>
            <a:pPr lvl="1"/>
            <a:r>
              <a:rPr lang="en-US" sz="1800" dirty="0"/>
              <a:t>not all performance is equally valuable</a:t>
            </a:r>
          </a:p>
          <a:p>
            <a:pPr lvl="1"/>
            <a:r>
              <a:rPr lang="en-US" sz="1800" dirty="0"/>
              <a:t>not all modelling is about prediction – sometimes you just want to understand the system better</a:t>
            </a:r>
          </a:p>
          <a:p>
            <a:pPr marL="0" indent="0">
              <a:buNone/>
            </a:pPr>
            <a:endParaRPr lang="en-US" sz="2400" b="1" dirty="0"/>
          </a:p>
          <a:p>
            <a:r>
              <a:rPr lang="en-US" sz="2400" b="1" dirty="0"/>
              <a:t>Explore data science in microcosm</a:t>
            </a:r>
          </a:p>
          <a:p>
            <a:pPr lvl="1"/>
            <a:r>
              <a:rPr lang="en-US" sz="1800" dirty="0"/>
              <a:t>understand how a simple model makes classification decisions </a:t>
            </a:r>
          </a:p>
          <a:p>
            <a:pPr lvl="1"/>
            <a:r>
              <a:rPr lang="en-US" sz="1800" dirty="0"/>
              <a:t>focus on the most interesting segments (usually those with the highest or lowest outcomes)</a:t>
            </a:r>
          </a:p>
          <a:p>
            <a:pPr lvl="1"/>
            <a:r>
              <a:rPr lang="en-US" sz="1800" dirty="0"/>
              <a:t>compare performance among models of different levels of complexity (performance / simplicity tradeoffs)</a:t>
            </a:r>
          </a:p>
          <a:p>
            <a:pPr lvl="1"/>
            <a:r>
              <a:rPr lang="en-US" sz="1800" dirty="0"/>
              <a:t>measure and visualize performance using cumulative gain curves and lift plots</a:t>
            </a:r>
          </a:p>
          <a:p>
            <a:pPr lvl="1"/>
            <a:r>
              <a:rPr lang="en-US" sz="1800" dirty="0"/>
              <a:t>compare training set vs. test set performance (detect overfitting)</a:t>
            </a:r>
          </a:p>
          <a:p>
            <a:pPr marL="0" indent="0">
              <a:buNone/>
            </a:pPr>
            <a:endParaRPr lang="en-US" sz="2400" dirty="0"/>
          </a:p>
        </p:txBody>
      </p:sp>
    </p:spTree>
    <p:extLst>
      <p:ext uri="{BB962C8B-B14F-4D97-AF65-F5344CB8AC3E}">
        <p14:creationId xmlns:p14="http://schemas.microsoft.com/office/powerpoint/2010/main" val="288005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48F7A-2684-40E4-AB61-D789F73FD035}"/>
              </a:ext>
            </a:extLst>
          </p:cNvPr>
          <p:cNvSpPr txBox="1"/>
          <p:nvPr/>
        </p:nvSpPr>
        <p:spPr>
          <a:xfrm>
            <a:off x="343634" y="757243"/>
            <a:ext cx="11836887" cy="6433389"/>
          </a:xfrm>
          <a:prstGeom prst="rect">
            <a:avLst/>
          </a:prstGeom>
          <a:noFill/>
        </p:spPr>
        <p:txBody>
          <a:bodyPr wrap="square" rtlCol="0">
            <a:spAutoFit/>
          </a:bodyPr>
          <a:lstStyle/>
          <a:p>
            <a:r>
              <a:rPr lang="en-US" sz="2856" dirty="0"/>
              <a:t>“The Analytical Engine has no pretensions whatever to originate any thing. It can do whatever we know how to order it to perform. It can follow analysis; but it has no power of anticipating any analytical relations or truths. Its province is to assist us in making available what we are already acquainted with. This it is calculated to effect primarily and chiefly of course, through its executive faculties; but it is likely to exert an indirect and reciprocal influence on science itself in another manner. For, in so distributing and combining the truths and the formula of analysis, that they may become most easily and rapidly amenable to the mechanical combinations of the engine, the relations and the nature of many subjects in that science are necessarily thrown into new lights, and more profoundly investigated.”</a:t>
            </a:r>
          </a:p>
          <a:p>
            <a:endParaRPr lang="en-US" sz="1836" dirty="0"/>
          </a:p>
          <a:p>
            <a:r>
              <a:rPr lang="en-US" sz="1836" dirty="0"/>
              <a:t>				</a:t>
            </a:r>
            <a:r>
              <a:rPr lang="en-US" sz="2448" dirty="0"/>
              <a:t>-- Augusta Ada King-Noel, Countess of Lovelace, 1843</a:t>
            </a:r>
          </a:p>
          <a:p>
            <a:endParaRPr lang="en-US" sz="1836" dirty="0"/>
          </a:p>
        </p:txBody>
      </p:sp>
    </p:spTree>
    <p:extLst>
      <p:ext uri="{BB962C8B-B14F-4D97-AF65-F5344CB8AC3E}">
        <p14:creationId xmlns:p14="http://schemas.microsoft.com/office/powerpoint/2010/main" val="428225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48F7A-2684-40E4-AB61-D789F73FD035}"/>
              </a:ext>
            </a:extLst>
          </p:cNvPr>
          <p:cNvSpPr txBox="1"/>
          <p:nvPr/>
        </p:nvSpPr>
        <p:spPr>
          <a:xfrm>
            <a:off x="343634" y="757243"/>
            <a:ext cx="11836887" cy="6433389"/>
          </a:xfrm>
          <a:prstGeom prst="rect">
            <a:avLst/>
          </a:prstGeom>
          <a:noFill/>
        </p:spPr>
        <p:txBody>
          <a:bodyPr wrap="square" rtlCol="0">
            <a:spAutoFit/>
          </a:bodyPr>
          <a:lstStyle/>
          <a:p>
            <a:r>
              <a:rPr lang="en-US" sz="2856" dirty="0">
                <a:solidFill>
                  <a:schemeClr val="bg2">
                    <a:lumMod val="75000"/>
                  </a:schemeClr>
                </a:solidFill>
              </a:rPr>
              <a:t>“The Analytical Engine has no pretensions whatever to originate any thing. It can do whatever we know how to order it to perform. It can follow analysis; but it has no power of anticipating any analytical relations or truths. Its province is to assist us in making available what we are already acquainted with. This it is calculated to effect primarily and chiefly of course, through its executive faculties; but it is likely to exert an </a:t>
            </a:r>
            <a:r>
              <a:rPr lang="en-US" sz="2856" dirty="0"/>
              <a:t>indirect and reciprocal influence on science itself</a:t>
            </a:r>
            <a:r>
              <a:rPr lang="en-US" sz="2856" dirty="0">
                <a:solidFill>
                  <a:schemeClr val="bg2">
                    <a:lumMod val="75000"/>
                  </a:schemeClr>
                </a:solidFill>
              </a:rPr>
              <a:t> in another manner. For, </a:t>
            </a:r>
            <a:r>
              <a:rPr lang="en-US" sz="2856" dirty="0"/>
              <a:t>in so distributing and combining the truths and the formula of analysis, that they may become most easily and rapidly amenable to the mechanical combinations of the engine, </a:t>
            </a:r>
            <a:r>
              <a:rPr lang="en-US" sz="2856" dirty="0">
                <a:highlight>
                  <a:srgbClr val="FFFF00"/>
                </a:highlight>
              </a:rPr>
              <a:t>the relations and the nature of many subjects in that science are necessarily thrown into new lights, and more profoundly investigated</a:t>
            </a:r>
            <a:r>
              <a:rPr lang="en-US" sz="2856" dirty="0"/>
              <a:t>.</a:t>
            </a:r>
            <a:r>
              <a:rPr lang="en-US" sz="2856" dirty="0">
                <a:solidFill>
                  <a:schemeClr val="bg2">
                    <a:lumMod val="75000"/>
                  </a:schemeClr>
                </a:solidFill>
              </a:rPr>
              <a:t>”</a:t>
            </a:r>
          </a:p>
          <a:p>
            <a:endParaRPr lang="en-US" sz="1836" dirty="0"/>
          </a:p>
          <a:p>
            <a:r>
              <a:rPr lang="en-US" sz="1836" dirty="0"/>
              <a:t>				</a:t>
            </a:r>
            <a:r>
              <a:rPr lang="en-US" sz="2448" dirty="0"/>
              <a:t>-- Augusta Ada King-Noel, Countess of Lovelace, 1843</a:t>
            </a:r>
          </a:p>
          <a:p>
            <a:endParaRPr lang="en-US" sz="1836" dirty="0"/>
          </a:p>
        </p:txBody>
      </p:sp>
    </p:spTree>
    <p:extLst>
      <p:ext uri="{BB962C8B-B14F-4D97-AF65-F5344CB8AC3E}">
        <p14:creationId xmlns:p14="http://schemas.microsoft.com/office/powerpoint/2010/main" val="197431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Fitting a “validated” decision tree</a:t>
            </a:r>
          </a:p>
        </p:txBody>
      </p:sp>
      <p:sp>
        <p:nvSpPr>
          <p:cNvPr id="5" name="Text Placeholder 4"/>
          <p:cNvSpPr>
            <a:spLocks noGrp="1"/>
          </p:cNvSpPr>
          <p:nvPr>
            <p:ph type="body" sz="quarter" idx="10"/>
          </p:nvPr>
        </p:nvSpPr>
        <p:spPr>
          <a:xfrm>
            <a:off x="283511" y="1973262"/>
            <a:ext cx="11887199" cy="2317558"/>
          </a:xfrm>
        </p:spPr>
        <p:txBody>
          <a:bodyPr/>
          <a:lstStyle/>
          <a:p>
            <a:r>
              <a:rPr lang="en-US" dirty="0" err="1"/>
              <a:t>titanic_validated_tree</a:t>
            </a:r>
            <a:r>
              <a:rPr lang="en-US" dirty="0"/>
              <a:t> &lt;- </a:t>
            </a:r>
            <a:r>
              <a:rPr lang="en-US" dirty="0" err="1"/>
              <a:t>train_validated_tree</a:t>
            </a:r>
            <a:r>
              <a:rPr lang="en-US" dirty="0"/>
              <a:t>(</a:t>
            </a:r>
          </a:p>
          <a:p>
            <a:r>
              <a:rPr lang="en-US" dirty="0"/>
              <a:t>  survived ~ </a:t>
            </a:r>
            <a:r>
              <a:rPr lang="en-US" dirty="0" err="1"/>
              <a:t>pclass</a:t>
            </a:r>
            <a:r>
              <a:rPr lang="en-US" dirty="0"/>
              <a:t> + sex + age + </a:t>
            </a:r>
            <a:r>
              <a:rPr lang="en-US" dirty="0" err="1"/>
              <a:t>sibsp</a:t>
            </a:r>
            <a:r>
              <a:rPr lang="en-US" dirty="0"/>
              <a:t> + parch, </a:t>
            </a:r>
          </a:p>
          <a:p>
            <a:r>
              <a:rPr lang="en-US" dirty="0"/>
              <a:t>  </a:t>
            </a:r>
            <a:r>
              <a:rPr lang="en-US" dirty="0" err="1"/>
              <a:t>qtitanic</a:t>
            </a:r>
            <a:r>
              <a:rPr lang="en-US" dirty="0"/>
              <a:t>[</a:t>
            </a:r>
            <a:r>
              <a:rPr lang="en-US" dirty="0" err="1"/>
              <a:t>in_training</a:t>
            </a:r>
            <a:r>
              <a:rPr lang="en-US" dirty="0"/>
              <a:t>,], </a:t>
            </a:r>
          </a:p>
          <a:p>
            <a:r>
              <a:rPr lang="en-US" dirty="0"/>
              <a:t>  </a:t>
            </a:r>
            <a:r>
              <a:rPr lang="en-US" dirty="0" err="1"/>
              <a:t>qtitanic</a:t>
            </a:r>
            <a:r>
              <a:rPr lang="en-US" dirty="0"/>
              <a:t>[!</a:t>
            </a:r>
            <a:r>
              <a:rPr lang="en-US" dirty="0" err="1"/>
              <a:t>in_training</a:t>
            </a:r>
            <a:r>
              <a:rPr lang="en-US" dirty="0"/>
              <a:t>,])</a:t>
            </a:r>
          </a:p>
        </p:txBody>
      </p:sp>
      <p:sp>
        <p:nvSpPr>
          <p:cNvPr id="2" name="TextBox 1">
            <a:extLst>
              <a:ext uri="{FF2B5EF4-FFF2-40B4-BE49-F238E27FC236}">
                <a16:creationId xmlns:a16="http://schemas.microsoft.com/office/drawing/2014/main" id="{3AD8EFAE-1301-47CF-B34E-8EBD07FA344D}"/>
              </a:ext>
            </a:extLst>
          </p:cNvPr>
          <p:cNvSpPr txBox="1"/>
          <p:nvPr/>
        </p:nvSpPr>
        <p:spPr>
          <a:xfrm>
            <a:off x="283511" y="5097462"/>
            <a:ext cx="11725926"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accent4">
                    <a:lumMod val="90000"/>
                    <a:lumOff val="10000"/>
                  </a:schemeClr>
                </a:solidFill>
              </a:rPr>
              <a:t>Here the </a:t>
            </a:r>
            <a:r>
              <a:rPr lang="en-US" sz="2400" dirty="0" err="1">
                <a:solidFill>
                  <a:schemeClr val="accent4">
                    <a:lumMod val="90000"/>
                    <a:lumOff val="10000"/>
                  </a:schemeClr>
                </a:solidFill>
                <a:latin typeface="Consolas" panose="020B0609020204030204" pitchFamily="49" charset="0"/>
              </a:rPr>
              <a:t>qtitanic</a:t>
            </a:r>
            <a:r>
              <a:rPr lang="en-US" sz="2400" dirty="0">
                <a:solidFill>
                  <a:schemeClr val="accent4">
                    <a:lumMod val="90000"/>
                    <a:lumOff val="10000"/>
                  </a:schemeClr>
                </a:solidFill>
              </a:rPr>
              <a:t> data frame contains information about all the passengers on the </a:t>
            </a:r>
            <a:r>
              <a:rPr lang="en-US" sz="2400" i="1" dirty="0">
                <a:solidFill>
                  <a:schemeClr val="accent4">
                    <a:lumMod val="90000"/>
                    <a:lumOff val="10000"/>
                  </a:schemeClr>
                </a:solidFill>
              </a:rPr>
              <a:t>Titanic</a:t>
            </a:r>
            <a:r>
              <a:rPr lang="en-US" sz="2400" dirty="0">
                <a:solidFill>
                  <a:schemeClr val="accent4">
                    <a:lumMod val="90000"/>
                    <a:lumOff val="10000"/>
                  </a:schemeClr>
                </a:solidFill>
              </a:rPr>
              <a:t>. Missing values (e.g., for age) have been inferred using a model based on the other inputs, since our approach does not handle missing values.</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3481" y="1516062"/>
            <a:ext cx="7315200" cy="3176254"/>
          </a:xfrm>
        </p:spPr>
        <p:txBody>
          <a:bodyPr/>
          <a:lstStyle/>
          <a:p>
            <a:r>
              <a:rPr lang="en-US" dirty="0"/>
              <a:t>Demo: Using the Decision Tree Explorer</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Fitting a “validated” decision tree</a:t>
            </a:r>
          </a:p>
        </p:txBody>
      </p:sp>
      <p:sp>
        <p:nvSpPr>
          <p:cNvPr id="5" name="Text Placeholder 4"/>
          <p:cNvSpPr>
            <a:spLocks noGrp="1"/>
          </p:cNvSpPr>
          <p:nvPr>
            <p:ph type="body" sz="quarter" idx="10"/>
          </p:nvPr>
        </p:nvSpPr>
        <p:spPr>
          <a:xfrm>
            <a:off x="274637" y="1516062"/>
            <a:ext cx="11887199" cy="5281446"/>
          </a:xfrm>
        </p:spPr>
        <p:txBody>
          <a:bodyPr/>
          <a:lstStyle/>
          <a:p>
            <a:r>
              <a:rPr lang="en-US" sz="1600" dirty="0" err="1"/>
              <a:t>train_validated_tree</a:t>
            </a:r>
            <a:r>
              <a:rPr lang="en-US" sz="1600" dirty="0"/>
              <a:t> &lt;- function(</a:t>
            </a:r>
            <a:r>
              <a:rPr lang="en-US" sz="1600" dirty="0" err="1"/>
              <a:t>with_formula</a:t>
            </a:r>
            <a:r>
              <a:rPr lang="en-US" sz="1600" dirty="0"/>
              <a:t>, </a:t>
            </a:r>
            <a:r>
              <a:rPr lang="en-US" sz="1600" dirty="0" err="1"/>
              <a:t>training_set</a:t>
            </a:r>
            <a:r>
              <a:rPr lang="en-US" sz="1600" dirty="0"/>
              <a:t>, </a:t>
            </a:r>
            <a:r>
              <a:rPr lang="en-US" sz="1600" dirty="0" err="1"/>
              <a:t>test_set</a:t>
            </a:r>
            <a:r>
              <a:rPr lang="en-US" sz="1600" dirty="0"/>
              <a:t>, ...){</a:t>
            </a:r>
          </a:p>
          <a:p>
            <a:r>
              <a:rPr lang="en-US" sz="1600" dirty="0"/>
              <a:t>  outcome &lt;- </a:t>
            </a:r>
            <a:r>
              <a:rPr lang="en-US" sz="1600" dirty="0" err="1"/>
              <a:t>as.character</a:t>
            </a:r>
            <a:r>
              <a:rPr lang="en-US" sz="1600" dirty="0"/>
              <a:t>(</a:t>
            </a:r>
            <a:r>
              <a:rPr lang="en-US" sz="1600" dirty="0" err="1"/>
              <a:t>with_formula</a:t>
            </a:r>
            <a:r>
              <a:rPr lang="en-US" sz="1600" dirty="0"/>
              <a:t>[[2]])</a:t>
            </a:r>
          </a:p>
          <a:p>
            <a:r>
              <a:rPr lang="en-US" sz="1600" dirty="0"/>
              <a:t>  if (class(</a:t>
            </a:r>
            <a:r>
              <a:rPr lang="en-US" sz="1600" dirty="0" err="1"/>
              <a:t>training_set</a:t>
            </a:r>
            <a:r>
              <a:rPr lang="en-US" sz="1600" dirty="0"/>
              <a:t>[[outcome]]) != "logical") stop("outcome must be logical, not a factor")</a:t>
            </a:r>
          </a:p>
          <a:p>
            <a:r>
              <a:rPr lang="en-US" sz="1600" dirty="0"/>
              <a:t>  </a:t>
            </a:r>
            <a:r>
              <a:rPr lang="en-US" sz="1600" dirty="0" err="1"/>
              <a:t>validated_tree</a:t>
            </a:r>
            <a:r>
              <a:rPr lang="en-US" sz="1600" dirty="0"/>
              <a:t> &lt;- if(require("</a:t>
            </a:r>
            <a:r>
              <a:rPr lang="en-US" sz="1600" dirty="0" err="1"/>
              <a:t>RevoScaleR</a:t>
            </a:r>
            <a:r>
              <a:rPr lang="en-US" sz="1600" dirty="0"/>
              <a:t>")){</a:t>
            </a:r>
          </a:p>
          <a:p>
            <a:r>
              <a:rPr lang="en-US" sz="1600" dirty="0"/>
              <a:t>    </a:t>
            </a:r>
            <a:r>
              <a:rPr lang="en-US" sz="1600" dirty="0" err="1"/>
              <a:t>as.rpart</a:t>
            </a:r>
            <a:r>
              <a:rPr lang="en-US" sz="1600" dirty="0"/>
              <a:t>(</a:t>
            </a:r>
            <a:r>
              <a:rPr lang="en-US" sz="1600" dirty="0" err="1"/>
              <a:t>rxDTree</a:t>
            </a:r>
            <a:r>
              <a:rPr lang="en-US" sz="1600" dirty="0"/>
              <a:t>(</a:t>
            </a:r>
            <a:r>
              <a:rPr lang="en-US" sz="1600" dirty="0" err="1"/>
              <a:t>with_formula</a:t>
            </a:r>
            <a:r>
              <a:rPr lang="en-US" sz="1600" dirty="0"/>
              <a:t>, </a:t>
            </a:r>
            <a:r>
              <a:rPr lang="en-US" sz="1600" dirty="0" err="1"/>
              <a:t>training_set</a:t>
            </a:r>
            <a:r>
              <a:rPr lang="en-US" sz="1600" dirty="0"/>
              <a:t>, ...)) # no dots in formula!</a:t>
            </a:r>
          </a:p>
          <a:p>
            <a:r>
              <a:rPr lang="en-US" sz="1600" dirty="0"/>
              <a:t>  } else {</a:t>
            </a:r>
          </a:p>
          <a:p>
            <a:r>
              <a:rPr lang="en-US" sz="1600" dirty="0"/>
              <a:t>    library("</a:t>
            </a:r>
            <a:r>
              <a:rPr lang="en-US" sz="1600" dirty="0" err="1"/>
              <a:t>rpart</a:t>
            </a:r>
            <a:r>
              <a:rPr lang="en-US" sz="1600" dirty="0"/>
              <a:t>")</a:t>
            </a:r>
          </a:p>
          <a:p>
            <a:r>
              <a:rPr lang="en-US" sz="1600" dirty="0"/>
              <a:t>    </a:t>
            </a:r>
            <a:r>
              <a:rPr lang="en-US" sz="1600" dirty="0" err="1"/>
              <a:t>rpart</a:t>
            </a:r>
            <a:r>
              <a:rPr lang="en-US" sz="1600" dirty="0"/>
              <a:t>(</a:t>
            </a:r>
            <a:r>
              <a:rPr lang="en-US" sz="1600" dirty="0" err="1"/>
              <a:t>with_formula</a:t>
            </a:r>
            <a:r>
              <a:rPr lang="en-US" sz="1600" dirty="0"/>
              <a:t>, </a:t>
            </a:r>
            <a:r>
              <a:rPr lang="en-US" sz="1600" dirty="0" err="1"/>
              <a:t>training_set</a:t>
            </a:r>
            <a:r>
              <a:rPr lang="en-US" sz="1600" dirty="0"/>
              <a:t>, ...)</a:t>
            </a:r>
          </a:p>
          <a:p>
            <a:r>
              <a:rPr lang="en-US" sz="1600" dirty="0"/>
              <a:t>  }</a:t>
            </a:r>
          </a:p>
          <a:p>
            <a:r>
              <a:rPr lang="en-US" sz="1600" dirty="0"/>
              <a:t>  </a:t>
            </a:r>
            <a:r>
              <a:rPr lang="en-US" sz="1600" dirty="0" err="1"/>
              <a:t>rule_strings</a:t>
            </a:r>
            <a:r>
              <a:rPr lang="en-US" sz="1600" dirty="0"/>
              <a:t> &lt;- </a:t>
            </a:r>
            <a:r>
              <a:rPr lang="en-US" sz="1600" dirty="0" err="1"/>
              <a:t>get_rules</a:t>
            </a:r>
            <a:r>
              <a:rPr lang="en-US" sz="1600" dirty="0"/>
              <a:t>(</a:t>
            </a:r>
            <a:r>
              <a:rPr lang="en-US" sz="1600" dirty="0" err="1"/>
              <a:t>validated_tree</a:t>
            </a:r>
            <a:r>
              <a:rPr lang="en-US" sz="1600" dirty="0"/>
              <a:t>)</a:t>
            </a:r>
          </a:p>
          <a:p>
            <a:r>
              <a:rPr lang="en-US" sz="1600" dirty="0"/>
              <a:t>  </a:t>
            </a:r>
            <a:r>
              <a:rPr lang="en-US" sz="1600" dirty="0" err="1"/>
              <a:t>test_set_tabulation</a:t>
            </a:r>
            <a:r>
              <a:rPr lang="en-US" sz="1600" dirty="0"/>
              <a:t> &lt;- </a:t>
            </a:r>
            <a:r>
              <a:rPr lang="en-US" sz="1600" dirty="0" err="1"/>
              <a:t>do.call</a:t>
            </a:r>
            <a:r>
              <a:rPr lang="en-US" sz="1600" dirty="0"/>
              <a:t>("</a:t>
            </a:r>
            <a:r>
              <a:rPr lang="en-US" sz="1600" dirty="0" err="1"/>
              <a:t>rbind</a:t>
            </a:r>
            <a:r>
              <a:rPr lang="en-US" sz="1600" dirty="0"/>
              <a:t>", </a:t>
            </a:r>
            <a:r>
              <a:rPr lang="en-US" sz="1600" dirty="0" err="1"/>
              <a:t>lapply</a:t>
            </a:r>
            <a:r>
              <a:rPr lang="en-US" sz="1600" dirty="0"/>
              <a:t>(</a:t>
            </a:r>
            <a:r>
              <a:rPr lang="en-US" sz="1600" dirty="0" err="1"/>
              <a:t>rule_strings</a:t>
            </a:r>
            <a:r>
              <a:rPr lang="en-US" sz="1600" dirty="0"/>
              <a:t>, </a:t>
            </a:r>
            <a:r>
              <a:rPr lang="en-US" sz="1600" dirty="0" err="1"/>
              <a:t>evaluate_rule</a:t>
            </a:r>
            <a:r>
              <a:rPr lang="en-US" sz="1600" dirty="0"/>
              <a:t>, </a:t>
            </a:r>
            <a:r>
              <a:rPr lang="en-US" sz="1600" dirty="0" err="1"/>
              <a:t>test_set</a:t>
            </a:r>
            <a:r>
              <a:rPr lang="en-US" sz="1600" dirty="0"/>
              <a:t>, outcome))</a:t>
            </a:r>
          </a:p>
          <a:p>
            <a:r>
              <a:rPr lang="en-US" sz="1600" dirty="0"/>
              <a:t>  </a:t>
            </a:r>
          </a:p>
          <a:p>
            <a:r>
              <a:rPr lang="en-US" sz="1600" dirty="0"/>
              <a:t>  </a:t>
            </a:r>
            <a:r>
              <a:rPr lang="en-US" sz="1600" dirty="0" err="1"/>
              <a:t>validated_tree$frame$n_test</a:t>
            </a:r>
            <a:r>
              <a:rPr lang="en-US" sz="1600" dirty="0"/>
              <a:t> &lt;- </a:t>
            </a:r>
            <a:r>
              <a:rPr lang="en-US" sz="1600" dirty="0" err="1"/>
              <a:t>test_set_tabulation$n</a:t>
            </a:r>
            <a:endParaRPr lang="en-US" sz="1600" dirty="0"/>
          </a:p>
          <a:p>
            <a:r>
              <a:rPr lang="en-US" sz="1600" dirty="0"/>
              <a:t>  </a:t>
            </a:r>
            <a:r>
              <a:rPr lang="en-US" sz="1600" dirty="0" err="1"/>
              <a:t>validated_tree$frame$yval_test</a:t>
            </a:r>
            <a:r>
              <a:rPr lang="en-US" sz="1600" dirty="0"/>
              <a:t> &lt;- </a:t>
            </a:r>
            <a:r>
              <a:rPr lang="en-US" sz="1600" dirty="0" err="1"/>
              <a:t>test_set_tabulation$yval</a:t>
            </a:r>
            <a:endParaRPr lang="en-US" sz="1600" dirty="0"/>
          </a:p>
          <a:p>
            <a:r>
              <a:rPr lang="en-US" sz="1600" dirty="0"/>
              <a:t>  </a:t>
            </a:r>
            <a:r>
              <a:rPr lang="en-US" sz="1600" dirty="0" err="1"/>
              <a:t>validated_tree$frame$rule</a:t>
            </a:r>
            <a:r>
              <a:rPr lang="en-US" sz="1600" dirty="0"/>
              <a:t> &lt;- </a:t>
            </a:r>
            <a:r>
              <a:rPr lang="en-US" sz="1600" dirty="0" err="1"/>
              <a:t>rule_strings</a:t>
            </a:r>
            <a:r>
              <a:rPr lang="en-US" sz="1600" dirty="0"/>
              <a:t>[</a:t>
            </a:r>
            <a:r>
              <a:rPr lang="en-US" sz="1600" dirty="0" err="1"/>
              <a:t>as.character</a:t>
            </a:r>
            <a:r>
              <a:rPr lang="en-US" sz="1600" dirty="0"/>
              <a:t>(</a:t>
            </a:r>
            <a:r>
              <a:rPr lang="en-US" sz="1600" dirty="0" err="1"/>
              <a:t>row.names</a:t>
            </a:r>
            <a:r>
              <a:rPr lang="en-US" sz="1600" dirty="0"/>
              <a:t>(</a:t>
            </a:r>
            <a:r>
              <a:rPr lang="en-US" sz="1600" dirty="0" err="1"/>
              <a:t>validated_tree$frame</a:t>
            </a:r>
            <a:r>
              <a:rPr lang="en-US" sz="1600" dirty="0"/>
              <a:t>))]</a:t>
            </a:r>
          </a:p>
          <a:p>
            <a:r>
              <a:rPr lang="en-US" sz="1600" dirty="0"/>
              <a:t>  </a:t>
            </a:r>
          </a:p>
          <a:p>
            <a:r>
              <a:rPr lang="en-US" sz="1600" dirty="0"/>
              <a:t>  class(</a:t>
            </a:r>
            <a:r>
              <a:rPr lang="en-US" sz="1600" dirty="0" err="1"/>
              <a:t>validated_tree</a:t>
            </a:r>
            <a:r>
              <a:rPr lang="en-US" sz="1600" dirty="0"/>
              <a:t>)  &lt;- c(class(</a:t>
            </a:r>
            <a:r>
              <a:rPr lang="en-US" sz="1600" dirty="0" err="1"/>
              <a:t>validated_tree</a:t>
            </a:r>
            <a:r>
              <a:rPr lang="en-US" sz="1600" dirty="0"/>
              <a:t>), "</a:t>
            </a:r>
            <a:r>
              <a:rPr lang="en-US" sz="1600" dirty="0" err="1"/>
              <a:t>validated_tree</a:t>
            </a:r>
            <a:r>
              <a:rPr lang="en-US" sz="1600" dirty="0"/>
              <a:t>")</a:t>
            </a:r>
          </a:p>
          <a:p>
            <a:r>
              <a:rPr lang="en-US" sz="1600" dirty="0"/>
              <a:t>  return(</a:t>
            </a:r>
            <a:r>
              <a:rPr lang="en-US" sz="1600" dirty="0" err="1"/>
              <a:t>validated_tree</a:t>
            </a:r>
            <a:r>
              <a:rPr lang="en-US" sz="1600" dirty="0"/>
              <a:t>)</a:t>
            </a:r>
          </a:p>
          <a:p>
            <a:r>
              <a:rPr lang="en-US" sz="1600" dirty="0"/>
              <a:t>}</a:t>
            </a:r>
          </a:p>
        </p:txBody>
      </p:sp>
    </p:spTree>
    <p:extLst>
      <p:ext uri="{BB962C8B-B14F-4D97-AF65-F5344CB8AC3E}">
        <p14:creationId xmlns:p14="http://schemas.microsoft.com/office/powerpoint/2010/main" val="341132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66_Machine_Learning_AI_&amp;_Data_Science_Conference_Template">
  <a:themeElements>
    <a:clrScheme name="MLA&amp;DS">
      <a:dk1>
        <a:srgbClr val="505050"/>
      </a:dk1>
      <a:lt1>
        <a:srgbClr val="FFFFFF"/>
      </a:lt1>
      <a:dk2>
        <a:srgbClr val="A80000"/>
      </a:dk2>
      <a:lt2>
        <a:srgbClr val="E6E6E6"/>
      </a:lt2>
      <a:accent1>
        <a:srgbClr val="A80000"/>
      </a:accent1>
      <a:accent2>
        <a:srgbClr val="080808"/>
      </a:accent2>
      <a:accent3>
        <a:srgbClr val="505050"/>
      </a:accent3>
      <a:accent4>
        <a:srgbClr val="002050"/>
      </a:accent4>
      <a:accent5>
        <a:srgbClr val="D83B01"/>
      </a:accent5>
      <a:accent6>
        <a:srgbClr val="737373"/>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chine_Learning_AI_Data_Science_Conference_16x9_Template.potx" id="{B7DBC42E-8310-4BD5-B450-08D18A62E644}" vid="{839C80EC-BCB0-4364-95BD-B6DB3DC544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10" ma:contentTypeDescription="Create a new document." ma:contentTypeScope="" ma:versionID="168c9e103d9d4a9b7bf3c7c880175992">
  <xsd:schema xmlns:xsd="http://www.w3.org/2001/XMLSchema" xmlns:xs="http://www.w3.org/2001/XMLSchema" xmlns:p="http://schemas.microsoft.com/office/2006/metadata/properties" xmlns:ns1="http://schemas.microsoft.com/sharepoint/v3" xmlns:ns2="caeb30a9-2c8b-4a3c-a0a0-e0c0af147dd7" xmlns:ns3="77f81409-d3f9-42c7-88a3-a887086b554f" targetNamespace="http://schemas.microsoft.com/office/2006/metadata/properties" ma:root="true" ma:fieldsID="85abae4f6dc124c12c1b1737887aba42" ns1:_="" ns2:_="" ns3:_="">
    <xsd:import namespace="http://schemas.microsoft.com/sharepoint/v3"/>
    <xsd:import namespace="caeb30a9-2c8b-4a3c-a0a0-e0c0af147dd7"/>
    <xsd:import namespace="77f81409-d3f9-42c7-88a3-a887086b554f"/>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7f81409-d3f9-42c7-88a3-a887086b554f"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AutoTags" ma:index="17"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caeb30a9-2c8b-4a3c-a0a0-e0c0af147dd7"/>
    <ds:schemaRef ds:uri="http://schemas.microsoft.com/office/2006/documentManagement/types"/>
    <ds:schemaRef ds:uri="77f81409-d3f9-42c7-88a3-a887086b554f"/>
    <ds:schemaRef ds:uri="http://purl.org/dc/elements/1.1/"/>
    <ds:schemaRef ds:uri="http://schemas.microsoft.com/office/2006/metadata/properties"/>
    <ds:schemaRef ds:uri="http://schemas.microsoft.com/sharepoint/v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D1BF0A30-929C-4FEE-A60D-CCA9A5DE16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77f81409-d3f9-42c7-88a3-a887086b55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Machine_Learning_AI_Data_Science_Conference_16x9_Template</Template>
  <TotalTime>569</TotalTime>
  <Words>1137</Words>
  <Application>Microsoft Office PowerPoint</Application>
  <PresentationFormat>Custom</PresentationFormat>
  <Paragraphs>81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Consolas</vt:lpstr>
      <vt:lpstr>Segoe UI</vt:lpstr>
      <vt:lpstr>Segoe UI Light</vt:lpstr>
      <vt:lpstr>Segoe UI Semibold</vt:lpstr>
      <vt:lpstr>Segoe UI Semilight</vt:lpstr>
      <vt:lpstr>Wingdings</vt:lpstr>
      <vt:lpstr>5-50166_Machine_Learning_AI_&amp;_Data_Science_Conference_Template</vt:lpstr>
      <vt:lpstr>Performance vs. Simplicity: Visualizing the Tradeoffs from Pruning Decision Trees.</vt:lpstr>
      <vt:lpstr>Goals </vt:lpstr>
      <vt:lpstr>PowerPoint Presentation</vt:lpstr>
      <vt:lpstr>PowerPoint Presentation</vt:lpstr>
      <vt:lpstr>Fitting a “validated” decision tree</vt:lpstr>
      <vt:lpstr>Demo: Using the Decision Tree Explorer</vt:lpstr>
      <vt:lpstr>Fitting a “validated” decision tree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Ali Baloch</dc:creator>
  <cp:keywords/>
  <dc:description/>
  <cp:lastModifiedBy>Robert Horton</cp:lastModifiedBy>
  <cp:revision>17</cp:revision>
  <dcterms:created xsi:type="dcterms:W3CDTF">2017-12-01T18:17:16Z</dcterms:created>
  <dcterms:modified xsi:type="dcterms:W3CDTF">2018-01-17T01:11:33Z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20;#Microsoft Conference Center|9ee5e79d-18a6-44c6-bfde-7021198eb4fc</vt:lpwstr>
  </property>
  <property fmtid="{D5CDD505-2E9C-101B-9397-08002B2CF9AE}" pid="7" name="Track">
    <vt:lpwstr/>
  </property>
  <property fmtid="{D5CDD505-2E9C-101B-9397-08002B2CF9AE}" pid="8" name="Event Location">
    <vt:lpwstr>131;#Microsoft Redmond Campus|3cd96142-cb30-40de-9c66-cd17f1bb8ca1</vt:lpwstr>
  </property>
  <property fmtid="{D5CDD505-2E9C-101B-9397-08002B2CF9AE}" pid="9" name="Campaign">
    <vt:lpwstr/>
  </property>
  <property fmtid="{D5CDD505-2E9C-101B-9397-08002B2CF9AE}" pid="10" name="IsMyDocuments">
    <vt:bool>true</vt:bool>
  </property>
  <property fmtid="{D5CDD505-2E9C-101B-9397-08002B2CF9AE}" pid="11" name="TaxKeyword">
    <vt:lpwstr>69;#machine learning|912b89bd-3197-4d37-838b-dea3c299099a;#169;#AI ＆ Data Science Conference|8f010730-a012-41a8-b19a-7b5a9af03b6a</vt:lpwstr>
  </property>
  <property fmtid="{D5CDD505-2E9C-101B-9397-08002B2CF9AE}" pid="12" name="Audience1">
    <vt:lpwstr/>
  </property>
  <property fmtid="{D5CDD505-2E9C-101B-9397-08002B2CF9AE}" pid="13" name="Event Name">
    <vt:lpwstr>72;#Machine Learning, AI and Data Science Conference|2f5995e3-1e3d-4c27-96d6-c6c80990926c</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Owner">
    <vt:lpwstr>boefraty@microsoft.com</vt:lpwstr>
  </property>
  <property fmtid="{D5CDD505-2E9C-101B-9397-08002B2CF9AE}" pid="18" name="MSIP_Label_f42aa342-8706-4288-bd11-ebb85995028c_SetDate">
    <vt:lpwstr>2017-10-19T14:21:12.4936654+03:00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