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4F99B-78EE-4515-9516-FE77849CE2B2}" v="69" dt="2023-04-04T16:09:21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mselector.azurewebsite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Azure HPC/AI VM selector webapp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657-2614-4D92-A50A-74210568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6312A-BE33-4FCA-BEE4-E10B2F88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9795"/>
            <a:ext cx="11029615" cy="3634486"/>
          </a:xfrm>
        </p:spPr>
        <p:txBody>
          <a:bodyPr/>
          <a:lstStyle/>
          <a:p>
            <a:r>
              <a:rPr lang="en-US" dirty="0"/>
              <a:t>Provide an easy way to search for and find Azure HPC/AI specialty virtual machines</a:t>
            </a:r>
          </a:p>
          <a:p>
            <a:r>
              <a:rPr lang="en-US" dirty="0"/>
              <a:t>HPC specific search filters. (e.g. hyperthreading disabled, InfiniBand, GPU’s, AVX512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official Azure VM selector tool does not have any advanced filters</a:t>
            </a:r>
          </a:p>
          <a:p>
            <a:r>
              <a:rPr lang="en-US" dirty="0"/>
              <a:t>Prototype, mock-up of Specialty VM selector tool (Not production version)</a:t>
            </a:r>
          </a:p>
          <a:p>
            <a:pPr lvl="1"/>
            <a:r>
              <a:rPr lang="en-US" dirty="0"/>
              <a:t>Webapp </a:t>
            </a:r>
            <a:r>
              <a:rPr lang="en-US"/>
              <a:t>+ python + Flask</a:t>
            </a:r>
            <a:endParaRPr lang="en-US" dirty="0"/>
          </a:p>
          <a:p>
            <a:r>
              <a:rPr lang="en-US" b="1" dirty="0"/>
              <a:t>Currently accessible internally in 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E31A-F9D6-4BD5-A803-15FB243B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2E5C-5138-4678-8815-2DA5E099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Webapp tool location</a:t>
            </a:r>
          </a:p>
          <a:p>
            <a:pPr lvl="1"/>
            <a:r>
              <a:rPr lang="en-US" dirty="0">
                <a:hlinkClick r:id="rId2"/>
              </a:rPr>
              <a:t>https://vmselector.azurewebsites.net/</a:t>
            </a:r>
            <a:endParaRPr lang="en-US" dirty="0"/>
          </a:p>
          <a:p>
            <a:r>
              <a:rPr lang="en-US" dirty="0"/>
              <a:t>Advanced specialty VM search filtering options</a:t>
            </a:r>
          </a:p>
          <a:p>
            <a:r>
              <a:rPr lang="en-US" dirty="0"/>
              <a:t>Calculates  VM cost in multiple regions (Pay-as-you-go)</a:t>
            </a:r>
          </a:p>
        </p:txBody>
      </p:sp>
    </p:spTree>
    <p:extLst>
      <p:ext uri="{BB962C8B-B14F-4D97-AF65-F5344CB8AC3E}">
        <p14:creationId xmlns:p14="http://schemas.microsoft.com/office/powerpoint/2010/main" val="4298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476AD65-5A27-0C30-E33C-F850F8682F0B}"/>
              </a:ext>
            </a:extLst>
          </p:cNvPr>
          <p:cNvGrpSpPr/>
          <p:nvPr/>
        </p:nvGrpSpPr>
        <p:grpSpPr>
          <a:xfrm>
            <a:off x="2716406" y="1871356"/>
            <a:ext cx="6368370" cy="4179907"/>
            <a:chOff x="3562336" y="1351260"/>
            <a:chExt cx="6368370" cy="417990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EDC0276-A8BC-A2AD-063F-9F70C7D2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843" y="2623462"/>
              <a:ext cx="1531938" cy="749713"/>
            </a:xfrm>
            <a:prstGeom prst="rect">
              <a:avLst/>
            </a:prstGeom>
            <a:noFill/>
            <a:ln w="20638" cap="sq">
              <a:solidFill>
                <a:srgbClr val="4672C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5B8F620-D823-8232-E0E9-B693E7CED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624" y="2306050"/>
              <a:ext cx="407988" cy="228508"/>
            </a:xfrm>
            <a:custGeom>
              <a:avLst/>
              <a:gdLst>
                <a:gd name="T0" fmla="*/ 663 w 1244"/>
                <a:gd name="T1" fmla="*/ 3 h 861"/>
                <a:gd name="T2" fmla="*/ 66 w 1244"/>
                <a:gd name="T3" fmla="*/ 3 h 861"/>
                <a:gd name="T4" fmla="*/ 0 w 1244"/>
                <a:gd name="T5" fmla="*/ 57 h 861"/>
                <a:gd name="T6" fmla="*/ 0 w 1244"/>
                <a:gd name="T7" fmla="*/ 330 h 861"/>
                <a:gd name="T8" fmla="*/ 663 w 1244"/>
                <a:gd name="T9" fmla="*/ 739 h 861"/>
                <a:gd name="T10" fmla="*/ 953 w 1244"/>
                <a:gd name="T11" fmla="*/ 861 h 861"/>
                <a:gd name="T12" fmla="*/ 1244 w 1244"/>
                <a:gd name="T13" fmla="*/ 739 h 861"/>
                <a:gd name="T14" fmla="*/ 1244 w 1244"/>
                <a:gd name="T15" fmla="*/ 330 h 861"/>
                <a:gd name="T16" fmla="*/ 663 w 1244"/>
                <a:gd name="T17" fmla="*/ 3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4" h="861">
                  <a:moveTo>
                    <a:pt x="663" y="3"/>
                  </a:moveTo>
                  <a:lnTo>
                    <a:pt x="66" y="3"/>
                  </a:lnTo>
                  <a:cubicBezTo>
                    <a:pt x="32" y="0"/>
                    <a:pt x="3" y="24"/>
                    <a:pt x="0" y="57"/>
                  </a:cubicBezTo>
                  <a:lnTo>
                    <a:pt x="0" y="330"/>
                  </a:lnTo>
                  <a:lnTo>
                    <a:pt x="663" y="739"/>
                  </a:lnTo>
                  <a:lnTo>
                    <a:pt x="953" y="861"/>
                  </a:lnTo>
                  <a:lnTo>
                    <a:pt x="1244" y="739"/>
                  </a:lnTo>
                  <a:lnTo>
                    <a:pt x="1244" y="330"/>
                  </a:lnTo>
                  <a:lnTo>
                    <a:pt x="663" y="3"/>
                  </a:lnTo>
                  <a:close/>
                </a:path>
              </a:pathLst>
            </a:custGeom>
            <a:solidFill>
              <a:srgbClr val="21A36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F983DB6C-B838-8040-1A59-FECDF994B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624" y="2393345"/>
              <a:ext cx="217488" cy="107835"/>
            </a:xfrm>
            <a:prstGeom prst="rect">
              <a:avLst/>
            </a:prstGeom>
            <a:solidFill>
              <a:srgbClr val="107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A63B60B-B35B-0F55-56C5-2D02B4E0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112" y="2306050"/>
              <a:ext cx="190500" cy="87295"/>
            </a:xfrm>
            <a:custGeom>
              <a:avLst/>
              <a:gdLst>
                <a:gd name="T0" fmla="*/ 581 w 581"/>
                <a:gd name="T1" fmla="*/ 67 h 327"/>
                <a:gd name="T2" fmla="*/ 581 w 581"/>
                <a:gd name="T3" fmla="*/ 327 h 327"/>
                <a:gd name="T4" fmla="*/ 0 w 581"/>
                <a:gd name="T5" fmla="*/ 327 h 327"/>
                <a:gd name="T6" fmla="*/ 0 w 581"/>
                <a:gd name="T7" fmla="*/ 0 h 327"/>
                <a:gd name="T8" fmla="*/ 512 w 581"/>
                <a:gd name="T9" fmla="*/ 0 h 327"/>
                <a:gd name="T10" fmla="*/ 581 w 581"/>
                <a:gd name="T11" fmla="*/ 6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327">
                  <a:moveTo>
                    <a:pt x="581" y="67"/>
                  </a:moveTo>
                  <a:lnTo>
                    <a:pt x="581" y="327"/>
                  </a:lnTo>
                  <a:lnTo>
                    <a:pt x="0" y="327"/>
                  </a:lnTo>
                  <a:lnTo>
                    <a:pt x="0" y="0"/>
                  </a:lnTo>
                  <a:lnTo>
                    <a:pt x="512" y="0"/>
                  </a:lnTo>
                  <a:cubicBezTo>
                    <a:pt x="550" y="0"/>
                    <a:pt x="580" y="30"/>
                    <a:pt x="581" y="67"/>
                  </a:cubicBezTo>
                  <a:close/>
                </a:path>
              </a:pathLst>
            </a:custGeom>
            <a:solidFill>
              <a:srgbClr val="33C48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4B20E39-B618-861B-463D-19F14453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624" y="2501181"/>
              <a:ext cx="407988" cy="196415"/>
            </a:xfrm>
            <a:custGeom>
              <a:avLst/>
              <a:gdLst>
                <a:gd name="T0" fmla="*/ 663 w 1244"/>
                <a:gd name="T1" fmla="*/ 0 h 736"/>
                <a:gd name="T2" fmla="*/ 0 w 1244"/>
                <a:gd name="T3" fmla="*/ 0 h 736"/>
                <a:gd name="T4" fmla="*/ 0 w 1244"/>
                <a:gd name="T5" fmla="*/ 667 h 736"/>
                <a:gd name="T6" fmla="*/ 69 w 1244"/>
                <a:gd name="T7" fmla="*/ 736 h 736"/>
                <a:gd name="T8" fmla="*/ 1175 w 1244"/>
                <a:gd name="T9" fmla="*/ 736 h 736"/>
                <a:gd name="T10" fmla="*/ 1244 w 1244"/>
                <a:gd name="T11" fmla="*/ 667 h 736"/>
                <a:gd name="T12" fmla="*/ 1244 w 1244"/>
                <a:gd name="T13" fmla="*/ 409 h 736"/>
                <a:gd name="T14" fmla="*/ 663 w 1244"/>
                <a:gd name="T15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4" h="736">
                  <a:moveTo>
                    <a:pt x="663" y="0"/>
                  </a:moveTo>
                  <a:lnTo>
                    <a:pt x="0" y="0"/>
                  </a:lnTo>
                  <a:lnTo>
                    <a:pt x="0" y="667"/>
                  </a:lnTo>
                  <a:cubicBezTo>
                    <a:pt x="0" y="705"/>
                    <a:pt x="31" y="736"/>
                    <a:pt x="69" y="736"/>
                  </a:cubicBezTo>
                  <a:lnTo>
                    <a:pt x="1175" y="736"/>
                  </a:lnTo>
                  <a:cubicBezTo>
                    <a:pt x="1213" y="736"/>
                    <a:pt x="1244" y="705"/>
                    <a:pt x="1244" y="667"/>
                  </a:cubicBezTo>
                  <a:lnTo>
                    <a:pt x="1244" y="409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185C3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DE0E3AF-E963-7503-D82C-D25607D9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112" y="2501181"/>
              <a:ext cx="190500" cy="109119"/>
            </a:xfrm>
            <a:prstGeom prst="rect">
              <a:avLst/>
            </a:prstGeom>
            <a:solidFill>
              <a:srgbClr val="107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5EEE6017-97A0-EE2B-183D-CDFFE129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37" y="2390778"/>
              <a:ext cx="225425" cy="2670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F576B84-E5B0-C549-A8E4-79DA23010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624" y="2393345"/>
              <a:ext cx="217488" cy="260602"/>
            </a:xfrm>
            <a:custGeom>
              <a:avLst/>
              <a:gdLst>
                <a:gd name="T0" fmla="*/ 577 w 663"/>
                <a:gd name="T1" fmla="*/ 1 h 982"/>
                <a:gd name="T2" fmla="*/ 0 w 663"/>
                <a:gd name="T3" fmla="*/ 1 h 982"/>
                <a:gd name="T4" fmla="*/ 0 w 663"/>
                <a:gd name="T5" fmla="*/ 982 h 982"/>
                <a:gd name="T6" fmla="*/ 560 w 663"/>
                <a:gd name="T7" fmla="*/ 982 h 982"/>
                <a:gd name="T8" fmla="*/ 663 w 663"/>
                <a:gd name="T9" fmla="*/ 887 h 982"/>
                <a:gd name="T10" fmla="*/ 663 w 663"/>
                <a:gd name="T11" fmla="*/ 83 h 982"/>
                <a:gd name="T12" fmla="*/ 577 w 663"/>
                <a:gd name="T13" fmla="*/ 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982">
                  <a:moveTo>
                    <a:pt x="577" y="1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560" y="982"/>
                  </a:lnTo>
                  <a:cubicBezTo>
                    <a:pt x="614" y="980"/>
                    <a:pt x="657" y="939"/>
                    <a:pt x="663" y="887"/>
                  </a:cubicBezTo>
                  <a:lnTo>
                    <a:pt x="663" y="83"/>
                  </a:lnTo>
                  <a:cubicBezTo>
                    <a:pt x="662" y="37"/>
                    <a:pt x="624" y="0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B35D7CB5-8F47-2276-A79A-E70F8FC2B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37" y="2390778"/>
              <a:ext cx="225425" cy="2670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97DA3C7-9379-463D-5AAE-BF0EED589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099" y="2371521"/>
              <a:ext cx="327025" cy="260602"/>
            </a:xfrm>
            <a:custGeom>
              <a:avLst/>
              <a:gdLst>
                <a:gd name="T0" fmla="*/ 83 w 995"/>
                <a:gd name="T1" fmla="*/ 0 h 981"/>
                <a:gd name="T2" fmla="*/ 912 w 995"/>
                <a:gd name="T3" fmla="*/ 0 h 981"/>
                <a:gd name="T4" fmla="*/ 995 w 995"/>
                <a:gd name="T5" fmla="*/ 82 h 981"/>
                <a:gd name="T6" fmla="*/ 995 w 995"/>
                <a:gd name="T7" fmla="*/ 900 h 981"/>
                <a:gd name="T8" fmla="*/ 912 w 995"/>
                <a:gd name="T9" fmla="*/ 981 h 981"/>
                <a:gd name="T10" fmla="*/ 83 w 995"/>
                <a:gd name="T11" fmla="*/ 981 h 981"/>
                <a:gd name="T12" fmla="*/ 0 w 995"/>
                <a:gd name="T13" fmla="*/ 900 h 981"/>
                <a:gd name="T14" fmla="*/ 0 w 995"/>
                <a:gd name="T15" fmla="*/ 82 h 981"/>
                <a:gd name="T16" fmla="*/ 83 w 995"/>
                <a:gd name="T1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81">
                  <a:moveTo>
                    <a:pt x="83" y="0"/>
                  </a:moveTo>
                  <a:lnTo>
                    <a:pt x="912" y="0"/>
                  </a:lnTo>
                  <a:cubicBezTo>
                    <a:pt x="958" y="0"/>
                    <a:pt x="995" y="37"/>
                    <a:pt x="995" y="82"/>
                  </a:cubicBezTo>
                  <a:lnTo>
                    <a:pt x="995" y="900"/>
                  </a:lnTo>
                  <a:cubicBezTo>
                    <a:pt x="995" y="945"/>
                    <a:pt x="958" y="981"/>
                    <a:pt x="912" y="981"/>
                  </a:cubicBezTo>
                  <a:lnTo>
                    <a:pt x="83" y="981"/>
                  </a:lnTo>
                  <a:cubicBezTo>
                    <a:pt x="37" y="981"/>
                    <a:pt x="0" y="945"/>
                    <a:pt x="0" y="900"/>
                  </a:cubicBezTo>
                  <a:lnTo>
                    <a:pt x="0" y="82"/>
                  </a:lnTo>
                  <a:cubicBezTo>
                    <a:pt x="0" y="37"/>
                    <a:pt x="37" y="0"/>
                    <a:pt x="83" y="0"/>
                  </a:cubicBezTo>
                  <a:close/>
                </a:path>
              </a:pathLst>
            </a:custGeom>
            <a:solidFill>
              <a:srgbClr val="107C4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8E097FD-EA0C-E5F6-627F-09283A12C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299" y="2422872"/>
              <a:ext cx="176213" cy="157902"/>
            </a:xfrm>
            <a:custGeom>
              <a:avLst/>
              <a:gdLst>
                <a:gd name="T0" fmla="*/ 0 w 537"/>
                <a:gd name="T1" fmla="*/ 593 h 593"/>
                <a:gd name="T2" fmla="*/ 195 w 537"/>
                <a:gd name="T3" fmla="*/ 296 h 593"/>
                <a:gd name="T4" fmla="*/ 16 w 537"/>
                <a:gd name="T5" fmla="*/ 0 h 593"/>
                <a:gd name="T6" fmla="*/ 160 w 537"/>
                <a:gd name="T7" fmla="*/ 0 h 593"/>
                <a:gd name="T8" fmla="*/ 257 w 537"/>
                <a:gd name="T9" fmla="*/ 189 h 593"/>
                <a:gd name="T10" fmla="*/ 275 w 537"/>
                <a:gd name="T11" fmla="*/ 229 h 593"/>
                <a:gd name="T12" fmla="*/ 277 w 537"/>
                <a:gd name="T13" fmla="*/ 229 h 593"/>
                <a:gd name="T14" fmla="*/ 297 w 537"/>
                <a:gd name="T15" fmla="*/ 188 h 593"/>
                <a:gd name="T16" fmla="*/ 401 w 537"/>
                <a:gd name="T17" fmla="*/ 0 h 593"/>
                <a:gd name="T18" fmla="*/ 533 w 537"/>
                <a:gd name="T19" fmla="*/ 0 h 593"/>
                <a:gd name="T20" fmla="*/ 350 w 537"/>
                <a:gd name="T21" fmla="*/ 294 h 593"/>
                <a:gd name="T22" fmla="*/ 537 w 537"/>
                <a:gd name="T23" fmla="*/ 593 h 593"/>
                <a:gd name="T24" fmla="*/ 397 w 537"/>
                <a:gd name="T25" fmla="*/ 593 h 593"/>
                <a:gd name="T26" fmla="*/ 285 w 537"/>
                <a:gd name="T27" fmla="*/ 386 h 593"/>
                <a:gd name="T28" fmla="*/ 271 w 537"/>
                <a:gd name="T29" fmla="*/ 358 h 593"/>
                <a:gd name="T30" fmla="*/ 270 w 537"/>
                <a:gd name="T31" fmla="*/ 358 h 593"/>
                <a:gd name="T32" fmla="*/ 257 w 537"/>
                <a:gd name="T33" fmla="*/ 385 h 593"/>
                <a:gd name="T34" fmla="*/ 141 w 537"/>
                <a:gd name="T35" fmla="*/ 593 h 593"/>
                <a:gd name="T36" fmla="*/ 0 w 537"/>
                <a:gd name="T37" fmla="*/ 593 h 593"/>
                <a:gd name="T38" fmla="*/ 0 w 537"/>
                <a:gd name="T39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593">
                  <a:moveTo>
                    <a:pt x="0" y="593"/>
                  </a:moveTo>
                  <a:lnTo>
                    <a:pt x="195" y="296"/>
                  </a:lnTo>
                  <a:lnTo>
                    <a:pt x="16" y="0"/>
                  </a:lnTo>
                  <a:lnTo>
                    <a:pt x="160" y="0"/>
                  </a:lnTo>
                  <a:lnTo>
                    <a:pt x="257" y="189"/>
                  </a:lnTo>
                  <a:cubicBezTo>
                    <a:pt x="266" y="207"/>
                    <a:pt x="272" y="220"/>
                    <a:pt x="275" y="229"/>
                  </a:cubicBezTo>
                  <a:lnTo>
                    <a:pt x="277" y="229"/>
                  </a:lnTo>
                  <a:cubicBezTo>
                    <a:pt x="283" y="215"/>
                    <a:pt x="290" y="201"/>
                    <a:pt x="297" y="188"/>
                  </a:cubicBezTo>
                  <a:lnTo>
                    <a:pt x="401" y="0"/>
                  </a:lnTo>
                  <a:lnTo>
                    <a:pt x="533" y="0"/>
                  </a:lnTo>
                  <a:lnTo>
                    <a:pt x="350" y="294"/>
                  </a:lnTo>
                  <a:lnTo>
                    <a:pt x="537" y="593"/>
                  </a:lnTo>
                  <a:lnTo>
                    <a:pt x="397" y="593"/>
                  </a:lnTo>
                  <a:lnTo>
                    <a:pt x="285" y="386"/>
                  </a:lnTo>
                  <a:cubicBezTo>
                    <a:pt x="279" y="377"/>
                    <a:pt x="275" y="367"/>
                    <a:pt x="271" y="358"/>
                  </a:cubicBezTo>
                  <a:lnTo>
                    <a:pt x="270" y="358"/>
                  </a:lnTo>
                  <a:cubicBezTo>
                    <a:pt x="266" y="367"/>
                    <a:pt x="262" y="376"/>
                    <a:pt x="257" y="385"/>
                  </a:cubicBezTo>
                  <a:lnTo>
                    <a:pt x="141" y="593"/>
                  </a:lnTo>
                  <a:lnTo>
                    <a:pt x="0" y="593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DE826A2F-9BEE-DA9F-D779-DF73D3BC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562" y="2692460"/>
              <a:ext cx="325438" cy="14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Excel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04776C1-F948-9170-37FF-0B830BA48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9831" y="3134396"/>
              <a:ext cx="935038" cy="815185"/>
            </a:xfrm>
            <a:custGeom>
              <a:avLst/>
              <a:gdLst>
                <a:gd name="T0" fmla="*/ 2508 w 2852"/>
                <a:gd name="T1" fmla="*/ 3072 h 3072"/>
                <a:gd name="T2" fmla="*/ 437 w 2852"/>
                <a:gd name="T3" fmla="*/ 3072 h 3072"/>
                <a:gd name="T4" fmla="*/ 635 w 2852"/>
                <a:gd name="T5" fmla="*/ 2471 h 3072"/>
                <a:gd name="T6" fmla="*/ 293 w 2852"/>
                <a:gd name="T7" fmla="*/ 1436 h 3072"/>
                <a:gd name="T8" fmla="*/ 0 w 2852"/>
                <a:gd name="T9" fmla="*/ 606 h 3072"/>
                <a:gd name="T10" fmla="*/ 345 w 2852"/>
                <a:gd name="T11" fmla="*/ 0 h 3072"/>
                <a:gd name="T12" fmla="*/ 2416 w 2852"/>
                <a:gd name="T13" fmla="*/ 0 h 3072"/>
                <a:gd name="T14" fmla="*/ 2218 w 2852"/>
                <a:gd name="T15" fmla="*/ 600 h 3072"/>
                <a:gd name="T16" fmla="*/ 2560 w 2852"/>
                <a:gd name="T17" fmla="*/ 1636 h 3072"/>
                <a:gd name="T18" fmla="*/ 2852 w 2852"/>
                <a:gd name="T19" fmla="*/ 2465 h 3072"/>
                <a:gd name="T20" fmla="*/ 2508 w 2852"/>
                <a:gd name="T21" fmla="*/ 3072 h 3072"/>
                <a:gd name="T22" fmla="*/ 571 w 2852"/>
                <a:gd name="T23" fmla="*/ 877 h 3072"/>
                <a:gd name="T24" fmla="*/ 1854 w 2852"/>
                <a:gd name="T25" fmla="*/ 877 h 3072"/>
                <a:gd name="T26" fmla="*/ 713 w 2852"/>
                <a:gd name="T27" fmla="*/ 1316 h 3072"/>
                <a:gd name="T28" fmla="*/ 1940 w 2852"/>
                <a:gd name="T29" fmla="*/ 1316 h 3072"/>
                <a:gd name="T30" fmla="*/ 856 w 2852"/>
                <a:gd name="T31" fmla="*/ 1755 h 3072"/>
                <a:gd name="T32" fmla="*/ 2082 w 2852"/>
                <a:gd name="T33" fmla="*/ 1755 h 3072"/>
                <a:gd name="T34" fmla="*/ 999 w 2852"/>
                <a:gd name="T35" fmla="*/ 2194 h 3072"/>
                <a:gd name="T36" fmla="*/ 2282 w 2852"/>
                <a:gd name="T37" fmla="*/ 2194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2" h="3072">
                  <a:moveTo>
                    <a:pt x="2508" y="3072"/>
                  </a:moveTo>
                  <a:lnTo>
                    <a:pt x="437" y="3072"/>
                  </a:lnTo>
                  <a:cubicBezTo>
                    <a:pt x="562" y="2896"/>
                    <a:pt x="631" y="2687"/>
                    <a:pt x="635" y="2471"/>
                  </a:cubicBezTo>
                  <a:cubicBezTo>
                    <a:pt x="603" y="2104"/>
                    <a:pt x="486" y="1749"/>
                    <a:pt x="293" y="1436"/>
                  </a:cubicBezTo>
                  <a:cubicBezTo>
                    <a:pt x="135" y="1184"/>
                    <a:pt x="35" y="901"/>
                    <a:pt x="0" y="606"/>
                  </a:cubicBezTo>
                  <a:cubicBezTo>
                    <a:pt x="15" y="361"/>
                    <a:pt x="142" y="137"/>
                    <a:pt x="345" y="0"/>
                  </a:cubicBezTo>
                  <a:lnTo>
                    <a:pt x="2416" y="0"/>
                  </a:lnTo>
                  <a:cubicBezTo>
                    <a:pt x="2291" y="175"/>
                    <a:pt x="2222" y="385"/>
                    <a:pt x="2218" y="600"/>
                  </a:cubicBezTo>
                  <a:cubicBezTo>
                    <a:pt x="2250" y="968"/>
                    <a:pt x="2367" y="1322"/>
                    <a:pt x="2560" y="1636"/>
                  </a:cubicBezTo>
                  <a:cubicBezTo>
                    <a:pt x="2718" y="1887"/>
                    <a:pt x="2818" y="2170"/>
                    <a:pt x="2852" y="2465"/>
                  </a:cubicBezTo>
                  <a:cubicBezTo>
                    <a:pt x="2838" y="2710"/>
                    <a:pt x="2711" y="2934"/>
                    <a:pt x="2508" y="3072"/>
                  </a:cubicBezTo>
                  <a:close/>
                  <a:moveTo>
                    <a:pt x="571" y="877"/>
                  </a:moveTo>
                  <a:lnTo>
                    <a:pt x="1854" y="877"/>
                  </a:lnTo>
                  <a:moveTo>
                    <a:pt x="713" y="1316"/>
                  </a:moveTo>
                  <a:lnTo>
                    <a:pt x="1940" y="1316"/>
                  </a:lnTo>
                  <a:moveTo>
                    <a:pt x="856" y="1755"/>
                  </a:moveTo>
                  <a:lnTo>
                    <a:pt x="2082" y="1755"/>
                  </a:lnTo>
                  <a:moveTo>
                    <a:pt x="999" y="2194"/>
                  </a:moveTo>
                  <a:lnTo>
                    <a:pt x="2282" y="2194"/>
                  </a:lnTo>
                </a:path>
              </a:pathLst>
            </a:custGeom>
            <a:noFill/>
            <a:ln w="14288" cap="rnd">
              <a:solidFill>
                <a:srgbClr val="395E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7CF29DD-DE24-C08D-7BBF-C6A7DCEC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506" y="2845551"/>
              <a:ext cx="7149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alibri" panose="020F0502020204030204" pitchFamily="34" charset="0"/>
                </a:rPr>
                <a:t>VM spec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6D20CCC8-A55A-C97A-C6DB-A215E69C2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1718" y="2975211"/>
              <a:ext cx="1484313" cy="652148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0131700-D38E-1424-5F25-6C0DC4CF4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3331" y="3587562"/>
              <a:ext cx="98425" cy="79593"/>
            </a:xfrm>
            <a:custGeom>
              <a:avLst/>
              <a:gdLst>
                <a:gd name="T0" fmla="*/ 0 w 62"/>
                <a:gd name="T1" fmla="*/ 0 h 62"/>
                <a:gd name="T2" fmla="*/ 62 w 62"/>
                <a:gd name="T3" fmla="*/ 31 h 62"/>
                <a:gd name="T4" fmla="*/ 0 w 62"/>
                <a:gd name="T5" fmla="*/ 62 h 62"/>
                <a:gd name="T6" fmla="*/ 0 w 6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0" y="0"/>
                  </a:moveTo>
                  <a:lnTo>
                    <a:pt x="6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DE204A42-4CE8-BF01-7F7D-06C785DF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01956" y="3949581"/>
              <a:ext cx="23813" cy="795928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EF22203-B987-4112-2BD1-CC320043B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743" y="4735239"/>
              <a:ext cx="98425" cy="79593"/>
            </a:xfrm>
            <a:custGeom>
              <a:avLst/>
              <a:gdLst>
                <a:gd name="T0" fmla="*/ 62 w 62"/>
                <a:gd name="T1" fmla="*/ 1 h 62"/>
                <a:gd name="T2" fmla="*/ 30 w 62"/>
                <a:gd name="T3" fmla="*/ 62 h 62"/>
                <a:gd name="T4" fmla="*/ 0 w 62"/>
                <a:gd name="T5" fmla="*/ 0 h 62"/>
                <a:gd name="T6" fmla="*/ 62 w 62"/>
                <a:gd name="T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62" y="1"/>
                  </a:moveTo>
                  <a:lnTo>
                    <a:pt x="30" y="62"/>
                  </a:lnTo>
                  <a:lnTo>
                    <a:pt x="0" y="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2A1BDC4C-8C73-C086-0A3D-949DCF19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993" y="3027845"/>
              <a:ext cx="1001713" cy="21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Python code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6741816-286F-FD1A-48E2-1127E868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9481" y="3190882"/>
              <a:ext cx="452438" cy="1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dirty="0">
                  <a:solidFill>
                    <a:srgbClr val="4672C4"/>
                  </a:solidFill>
                  <a:latin typeface="Calibri" panose="020F0502020204030204" pitchFamily="34" charset="0"/>
                </a:rPr>
                <a:t>   Flask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DA2C874C-DA64-F755-FBC7-B41CAF01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681" y="3393715"/>
              <a:ext cx="0" cy="22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6EBF105-D260-2B0D-03D7-4086CD7C1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256" y="5033071"/>
              <a:ext cx="75905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4672C4"/>
                  </a:solidFill>
                  <a:latin typeface="Calibri" panose="020F0502020204030204" pitchFamily="34" charset="0"/>
                </a:rPr>
                <a:t>VM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 report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8098F4C-7F6A-7319-98D0-48182D4BA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0906" y="1351260"/>
              <a:ext cx="1511300" cy="815185"/>
            </a:xfrm>
            <a:custGeom>
              <a:avLst/>
              <a:gdLst>
                <a:gd name="T0" fmla="*/ 0 w 952"/>
                <a:gd name="T1" fmla="*/ 635 h 635"/>
                <a:gd name="T2" fmla="*/ 857 w 952"/>
                <a:gd name="T3" fmla="*/ 635 h 635"/>
                <a:gd name="T4" fmla="*/ 952 w 952"/>
                <a:gd name="T5" fmla="*/ 0 h 635"/>
                <a:gd name="T6" fmla="*/ 95 w 952"/>
                <a:gd name="T7" fmla="*/ 0 h 635"/>
                <a:gd name="T8" fmla="*/ 0 w 952"/>
                <a:gd name="T9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635">
                  <a:moveTo>
                    <a:pt x="0" y="635"/>
                  </a:moveTo>
                  <a:lnTo>
                    <a:pt x="857" y="635"/>
                  </a:lnTo>
                  <a:lnTo>
                    <a:pt x="952" y="0"/>
                  </a:lnTo>
                  <a:lnTo>
                    <a:pt x="95" y="0"/>
                  </a:lnTo>
                  <a:lnTo>
                    <a:pt x="0" y="635"/>
                  </a:lnTo>
                  <a:close/>
                </a:path>
              </a:pathLst>
            </a:custGeom>
            <a:noFill/>
            <a:ln w="20638" cap="sq">
              <a:solidFill>
                <a:srgbClr val="5381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11D8C0FB-7C05-A3DB-147F-CED3D7F5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543" y="1506594"/>
              <a:ext cx="850900" cy="21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User input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7F01D84-BC11-0902-C6F8-B5D3DACA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7593" y="1669631"/>
              <a:ext cx="1193800" cy="16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dirty="0">
                  <a:solidFill>
                    <a:srgbClr val="4672C4"/>
                  </a:solidFill>
                  <a:latin typeface="Calibri" panose="020F0502020204030204" pitchFamily="34" charset="0"/>
                </a:rPr>
                <a:t>VM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 requirements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5DE37CBC-2ED2-1C6D-ACB7-AB38CCD4D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781" y="1832668"/>
              <a:ext cx="1133475" cy="21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Type of report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2D7ACA28-2326-D94C-0837-88667C92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1943" y="2166445"/>
              <a:ext cx="0" cy="898629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057DA9B-ADEE-267A-A3A8-456792CE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2731" y="3054804"/>
              <a:ext cx="98425" cy="79593"/>
            </a:xfrm>
            <a:custGeom>
              <a:avLst/>
              <a:gdLst>
                <a:gd name="T0" fmla="*/ 62 w 62"/>
                <a:gd name="T1" fmla="*/ 0 h 62"/>
                <a:gd name="T2" fmla="*/ 31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2">
                  <a:moveTo>
                    <a:pt x="62" y="0"/>
                  </a:moveTo>
                  <a:lnTo>
                    <a:pt x="31" y="62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46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64E939C-9721-7220-6428-7BE19CC83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8356" y="4814832"/>
              <a:ext cx="1485900" cy="716335"/>
            </a:xfrm>
            <a:custGeom>
              <a:avLst/>
              <a:gdLst>
                <a:gd name="T0" fmla="*/ 95 w 952"/>
                <a:gd name="T1" fmla="*/ 635 h 635"/>
                <a:gd name="T2" fmla="*/ 952 w 952"/>
                <a:gd name="T3" fmla="*/ 635 h 635"/>
                <a:gd name="T4" fmla="*/ 952 w 952"/>
                <a:gd name="T5" fmla="*/ 96 h 635"/>
                <a:gd name="T6" fmla="*/ 857 w 952"/>
                <a:gd name="T7" fmla="*/ 0 h 635"/>
                <a:gd name="T8" fmla="*/ 0 w 952"/>
                <a:gd name="T9" fmla="*/ 0 h 635"/>
                <a:gd name="T10" fmla="*/ 0 w 952"/>
                <a:gd name="T11" fmla="*/ 540 h 635"/>
                <a:gd name="T12" fmla="*/ 95 w 952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" h="635">
                  <a:moveTo>
                    <a:pt x="95" y="635"/>
                  </a:moveTo>
                  <a:lnTo>
                    <a:pt x="952" y="635"/>
                  </a:lnTo>
                  <a:lnTo>
                    <a:pt x="952" y="96"/>
                  </a:lnTo>
                  <a:lnTo>
                    <a:pt x="857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95" y="635"/>
                  </a:lnTo>
                  <a:close/>
                </a:path>
              </a:pathLst>
            </a:custGeom>
            <a:noFill/>
            <a:ln w="317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4BBA78-3078-873B-A08F-BEFE1C64EB09}"/>
                </a:ext>
              </a:extLst>
            </p:cNvPr>
            <p:cNvSpPr txBox="1"/>
            <p:nvPr/>
          </p:nvSpPr>
          <p:spPr>
            <a:xfrm>
              <a:off x="3562336" y="4258689"/>
              <a:ext cx="916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Python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Azure retail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 prices API</a:t>
              </a:r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0402ED8-EA88-E36E-D962-5465EA5AC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213" y="4123990"/>
              <a:ext cx="935038" cy="1008063"/>
            </a:xfrm>
            <a:custGeom>
              <a:avLst/>
              <a:gdLst>
                <a:gd name="T0" fmla="*/ 2508 w 2852"/>
                <a:gd name="T1" fmla="*/ 3072 h 3072"/>
                <a:gd name="T2" fmla="*/ 437 w 2852"/>
                <a:gd name="T3" fmla="*/ 3072 h 3072"/>
                <a:gd name="T4" fmla="*/ 635 w 2852"/>
                <a:gd name="T5" fmla="*/ 2471 h 3072"/>
                <a:gd name="T6" fmla="*/ 293 w 2852"/>
                <a:gd name="T7" fmla="*/ 1436 h 3072"/>
                <a:gd name="T8" fmla="*/ 0 w 2852"/>
                <a:gd name="T9" fmla="*/ 606 h 3072"/>
                <a:gd name="T10" fmla="*/ 345 w 2852"/>
                <a:gd name="T11" fmla="*/ 0 h 3072"/>
                <a:gd name="T12" fmla="*/ 2416 w 2852"/>
                <a:gd name="T13" fmla="*/ 0 h 3072"/>
                <a:gd name="T14" fmla="*/ 2218 w 2852"/>
                <a:gd name="T15" fmla="*/ 600 h 3072"/>
                <a:gd name="T16" fmla="*/ 2560 w 2852"/>
                <a:gd name="T17" fmla="*/ 1636 h 3072"/>
                <a:gd name="T18" fmla="*/ 2852 w 2852"/>
                <a:gd name="T19" fmla="*/ 2465 h 3072"/>
                <a:gd name="T20" fmla="*/ 2508 w 2852"/>
                <a:gd name="T21" fmla="*/ 3072 h 3072"/>
                <a:gd name="T22" fmla="*/ 571 w 2852"/>
                <a:gd name="T23" fmla="*/ 877 h 3072"/>
                <a:gd name="T24" fmla="*/ 1854 w 2852"/>
                <a:gd name="T25" fmla="*/ 877 h 3072"/>
                <a:gd name="T26" fmla="*/ 713 w 2852"/>
                <a:gd name="T27" fmla="*/ 1316 h 3072"/>
                <a:gd name="T28" fmla="*/ 1940 w 2852"/>
                <a:gd name="T29" fmla="*/ 1316 h 3072"/>
                <a:gd name="T30" fmla="*/ 856 w 2852"/>
                <a:gd name="T31" fmla="*/ 1755 h 3072"/>
                <a:gd name="T32" fmla="*/ 2082 w 2852"/>
                <a:gd name="T33" fmla="*/ 1755 h 3072"/>
                <a:gd name="T34" fmla="*/ 999 w 2852"/>
                <a:gd name="T35" fmla="*/ 2194 h 3072"/>
                <a:gd name="T36" fmla="*/ 2282 w 2852"/>
                <a:gd name="T37" fmla="*/ 2194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2" h="3072">
                  <a:moveTo>
                    <a:pt x="2508" y="3072"/>
                  </a:moveTo>
                  <a:lnTo>
                    <a:pt x="437" y="3072"/>
                  </a:lnTo>
                  <a:cubicBezTo>
                    <a:pt x="562" y="2896"/>
                    <a:pt x="631" y="2687"/>
                    <a:pt x="635" y="2471"/>
                  </a:cubicBezTo>
                  <a:cubicBezTo>
                    <a:pt x="603" y="2104"/>
                    <a:pt x="486" y="1749"/>
                    <a:pt x="293" y="1436"/>
                  </a:cubicBezTo>
                  <a:cubicBezTo>
                    <a:pt x="135" y="1184"/>
                    <a:pt x="35" y="901"/>
                    <a:pt x="0" y="606"/>
                  </a:cubicBezTo>
                  <a:cubicBezTo>
                    <a:pt x="15" y="361"/>
                    <a:pt x="142" y="137"/>
                    <a:pt x="345" y="0"/>
                  </a:cubicBezTo>
                  <a:lnTo>
                    <a:pt x="2416" y="0"/>
                  </a:lnTo>
                  <a:cubicBezTo>
                    <a:pt x="2291" y="175"/>
                    <a:pt x="2222" y="385"/>
                    <a:pt x="2218" y="600"/>
                  </a:cubicBezTo>
                  <a:cubicBezTo>
                    <a:pt x="2250" y="968"/>
                    <a:pt x="2367" y="1322"/>
                    <a:pt x="2560" y="1636"/>
                  </a:cubicBezTo>
                  <a:cubicBezTo>
                    <a:pt x="2718" y="1887"/>
                    <a:pt x="2818" y="2170"/>
                    <a:pt x="2852" y="2465"/>
                  </a:cubicBezTo>
                  <a:cubicBezTo>
                    <a:pt x="2838" y="2710"/>
                    <a:pt x="2711" y="2934"/>
                    <a:pt x="2508" y="3072"/>
                  </a:cubicBezTo>
                  <a:close/>
                  <a:moveTo>
                    <a:pt x="571" y="877"/>
                  </a:moveTo>
                  <a:lnTo>
                    <a:pt x="1854" y="877"/>
                  </a:lnTo>
                  <a:moveTo>
                    <a:pt x="713" y="1316"/>
                  </a:moveTo>
                  <a:lnTo>
                    <a:pt x="1940" y="1316"/>
                  </a:lnTo>
                  <a:moveTo>
                    <a:pt x="856" y="1755"/>
                  </a:moveTo>
                  <a:lnTo>
                    <a:pt x="2082" y="1755"/>
                  </a:lnTo>
                  <a:moveTo>
                    <a:pt x="999" y="2194"/>
                  </a:moveTo>
                  <a:lnTo>
                    <a:pt x="2282" y="2194"/>
                  </a:lnTo>
                </a:path>
              </a:pathLst>
            </a:custGeom>
            <a:noFill/>
            <a:ln w="14288" cap="rnd">
              <a:solidFill>
                <a:srgbClr val="395E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EDDD5B-FBCB-5BAD-1610-F8120921B8F0}"/>
                </a:ext>
              </a:extLst>
            </p:cNvPr>
            <p:cNvSpPr/>
            <p:nvPr/>
          </p:nvSpPr>
          <p:spPr>
            <a:xfrm>
              <a:off x="6009278" y="3921869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D8EDE9-2C02-8235-6EBE-BBACC06B0FA9}"/>
                </a:ext>
              </a:extLst>
            </p:cNvPr>
            <p:cNvSpPr txBox="1"/>
            <p:nvPr/>
          </p:nvSpPr>
          <p:spPr>
            <a:xfrm>
              <a:off x="6010171" y="4107558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VM Cost DB</a:t>
              </a:r>
            </a:p>
            <a:p>
              <a:r>
                <a:rPr lang="en-US" sz="1200" dirty="0">
                  <a:solidFill>
                    <a:schemeClr val="accent2"/>
                  </a:solidFill>
                </a:rPr>
                <a:t>Pickle file</a:t>
              </a:r>
            </a:p>
          </p:txBody>
        </p:sp>
        <p:sp>
          <p:nvSpPr>
            <p:cNvPr id="44" name="Line 22">
              <a:extLst>
                <a:ext uri="{FF2B5EF4-FFF2-40B4-BE49-F238E27FC236}">
                  <a16:creationId xmlns:a16="http://schemas.microsoft.com/office/drawing/2014/main" id="{86B47834-2BE0-3DE8-B978-346D88453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5651" y="3375794"/>
              <a:ext cx="752972" cy="712787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8D283937-87B9-F75F-8BEB-BA5664E82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4600" y="4470927"/>
              <a:ext cx="688776" cy="97853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CFD0CBB2-0AF6-F64E-6E65-DF18E9627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9580" y="3706951"/>
              <a:ext cx="1222175" cy="550724"/>
            </a:xfrm>
            <a:prstGeom prst="line">
              <a:avLst/>
            </a:prstGeom>
            <a:noFill/>
            <a:ln w="14288" cap="rnd">
              <a:solidFill>
                <a:srgbClr val="4672C4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A2D3206-E279-CC49-1384-F6E2D7BD89BD}"/>
              </a:ext>
            </a:extLst>
          </p:cNvPr>
          <p:cNvSpPr txBox="1"/>
          <p:nvPr/>
        </p:nvSpPr>
        <p:spPr>
          <a:xfrm>
            <a:off x="2928340" y="806737"/>
            <a:ext cx="4627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Highlevel</a:t>
            </a:r>
            <a:r>
              <a:rPr lang="en-US" sz="2800" dirty="0"/>
              <a:t> </a:t>
            </a:r>
            <a:r>
              <a:rPr lang="en-US" sz="2800" dirty="0" err="1"/>
              <a:t>wepapp</a:t>
            </a:r>
            <a:r>
              <a:rPr lang="en-US" sz="2800" dirty="0"/>
              <a:t> </a:t>
            </a:r>
            <a:r>
              <a:rPr lang="en-US" sz="2800" dirty="0" err="1"/>
              <a:t>achitecture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76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9B63A5-FF9D-049B-8869-C7DBBB8DED10}"/>
              </a:ext>
            </a:extLst>
          </p:cNvPr>
          <p:cNvSpPr txBox="1"/>
          <p:nvPr/>
        </p:nvSpPr>
        <p:spPr>
          <a:xfrm>
            <a:off x="3224463" y="696588"/>
            <a:ext cx="532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regional VM Cost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AF93A-DCB4-6B60-5A4A-8244AD589239}"/>
              </a:ext>
            </a:extLst>
          </p:cNvPr>
          <p:cNvGrpSpPr/>
          <p:nvPr/>
        </p:nvGrpSpPr>
        <p:grpSpPr>
          <a:xfrm>
            <a:off x="4364853" y="1690436"/>
            <a:ext cx="2450022" cy="4553953"/>
            <a:chOff x="4364853" y="1690436"/>
            <a:chExt cx="2450022" cy="4553953"/>
          </a:xfrm>
        </p:grpSpPr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A0358538-7A14-CA4A-6AF0-4AAF40107134}"/>
                </a:ext>
              </a:extLst>
            </p:cNvPr>
            <p:cNvSpPr/>
            <p:nvPr/>
          </p:nvSpPr>
          <p:spPr>
            <a:xfrm>
              <a:off x="4364853" y="1690436"/>
              <a:ext cx="2450022" cy="90236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A7371A-5FFA-3EE4-6841-3571684D1995}"/>
                </a:ext>
              </a:extLst>
            </p:cNvPr>
            <p:cNvSpPr txBox="1"/>
            <p:nvPr/>
          </p:nvSpPr>
          <p:spPr>
            <a:xfrm>
              <a:off x="4855552" y="1818454"/>
              <a:ext cx="155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VM data</a:t>
              </a:r>
            </a:p>
            <a:p>
              <a:r>
                <a:rPr lang="en-US" dirty="0"/>
                <a:t>(Excel file)</a:t>
              </a:r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5A4F8426-4791-EF2C-CC21-36A030EBF130}"/>
                </a:ext>
              </a:extLst>
            </p:cNvPr>
            <p:cNvSpPr/>
            <p:nvPr/>
          </p:nvSpPr>
          <p:spPr>
            <a:xfrm>
              <a:off x="4535505" y="3424944"/>
              <a:ext cx="2108718" cy="84025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782A97-467B-B2F5-B064-958017768418}"/>
                </a:ext>
              </a:extLst>
            </p:cNvPr>
            <p:cNvSpPr txBox="1"/>
            <p:nvPr/>
          </p:nvSpPr>
          <p:spPr>
            <a:xfrm>
              <a:off x="4535504" y="3660404"/>
              <a:ext cx="2108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retail cost API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97464394-0A2B-3E83-BC1D-5C1435561B41}"/>
                </a:ext>
              </a:extLst>
            </p:cNvPr>
            <p:cNvSpPr/>
            <p:nvPr/>
          </p:nvSpPr>
          <p:spPr>
            <a:xfrm>
              <a:off x="4705543" y="5125453"/>
              <a:ext cx="1768642" cy="11189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D223BA-1189-D45E-BA82-225D201CB789}"/>
                </a:ext>
              </a:extLst>
            </p:cNvPr>
            <p:cNvSpPr txBox="1"/>
            <p:nvPr/>
          </p:nvSpPr>
          <p:spPr>
            <a:xfrm>
              <a:off x="4705543" y="5404987"/>
              <a:ext cx="1860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Regional VM cost</a:t>
              </a:r>
            </a:p>
            <a:p>
              <a:r>
                <a:rPr lang="en-US" dirty="0"/>
                <a:t>      (Pickle file)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AEE5EB8-3FDF-4335-8BD1-E380805891B7}"/>
                </a:ext>
              </a:extLst>
            </p:cNvPr>
            <p:cNvCxnSpPr>
              <a:stCxn id="2" idx="1"/>
              <a:endCxn id="4" idx="3"/>
            </p:cNvCxnSpPr>
            <p:nvPr/>
          </p:nvCxnSpPr>
          <p:spPr>
            <a:xfrm>
              <a:off x="5589864" y="2592804"/>
              <a:ext cx="0" cy="83214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C6EB9D-9581-D017-2DC2-2A2E46F88935}"/>
                </a:ext>
              </a:extLst>
            </p:cNvPr>
            <p:cNvCxnSpPr/>
            <p:nvPr/>
          </p:nvCxnSpPr>
          <p:spPr>
            <a:xfrm>
              <a:off x="5589863" y="4293313"/>
              <a:ext cx="0" cy="83214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7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9B63A5-FF9D-049B-8869-C7DBBB8DED10}"/>
              </a:ext>
            </a:extLst>
          </p:cNvPr>
          <p:cNvSpPr txBox="1"/>
          <p:nvPr/>
        </p:nvSpPr>
        <p:spPr>
          <a:xfrm>
            <a:off x="3598539" y="602406"/>
            <a:ext cx="3848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VM webapp architecture</a:t>
            </a:r>
          </a:p>
          <a:p>
            <a:r>
              <a:rPr lang="en-US" sz="2800" dirty="0"/>
              <a:t>        (</a:t>
            </a:r>
            <a:r>
              <a:rPr lang="en-US" sz="2800" dirty="0" err="1"/>
              <a:t>python+flask</a:t>
            </a:r>
            <a:r>
              <a:rPr lang="en-US" sz="2800" dirty="0"/>
              <a:t>)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6D941-C1E0-3D46-DC79-5459DA89E94D}"/>
              </a:ext>
            </a:extLst>
          </p:cNvPr>
          <p:cNvGrpSpPr/>
          <p:nvPr/>
        </p:nvGrpSpPr>
        <p:grpSpPr>
          <a:xfrm>
            <a:off x="1286660" y="1964051"/>
            <a:ext cx="8676923" cy="4772197"/>
            <a:chOff x="1286660" y="1964051"/>
            <a:chExt cx="8676923" cy="4772197"/>
          </a:xfrm>
        </p:grpSpPr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A0358538-7A14-CA4A-6AF0-4AAF40107134}"/>
                </a:ext>
              </a:extLst>
            </p:cNvPr>
            <p:cNvSpPr/>
            <p:nvPr/>
          </p:nvSpPr>
          <p:spPr>
            <a:xfrm>
              <a:off x="1286660" y="3210295"/>
              <a:ext cx="2267414" cy="90236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A7371A-5FFA-3EE4-6841-3571684D1995}"/>
                </a:ext>
              </a:extLst>
            </p:cNvPr>
            <p:cNvSpPr txBox="1"/>
            <p:nvPr/>
          </p:nvSpPr>
          <p:spPr>
            <a:xfrm>
              <a:off x="1600966" y="3296903"/>
              <a:ext cx="155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VM data</a:t>
              </a:r>
            </a:p>
            <a:p>
              <a:r>
                <a:rPr lang="en-US" dirty="0"/>
                <a:t>(Excel file)</a:t>
              </a:r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5A4F8426-4791-EF2C-CC21-36A030EBF130}"/>
                </a:ext>
              </a:extLst>
            </p:cNvPr>
            <p:cNvSpPr/>
            <p:nvPr/>
          </p:nvSpPr>
          <p:spPr>
            <a:xfrm>
              <a:off x="4782954" y="3343206"/>
              <a:ext cx="1768642" cy="63654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97464394-0A2B-3E83-BC1D-5C1435561B41}"/>
                </a:ext>
              </a:extLst>
            </p:cNvPr>
            <p:cNvSpPr/>
            <p:nvPr/>
          </p:nvSpPr>
          <p:spPr>
            <a:xfrm>
              <a:off x="8148943" y="3102011"/>
              <a:ext cx="1768642" cy="11189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D223BA-1189-D45E-BA82-225D201CB789}"/>
                </a:ext>
              </a:extLst>
            </p:cNvPr>
            <p:cNvSpPr txBox="1"/>
            <p:nvPr/>
          </p:nvSpPr>
          <p:spPr>
            <a:xfrm>
              <a:off x="8102945" y="3428822"/>
              <a:ext cx="1860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Regional VM cost</a:t>
              </a:r>
            </a:p>
            <a:p>
              <a:r>
                <a:rPr lang="en-US" dirty="0"/>
                <a:t>      (Pickle file)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9DD606-37A8-A7A4-CAF7-3EAA3022F0EE}"/>
                </a:ext>
              </a:extLst>
            </p:cNvPr>
            <p:cNvSpPr/>
            <p:nvPr/>
          </p:nvSpPr>
          <p:spPr>
            <a:xfrm>
              <a:off x="4552474" y="1988550"/>
              <a:ext cx="2229602" cy="670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E597-7D20-1D3B-455A-7CB7EC2CCAF9}"/>
                </a:ext>
              </a:extLst>
            </p:cNvPr>
            <p:cNvSpPr txBox="1"/>
            <p:nvPr/>
          </p:nvSpPr>
          <p:spPr>
            <a:xfrm>
              <a:off x="4627887" y="2114504"/>
              <a:ext cx="2046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Webapp form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A708D5-AA70-FF1B-B6F4-B5A91DE35F9E}"/>
                </a:ext>
              </a:extLst>
            </p:cNvPr>
            <p:cNvSpPr/>
            <p:nvPr/>
          </p:nvSpPr>
          <p:spPr>
            <a:xfrm>
              <a:off x="4968183" y="5851521"/>
              <a:ext cx="1583413" cy="884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43B57347-A6A6-F8C7-A952-F3C335EB295E}"/>
                </a:ext>
              </a:extLst>
            </p:cNvPr>
            <p:cNvSpPr/>
            <p:nvPr/>
          </p:nvSpPr>
          <p:spPr>
            <a:xfrm>
              <a:off x="5618479" y="2772672"/>
              <a:ext cx="234451" cy="4860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306AC9AC-3225-AEC6-B0FD-E5AFEC1742D9}"/>
                </a:ext>
              </a:extLst>
            </p:cNvPr>
            <p:cNvSpPr/>
            <p:nvPr/>
          </p:nvSpPr>
          <p:spPr>
            <a:xfrm>
              <a:off x="5651373" y="5302510"/>
              <a:ext cx="207057" cy="460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6A3BC29-8D23-DF9E-67DF-B37C58FD7ED4}"/>
                </a:ext>
              </a:extLst>
            </p:cNvPr>
            <p:cNvSpPr/>
            <p:nvPr/>
          </p:nvSpPr>
          <p:spPr>
            <a:xfrm>
              <a:off x="3736811" y="3525492"/>
              <a:ext cx="916887" cy="2719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B0841020-16A1-38F1-28D2-4FA65CF6501C}"/>
                </a:ext>
              </a:extLst>
            </p:cNvPr>
            <p:cNvSpPr/>
            <p:nvPr/>
          </p:nvSpPr>
          <p:spPr>
            <a:xfrm>
              <a:off x="6728565" y="3525492"/>
              <a:ext cx="1089192" cy="27197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Diagonal Corners Snipped 20">
              <a:extLst>
                <a:ext uri="{FF2B5EF4-FFF2-40B4-BE49-F238E27FC236}">
                  <a16:creationId xmlns:a16="http://schemas.microsoft.com/office/drawing/2014/main" id="{23E57837-488A-6BC4-ED85-FF6E36E49B3A}"/>
                </a:ext>
              </a:extLst>
            </p:cNvPr>
            <p:cNvSpPr/>
            <p:nvPr/>
          </p:nvSpPr>
          <p:spPr>
            <a:xfrm>
              <a:off x="4782954" y="4557426"/>
              <a:ext cx="1933471" cy="61040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38D6D3-4B3F-CF65-E23B-65B7BC960580}"/>
                </a:ext>
              </a:extLst>
            </p:cNvPr>
            <p:cNvSpPr txBox="1"/>
            <p:nvPr/>
          </p:nvSpPr>
          <p:spPr>
            <a:xfrm>
              <a:off x="5041466" y="3415864"/>
              <a:ext cx="130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filters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17E494-75FA-B11F-77CD-A4ADD5126440}"/>
                </a:ext>
              </a:extLst>
            </p:cNvPr>
            <p:cNvSpPr txBox="1"/>
            <p:nvPr/>
          </p:nvSpPr>
          <p:spPr>
            <a:xfrm>
              <a:off x="4812402" y="4666165"/>
              <a:ext cx="1639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jinja2 template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364F592-1831-9A2F-0FC4-25512E66D9B8}"/>
                </a:ext>
              </a:extLst>
            </p:cNvPr>
            <p:cNvSpPr/>
            <p:nvPr/>
          </p:nvSpPr>
          <p:spPr>
            <a:xfrm>
              <a:off x="5618479" y="4075153"/>
              <a:ext cx="207057" cy="460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892FD2-BA99-9DED-AF8B-E00F2AD77ABC}"/>
                </a:ext>
              </a:extLst>
            </p:cNvPr>
            <p:cNvSpPr txBox="1"/>
            <p:nvPr/>
          </p:nvSpPr>
          <p:spPr>
            <a:xfrm>
              <a:off x="5302405" y="6077331"/>
              <a:ext cx="8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Report</a:t>
              </a:r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CA22FC18-A837-D0A3-8862-7425BEF7BD17}"/>
                </a:ext>
              </a:extLst>
            </p:cNvPr>
            <p:cNvSpPr/>
            <p:nvPr/>
          </p:nvSpPr>
          <p:spPr>
            <a:xfrm>
              <a:off x="8344052" y="2052303"/>
              <a:ext cx="1378424" cy="67023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D33A23A1-0784-5E5B-D566-C7311082E305}"/>
                </a:ext>
              </a:extLst>
            </p:cNvPr>
            <p:cNvSpPr/>
            <p:nvPr/>
          </p:nvSpPr>
          <p:spPr>
            <a:xfrm>
              <a:off x="1731155" y="1964051"/>
              <a:ext cx="1378424" cy="67023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Slider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JS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6E495A1-707D-5880-E4D8-ECE4F1F9D2C4}"/>
                </a:ext>
              </a:extLst>
            </p:cNvPr>
            <p:cNvSpPr/>
            <p:nvPr/>
          </p:nvSpPr>
          <p:spPr>
            <a:xfrm>
              <a:off x="3313697" y="2251435"/>
              <a:ext cx="916887" cy="2719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E9F5368D-6DE6-8D26-8446-94E10DBC1820}"/>
                </a:ext>
              </a:extLst>
            </p:cNvPr>
            <p:cNvSpPr/>
            <p:nvPr/>
          </p:nvSpPr>
          <p:spPr>
            <a:xfrm>
              <a:off x="7071771" y="2251435"/>
              <a:ext cx="1089192" cy="27197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1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C1521-EC01-1650-8836-B2F66D5F7A7B}"/>
              </a:ext>
            </a:extLst>
          </p:cNvPr>
          <p:cNvSpPr txBox="1"/>
          <p:nvPr/>
        </p:nvSpPr>
        <p:spPr>
          <a:xfrm>
            <a:off x="3971499" y="655093"/>
            <a:ext cx="339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Deploying Webapp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8F20-4215-A2BC-C140-022633AE82CF}"/>
              </a:ext>
            </a:extLst>
          </p:cNvPr>
          <p:cNvSpPr txBox="1"/>
          <p:nvPr/>
        </p:nvSpPr>
        <p:spPr>
          <a:xfrm>
            <a:off x="1296537" y="1828800"/>
            <a:ext cx="97032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on local 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local webserver (flask </a:t>
            </a:r>
            <a:r>
              <a:rPr lang="en-US" dirty="0" err="1"/>
              <a:t>builtin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via Azure webapp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az</a:t>
            </a:r>
            <a:r>
              <a:rPr lang="en-US" dirty="0"/>
              <a:t> webapp up --runtime 'PYTHON:3.9' --</a:t>
            </a:r>
            <a:r>
              <a:rPr lang="en-US" dirty="0" err="1"/>
              <a:t>sku</a:t>
            </a:r>
            <a:r>
              <a:rPr lang="en-US" dirty="0"/>
              <a:t> B1 --name vmselector --location </a:t>
            </a:r>
            <a:r>
              <a:rPr lang="en-US" dirty="0" err="1"/>
              <a:t>southcentralus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 access via Azure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1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D0A91-3945-46FD-A6B2-249E6F141ACC}"/>
              </a:ext>
            </a:extLst>
          </p:cNvPr>
          <p:cNvSpPr txBox="1"/>
          <p:nvPr/>
        </p:nvSpPr>
        <p:spPr>
          <a:xfrm>
            <a:off x="1893715" y="708498"/>
            <a:ext cx="7574507" cy="333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8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9A35-3710-4DA7-B531-3DBAD3BA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8969-0DF3-4329-B889-8E7CF2F0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Suitable repo for current version</a:t>
            </a:r>
          </a:p>
          <a:p>
            <a:r>
              <a:rPr lang="en-US" dirty="0"/>
              <a:t>Need API for Specialty VM features</a:t>
            </a:r>
          </a:p>
          <a:p>
            <a:r>
              <a:rPr lang="en-US" dirty="0"/>
              <a:t>Replace Excel with Database?</a:t>
            </a:r>
          </a:p>
          <a:p>
            <a:r>
              <a:rPr lang="en-US" dirty="0"/>
              <a:t>Improve how regional VM cost is calculated</a:t>
            </a:r>
          </a:p>
          <a:p>
            <a:pPr lvl="1"/>
            <a:r>
              <a:rPr lang="en-US" dirty="0"/>
              <a:t>Real-time</a:t>
            </a:r>
          </a:p>
          <a:p>
            <a:r>
              <a:rPr lang="en-US" dirty="0"/>
              <a:t>Complete managed disks filters section</a:t>
            </a:r>
          </a:p>
          <a:p>
            <a:r>
              <a:rPr lang="en-US" dirty="0"/>
              <a:t>Option to get lowest cost in </a:t>
            </a:r>
            <a:r>
              <a:rPr lang="en-US"/>
              <a:t>any region</a:t>
            </a:r>
            <a:endParaRPr lang="en-US" dirty="0"/>
          </a:p>
          <a:p>
            <a:r>
              <a:rPr lang="en-US" dirty="0"/>
              <a:t>Create an external version</a:t>
            </a:r>
          </a:p>
        </p:txBody>
      </p:sp>
    </p:spTree>
    <p:extLst>
      <p:ext uri="{BB962C8B-B14F-4D97-AF65-F5344CB8AC3E}">
        <p14:creationId xmlns:p14="http://schemas.microsoft.com/office/powerpoint/2010/main" val="390252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{972A49E8-3861-4D6E-90C9-DEC0D729B1C0}tf33552983_win32</Template>
  <TotalTime>929</TotalTime>
  <Words>286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Azure HPC/AI VM selector webapp tool</vt:lpstr>
      <vt:lpstr>Goal of tool</vt:lpstr>
      <vt:lpstr>Tool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HPC storage Cost comparison tool</dc:title>
  <dc:creator>Cormac Garvey</dc:creator>
  <cp:lastModifiedBy>Cormac Garvey</cp:lastModifiedBy>
  <cp:revision>2</cp:revision>
  <dcterms:created xsi:type="dcterms:W3CDTF">2021-04-07T22:39:55Z</dcterms:created>
  <dcterms:modified xsi:type="dcterms:W3CDTF">2023-05-18T04:28:10Z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