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8"/>
  </p:notesMasterIdLst>
  <p:handoutMasterIdLst>
    <p:handoutMasterId r:id="rId19"/>
  </p:handoutMasterIdLst>
  <p:sldIdLst>
    <p:sldId id="1486" r:id="rId5"/>
    <p:sldId id="1502" r:id="rId6"/>
    <p:sldId id="1518" r:id="rId7"/>
    <p:sldId id="1517" r:id="rId8"/>
    <p:sldId id="1507" r:id="rId9"/>
    <p:sldId id="1523" r:id="rId10"/>
    <p:sldId id="1524" r:id="rId11"/>
    <p:sldId id="1525" r:id="rId12"/>
    <p:sldId id="1526" r:id="rId13"/>
    <p:sldId id="1527" r:id="rId14"/>
    <p:sldId id="1528" r:id="rId15"/>
    <p:sldId id="1529" r:id="rId16"/>
    <p:sldId id="151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486"/>
            <p14:sldId id="1502"/>
            <p14:sldId id="1518"/>
            <p14:sldId id="1517"/>
            <p14:sldId id="1507"/>
            <p14:sldId id="1523"/>
            <p14:sldId id="1524"/>
            <p14:sldId id="1525"/>
            <p14:sldId id="1526"/>
            <p14:sldId id="1527"/>
            <p14:sldId id="1528"/>
            <p14:sldId id="1529"/>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8888" autoAdjust="0"/>
  </p:normalViewPr>
  <p:slideViewPr>
    <p:cSldViewPr>
      <p:cViewPr varScale="1">
        <p:scale>
          <a:sx n="101" d="100"/>
          <a:sy n="101" d="100"/>
        </p:scale>
        <p:origin x="738" y="1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12/5/2017 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12/5/2017 2:21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12/5/2017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12/5/2017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7867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12/5/2017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35819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12/6/2017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340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12/5/2017 2:21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12/5/2017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12/5/2017 2:21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12/5/2017 2:21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12/5/2017 2:21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12/5/2017 2:21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12/5/2017 2:21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12/5/2017 2:21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12/5/2017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549-3714-4EB1-89D6-90C85951D6A0}"/>
              </a:ext>
            </a:extLst>
          </p:cNvPr>
          <p:cNvSpPr>
            <a:spLocks noGrp="1"/>
          </p:cNvSpPr>
          <p:nvPr>
            <p:ph type="title"/>
          </p:nvPr>
        </p:nvSpPr>
        <p:spPr/>
        <p:txBody>
          <a:bodyPr/>
          <a:lstStyle/>
          <a:p>
            <a:r>
              <a:rPr lang="en-US" dirty="0"/>
              <a:t>Active learning</a:t>
            </a:r>
          </a:p>
        </p:txBody>
      </p:sp>
      <p:sp>
        <p:nvSpPr>
          <p:cNvPr id="3" name="Text Placeholder 2">
            <a:extLst>
              <a:ext uri="{FF2B5EF4-FFF2-40B4-BE49-F238E27FC236}">
                <a16:creationId xmlns:a16="http://schemas.microsoft.com/office/drawing/2014/main" id="{824A632E-B338-400C-87BD-897359370EFB}"/>
              </a:ext>
            </a:extLst>
          </p:cNvPr>
          <p:cNvSpPr>
            <a:spLocks noGrp="1"/>
          </p:cNvSpPr>
          <p:nvPr>
            <p:ph type="body" sz="quarter" idx="10"/>
          </p:nvPr>
        </p:nvSpPr>
        <p:spPr>
          <a:xfrm>
            <a:off x="273926" y="1363661"/>
            <a:ext cx="11889563" cy="5289115"/>
          </a:xfrm>
        </p:spPr>
        <p:txBody>
          <a:bodyPr/>
          <a:lstStyle/>
          <a:p>
            <a:r>
              <a:rPr lang="en-US" sz="2800" dirty="0"/>
              <a:t>In some applications, data is expensive to collect, e. g. experiments in biology</a:t>
            </a:r>
          </a:p>
          <a:p>
            <a:endParaRPr lang="en-US" sz="2800" dirty="0"/>
          </a:p>
          <a:p>
            <a:r>
              <a:rPr lang="en-US" sz="2800" dirty="0"/>
              <a:t>Active learning aims to to improve the model by selecting smallest data set possible in a more target way</a:t>
            </a:r>
          </a:p>
          <a:p>
            <a:endParaRPr lang="en-US" sz="2800" dirty="0"/>
          </a:p>
          <a:p>
            <a:r>
              <a:rPr lang="en-US" sz="2800" dirty="0"/>
              <a:t>Better model -&gt; better triage -&gt; better selection of cases to label -&gt; better model -&gt; ...</a:t>
            </a:r>
          </a:p>
          <a:p>
            <a:endParaRPr lang="en-US" sz="2800" dirty="0"/>
          </a:p>
          <a:p>
            <a:r>
              <a:rPr lang="en-US" sz="2800" dirty="0"/>
              <a:t>Companies like </a:t>
            </a:r>
            <a:r>
              <a:rPr lang="en-US" sz="2800" dirty="0" err="1"/>
              <a:t>CrowdFlower</a:t>
            </a:r>
            <a:r>
              <a:rPr lang="en-US" sz="2800" dirty="0"/>
              <a:t> and services like the Custom Vision Service use active learning.</a:t>
            </a:r>
          </a:p>
          <a:p>
            <a:endParaRPr lang="en-US" sz="2800" dirty="0"/>
          </a:p>
        </p:txBody>
      </p:sp>
    </p:spTree>
    <p:extLst>
      <p:ext uri="{BB962C8B-B14F-4D97-AF65-F5344CB8AC3E}">
        <p14:creationId xmlns:p14="http://schemas.microsoft.com/office/powerpoint/2010/main" val="35750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4B2D-030E-44FE-9E5C-860447960301}"/>
              </a:ext>
            </a:extLst>
          </p:cNvPr>
          <p:cNvSpPr>
            <a:spLocks noGrp="1"/>
          </p:cNvSpPr>
          <p:nvPr>
            <p:ph type="title"/>
          </p:nvPr>
        </p:nvSpPr>
        <p:spPr/>
        <p:txBody>
          <a:bodyPr/>
          <a:lstStyle/>
          <a:p>
            <a:r>
              <a:rPr lang="en-US" dirty="0"/>
              <a:t>Query strategies</a:t>
            </a:r>
          </a:p>
        </p:txBody>
      </p:sp>
      <p:sp>
        <p:nvSpPr>
          <p:cNvPr id="3" name="Text Placeholder 2">
            <a:extLst>
              <a:ext uri="{FF2B5EF4-FFF2-40B4-BE49-F238E27FC236}">
                <a16:creationId xmlns:a16="http://schemas.microsoft.com/office/drawing/2014/main" id="{BFC5FE15-817F-4984-9970-5B00AB40FEFF}"/>
              </a:ext>
            </a:extLst>
          </p:cNvPr>
          <p:cNvSpPr>
            <a:spLocks noGrp="1"/>
          </p:cNvSpPr>
          <p:nvPr>
            <p:ph type="body" sz="quarter" idx="10"/>
          </p:nvPr>
        </p:nvSpPr>
        <p:spPr>
          <a:xfrm>
            <a:off x="274702" y="1211287"/>
            <a:ext cx="11888787" cy="5869299"/>
          </a:xfrm>
        </p:spPr>
        <p:txBody>
          <a:bodyPr/>
          <a:lstStyle/>
          <a:p>
            <a:pPr marL="0" indent="0">
              <a:buNone/>
            </a:pPr>
            <a:r>
              <a:rPr lang="en-US" sz="2800" dirty="0"/>
              <a:t>Some of the algorithms for determining which data points should be labeled are</a:t>
            </a:r>
            <a:r>
              <a:rPr lang="en-US" sz="3200" dirty="0"/>
              <a:t>*</a:t>
            </a:r>
            <a:r>
              <a:rPr lang="en-US" sz="2800" dirty="0"/>
              <a:t>:</a:t>
            </a:r>
          </a:p>
          <a:p>
            <a:pPr marL="0" indent="0">
              <a:buNone/>
            </a:pPr>
            <a:endParaRPr lang="en-US" sz="2200" dirty="0"/>
          </a:p>
          <a:p>
            <a:pPr lvl="1"/>
            <a:r>
              <a:rPr lang="en-US" sz="2200" dirty="0"/>
              <a:t>Uncertainty sampling: label those points for which the current model is least certain as to what the correct output should be</a:t>
            </a:r>
          </a:p>
          <a:p>
            <a:pPr lvl="1"/>
            <a:endParaRPr lang="en-US" sz="2200" dirty="0"/>
          </a:p>
          <a:p>
            <a:pPr lvl="1"/>
            <a:r>
              <a:rPr lang="en-US" sz="2200" dirty="0"/>
              <a:t>Query by committee: a variety of models are trained on the current labeled data, and vote on the output for unlabeled data; label those points for which the "committee" disagrees the most</a:t>
            </a:r>
          </a:p>
          <a:p>
            <a:pPr lvl="1"/>
            <a:endParaRPr lang="en-US" sz="2200" dirty="0"/>
          </a:p>
          <a:p>
            <a:pPr lvl="1"/>
            <a:r>
              <a:rPr lang="en-US" sz="2200" dirty="0"/>
              <a:t>Expected error reduction: label those points that would most reduce the model's generalization error</a:t>
            </a:r>
          </a:p>
          <a:p>
            <a:pPr lvl="1"/>
            <a:endParaRPr lang="en-US" sz="2200" dirty="0"/>
          </a:p>
          <a:p>
            <a:pPr lvl="1"/>
            <a:r>
              <a:rPr lang="en-US" sz="2200" dirty="0"/>
              <a:t>Variance reduction: label those points that would minimize output variance, which is one of the components of error</a:t>
            </a:r>
          </a:p>
          <a:p>
            <a:endParaRPr lang="en-US" sz="2200" dirty="0"/>
          </a:p>
        </p:txBody>
      </p:sp>
      <p:sp>
        <p:nvSpPr>
          <p:cNvPr id="4" name="TextBox 3">
            <a:extLst>
              <a:ext uri="{FF2B5EF4-FFF2-40B4-BE49-F238E27FC236}">
                <a16:creationId xmlns:a16="http://schemas.microsoft.com/office/drawing/2014/main" id="{A82AC7CD-697E-4F1C-93C6-07B6335D735A}"/>
              </a:ext>
            </a:extLst>
          </p:cNvPr>
          <p:cNvSpPr txBox="1"/>
          <p:nvPr/>
        </p:nvSpPr>
        <p:spPr>
          <a:xfrm>
            <a:off x="-106363" y="6621462"/>
            <a:ext cx="522239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Source: https://en.wikipedia.org/wiki/Active_learning_(machine_learning)</a:t>
            </a:r>
          </a:p>
        </p:txBody>
      </p:sp>
    </p:spTree>
    <p:extLst>
      <p:ext uri="{BB962C8B-B14F-4D97-AF65-F5344CB8AC3E}">
        <p14:creationId xmlns:p14="http://schemas.microsoft.com/office/powerpoint/2010/main" val="299998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A4EC-BB6F-46E6-A931-BDD84395BC90}"/>
              </a:ext>
            </a:extLst>
          </p:cNvPr>
          <p:cNvSpPr>
            <a:spLocks noGrp="1"/>
          </p:cNvSpPr>
          <p:nvPr>
            <p:ph type="title"/>
          </p:nvPr>
        </p:nvSpPr>
        <p:spPr/>
        <p:txBody>
          <a:bodyPr/>
          <a:lstStyle/>
          <a:p>
            <a:r>
              <a:rPr lang="en-US" dirty="0"/>
              <a:t>Custom Vision Service </a:t>
            </a:r>
            <a:r>
              <a:rPr lang="en-US"/>
              <a:t>on Azure</a:t>
            </a:r>
            <a:endParaRPr lang="en-US" dirty="0"/>
          </a:p>
        </p:txBody>
      </p:sp>
      <p:pic>
        <p:nvPicPr>
          <p:cNvPr id="4" name="Picture 3">
            <a:extLst>
              <a:ext uri="{FF2B5EF4-FFF2-40B4-BE49-F238E27FC236}">
                <a16:creationId xmlns:a16="http://schemas.microsoft.com/office/drawing/2014/main" id="{185AC5C4-5D51-410B-9215-97567FE3CDC6}"/>
              </a:ext>
            </a:extLst>
          </p:cNvPr>
          <p:cNvPicPr>
            <a:picLocks noChangeAspect="1"/>
          </p:cNvPicPr>
          <p:nvPr/>
        </p:nvPicPr>
        <p:blipFill>
          <a:blip r:embed="rId3"/>
          <a:stretch>
            <a:fillRect/>
          </a:stretch>
        </p:blipFill>
        <p:spPr>
          <a:xfrm>
            <a:off x="1722437" y="2860674"/>
            <a:ext cx="8458796" cy="3811589"/>
          </a:xfrm>
          <a:prstGeom prst="rect">
            <a:avLst/>
          </a:prstGeom>
        </p:spPr>
      </p:pic>
      <p:sp>
        <p:nvSpPr>
          <p:cNvPr id="3" name="Text Placeholder 2">
            <a:extLst>
              <a:ext uri="{FF2B5EF4-FFF2-40B4-BE49-F238E27FC236}">
                <a16:creationId xmlns:a16="http://schemas.microsoft.com/office/drawing/2014/main" id="{0B1C8283-F53E-4341-8EF4-764771A6443C}"/>
              </a:ext>
            </a:extLst>
          </p:cNvPr>
          <p:cNvSpPr>
            <a:spLocks noGrp="1"/>
          </p:cNvSpPr>
          <p:nvPr>
            <p:ph type="body" sz="quarter" idx="10"/>
          </p:nvPr>
        </p:nvSpPr>
        <p:spPr>
          <a:xfrm>
            <a:off x="274639" y="1435756"/>
            <a:ext cx="11584052" cy="1348061"/>
          </a:xfrm>
        </p:spPr>
        <p:txBody>
          <a:bodyPr/>
          <a:lstStyle/>
          <a:p>
            <a:r>
              <a:rPr lang="en-US" sz="2800" dirty="0"/>
              <a:t>Easily customize state-of-the-art computer vision models for your unique use case. Just upload a few labeled images and let Custom Vision Service do the rest.</a:t>
            </a:r>
          </a:p>
        </p:txBody>
      </p:sp>
      <p:sp>
        <p:nvSpPr>
          <p:cNvPr id="5" name="Rectangle 4">
            <a:extLst>
              <a:ext uri="{FF2B5EF4-FFF2-40B4-BE49-F238E27FC236}">
                <a16:creationId xmlns:a16="http://schemas.microsoft.com/office/drawing/2014/main" id="{7CD96077-7E22-4A0E-890E-DE6B2F92267E}"/>
              </a:ext>
            </a:extLst>
          </p:cNvPr>
          <p:cNvSpPr/>
          <p:nvPr/>
        </p:nvSpPr>
        <p:spPr bwMode="auto">
          <a:xfrm>
            <a:off x="1798637" y="5707062"/>
            <a:ext cx="8305800" cy="914400"/>
          </a:xfrm>
          <a:prstGeom prst="rect">
            <a:avLst/>
          </a:prstGeom>
          <a:no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28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142942" cy="1828786"/>
          </a:xfrm>
        </p:spPr>
        <p:txBody>
          <a:bodyPr/>
          <a:lstStyle/>
          <a:p>
            <a:pPr fontAlgn="base"/>
            <a:r>
              <a:rPr lang="en-US" sz="3500" dirty="0"/>
              <a:t>Custom Image Classification Tutorial</a:t>
            </a:r>
            <a:br>
              <a:rPr lang="en-US" sz="3500" dirty="0"/>
            </a:br>
            <a:r>
              <a:rPr lang="en-US" sz="3000" i="1" dirty="0"/>
              <a:t>Building domain-specific image classifiers using Deep Learning and Transfer Learning with Microsoft ML Server </a:t>
            </a:r>
          </a:p>
        </p:txBody>
      </p:sp>
      <p:sp>
        <p:nvSpPr>
          <p:cNvPr id="5" name="Text Placeholder 4"/>
          <p:cNvSpPr>
            <a:spLocks noGrp="1"/>
          </p:cNvSpPr>
          <p:nvPr>
            <p:ph type="body" sz="quarter" idx="12"/>
          </p:nvPr>
        </p:nvSpPr>
        <p:spPr>
          <a:xfrm>
            <a:off x="274701" y="3986936"/>
            <a:ext cx="7315137" cy="1828007"/>
          </a:xfrm>
        </p:spPr>
        <p:txBody>
          <a:bodyPr/>
          <a:lstStyle/>
          <a:p>
            <a:r>
              <a:rPr lang="en-US" sz="2400" i="1" dirty="0"/>
              <a:t>Mario Inchiosa, Principal Software Engineer</a:t>
            </a:r>
          </a:p>
          <a:p>
            <a:r>
              <a:rPr lang="en-US" sz="2400" i="1" dirty="0"/>
              <a:t>Bob Horton, Senior Data Scientist</a:t>
            </a:r>
          </a:p>
          <a:p>
            <a:r>
              <a:rPr lang="en-US" sz="2400" i="1" dirty="0"/>
              <a:t>Vanja </a:t>
            </a:r>
            <a:r>
              <a:rPr lang="en-US" sz="2400" i="1" dirty="0" err="1"/>
              <a:t>Paunić</a:t>
            </a:r>
            <a:r>
              <a:rPr lang="en-US" sz="2400" i="1" dirty="0"/>
              <a:t>, Data Scientist II</a:t>
            </a:r>
          </a:p>
          <a:p>
            <a:r>
              <a:rPr lang="en-US" sz="2400" i="1" dirty="0"/>
              <a:t>Tomas Singliar, Senior Data Scientist</a:t>
            </a:r>
          </a:p>
          <a:p>
            <a:r>
              <a:rPr lang="en-US" sz="2400" i="1" dirty="0"/>
              <a:t>Jing Chang, Senior Software Engineer</a:t>
            </a:r>
            <a:endParaRPr lang="en-US" sz="2400"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p:cNvSpPr>
            <a:spLocks noGrp="1"/>
          </p:cNvSpPr>
          <p:nvPr>
            <p:ph type="body" sz="quarter" idx="10"/>
          </p:nvPr>
        </p:nvSpPr>
        <p:spPr>
          <a:xfrm>
            <a:off x="273843" y="1444392"/>
            <a:ext cx="11888787" cy="4105739"/>
          </a:xfrm>
        </p:spPr>
        <p:txBody>
          <a:bodyPr/>
          <a:lstStyle/>
          <a:p>
            <a:r>
              <a:rPr lang="en-US" sz="2800" dirty="0"/>
              <a:t>Participants will learn how to use </a:t>
            </a:r>
            <a:r>
              <a:rPr lang="en-US" sz="2800" b="1" dirty="0"/>
              <a:t>pre-trained deep learning models in Microsoft ML Server</a:t>
            </a:r>
            <a:r>
              <a:rPr lang="en-US" sz="2800" dirty="0"/>
              <a:t> to generate features that can be used in traditional machine learning approaches.</a:t>
            </a:r>
          </a:p>
          <a:p>
            <a:endParaRPr lang="en-US" sz="2800" dirty="0"/>
          </a:p>
          <a:p>
            <a:r>
              <a:rPr lang="en-US" sz="2800" dirty="0"/>
              <a:t>Participants will learn how to run these types of </a:t>
            </a:r>
            <a:r>
              <a:rPr lang="en-US" sz="2800" b="1" dirty="0"/>
              <a:t>featurization at scale</a:t>
            </a:r>
            <a:r>
              <a:rPr lang="en-US" sz="2800" dirty="0"/>
              <a:t>. </a:t>
            </a:r>
          </a:p>
          <a:p>
            <a:endParaRPr lang="en-US" sz="2800" dirty="0"/>
          </a:p>
          <a:p>
            <a:r>
              <a:rPr lang="en-US" sz="2800" dirty="0"/>
              <a:t>Participants will learn how to use an </a:t>
            </a:r>
            <a:r>
              <a:rPr lang="en-US" sz="2800" b="1" dirty="0"/>
              <a:t>active learning process</a:t>
            </a:r>
            <a:r>
              <a:rPr lang="en-US" sz="2800" dirty="0"/>
              <a:t> to build more accurate classifiers by selecting additional training examples</a:t>
            </a:r>
          </a:p>
          <a:p>
            <a:pPr lvl="0"/>
            <a:endParaRPr lang="en-US" sz="2800"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base classifier and looks for which samples should I get more of to improve my classifier the most? </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e889e55c-35cf-43c7-aaf4-cf2500919dd8"/>
    <ds:schemaRef ds:uri="04e01bb1-6d80-42e9-ae53-416b1e8aa845"/>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 ds:uri="http://schemas.microsoft.com/sharepoint/v3"/>
    <ds:schemaRef ds:uri="http://schemas.openxmlformats.org/package/2006/metadata/core-properties"/>
    <ds:schemaRef ds:uri="230e9df3-be65-4c73-a93b-d1236ebd677e"/>
    <ds:schemaRef ds:uri="http://www.w3.org/XML/1998/namespace"/>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1434</TotalTime>
  <Words>1557</Words>
  <Application>Microsoft Office PowerPoint</Application>
  <PresentationFormat>Custom</PresentationFormat>
  <Paragraphs>139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PowerPoint Presentation</vt:lpstr>
      <vt:lpstr>Custom Image Classification Tutorial Building domain-specific image classifiers using Deep Learning and Transfer Learning with Microsoft ML Server </vt:lpstr>
      <vt:lpstr>Session Goals </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Active Learning</vt:lpstr>
      <vt:lpstr>Active learning</vt:lpstr>
      <vt:lpstr>Query strategies</vt:lpstr>
      <vt:lpstr>Custom Vision Service on Azure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Vanja Paunic</cp:lastModifiedBy>
  <cp:revision>63</cp:revision>
  <dcterms:created xsi:type="dcterms:W3CDTF">2017-12-04T21:06:47Z</dcterms:created>
  <dcterms:modified xsi:type="dcterms:W3CDTF">2017-12-06T21:03:13Z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