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Lst>
  <p:notesMasterIdLst>
    <p:notesMasterId r:id="rId14"/>
  </p:notesMasterIdLst>
  <p:handoutMasterIdLst>
    <p:handoutMasterId r:id="rId15"/>
  </p:handoutMasterIdLst>
  <p:sldIdLst>
    <p:sldId id="1486" r:id="rId5"/>
    <p:sldId id="1502" r:id="rId6"/>
    <p:sldId id="1518" r:id="rId7"/>
    <p:sldId id="1517" r:id="rId8"/>
    <p:sldId id="1507" r:id="rId9"/>
    <p:sldId id="1523" r:id="rId10"/>
    <p:sldId id="1524" r:id="rId11"/>
    <p:sldId id="1525" r:id="rId12"/>
    <p:sldId id="1516"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chine Learning, AI &amp; Data Science Conference Template" id="{E1C8FB21-FF75-44A0-8090-B2FB240B014B}">
          <p14:sldIdLst>
            <p14:sldId id="1486"/>
            <p14:sldId id="1502"/>
            <p14:sldId id="1518"/>
            <p14:sldId id="1517"/>
            <p14:sldId id="1507"/>
            <p14:sldId id="1523"/>
            <p14:sldId id="1524"/>
            <p14:sldId id="1525"/>
            <p14:sldId id="15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8888" autoAdjust="0"/>
  </p:normalViewPr>
  <p:slideViewPr>
    <p:cSldViewPr>
      <p:cViewPr varScale="1">
        <p:scale>
          <a:sx n="98" d="100"/>
          <a:sy n="98" d="100"/>
        </p:scale>
        <p:origin x="72" y="9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60" d="100"/>
          <a:sy n="60" d="100"/>
        </p:scale>
        <p:origin x="2333"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Machine Learning, Analytics, &amp; Data Science Conference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12/4/2017 2:02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Machine Learning, Analytics, &amp; Data Science Conference</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12/4/2017 2:01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3D530-3419-45A5-AB8A-2242E8FDFF4E}" type="datetime8">
              <a:rPr lang="en-US" smtClean="0"/>
              <a:t>12/4/2017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90969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12/4/2017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This slide is required. </a:t>
            </a:r>
            <a:r>
              <a:rPr lang="en-US" sz="900" b="1" u="sng" kern="1200" dirty="0">
                <a:solidFill>
                  <a:schemeClr val="tx1"/>
                </a:solidFill>
                <a:effectLst/>
                <a:latin typeface="Segoe UI Light" pitchFamily="34" charset="0"/>
                <a:ea typeface="+mn-ea"/>
                <a:cs typeface="+mn-cs"/>
              </a:rPr>
              <a:t>Do NOT delete</a:t>
            </a:r>
            <a:r>
              <a:rPr lang="en-US" sz="900" b="1" kern="1200" dirty="0">
                <a:solidFill>
                  <a:schemeClr val="tx1"/>
                </a:solidFill>
                <a:effectLst/>
                <a:latin typeface="Segoe UI Light" pitchFamily="34" charset="0"/>
                <a:ea typeface="+mn-ea"/>
                <a:cs typeface="+mn-cs"/>
              </a:rPr>
              <a:t>. This should be the first slide after your Title Slide.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pPr lvl="1"/>
            <a:r>
              <a:rPr lang="en-US" sz="900" kern="1200" dirty="0">
                <a:solidFill>
                  <a:schemeClr val="tx1"/>
                </a:solidFill>
                <a:effectLst/>
                <a:latin typeface="Segoe UI Light" pitchFamily="34" charset="0"/>
                <a:ea typeface="+mn-ea"/>
                <a:cs typeface="+mn-cs"/>
              </a:rPr>
              <a:t>This slide should describe what your goals are for this session. This information lets your audience know what you are trying to accomplish with your talk or tutorial—</a:t>
            </a:r>
            <a:r>
              <a:rPr lang="en-US" sz="900" kern="1200" dirty="0" err="1">
                <a:solidFill>
                  <a:schemeClr val="tx1"/>
                </a:solidFill>
                <a:effectLst/>
                <a:latin typeface="Segoe UI Light" pitchFamily="34" charset="0"/>
                <a:ea typeface="+mn-ea"/>
                <a:cs typeface="+mn-cs"/>
              </a:rPr>
              <a:t>ie</a:t>
            </a:r>
            <a:r>
              <a:rPr lang="en-US" sz="900" kern="1200" dirty="0">
                <a:solidFill>
                  <a:schemeClr val="tx1"/>
                </a:solidFill>
                <a:effectLst/>
                <a:latin typeface="Segoe UI Light" pitchFamily="34" charset="0"/>
                <a:ea typeface="+mn-ea"/>
                <a:cs typeface="+mn-cs"/>
              </a:rPr>
              <a:t>, what value will attendees get by investing 25 minutes or 2 hours of their time listening to you. </a:t>
            </a:r>
          </a:p>
          <a:p>
            <a:pPr lvl="1"/>
            <a:r>
              <a:rPr lang="en-US" sz="900" b="1" kern="1200" dirty="0">
                <a:solidFill>
                  <a:schemeClr val="tx1"/>
                </a:solidFill>
                <a:effectLst/>
                <a:latin typeface="Segoe UI Light" pitchFamily="34" charset="0"/>
                <a:ea typeface="+mn-ea"/>
                <a:cs typeface="+mn-cs"/>
              </a:rPr>
              <a:t>You should not spend more than 1 minute presenting this slide.</a:t>
            </a:r>
            <a:endParaRPr lang="en-US" sz="900" kern="1200" dirty="0">
              <a:solidFill>
                <a:schemeClr val="tx1"/>
              </a:solidFill>
              <a:effectLst/>
              <a:latin typeface="Segoe UI Light" pitchFamily="34" charset="0"/>
              <a:ea typeface="+mn-ea"/>
              <a:cs typeface="+mn-cs"/>
            </a:endParaRPr>
          </a:p>
          <a:p>
            <a:pPr lvl="1"/>
            <a:r>
              <a:rPr lang="en-US" sz="900" b="1" kern="1200" dirty="0">
                <a:solidFill>
                  <a:schemeClr val="tx1"/>
                </a:solidFill>
                <a:effectLst/>
                <a:latin typeface="Segoe UI Light" pitchFamily="34" charset="0"/>
                <a:ea typeface="+mn-ea"/>
                <a:cs typeface="+mn-cs"/>
              </a:rPr>
              <a:t>General examples of session goals </a:t>
            </a:r>
            <a:r>
              <a:rPr lang="en-US" sz="900" b="1" i="1" kern="1200" dirty="0">
                <a:solidFill>
                  <a:schemeClr val="tx1"/>
                </a:solidFill>
                <a:effectLst/>
                <a:latin typeface="Segoe UI Light" pitchFamily="34" charset="0"/>
                <a:ea typeface="+mn-ea"/>
                <a:cs typeface="+mn-cs"/>
              </a:rPr>
              <a:t>could</a:t>
            </a:r>
            <a:r>
              <a:rPr lang="en-US" sz="900" b="1" kern="1200" dirty="0">
                <a:solidFill>
                  <a:schemeClr val="tx1"/>
                </a:solidFill>
                <a:effectLst/>
                <a:latin typeface="Segoe UI Light" pitchFamily="34" charset="0"/>
                <a:ea typeface="+mn-ea"/>
                <a:cs typeface="+mn-cs"/>
              </a:rPr>
              <a:t> be (you will have to create your own specific goals):</a:t>
            </a:r>
            <a:endParaRPr lang="en-US" sz="900" kern="1200" dirty="0">
              <a:solidFill>
                <a:schemeClr val="tx1"/>
              </a:solidFill>
              <a:effectLst/>
              <a:latin typeface="Segoe UI Light" pitchFamily="34" charset="0"/>
              <a:ea typeface="+mn-ea"/>
              <a:cs typeface="+mn-cs"/>
            </a:endParaRPr>
          </a:p>
          <a:p>
            <a:pPr lvl="2"/>
            <a:r>
              <a:rPr lang="en-US" sz="900" kern="1200" dirty="0">
                <a:solidFill>
                  <a:schemeClr val="tx1"/>
                </a:solidFill>
                <a:effectLst/>
                <a:latin typeface="Segoe UI Light" pitchFamily="34" charset="0"/>
                <a:ea typeface="+mn-ea"/>
                <a:cs typeface="+mn-cs"/>
              </a:rPr>
              <a:t>Introduce a new technique or approach to solve a customer problem</a:t>
            </a:r>
          </a:p>
          <a:p>
            <a:pPr lvl="2"/>
            <a:r>
              <a:rPr lang="en-US" sz="900" kern="1200" dirty="0">
                <a:solidFill>
                  <a:schemeClr val="tx1"/>
                </a:solidFill>
                <a:effectLst/>
                <a:latin typeface="Segoe UI Light" pitchFamily="34" charset="0"/>
                <a:ea typeface="+mn-ea"/>
                <a:cs typeface="+mn-cs"/>
              </a:rPr>
              <a:t>Compare two approaches and explain why one is superior</a:t>
            </a:r>
          </a:p>
          <a:p>
            <a:pPr lvl="2"/>
            <a:r>
              <a:rPr lang="en-US" sz="900" kern="1200" dirty="0">
                <a:solidFill>
                  <a:schemeClr val="tx1"/>
                </a:solidFill>
                <a:effectLst/>
                <a:latin typeface="Segoe UI Light" pitchFamily="34" charset="0"/>
                <a:ea typeface="+mn-ea"/>
                <a:cs typeface="+mn-cs"/>
              </a:rPr>
              <a:t>Describe a project and the learnings that audience members can apply from it</a:t>
            </a:r>
          </a:p>
          <a:p>
            <a:pPr lvl="2"/>
            <a:r>
              <a:rPr lang="en-US" sz="900" kern="1200" dirty="0">
                <a:solidFill>
                  <a:schemeClr val="tx1"/>
                </a:solidFill>
                <a:effectLst/>
                <a:latin typeface="Segoe UI Light" pitchFamily="34" charset="0"/>
                <a:ea typeface="+mn-ea"/>
                <a:cs typeface="+mn-cs"/>
              </a:rPr>
              <a:t>Teach audience members how to use a specific technology</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12/4/2017 2:01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69170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12/4/2017 2:01 PM</a:t>
            </a:fld>
            <a:endParaRPr lang="en-US" dirty="0"/>
          </a:p>
        </p:txBody>
      </p:sp>
      <p:sp>
        <p:nvSpPr>
          <p:cNvPr id="12" name="Header Placeholder 11"/>
          <p:cNvSpPr>
            <a:spLocks noGrp="1"/>
          </p:cNvSpPr>
          <p:nvPr>
            <p:ph type="hdr" sz="quarter" idx="15"/>
          </p:nvPr>
        </p:nvSpPr>
        <p:spPr/>
        <p:txBody>
          <a:bodyPr/>
          <a:lstStyle/>
          <a:p>
            <a:r>
              <a:rPr lang="en-US" dirty="0"/>
              <a:t>Machine Learning, Analytics, &amp; Data Science Conference</a:t>
            </a:r>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2714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the sawmill industry lumber grading is an important step of the manufacturing process. Improved grading accuracy and better control of quality variation in production leads directly to improved profits. Grading has traditionally been done by visual inspection, in which a (human) grader marks each piece of lumber as it leaves the mill, according to a factors like size, category, and position of knots, cracks, species of tree, etc. Visual inspection is often an error prone and laborious task. Certain defect classes may be difficult to distinguish, even for a human expert. To that end, a number of automated lumber grading systems have been developed which aim to improve the accuracy and the efficiency of lumber grading.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12/4/2017 2:01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706073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12/4/2017 2:01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192350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12/4/2017 2:35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690528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12/4/2017 2:31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2800150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Machine Learning, Analytics, &amp; Data Science Conference</a:t>
            </a: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12/4/2017 2:01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73298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bwMode="auto">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ltGray">
          <a:xfrm>
            <a:off x="882" y="0"/>
            <a:ext cx="12434711" cy="6994525"/>
          </a:xfrm>
          <a:prstGeom prst="rect">
            <a:avLst/>
          </a:prstGeom>
        </p:spPr>
      </p:pic>
      <p:pic>
        <p:nvPicPr>
          <p:cNvPr id="6" name="MS logo white - EMF"/>
          <p:cNvPicPr>
            <a:picLocks noChangeAspect="1"/>
          </p:cNvPicPr>
          <p:nvPr userDrawn="1"/>
        </p:nvPicPr>
        <p:blipFill>
          <a:blip r:embed="rId3"/>
          <a:stretch>
            <a:fillRect/>
          </a:stretch>
        </p:blipFill>
        <p:spPr bwMode="white">
          <a:xfrm>
            <a:off x="460688" y="479425"/>
            <a:ext cx="1451843" cy="310896"/>
          </a:xfrm>
          <a:prstGeom prst="rect">
            <a:avLst/>
          </a:prstGeom>
        </p:spPr>
      </p:pic>
      <p:sp>
        <p:nvSpPr>
          <p:cNvPr id="8" name="TextBox 7"/>
          <p:cNvSpPr txBox="1"/>
          <p:nvPr userDrawn="1"/>
        </p:nvSpPr>
        <p:spPr bwMode="white">
          <a:xfrm>
            <a:off x="294215" y="3035497"/>
            <a:ext cx="11887200" cy="1680460"/>
          </a:xfrm>
          <a:prstGeom prst="rect">
            <a:avLst/>
          </a:prstGeom>
          <a:noFill/>
        </p:spPr>
        <p:txBody>
          <a:bodyPr wrap="square" lIns="137160" tIns="146304" rIns="137160" bIns="146304" rtlCol="0" anchor="ctr">
            <a:spAutoFit/>
          </a:bodyPr>
          <a:lstStyle/>
          <a:p>
            <a:pPr>
              <a:lnSpc>
                <a:spcPct val="90000"/>
              </a:lnSpc>
              <a:spcAft>
                <a:spcPts val="600"/>
              </a:spcAft>
            </a:pP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Machine Learning,</a:t>
            </a: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 AI</a:t>
            </a:r>
            <a:b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b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&amp; </a:t>
            </a: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Data Science Conference</a:t>
            </a:r>
          </a:p>
        </p:txBody>
      </p:sp>
      <p:cxnSp>
        <p:nvCxnSpPr>
          <p:cNvPr id="3" name="Straight Connector 2">
            <a:extLst>
              <a:ext uri="{FF2B5EF4-FFF2-40B4-BE49-F238E27FC236}">
                <a16:creationId xmlns:a16="http://schemas.microsoft.com/office/drawing/2014/main" id="{21FF808E-119C-4D42-9CAC-52EE6F8A1ECD}"/>
              </a:ext>
            </a:extLst>
          </p:cNvPr>
          <p:cNvCxnSpPr>
            <a:cxnSpLocks/>
          </p:cNvCxnSpPr>
          <p:nvPr userDrawn="1"/>
        </p:nvCxnSpPr>
        <p:spPr>
          <a:xfrm>
            <a:off x="11056950" y="3035497"/>
            <a:ext cx="0" cy="168046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C7176D-9E79-48E0-AC62-726FB493F6D2}"/>
              </a:ext>
            </a:extLst>
          </p:cNvPr>
          <p:cNvCxnSpPr>
            <a:cxnSpLocks/>
          </p:cNvCxnSpPr>
          <p:nvPr userDrawn="1"/>
        </p:nvCxnSpPr>
        <p:spPr>
          <a:xfrm>
            <a:off x="11056950" y="3875727"/>
            <a:ext cx="9144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0A9648B-D105-4A3F-A6C6-7AC6FA18EB21}"/>
              </a:ext>
            </a:extLst>
          </p:cNvPr>
          <p:cNvSpPr txBox="1"/>
          <p:nvPr userDrawn="1"/>
        </p:nvSpPr>
        <p:spPr>
          <a:xfrm>
            <a:off x="9331605" y="3385436"/>
            <a:ext cx="1725344" cy="960263"/>
          </a:xfrm>
          <a:prstGeom prst="rect">
            <a:avLst/>
          </a:prstGeom>
          <a:noFill/>
        </p:spPr>
        <p:txBody>
          <a:bodyPr wrap="none" lIns="182880" tIns="146304" rIns="182880" bIns="146304" rtlCol="0" anchor="ctr">
            <a:spAutoFit/>
          </a:bodyPr>
          <a:lstStyle/>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Dec 7–8</a:t>
            </a:r>
          </a:p>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Redmond</a:t>
            </a:r>
          </a:p>
        </p:txBody>
      </p:sp>
      <p:sp>
        <p:nvSpPr>
          <p:cNvPr id="11" name="TextBox 10">
            <a:extLst>
              <a:ext uri="{FF2B5EF4-FFF2-40B4-BE49-F238E27FC236}">
                <a16:creationId xmlns:a16="http://schemas.microsoft.com/office/drawing/2014/main" id="{DFDE727F-79DF-4227-94C5-AF1921E19770}"/>
              </a:ext>
            </a:extLst>
          </p:cNvPr>
          <p:cNvSpPr txBox="1"/>
          <p:nvPr userDrawn="1"/>
        </p:nvSpPr>
        <p:spPr>
          <a:xfrm>
            <a:off x="11056950" y="3475328"/>
            <a:ext cx="983603" cy="398251"/>
          </a:xfrm>
          <a:prstGeom prst="rect">
            <a:avLst/>
          </a:prstGeom>
          <a:noFill/>
        </p:spPr>
        <p:txBody>
          <a:bodyPr wrap="none" lIns="91440" tIns="91440" rIns="91440" bIns="91440" rtlCol="0" anchor="b">
            <a:noAutofit/>
          </a:bodyPr>
          <a:lstStyle/>
          <a:p>
            <a:pPr>
              <a:lnSpc>
                <a:spcPct val="15000"/>
              </a:lnSpc>
              <a:spcAft>
                <a:spcPts val="600"/>
              </a:spcAft>
            </a:pPr>
            <a:r>
              <a:rPr lang="en-US" sz="6000" dirty="0">
                <a:gradFill>
                  <a:gsLst>
                    <a:gs pos="2917">
                      <a:schemeClr val="tx1"/>
                    </a:gs>
                    <a:gs pos="30000">
                      <a:schemeClr val="tx1"/>
                    </a:gs>
                  </a:gsLst>
                  <a:lin ang="5400000" scaled="0"/>
                </a:gradFill>
                <a:latin typeface="+mj-lt"/>
              </a:rPr>
              <a:t>20</a:t>
            </a:r>
          </a:p>
        </p:txBody>
      </p:sp>
      <p:sp>
        <p:nvSpPr>
          <p:cNvPr id="13" name="TextBox 12">
            <a:extLst>
              <a:ext uri="{FF2B5EF4-FFF2-40B4-BE49-F238E27FC236}">
                <a16:creationId xmlns:a16="http://schemas.microsoft.com/office/drawing/2014/main" id="{97E3FD45-2311-4A11-86F3-A43F7F174E5F}"/>
              </a:ext>
            </a:extLst>
          </p:cNvPr>
          <p:cNvSpPr txBox="1"/>
          <p:nvPr userDrawn="1"/>
        </p:nvSpPr>
        <p:spPr>
          <a:xfrm>
            <a:off x="11056950" y="4351098"/>
            <a:ext cx="983603" cy="398251"/>
          </a:xfrm>
          <a:prstGeom prst="rect">
            <a:avLst/>
          </a:prstGeom>
          <a:noFill/>
        </p:spPr>
        <p:txBody>
          <a:bodyPr wrap="none" lIns="91440" tIns="91440" rIns="91440" bIns="91440" rtlCol="0" anchor="t">
            <a:noAutofit/>
          </a:bodyPr>
          <a:lstStyle/>
          <a:p>
            <a:pPr>
              <a:lnSpc>
                <a:spcPct val="15000"/>
              </a:lnSpc>
              <a:spcAft>
                <a:spcPts val="600"/>
              </a:spcAft>
            </a:pPr>
            <a:r>
              <a:rPr lang="en-US" sz="60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17</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1485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549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7315200"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6166"/>
            <a:ext cx="7314043"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7314042"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 id="2147484495" r:id="rId12"/>
    <p:sldLayoutId id="2147484489" r:id="rId13"/>
    <p:sldLayoutId id="2147484490" r:id="rId14"/>
    <p:sldLayoutId id="2147484491" r:id="rId15"/>
    <p:sldLayoutId id="2147484496" r:id="rId16"/>
    <p:sldLayoutId id="2147484492" r:id="rId17"/>
    <p:sldLayoutId id="2147484493" r:id="rId18"/>
    <p:sldLayoutId id="2147484494"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blog.revolutionanalytics.com/2017/09/wood-knots.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027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2125678"/>
            <a:ext cx="11142942" cy="1828786"/>
          </a:xfrm>
        </p:spPr>
        <p:txBody>
          <a:bodyPr/>
          <a:lstStyle/>
          <a:p>
            <a:pPr fontAlgn="base"/>
            <a:r>
              <a:rPr lang="en-US" sz="3500" dirty="0"/>
              <a:t>Custom Image Classification Tutorial</a:t>
            </a:r>
            <a:br>
              <a:rPr lang="en-US" sz="3500" dirty="0"/>
            </a:br>
            <a:r>
              <a:rPr lang="en-US" sz="3000" i="1" dirty="0"/>
              <a:t>Building domain-specific image classifiers using Deep Learning and Transfer Learning with Microsoft ML Server </a:t>
            </a:r>
          </a:p>
        </p:txBody>
      </p:sp>
      <p:sp>
        <p:nvSpPr>
          <p:cNvPr id="5" name="Text Placeholder 4"/>
          <p:cNvSpPr>
            <a:spLocks noGrp="1"/>
          </p:cNvSpPr>
          <p:nvPr>
            <p:ph type="body" sz="quarter" idx="12"/>
          </p:nvPr>
        </p:nvSpPr>
        <p:spPr>
          <a:xfrm>
            <a:off x="274701" y="3986936"/>
            <a:ext cx="7315137" cy="1828007"/>
          </a:xfrm>
        </p:spPr>
        <p:txBody>
          <a:bodyPr/>
          <a:lstStyle/>
          <a:p>
            <a:r>
              <a:rPr lang="en-US" sz="2400" i="1" dirty="0"/>
              <a:t>Mario Inchiosa, Principal Software Engineer</a:t>
            </a:r>
          </a:p>
          <a:p>
            <a:r>
              <a:rPr lang="en-US" sz="2400" i="1" dirty="0"/>
              <a:t>Bob Horton, Senior Data Scientist</a:t>
            </a:r>
          </a:p>
          <a:p>
            <a:r>
              <a:rPr lang="en-US" sz="2400" i="1" dirty="0"/>
              <a:t>Vanja </a:t>
            </a:r>
            <a:r>
              <a:rPr lang="en-US" sz="2400" i="1" dirty="0" err="1"/>
              <a:t>Paunić</a:t>
            </a:r>
            <a:r>
              <a:rPr lang="en-US" sz="2400" i="1" dirty="0"/>
              <a:t>, Data Scientist II</a:t>
            </a:r>
          </a:p>
          <a:p>
            <a:r>
              <a:rPr lang="en-US" sz="2400" i="1" dirty="0"/>
              <a:t>Tomas Singliar, Senior Data Scientist</a:t>
            </a:r>
          </a:p>
          <a:p>
            <a:r>
              <a:rPr lang="en-US" sz="2400" i="1" dirty="0"/>
              <a:t>Jing Chang, Senior Software Engineer</a:t>
            </a:r>
            <a:endParaRPr lang="en-US" sz="2400" dirty="0"/>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Goals</a:t>
            </a:r>
            <a:br>
              <a:rPr lang="en-US"/>
            </a:br>
            <a:endParaRPr lang="en-US" dirty="0"/>
          </a:p>
        </p:txBody>
      </p:sp>
      <p:sp>
        <p:nvSpPr>
          <p:cNvPr id="3" name="Text Placeholder 2" descr="Participants will learn how to use pre-trained deep learning models in Microsoft ML Server to generate features that can be used in traditional machine learning approaches.&#10;&#10;Participants will learn how to run these types of featurization at scale. &#10;&#10;Participants will learn how to use an active learning process to build more accurate classifiers by selecting additional training examples&#10;&#10;" title="Session Goals"/>
          <p:cNvSpPr>
            <a:spLocks noGrp="1"/>
          </p:cNvSpPr>
          <p:nvPr>
            <p:ph type="body" sz="quarter" idx="10"/>
          </p:nvPr>
        </p:nvSpPr>
        <p:spPr>
          <a:xfrm>
            <a:off x="273843" y="1444392"/>
            <a:ext cx="11888787" cy="4105739"/>
          </a:xfrm>
        </p:spPr>
        <p:txBody>
          <a:bodyPr/>
          <a:lstStyle/>
          <a:p>
            <a:r>
              <a:rPr lang="en-US" sz="2800" dirty="0"/>
              <a:t>Participants will learn how to use </a:t>
            </a:r>
            <a:r>
              <a:rPr lang="en-US" sz="2800" b="1" dirty="0"/>
              <a:t>pre-trained deep learning models in Microsoft ML Server</a:t>
            </a:r>
            <a:r>
              <a:rPr lang="en-US" sz="2800" dirty="0"/>
              <a:t> to generate features that can be used in traditional machine learning approaches.</a:t>
            </a:r>
          </a:p>
          <a:p>
            <a:endParaRPr lang="en-US" sz="2800" dirty="0"/>
          </a:p>
          <a:p>
            <a:r>
              <a:rPr lang="en-US" sz="2800" dirty="0"/>
              <a:t>Participants will learn how to run these types of </a:t>
            </a:r>
            <a:r>
              <a:rPr lang="en-US" sz="2800" b="1" dirty="0"/>
              <a:t>featurization at scale</a:t>
            </a:r>
            <a:r>
              <a:rPr lang="en-US" sz="2800" dirty="0"/>
              <a:t>. </a:t>
            </a:r>
          </a:p>
          <a:p>
            <a:endParaRPr lang="en-US" sz="2800" dirty="0"/>
          </a:p>
          <a:p>
            <a:r>
              <a:rPr lang="en-US" sz="2800" dirty="0"/>
              <a:t>Participants will learn how to use an </a:t>
            </a:r>
            <a:r>
              <a:rPr lang="en-US" sz="2800" b="1" dirty="0"/>
              <a:t>active learning process</a:t>
            </a:r>
            <a:r>
              <a:rPr lang="en-US" sz="2800" dirty="0"/>
              <a:t> to build more accurate classifiers by selecting additional training examples</a:t>
            </a:r>
          </a:p>
          <a:p>
            <a:pPr lvl="0"/>
            <a:endParaRPr lang="en-US" sz="2800" dirty="0"/>
          </a:p>
        </p:txBody>
      </p:sp>
    </p:spTree>
    <p:extLst>
      <p:ext uri="{BB962C8B-B14F-4D97-AF65-F5344CB8AC3E}">
        <p14:creationId xmlns:p14="http://schemas.microsoft.com/office/powerpoint/2010/main" val="363210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295274"/>
            <a:ext cx="6095998" cy="917575"/>
          </a:xfrm>
        </p:spPr>
        <p:txBody>
          <a:bodyPr/>
          <a:lstStyle/>
          <a:p>
            <a:r>
              <a:rPr lang="en-US" dirty="0"/>
              <a:t>Featurizing images:</a:t>
            </a:r>
            <a:br>
              <a:rPr lang="en-US" dirty="0"/>
            </a:br>
            <a:r>
              <a:rPr lang="en-US" dirty="0"/>
              <a:t>the shallow end of deep learning</a:t>
            </a:r>
          </a:p>
        </p:txBody>
      </p:sp>
      <p:sp>
        <p:nvSpPr>
          <p:cNvPr id="6" name="Text Placeholder 5" descr="http://blog.revolutionanalytics.com/2017/09/wood-knots.html&#10;" title="Link to a blog post about image featurization"/>
          <p:cNvSpPr>
            <a:spLocks noGrp="1"/>
          </p:cNvSpPr>
          <p:nvPr>
            <p:ph type="body" sz="quarter" idx="10"/>
          </p:nvPr>
        </p:nvSpPr>
        <p:spPr>
          <a:xfrm>
            <a:off x="292101" y="3123125"/>
            <a:ext cx="5410135" cy="1791260"/>
          </a:xfrm>
        </p:spPr>
        <p:txBody>
          <a:bodyPr/>
          <a:lstStyle/>
          <a:p>
            <a:r>
              <a:rPr lang="en-US" dirty="0">
                <a:hlinkClick r:id="rId3"/>
              </a:rPr>
              <a:t>http://blog.revolutionanalytics.com/2017/09/wood-knots.html</a:t>
            </a:r>
            <a:endParaRPr lang="en-US" dirty="0"/>
          </a:p>
          <a:p>
            <a:endParaRPr lang="en-US" dirty="0"/>
          </a:p>
        </p:txBody>
      </p:sp>
      <p:pic>
        <p:nvPicPr>
          <p:cNvPr id="2" name="Picture 1" title="Revolutions Blog post on Featurizing images using Microsoft ML Server">
            <a:extLst>
              <a:ext uri="{FF2B5EF4-FFF2-40B4-BE49-F238E27FC236}">
                <a16:creationId xmlns:a16="http://schemas.microsoft.com/office/drawing/2014/main" id="{4C6A3DEF-49BE-490E-98DD-3EF829A5E6A5}"/>
              </a:ext>
            </a:extLst>
          </p:cNvPr>
          <p:cNvPicPr>
            <a:picLocks noChangeAspect="1"/>
          </p:cNvPicPr>
          <p:nvPr/>
        </p:nvPicPr>
        <p:blipFill>
          <a:blip r:embed="rId4"/>
          <a:stretch>
            <a:fillRect/>
          </a:stretch>
        </p:blipFill>
        <p:spPr>
          <a:xfrm>
            <a:off x="6370637" y="373062"/>
            <a:ext cx="5210175" cy="6391275"/>
          </a:xfrm>
          <a:prstGeom prst="rect">
            <a:avLst/>
          </a:prstGeom>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11887200" cy="5355312"/>
          </a:xfrm>
        </p:spPr>
        <p:txBody>
          <a:bodyPr/>
          <a:lstStyle/>
          <a:p>
            <a:r>
              <a:rPr lang="en-US" sz="2800" dirty="0"/>
              <a:t>In the sawmill industry lumber grading is an important step of the manufacturing process. </a:t>
            </a:r>
          </a:p>
          <a:p>
            <a:endParaRPr lang="en-US" sz="2800" dirty="0"/>
          </a:p>
          <a:p>
            <a:r>
              <a:rPr lang="en-US" sz="2800" dirty="0"/>
              <a:t>Improved grading accuracy and better control of quality variation in production leads directly to improved profits. </a:t>
            </a:r>
          </a:p>
          <a:p>
            <a:endParaRPr lang="en-US" sz="2800" dirty="0"/>
          </a:p>
          <a:p>
            <a:r>
              <a:rPr lang="en-US" sz="2800" dirty="0"/>
              <a:t>Grading has traditionally been done by visual inspection, in which a (human) grader marks each piece of lumber as it leaves the mill, according to a factors like size, category, and position of knots, cracks, species of tree, etc.</a:t>
            </a:r>
          </a:p>
          <a:p>
            <a:endParaRPr lang="en-US" sz="2800" dirty="0"/>
          </a:p>
          <a:p>
            <a:r>
              <a:rPr lang="en-US" sz="2800" dirty="0"/>
              <a:t>A number of automated lumber grading systems have been developed which aim to improve the accuracy and the efficiency of lumber grading.</a:t>
            </a:r>
          </a:p>
        </p:txBody>
      </p:sp>
      <p:sp>
        <p:nvSpPr>
          <p:cNvPr id="2" name="Title 1"/>
          <p:cNvSpPr>
            <a:spLocks noGrp="1"/>
          </p:cNvSpPr>
          <p:nvPr>
            <p:ph type="title"/>
          </p:nvPr>
        </p:nvSpPr>
        <p:spPr/>
        <p:txBody>
          <a:bodyPr/>
          <a:lstStyle/>
          <a:p>
            <a:r>
              <a:rPr lang="en-US" dirty="0"/>
              <a:t>Domain: Wood Knots and Lumber Grading</a:t>
            </a:r>
            <a:endParaRPr lang="en-US" sz="4000" dirty="0">
              <a:gradFill>
                <a:gsLst>
                  <a:gs pos="21538">
                    <a:schemeClr val="tx1"/>
                  </a:gs>
                  <a:gs pos="33000">
                    <a:schemeClr val="tx1"/>
                  </a:gs>
                </a:gsLst>
                <a:lin ang="5400000" scaled="0"/>
              </a:gra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432356"/>
            <a:ext cx="6326963" cy="738664"/>
          </a:xfrm>
        </p:spPr>
        <p:txBody>
          <a:bodyPr/>
          <a:lstStyle/>
          <a:p>
            <a:pPr marL="0" indent="0">
              <a:buNone/>
            </a:pPr>
            <a:r>
              <a:rPr lang="en-US" sz="2000" b="1" dirty="0"/>
              <a:t>Sound knot</a:t>
            </a:r>
            <a:r>
              <a:rPr lang="en-US" sz="2000" dirty="0"/>
              <a:t>: A knot grown firmly into the surrounding wood material and does not contain any bark or signs of decay. The color may be very close to the color of sound wood.</a:t>
            </a:r>
          </a:p>
        </p:txBody>
      </p:sp>
      <p:sp>
        <p:nvSpPr>
          <p:cNvPr id="2" name="Title 1"/>
          <p:cNvSpPr>
            <a:spLocks noGrp="1"/>
          </p:cNvSpPr>
          <p:nvPr>
            <p:ph type="title"/>
          </p:nvPr>
        </p:nvSpPr>
        <p:spPr/>
        <p:txBody>
          <a:bodyPr/>
          <a:lstStyle/>
          <a:p>
            <a:r>
              <a:rPr lang="en-US" dirty="0"/>
              <a:t>Types of wood knots</a:t>
            </a:r>
            <a:endParaRPr lang="en-US" sz="4000" dirty="0">
              <a:gradFill>
                <a:gsLst>
                  <a:gs pos="21538">
                    <a:schemeClr val="tx1"/>
                  </a:gs>
                  <a:gs pos="33000">
                    <a:schemeClr val="tx1"/>
                  </a:gs>
                </a:gsLst>
                <a:lin ang="5400000" scaled="0"/>
              </a:gradFill>
            </a:endParaRPr>
          </a:p>
        </p:txBody>
      </p:sp>
      <p:sp>
        <p:nvSpPr>
          <p:cNvPr id="6" name="Text Placeholder 2">
            <a:extLst>
              <a:ext uri="{FF2B5EF4-FFF2-40B4-BE49-F238E27FC236}">
                <a16:creationId xmlns:a16="http://schemas.microsoft.com/office/drawing/2014/main" id="{94A0BA63-7B52-4576-BDDF-3E2482980347}"/>
              </a:ext>
            </a:extLst>
          </p:cNvPr>
          <p:cNvSpPr txBox="1">
            <a:spLocks/>
          </p:cNvSpPr>
          <p:nvPr/>
        </p:nvSpPr>
        <p:spPr>
          <a:xfrm>
            <a:off x="272274" y="3146802"/>
            <a:ext cx="6326963" cy="1569660"/>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Dry knot</a:t>
            </a:r>
            <a:r>
              <a:rPr lang="en-US" sz="2000" dirty="0"/>
              <a:t>: A firm or partially firm knot, and has not taken part to the vital processes of growing wood, and does not contain any bark or signs of decay. The color is usually darker than the color of sound wood, and a thin dark ring or a partial ring surrounds the knot.</a:t>
            </a:r>
          </a:p>
        </p:txBody>
      </p:sp>
      <p:sp>
        <p:nvSpPr>
          <p:cNvPr id="7" name="Text Placeholder 2">
            <a:extLst>
              <a:ext uri="{FF2B5EF4-FFF2-40B4-BE49-F238E27FC236}">
                <a16:creationId xmlns:a16="http://schemas.microsoft.com/office/drawing/2014/main" id="{F870B958-8191-480F-8BBD-F9E6674D42E5}"/>
              </a:ext>
            </a:extLst>
          </p:cNvPr>
          <p:cNvSpPr txBox="1">
            <a:spLocks/>
          </p:cNvSpPr>
          <p:nvPr/>
        </p:nvSpPr>
        <p:spPr>
          <a:xfrm>
            <a:off x="270686" y="5120798"/>
            <a:ext cx="6326963" cy="1015663"/>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Encased knot</a:t>
            </a:r>
            <a:r>
              <a:rPr lang="en-US" sz="2000" dirty="0"/>
              <a:t>: A knot surrounded totally or partially by a bark ring. Compared to dry knot, the ring around the knot is thicker.</a:t>
            </a:r>
          </a:p>
        </p:txBody>
      </p:sp>
      <p:pic>
        <p:nvPicPr>
          <p:cNvPr id="9" name="Picture 8">
            <a:extLst>
              <a:ext uri="{FF2B5EF4-FFF2-40B4-BE49-F238E27FC236}">
                <a16:creationId xmlns:a16="http://schemas.microsoft.com/office/drawing/2014/main" id="{837CB9EF-9C24-49E4-8CD4-5CDABD939782}"/>
              </a:ext>
            </a:extLst>
          </p:cNvPr>
          <p:cNvPicPr>
            <a:picLocks noChangeAspect="1"/>
          </p:cNvPicPr>
          <p:nvPr/>
        </p:nvPicPr>
        <p:blipFill>
          <a:blip r:embed="rId3"/>
          <a:stretch>
            <a:fillRect/>
          </a:stretch>
        </p:blipFill>
        <p:spPr>
          <a:xfrm>
            <a:off x="7437437" y="3187668"/>
            <a:ext cx="4495800" cy="1228956"/>
          </a:xfrm>
          <a:prstGeom prst="rect">
            <a:avLst/>
          </a:prstGeom>
        </p:spPr>
      </p:pic>
      <p:pic>
        <p:nvPicPr>
          <p:cNvPr id="10" name="Picture 9">
            <a:extLst>
              <a:ext uri="{FF2B5EF4-FFF2-40B4-BE49-F238E27FC236}">
                <a16:creationId xmlns:a16="http://schemas.microsoft.com/office/drawing/2014/main" id="{6436B28E-3A32-41B3-9F8F-2D4A93451D8E}"/>
              </a:ext>
            </a:extLst>
          </p:cNvPr>
          <p:cNvPicPr>
            <a:picLocks noChangeAspect="1"/>
          </p:cNvPicPr>
          <p:nvPr/>
        </p:nvPicPr>
        <p:blipFill>
          <a:blip r:embed="rId4"/>
          <a:stretch>
            <a:fillRect/>
          </a:stretch>
        </p:blipFill>
        <p:spPr>
          <a:xfrm>
            <a:off x="7437437" y="1373907"/>
            <a:ext cx="4495800" cy="1208955"/>
          </a:xfrm>
          <a:prstGeom prst="rect">
            <a:avLst/>
          </a:prstGeom>
        </p:spPr>
      </p:pic>
      <p:pic>
        <p:nvPicPr>
          <p:cNvPr id="11" name="Picture 10">
            <a:extLst>
              <a:ext uri="{FF2B5EF4-FFF2-40B4-BE49-F238E27FC236}">
                <a16:creationId xmlns:a16="http://schemas.microsoft.com/office/drawing/2014/main" id="{44708F9C-561E-4DBC-B087-33584E38DB40}"/>
              </a:ext>
            </a:extLst>
          </p:cNvPr>
          <p:cNvPicPr>
            <a:picLocks noChangeAspect="1"/>
          </p:cNvPicPr>
          <p:nvPr/>
        </p:nvPicPr>
        <p:blipFill>
          <a:blip r:embed="rId5"/>
          <a:stretch>
            <a:fillRect/>
          </a:stretch>
        </p:blipFill>
        <p:spPr>
          <a:xfrm>
            <a:off x="7437437" y="5031007"/>
            <a:ext cx="4495800" cy="1285655"/>
          </a:xfrm>
          <a:prstGeom prst="rect">
            <a:avLst/>
          </a:prstGeom>
        </p:spPr>
      </p:pic>
    </p:spTree>
    <p:extLst>
      <p:ext uri="{BB962C8B-B14F-4D97-AF65-F5344CB8AC3E}">
        <p14:creationId xmlns:p14="http://schemas.microsoft.com/office/powerpoint/2010/main" val="396901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3619452"/>
          </a:xfrm>
        </p:spPr>
        <p:txBody>
          <a:bodyPr/>
          <a:lstStyle/>
          <a:p>
            <a:r>
              <a:rPr lang="en-US" sz="2400" dirty="0"/>
              <a:t>Starting with Microsoft R Server 9.1, the </a:t>
            </a:r>
            <a:r>
              <a:rPr lang="en-US" sz="2400" dirty="0" err="1"/>
              <a:t>MicrosoftML</a:t>
            </a:r>
            <a:r>
              <a:rPr lang="en-US" sz="2400" dirty="0"/>
              <a:t> package has added support for pre-trained deep neural network models for image featurization.</a:t>
            </a:r>
          </a:p>
          <a:p>
            <a:endParaRPr lang="en-US" sz="2400" dirty="0"/>
          </a:p>
          <a:p>
            <a:r>
              <a:rPr lang="en-US" sz="2400" dirty="0"/>
              <a:t>We can now use the following four deep neural network models trained on ImageNet data set to extract features from images.</a:t>
            </a:r>
          </a:p>
          <a:p>
            <a:pPr lvl="1"/>
            <a:r>
              <a:rPr lang="en-US" sz="1800" dirty="0">
                <a:latin typeface="+mj-lt"/>
              </a:rPr>
              <a:t>ResNet-18</a:t>
            </a:r>
          </a:p>
          <a:p>
            <a:pPr lvl="1"/>
            <a:r>
              <a:rPr lang="en-US" sz="1800" dirty="0">
                <a:latin typeface="+mj-lt"/>
              </a:rPr>
              <a:t>ResNet-50</a:t>
            </a:r>
          </a:p>
          <a:p>
            <a:pPr lvl="1"/>
            <a:r>
              <a:rPr lang="en-US" sz="1800" dirty="0">
                <a:latin typeface="+mj-lt"/>
              </a:rPr>
              <a:t>ResNet-101</a:t>
            </a:r>
          </a:p>
          <a:p>
            <a:pPr lvl="1"/>
            <a:r>
              <a:rPr lang="en-US" sz="1800" dirty="0" err="1">
                <a:latin typeface="+mj-lt"/>
              </a:rPr>
              <a:t>AlexNet</a:t>
            </a:r>
            <a:endParaRPr lang="en-US" sz="1800" dirty="0">
              <a:latin typeface="+mj-lt"/>
            </a:endParaRPr>
          </a:p>
          <a:p>
            <a:pPr marL="0" indent="0">
              <a:buNone/>
            </a:pPr>
            <a:endParaRPr lang="en-US" sz="2400" dirty="0"/>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AlexNet architecture.">
            <a:extLst>
              <a:ext uri="{FF2B5EF4-FFF2-40B4-BE49-F238E27FC236}">
                <a16:creationId xmlns:a16="http://schemas.microsoft.com/office/drawing/2014/main" id="{2CFD754C-CF89-4845-BE81-5E4E752BD776}"/>
              </a:ext>
            </a:extLst>
          </p:cNvPr>
          <p:cNvPicPr>
            <a:picLocks noChangeAspect="1"/>
          </p:cNvPicPr>
          <p:nvPr/>
        </p:nvPicPr>
        <p:blipFill>
          <a:blip r:embed="rId3"/>
          <a:stretch>
            <a:fillRect/>
          </a:stretch>
        </p:blipFill>
        <p:spPr>
          <a:xfrm>
            <a:off x="2865437" y="4069437"/>
            <a:ext cx="6234736" cy="2628225"/>
          </a:xfrm>
          <a:prstGeom prst="rect">
            <a:avLst/>
          </a:prstGeom>
        </p:spPr>
      </p:pic>
      <p:sp>
        <p:nvSpPr>
          <p:cNvPr id="10" name="TextBox 9">
            <a:extLst>
              <a:ext uri="{FF2B5EF4-FFF2-40B4-BE49-F238E27FC236}">
                <a16:creationId xmlns:a16="http://schemas.microsoft.com/office/drawing/2014/main" id="{D63DA5A4-A16D-4A89-B6D9-373EF88F841C}"/>
              </a:ext>
            </a:extLst>
          </p:cNvPr>
          <p:cNvSpPr txBox="1"/>
          <p:nvPr/>
        </p:nvSpPr>
        <p:spPr>
          <a:xfrm>
            <a:off x="980523" y="5069617"/>
            <a:ext cx="19611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Input image</a:t>
            </a:r>
          </a:p>
        </p:txBody>
      </p:sp>
      <p:sp>
        <p:nvSpPr>
          <p:cNvPr id="11" name="Rectangle 10">
            <a:extLst>
              <a:ext uri="{FF2B5EF4-FFF2-40B4-BE49-F238E27FC236}">
                <a16:creationId xmlns:a16="http://schemas.microsoft.com/office/drawing/2014/main" id="{82FC0171-6D64-4F27-8F87-C7A48DA03F76}"/>
              </a:ext>
            </a:extLst>
          </p:cNvPr>
          <p:cNvSpPr/>
          <p:nvPr/>
        </p:nvSpPr>
        <p:spPr bwMode="auto">
          <a:xfrm>
            <a:off x="8428037" y="4259262"/>
            <a:ext cx="381000" cy="2209800"/>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TextBox 11">
            <a:extLst>
              <a:ext uri="{FF2B5EF4-FFF2-40B4-BE49-F238E27FC236}">
                <a16:creationId xmlns:a16="http://schemas.microsoft.com/office/drawing/2014/main" id="{39D23A8E-B9A5-448D-BE80-7439ABF35389}"/>
              </a:ext>
            </a:extLst>
          </p:cNvPr>
          <p:cNvSpPr txBox="1"/>
          <p:nvPr/>
        </p:nvSpPr>
        <p:spPr>
          <a:xfrm>
            <a:off x="9023973" y="4069437"/>
            <a:ext cx="245400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Output features</a:t>
            </a:r>
          </a:p>
        </p:txBody>
      </p:sp>
      <p:sp>
        <p:nvSpPr>
          <p:cNvPr id="13" name="Rectangle 12">
            <a:extLst>
              <a:ext uri="{FF2B5EF4-FFF2-40B4-BE49-F238E27FC236}">
                <a16:creationId xmlns:a16="http://schemas.microsoft.com/office/drawing/2014/main" id="{5D75EA1D-EA28-4F81-A86B-984FE3782408}"/>
              </a:ext>
            </a:extLst>
          </p:cNvPr>
          <p:cNvSpPr/>
          <p:nvPr/>
        </p:nvSpPr>
        <p:spPr bwMode="auto">
          <a:xfrm>
            <a:off x="2865437" y="4069437"/>
            <a:ext cx="609600" cy="2628225"/>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2823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2326791"/>
          </a:xfrm>
        </p:spPr>
        <p:txBody>
          <a:bodyPr/>
          <a:lstStyle/>
          <a:p>
            <a:r>
              <a:rPr lang="en-US" sz="2400" dirty="0"/>
              <a:t>Usage of these pre-trained models allows us to take advantage of their features hard learned from previous data sets which would be otherwise impossible or very inefficient to feature engineer. </a:t>
            </a:r>
          </a:p>
          <a:p>
            <a:endParaRPr lang="en-US" sz="2400" dirty="0"/>
          </a:p>
          <a:p>
            <a:r>
              <a:rPr lang="en-US" sz="2400" dirty="0"/>
              <a:t>Heuristically, the larger the model, the better the performance but the longer it takes to run.</a:t>
            </a:r>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A5D4AD01-6D38-4273-A0BD-0367A1AF925E}"/>
              </a:ext>
            </a:extLst>
          </p:cNvPr>
          <p:cNvPicPr>
            <a:picLocks noChangeAspect="1"/>
          </p:cNvPicPr>
          <p:nvPr/>
        </p:nvPicPr>
        <p:blipFill>
          <a:blip r:embed="rId3"/>
          <a:stretch>
            <a:fillRect/>
          </a:stretch>
        </p:blipFill>
        <p:spPr>
          <a:xfrm>
            <a:off x="503237" y="3944846"/>
            <a:ext cx="8786812" cy="2219416"/>
          </a:xfrm>
          <a:prstGeom prst="rect">
            <a:avLst/>
          </a:prstGeom>
        </p:spPr>
      </p:pic>
      <p:sp>
        <p:nvSpPr>
          <p:cNvPr id="6" name="TextBox 5">
            <a:extLst>
              <a:ext uri="{FF2B5EF4-FFF2-40B4-BE49-F238E27FC236}">
                <a16:creationId xmlns:a16="http://schemas.microsoft.com/office/drawing/2014/main" id="{DBA9F036-F88A-4569-A928-8FCD0BF9795B}"/>
              </a:ext>
            </a:extLst>
          </p:cNvPr>
          <p:cNvSpPr txBox="1"/>
          <p:nvPr/>
        </p:nvSpPr>
        <p:spPr>
          <a:xfrm>
            <a:off x="272274" y="6385319"/>
            <a:ext cx="1050710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Code snapshot taken from https://blogs.msdn.microsoft.com/mlserver/2017/04/12/image-featurization-with-a-pre-trained-deep-neural-network-model/ </a:t>
            </a:r>
          </a:p>
        </p:txBody>
      </p:sp>
    </p:spTree>
    <p:extLst>
      <p:ext uri="{BB962C8B-B14F-4D97-AF65-F5344CB8AC3E}">
        <p14:creationId xmlns:p14="http://schemas.microsoft.com/office/powerpoint/2010/main" val="420249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66_Machine_Learning_AI_&amp;_Data_Science_Conference_Template">
  <a:themeElements>
    <a:clrScheme name="MLA&amp;DS">
      <a:dk1>
        <a:srgbClr val="505050"/>
      </a:dk1>
      <a:lt1>
        <a:srgbClr val="FFFFFF"/>
      </a:lt1>
      <a:dk2>
        <a:srgbClr val="A80000"/>
      </a:dk2>
      <a:lt2>
        <a:srgbClr val="E6E6E6"/>
      </a:lt2>
      <a:accent1>
        <a:srgbClr val="A80000"/>
      </a:accent1>
      <a:accent2>
        <a:srgbClr val="080808"/>
      </a:accent2>
      <a:accent3>
        <a:srgbClr val="505050"/>
      </a:accent3>
      <a:accent4>
        <a:srgbClr val="002050"/>
      </a:accent4>
      <a:accent5>
        <a:srgbClr val="D83B01"/>
      </a:accent5>
      <a:accent6>
        <a:srgbClr val="737373"/>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chine_Learning_AI_Data_Science_Conference_16x9_Template.potx" id="{478BF69B-7207-454D-A2B3-A99948846C7A}" vid="{9A4B171A-AA92-4439-96C1-274DD77486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A584695755FE764EB25B07353E74077C00D779C3CEF1177A4F8B41F96DF87A1F66" ma:contentTypeVersion="29" ma:contentTypeDescription="" ma:contentTypeScope="" ma:versionID="bc0165f08afb8fb58dc89969b329b48b">
  <xsd:schema xmlns:xsd="http://www.w3.org/2001/XMLSchema" xmlns:xs="http://www.w3.org/2001/XMLSchema" xmlns:p="http://schemas.microsoft.com/office/2006/metadata/properties" xmlns:ns1="http://schemas.microsoft.com/sharepoint/v3" xmlns:ns2="04e01bb1-6d80-42e9-ae53-416b1e8aa845" xmlns:ns3="230e9df3-be65-4c73-a93b-d1236ebd677e" xmlns:ns5="e889e55c-35cf-43c7-aaf4-cf2500919dd8" targetNamespace="http://schemas.microsoft.com/office/2006/metadata/properties" ma:root="true" ma:fieldsID="1871bda11c5b84277cb29a8dbd7968a9" ns1:_="" ns2:_="" ns3:_="" ns5:_="">
    <xsd:import namespace="http://schemas.microsoft.com/sharepoint/v3"/>
    <xsd:import namespace="04e01bb1-6d80-42e9-ae53-416b1e8aa845"/>
    <xsd:import namespace="230e9df3-be65-4c73-a93b-d1236ebd677e"/>
    <xsd:import namespace="e889e55c-35cf-43c7-aaf4-cf2500919dd8"/>
    <xsd:element name="properties">
      <xsd:complexType>
        <xsd:sequence>
          <xsd:element name="documentManagement">
            <xsd:complexType>
              <xsd:all>
                <xsd:element ref="ns2:e349cd3f156b4e7d8653c9cd4f2d8fb4" minOccurs="0"/>
                <xsd:element ref="ns3:TaxCatchAll" minOccurs="0"/>
                <xsd:element ref="ns3:TaxCatchAllLabel" minOccurs="0"/>
                <xsd:element ref="ns2:g60601ae6c3e4c409eb6a70077dda16d" minOccurs="0"/>
                <xsd:element ref="ns2:l61c8586195b4657a1f710a539f9bc3a"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e6bd9c8ce3ed4fe68161c78952f36fbc" minOccurs="0"/>
                <xsd:element ref="ns2:c2f1b796fca04ddbb48af271e99c8750" minOccurs="0"/>
                <xsd:element ref="ns2:Session_x0020_Code" minOccurs="0"/>
                <xsd:element ref="ns2:MS_x0020_Content_x0020_Owner" minOccurs="0"/>
                <xsd:element ref="ns2:a645af38eebb4a1ea4744f163c56ea26" minOccurs="0"/>
                <xsd:element ref="ns2:fb4e50409e3b4517bb965b3c7125e15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5:_x0062_bc8" minOccurs="0"/>
                <xsd:element ref="ns2:LastSharedByUser" minOccurs="0"/>
                <xsd:element ref="ns2:LastSharedByTime" minOccurs="0"/>
                <xsd:element ref="ns5:MediaServiceMetadata" minOccurs="0"/>
                <xsd:element ref="ns5:MediaServiceFast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4" nillable="true" ma:displayName="Unified Compliance Policy Properties" ma:description="" ma:hidden="true" ma:internalName="_ip_UnifiedCompliancePolicyProperties">
      <xsd:simpleType>
        <xsd:restriction base="dms:Note"/>
      </xsd:simpleType>
    </xsd:element>
    <xsd:element name="_ip_UnifiedCompliancePolicyUIAction" ma:index="4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e01bb1-6d80-42e9-ae53-416b1e8aa845" elementFormDefault="qualified">
    <xsd:import namespace="http://schemas.microsoft.com/office/2006/documentManagement/types"/>
    <xsd:import namespace="http://schemas.microsoft.com/office/infopath/2007/PartnerControls"/>
    <xsd:element name="e349cd3f156b4e7d8653c9cd4f2d8fb4" ma:index="8" nillable="true" ma:taxonomy="true" ma:internalName="e349cd3f156b4e7d8653c9cd4f2d8fb4" ma:taxonomyFieldName="Event_x0020_Name" ma:displayName="Event Name" ma:default="" ma:fieldId="{e349cd3f-156b-4e7d-8653-c9cd4f2d8fb4}"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g60601ae6c3e4c409eb6a70077dda16d" ma:index="12" nillable="true" ma:taxonomy="true" ma:internalName="g60601ae6c3e4c409eb6a70077dda16d" ma:taxonomyFieldName="Event_x0020_Location" ma:displayName="Event Location" ma:default="" ma:fieldId="{060601ae-6c3e-4c40-9eb6-a70077dda16d}"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l61c8586195b4657a1f710a539f9bc3a" ma:index="14" nillable="true" ma:taxonomy="true" ma:internalName="l61c8586195b4657a1f710a539f9bc3a" ma:taxonomyFieldName="Event_x0020_Venue" ma:displayName="Event Venue" ma:default="" ma:fieldId="{561c8586-195b-4657-a1f7-10a539f9bc3a}"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e6bd9c8ce3ed4fe68161c78952f36fbc" ma:index="21" nillable="true" ma:taxonomy="true" ma:internalName="e6bd9c8ce3ed4fe68161c78952f36fbc" ma:taxonomyFieldName="Product" ma:displayName="Product" ma:default="" ma:fieldId="{e6bd9c8c-e3ed-4fe6-8161-c78952f36fb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2f1b796fca04ddbb48af271e99c8750" ma:index="23" nillable="true" ma:taxonomy="true" ma:internalName="c2f1b796fca04ddbb48af271e99c8750" ma:taxonomyFieldName="Campaign" ma:displayName="Campaign" ma:default="" ma:fieldId="{c2f1b796-fca0-4ddb-b48a-f271e99c875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645af38eebb4a1ea4744f163c56ea26" ma:index="27" nillable="true" ma:taxonomy="true" ma:internalName="a645af38eebb4a1ea4744f163c56ea26" ma:taxonomyFieldName="Track" ma:displayName="Track" ma:default="" ma:fieldId="{a645af38-eebb-4a1e-a474-4f163c56ea26}" ma:sspId="e385fb40-52d4-4fae-9c5b-3e8ff8a5878e" ma:termSetId="c41d04fa-0c93-454c-bbda-19a0dbc9ce57" ma:anchorId="00000000-0000-0000-0000-000000000000" ma:open="true" ma:isKeyword="false">
      <xsd:complexType>
        <xsd:sequence>
          <xsd:element ref="pc:Terms" minOccurs="0" maxOccurs="1"/>
        </xsd:sequence>
      </xsd:complexType>
    </xsd:element>
    <xsd:element name="fb4e50409e3b4517bb965b3c7125e153" ma:index="29" nillable="true" ma:taxonomy="true" ma:internalName="fb4e50409e3b4517bb965b3c7125e153" ma:taxonomyFieldName="Audience1" ma:displayName="Audience" ma:default="" ma:fieldId="{fb4e5040-9e3b-4517-bb96-5b3c7125e15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40" nillable="true" ma:displayName="Last Shared By User" ma:description="" ma:hidden="true" ma:internalName="LastSharedByUser" ma:readOnly="true">
      <xsd:simpleType>
        <xsd:restriction base="dms:Note"/>
      </xsd:simpleType>
    </xsd:element>
    <xsd:element name="LastSharedByTime" ma:index="4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508df36-a784-4474-b4a6-3a99ee8c8b37}" ma:internalName="TaxCatchAll" ma:showField="CatchAllData"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508df36-a784-4474-b4a6-3a99ee8c8b37}" ma:internalName="TaxCatchAllLabel" ma:readOnly="true" ma:showField="CatchAllDataLabel"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889e55c-35cf-43c7-aaf4-cf2500919dd8" elementFormDefault="qualified">
    <xsd:import namespace="http://schemas.microsoft.com/office/2006/documentManagement/types"/>
    <xsd:import namespace="http://schemas.microsoft.com/office/infopath/2007/PartnerControls"/>
    <xsd:element name="_x0062_bc8" ma:index="39" nillable="true" ma:displayName="Person or Group" ma:list="UserInfo" ma:internalName="_x0062_bc8">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42" nillable="true" ma:displayName="MediaServiceMetadata" ma:description="" ma:hidden="true" ma:internalName="MediaServiceMetadata" ma:readOnly="true">
      <xsd:simpleType>
        <xsd:restriction base="dms:Note"/>
      </xsd:simpleType>
    </xsd:element>
    <xsd:element name="MediaServiceFastMetadata" ma:index="4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_ip_UnifiedCompliancePolicyUIAction xmlns="http://schemas.microsoft.com/sharepoint/v3" xsi:nil="true"/>
    <_ip_UnifiedCompliancePolicyProperties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machine learning</TermName>
          <TermId xmlns="http://schemas.microsoft.com/office/infopath/2007/PartnerControls">912b89bd-3197-4d37-838b-dea3c299099a</TermId>
        </TermInfo>
        <TermInfo xmlns="http://schemas.microsoft.com/office/infopath/2007/PartnerControls">
          <TermName xmlns="http://schemas.microsoft.com/office/infopath/2007/PartnerControls">AI ＆ Data Science Conference</TermName>
          <TermId xmlns="http://schemas.microsoft.com/office/infopath/2007/PartnerControls">8f010730-a012-41a8-b19a-7b5a9af03b6a</TermId>
        </TermInfo>
      </Terms>
    </TaxKeywordTaxHTField>
    <TaxCatchAll xmlns="230e9df3-be65-4c73-a93b-d1236ebd677e">
      <Value>69</Value>
      <Value>131</Value>
      <Value>20</Value>
      <Value>72</Value>
      <Value>169</Value>
    </TaxCatchAll>
    <Event_x0020_Start_x0020_Date xmlns="04e01bb1-6d80-42e9-ae53-416b1e8aa845">2017-12-07T00:00:00+00:00</Event_x0020_Start_x0020_Date>
    <External_x0020_Speaker xmlns="04e01bb1-6d80-42e9-ae53-416b1e8aa845" xsi:nil="true"/>
    <Presentation_x0020_Date xmlns="04e01bb1-6d80-42e9-ae53-416b1e8aa845" xsi:nil="true"/>
    <MS_x0020_Content_x0020_Owner xmlns="04e01bb1-6d80-42e9-ae53-416b1e8aa845">
      <UserInfo>
        <DisplayName/>
        <AccountId xsi:nil="true"/>
        <AccountType/>
      </UserInfo>
    </MS_x0020_Content_x0020_Owner>
    <Session_x0020_Code xmlns="04e01bb1-6d80-42e9-ae53-416b1e8aa845" xsi:nil="true"/>
    <Event_x0020_End_x0020_Date xmlns="04e01bb1-6d80-42e9-ae53-416b1e8aa845">2017-12-08T00:00:00+00:00</Event_x0020_End_x0020_Date>
    <MS_x0020_Speaker xmlns="04e01bb1-6d80-42e9-ae53-416b1e8aa845">
      <UserInfo>
        <DisplayName/>
        <AccountId xsi:nil="true"/>
        <AccountType/>
      </UserInfo>
    </MS_x0020_Speaker>
    <_x0062_bc8 xmlns="e889e55c-35cf-43c7-aaf4-cf2500919dd8">
      <UserInfo>
        <DisplayName/>
        <AccountId xsi:nil="true"/>
        <AccountType/>
      </UserInfo>
    </_x0062_bc8>
    <fb4e50409e3b4517bb965b3c7125e153 xmlns="04e01bb1-6d80-42e9-ae53-416b1e8aa845">
      <Terms xmlns="http://schemas.microsoft.com/office/infopath/2007/PartnerControls"/>
    </fb4e50409e3b4517bb965b3c7125e153>
    <l61c8586195b4657a1f710a539f9bc3a xmlns="04e01bb1-6d80-42e9-ae53-416b1e8aa845">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l61c8586195b4657a1f710a539f9bc3a>
    <a645af38eebb4a1ea4744f163c56ea26 xmlns="04e01bb1-6d80-42e9-ae53-416b1e8aa845">
      <Terms xmlns="http://schemas.microsoft.com/office/infopath/2007/PartnerControls"/>
    </a645af38eebb4a1ea4744f163c56ea26>
    <g60601ae6c3e4c409eb6a70077dda16d xmlns="04e01bb1-6d80-42e9-ae53-416b1e8aa845">
      <Terms xmlns="http://schemas.microsoft.com/office/infopath/2007/PartnerControls">
        <TermInfo xmlns="http://schemas.microsoft.com/office/infopath/2007/PartnerControls">
          <TermName xmlns="http://schemas.microsoft.com/office/infopath/2007/PartnerControls">Microsoft Redmond Campus</TermName>
          <TermId xmlns="http://schemas.microsoft.com/office/infopath/2007/PartnerControls">3cd96142-cb30-40de-9c66-cd17f1bb8ca1</TermId>
        </TermInfo>
      </Terms>
    </g60601ae6c3e4c409eb6a70077dda16d>
    <e6bd9c8ce3ed4fe68161c78952f36fbc xmlns="04e01bb1-6d80-42e9-ae53-416b1e8aa845">
      <Terms xmlns="http://schemas.microsoft.com/office/infopath/2007/PartnerControls"/>
    </e6bd9c8ce3ed4fe68161c78952f36fbc>
    <e349cd3f156b4e7d8653c9cd4f2d8fb4 xmlns="04e01bb1-6d80-42e9-ae53-416b1e8aa845">
      <Terms xmlns="http://schemas.microsoft.com/office/infopath/2007/PartnerControls">
        <TermInfo xmlns="http://schemas.microsoft.com/office/infopath/2007/PartnerControls">
          <TermName xmlns="http://schemas.microsoft.com/office/infopath/2007/PartnerControls">Machine Learning, AI and Data Science Conference</TermName>
          <TermId xmlns="http://schemas.microsoft.com/office/infopath/2007/PartnerControls">2f5995e3-1e3d-4c27-96d6-c6c80990926c</TermId>
        </TermInfo>
      </Terms>
    </e349cd3f156b4e7d8653c9cd4f2d8fb4>
    <c2f1b796fca04ddbb48af271e99c8750 xmlns="04e01bb1-6d80-42e9-ae53-416b1e8aa845">
      <Terms xmlns="http://schemas.microsoft.com/office/infopath/2007/PartnerControls"/>
    </c2f1b796fca04ddbb48af271e99c875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1F2A38B6-502D-4D28-8656-FF7623C103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4e01bb1-6d80-42e9-ae53-416b1e8aa845"/>
    <ds:schemaRef ds:uri="230e9df3-be65-4c73-a93b-d1236ebd677e"/>
    <ds:schemaRef ds:uri="e889e55c-35cf-43c7-aaf4-cf2500919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e889e55c-35cf-43c7-aaf4-cf2500919dd8"/>
    <ds:schemaRef ds:uri="04e01bb1-6d80-42e9-ae53-416b1e8aa845"/>
    <ds:schemaRef ds:uri="http://schemas.microsoft.com/office/2006/documentManagement/types"/>
    <ds:schemaRef ds:uri="http://purl.org/dc/terms/"/>
    <ds:schemaRef ds:uri="http://purl.org/dc/dcmitype/"/>
    <ds:schemaRef ds:uri="http://schemas.microsoft.com/office/2006/metadata/properties"/>
    <ds:schemaRef ds:uri="http://schemas.microsoft.com/office/infopath/2007/PartnerControls"/>
    <ds:schemaRef ds:uri="http://purl.org/dc/elements/1.1/"/>
    <ds:schemaRef ds:uri="http://schemas.microsoft.com/sharepoint/v3"/>
    <ds:schemaRef ds:uri="http://schemas.openxmlformats.org/package/2006/metadata/core-properties"/>
    <ds:schemaRef ds:uri="230e9df3-be65-4c73-a93b-d1236ebd677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155. Inchiosa_Horton_Paunic_Singliar_Chang</Template>
  <TotalTime>59</TotalTime>
  <Words>982</Words>
  <Application>Microsoft Office PowerPoint</Application>
  <PresentationFormat>Custom</PresentationFormat>
  <Paragraphs>87</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Consolas</vt:lpstr>
      <vt:lpstr>Segoe UI</vt:lpstr>
      <vt:lpstr>Segoe UI Light</vt:lpstr>
      <vt:lpstr>Segoe UI Semibold</vt:lpstr>
      <vt:lpstr>Segoe UI Semilight</vt:lpstr>
      <vt:lpstr>Wingdings</vt:lpstr>
      <vt:lpstr>5-50166_Machine_Learning_AI_&amp;_Data_Science_Conference_Template</vt:lpstr>
      <vt:lpstr>PowerPoint Presentation</vt:lpstr>
      <vt:lpstr>Custom Image Classification Tutorial Building domain-specific image classifiers using Deep Learning and Transfer Learning with Microsoft ML Server </vt:lpstr>
      <vt:lpstr>Session Goals </vt:lpstr>
      <vt:lpstr>Featurizing images: the shallow end of deep learning</vt:lpstr>
      <vt:lpstr>Domain: Wood Knots and Lumber Grading</vt:lpstr>
      <vt:lpstr>Types of wood knots</vt:lpstr>
      <vt:lpstr>Image Featurization in Microsoft ML Server</vt:lpstr>
      <vt:lpstr>Image Featurization in Microsoft ML Server</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machine learning; AI ＆ Data Science Conference</cp:keywords>
  <dc:description>Template: Mitchell Derrey, Silver Fox Productions_x000d_
Formatting: _x000d_
Audience Type:</dc:description>
  <cp:lastModifiedBy>Vanja Paunic</cp:lastModifiedBy>
  <cp:revision>29</cp:revision>
  <dcterms:created xsi:type="dcterms:W3CDTF">2017-12-04T21:06:47Z</dcterms:created>
  <dcterms:modified xsi:type="dcterms:W3CDTF">2017-12-04T22:38:26Z</dcterms:modified>
  <cp:category>Machine Learning, AI &amp; Data Science Conference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0x010100A584695755FE764EB25B07353E74077C00D779C3CEF1177A4F8B41F96DF87A1F66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20;#Microsoft Conference Center|9ee5e79d-18a6-44c6-bfde-7021198eb4fc</vt:lpwstr>
  </property>
  <property fmtid="{D5CDD505-2E9C-101B-9397-08002B2CF9AE}" pid="7" name="Track">
    <vt:lpwstr/>
  </property>
  <property fmtid="{D5CDD505-2E9C-101B-9397-08002B2CF9AE}" pid="8" name="Event Location">
    <vt:lpwstr>131;#Microsoft Redmond Campus|3cd96142-cb30-40de-9c66-cd17f1bb8ca1</vt:lpwstr>
  </property>
  <property fmtid="{D5CDD505-2E9C-101B-9397-08002B2CF9AE}" pid="9" name="Campaign">
    <vt:lpwstr/>
  </property>
  <property fmtid="{D5CDD505-2E9C-101B-9397-08002B2CF9AE}" pid="10" name="IsMyDocuments">
    <vt:bool>true</vt:bool>
  </property>
  <property fmtid="{D5CDD505-2E9C-101B-9397-08002B2CF9AE}" pid="11" name="TaxKeyword">
    <vt:lpwstr>69;#machine learning|912b89bd-3197-4d37-838b-dea3c299099a;#169;#AI ＆ Data Science Conference|8f010730-a012-41a8-b19a-7b5a9af03b6a</vt:lpwstr>
  </property>
  <property fmtid="{D5CDD505-2E9C-101B-9397-08002B2CF9AE}" pid="12" name="Audience1">
    <vt:lpwstr/>
  </property>
  <property fmtid="{D5CDD505-2E9C-101B-9397-08002B2CF9AE}" pid="13" name="Event Name">
    <vt:lpwstr>72;#Machine Learning, AI and Data Science Conference|2f5995e3-1e3d-4c27-96d6-c6c80990926c</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vapaunic@microsoft.com</vt:lpwstr>
  </property>
  <property fmtid="{D5CDD505-2E9C-101B-9397-08002B2CF9AE}" pid="17" name="MSIP_Label_f42aa342-8706-4288-bd11-ebb85995028c_SetDate">
    <vt:lpwstr>2017-12-04T21:08:56.3795668Z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