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4"/>
  </p:notesMasterIdLst>
  <p:handoutMasterIdLst>
    <p:handoutMasterId r:id="rId25"/>
  </p:handoutMasterIdLst>
  <p:sldIdLst>
    <p:sldId id="2076136285" r:id="rId5"/>
    <p:sldId id="2076136250" r:id="rId6"/>
    <p:sldId id="2076136296" r:id="rId7"/>
    <p:sldId id="2076136297" r:id="rId8"/>
    <p:sldId id="2076136298" r:id="rId9"/>
    <p:sldId id="2076136299" r:id="rId10"/>
    <p:sldId id="4719" r:id="rId11"/>
    <p:sldId id="411" r:id="rId12"/>
    <p:sldId id="2147469940" r:id="rId13"/>
    <p:sldId id="2147469933" r:id="rId14"/>
    <p:sldId id="2076136275" r:id="rId15"/>
    <p:sldId id="2076136279" r:id="rId16"/>
    <p:sldId id="2076136286" r:id="rId17"/>
    <p:sldId id="2076136287" r:id="rId18"/>
    <p:sldId id="2076136288" r:id="rId19"/>
    <p:sldId id="2076136289" r:id="rId20"/>
    <p:sldId id="2076136290" r:id="rId21"/>
    <p:sldId id="2076136280" r:id="rId22"/>
    <p:sldId id="2076136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96"/>
            <p14:sldId id="2076136297"/>
            <p14:sldId id="2076136298"/>
            <p14:sldId id="2076136299"/>
            <p14:sldId id="4719"/>
            <p14:sldId id="411"/>
            <p14:sldId id="2147469940"/>
            <p14:sldId id="2147469933"/>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83" autoAdjust="0"/>
  </p:normalViewPr>
  <p:slideViewPr>
    <p:cSldViewPr snapToGrid="0">
      <p:cViewPr varScale="1">
        <p:scale>
          <a:sx n="137" d="100"/>
          <a:sy n="137" d="100"/>
        </p:scale>
        <p:origin x="1116" y="84"/>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6/28/2023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5</a:t>
            </a:fld>
            <a:endParaRPr lang="en-US"/>
          </a:p>
        </p:txBody>
      </p:sp>
    </p:spTree>
    <p:extLst>
      <p:ext uri="{BB962C8B-B14F-4D97-AF65-F5344CB8AC3E}">
        <p14:creationId xmlns:p14="http://schemas.microsoft.com/office/powerpoint/2010/main" val="525907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3803026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9</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 skills are amazing and when you add personalized memories and real-time data they become an enabler for warp speed productivity.</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1331585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12</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6/28/2023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6/28/2023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68916822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863129515"/>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3.xml"/><Relationship Id="rId1" Type="http://schemas.openxmlformats.org/officeDocument/2006/relationships/tags" Target="../tags/tag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tiff"/><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605B46A-E8A7-F42D-EE57-9159BC2C7DC1}"/>
              </a:ext>
            </a:extLst>
          </p:cNvPr>
          <p:cNvGrpSpPr/>
          <p:nvPr/>
        </p:nvGrpSpPr>
        <p:grpSpPr>
          <a:xfrm rot="15550605" flipV="1">
            <a:off x="7521489" y="3106757"/>
            <a:ext cx="850874" cy="3599139"/>
            <a:chOff x="4199804" y="542131"/>
            <a:chExt cx="1463909" cy="6192235"/>
          </a:xfrm>
        </p:grpSpPr>
        <p:pic>
          <p:nvPicPr>
            <p:cNvPr id="21" name="Picture 20" descr="A picture containing text&#10;&#10;Description automatically generated">
              <a:extLst>
                <a:ext uri="{FF2B5EF4-FFF2-40B4-BE49-F238E27FC236}">
                  <a16:creationId xmlns:a16="http://schemas.microsoft.com/office/drawing/2014/main" id="{83E53A0B-F455-2A98-456F-AEC4776570F1}"/>
                </a:ext>
              </a:extLst>
            </p:cNvPr>
            <p:cNvPicPr>
              <a:picLocks noChangeAspect="1"/>
            </p:cNvPicPr>
            <p:nvPr/>
          </p:nvPicPr>
          <p:blipFill>
            <a:blip r:embed="rId4" cstate="print">
              <a:alphaModFix amt="57000"/>
              <a:extLst>
                <a:ext uri="{28A0092B-C50C-407E-A947-70E740481C1C}">
                  <a14:useLocalDpi xmlns:a14="http://schemas.microsoft.com/office/drawing/2010/main" val="0"/>
                </a:ext>
              </a:extLst>
            </a:blip>
            <a:stretch>
              <a:fillRect/>
            </a:stretch>
          </p:blipFill>
          <p:spPr>
            <a:xfrm>
              <a:off x="4990968" y="542131"/>
              <a:ext cx="672745" cy="3852587"/>
            </a:xfrm>
            <a:prstGeom prst="rect">
              <a:avLst/>
            </a:prstGeom>
          </p:spPr>
        </p:pic>
        <p:pic>
          <p:nvPicPr>
            <p:cNvPr id="41" name="Picture 40" descr="Icon&#10;&#10;Description automatically generated">
              <a:extLst>
                <a:ext uri="{FF2B5EF4-FFF2-40B4-BE49-F238E27FC236}">
                  <a16:creationId xmlns:a16="http://schemas.microsoft.com/office/drawing/2014/main" id="{F08FDB0F-3904-098B-8216-30C555ABE16F}"/>
                </a:ext>
              </a:extLst>
            </p:cNvPr>
            <p:cNvPicPr>
              <a:picLocks noChangeAspect="1"/>
            </p:cNvPicPr>
            <p:nvPr/>
          </p:nvPicPr>
          <p:blipFill>
            <a:blip r:embed="rId5" cstate="print">
              <a:alphaModFix amt="38000"/>
              <a:extLst>
                <a:ext uri="{28A0092B-C50C-407E-A947-70E740481C1C}">
                  <a14:useLocalDpi xmlns:a14="http://schemas.microsoft.com/office/drawing/2010/main" val="0"/>
                </a:ext>
              </a:extLst>
            </a:blip>
            <a:stretch>
              <a:fillRect/>
            </a:stretch>
          </p:blipFill>
          <p:spPr>
            <a:xfrm>
              <a:off x="4199804" y="4386847"/>
              <a:ext cx="1122209" cy="2347519"/>
            </a:xfrm>
            <a:prstGeom prst="rect">
              <a:avLst/>
            </a:prstGeom>
          </p:spPr>
        </p:pic>
      </p:grpSp>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a:xfrm>
            <a:off x="607350" y="979115"/>
            <a:ext cx="11018520" cy="553998"/>
          </a:xfrm>
        </p:spPr>
        <p:txBody>
          <a:bodyPr/>
          <a:lstStyle/>
          <a:p>
            <a:r>
              <a:rPr lang="en-US"/>
              <a:t>Semantic Kernel pays down future technical debt asap.</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299286"/>
            <a:ext cx="65" cy="307777"/>
          </a:xfrm>
          <a:prstGeom prst="rect">
            <a:avLst/>
          </a:prstGeom>
          <a:noFill/>
        </p:spPr>
        <p:txBody>
          <a:bodyPr wrap="none" lIns="0" tIns="0" rIns="0" bIns="0" rtlCol="0">
            <a:spAutoFit/>
          </a:bodyPr>
          <a:lstStyle/>
          <a:p>
            <a:pPr algn="l"/>
            <a:endParaRPr lang="en-US" sz="2000"/>
          </a:p>
        </p:txBody>
      </p:sp>
      <p:grpSp>
        <p:nvGrpSpPr>
          <p:cNvPr id="35" name="Group 34">
            <a:extLst>
              <a:ext uri="{FF2B5EF4-FFF2-40B4-BE49-F238E27FC236}">
                <a16:creationId xmlns:a16="http://schemas.microsoft.com/office/drawing/2014/main" id="{779DFD0B-55C7-780C-0723-6F50BDF4B07F}"/>
              </a:ext>
            </a:extLst>
          </p:cNvPr>
          <p:cNvGrpSpPr/>
          <p:nvPr/>
        </p:nvGrpSpPr>
        <p:grpSpPr>
          <a:xfrm>
            <a:off x="479570" y="1835223"/>
            <a:ext cx="10645630" cy="1900919"/>
            <a:chOff x="479570" y="2334757"/>
            <a:chExt cx="10645630" cy="1900919"/>
          </a:xfrm>
        </p:grpSpPr>
        <p:sp>
          <p:nvSpPr>
            <p:cNvPr id="6" name="Can 5">
              <a:extLst>
                <a:ext uri="{FF2B5EF4-FFF2-40B4-BE49-F238E27FC236}">
                  <a16:creationId xmlns:a16="http://schemas.microsoft.com/office/drawing/2014/main" id="{9AE5124E-76C4-39D5-5CF5-F91FF42D534C}"/>
                </a:ext>
              </a:extLst>
            </p:cNvPr>
            <p:cNvSpPr/>
            <p:nvPr/>
          </p:nvSpPr>
          <p:spPr bwMode="auto">
            <a:xfrm>
              <a:off x="2362200" y="3606353"/>
              <a:ext cx="592726" cy="566852"/>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2053739" y="3272734"/>
              <a:ext cx="1229558" cy="184666"/>
            </a:xfrm>
            <a:prstGeom prst="rect">
              <a:avLst/>
            </a:prstGeom>
            <a:noFill/>
          </p:spPr>
          <p:txBody>
            <a:bodyPr wrap="square" lIns="0" tIns="0" rIns="0" bIns="0" rtlCol="0">
              <a:spAutoFit/>
            </a:bodyPr>
            <a:lstStyle/>
            <a:p>
              <a:pPr algn="ctr"/>
              <a:r>
                <a:rPr lang="en-US" sz="1200"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3557761" y="3325189"/>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3616316" y="3688618"/>
              <a:ext cx="1075364" cy="184666"/>
            </a:xfrm>
            <a:prstGeom prst="rect">
              <a:avLst/>
            </a:prstGeom>
            <a:noFill/>
          </p:spPr>
          <p:txBody>
            <a:bodyPr wrap="square" lIns="0" tIns="0" rIns="0" bIns="0" rtlCol="0">
              <a:spAutoFit/>
            </a:bodyPr>
            <a:lstStyle/>
            <a:p>
              <a:pPr algn="ctr"/>
              <a:r>
                <a:rPr lang="en-US" sz="1200" b="1">
                  <a:solidFill>
                    <a:schemeClr val="bg1"/>
                  </a:solidFill>
                </a:rPr>
                <a:t>PLANNER</a:t>
              </a:r>
            </a:p>
          </p:txBody>
        </p:sp>
        <p:sp>
          <p:nvSpPr>
            <p:cNvPr id="17" name="Oval 16">
              <a:extLst>
                <a:ext uri="{FF2B5EF4-FFF2-40B4-BE49-F238E27FC236}">
                  <a16:creationId xmlns:a16="http://schemas.microsoft.com/office/drawing/2014/main" id="{02AA5D9E-216E-E4E1-1CC7-4D38778236BC}"/>
                </a:ext>
              </a:extLst>
            </p:cNvPr>
            <p:cNvSpPr/>
            <p:nvPr/>
          </p:nvSpPr>
          <p:spPr bwMode="auto">
            <a:xfrm>
              <a:off x="3701080"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3958106"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4215132"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4472159"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22" name="Rectangle 21">
              <a:extLst>
                <a:ext uri="{FF2B5EF4-FFF2-40B4-BE49-F238E27FC236}">
                  <a16:creationId xmlns:a16="http://schemas.microsoft.com/office/drawing/2014/main" id="{13703EC2-BA74-F821-D293-5F5CB587D987}"/>
                </a:ext>
              </a:extLst>
            </p:cNvPr>
            <p:cNvSpPr/>
            <p:nvPr/>
          </p:nvSpPr>
          <p:spPr bwMode="auto">
            <a:xfrm rot="10800000">
              <a:off x="5394277" y="3579136"/>
              <a:ext cx="3124200"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1FD6E08A-8DDC-6CBC-ED11-B8BEE59C3CF0}"/>
                </a:ext>
              </a:extLst>
            </p:cNvPr>
            <p:cNvSpPr/>
            <p:nvPr/>
          </p:nvSpPr>
          <p:spPr bwMode="auto">
            <a:xfrm>
              <a:off x="7919096"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24" name="Oval 23">
              <a:extLst>
                <a:ext uri="{FF2B5EF4-FFF2-40B4-BE49-F238E27FC236}">
                  <a16:creationId xmlns:a16="http://schemas.microsoft.com/office/drawing/2014/main" id="{612F12FA-2F3B-5408-3E4C-8C9A9B1D0292}"/>
                </a:ext>
              </a:extLst>
            </p:cNvPr>
            <p:cNvSpPr/>
            <p:nvPr/>
          </p:nvSpPr>
          <p:spPr bwMode="auto">
            <a:xfrm>
              <a:off x="7382898"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25" name="Oval 24">
              <a:extLst>
                <a:ext uri="{FF2B5EF4-FFF2-40B4-BE49-F238E27FC236}">
                  <a16:creationId xmlns:a16="http://schemas.microsoft.com/office/drawing/2014/main" id="{4B013F71-4908-9714-0F74-E0F92486D6BE}"/>
                </a:ext>
              </a:extLst>
            </p:cNvPr>
            <p:cNvSpPr/>
            <p:nvPr/>
          </p:nvSpPr>
          <p:spPr bwMode="auto">
            <a:xfrm>
              <a:off x="6675581"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26" name="Oval 25">
              <a:extLst>
                <a:ext uri="{FF2B5EF4-FFF2-40B4-BE49-F238E27FC236}">
                  <a16:creationId xmlns:a16="http://schemas.microsoft.com/office/drawing/2014/main" id="{DD89338B-48AC-A1D5-B098-D558FE977438}"/>
                </a:ext>
              </a:extLst>
            </p:cNvPr>
            <p:cNvSpPr/>
            <p:nvPr/>
          </p:nvSpPr>
          <p:spPr bwMode="auto">
            <a:xfrm>
              <a:off x="5568751"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27" name="Freeform 26">
              <a:extLst>
                <a:ext uri="{FF2B5EF4-FFF2-40B4-BE49-F238E27FC236}">
                  <a16:creationId xmlns:a16="http://schemas.microsoft.com/office/drawing/2014/main" id="{F96A411C-1CE7-607F-5329-D0812BD9635D}"/>
                </a:ext>
              </a:extLst>
            </p:cNvPr>
            <p:cNvSpPr/>
            <p:nvPr/>
          </p:nvSpPr>
          <p:spPr bwMode="auto">
            <a:xfrm rot="16200000">
              <a:off x="8223856" y="378247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A4131EAD-4F9D-F4CC-CD71-A4E5B52C727B}"/>
                </a:ext>
              </a:extLst>
            </p:cNvPr>
            <p:cNvSpPr/>
            <p:nvPr/>
          </p:nvSpPr>
          <p:spPr bwMode="auto">
            <a:xfrm rot="16200000">
              <a:off x="7685426" y="378247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EA01F8-103A-3F43-DB05-BD06F829016E}"/>
                </a:ext>
              </a:extLst>
            </p:cNvPr>
            <p:cNvSpPr/>
            <p:nvPr/>
          </p:nvSpPr>
          <p:spPr bwMode="auto">
            <a:xfrm rot="16200000">
              <a:off x="6960404" y="378247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5D01D19A-1C5B-31D0-52A0-DB0EF0E2DC8A}"/>
                </a:ext>
              </a:extLst>
            </p:cNvPr>
            <p:cNvSpPr/>
            <p:nvPr/>
          </p:nvSpPr>
          <p:spPr bwMode="auto">
            <a:xfrm rot="16200000">
              <a:off x="5851982" y="3782474"/>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9160BB-05D9-FE91-0FE5-B773BB7A1AEC}"/>
                </a:ext>
              </a:extLst>
            </p:cNvPr>
            <p:cNvSpPr txBox="1"/>
            <p:nvPr/>
          </p:nvSpPr>
          <p:spPr>
            <a:xfrm>
              <a:off x="6252444" y="3284871"/>
              <a:ext cx="1229558" cy="184666"/>
            </a:xfrm>
            <a:prstGeom prst="rect">
              <a:avLst/>
            </a:prstGeom>
            <a:noFill/>
          </p:spPr>
          <p:txBody>
            <a:bodyPr wrap="square" lIns="0" tIns="0" rIns="0" bIns="0" rtlCol="0">
              <a:spAutoFit/>
            </a:bodyPr>
            <a:lstStyle/>
            <a:p>
              <a:pPr algn="ctr"/>
              <a:r>
                <a:rPr lang="en-US" sz="1200" b="1"/>
                <a:t>RUNTIME</a:t>
              </a:r>
            </a:p>
          </p:txBody>
        </p:sp>
        <p:sp>
          <p:nvSpPr>
            <p:cNvPr id="33" name="TextBox 32">
              <a:extLst>
                <a:ext uri="{FF2B5EF4-FFF2-40B4-BE49-F238E27FC236}">
                  <a16:creationId xmlns:a16="http://schemas.microsoft.com/office/drawing/2014/main" id="{BA10F01A-8A68-5D1D-821E-231E3AEDF9FB}"/>
                </a:ext>
              </a:extLst>
            </p:cNvPr>
            <p:cNvSpPr txBox="1"/>
            <p:nvPr/>
          </p:nvSpPr>
          <p:spPr>
            <a:xfrm>
              <a:off x="485420" y="2726329"/>
              <a:ext cx="10639780" cy="369332"/>
            </a:xfrm>
            <a:prstGeom prst="rect">
              <a:avLst/>
            </a:prstGeom>
            <a:noFill/>
          </p:spPr>
          <p:txBody>
            <a:bodyPr wrap="square">
              <a:spAutoFit/>
            </a:bodyPr>
            <a:lstStyle/>
            <a:p>
              <a:r>
                <a:rPr lang="en-US"/>
                <a:t>Everything you need to manage complex prompts, chains, long-running tasks, and </a:t>
              </a:r>
              <a:r>
                <a:rPr lang="en-US" b="1"/>
                <a:t>planning.</a:t>
              </a:r>
              <a:r>
                <a:rPr lang="en-US"/>
                <a:t> </a:t>
              </a:r>
              <a:endParaRPr lang="en-US" b="1"/>
            </a:p>
          </p:txBody>
        </p:sp>
        <p:sp>
          <p:nvSpPr>
            <p:cNvPr id="37" name="TextBox 36">
              <a:extLst>
                <a:ext uri="{FF2B5EF4-FFF2-40B4-BE49-F238E27FC236}">
                  <a16:creationId xmlns:a16="http://schemas.microsoft.com/office/drawing/2014/main" id="{9052551C-1F4C-7DC2-B885-A9760D4DA5AB}"/>
                </a:ext>
              </a:extLst>
            </p:cNvPr>
            <p:cNvSpPr txBox="1"/>
            <p:nvPr/>
          </p:nvSpPr>
          <p:spPr>
            <a:xfrm>
              <a:off x="479570" y="2334757"/>
              <a:ext cx="1654030" cy="369332"/>
            </a:xfrm>
            <a:prstGeom prst="rect">
              <a:avLst/>
            </a:prstGeom>
            <a:noFill/>
          </p:spPr>
          <p:txBody>
            <a:bodyPr wrap="square">
              <a:spAutoFit/>
            </a:bodyPr>
            <a:lstStyle/>
            <a:p>
              <a:r>
                <a:rPr lang="en-US" b="1"/>
                <a:t>💪 THE CORE</a:t>
              </a:r>
            </a:p>
          </p:txBody>
        </p:sp>
      </p:grpSp>
      <p:grpSp>
        <p:nvGrpSpPr>
          <p:cNvPr id="32" name="Group 31">
            <a:extLst>
              <a:ext uri="{FF2B5EF4-FFF2-40B4-BE49-F238E27FC236}">
                <a16:creationId xmlns:a16="http://schemas.microsoft.com/office/drawing/2014/main" id="{37267EBB-1010-1A1B-DFAB-5710DD8C5122}"/>
              </a:ext>
            </a:extLst>
          </p:cNvPr>
          <p:cNvGrpSpPr/>
          <p:nvPr/>
        </p:nvGrpSpPr>
        <p:grpSpPr>
          <a:xfrm>
            <a:off x="479569" y="3944282"/>
            <a:ext cx="11001816" cy="1452120"/>
            <a:chOff x="479569" y="4443816"/>
            <a:chExt cx="11001816" cy="1452120"/>
          </a:xfrm>
        </p:grpSpPr>
        <p:sp>
          <p:nvSpPr>
            <p:cNvPr id="8" name="TextBox 7">
              <a:extLst>
                <a:ext uri="{FF2B5EF4-FFF2-40B4-BE49-F238E27FC236}">
                  <a16:creationId xmlns:a16="http://schemas.microsoft.com/office/drawing/2014/main" id="{71D83E4D-87F4-2EB5-4FC7-61684F8AEA33}"/>
                </a:ext>
              </a:extLst>
            </p:cNvPr>
            <p:cNvSpPr txBox="1"/>
            <p:nvPr/>
          </p:nvSpPr>
          <p:spPr>
            <a:xfrm>
              <a:off x="6876302" y="5711270"/>
              <a:ext cx="1229558" cy="184666"/>
            </a:xfrm>
            <a:prstGeom prst="rect">
              <a:avLst/>
            </a:prstGeom>
            <a:noFill/>
          </p:spPr>
          <p:txBody>
            <a:bodyPr wrap="square" lIns="0" tIns="0" rIns="0" bIns="0" rtlCol="0">
              <a:spAutoFit/>
            </a:bodyPr>
            <a:lstStyle/>
            <a:p>
              <a:pPr algn="ctr"/>
              <a:r>
                <a:rPr lang="en-US" sz="1200"/>
                <a:t>MS GRAPH</a:t>
              </a:r>
            </a:p>
          </p:txBody>
        </p:sp>
        <p:sp>
          <p:nvSpPr>
            <p:cNvPr id="9" name="TextBox 8">
              <a:extLst>
                <a:ext uri="{FF2B5EF4-FFF2-40B4-BE49-F238E27FC236}">
                  <a16:creationId xmlns:a16="http://schemas.microsoft.com/office/drawing/2014/main" id="{EF53E9BA-E468-366F-7BD6-25350CD68E65}"/>
                </a:ext>
              </a:extLst>
            </p:cNvPr>
            <p:cNvSpPr txBox="1"/>
            <p:nvPr/>
          </p:nvSpPr>
          <p:spPr>
            <a:xfrm>
              <a:off x="8203608" y="5708366"/>
              <a:ext cx="1229558" cy="184666"/>
            </a:xfrm>
            <a:prstGeom prst="rect">
              <a:avLst/>
            </a:prstGeom>
            <a:noFill/>
          </p:spPr>
          <p:txBody>
            <a:bodyPr wrap="square" lIns="0" tIns="0" rIns="0" bIns="0" rtlCol="0">
              <a:spAutoFit/>
            </a:bodyPr>
            <a:lstStyle/>
            <a:p>
              <a:pPr algn="ctr"/>
              <a:r>
                <a:rPr lang="en-US" sz="1200"/>
                <a:t>+ YOUR DATA</a:t>
              </a:r>
            </a:p>
          </p:txBody>
        </p:sp>
        <p:sp>
          <p:nvSpPr>
            <p:cNvPr id="10" name="TextBox 9">
              <a:extLst>
                <a:ext uri="{FF2B5EF4-FFF2-40B4-BE49-F238E27FC236}">
                  <a16:creationId xmlns:a16="http://schemas.microsoft.com/office/drawing/2014/main" id="{75F94BB7-8AE5-0F5B-AE4F-584CCEBA7328}"/>
                </a:ext>
              </a:extLst>
            </p:cNvPr>
            <p:cNvSpPr txBox="1"/>
            <p:nvPr/>
          </p:nvSpPr>
          <p:spPr>
            <a:xfrm>
              <a:off x="10251827" y="5664369"/>
              <a:ext cx="1229558" cy="184666"/>
            </a:xfrm>
            <a:prstGeom prst="rect">
              <a:avLst/>
            </a:prstGeom>
            <a:noFill/>
          </p:spPr>
          <p:txBody>
            <a:bodyPr wrap="square" lIns="0" tIns="0" rIns="0" bIns="0" rtlCol="0">
              <a:spAutoFit/>
            </a:bodyPr>
            <a:lstStyle/>
            <a:p>
              <a:pPr algn="ctr"/>
              <a:r>
                <a:rPr lang="en-US" sz="1200"/>
                <a:t>APIs</a:t>
              </a:r>
            </a:p>
          </p:txBody>
        </p:sp>
        <p:sp>
          <p:nvSpPr>
            <p:cNvPr id="11" name="Can 10">
              <a:extLst>
                <a:ext uri="{FF2B5EF4-FFF2-40B4-BE49-F238E27FC236}">
                  <a16:creationId xmlns:a16="http://schemas.microsoft.com/office/drawing/2014/main" id="{745FBFF3-2507-1C0F-D61A-03D7B40FEE9B}"/>
                </a:ext>
              </a:extLst>
            </p:cNvPr>
            <p:cNvSpPr/>
            <p:nvPr/>
          </p:nvSpPr>
          <p:spPr bwMode="auto">
            <a:xfrm>
              <a:off x="7163162" y="4928517"/>
              <a:ext cx="592726" cy="566852"/>
            </a:xfrm>
            <a:prstGeom prst="can">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2" name="Can 11">
              <a:extLst>
                <a:ext uri="{FF2B5EF4-FFF2-40B4-BE49-F238E27FC236}">
                  <a16:creationId xmlns:a16="http://schemas.microsoft.com/office/drawing/2014/main" id="{04603A1A-170A-3DA8-D3E5-C4AB1AFD4D21}"/>
                </a:ext>
              </a:extLst>
            </p:cNvPr>
            <p:cNvSpPr/>
            <p:nvPr/>
          </p:nvSpPr>
          <p:spPr bwMode="auto">
            <a:xfrm>
              <a:off x="8518477" y="4934701"/>
              <a:ext cx="592726" cy="566852"/>
            </a:xfrm>
            <a:prstGeom prst="ca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3" name="Can 12">
              <a:extLst>
                <a:ext uri="{FF2B5EF4-FFF2-40B4-BE49-F238E27FC236}">
                  <a16:creationId xmlns:a16="http://schemas.microsoft.com/office/drawing/2014/main" id="{CB63AC2F-5C0D-AC21-8134-A384FBFF4E2F}"/>
                </a:ext>
              </a:extLst>
            </p:cNvPr>
            <p:cNvSpPr/>
            <p:nvPr/>
          </p:nvSpPr>
          <p:spPr bwMode="auto">
            <a:xfrm>
              <a:off x="10573501" y="4934701"/>
              <a:ext cx="592726" cy="566852"/>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1A66734C-2B55-46C3-A75F-E06F3CF99DB3}"/>
                </a:ext>
              </a:extLst>
            </p:cNvPr>
            <p:cNvSpPr txBox="1"/>
            <p:nvPr/>
          </p:nvSpPr>
          <p:spPr>
            <a:xfrm>
              <a:off x="2278274" y="4832129"/>
              <a:ext cx="4591521" cy="923330"/>
            </a:xfrm>
            <a:prstGeom prst="rect">
              <a:avLst/>
            </a:prstGeom>
            <a:noFill/>
          </p:spPr>
          <p:txBody>
            <a:bodyPr wrap="square">
              <a:spAutoFit/>
            </a:bodyPr>
            <a:lstStyle/>
            <a:p>
              <a:r>
                <a:rPr lang="en-US">
                  <a:solidFill>
                    <a:schemeClr val="tx2"/>
                  </a:solidFill>
                </a:rPr>
                <a:t>But wait, there’s more! </a:t>
              </a:r>
              <a:r>
                <a:rPr lang="en-US"/>
                <a:t>All the longform </a:t>
              </a:r>
              <a:r>
                <a:rPr lang="en-US" b="1"/>
                <a:t>memories</a:t>
              </a:r>
              <a:r>
                <a:rPr lang="en-US"/>
                <a:t> readily available in the MS Graph. Plus, add data </a:t>
              </a:r>
              <a:r>
                <a:rPr lang="en-US" b="1"/>
                <a:t>connectors</a:t>
              </a:r>
              <a:r>
                <a:rPr lang="en-US"/>
                <a:t>.</a:t>
              </a:r>
              <a:endParaRPr lang="en-US" b="1"/>
            </a:p>
          </p:txBody>
        </p:sp>
        <p:cxnSp>
          <p:nvCxnSpPr>
            <p:cNvPr id="36" name="Straight Connector 35">
              <a:extLst>
                <a:ext uri="{FF2B5EF4-FFF2-40B4-BE49-F238E27FC236}">
                  <a16:creationId xmlns:a16="http://schemas.microsoft.com/office/drawing/2014/main" id="{9EFB022E-9505-E891-D086-BEB5EA9AA981}"/>
                </a:ext>
              </a:extLst>
            </p:cNvPr>
            <p:cNvCxnSpPr/>
            <p:nvPr/>
          </p:nvCxnSpPr>
          <p:spPr>
            <a:xfrm>
              <a:off x="9758000" y="4736173"/>
              <a:ext cx="0" cy="92819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8119B1D-3A1B-345C-888A-EA9160A01B7F}"/>
                </a:ext>
              </a:extLst>
            </p:cNvPr>
            <p:cNvSpPr txBox="1"/>
            <p:nvPr/>
          </p:nvSpPr>
          <p:spPr>
            <a:xfrm>
              <a:off x="479569" y="4848795"/>
              <a:ext cx="1882619" cy="369332"/>
            </a:xfrm>
            <a:prstGeom prst="rect">
              <a:avLst/>
            </a:prstGeom>
            <a:noFill/>
          </p:spPr>
          <p:txBody>
            <a:bodyPr wrap="square">
              <a:spAutoFit/>
            </a:bodyPr>
            <a:lstStyle/>
            <a:p>
              <a:r>
                <a:rPr lang="en-US" b="1"/>
                <a:t>🤯 THE SWITCH</a:t>
              </a:r>
            </a:p>
          </p:txBody>
        </p:sp>
        <p:sp>
          <p:nvSpPr>
            <p:cNvPr id="39" name="TextBox 38">
              <a:extLst>
                <a:ext uri="{FF2B5EF4-FFF2-40B4-BE49-F238E27FC236}">
                  <a16:creationId xmlns:a16="http://schemas.microsoft.com/office/drawing/2014/main" id="{5ED956FA-F99B-0579-BF4E-1C5DF96ED5EE}"/>
                </a:ext>
              </a:extLst>
            </p:cNvPr>
            <p:cNvSpPr txBox="1"/>
            <p:nvPr/>
          </p:nvSpPr>
          <p:spPr>
            <a:xfrm>
              <a:off x="7586647" y="4553019"/>
              <a:ext cx="1229558" cy="184666"/>
            </a:xfrm>
            <a:prstGeom prst="rect">
              <a:avLst/>
            </a:prstGeom>
            <a:noFill/>
          </p:spPr>
          <p:txBody>
            <a:bodyPr wrap="square" lIns="0" tIns="0" rIns="0" bIns="0" rtlCol="0">
              <a:spAutoFit/>
            </a:bodyPr>
            <a:lstStyle/>
            <a:p>
              <a:pPr algn="ctr"/>
              <a:r>
                <a:rPr lang="en-US" sz="1200" b="1"/>
                <a:t>MEMORIES</a:t>
              </a:r>
            </a:p>
          </p:txBody>
        </p:sp>
        <p:sp>
          <p:nvSpPr>
            <p:cNvPr id="40" name="TextBox 39">
              <a:extLst>
                <a:ext uri="{FF2B5EF4-FFF2-40B4-BE49-F238E27FC236}">
                  <a16:creationId xmlns:a16="http://schemas.microsoft.com/office/drawing/2014/main" id="{84788015-9905-1E45-4346-8B710DA56DBD}"/>
                </a:ext>
              </a:extLst>
            </p:cNvPr>
            <p:cNvSpPr txBox="1"/>
            <p:nvPr/>
          </p:nvSpPr>
          <p:spPr>
            <a:xfrm>
              <a:off x="10157463" y="4443816"/>
              <a:ext cx="1323036" cy="369332"/>
            </a:xfrm>
            <a:prstGeom prst="rect">
              <a:avLst/>
            </a:prstGeom>
            <a:noFill/>
          </p:spPr>
          <p:txBody>
            <a:bodyPr wrap="square" lIns="0" tIns="0" rIns="0" bIns="0" rtlCol="0">
              <a:spAutoFit/>
            </a:bodyPr>
            <a:lstStyle/>
            <a:p>
              <a:pPr algn="ctr"/>
              <a:r>
                <a:rPr lang="en-US" sz="1200" b="1"/>
                <a:t>DATA &amp; SERVICES CONNECTORS</a:t>
              </a:r>
            </a:p>
          </p:txBody>
        </p:sp>
      </p:grpSp>
    </p:spTree>
    <p:custDataLst>
      <p:tags r:id="rId1"/>
    </p:custDataLst>
    <p:extLst>
      <p:ext uri="{BB962C8B-B14F-4D97-AF65-F5344CB8AC3E}">
        <p14:creationId xmlns:p14="http://schemas.microsoft.com/office/powerpoint/2010/main" val="2328000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10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a:ln>
                  <a:noFill/>
                </a:ln>
                <a:solidFill>
                  <a:srgbClr val="FFFFFF"/>
                </a:solidFill>
                <a:effectLst/>
                <a:uLnTx/>
                <a:uFillTx/>
                <a:latin typeface="Segoe UI"/>
                <a:ea typeface="+mn-ea"/>
                <a:cs typeface="+mn-cs"/>
              </a:rPr>
              <a:t>Login with the credentials supplied to your team.</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Claims Management Application</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dirty="0"/>
              <a:t>Challenge walkthrough for </a:t>
            </a:r>
            <a:r>
              <a:rPr lang="en-US" b="1" dirty="0">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Get Up, Set Up, Don't Let Up</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3477875"/>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claims application</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Understand the setup of the development environment</a:t>
            </a:r>
            <a:r>
              <a:rPr lang="en-US" sz="2000" b="0" i="0" dirty="0">
                <a:effectLst/>
              </a:rPr>
              <a:t> </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endParaRPr lang="en-US" sz="2000" b="0" i="0" dirty="0">
              <a:effectLst/>
            </a:endParaRPr>
          </a:p>
          <a:p>
            <a:pPr algn="l" rtl="0" fontAlgn="base"/>
            <a:endParaRPr lang="en-US" sz="2000" b="0" i="0" dirty="0">
              <a:effectLst/>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2: Get Loaded</a:t>
            </a:r>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2246769"/>
          </a:xfrm>
          <a:prstGeom prst="rect">
            <a:avLst/>
          </a:prstGeom>
          <a:noFill/>
        </p:spPr>
        <p:txBody>
          <a:bodyPr wrap="square">
            <a:spAutoFit/>
          </a:bodyPr>
          <a:lstStyle/>
          <a:p>
            <a:pPr algn="l" rtl="0" fontAlgn="base"/>
            <a:r>
              <a:rPr lang="en-US" sz="2000" b="0" i="0" dirty="0">
                <a:effectLst/>
              </a:rPr>
              <a:t>In this challenge, participants will</a:t>
            </a:r>
            <a:r>
              <a:rPr lang="en-US" sz="2000" dirty="0"/>
              <a:t> load the pre-generated sample claims data using a Synapse pipeline.</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high volumes of data into Azure Cosmos DB with Azure Synapse Analytics integration pipelines</a:t>
            </a: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Rules Are Made to be Broken</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78565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familiarize themselves </a:t>
            </a:r>
            <a:r>
              <a:rPr lang="en-US" sz="2000" dirty="0"/>
              <a:t>with the core of the application, by seeing the end-to-end in action.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Run the claim publisher and examine how it drives the change feed. </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b="0" i="0" dirty="0">
                <a:effectLst/>
              </a:rPr>
              <a:t>As an adjudicator, acknowledge a claim using the UI and then adjudicate that claim. </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business rules that are in place.</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b="0" i="0" dirty="0">
                <a:effectLst/>
              </a:rPr>
              <a:t>Review the claim history</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199" y="209440"/>
            <a:ext cx="9687715" cy="926407"/>
          </a:xfrm>
        </p:spPr>
        <p:txBody>
          <a:bodyPr/>
          <a:lstStyle/>
          <a:p>
            <a:r>
              <a:rPr lang="en-US" dirty="0"/>
              <a:t>Challenge 4: Not Your High School Guidance Counselor</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24676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functionality of the Claim Details pane by providing the adjudicator with AI-generated guidance on what action to take.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a:t>
            </a:r>
            <a:r>
              <a:rPr lang="en-US" sz="2000" b="0" i="0" dirty="0">
                <a:effectLst/>
              </a:rPr>
              <a:t>se the Microsoft Semantic Kernel with Azure OpenAI to create a </a:t>
            </a:r>
            <a:r>
              <a:rPr lang="en-US" sz="2000" b="0" i="0" dirty="0" err="1">
                <a:effectLst/>
              </a:rPr>
              <a:t>SemanticFunction</a:t>
            </a:r>
            <a:r>
              <a:rPr lang="en-US" sz="2000" b="0" i="0" dirty="0">
                <a:effectLst/>
              </a:rPr>
              <a:t> that will respond with </a:t>
            </a:r>
            <a:r>
              <a:rPr lang="en-US" sz="2000" b="0" i="0" dirty="0" err="1">
                <a:effectLst/>
              </a:rPr>
              <a:t>with</a:t>
            </a:r>
            <a:r>
              <a:rPr lang="en-US" sz="2000" b="0" i="0" dirty="0">
                <a:effectLst/>
              </a:rPr>
              <a:t> guidance for the claim</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9558020" cy="495520"/>
          </a:xfrm>
        </p:spPr>
        <p:txBody>
          <a:bodyPr/>
          <a:lstStyle/>
          <a:p>
            <a:r>
              <a:rPr lang="en-US" dirty="0"/>
              <a:t>Challenge 5: Domo </a:t>
            </a:r>
            <a:r>
              <a:rPr lang="en-US" dirty="0" err="1"/>
              <a:t>Arigato</a:t>
            </a:r>
            <a:r>
              <a:rPr lang="en-US" dirty="0"/>
              <a:t>, AI Roboto</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create a </a:t>
            </a:r>
            <a:r>
              <a:rPr lang="en-US" sz="2000" dirty="0" err="1"/>
              <a:t>SemanticFunction</a:t>
            </a:r>
            <a:r>
              <a:rPr lang="en-US" sz="2000" dirty="0"/>
              <a:t> to automatically review, approve, deny, or forward the claim to a manager, replacing the hardcoded rule logic currently used by the solution.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Automatically </a:t>
            </a:r>
            <a:r>
              <a:rPr lang="en-US" sz="2000"/>
              <a:t>orchestrate functions </a:t>
            </a:r>
            <a:r>
              <a:rPr lang="en-US" sz="2000" dirty="0"/>
              <a:t>with the extensibility of </a:t>
            </a:r>
            <a:r>
              <a:rPr lang="en-US" sz="2000"/>
              <a:t>Semantic Kernel planner</a:t>
            </a:r>
            <a:endParaRPr lang="en-US" sz="2000" dirty="0"/>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dirty="0"/>
              <a:t>Create an automated rules engine that you can augment with powerful plugins and additional data sources</a:t>
            </a:r>
            <a:endParaRPr lang="en-US" sz="2000" b="0" i="0" dirty="0">
              <a:effectLst/>
            </a:endParaRP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a:xfrm>
            <a:off x="4851401" y="3941660"/>
            <a:ext cx="7084436" cy="553998"/>
          </a:xfrm>
        </p:spPr>
        <p:txBody>
          <a:bodyPr/>
          <a:lstStyle/>
          <a:p>
            <a:r>
              <a:rPr lang="en-US" dirty="0">
                <a:solidFill>
                  <a:srgbClr val="FFFFFF"/>
                </a:solidFill>
                <a:cs typeface="Segoe UI" panose="020B0502040204020203" pitchFamily="34" charset="0"/>
              </a:rPr>
              <a:t>Claims Management Application</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endParaRPr lang="en-US"/>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707886"/>
          </a:xfrm>
          <a:prstGeom prst="rect">
            <a:avLst/>
          </a:prstGeom>
          <a:noFill/>
        </p:spPr>
        <p:txBody>
          <a:bodyPr wrap="square">
            <a:spAutoFit/>
          </a:bodyPr>
          <a:lstStyle/>
          <a:p>
            <a:r>
              <a:rPr lang="en-US" sz="2000" dirty="0">
                <a:solidFill>
                  <a:prstClr val="white"/>
                </a:solidFill>
                <a:latin typeface="Segoe UI Semilight"/>
              </a:rPr>
              <a:t>Are a category of solutions that include medical, home, and auto insurance applications.</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4801314"/>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Event Hubs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Static Website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Storage</a:t>
            </a:r>
          </a:p>
          <a:p>
            <a:pPr marL="119062">
              <a:buClr>
                <a:srgbClr val="2176BC"/>
              </a:buClr>
              <a:buSzPct val="111000"/>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Claims Management</a:t>
            </a:r>
          </a:p>
        </p:txBody>
      </p:sp>
    </p:spTree>
    <p:extLst>
      <p:ext uri="{BB962C8B-B14F-4D97-AF65-F5344CB8AC3E}">
        <p14:creationId xmlns:p14="http://schemas.microsoft.com/office/powerpoint/2010/main" val="2941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4875181"/>
          </a:xfrm>
        </p:spPr>
        <p:txBody>
          <a:bodyPr/>
          <a:lstStyle/>
          <a:p>
            <a:r>
              <a:rPr lang="en-US" sz="2400" dirty="0"/>
              <a:t>The scenario centers around a medical claims management solution. Members having coverage and making claims, providers who deliver services to the member and payers who provide the insurance coverage that pays providers for services to the members. </a:t>
            </a:r>
          </a:p>
          <a:p>
            <a:endParaRPr lang="en-US" sz="2400" dirty="0"/>
          </a:p>
          <a:p>
            <a:r>
              <a:rPr lang="en-US" sz="2400" dirty="0"/>
              <a:t>Claims submitted are submitted in a stream and loaded into the backing database for review and approval.</a:t>
            </a:r>
          </a:p>
          <a:p>
            <a:endParaRPr lang="en-US" sz="2400" dirty="0"/>
          </a:p>
          <a:p>
            <a:r>
              <a:rPr lang="en-US" sz="2400" dirty="0"/>
              <a:t>Business rules govern the automated or human approval of claims. </a:t>
            </a:r>
          </a:p>
          <a:p>
            <a:endParaRPr lang="en-US" sz="2400" dirty="0"/>
          </a:p>
          <a:p>
            <a:r>
              <a:rPr lang="en-US" sz="2400" dirty="0"/>
              <a:t>An AI powered co-pilot empowers agents with recommendations on how to process the claim.</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a:spLocks noGrp="1" noRot="1" noMove="1" noResize="1" noEditPoints="1" noAdjustHandles="1" noChangeArrowheads="1" noChangeShapeType="1"/>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37" name="Rectangle 36">
            <a:extLst>
              <a:ext uri="{FF2B5EF4-FFF2-40B4-BE49-F238E27FC236}">
                <a16:creationId xmlns:a16="http://schemas.microsoft.com/office/drawing/2014/main" id="{7C496A1D-B5FA-74AB-658C-A6CC240EC97D}"/>
              </a:ext>
            </a:extLst>
          </p:cNvPr>
          <p:cNvSpPr/>
          <p:nvPr/>
        </p:nvSpPr>
        <p:spPr bwMode="auto">
          <a:xfrm>
            <a:off x="2446269" y="3103315"/>
            <a:ext cx="2148080" cy="147884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34114" y="1161642"/>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10102823" y="3296359"/>
            <a:ext cx="350292" cy="656937"/>
            <a:chOff x="10323770" y="2273625"/>
            <a:chExt cx="354670" cy="665149"/>
          </a:xfrm>
        </p:grpSpPr>
        <p:sp>
          <p:nvSpPr>
            <p:cNvPr id="253" name="TextBox 252">
              <a:extLst>
                <a:ext uri="{FF2B5EF4-FFF2-40B4-BE49-F238E27FC236}">
                  <a16:creationId xmlns:a16="http://schemas.microsoft.com/office/drawing/2014/main" id="{BDFB508F-52C9-B356-5E78-03A208728FB1}"/>
                </a:ext>
              </a:extLst>
            </p:cNvPr>
            <p:cNvSpPr txBox="1"/>
            <p:nvPr/>
          </p:nvSpPr>
          <p:spPr>
            <a:xfrm>
              <a:off x="10339225" y="2668256"/>
              <a:ext cx="339215" cy="270518"/>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Agents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4"/>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6"/>
            <a:stretch>
              <a:fillRect/>
            </a:stretch>
          </p:blipFill>
          <p:spPr>
            <a:xfrm>
              <a:off x="1234544" y="3822652"/>
              <a:ext cx="313993" cy="313993"/>
            </a:xfrm>
            <a:prstGeom prst="rect">
              <a:avLst/>
            </a:prstGeom>
          </p:spPr>
        </p:pic>
      </p:grpSp>
      <p:grpSp>
        <p:nvGrpSpPr>
          <p:cNvPr id="314" name="Group 313">
            <a:extLst>
              <a:ext uri="{FF2B5EF4-FFF2-40B4-BE49-F238E27FC236}">
                <a16:creationId xmlns:a16="http://schemas.microsoft.com/office/drawing/2014/main" id="{2450D46D-27EF-F3B3-4380-A3F215EC9119}"/>
              </a:ext>
            </a:extLst>
          </p:cNvPr>
          <p:cNvGrpSpPr/>
          <p:nvPr/>
        </p:nvGrpSpPr>
        <p:grpSpPr>
          <a:xfrm>
            <a:off x="3837001" y="2200497"/>
            <a:ext cx="914400" cy="578280"/>
            <a:chOff x="7235828" y="3147550"/>
            <a:chExt cx="914400"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235828" y="3484823"/>
              <a:ext cx="91440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 Azure OpenAI </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grpSp>
        <p:nvGrpSpPr>
          <p:cNvPr id="6" name="Group 5">
            <a:extLst>
              <a:ext uri="{FF2B5EF4-FFF2-40B4-BE49-F238E27FC236}">
                <a16:creationId xmlns:a16="http://schemas.microsoft.com/office/drawing/2014/main" id="{423D9F2E-F569-46B9-E5AB-57EE8F574B6E}"/>
              </a:ext>
            </a:extLst>
          </p:cNvPr>
          <p:cNvGrpSpPr/>
          <p:nvPr/>
        </p:nvGrpSpPr>
        <p:grpSpPr>
          <a:xfrm>
            <a:off x="7366198" y="3223570"/>
            <a:ext cx="822960" cy="515264"/>
            <a:chOff x="8337734" y="5077514"/>
            <a:chExt cx="822960" cy="515264"/>
          </a:xfrm>
        </p:grpSpPr>
        <p:sp>
          <p:nvSpPr>
            <p:cNvPr id="7" name="Rectangle 6">
              <a:extLst>
                <a:ext uri="{FF2B5EF4-FFF2-40B4-BE49-F238E27FC236}">
                  <a16:creationId xmlns:a16="http://schemas.microsoft.com/office/drawing/2014/main" id="{6341B130-ACA5-10F2-15FB-3E248521E754}"/>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Claims Management Static Web App</a:t>
              </a:r>
            </a:p>
          </p:txBody>
        </p:sp>
        <p:pic>
          <p:nvPicPr>
            <p:cNvPr id="8" name="Picture 2">
              <a:extLst>
                <a:ext uri="{FF2B5EF4-FFF2-40B4-BE49-F238E27FC236}">
                  <a16:creationId xmlns:a16="http://schemas.microsoft.com/office/drawing/2014/main" id="{4BFEA827-49CC-7699-5D74-7E6B767E1C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8588127" y="5077514"/>
              <a:ext cx="329184" cy="2832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B22C6D6C-89AD-0E4B-5F12-BE44BD4F64E0}"/>
              </a:ext>
            </a:extLst>
          </p:cNvPr>
          <p:cNvGrpSpPr/>
          <p:nvPr/>
        </p:nvGrpSpPr>
        <p:grpSpPr>
          <a:xfrm>
            <a:off x="5520117" y="3268252"/>
            <a:ext cx="822960" cy="515264"/>
            <a:chOff x="8337734" y="5077514"/>
            <a:chExt cx="822960" cy="515264"/>
          </a:xfrm>
        </p:grpSpPr>
        <p:sp>
          <p:nvSpPr>
            <p:cNvPr id="12" name="Rectangle 11">
              <a:extLst>
                <a:ext uri="{FF2B5EF4-FFF2-40B4-BE49-F238E27FC236}">
                  <a16:creationId xmlns:a16="http://schemas.microsoft.com/office/drawing/2014/main" id="{46605C32-7191-F4B5-FF41-AA765707843B}"/>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Claims API Azure Functions</a:t>
              </a:r>
            </a:p>
          </p:txBody>
        </p:sp>
        <p:pic>
          <p:nvPicPr>
            <p:cNvPr id="13" name="Picture 2">
              <a:extLst>
                <a:ext uri="{FF2B5EF4-FFF2-40B4-BE49-F238E27FC236}">
                  <a16:creationId xmlns:a16="http://schemas.microsoft.com/office/drawing/2014/main" id="{69770D46-10F4-FE81-4A15-C86A4DEA127C}"/>
                </a:ext>
              </a:extLst>
            </p:cNvPr>
            <p:cNvPicPr>
              <a:picLocks noChangeAspect="1" noChangeArrowheads="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bwMode="auto">
            <a:xfrm>
              <a:off x="8611093" y="5077514"/>
              <a:ext cx="283251" cy="2832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188F284B-346D-CCDF-0F47-31948E876FD0}"/>
              </a:ext>
            </a:extLst>
          </p:cNvPr>
          <p:cNvGrpSpPr/>
          <p:nvPr/>
        </p:nvGrpSpPr>
        <p:grpSpPr>
          <a:xfrm>
            <a:off x="3771389" y="3688713"/>
            <a:ext cx="822960" cy="493504"/>
            <a:chOff x="8337734" y="5099274"/>
            <a:chExt cx="822960" cy="493504"/>
          </a:xfrm>
        </p:grpSpPr>
        <p:sp>
          <p:nvSpPr>
            <p:cNvPr id="25" name="Rectangle 24">
              <a:extLst>
                <a:ext uri="{FF2B5EF4-FFF2-40B4-BE49-F238E27FC236}">
                  <a16:creationId xmlns:a16="http://schemas.microsoft.com/office/drawing/2014/main" id="{74004EC5-5DB8-6FC3-D9E9-FA4FC4F38CA3}"/>
                </a:ext>
              </a:extLst>
            </p:cNvPr>
            <p:cNvSpPr/>
            <p:nvPr/>
          </p:nvSpPr>
          <p:spPr>
            <a:xfrm>
              <a:off x="8337734" y="5351771"/>
              <a:ext cx="822960"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Claims Data</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Cosmos DB</a:t>
              </a:r>
            </a:p>
          </p:txBody>
        </p:sp>
        <p:pic>
          <p:nvPicPr>
            <p:cNvPr id="26" name="Picture 2">
              <a:extLst>
                <a:ext uri="{FF2B5EF4-FFF2-40B4-BE49-F238E27FC236}">
                  <a16:creationId xmlns:a16="http://schemas.microsoft.com/office/drawing/2014/main" id="{DF6448E0-78B3-8B89-3C11-23DA33ACD3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8588127" y="5099274"/>
              <a:ext cx="329184" cy="23973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or: Elbow 33">
            <a:extLst>
              <a:ext uri="{FF2B5EF4-FFF2-40B4-BE49-F238E27FC236}">
                <a16:creationId xmlns:a16="http://schemas.microsoft.com/office/drawing/2014/main" id="{26E1AA73-07EB-637A-7C55-4C6D76C40EE8}"/>
              </a:ext>
            </a:extLst>
          </p:cNvPr>
          <p:cNvCxnSpPr>
            <a:cxnSpLocks/>
            <a:endCxn id="316" idx="3"/>
          </p:cNvCxnSpPr>
          <p:nvPr/>
        </p:nvCxnSpPr>
        <p:spPr>
          <a:xfrm rot="10800000">
            <a:off x="4461340" y="2362157"/>
            <a:ext cx="980741" cy="1140505"/>
          </a:xfrm>
          <a:prstGeom prst="bentConnector3">
            <a:avLst/>
          </a:prstGeom>
          <a:ln>
            <a:solidFill>
              <a:schemeClr val="accent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C69AA85-0F0F-9C83-D8FD-9946C1754A4A}"/>
              </a:ext>
            </a:extLst>
          </p:cNvPr>
          <p:cNvCxnSpPr>
            <a:cxnSpLocks/>
          </p:cNvCxnSpPr>
          <p:nvPr/>
        </p:nvCxnSpPr>
        <p:spPr>
          <a:xfrm rot="10800000" flipV="1">
            <a:off x="4587022" y="3688712"/>
            <a:ext cx="855058" cy="190559"/>
          </a:xfrm>
          <a:prstGeom prst="bentConnector3">
            <a:avLst/>
          </a:prstGeom>
          <a:ln>
            <a:solidFill>
              <a:schemeClr val="accent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802182A-3617-5A04-74AB-D26BCD9C7B8C}"/>
              </a:ext>
            </a:extLst>
          </p:cNvPr>
          <p:cNvCxnSpPr>
            <a:cxnSpLocks/>
          </p:cNvCxnSpPr>
          <p:nvPr/>
        </p:nvCxnSpPr>
        <p:spPr>
          <a:xfrm flipH="1">
            <a:off x="6189443" y="3418996"/>
            <a:ext cx="1341657" cy="0"/>
          </a:xfrm>
          <a:prstGeom prst="straightConnector1">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2547536D-DCD6-1403-8508-43CC9A076F4A}"/>
              </a:ext>
            </a:extLst>
          </p:cNvPr>
          <p:cNvCxnSpPr>
            <a:cxnSpLocks/>
          </p:cNvCxnSpPr>
          <p:nvPr/>
        </p:nvCxnSpPr>
        <p:spPr>
          <a:xfrm flipH="1">
            <a:off x="7945775" y="3409877"/>
            <a:ext cx="2104389" cy="0"/>
          </a:xfrm>
          <a:prstGeom prst="straightConnector1">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5" name="Picture 4">
            <a:extLst>
              <a:ext uri="{FF2B5EF4-FFF2-40B4-BE49-F238E27FC236}">
                <a16:creationId xmlns:a16="http://schemas.microsoft.com/office/drawing/2014/main" id="{FAB0BAEC-3FB2-5EEB-609B-C85630D0BC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7859" y="1434548"/>
            <a:ext cx="7800208" cy="2601454"/>
          </a:xfrm>
          <a:prstGeom prst="rect">
            <a:avLst/>
          </a:prstGeom>
        </p:spPr>
      </p:pic>
      <p:pic>
        <p:nvPicPr>
          <p:cNvPr id="4" name="Picture 3">
            <a:extLst>
              <a:ext uri="{FF2B5EF4-FFF2-40B4-BE49-F238E27FC236}">
                <a16:creationId xmlns:a16="http://schemas.microsoft.com/office/drawing/2014/main" id="{B86959C3-3463-0849-1E63-5CAA6DD47EF6}"/>
              </a:ext>
            </a:extLst>
          </p:cNvPr>
          <p:cNvPicPr>
            <a:picLocks noChangeAspect="1"/>
          </p:cNvPicPr>
          <p:nvPr/>
        </p:nvPicPr>
        <p:blipFill>
          <a:blip r:embed="rId4"/>
          <a:stretch>
            <a:fillRect/>
          </a:stretch>
        </p:blipFill>
        <p:spPr>
          <a:xfrm>
            <a:off x="6932720" y="3213479"/>
            <a:ext cx="4629388" cy="2863997"/>
          </a:xfrm>
          <a:prstGeom prst="rect">
            <a:avLst/>
          </a:prstGeom>
          <a:ln>
            <a:solidFill>
              <a:schemeClr val="bg1"/>
            </a:solidFill>
          </a:ln>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EF8C58CB-E0F1-418D-8711-93DFA38C64B4}"/>
              </a:ext>
            </a:extLst>
          </p:cNvPr>
          <p:cNvSpPr>
            <a:spLocks noGrp="1"/>
          </p:cNvSpPr>
          <p:nvPr>
            <p:ph type="title"/>
          </p:nvPr>
        </p:nvSpPr>
        <p:spPr>
          <a:xfrm>
            <a:off x="838200" y="146640"/>
            <a:ext cx="10515600" cy="1325563"/>
          </a:xfrm>
        </p:spPr>
        <p:txBody>
          <a:bodyPr>
            <a:normAutofit/>
          </a:bodyPr>
          <a:lstStyle/>
          <a:p>
            <a:r>
              <a:rPr lang="en-US" sz="4000" dirty="0">
                <a:latin typeface="Arial" panose="020B0604020202020204" pitchFamily="34" charset="0"/>
                <a:cs typeface="Arial" panose="020B0604020202020204" pitchFamily="34" charset="0"/>
              </a:rPr>
              <a:t>Common Change Feed Scenarios</a:t>
            </a:r>
          </a:p>
        </p:txBody>
      </p:sp>
      <p:pic>
        <p:nvPicPr>
          <p:cNvPr id="5" name="Picture 4">
            <a:extLst>
              <a:ext uri="{FF2B5EF4-FFF2-40B4-BE49-F238E27FC236}">
                <a16:creationId xmlns:a16="http://schemas.microsoft.com/office/drawing/2014/main" id="{73734A0D-87B4-4EBE-9E8B-C5FD41B40C22}"/>
              </a:ext>
            </a:extLst>
          </p:cNvPr>
          <p:cNvPicPr>
            <a:picLocks noChangeAspect="1"/>
          </p:cNvPicPr>
          <p:nvPr/>
        </p:nvPicPr>
        <p:blipFill>
          <a:blip r:embed="rId2"/>
          <a:stretch>
            <a:fillRect/>
          </a:stretch>
        </p:blipFill>
        <p:spPr>
          <a:xfrm>
            <a:off x="1617016" y="1592629"/>
            <a:ext cx="8957968" cy="5016681"/>
          </a:xfrm>
          <a:prstGeom prst="rect">
            <a:avLst/>
          </a:prstGeom>
          <a:solidFill>
            <a:schemeClr val="bg2"/>
          </a:solidFill>
        </p:spPr>
      </p:pic>
    </p:spTree>
    <p:extLst>
      <p:ext uri="{BB962C8B-B14F-4D97-AF65-F5344CB8AC3E}">
        <p14:creationId xmlns:p14="http://schemas.microsoft.com/office/powerpoint/2010/main" val="37742070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3241E81-7841-48C6-AEE6-C0035B2DE2DA}"/>
              </a:ext>
            </a:extLst>
          </p:cNvPr>
          <p:cNvSpPr txBox="1">
            <a:spLocks/>
          </p:cNvSpPr>
          <p:nvPr/>
        </p:nvSpPr>
        <p:spPr>
          <a:xfrm>
            <a:off x="48126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Azure Cosmos DB Change Feed Summary</a:t>
            </a:r>
          </a:p>
        </p:txBody>
      </p:sp>
      <p:sp>
        <p:nvSpPr>
          <p:cNvPr id="12" name="Text Placeholder 2">
            <a:extLst>
              <a:ext uri="{FF2B5EF4-FFF2-40B4-BE49-F238E27FC236}">
                <a16:creationId xmlns:a16="http://schemas.microsoft.com/office/drawing/2014/main" id="{6B456CBB-BFF9-41D0-9D17-1549DBBAF4E9}"/>
              </a:ext>
            </a:extLst>
          </p:cNvPr>
          <p:cNvSpPr txBox="1">
            <a:spLocks/>
          </p:cNvSpPr>
          <p:nvPr/>
        </p:nvSpPr>
        <p:spPr>
          <a:xfrm>
            <a:off x="481262" y="1720514"/>
            <a:ext cx="10984833" cy="370572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1pPr>
            <a:lvl2pPr marL="339661"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2pPr>
            <a:lvl3pPr marL="572979"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3pPr>
            <a:lvl4pPr marL="798362"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4pPr>
            <a:lvl5pPr marL="1030094"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Automatically enabled in any Cosmos DB database account</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Uses the existing allocated request units for processing events</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Executed on </a:t>
            </a:r>
            <a:r>
              <a:rPr lang="en-US" sz="2400" b="1" dirty="0">
                <a:solidFill>
                  <a:schemeClr val="tx1"/>
                </a:solidFill>
              </a:rPr>
              <a:t>insert </a:t>
            </a:r>
            <a:r>
              <a:rPr lang="en-US" sz="2400" dirty="0">
                <a:solidFill>
                  <a:schemeClr val="tx1"/>
                </a:solidFill>
              </a:rPr>
              <a:t>and </a:t>
            </a:r>
            <a:r>
              <a:rPr lang="en-US" sz="2400" b="1" dirty="0">
                <a:solidFill>
                  <a:schemeClr val="tx1"/>
                </a:solidFill>
              </a:rPr>
              <a:t>update operations</a:t>
            </a:r>
            <a:r>
              <a:rPr lang="en-US" sz="2400" dirty="0">
                <a:solidFill>
                  <a:schemeClr val="tx1"/>
                </a:solidFill>
              </a:rPr>
              <a:t>. </a:t>
            </a:r>
          </a:p>
          <a:p>
            <a:r>
              <a:rPr lang="en-US" sz="2400" dirty="0">
                <a:solidFill>
                  <a:schemeClr val="tx1"/>
                </a:solidFill>
              </a:rPr>
              <a:t>Delete support can be implemented by creating a property called </a:t>
            </a:r>
            <a:r>
              <a:rPr lang="en-US" sz="2400" dirty="0" err="1">
                <a:solidFill>
                  <a:schemeClr val="tx1"/>
                </a:solidFill>
              </a:rPr>
              <a:t>isDeleted</a:t>
            </a:r>
            <a:r>
              <a:rPr lang="en-US" sz="2400" dirty="0">
                <a:solidFill>
                  <a:schemeClr val="tx1"/>
                </a:solidFill>
              </a:rPr>
              <a:t> (or similar), modifying this property (to act as an update), and then setting a TTL on the document to delete it.</a:t>
            </a:r>
            <a:endParaRPr lang="en-US" dirty="0">
              <a:solidFill>
                <a:schemeClr val="tx1"/>
              </a:solidFill>
            </a:endParaRPr>
          </a:p>
          <a:p>
            <a:pPr marL="571500" indent="-571500">
              <a:buFont typeface="Arial" panose="020B0604020202020204" pitchFamily="34" charset="0"/>
              <a:buChar char="•"/>
            </a:pPr>
            <a:endParaRPr lang="en-US" dirty="0">
              <a:solidFill>
                <a:schemeClr val="tx1"/>
              </a:solidFill>
            </a:endParaRPr>
          </a:p>
          <a:p>
            <a:pPr marL="571500" indent="-5715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5588742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a:xfrm>
            <a:off x="607350" y="758983"/>
            <a:ext cx="11018520" cy="553998"/>
          </a:xfrm>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079154"/>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1667268"/>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2962441"/>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2864739"/>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4446733"/>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3727417"/>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5.5|19"/>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194</TotalTime>
  <Words>1001</Words>
  <Application>Microsoft Office PowerPoint</Application>
  <PresentationFormat>Widescreen</PresentationFormat>
  <Paragraphs>164</Paragraphs>
  <Slides>19</Slides>
  <Notes>12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Calibri</vt:lpstr>
      <vt:lpstr>Consolas</vt:lpstr>
      <vt:lpstr>Segoe UI</vt:lpstr>
      <vt:lpstr>Segoe UI Light</vt:lpstr>
      <vt:lpstr>Segoe UI Semibold</vt:lpstr>
      <vt:lpstr>Segoe UI Semilight</vt:lpstr>
      <vt:lpstr>Wingdings</vt:lpstr>
      <vt:lpstr>Black Template</vt:lpstr>
      <vt:lpstr>PowerPoint Presentation</vt:lpstr>
      <vt:lpstr>Claims Management Application</vt:lpstr>
      <vt:lpstr>Claims Management</vt:lpstr>
      <vt:lpstr>Scenario</vt:lpstr>
      <vt:lpstr>PowerPoint Presentation</vt:lpstr>
      <vt:lpstr>PowerPoint Presentation</vt:lpstr>
      <vt:lpstr>Common Change Feed Scenarios</vt:lpstr>
      <vt:lpstr>PowerPoint Presentation</vt:lpstr>
      <vt:lpstr>Meet the lightweight Kernel of Semantic Kernel.</vt:lpstr>
      <vt:lpstr>Semantic Kernel pays down future technical debt asap.</vt:lpstr>
      <vt:lpstr>Let’s get started!</vt:lpstr>
      <vt:lpstr>Claims Management Application</vt:lpstr>
      <vt:lpstr>Challenge 1: Get Up, Set Up, Don't Let Up</vt:lpstr>
      <vt:lpstr>Challenge 2: Get Loaded</vt:lpstr>
      <vt:lpstr>Challenge 3: Rules Are Made to be Broken</vt:lpstr>
      <vt:lpstr>Challenge 4: Not Your High School Guidance Counselor</vt:lpstr>
      <vt:lpstr>Challenge 5: Domo Arigato, AI Roboto</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20</cp:revision>
  <dcterms:created xsi:type="dcterms:W3CDTF">2019-08-27T17:49:26Z</dcterms:created>
  <dcterms:modified xsi:type="dcterms:W3CDTF">2023-06-28T19:05:44Z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