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26F_E0F5D45B.xml" ContentType="application/vnd.ms-powerpoint.comments+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4"/>
  </p:sldMasterIdLst>
  <p:notesMasterIdLst>
    <p:notesMasterId r:id="rId24"/>
  </p:notesMasterIdLst>
  <p:handoutMasterIdLst>
    <p:handoutMasterId r:id="rId25"/>
  </p:handoutMasterIdLst>
  <p:sldIdLst>
    <p:sldId id="2076136285" r:id="rId5"/>
    <p:sldId id="2076136250" r:id="rId6"/>
    <p:sldId id="2076136296" r:id="rId7"/>
    <p:sldId id="2076136297" r:id="rId8"/>
    <p:sldId id="2147469941" r:id="rId9"/>
    <p:sldId id="2076136299" r:id="rId10"/>
    <p:sldId id="4719" r:id="rId11"/>
    <p:sldId id="411" r:id="rId12"/>
    <p:sldId id="2147469940" r:id="rId13"/>
    <p:sldId id="2147469933" r:id="rId14"/>
    <p:sldId id="2076136275" r:id="rId15"/>
    <p:sldId id="2076136279" r:id="rId16"/>
    <p:sldId id="2076136286" r:id="rId17"/>
    <p:sldId id="2076136287" r:id="rId18"/>
    <p:sldId id="2076136288" r:id="rId19"/>
    <p:sldId id="2076136289" r:id="rId20"/>
    <p:sldId id="2076136290" r:id="rId21"/>
    <p:sldId id="2076136280" r:id="rId22"/>
    <p:sldId id="20761362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 Me:" id="{B4BDE4D4-782D-452D-8EFF-55AF223BE283}">
          <p14:sldIdLst>
            <p14:sldId id="2076136285"/>
          </p14:sldIdLst>
        </p14:section>
        <p14:section name="Participant Section" id="{6BD0250D-DE1F-42DD-AEC3-D0C858A85853}">
          <p14:sldIdLst>
            <p14:sldId id="2076136250"/>
            <p14:sldId id="2076136296"/>
            <p14:sldId id="2076136297"/>
            <p14:sldId id="2147469941"/>
            <p14:sldId id="2076136299"/>
            <p14:sldId id="4719"/>
            <p14:sldId id="411"/>
            <p14:sldId id="2147469940"/>
            <p14:sldId id="2147469933"/>
            <p14:sldId id="2076136275"/>
          </p14:sldIdLst>
        </p14:section>
        <p14:section name="For Coaches Only Section" id="{97C3FDC7-0A01-43A3-92FE-7ED21371C148}">
          <p14:sldIdLst>
            <p14:sldId id="2076136279"/>
            <p14:sldId id="2076136286"/>
            <p14:sldId id="2076136287"/>
            <p14:sldId id="2076136288"/>
            <p14:sldId id="2076136289"/>
            <p14:sldId id="2076136290"/>
            <p14:sldId id="2076136280"/>
            <p14:sldId id="2076136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userDrawn="1">
          <p15:clr>
            <a:srgbClr val="A4A3A4"/>
          </p15:clr>
        </p15:guide>
        <p15:guide id="4" pos="360" userDrawn="1">
          <p15:clr>
            <a:srgbClr val="FDE53C"/>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17270C-A115-6C30-4B61-415E05BE60BD}" name="Sergiy Smyrnov" initials="SS" userId="S::sesmyrno@microsoft.com::88b83747-0c76-4a29-b65c-36a4e67bd3ac" providerId="AD"/>
  <p188:author id="{E703D179-5E7C-E25B-2BC4-3C93CA904A19}" name="Joel Hulen" initials="JDH" userId="Joel Hul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176B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82E6D-EC91-4767-A262-D8D5173EA498}" v="36" dt="2021-06-22T23:31:37.7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83" autoAdjust="0"/>
  </p:normalViewPr>
  <p:slideViewPr>
    <p:cSldViewPr snapToGrid="0">
      <p:cViewPr varScale="1">
        <p:scale>
          <a:sx n="137" d="100"/>
          <a:sy n="137" d="100"/>
        </p:scale>
        <p:origin x="1116" y="84"/>
      </p:cViewPr>
      <p:guideLst>
        <p:guide orient="horz" pos="2160"/>
        <p:guide pos="3840"/>
        <p:guide/>
        <p:guide pos="3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omments/modernComment_126F_E0F5D45B.xml><?xml version="1.0" encoding="utf-8"?>
<p188:cmLst xmlns:a="http://schemas.openxmlformats.org/drawingml/2006/main" xmlns:r="http://schemas.openxmlformats.org/officeDocument/2006/relationships" xmlns:p188="http://schemas.microsoft.com/office/powerpoint/2018/8/main">
  <p188:cm id="{F396B804-DEBB-4CF0-8431-00D80E8FDA30}" authorId="{8717270C-A115-6C30-4B61-415E05BE60BD}" status="resolved" created="2023-10-09T14:31:14.327">
    <ac:deMkLst xmlns:ac="http://schemas.microsoft.com/office/drawing/2013/main/command">
      <pc:docMk xmlns:pc="http://schemas.microsoft.com/office/powerpoint/2013/main/command"/>
      <pc:sldMk xmlns:pc="http://schemas.microsoft.com/office/powerpoint/2013/main/command" cId="3774207067" sldId="4719"/>
      <ac:spMk id="7" creationId="{EF8C58CB-E0F1-418D-8711-93DFA38C64B4}"/>
    </ac:deMkLst>
    <p188:replyLst>
      <p188:reply id="{A3DBA20A-67A3-46AD-94AB-DA7DD75E967D}" authorId="{E703D179-5E7C-E25B-2BC4-3C93CA904A19}" created="2023-10-09T16:59:53.063">
        <p188:txBody>
          <a:bodyPr/>
          <a:lstStyle/>
          <a:p>
            <a:r>
              <a:rPr lang="en-US"/>
              <a:t>I created the next slide for explaining this.</a:t>
            </a:r>
          </a:p>
        </p188:txBody>
      </p188:reply>
    </p188:replyLst>
    <p188:txBody>
      <a:bodyPr/>
      <a:lstStyle/>
      <a:p>
        <a:r>
          <a:rPr lang="en-US"/>
          <a:t>Talk here about specific example where ChangeFeed is used in Medical Claims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B820D6-E40D-4E1E-BBB5-861A901C8D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AEED86-9180-48DD-93C9-878FA546E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C6FE6B-C416-4AB4-9C30-FB2A7099CAC6}" type="datetimeFigureOut">
              <a:rPr lang="en-US" smtClean="0"/>
              <a:t>11/14/2023</a:t>
            </a:fld>
            <a:endParaRPr lang="en-US"/>
          </a:p>
        </p:txBody>
      </p:sp>
      <p:sp>
        <p:nvSpPr>
          <p:cNvPr id="4" name="Footer Placeholder 3">
            <a:extLst>
              <a:ext uri="{FF2B5EF4-FFF2-40B4-BE49-F238E27FC236}">
                <a16:creationId xmlns:a16="http://schemas.microsoft.com/office/drawing/2014/main" id="{2ABD540A-17CF-4356-BC55-B4B96138A2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B918D9-3B1E-4EDD-998C-941EA5F62ED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90FD5C-EE35-4ACF-939F-A9A5AB7ACC85}" type="slidenum">
              <a:rPr lang="en-US" smtClean="0"/>
              <a:t>‹#›</a:t>
            </a:fld>
            <a:endParaRPr lang="en-US"/>
          </a:p>
        </p:txBody>
      </p:sp>
    </p:spTree>
    <p:extLst>
      <p:ext uri="{BB962C8B-B14F-4D97-AF65-F5344CB8AC3E}">
        <p14:creationId xmlns:p14="http://schemas.microsoft.com/office/powerpoint/2010/main" val="3988474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76AD5-84B7-47FE-802A-FFAE792CDC84}"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B7A7-645F-45EF-A82D-25C8E51FB344}" type="slidenum">
              <a:rPr lang="en-US" smtClean="0"/>
              <a:t>‹#›</a:t>
            </a:fld>
            <a:endParaRPr lang="en-US"/>
          </a:p>
        </p:txBody>
      </p:sp>
    </p:spTree>
    <p:extLst>
      <p:ext uri="{BB962C8B-B14F-4D97-AF65-F5344CB8AC3E}">
        <p14:creationId xmlns:p14="http://schemas.microsoft.com/office/powerpoint/2010/main" val="178135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7000"/>
              </a:lnSpc>
              <a:spcBef>
                <a:spcPts val="0"/>
              </a:spcBef>
              <a:spcAft>
                <a:spcPts val="0"/>
              </a:spcAft>
              <a:buClrTx/>
              <a:buSzPts val="1000"/>
              <a:buFont typeface="Symbol" panose="05050102010706020507" pitchFamily="18" charset="2"/>
              <a:buNone/>
              <a:tabLst>
                <a:tab pos="914400" algn="l"/>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(Display the architecture diagram while speaking to the below points)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front end is a React web application deployed to an Azure Static Web app. This is how users interact with the solution.</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API is an ASP.NET Core API app that serves as a lightweight layer for the business logic that lives inside of a .NET 7 class library. It is containerized in Docker and deployed to an Azure Container App (ACA) or Azure Kubernetes Service (AKS).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background worker service is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Microsoft.NET.Sdk.Worker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project that also references the .NET 7 class library and is deployed into a different Docker container within the same AKS service or a dedicated ACA instance.</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All data is stored in Azure Cosmos DB. The background worker service acts as the Azure Cosmos DB change feed processor, which executes as data within the monitored Cosmos DB containers are inserted or updated, allowing for the application of business rules and automated updating of data within various containers.</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an Event Hubs instance that helps us simulate stream processing of incoming medical claims data from a fictitious external system. The background worker service also acts as the Event Hubs processor to write incoming claims added through Event Hubs into Cosmos DB.</a:t>
            </a: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is an Azure OpenAI deployment that provides a completion model, orchestrated by Semantic Kernel. This enables the application to provide recommendations to a claims adjudicator on whether to approve or reject a claim, based on the claims data and business rules.</a:t>
            </a: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5</a:t>
            </a:fld>
            <a:endParaRPr lang="en-US"/>
          </a:p>
        </p:txBody>
      </p:sp>
    </p:spTree>
    <p:extLst>
      <p:ext uri="{BB962C8B-B14F-4D97-AF65-F5344CB8AC3E}">
        <p14:creationId xmlns:p14="http://schemas.microsoft.com/office/powerpoint/2010/main" val="525907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14</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15</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16</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17</a:t>
            </a:fld>
            <a:endParaRPr lang="en-US"/>
          </a:p>
        </p:txBody>
      </p:sp>
    </p:spTree>
    <p:extLst>
      <p:ext uri="{BB962C8B-B14F-4D97-AF65-F5344CB8AC3E}">
        <p14:creationId xmlns:p14="http://schemas.microsoft.com/office/powerpoint/2010/main" val="3706595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2328"/>
                </a:solidFill>
                <a:effectLst/>
                <a:latin typeface="-apple-system"/>
              </a:rPr>
              <a:t>The application frontend is a React single-page application with Intelligent Agent UI functionality.</a:t>
            </a:r>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6</a:t>
            </a:fld>
            <a:endParaRPr lang="en-US"/>
          </a:p>
        </p:txBody>
      </p:sp>
    </p:spTree>
    <p:extLst>
      <p:ext uri="{BB962C8B-B14F-4D97-AF65-F5344CB8AC3E}">
        <p14:creationId xmlns:p14="http://schemas.microsoft.com/office/powerpoint/2010/main" val="27073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Azure Cosmos DB change feed enables efficient processing of large datasets that have a high volume of writes. Change feed also offers an alternative to querying an entire dataset to identify what has changed. With it, we can implement common patterns, like Event Sourcing.</a:t>
            </a:r>
          </a:p>
          <a:p>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Generally speaking, Azure Cosmos DB is well-suited for IoT, gaming, retail, and operational logging applications. A common design pattern in these applications is to use changes to the data to trigger other actions. Examples of these actions include:</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0" i="0" dirty="0">
                <a:solidFill>
                  <a:srgbClr val="E6E6E6"/>
                </a:solidFill>
                <a:effectLst/>
                <a:latin typeface="Segoe UI" panose="020B0502040204020203" pitchFamily="34" charset="0"/>
              </a:rPr>
              <a:t>Triggering a notification or a call to an API when an item is inserted, updated, or deleted.</a:t>
            </a:r>
          </a:p>
          <a:p>
            <a:pPr algn="l">
              <a:buFont typeface="Arial" panose="020B0604020202020204" pitchFamily="34" charset="0"/>
              <a:buChar char="•"/>
            </a:pPr>
            <a:r>
              <a:rPr lang="en-US" b="0" i="0" dirty="0">
                <a:solidFill>
                  <a:srgbClr val="E6E6E6"/>
                </a:solidFill>
                <a:effectLst/>
                <a:latin typeface="Segoe UI" panose="020B0502040204020203" pitchFamily="34" charset="0"/>
              </a:rPr>
              <a:t>Real-time stream processing for IoT or real-time analytics processing on operational data.</a:t>
            </a:r>
          </a:p>
          <a:p>
            <a:pPr algn="l">
              <a:buFont typeface="Arial" panose="020B0604020202020204" pitchFamily="34" charset="0"/>
              <a:buChar char="•"/>
            </a:pPr>
            <a:r>
              <a:rPr lang="en-US" b="0" i="0" dirty="0">
                <a:solidFill>
                  <a:srgbClr val="E6E6E6"/>
                </a:solidFill>
                <a:effectLst/>
                <a:latin typeface="Segoe UI" panose="020B0502040204020203" pitchFamily="34" charset="0"/>
              </a:rPr>
              <a:t>Data movement such as synchronizing with a cache, a search engine, a data warehouse, or cold storage.</a:t>
            </a:r>
          </a:p>
          <a:p>
            <a:pPr algn="l"/>
            <a:r>
              <a:rPr lang="en-US" b="0" i="0" dirty="0">
                <a:solidFill>
                  <a:srgbClr val="E6E6E6"/>
                </a:solidFill>
                <a:effectLst/>
                <a:latin typeface="Segoe UI" panose="020B0502040204020203" pitchFamily="34" charset="0"/>
              </a:rPr>
              <a:t>The change feed in Azure Cosmos DB enables you to build efficient and scalable solutions for each of these patterns, as shown in this image.</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7</a:t>
            </a:fld>
            <a:endParaRPr lang="en-US"/>
          </a:p>
        </p:txBody>
      </p:sp>
    </p:spTree>
    <p:extLst>
      <p:ext uri="{BB962C8B-B14F-4D97-AF65-F5344CB8AC3E}">
        <p14:creationId xmlns:p14="http://schemas.microsoft.com/office/powerpoint/2010/main" val="353550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8</a:t>
            </a:fld>
            <a:endParaRPr lang="en-US"/>
          </a:p>
        </p:txBody>
      </p:sp>
    </p:spTree>
    <p:extLst>
      <p:ext uri="{BB962C8B-B14F-4D97-AF65-F5344CB8AC3E}">
        <p14:creationId xmlns:p14="http://schemas.microsoft.com/office/powerpoint/2010/main" val="380302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all starts from an Ask.  The user has a need that needs to be filled.  Kernel, in Semantic Kernel, is the orchestrator for the Ask.  It sends the Ask over to the Planner to the right skills can be found and the right steps can be created from the Ask and Skills.</a:t>
            </a:r>
          </a:p>
        </p:txBody>
      </p:sp>
      <p:sp>
        <p:nvSpPr>
          <p:cNvPr id="4" name="Slide Number Placeholder 3"/>
          <p:cNvSpPr>
            <a:spLocks noGrp="1"/>
          </p:cNvSpPr>
          <p:nvPr>
            <p:ph type="sldNum" sz="quarter" idx="5"/>
          </p:nvPr>
        </p:nvSpPr>
        <p:spPr/>
        <p:txBody>
          <a:bodyPr/>
          <a:lstStyle/>
          <a:p>
            <a:fld id="{FB75EBB8-D7E4-4048-A244-754319938B9C}" type="slidenum">
              <a:rPr lang="en-US" smtClean="0"/>
              <a:t>9</a:t>
            </a:fld>
            <a:endParaRPr lang="en-US"/>
          </a:p>
        </p:txBody>
      </p:sp>
    </p:spTree>
    <p:extLst>
      <p:ext uri="{BB962C8B-B14F-4D97-AF65-F5344CB8AC3E}">
        <p14:creationId xmlns:p14="http://schemas.microsoft.com/office/powerpoint/2010/main" val="2185004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 skills are amazing and when you add personalized memories and real-time data they become an enabler for warp speed productivity.</a:t>
            </a:r>
          </a:p>
        </p:txBody>
      </p:sp>
      <p:sp>
        <p:nvSpPr>
          <p:cNvPr id="4" name="Slide Number Placeholder 3"/>
          <p:cNvSpPr>
            <a:spLocks noGrp="1"/>
          </p:cNvSpPr>
          <p:nvPr>
            <p:ph type="sldNum" sz="quarter" idx="5"/>
          </p:nvPr>
        </p:nvSpPr>
        <p:spPr/>
        <p:txBody>
          <a:bodyPr/>
          <a:lstStyle/>
          <a:p>
            <a:fld id="{FB75EBB8-D7E4-4048-A244-754319938B9C}" type="slidenum">
              <a:rPr lang="en-US" smtClean="0"/>
              <a:t>10</a:t>
            </a:fld>
            <a:endParaRPr lang="en-US"/>
          </a:p>
        </p:txBody>
      </p:sp>
    </p:spTree>
    <p:extLst>
      <p:ext uri="{BB962C8B-B14F-4D97-AF65-F5344CB8AC3E}">
        <p14:creationId xmlns:p14="http://schemas.microsoft.com/office/powerpoint/2010/main" val="1331585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To get started, visit the OpenHack portal: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4A558-2D39-4963-801C-D8D0AB93CA23}" type="slidenum">
              <a:rPr kumimoji="0" lang="en-N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N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37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guide is only meant to be a reference. Please do not rely on this guide in place of completing the challenges before coaching. </a:t>
            </a:r>
          </a:p>
        </p:txBody>
      </p:sp>
      <p:sp>
        <p:nvSpPr>
          <p:cNvPr id="4" name="Slide Number Placeholder 3"/>
          <p:cNvSpPr>
            <a:spLocks noGrp="1"/>
          </p:cNvSpPr>
          <p:nvPr>
            <p:ph type="sldNum" sz="quarter" idx="5"/>
          </p:nvPr>
        </p:nvSpPr>
        <p:spPr/>
        <p:txBody>
          <a:bodyPr/>
          <a:lstStyle/>
          <a:p>
            <a:fld id="{B14F9875-39BF-4C18-A21D-3E04A24EDC12}" type="slidenum">
              <a:rPr lang="en-US" smtClean="0"/>
              <a:t>12</a:t>
            </a:fld>
            <a:endParaRPr lang="en-US"/>
          </a:p>
        </p:txBody>
      </p:sp>
    </p:spTree>
    <p:extLst>
      <p:ext uri="{BB962C8B-B14F-4D97-AF65-F5344CB8AC3E}">
        <p14:creationId xmlns:p14="http://schemas.microsoft.com/office/powerpoint/2010/main" val="1691727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0B7A7-645F-45EF-A82D-25C8E51FB344}" type="slidenum">
              <a:rPr lang="en-US" smtClean="0"/>
              <a:t>13</a:t>
            </a:fld>
            <a:endParaRPr lang="en-US"/>
          </a:p>
        </p:txBody>
      </p:sp>
    </p:spTree>
    <p:extLst>
      <p:ext uri="{BB962C8B-B14F-4D97-AF65-F5344CB8AC3E}">
        <p14:creationId xmlns:p14="http://schemas.microsoft.com/office/powerpoint/2010/main" val="3706595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5610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41550243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6756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4156146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88274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1660801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3106477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472349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3848025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906367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3734537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186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3477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914010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925375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50508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28339824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751931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36639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50538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73318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29639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5025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20481975"/>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239887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528476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760239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42857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44060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25176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634519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211533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11528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125007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43165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43184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4167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9255401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0852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980449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40728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6620299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09122322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508575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OpenHack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76D56-1A7F-43CC-8F68-DAD4EA1F286A}"/>
              </a:ext>
            </a:extLst>
          </p:cNvPr>
          <p:cNvSpPr>
            <a:spLocks noGrp="1"/>
          </p:cNvSpPr>
          <p:nvPr>
            <p:ph type="ctrTitle"/>
          </p:nvPr>
        </p:nvSpPr>
        <p:spPr>
          <a:xfrm>
            <a:off x="658368" y="4151397"/>
            <a:ext cx="9704832" cy="962894"/>
          </a:xfrm>
        </p:spPr>
        <p:txBody>
          <a:bodyPr anchor="b">
            <a:normAutofit/>
          </a:bodyPr>
          <a:lstStyle>
            <a:lvl1pPr algn="l">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8C04763A-A034-4F3D-B3A5-93EEC0493670}"/>
              </a:ext>
            </a:extLst>
          </p:cNvPr>
          <p:cNvSpPr>
            <a:spLocks noGrp="1"/>
          </p:cNvSpPr>
          <p:nvPr>
            <p:ph type="subTitle" idx="1"/>
          </p:nvPr>
        </p:nvSpPr>
        <p:spPr>
          <a:xfrm>
            <a:off x="658368" y="5324685"/>
            <a:ext cx="9144000" cy="365125"/>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D3F977-A379-478B-A59B-77434BE3F854}"/>
              </a:ext>
            </a:extLst>
          </p:cNvPr>
          <p:cNvSpPr>
            <a:spLocks noGrp="1"/>
          </p:cNvSpPr>
          <p:nvPr>
            <p:ph type="dt" sz="half" idx="10"/>
          </p:nvPr>
        </p:nvSpPr>
        <p:spPr/>
        <p:txBody>
          <a:bodyPr/>
          <a:lstStyle/>
          <a:p>
            <a:fld id="{E99080E2-161E-4461-9006-6F8BF1776BE3}" type="datetime1">
              <a:rPr lang="en-US" smtClean="0"/>
              <a:t>11/14/2023</a:t>
            </a:fld>
            <a:endParaRPr lang="en-US"/>
          </a:p>
        </p:txBody>
      </p:sp>
      <p:sp>
        <p:nvSpPr>
          <p:cNvPr id="5" name="Footer Placeholder 4">
            <a:extLst>
              <a:ext uri="{FF2B5EF4-FFF2-40B4-BE49-F238E27FC236}">
                <a16:creationId xmlns:a16="http://schemas.microsoft.com/office/drawing/2014/main" id="{3C14982C-7D97-48F6-A79A-018369982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2D651-1187-470F-9CD1-8580D264ADB5}"/>
              </a:ext>
            </a:extLst>
          </p:cNvPr>
          <p:cNvSpPr>
            <a:spLocks noGrp="1"/>
          </p:cNvSpPr>
          <p:nvPr>
            <p:ph type="sldNum" sz="quarter" idx="12"/>
          </p:nvPr>
        </p:nvSpPr>
        <p:spPr/>
        <p:txBody>
          <a:bodyPr/>
          <a:lstStyle/>
          <a:p>
            <a:fld id="{FAC2A3DB-BD64-4680-A1AB-D3E38080376E}" type="slidenum">
              <a:rPr lang="en-US" smtClean="0"/>
              <a:t>‹#›</a:t>
            </a:fld>
            <a:endParaRPr lang="en-US"/>
          </a:p>
        </p:txBody>
      </p:sp>
    </p:spTree>
    <p:extLst>
      <p:ext uri="{BB962C8B-B14F-4D97-AF65-F5344CB8AC3E}">
        <p14:creationId xmlns:p14="http://schemas.microsoft.com/office/powerpoint/2010/main" val="33814355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OpenHack LayOut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91B1DB-EDB4-4290-96A4-FB7AB239E228}"/>
              </a:ext>
            </a:extLst>
          </p:cNvPr>
          <p:cNvSpPr>
            <a:spLocks noGrp="1"/>
          </p:cNvSpPr>
          <p:nvPr>
            <p:ph type="dt" sz="half" idx="10"/>
          </p:nvPr>
        </p:nvSpPr>
        <p:spPr/>
        <p:txBody>
          <a:bodyPr/>
          <a:lstStyle/>
          <a:p>
            <a:fld id="{643E9E83-8A79-40C0-9FE5-E30ED9EDC2DE}" type="datetime1">
              <a:rPr lang="en-US" smtClean="0"/>
              <a:t>11/14/2023</a:t>
            </a:fld>
            <a:endParaRPr lang="en-US"/>
          </a:p>
        </p:txBody>
      </p:sp>
      <p:sp>
        <p:nvSpPr>
          <p:cNvPr id="3" name="Footer Placeholder 2">
            <a:extLst>
              <a:ext uri="{FF2B5EF4-FFF2-40B4-BE49-F238E27FC236}">
                <a16:creationId xmlns:a16="http://schemas.microsoft.com/office/drawing/2014/main" id="{ED2AFCD3-138D-4268-9957-DB9E219A43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46A5F6-6108-4BA5-9553-CA666147C30A}"/>
              </a:ext>
            </a:extLst>
          </p:cNvPr>
          <p:cNvSpPr>
            <a:spLocks noGrp="1"/>
          </p:cNvSpPr>
          <p:nvPr>
            <p:ph type="sldNum" sz="quarter" idx="12"/>
          </p:nvPr>
        </p:nvSpPr>
        <p:spPr/>
        <p:txBody>
          <a:bodyPr/>
          <a:lstStyle/>
          <a:p>
            <a:fld id="{FAC2A3DB-BD64-4680-A1AB-D3E38080376E}" type="slidenum">
              <a:rPr lang="en-US" smtClean="0"/>
              <a:t>‹#›</a:t>
            </a:fld>
            <a:endParaRPr lang="en-US"/>
          </a:p>
        </p:txBody>
      </p:sp>
      <p:sp>
        <p:nvSpPr>
          <p:cNvPr id="7" name="Title 1">
            <a:extLst>
              <a:ext uri="{FF2B5EF4-FFF2-40B4-BE49-F238E27FC236}">
                <a16:creationId xmlns:a16="http://schemas.microsoft.com/office/drawing/2014/main" id="{49FD6AA9-E119-4C46-BD72-81FBEFA4ECB2}"/>
              </a:ext>
            </a:extLst>
          </p:cNvPr>
          <p:cNvSpPr>
            <a:spLocks noGrp="1"/>
          </p:cNvSpPr>
          <p:nvPr>
            <p:ph type="title"/>
          </p:nvPr>
        </p:nvSpPr>
        <p:spPr>
          <a:xfrm>
            <a:off x="838200" y="365125"/>
            <a:ext cx="10515600" cy="819151"/>
          </a:xfrm>
        </p:spPr>
        <p:txBody>
          <a:bodyPr/>
          <a:lstStyle/>
          <a:p>
            <a:r>
              <a:rPr lang="en-US"/>
              <a:t>Click to edit Master title style</a:t>
            </a:r>
          </a:p>
        </p:txBody>
      </p:sp>
    </p:spTree>
    <p:extLst>
      <p:ext uri="{BB962C8B-B14F-4D97-AF65-F5344CB8AC3E}">
        <p14:creationId xmlns:p14="http://schemas.microsoft.com/office/powerpoint/2010/main" val="7891026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Key Point Freefor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hasCustomPrompt="1"/>
          </p:nvPr>
        </p:nvSpPr>
        <p:spPr>
          <a:xfrm>
            <a:off x="607350" y="1478649"/>
            <a:ext cx="11018520" cy="553998"/>
          </a:xfrm>
          <a:prstGeom prst="rect">
            <a:avLst/>
          </a:prstGeom>
        </p:spPr>
        <p:txBody>
          <a:bodyPr lIns="0"/>
          <a:lstStyle>
            <a:lvl1pPr>
              <a:defRPr sz="3200"/>
            </a:lvl1pPr>
          </a:lstStyle>
          <a:p>
            <a:r>
              <a:rPr lang="en-US"/>
              <a:t>Key point</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3" name="Straight Connector 2">
            <a:extLst>
              <a:ext uri="{FF2B5EF4-FFF2-40B4-BE49-F238E27FC236}">
                <a16:creationId xmlns:a16="http://schemas.microsoft.com/office/drawing/2014/main" id="{D6AF24CC-2A72-F8BA-4855-22CDD46817DC}"/>
              </a:ext>
              <a:ext uri="{C183D7F6-B498-43B3-948B-1728B52AA6E4}">
                <adec:decorative xmlns:adec="http://schemas.microsoft.com/office/drawing/2017/decorative" val="1"/>
              </a:ext>
            </a:extLst>
          </p:cNvPr>
          <p:cNvCxnSpPr>
            <a:cxnSpLocks/>
          </p:cNvCxnSpPr>
          <p:nvPr userDrawn="1"/>
        </p:nvCxnSpPr>
        <p:spPr>
          <a:xfrm>
            <a:off x="500264" y="1478649"/>
            <a:ext cx="0" cy="553998"/>
          </a:xfrm>
          <a:prstGeom prst="line">
            <a:avLst/>
          </a:prstGeom>
          <a:ln w="28575">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23F4C1D0-0C82-ED46-4762-F02889CF8302}"/>
              </a:ext>
            </a:extLst>
          </p:cNvPr>
          <p:cNvSpPr>
            <a:spLocks noGrp="1"/>
          </p:cNvSpPr>
          <p:nvPr>
            <p:ph type="body" sz="quarter" idx="13" hasCustomPrompt="1"/>
          </p:nvPr>
        </p:nvSpPr>
        <p:spPr>
          <a:xfrm>
            <a:off x="604096" y="6413956"/>
            <a:ext cx="5369984" cy="215444"/>
          </a:xfrm>
          <a:prstGeom prst="rect">
            <a:avLst/>
          </a:prstGeom>
          <a:noFill/>
        </p:spPr>
        <p:txBody>
          <a:bodyPr wrap="square" lIns="0" tIns="0" rIns="0" bIns="0">
            <a:spAutoFit/>
          </a:bodyPr>
          <a:lstStyle>
            <a:lvl1pPr marL="0" indent="0">
              <a:spcBef>
                <a:spcPts val="0"/>
              </a:spcBef>
              <a:buNone/>
              <a:defRPr sz="1400" cap="all" spc="200" baseline="0">
                <a:solidFill>
                  <a:schemeClr val="tx1"/>
                </a:solidFill>
                <a:latin typeface="+mn-lt"/>
                <a:cs typeface="Segoe UI" panose="020B0502040204020203" pitchFamily="34" charset="0"/>
              </a:defRPr>
            </a:lvl1pPr>
          </a:lstStyle>
          <a:p>
            <a:pPr lvl="0"/>
            <a:r>
              <a:rPr lang="en-US"/>
              <a:t>TARGET AUDIENCE STATEMENT</a:t>
            </a:r>
          </a:p>
        </p:txBody>
      </p:sp>
    </p:spTree>
    <p:extLst>
      <p:ext uri="{BB962C8B-B14F-4D97-AF65-F5344CB8AC3E}">
        <p14:creationId xmlns:p14="http://schemas.microsoft.com/office/powerpoint/2010/main" val="1863129515"/>
      </p:ext>
    </p:extLst>
  </p:cSld>
  <p:clrMapOvr>
    <a:masterClrMapping/>
  </p:clrMapOvr>
  <p:transition spd="slow">
    <p:push dir="u"/>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469984"/>
            <a:ext cx="12192000" cy="539524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marL="0" lvl="0" defTabSz="914400"/>
            <a:r>
              <a:rPr lang="en-US" dirty="0"/>
              <a:t>Edit Master text styles</a:t>
            </a:r>
          </a:p>
        </p:txBody>
      </p:sp>
    </p:spTree>
    <p:extLst>
      <p:ext uri="{BB962C8B-B14F-4D97-AF65-F5344CB8AC3E}">
        <p14:creationId xmlns:p14="http://schemas.microsoft.com/office/powerpoint/2010/main" val="131461352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2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7929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4136198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p>
        </p:txBody>
      </p:sp>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2"/>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18668723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848601014"/>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 id="2147483897" r:id="rId19"/>
    <p:sldLayoutId id="2147483898" r:id="rId20"/>
    <p:sldLayoutId id="2147483899" r:id="rId21"/>
    <p:sldLayoutId id="2147483900" r:id="rId22"/>
    <p:sldLayoutId id="2147483901"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9" r:id="rId50"/>
    <p:sldLayoutId id="2147483930" r:id="rId51"/>
    <p:sldLayoutId id="2147483932" r:id="rId52"/>
    <p:sldLayoutId id="2147483933" r:id="rId5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2.xml"/><Relationship Id="rId1" Type="http://schemas.openxmlformats.org/officeDocument/2006/relationships/tags" Target="../tags/tag2.xml"/><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hyperlink" Target="https://aka.ms/OHCoachMaterials/AIKM" TargetMode="Externa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svg"/><Relationship Id="rId26" Type="http://schemas.openxmlformats.org/officeDocument/2006/relationships/image" Target="../media/image38.sv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png"/><Relationship Id="rId2" Type="http://schemas.openxmlformats.org/officeDocument/2006/relationships/notesSlide" Target="../notesSlides/notesSlide1.xml"/><Relationship Id="rId16" Type="http://schemas.openxmlformats.org/officeDocument/2006/relationships/image" Target="../media/image28.svg"/><Relationship Id="rId20" Type="http://schemas.openxmlformats.org/officeDocument/2006/relationships/image" Target="../media/image32.svg"/><Relationship Id="rId1" Type="http://schemas.openxmlformats.org/officeDocument/2006/relationships/slideLayout" Target="../slideLayouts/slideLayout43.xml"/><Relationship Id="rId6" Type="http://schemas.openxmlformats.org/officeDocument/2006/relationships/image" Target="../media/image18.svg"/><Relationship Id="rId11" Type="http://schemas.openxmlformats.org/officeDocument/2006/relationships/image" Target="../media/image23.png"/><Relationship Id="rId24" Type="http://schemas.openxmlformats.org/officeDocument/2006/relationships/image" Target="../media/image36.sv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svg"/><Relationship Id="rId19" Type="http://schemas.openxmlformats.org/officeDocument/2006/relationships/image" Target="../media/image31.pn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sv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26F_E0F5D45B.xml"/><Relationship Id="rId2" Type="http://schemas.openxmlformats.org/officeDocument/2006/relationships/notesSlide" Target="../notesSlides/notesSlide3.xml"/><Relationship Id="rId1" Type="http://schemas.openxmlformats.org/officeDocument/2006/relationships/slideLayout" Target="../slideLayouts/slideLayout53.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8EDD3E-0893-4DCB-A0A1-B3B2DBBA00A2}"/>
              </a:ext>
            </a:extLst>
          </p:cNvPr>
          <p:cNvSpPr txBox="1"/>
          <p:nvPr/>
        </p:nvSpPr>
        <p:spPr>
          <a:xfrm>
            <a:off x="2213810" y="1087934"/>
            <a:ext cx="9647859" cy="5539978"/>
          </a:xfrm>
          <a:prstGeom prst="rect">
            <a:avLst/>
          </a:prstGeom>
          <a:noFill/>
        </p:spPr>
        <p:txBody>
          <a:bodyPr wrap="square" lIns="0" tIns="0" rIns="0" bIns="0" rtlCol="0">
            <a:spAutoFit/>
          </a:bodyPr>
          <a:lstStyle/>
          <a:p>
            <a:pPr algn="l"/>
            <a:endParaRPr lang="en-US" sz="2000" dirty="0"/>
          </a:p>
          <a:p>
            <a:pPr algn="l"/>
            <a:r>
              <a:rPr lang="en-US" sz="2000" b="1" dirty="0"/>
              <a:t>Participant section</a:t>
            </a:r>
          </a:p>
          <a:p>
            <a:pPr algn="l"/>
            <a:endParaRPr lang="en-US" sz="2000" b="1" dirty="0"/>
          </a:p>
          <a:p>
            <a:pPr algn="l"/>
            <a:r>
              <a:rPr lang="en-US" sz="2000" dirty="0"/>
              <a:t>This top section is a Tech Scenario description for </a:t>
            </a:r>
            <a:r>
              <a:rPr lang="en-US" sz="2000" b="1" dirty="0">
                <a:solidFill>
                  <a:schemeClr val="accent1"/>
                </a:solidFill>
              </a:rPr>
              <a:t>participants</a:t>
            </a:r>
            <a:r>
              <a:rPr lang="en-US" sz="2000" dirty="0"/>
              <a:t>. The section will cover the technology introduction and  high-level concepts about the challenges. </a:t>
            </a:r>
          </a:p>
          <a:p>
            <a:pPr algn="l"/>
            <a:endParaRPr lang="en-US" sz="2000" b="1" dirty="0"/>
          </a:p>
          <a:p>
            <a:pPr algn="l"/>
            <a:r>
              <a:rPr lang="en-US" sz="2000" b="1" dirty="0"/>
              <a:t>Audience</a:t>
            </a:r>
            <a:r>
              <a:rPr lang="en-US" sz="2000" dirty="0"/>
              <a:t>: </a:t>
            </a:r>
            <a:r>
              <a:rPr lang="en-US" sz="2000" b="1" dirty="0">
                <a:solidFill>
                  <a:schemeClr val="accent1"/>
                </a:solidFill>
              </a:rPr>
              <a:t>Participants</a:t>
            </a:r>
            <a:r>
              <a:rPr lang="en-US" sz="2000" dirty="0"/>
              <a:t> at OpenHack</a:t>
            </a:r>
          </a:p>
          <a:p>
            <a:pPr lvl="1"/>
            <a:endParaRPr lang="en-US" sz="2000" dirty="0"/>
          </a:p>
          <a:p>
            <a:pPr algn="l"/>
            <a:endParaRPr lang="en-US" sz="2000" dirty="0"/>
          </a:p>
          <a:p>
            <a:r>
              <a:rPr lang="en-US" sz="2000" b="1" dirty="0"/>
              <a:t>Coach only section</a:t>
            </a:r>
          </a:p>
          <a:p>
            <a:endParaRPr lang="en-US" sz="2000" b="1" dirty="0"/>
          </a:p>
          <a:p>
            <a:r>
              <a:rPr lang="en-US" sz="2000" dirty="0"/>
              <a:t>This section is a Tech Scenario description for </a:t>
            </a:r>
            <a:r>
              <a:rPr lang="en-US" sz="2000" b="1" dirty="0">
                <a:solidFill>
                  <a:schemeClr val="accent1"/>
                </a:solidFill>
              </a:rPr>
              <a:t>coaches</a:t>
            </a:r>
            <a:r>
              <a:rPr lang="en-US" sz="2000" dirty="0"/>
              <a:t>. The section will cover the technology, challenge goals, common pit falls, general guidance on solutions. This section is presented to coaches in the ‘know before you go’ call a few days before the OpenHack starts. This section is intended to be more in-depth than the participant section. </a:t>
            </a:r>
            <a:r>
              <a:rPr lang="en-US" sz="2000" b="1" u="sng" dirty="0">
                <a:solidFill>
                  <a:schemeClr val="accent1"/>
                </a:solidFill>
              </a:rPr>
              <a:t>Do not share the coach section with participants!</a:t>
            </a:r>
          </a:p>
          <a:p>
            <a:endParaRPr lang="en-US" sz="2000" b="1" u="sng" dirty="0">
              <a:solidFill>
                <a:schemeClr val="accent1"/>
              </a:solidFill>
            </a:endParaRPr>
          </a:p>
          <a:p>
            <a:r>
              <a:rPr lang="en-US" sz="2000" b="1" dirty="0"/>
              <a:t>Audience</a:t>
            </a:r>
            <a:r>
              <a:rPr lang="en-US" sz="2000" dirty="0"/>
              <a:t>: </a:t>
            </a:r>
            <a:r>
              <a:rPr lang="en-US" sz="2000" b="1" dirty="0">
                <a:solidFill>
                  <a:schemeClr val="accent1"/>
                </a:solidFill>
              </a:rPr>
              <a:t>Coaches</a:t>
            </a:r>
            <a:r>
              <a:rPr lang="en-US" sz="2000" dirty="0"/>
              <a:t> at OpenHack</a:t>
            </a:r>
            <a:endParaRPr lang="en-US" sz="2000" b="1" u="sng" dirty="0">
              <a:solidFill>
                <a:schemeClr val="accent1"/>
              </a:solidFill>
            </a:endParaRPr>
          </a:p>
        </p:txBody>
      </p:sp>
      <p:cxnSp>
        <p:nvCxnSpPr>
          <p:cNvPr id="4" name="Straight Connector 3">
            <a:extLst>
              <a:ext uri="{FF2B5EF4-FFF2-40B4-BE49-F238E27FC236}">
                <a16:creationId xmlns:a16="http://schemas.microsoft.com/office/drawing/2014/main" id="{6C5154BC-EAB1-4EEF-AB1C-36CB2EB6F2FA}"/>
              </a:ext>
            </a:extLst>
          </p:cNvPr>
          <p:cNvCxnSpPr>
            <a:cxnSpLocks/>
          </p:cNvCxnSpPr>
          <p:nvPr/>
        </p:nvCxnSpPr>
        <p:spPr>
          <a:xfrm>
            <a:off x="647016" y="3477126"/>
            <a:ext cx="11151219" cy="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4D0E8F-68C3-4A00-8500-84CC769B65AC}"/>
              </a:ext>
            </a:extLst>
          </p:cNvPr>
          <p:cNvSpPr txBox="1"/>
          <p:nvPr/>
        </p:nvSpPr>
        <p:spPr>
          <a:xfrm>
            <a:off x="438614" y="588954"/>
            <a:ext cx="11753385" cy="400110"/>
          </a:xfrm>
          <a:prstGeom prst="rect">
            <a:avLst/>
          </a:prstGeom>
          <a:noFill/>
        </p:spPr>
        <p:txBody>
          <a:bodyPr wrap="square">
            <a:spAutoFit/>
          </a:bodyPr>
          <a:lstStyle/>
          <a:p>
            <a:pPr algn="l"/>
            <a:r>
              <a:rPr lang="en-US" sz="2000" b="1" dirty="0"/>
              <a:t>Read Me: </a:t>
            </a:r>
            <a:r>
              <a:rPr lang="en-US" sz="2000" dirty="0"/>
              <a:t>This deck contains </a:t>
            </a:r>
            <a:r>
              <a:rPr lang="en-US" sz="2000" u="sng" dirty="0"/>
              <a:t>two sections</a:t>
            </a:r>
            <a:r>
              <a:rPr lang="en-US" sz="2000" dirty="0"/>
              <a:t>. One for participants and a second for coaches. </a:t>
            </a:r>
          </a:p>
        </p:txBody>
      </p:sp>
      <p:sp>
        <p:nvSpPr>
          <p:cNvPr id="7" name="TextBox 6">
            <a:extLst>
              <a:ext uri="{FF2B5EF4-FFF2-40B4-BE49-F238E27FC236}">
                <a16:creationId xmlns:a16="http://schemas.microsoft.com/office/drawing/2014/main" id="{D7B7EC24-72AB-4533-801F-BB53D7F718C1}"/>
              </a:ext>
            </a:extLst>
          </p:cNvPr>
          <p:cNvSpPr txBox="1"/>
          <p:nvPr/>
        </p:nvSpPr>
        <p:spPr>
          <a:xfrm>
            <a:off x="540884" y="2195938"/>
            <a:ext cx="1462374" cy="400110"/>
          </a:xfrm>
          <a:prstGeom prst="rect">
            <a:avLst/>
          </a:prstGeom>
          <a:noFill/>
        </p:spPr>
        <p:txBody>
          <a:bodyPr wrap="square">
            <a:spAutoFit/>
          </a:bodyPr>
          <a:lstStyle/>
          <a:p>
            <a:pPr algn="l"/>
            <a:r>
              <a:rPr lang="en-US" sz="2000" b="1" dirty="0"/>
              <a:t>Section 1</a:t>
            </a:r>
            <a:endParaRPr lang="en-US" sz="2000" dirty="0"/>
          </a:p>
        </p:txBody>
      </p:sp>
      <p:sp>
        <p:nvSpPr>
          <p:cNvPr id="9" name="TextBox 8">
            <a:extLst>
              <a:ext uri="{FF2B5EF4-FFF2-40B4-BE49-F238E27FC236}">
                <a16:creationId xmlns:a16="http://schemas.microsoft.com/office/drawing/2014/main" id="{F9955A8D-1ACC-4840-9DCC-775B7C3C0E72}"/>
              </a:ext>
            </a:extLst>
          </p:cNvPr>
          <p:cNvSpPr txBox="1"/>
          <p:nvPr/>
        </p:nvSpPr>
        <p:spPr>
          <a:xfrm>
            <a:off x="522568" y="4960186"/>
            <a:ext cx="1462374" cy="400110"/>
          </a:xfrm>
          <a:prstGeom prst="rect">
            <a:avLst/>
          </a:prstGeom>
          <a:noFill/>
        </p:spPr>
        <p:txBody>
          <a:bodyPr wrap="square">
            <a:spAutoFit/>
          </a:bodyPr>
          <a:lstStyle/>
          <a:p>
            <a:pPr algn="l"/>
            <a:r>
              <a:rPr lang="en-US" sz="2000" b="1" dirty="0"/>
              <a:t>Section 2</a:t>
            </a:r>
            <a:endParaRPr lang="en-US" sz="2000" dirty="0"/>
          </a:p>
        </p:txBody>
      </p:sp>
    </p:spTree>
    <p:extLst>
      <p:ext uri="{BB962C8B-B14F-4D97-AF65-F5344CB8AC3E}">
        <p14:creationId xmlns:p14="http://schemas.microsoft.com/office/powerpoint/2010/main" val="255388047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605B46A-E8A7-F42D-EE57-9159BC2C7DC1}"/>
              </a:ext>
            </a:extLst>
          </p:cNvPr>
          <p:cNvGrpSpPr/>
          <p:nvPr/>
        </p:nvGrpSpPr>
        <p:grpSpPr>
          <a:xfrm rot="15550605" flipV="1">
            <a:off x="7521489" y="3106757"/>
            <a:ext cx="850874" cy="3599139"/>
            <a:chOff x="4199804" y="542131"/>
            <a:chExt cx="1463909" cy="6192235"/>
          </a:xfrm>
        </p:grpSpPr>
        <p:pic>
          <p:nvPicPr>
            <p:cNvPr id="21" name="Picture 20" descr="A picture containing text&#10;&#10;Description automatically generated">
              <a:extLst>
                <a:ext uri="{FF2B5EF4-FFF2-40B4-BE49-F238E27FC236}">
                  <a16:creationId xmlns:a16="http://schemas.microsoft.com/office/drawing/2014/main" id="{83E53A0B-F455-2A98-456F-AEC4776570F1}"/>
                </a:ext>
              </a:extLst>
            </p:cNvPr>
            <p:cNvPicPr>
              <a:picLocks noChangeAspect="1"/>
            </p:cNvPicPr>
            <p:nvPr/>
          </p:nvPicPr>
          <p:blipFill>
            <a:blip r:embed="rId4" cstate="print">
              <a:alphaModFix amt="57000"/>
              <a:extLst>
                <a:ext uri="{28A0092B-C50C-407E-A947-70E740481C1C}">
                  <a14:useLocalDpi xmlns:a14="http://schemas.microsoft.com/office/drawing/2010/main" val="0"/>
                </a:ext>
              </a:extLst>
            </a:blip>
            <a:stretch>
              <a:fillRect/>
            </a:stretch>
          </p:blipFill>
          <p:spPr>
            <a:xfrm>
              <a:off x="4990968" y="542131"/>
              <a:ext cx="672745" cy="3852587"/>
            </a:xfrm>
            <a:prstGeom prst="rect">
              <a:avLst/>
            </a:prstGeom>
          </p:spPr>
        </p:pic>
        <p:pic>
          <p:nvPicPr>
            <p:cNvPr id="41" name="Picture 40" descr="Icon&#10;&#10;Description automatically generated">
              <a:extLst>
                <a:ext uri="{FF2B5EF4-FFF2-40B4-BE49-F238E27FC236}">
                  <a16:creationId xmlns:a16="http://schemas.microsoft.com/office/drawing/2014/main" id="{F08FDB0F-3904-098B-8216-30C555ABE16F}"/>
                </a:ext>
              </a:extLst>
            </p:cNvPr>
            <p:cNvPicPr>
              <a:picLocks noChangeAspect="1"/>
            </p:cNvPicPr>
            <p:nvPr/>
          </p:nvPicPr>
          <p:blipFill>
            <a:blip r:embed="rId5" cstate="print">
              <a:alphaModFix amt="38000"/>
              <a:extLst>
                <a:ext uri="{28A0092B-C50C-407E-A947-70E740481C1C}">
                  <a14:useLocalDpi xmlns:a14="http://schemas.microsoft.com/office/drawing/2010/main" val="0"/>
                </a:ext>
              </a:extLst>
            </a:blip>
            <a:stretch>
              <a:fillRect/>
            </a:stretch>
          </p:blipFill>
          <p:spPr>
            <a:xfrm>
              <a:off x="4199804" y="4386847"/>
              <a:ext cx="1122209" cy="2347519"/>
            </a:xfrm>
            <a:prstGeom prst="rect">
              <a:avLst/>
            </a:prstGeom>
          </p:spPr>
        </p:pic>
      </p:grpSp>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a:xfrm>
            <a:off x="607350" y="979115"/>
            <a:ext cx="11018520" cy="553998"/>
          </a:xfrm>
        </p:spPr>
        <p:txBody>
          <a:bodyPr/>
          <a:lstStyle/>
          <a:p>
            <a:r>
              <a:rPr lang="en-US"/>
              <a:t>Semantic Kernel pays down future technical debt asap.</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299286"/>
            <a:ext cx="65" cy="307777"/>
          </a:xfrm>
          <a:prstGeom prst="rect">
            <a:avLst/>
          </a:prstGeom>
          <a:noFill/>
        </p:spPr>
        <p:txBody>
          <a:bodyPr wrap="none" lIns="0" tIns="0" rIns="0" bIns="0" rtlCol="0">
            <a:spAutoFit/>
          </a:bodyPr>
          <a:lstStyle/>
          <a:p>
            <a:pPr algn="l"/>
            <a:endParaRPr lang="en-US" sz="2000"/>
          </a:p>
        </p:txBody>
      </p:sp>
      <p:grpSp>
        <p:nvGrpSpPr>
          <p:cNvPr id="35" name="Group 34">
            <a:extLst>
              <a:ext uri="{FF2B5EF4-FFF2-40B4-BE49-F238E27FC236}">
                <a16:creationId xmlns:a16="http://schemas.microsoft.com/office/drawing/2014/main" id="{779DFD0B-55C7-780C-0723-6F50BDF4B07F}"/>
              </a:ext>
            </a:extLst>
          </p:cNvPr>
          <p:cNvGrpSpPr/>
          <p:nvPr/>
        </p:nvGrpSpPr>
        <p:grpSpPr>
          <a:xfrm>
            <a:off x="479570" y="1835223"/>
            <a:ext cx="10645630" cy="1900919"/>
            <a:chOff x="479570" y="2334757"/>
            <a:chExt cx="10645630" cy="1900919"/>
          </a:xfrm>
        </p:grpSpPr>
        <p:sp>
          <p:nvSpPr>
            <p:cNvPr id="6" name="Can 5">
              <a:extLst>
                <a:ext uri="{FF2B5EF4-FFF2-40B4-BE49-F238E27FC236}">
                  <a16:creationId xmlns:a16="http://schemas.microsoft.com/office/drawing/2014/main" id="{9AE5124E-76C4-39D5-5CF5-F91FF42D534C}"/>
                </a:ext>
              </a:extLst>
            </p:cNvPr>
            <p:cNvSpPr/>
            <p:nvPr/>
          </p:nvSpPr>
          <p:spPr bwMode="auto">
            <a:xfrm>
              <a:off x="2362200" y="3606353"/>
              <a:ext cx="592726" cy="566852"/>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2053739" y="3272734"/>
              <a:ext cx="1229558" cy="184666"/>
            </a:xfrm>
            <a:prstGeom prst="rect">
              <a:avLst/>
            </a:prstGeom>
            <a:noFill/>
          </p:spPr>
          <p:txBody>
            <a:bodyPr wrap="square" lIns="0" tIns="0" rIns="0" bIns="0" rtlCol="0">
              <a:spAutoFit/>
            </a:bodyPr>
            <a:lstStyle/>
            <a:p>
              <a:pPr algn="ctr"/>
              <a:r>
                <a:rPr lang="en-US" sz="1200"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3557761" y="3325189"/>
              <a:ext cx="1338060" cy="893467"/>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3616316" y="3688618"/>
              <a:ext cx="1075364" cy="184666"/>
            </a:xfrm>
            <a:prstGeom prst="rect">
              <a:avLst/>
            </a:prstGeom>
            <a:noFill/>
          </p:spPr>
          <p:txBody>
            <a:bodyPr wrap="square" lIns="0" tIns="0" rIns="0" bIns="0" rtlCol="0">
              <a:spAutoFit/>
            </a:bodyPr>
            <a:lstStyle/>
            <a:p>
              <a:pPr algn="ctr"/>
              <a:r>
                <a:rPr lang="en-US" sz="1200" b="1">
                  <a:solidFill>
                    <a:schemeClr val="bg1"/>
                  </a:solidFill>
                </a:rPr>
                <a:t>PLANNER</a:t>
              </a:r>
            </a:p>
          </p:txBody>
        </p:sp>
        <p:sp>
          <p:nvSpPr>
            <p:cNvPr id="17" name="Oval 16">
              <a:extLst>
                <a:ext uri="{FF2B5EF4-FFF2-40B4-BE49-F238E27FC236}">
                  <a16:creationId xmlns:a16="http://schemas.microsoft.com/office/drawing/2014/main" id="{02AA5D9E-216E-E4E1-1CC7-4D38778236BC}"/>
                </a:ext>
              </a:extLst>
            </p:cNvPr>
            <p:cNvSpPr/>
            <p:nvPr/>
          </p:nvSpPr>
          <p:spPr bwMode="auto">
            <a:xfrm>
              <a:off x="3701080"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3958106"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4215132"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4472159" y="4044034"/>
              <a:ext cx="191642" cy="191642"/>
            </a:xfrm>
            <a:prstGeom prst="ellipse">
              <a:avLst/>
            </a:prstGeom>
            <a:solidFill>
              <a:srgbClr val="FFFF00"/>
            </a:solidFill>
            <a:ln>
              <a:solidFill>
                <a:schemeClr val="bg1"/>
              </a:solidFill>
              <a:headEnd type="none" w="med" len="med"/>
              <a:tailEnd type="none" w="med" len="med"/>
            </a:ln>
            <a:effectLst>
              <a:outerShdw blurRad="50800" dist="38100" dir="16200000"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22" name="Rectangle 21">
              <a:extLst>
                <a:ext uri="{FF2B5EF4-FFF2-40B4-BE49-F238E27FC236}">
                  <a16:creationId xmlns:a16="http://schemas.microsoft.com/office/drawing/2014/main" id="{13703EC2-BA74-F821-D293-5F5CB587D987}"/>
                </a:ext>
              </a:extLst>
            </p:cNvPr>
            <p:cNvSpPr/>
            <p:nvPr/>
          </p:nvSpPr>
          <p:spPr bwMode="auto">
            <a:xfrm rot="10800000">
              <a:off x="5394277" y="3579136"/>
              <a:ext cx="3124200" cy="458875"/>
            </a:xfrm>
            <a:prstGeom prst="rect">
              <a:avLst/>
            </a:prstGeom>
            <a:gradFill>
              <a:gsLst>
                <a:gs pos="0">
                  <a:schemeClr val="tx1">
                    <a:lumMod val="65000"/>
                  </a:schemeClr>
                </a:gs>
                <a:gs pos="14000">
                  <a:schemeClr val="accent6">
                    <a:lumMod val="40000"/>
                    <a:lumOff val="60000"/>
                  </a:schemeClr>
                </a:gs>
                <a:gs pos="59000">
                  <a:srgbClr val="FF40FF"/>
                </a:gs>
                <a:gs pos="80000">
                  <a:srgbClr val="E06000"/>
                </a:gs>
                <a:gs pos="100000">
                  <a:srgbClr val="92D050"/>
                </a:gs>
              </a:gsLst>
              <a:lin ang="12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23" name="Oval 22">
              <a:extLst>
                <a:ext uri="{FF2B5EF4-FFF2-40B4-BE49-F238E27FC236}">
                  <a16:creationId xmlns:a16="http://schemas.microsoft.com/office/drawing/2014/main" id="{1FD6E08A-8DDC-6CBC-ED11-B8BEE59C3CF0}"/>
                </a:ext>
              </a:extLst>
            </p:cNvPr>
            <p:cNvSpPr/>
            <p:nvPr/>
          </p:nvSpPr>
          <p:spPr bwMode="auto">
            <a:xfrm>
              <a:off x="7919096"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1</a:t>
              </a:r>
            </a:p>
          </p:txBody>
        </p:sp>
        <p:sp>
          <p:nvSpPr>
            <p:cNvPr id="24" name="Oval 23">
              <a:extLst>
                <a:ext uri="{FF2B5EF4-FFF2-40B4-BE49-F238E27FC236}">
                  <a16:creationId xmlns:a16="http://schemas.microsoft.com/office/drawing/2014/main" id="{612F12FA-2F3B-5408-3E4C-8C9A9B1D0292}"/>
                </a:ext>
              </a:extLst>
            </p:cNvPr>
            <p:cNvSpPr/>
            <p:nvPr/>
          </p:nvSpPr>
          <p:spPr bwMode="auto">
            <a:xfrm>
              <a:off x="7382898"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2</a:t>
              </a:r>
            </a:p>
          </p:txBody>
        </p:sp>
        <p:sp>
          <p:nvSpPr>
            <p:cNvPr id="25" name="Oval 24">
              <a:extLst>
                <a:ext uri="{FF2B5EF4-FFF2-40B4-BE49-F238E27FC236}">
                  <a16:creationId xmlns:a16="http://schemas.microsoft.com/office/drawing/2014/main" id="{4B013F71-4908-9714-0F74-E0F92486D6BE}"/>
                </a:ext>
              </a:extLst>
            </p:cNvPr>
            <p:cNvSpPr/>
            <p:nvPr/>
          </p:nvSpPr>
          <p:spPr bwMode="auto">
            <a:xfrm>
              <a:off x="6675581"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3</a:t>
              </a:r>
            </a:p>
          </p:txBody>
        </p:sp>
        <p:sp>
          <p:nvSpPr>
            <p:cNvPr id="26" name="Oval 25">
              <a:extLst>
                <a:ext uri="{FF2B5EF4-FFF2-40B4-BE49-F238E27FC236}">
                  <a16:creationId xmlns:a16="http://schemas.microsoft.com/office/drawing/2014/main" id="{DD89338B-48AC-A1D5-B098-D558FE977438}"/>
                </a:ext>
              </a:extLst>
            </p:cNvPr>
            <p:cNvSpPr/>
            <p:nvPr/>
          </p:nvSpPr>
          <p:spPr bwMode="auto">
            <a:xfrm>
              <a:off x="5568751" y="3715348"/>
              <a:ext cx="191642" cy="191642"/>
            </a:xfrm>
            <a:prstGeom prst="ellipse">
              <a:avLst/>
            </a:prstGeom>
            <a:solidFill>
              <a:srgbClr val="FFFF00"/>
            </a:solidFill>
            <a:ln>
              <a:solidFill>
                <a:schemeClr val="bg1"/>
              </a:solidFill>
              <a:headEnd type="none" w="med" len="med"/>
              <a:tailEnd type="none" w="med" len="med"/>
            </a:ln>
            <a:effectLst>
              <a:outerShdw blurRad="57735" dist="65941" algn="l" rotWithShape="0">
                <a:srgbClr val="FFFF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800" b="1">
                  <a:solidFill>
                    <a:srgbClr val="000000"/>
                  </a:solidFill>
                  <a:ea typeface="Segoe UI" pitchFamily="34" charset="0"/>
                  <a:cs typeface="Segoe UI" pitchFamily="34" charset="0"/>
                </a:rPr>
                <a:t>…</a:t>
              </a:r>
            </a:p>
          </p:txBody>
        </p:sp>
        <p:sp>
          <p:nvSpPr>
            <p:cNvPr id="27" name="Freeform 26">
              <a:extLst>
                <a:ext uri="{FF2B5EF4-FFF2-40B4-BE49-F238E27FC236}">
                  <a16:creationId xmlns:a16="http://schemas.microsoft.com/office/drawing/2014/main" id="{F96A411C-1CE7-607F-5329-D0812BD9635D}"/>
                </a:ext>
              </a:extLst>
            </p:cNvPr>
            <p:cNvSpPr/>
            <p:nvPr/>
          </p:nvSpPr>
          <p:spPr bwMode="auto">
            <a:xfrm rot="16200000">
              <a:off x="8223856" y="3782471"/>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A4131EAD-4F9D-F4CC-CD71-A4E5B52C727B}"/>
                </a:ext>
              </a:extLst>
            </p:cNvPr>
            <p:cNvSpPr/>
            <p:nvPr/>
          </p:nvSpPr>
          <p:spPr bwMode="auto">
            <a:xfrm rot="16200000">
              <a:off x="7685426" y="3782472"/>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EA01F8-103A-3F43-DB05-BD06F829016E}"/>
                </a:ext>
              </a:extLst>
            </p:cNvPr>
            <p:cNvSpPr/>
            <p:nvPr/>
          </p:nvSpPr>
          <p:spPr bwMode="auto">
            <a:xfrm rot="16200000">
              <a:off x="6960404" y="3782473"/>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5D01D19A-1C5B-31D0-52A0-DB0EF0E2DC8A}"/>
                </a:ext>
              </a:extLst>
            </p:cNvPr>
            <p:cNvSpPr/>
            <p:nvPr/>
          </p:nvSpPr>
          <p:spPr bwMode="auto">
            <a:xfrm rot="16200000">
              <a:off x="5851982" y="3782474"/>
              <a:ext cx="146774" cy="73771"/>
            </a:xfrm>
            <a:custGeom>
              <a:avLst/>
              <a:gdLst>
                <a:gd name="connsiteX0" fmla="*/ 0 w 1838425"/>
                <a:gd name="connsiteY0" fmla="*/ 0 h 924025"/>
                <a:gd name="connsiteX1" fmla="*/ 924025 w 1838425"/>
                <a:gd name="connsiteY1" fmla="*/ 924025 h 924025"/>
                <a:gd name="connsiteX2" fmla="*/ 1838425 w 1838425"/>
                <a:gd name="connsiteY2" fmla="*/ 9625 h 924025"/>
              </a:gdLst>
              <a:ahLst/>
              <a:cxnLst>
                <a:cxn ang="0">
                  <a:pos x="connsiteX0" y="connsiteY0"/>
                </a:cxn>
                <a:cxn ang="0">
                  <a:pos x="connsiteX1" y="connsiteY1"/>
                </a:cxn>
                <a:cxn ang="0">
                  <a:pos x="connsiteX2" y="connsiteY2"/>
                </a:cxn>
              </a:cxnLst>
              <a:rect l="l" t="t" r="r" b="b"/>
              <a:pathLst>
                <a:path w="1838425" h="924025">
                  <a:moveTo>
                    <a:pt x="0" y="0"/>
                  </a:moveTo>
                  <a:lnTo>
                    <a:pt x="924025" y="924025"/>
                  </a:lnTo>
                  <a:lnTo>
                    <a:pt x="1838425" y="9625"/>
                  </a:lnTo>
                </a:path>
              </a:pathLst>
            </a:custGeom>
            <a:noFill/>
            <a:ln w="25400">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559160BB-05D9-FE91-0FE5-B773BB7A1AEC}"/>
                </a:ext>
              </a:extLst>
            </p:cNvPr>
            <p:cNvSpPr txBox="1"/>
            <p:nvPr/>
          </p:nvSpPr>
          <p:spPr>
            <a:xfrm>
              <a:off x="6252444" y="3284871"/>
              <a:ext cx="1229558" cy="184666"/>
            </a:xfrm>
            <a:prstGeom prst="rect">
              <a:avLst/>
            </a:prstGeom>
            <a:noFill/>
          </p:spPr>
          <p:txBody>
            <a:bodyPr wrap="square" lIns="0" tIns="0" rIns="0" bIns="0" rtlCol="0">
              <a:spAutoFit/>
            </a:bodyPr>
            <a:lstStyle/>
            <a:p>
              <a:pPr algn="ctr"/>
              <a:r>
                <a:rPr lang="en-US" sz="1200" b="1"/>
                <a:t>RUNTIME</a:t>
              </a:r>
            </a:p>
          </p:txBody>
        </p:sp>
        <p:sp>
          <p:nvSpPr>
            <p:cNvPr id="33" name="TextBox 32">
              <a:extLst>
                <a:ext uri="{FF2B5EF4-FFF2-40B4-BE49-F238E27FC236}">
                  <a16:creationId xmlns:a16="http://schemas.microsoft.com/office/drawing/2014/main" id="{BA10F01A-8A68-5D1D-821E-231E3AEDF9FB}"/>
                </a:ext>
              </a:extLst>
            </p:cNvPr>
            <p:cNvSpPr txBox="1"/>
            <p:nvPr/>
          </p:nvSpPr>
          <p:spPr>
            <a:xfrm>
              <a:off x="485420" y="2726329"/>
              <a:ext cx="10639780" cy="369332"/>
            </a:xfrm>
            <a:prstGeom prst="rect">
              <a:avLst/>
            </a:prstGeom>
            <a:noFill/>
          </p:spPr>
          <p:txBody>
            <a:bodyPr wrap="square">
              <a:spAutoFit/>
            </a:bodyPr>
            <a:lstStyle/>
            <a:p>
              <a:r>
                <a:rPr lang="en-US"/>
                <a:t>Everything you need to manage complex prompts, chains, long-running tasks, and </a:t>
              </a:r>
              <a:r>
                <a:rPr lang="en-US" b="1"/>
                <a:t>planning.</a:t>
              </a:r>
              <a:r>
                <a:rPr lang="en-US"/>
                <a:t> </a:t>
              </a:r>
              <a:endParaRPr lang="en-US" b="1"/>
            </a:p>
          </p:txBody>
        </p:sp>
        <p:sp>
          <p:nvSpPr>
            <p:cNvPr id="37" name="TextBox 36">
              <a:extLst>
                <a:ext uri="{FF2B5EF4-FFF2-40B4-BE49-F238E27FC236}">
                  <a16:creationId xmlns:a16="http://schemas.microsoft.com/office/drawing/2014/main" id="{9052551C-1F4C-7DC2-B885-A9760D4DA5AB}"/>
                </a:ext>
              </a:extLst>
            </p:cNvPr>
            <p:cNvSpPr txBox="1"/>
            <p:nvPr/>
          </p:nvSpPr>
          <p:spPr>
            <a:xfrm>
              <a:off x="479570" y="2334757"/>
              <a:ext cx="1654030" cy="369332"/>
            </a:xfrm>
            <a:prstGeom prst="rect">
              <a:avLst/>
            </a:prstGeom>
            <a:noFill/>
          </p:spPr>
          <p:txBody>
            <a:bodyPr wrap="square">
              <a:spAutoFit/>
            </a:bodyPr>
            <a:lstStyle/>
            <a:p>
              <a:r>
                <a:rPr lang="en-US" b="1"/>
                <a:t>💪 THE CORE</a:t>
              </a:r>
            </a:p>
          </p:txBody>
        </p:sp>
      </p:grpSp>
      <p:grpSp>
        <p:nvGrpSpPr>
          <p:cNvPr id="32" name="Group 31">
            <a:extLst>
              <a:ext uri="{FF2B5EF4-FFF2-40B4-BE49-F238E27FC236}">
                <a16:creationId xmlns:a16="http://schemas.microsoft.com/office/drawing/2014/main" id="{37267EBB-1010-1A1B-DFAB-5710DD8C5122}"/>
              </a:ext>
            </a:extLst>
          </p:cNvPr>
          <p:cNvGrpSpPr/>
          <p:nvPr/>
        </p:nvGrpSpPr>
        <p:grpSpPr>
          <a:xfrm>
            <a:off x="479569" y="3944282"/>
            <a:ext cx="11001816" cy="1452120"/>
            <a:chOff x="479569" y="4443816"/>
            <a:chExt cx="11001816" cy="1452120"/>
          </a:xfrm>
        </p:grpSpPr>
        <p:sp>
          <p:nvSpPr>
            <p:cNvPr id="8" name="TextBox 7">
              <a:extLst>
                <a:ext uri="{FF2B5EF4-FFF2-40B4-BE49-F238E27FC236}">
                  <a16:creationId xmlns:a16="http://schemas.microsoft.com/office/drawing/2014/main" id="{71D83E4D-87F4-2EB5-4FC7-61684F8AEA33}"/>
                </a:ext>
              </a:extLst>
            </p:cNvPr>
            <p:cNvSpPr txBox="1"/>
            <p:nvPr/>
          </p:nvSpPr>
          <p:spPr>
            <a:xfrm>
              <a:off x="6876302" y="5711270"/>
              <a:ext cx="1229558" cy="184666"/>
            </a:xfrm>
            <a:prstGeom prst="rect">
              <a:avLst/>
            </a:prstGeom>
            <a:noFill/>
          </p:spPr>
          <p:txBody>
            <a:bodyPr wrap="square" lIns="0" tIns="0" rIns="0" bIns="0" rtlCol="0">
              <a:spAutoFit/>
            </a:bodyPr>
            <a:lstStyle/>
            <a:p>
              <a:pPr algn="ctr"/>
              <a:r>
                <a:rPr lang="en-US" sz="1200"/>
                <a:t>MS GRAPH</a:t>
              </a:r>
            </a:p>
          </p:txBody>
        </p:sp>
        <p:sp>
          <p:nvSpPr>
            <p:cNvPr id="9" name="TextBox 8">
              <a:extLst>
                <a:ext uri="{FF2B5EF4-FFF2-40B4-BE49-F238E27FC236}">
                  <a16:creationId xmlns:a16="http://schemas.microsoft.com/office/drawing/2014/main" id="{EF53E9BA-E468-366F-7BD6-25350CD68E65}"/>
                </a:ext>
              </a:extLst>
            </p:cNvPr>
            <p:cNvSpPr txBox="1"/>
            <p:nvPr/>
          </p:nvSpPr>
          <p:spPr>
            <a:xfrm>
              <a:off x="8203608" y="5708366"/>
              <a:ext cx="1229558" cy="184666"/>
            </a:xfrm>
            <a:prstGeom prst="rect">
              <a:avLst/>
            </a:prstGeom>
            <a:noFill/>
          </p:spPr>
          <p:txBody>
            <a:bodyPr wrap="square" lIns="0" tIns="0" rIns="0" bIns="0" rtlCol="0">
              <a:spAutoFit/>
            </a:bodyPr>
            <a:lstStyle/>
            <a:p>
              <a:pPr algn="ctr"/>
              <a:r>
                <a:rPr lang="en-US" sz="1200"/>
                <a:t>+ YOUR DATA</a:t>
              </a:r>
            </a:p>
          </p:txBody>
        </p:sp>
        <p:sp>
          <p:nvSpPr>
            <p:cNvPr id="10" name="TextBox 9">
              <a:extLst>
                <a:ext uri="{FF2B5EF4-FFF2-40B4-BE49-F238E27FC236}">
                  <a16:creationId xmlns:a16="http://schemas.microsoft.com/office/drawing/2014/main" id="{75F94BB7-8AE5-0F5B-AE4F-584CCEBA7328}"/>
                </a:ext>
              </a:extLst>
            </p:cNvPr>
            <p:cNvSpPr txBox="1"/>
            <p:nvPr/>
          </p:nvSpPr>
          <p:spPr>
            <a:xfrm>
              <a:off x="10251827" y="5664369"/>
              <a:ext cx="1229558" cy="184666"/>
            </a:xfrm>
            <a:prstGeom prst="rect">
              <a:avLst/>
            </a:prstGeom>
            <a:noFill/>
          </p:spPr>
          <p:txBody>
            <a:bodyPr wrap="square" lIns="0" tIns="0" rIns="0" bIns="0" rtlCol="0">
              <a:spAutoFit/>
            </a:bodyPr>
            <a:lstStyle/>
            <a:p>
              <a:pPr algn="ctr"/>
              <a:r>
                <a:rPr lang="en-US" sz="1200"/>
                <a:t>APIs</a:t>
              </a:r>
            </a:p>
          </p:txBody>
        </p:sp>
        <p:sp>
          <p:nvSpPr>
            <p:cNvPr id="11" name="Can 10">
              <a:extLst>
                <a:ext uri="{FF2B5EF4-FFF2-40B4-BE49-F238E27FC236}">
                  <a16:creationId xmlns:a16="http://schemas.microsoft.com/office/drawing/2014/main" id="{745FBFF3-2507-1C0F-D61A-03D7B40FEE9B}"/>
                </a:ext>
              </a:extLst>
            </p:cNvPr>
            <p:cNvSpPr/>
            <p:nvPr/>
          </p:nvSpPr>
          <p:spPr bwMode="auto">
            <a:xfrm>
              <a:off x="7163162" y="4928517"/>
              <a:ext cx="592726" cy="566852"/>
            </a:xfrm>
            <a:prstGeom prst="can">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2" name="Can 11">
              <a:extLst>
                <a:ext uri="{FF2B5EF4-FFF2-40B4-BE49-F238E27FC236}">
                  <a16:creationId xmlns:a16="http://schemas.microsoft.com/office/drawing/2014/main" id="{04603A1A-170A-3DA8-D3E5-C4AB1AFD4D21}"/>
                </a:ext>
              </a:extLst>
            </p:cNvPr>
            <p:cNvSpPr/>
            <p:nvPr/>
          </p:nvSpPr>
          <p:spPr bwMode="auto">
            <a:xfrm>
              <a:off x="8518477" y="4934701"/>
              <a:ext cx="592726" cy="566852"/>
            </a:xfrm>
            <a:prstGeom prst="can">
              <a:avLst/>
            </a:prstGeom>
            <a:solidFill>
              <a:schemeClr val="accent6">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3" name="Can 12">
              <a:extLst>
                <a:ext uri="{FF2B5EF4-FFF2-40B4-BE49-F238E27FC236}">
                  <a16:creationId xmlns:a16="http://schemas.microsoft.com/office/drawing/2014/main" id="{CB63AC2F-5C0D-AC21-8134-A384FBFF4E2F}"/>
                </a:ext>
              </a:extLst>
            </p:cNvPr>
            <p:cNvSpPr/>
            <p:nvPr/>
          </p:nvSpPr>
          <p:spPr bwMode="auto">
            <a:xfrm>
              <a:off x="10573501" y="4934701"/>
              <a:ext cx="592726" cy="566852"/>
            </a:xfrm>
            <a:prstGeom prst="can">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34" name="TextBox 33">
              <a:extLst>
                <a:ext uri="{FF2B5EF4-FFF2-40B4-BE49-F238E27FC236}">
                  <a16:creationId xmlns:a16="http://schemas.microsoft.com/office/drawing/2014/main" id="{1A66734C-2B55-46C3-A75F-E06F3CF99DB3}"/>
                </a:ext>
              </a:extLst>
            </p:cNvPr>
            <p:cNvSpPr txBox="1"/>
            <p:nvPr/>
          </p:nvSpPr>
          <p:spPr>
            <a:xfrm>
              <a:off x="2278274" y="4832129"/>
              <a:ext cx="4591521" cy="923330"/>
            </a:xfrm>
            <a:prstGeom prst="rect">
              <a:avLst/>
            </a:prstGeom>
            <a:noFill/>
          </p:spPr>
          <p:txBody>
            <a:bodyPr wrap="square">
              <a:spAutoFit/>
            </a:bodyPr>
            <a:lstStyle/>
            <a:p>
              <a:r>
                <a:rPr lang="en-US">
                  <a:solidFill>
                    <a:schemeClr val="tx2"/>
                  </a:solidFill>
                </a:rPr>
                <a:t>But wait, there’s more! </a:t>
              </a:r>
              <a:r>
                <a:rPr lang="en-US"/>
                <a:t>All the longform </a:t>
              </a:r>
              <a:r>
                <a:rPr lang="en-US" b="1"/>
                <a:t>memories</a:t>
              </a:r>
              <a:r>
                <a:rPr lang="en-US"/>
                <a:t> readily available in the MS Graph. Plus, add data </a:t>
              </a:r>
              <a:r>
                <a:rPr lang="en-US" b="1"/>
                <a:t>connectors</a:t>
              </a:r>
              <a:r>
                <a:rPr lang="en-US"/>
                <a:t>.</a:t>
              </a:r>
              <a:endParaRPr lang="en-US" b="1"/>
            </a:p>
          </p:txBody>
        </p:sp>
        <p:cxnSp>
          <p:nvCxnSpPr>
            <p:cNvPr id="36" name="Straight Connector 35">
              <a:extLst>
                <a:ext uri="{FF2B5EF4-FFF2-40B4-BE49-F238E27FC236}">
                  <a16:creationId xmlns:a16="http://schemas.microsoft.com/office/drawing/2014/main" id="{9EFB022E-9505-E891-D086-BEB5EA9AA981}"/>
                </a:ext>
              </a:extLst>
            </p:cNvPr>
            <p:cNvCxnSpPr/>
            <p:nvPr/>
          </p:nvCxnSpPr>
          <p:spPr>
            <a:xfrm>
              <a:off x="9758000" y="4736173"/>
              <a:ext cx="0" cy="928196"/>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8119B1D-3A1B-345C-888A-EA9160A01B7F}"/>
                </a:ext>
              </a:extLst>
            </p:cNvPr>
            <p:cNvSpPr txBox="1"/>
            <p:nvPr/>
          </p:nvSpPr>
          <p:spPr>
            <a:xfrm>
              <a:off x="479569" y="4848795"/>
              <a:ext cx="1882619" cy="369332"/>
            </a:xfrm>
            <a:prstGeom prst="rect">
              <a:avLst/>
            </a:prstGeom>
            <a:noFill/>
          </p:spPr>
          <p:txBody>
            <a:bodyPr wrap="square">
              <a:spAutoFit/>
            </a:bodyPr>
            <a:lstStyle/>
            <a:p>
              <a:r>
                <a:rPr lang="en-US" b="1"/>
                <a:t>🤯 THE SWITCH</a:t>
              </a:r>
            </a:p>
          </p:txBody>
        </p:sp>
        <p:sp>
          <p:nvSpPr>
            <p:cNvPr id="39" name="TextBox 38">
              <a:extLst>
                <a:ext uri="{FF2B5EF4-FFF2-40B4-BE49-F238E27FC236}">
                  <a16:creationId xmlns:a16="http://schemas.microsoft.com/office/drawing/2014/main" id="{5ED956FA-F99B-0579-BF4E-1C5DF96ED5EE}"/>
                </a:ext>
              </a:extLst>
            </p:cNvPr>
            <p:cNvSpPr txBox="1"/>
            <p:nvPr/>
          </p:nvSpPr>
          <p:spPr>
            <a:xfrm>
              <a:off x="7586647" y="4553019"/>
              <a:ext cx="1229558" cy="184666"/>
            </a:xfrm>
            <a:prstGeom prst="rect">
              <a:avLst/>
            </a:prstGeom>
            <a:noFill/>
          </p:spPr>
          <p:txBody>
            <a:bodyPr wrap="square" lIns="0" tIns="0" rIns="0" bIns="0" rtlCol="0">
              <a:spAutoFit/>
            </a:bodyPr>
            <a:lstStyle/>
            <a:p>
              <a:pPr algn="ctr"/>
              <a:r>
                <a:rPr lang="en-US" sz="1200" b="1"/>
                <a:t>MEMORIES</a:t>
              </a:r>
            </a:p>
          </p:txBody>
        </p:sp>
        <p:sp>
          <p:nvSpPr>
            <p:cNvPr id="40" name="TextBox 39">
              <a:extLst>
                <a:ext uri="{FF2B5EF4-FFF2-40B4-BE49-F238E27FC236}">
                  <a16:creationId xmlns:a16="http://schemas.microsoft.com/office/drawing/2014/main" id="{84788015-9905-1E45-4346-8B710DA56DBD}"/>
                </a:ext>
              </a:extLst>
            </p:cNvPr>
            <p:cNvSpPr txBox="1"/>
            <p:nvPr/>
          </p:nvSpPr>
          <p:spPr>
            <a:xfrm>
              <a:off x="10157463" y="4443816"/>
              <a:ext cx="1323036" cy="369332"/>
            </a:xfrm>
            <a:prstGeom prst="rect">
              <a:avLst/>
            </a:prstGeom>
            <a:noFill/>
          </p:spPr>
          <p:txBody>
            <a:bodyPr wrap="square" lIns="0" tIns="0" rIns="0" bIns="0" rtlCol="0">
              <a:spAutoFit/>
            </a:bodyPr>
            <a:lstStyle/>
            <a:p>
              <a:pPr algn="ctr"/>
              <a:r>
                <a:rPr lang="en-US" sz="1200" b="1"/>
                <a:t>DATA &amp; SERVICES CONNECTORS</a:t>
              </a:r>
            </a:p>
          </p:txBody>
        </p:sp>
      </p:grpSp>
    </p:spTree>
    <p:custDataLst>
      <p:tags r:id="rId1"/>
    </p:custDataLst>
    <p:extLst>
      <p:ext uri="{BB962C8B-B14F-4D97-AF65-F5344CB8AC3E}">
        <p14:creationId xmlns:p14="http://schemas.microsoft.com/office/powerpoint/2010/main" val="23280003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10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DC7016F-81AD-4AB7-B007-E133D9BD5AD8}"/>
              </a:ext>
            </a:extLst>
          </p:cNvPr>
          <p:cNvSpPr txBox="1"/>
          <p:nvPr/>
        </p:nvSpPr>
        <p:spPr>
          <a:xfrm>
            <a:off x="1971040" y="2780205"/>
            <a:ext cx="7914640" cy="904863"/>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4400" b="0" i="0" u="none" strike="noStrike" kern="1200" cap="none" spc="0" normalizeH="0" baseline="0" noProof="0" dirty="0">
                <a:ln>
                  <a:noFill/>
                </a:ln>
                <a:solidFill>
                  <a:srgbClr val="FFFFFF"/>
                </a:solidFill>
                <a:effectLst/>
                <a:uLnTx/>
                <a:uFillTx/>
                <a:latin typeface="Segoe UI Semibold"/>
                <a:ea typeface="+mn-ea"/>
                <a:cs typeface="+mn-cs"/>
              </a:rPr>
              <a:t>aka.ms/TBD</a:t>
            </a:r>
          </a:p>
        </p:txBody>
      </p:sp>
      <p:sp>
        <p:nvSpPr>
          <p:cNvPr id="23" name="TextBox 22">
            <a:extLst>
              <a:ext uri="{FF2B5EF4-FFF2-40B4-BE49-F238E27FC236}">
                <a16:creationId xmlns:a16="http://schemas.microsoft.com/office/drawing/2014/main" id="{96A4EA7C-1A13-4F38-BFE9-24A055859E66}"/>
              </a:ext>
            </a:extLst>
          </p:cNvPr>
          <p:cNvSpPr txBox="1"/>
          <p:nvPr/>
        </p:nvSpPr>
        <p:spPr>
          <a:xfrm>
            <a:off x="2491834" y="3462093"/>
            <a:ext cx="5994400" cy="572464"/>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1" u="none" strike="noStrike" kern="1200" cap="none" spc="0" normalizeH="0" baseline="0" noProof="0">
                <a:ln>
                  <a:noFill/>
                </a:ln>
                <a:solidFill>
                  <a:srgbClr val="FFFFFF"/>
                </a:solidFill>
                <a:effectLst/>
                <a:uLnTx/>
                <a:uFillTx/>
                <a:latin typeface="Segoe UI"/>
                <a:ea typeface="+mn-ea"/>
                <a:cs typeface="+mn-cs"/>
              </a:rPr>
              <a:t>Login with the credentials supplied to your team.</a:t>
            </a:r>
          </a:p>
        </p:txBody>
      </p:sp>
      <p:pic>
        <p:nvPicPr>
          <p:cNvPr id="4" name="Graphic 3" descr="Cursor">
            <a:extLst>
              <a:ext uri="{FF2B5EF4-FFF2-40B4-BE49-F238E27FC236}">
                <a16:creationId xmlns:a16="http://schemas.microsoft.com/office/drawing/2014/main" id="{7357C45B-9D4D-45DF-8CC7-3E8666636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9034" y="3120157"/>
            <a:ext cx="914400" cy="914400"/>
          </a:xfrm>
          <a:prstGeom prst="rect">
            <a:avLst/>
          </a:prstGeom>
        </p:spPr>
      </p:pic>
      <p:sp>
        <p:nvSpPr>
          <p:cNvPr id="9" name="Title 8">
            <a:extLst>
              <a:ext uri="{FF2B5EF4-FFF2-40B4-BE49-F238E27FC236}">
                <a16:creationId xmlns:a16="http://schemas.microsoft.com/office/drawing/2014/main" id="{0EF8118D-39C3-4A05-9187-44BD71128C0F}"/>
              </a:ext>
            </a:extLst>
          </p:cNvPr>
          <p:cNvSpPr>
            <a:spLocks noGrp="1"/>
          </p:cNvSpPr>
          <p:nvPr>
            <p:ph type="title"/>
          </p:nvPr>
        </p:nvSpPr>
        <p:spPr/>
        <p:txBody>
          <a:bodyPr/>
          <a:lstStyle/>
          <a:p>
            <a:r>
              <a:rPr lang="en-US"/>
              <a:t>Let’s get started!</a:t>
            </a:r>
          </a:p>
        </p:txBody>
      </p:sp>
    </p:spTree>
    <p:extLst>
      <p:ext uri="{BB962C8B-B14F-4D97-AF65-F5344CB8AC3E}">
        <p14:creationId xmlns:p14="http://schemas.microsoft.com/office/powerpoint/2010/main" val="79391668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4EA16FA-8D26-451C-9337-113E6EAE3CB9}"/>
              </a:ext>
            </a:extLst>
          </p:cNvPr>
          <p:cNvSpPr>
            <a:spLocks noGrp="1"/>
          </p:cNvSpPr>
          <p:nvPr>
            <p:ph type="title"/>
          </p:nvPr>
        </p:nvSpPr>
        <p:spPr/>
        <p:txBody>
          <a:bodyPr/>
          <a:lstStyle/>
          <a:p>
            <a:r>
              <a:rPr lang="en-US" dirty="0">
                <a:solidFill>
                  <a:srgbClr val="FFFFFF"/>
                </a:solidFill>
                <a:cs typeface="Segoe UI" panose="020B0502040204020203" pitchFamily="34" charset="0"/>
              </a:rPr>
              <a:t>Claims Management Application</a:t>
            </a:r>
            <a:endParaRPr lang="en-US" dirty="0"/>
          </a:p>
        </p:txBody>
      </p:sp>
      <p:sp>
        <p:nvSpPr>
          <p:cNvPr id="10" name="Subtitle 9">
            <a:extLst>
              <a:ext uri="{FF2B5EF4-FFF2-40B4-BE49-F238E27FC236}">
                <a16:creationId xmlns:a16="http://schemas.microsoft.com/office/drawing/2014/main" id="{44CCF6FC-DF3C-472E-916C-66140B389074}"/>
              </a:ext>
            </a:extLst>
          </p:cNvPr>
          <p:cNvSpPr>
            <a:spLocks noGrp="1"/>
          </p:cNvSpPr>
          <p:nvPr>
            <p:ph type="subTitle" idx="1"/>
          </p:nvPr>
        </p:nvSpPr>
        <p:spPr/>
        <p:txBody>
          <a:bodyPr/>
          <a:lstStyle/>
          <a:p>
            <a:r>
              <a:rPr lang="en-US" dirty="0"/>
              <a:t>Challenge walkthrough for </a:t>
            </a:r>
            <a:r>
              <a:rPr lang="en-US" b="1" dirty="0">
                <a:solidFill>
                  <a:schemeClr val="accent1"/>
                </a:solidFill>
              </a:rPr>
              <a:t>coaches</a:t>
            </a:r>
          </a:p>
        </p:txBody>
      </p:sp>
    </p:spTree>
    <p:extLst>
      <p:ext uri="{BB962C8B-B14F-4D97-AF65-F5344CB8AC3E}">
        <p14:creationId xmlns:p14="http://schemas.microsoft.com/office/powerpoint/2010/main" val="26487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1: Get Up, Set Up, Don't Let Up</a:t>
            </a:r>
          </a:p>
        </p:txBody>
      </p:sp>
      <p:sp>
        <p:nvSpPr>
          <p:cNvPr id="4" name="TextBox 3">
            <a:extLst>
              <a:ext uri="{FF2B5EF4-FFF2-40B4-BE49-F238E27FC236}">
                <a16:creationId xmlns:a16="http://schemas.microsoft.com/office/drawing/2014/main" id="{3C2941BE-103D-4165-93CB-85210974470C}"/>
              </a:ext>
            </a:extLst>
          </p:cNvPr>
          <p:cNvSpPr txBox="1"/>
          <p:nvPr/>
        </p:nvSpPr>
        <p:spPr>
          <a:xfrm>
            <a:off x="584200" y="1396137"/>
            <a:ext cx="11036300" cy="3477875"/>
          </a:xfrm>
          <a:prstGeom prst="rect">
            <a:avLst/>
          </a:prstGeom>
          <a:noFill/>
        </p:spPr>
        <p:txBody>
          <a:bodyPr wrap="square" lIns="91440" tIns="45720" rIns="91440" bIns="45720" anchor="t">
            <a:spAutoFit/>
          </a:bodyPr>
          <a:lstStyle/>
          <a:p>
            <a:pPr algn="l" rtl="0" fontAlgn="base"/>
            <a:r>
              <a:rPr lang="en-US" sz="2000" b="0" i="0" dirty="0">
                <a:effectLst/>
              </a:rPr>
              <a:t>In this challenge,</a:t>
            </a:r>
            <a:r>
              <a:rPr lang="en-US" sz="2000" dirty="0"/>
              <a:t> participants</a:t>
            </a:r>
            <a:r>
              <a:rPr lang="en-US" sz="2000" b="0" i="0" dirty="0">
                <a:effectLst/>
              </a:rPr>
              <a:t> deploy the services into the landing zone in preparation for the launch of the POC.</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Deploy the Azure services needed to support the claims application</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dirty="0"/>
              <a:t>Understand the setup of the development environment</a:t>
            </a:r>
            <a:r>
              <a:rPr lang="en-US" sz="2000" b="0" i="0" dirty="0">
                <a:effectLst/>
              </a:rPr>
              <a:t> </a:t>
            </a:r>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endParaRPr lang="en-US" sz="2000" b="0" i="0" dirty="0">
              <a:effectLst/>
            </a:endParaRPr>
          </a:p>
          <a:p>
            <a:pPr algn="l" rtl="0" fontAlgn="base"/>
            <a:endParaRPr lang="en-US" sz="2000" b="0" i="0" dirty="0">
              <a:effectLst/>
            </a:endParaRPr>
          </a:p>
        </p:txBody>
      </p:sp>
    </p:spTree>
    <p:extLst>
      <p:ext uri="{BB962C8B-B14F-4D97-AF65-F5344CB8AC3E}">
        <p14:creationId xmlns:p14="http://schemas.microsoft.com/office/powerpoint/2010/main" val="36934660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2: Get Loaded</a:t>
            </a:r>
          </a:p>
        </p:txBody>
      </p:sp>
      <p:sp>
        <p:nvSpPr>
          <p:cNvPr id="4" name="TextBox 3">
            <a:extLst>
              <a:ext uri="{FF2B5EF4-FFF2-40B4-BE49-F238E27FC236}">
                <a16:creationId xmlns:a16="http://schemas.microsoft.com/office/drawing/2014/main" id="{1CC078BE-0A60-49C8-8EDA-2EBC51A5DC70}"/>
              </a:ext>
            </a:extLst>
          </p:cNvPr>
          <p:cNvSpPr txBox="1"/>
          <p:nvPr/>
        </p:nvSpPr>
        <p:spPr>
          <a:xfrm>
            <a:off x="584200" y="1396137"/>
            <a:ext cx="11036300" cy="2246769"/>
          </a:xfrm>
          <a:prstGeom prst="rect">
            <a:avLst/>
          </a:prstGeom>
          <a:noFill/>
        </p:spPr>
        <p:txBody>
          <a:bodyPr wrap="square">
            <a:spAutoFit/>
          </a:bodyPr>
          <a:lstStyle/>
          <a:p>
            <a:pPr algn="l" rtl="0" fontAlgn="base"/>
            <a:r>
              <a:rPr lang="en-US" sz="2000" b="0" i="0" dirty="0">
                <a:effectLst/>
              </a:rPr>
              <a:t>In this challenge, participants will</a:t>
            </a:r>
            <a:r>
              <a:rPr lang="en-US" sz="2000" dirty="0"/>
              <a:t> load the pre-generated sample claims data using a Synapse pipeline.</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Load high volumes of data into Azure Cosmos DB with Azure Synapse Analytics integration pipelines</a:t>
            </a:r>
          </a:p>
        </p:txBody>
      </p:sp>
    </p:spTree>
    <p:extLst>
      <p:ext uri="{BB962C8B-B14F-4D97-AF65-F5344CB8AC3E}">
        <p14:creationId xmlns:p14="http://schemas.microsoft.com/office/powerpoint/2010/main" val="322993052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7440582" cy="495520"/>
          </a:xfrm>
        </p:spPr>
        <p:txBody>
          <a:bodyPr/>
          <a:lstStyle/>
          <a:p>
            <a:r>
              <a:rPr lang="en-US" dirty="0"/>
              <a:t>Challenge 3: Rules Are Made to be Broken</a:t>
            </a:r>
          </a:p>
        </p:txBody>
      </p:sp>
      <p:sp>
        <p:nvSpPr>
          <p:cNvPr id="4" name="TextBox 3">
            <a:extLst>
              <a:ext uri="{FF2B5EF4-FFF2-40B4-BE49-F238E27FC236}">
                <a16:creationId xmlns:a16="http://schemas.microsoft.com/office/drawing/2014/main" id="{C66AB271-DFBE-48F7-9D8A-116CBE3C573C}"/>
              </a:ext>
            </a:extLst>
          </p:cNvPr>
          <p:cNvSpPr txBox="1"/>
          <p:nvPr/>
        </p:nvSpPr>
        <p:spPr>
          <a:xfrm>
            <a:off x="584200" y="1396137"/>
            <a:ext cx="11036300" cy="3785652"/>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familiarize themselves </a:t>
            </a:r>
            <a:r>
              <a:rPr lang="en-US" sz="2000" dirty="0"/>
              <a:t>with the core of the application, by seeing the end-to-end in action.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b="0" i="0" dirty="0">
                <a:effectLst/>
              </a:rPr>
              <a:t>Run the claim publisher and examine how it drives the change feed. </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As an adjudicator, acknowledge a claim using the UI and then adjudicate that claim. </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Understand the business rules that are in place.</a:t>
            </a:r>
            <a:br>
              <a:rPr lang="en-US" sz="2000" b="0" i="0" dirty="0">
                <a:effectLst/>
              </a:rPr>
            </a:br>
            <a:endParaRPr lang="en-US" sz="2000" b="0" i="0" dirty="0">
              <a:effectLst/>
            </a:endParaRPr>
          </a:p>
          <a:p>
            <a:pPr marL="342900" indent="-342900" algn="l" rtl="0" fontAlgn="base">
              <a:buFont typeface="Arial" panose="020B0604020202020204" pitchFamily="34" charset="0"/>
              <a:buChar char="•"/>
            </a:pPr>
            <a:r>
              <a:rPr lang="en-US" sz="2000" b="0" i="0" dirty="0">
                <a:effectLst/>
              </a:rPr>
              <a:t>Review the claim history</a:t>
            </a:r>
          </a:p>
        </p:txBody>
      </p:sp>
    </p:spTree>
    <p:extLst>
      <p:ext uri="{BB962C8B-B14F-4D97-AF65-F5344CB8AC3E}">
        <p14:creationId xmlns:p14="http://schemas.microsoft.com/office/powerpoint/2010/main" val="32145498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199" y="209440"/>
            <a:ext cx="9687715" cy="926407"/>
          </a:xfrm>
        </p:spPr>
        <p:txBody>
          <a:bodyPr/>
          <a:lstStyle/>
          <a:p>
            <a:r>
              <a:rPr lang="en-US" dirty="0"/>
              <a:t>Challenge 4: Not Your High School Guidance Counselor</a:t>
            </a:r>
          </a:p>
        </p:txBody>
      </p:sp>
      <p:sp>
        <p:nvSpPr>
          <p:cNvPr id="4" name="TextBox 3">
            <a:extLst>
              <a:ext uri="{FF2B5EF4-FFF2-40B4-BE49-F238E27FC236}">
                <a16:creationId xmlns:a16="http://schemas.microsoft.com/office/drawing/2014/main" id="{CD037916-DF96-4B73-B2C1-764F918DCF34}"/>
              </a:ext>
            </a:extLst>
          </p:cNvPr>
          <p:cNvSpPr txBox="1"/>
          <p:nvPr/>
        </p:nvSpPr>
        <p:spPr>
          <a:xfrm>
            <a:off x="584200" y="1396137"/>
            <a:ext cx="11036300" cy="224676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augment the functionality of the Claim Details pane by providing the adjudicator with AI-generated guidance on what action to take. </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U</a:t>
            </a:r>
            <a:r>
              <a:rPr lang="en-US" sz="2000" b="0" i="0" dirty="0">
                <a:effectLst/>
              </a:rPr>
              <a:t>se the Microsoft Semantic Kernel with Azure OpenAI to create a </a:t>
            </a:r>
            <a:r>
              <a:rPr lang="en-US" sz="2000" b="0" i="0" dirty="0" err="1">
                <a:effectLst/>
              </a:rPr>
              <a:t>SemanticFunction</a:t>
            </a:r>
            <a:r>
              <a:rPr lang="en-US" sz="2000" b="0" i="0" dirty="0">
                <a:effectLst/>
              </a:rPr>
              <a:t> that will respond with </a:t>
            </a:r>
            <a:r>
              <a:rPr lang="en-US" sz="2000" b="0" i="0" dirty="0" err="1">
                <a:effectLst/>
              </a:rPr>
              <a:t>with</a:t>
            </a:r>
            <a:r>
              <a:rPr lang="en-US" sz="2000" b="0" i="0" dirty="0">
                <a:effectLst/>
              </a:rPr>
              <a:t> guidance for the claim</a:t>
            </a:r>
          </a:p>
        </p:txBody>
      </p:sp>
    </p:spTree>
    <p:extLst>
      <p:ext uri="{BB962C8B-B14F-4D97-AF65-F5344CB8AC3E}">
        <p14:creationId xmlns:p14="http://schemas.microsoft.com/office/powerpoint/2010/main" val="26435622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623F-0629-4017-9AFA-1E52CD042452}"/>
              </a:ext>
            </a:extLst>
          </p:cNvPr>
          <p:cNvSpPr>
            <a:spLocks noGrp="1"/>
          </p:cNvSpPr>
          <p:nvPr>
            <p:ph type="title"/>
          </p:nvPr>
        </p:nvSpPr>
        <p:spPr>
          <a:xfrm>
            <a:off x="584200" y="209440"/>
            <a:ext cx="9558020" cy="495520"/>
          </a:xfrm>
        </p:spPr>
        <p:txBody>
          <a:bodyPr/>
          <a:lstStyle/>
          <a:p>
            <a:r>
              <a:rPr lang="en-US" dirty="0"/>
              <a:t>Challenge 5: Domo </a:t>
            </a:r>
            <a:r>
              <a:rPr lang="en-US" dirty="0" err="1"/>
              <a:t>Arigato</a:t>
            </a:r>
            <a:r>
              <a:rPr lang="en-US" dirty="0"/>
              <a:t>, AI Roboto</a:t>
            </a:r>
          </a:p>
        </p:txBody>
      </p:sp>
      <p:sp>
        <p:nvSpPr>
          <p:cNvPr id="4" name="TextBox 3">
            <a:extLst>
              <a:ext uri="{FF2B5EF4-FFF2-40B4-BE49-F238E27FC236}">
                <a16:creationId xmlns:a16="http://schemas.microsoft.com/office/drawing/2014/main" id="{3B0099AB-0385-4248-B70E-F201157859DD}"/>
              </a:ext>
            </a:extLst>
          </p:cNvPr>
          <p:cNvSpPr txBox="1"/>
          <p:nvPr/>
        </p:nvSpPr>
        <p:spPr>
          <a:xfrm>
            <a:off x="584200" y="1396137"/>
            <a:ext cx="11036300" cy="3170099"/>
          </a:xfrm>
          <a:prstGeom prst="rect">
            <a:avLst/>
          </a:prstGeom>
          <a:noFill/>
        </p:spPr>
        <p:txBody>
          <a:bodyPr wrap="square">
            <a:spAutoFit/>
          </a:bodyPr>
          <a:lstStyle/>
          <a:p>
            <a:pPr algn="l" rtl="0" fontAlgn="base"/>
            <a:r>
              <a:rPr lang="en-US" sz="2000" b="0" i="0" dirty="0">
                <a:effectLst/>
              </a:rPr>
              <a:t>In this challenge,</a:t>
            </a:r>
            <a:r>
              <a:rPr lang="en-US" sz="2000" dirty="0"/>
              <a:t> participants</a:t>
            </a:r>
            <a:r>
              <a:rPr lang="en-US" sz="2000" b="0" i="0" dirty="0">
                <a:effectLst/>
              </a:rPr>
              <a:t> will </a:t>
            </a:r>
            <a:r>
              <a:rPr lang="en-US" sz="2000" dirty="0"/>
              <a:t>create a </a:t>
            </a:r>
            <a:r>
              <a:rPr lang="en-US" sz="2000" dirty="0" err="1"/>
              <a:t>SemanticFunction</a:t>
            </a:r>
            <a:r>
              <a:rPr lang="en-US" sz="2000" dirty="0"/>
              <a:t> to automatically review, approve, deny, or forward the claim to a manager, replacing the hardcoded rule logic currently used by the solution.</a:t>
            </a:r>
          </a:p>
          <a:p>
            <a:pPr algn="l" rtl="0" fontAlgn="base"/>
            <a:endParaRPr lang="en-US" sz="2000" b="0" i="0" dirty="0">
              <a:effectLst/>
            </a:endParaRPr>
          </a:p>
          <a:p>
            <a:pPr algn="l" rtl="0" fontAlgn="base"/>
            <a:r>
              <a:rPr lang="en-US" sz="2000" b="1" i="0" dirty="0">
                <a:effectLst/>
              </a:rPr>
              <a:t>Learning objectives: </a:t>
            </a:r>
          </a:p>
          <a:p>
            <a:pPr algn="l" rtl="0" fontAlgn="base"/>
            <a:endParaRPr lang="en-US" sz="2000" b="0" i="0" dirty="0">
              <a:effectLst/>
            </a:endParaRPr>
          </a:p>
          <a:p>
            <a:pPr marL="342900" indent="-342900" algn="l" rtl="0" fontAlgn="base">
              <a:buFont typeface="Arial" panose="020B0604020202020204" pitchFamily="34" charset="0"/>
              <a:buChar char="•"/>
            </a:pPr>
            <a:r>
              <a:rPr lang="en-US" sz="2000" dirty="0"/>
              <a:t>Automatically </a:t>
            </a:r>
            <a:r>
              <a:rPr lang="en-US" sz="2000"/>
              <a:t>orchestrate functions </a:t>
            </a:r>
            <a:r>
              <a:rPr lang="en-US" sz="2000" dirty="0"/>
              <a:t>with the extensibility of </a:t>
            </a:r>
            <a:r>
              <a:rPr lang="en-US" sz="2000"/>
              <a:t>Semantic Kernel planner</a:t>
            </a:r>
            <a:endParaRPr lang="en-US" sz="2000" dirty="0"/>
          </a:p>
          <a:p>
            <a:pPr marL="342900" indent="-342900" algn="l" rtl="0" fontAlgn="base">
              <a:buFont typeface="Arial" panose="020B0604020202020204" pitchFamily="34" charset="0"/>
              <a:buChar char="•"/>
            </a:pPr>
            <a:endParaRPr lang="en-US" sz="2000" b="0" i="0" dirty="0">
              <a:effectLst/>
            </a:endParaRPr>
          </a:p>
          <a:p>
            <a:pPr marL="342900" indent="-342900" algn="l" rtl="0" fontAlgn="base">
              <a:buFont typeface="Arial" panose="020B0604020202020204" pitchFamily="34" charset="0"/>
              <a:buChar char="•"/>
            </a:pPr>
            <a:r>
              <a:rPr lang="en-US" sz="2000" dirty="0"/>
              <a:t>Create an automated rules engine that you can augment with powerful plugins and additional data sources</a:t>
            </a:r>
            <a:endParaRPr lang="en-US" sz="2000" b="0" i="0" dirty="0">
              <a:effectLst/>
            </a:endParaRPr>
          </a:p>
        </p:txBody>
      </p:sp>
    </p:spTree>
    <p:extLst>
      <p:ext uri="{BB962C8B-B14F-4D97-AF65-F5344CB8AC3E}">
        <p14:creationId xmlns:p14="http://schemas.microsoft.com/office/powerpoint/2010/main" val="4248767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3510F3-A491-4515-B369-8F8B55D118FA}"/>
              </a:ext>
            </a:extLst>
          </p:cNvPr>
          <p:cNvSpPr>
            <a:spLocks noGrp="1"/>
          </p:cNvSpPr>
          <p:nvPr>
            <p:ph type="title"/>
          </p:nvPr>
        </p:nvSpPr>
        <p:spPr>
          <a:xfrm>
            <a:off x="369047" y="2640668"/>
            <a:ext cx="4052346" cy="495520"/>
          </a:xfrm>
        </p:spPr>
        <p:txBody>
          <a:bodyPr/>
          <a:lstStyle/>
          <a:p>
            <a:r>
              <a:rPr lang="en-US"/>
              <a:t>Coach solutions folder</a:t>
            </a:r>
          </a:p>
        </p:txBody>
      </p:sp>
      <p:sp>
        <p:nvSpPr>
          <p:cNvPr id="17" name="Title 15">
            <a:extLst>
              <a:ext uri="{FF2B5EF4-FFF2-40B4-BE49-F238E27FC236}">
                <a16:creationId xmlns:a16="http://schemas.microsoft.com/office/drawing/2014/main" id="{BC7B19C1-225B-4AE6-9F94-8D3BCE539746}"/>
              </a:ext>
            </a:extLst>
          </p:cNvPr>
          <p:cNvSpPr txBox="1">
            <a:spLocks/>
          </p:cNvSpPr>
          <p:nvPr/>
        </p:nvSpPr>
        <p:spPr>
          <a:xfrm>
            <a:off x="369046" y="3181240"/>
            <a:ext cx="7734429" cy="495520"/>
          </a:xfrm>
          <a:prstGeom prst="rect">
            <a:avLst/>
          </a:prstGeom>
        </p:spPr>
        <p:txBody>
          <a:bodyPr vert="horz" wrap="square" lIns="0" tIns="64008" rIns="0" bIns="0" rtlCol="0" anchor="t">
            <a:spAutoFit/>
          </a:bodyPr>
          <a:lstStyle>
            <a:lvl1pPr algn="l" defTabSz="932742" rtl="0" eaLnBrk="1" latinLnBrk="0" hangingPunct="1">
              <a:lnSpc>
                <a:spcPct val="100000"/>
              </a:lnSpc>
              <a:spcBef>
                <a:spcPct val="0"/>
              </a:spcBef>
              <a:buNone/>
              <a:defRPr lang="en-US" sz="2800" b="0" kern="1200" cap="none" spc="0" baseline="0">
                <a:ln w="3175">
                  <a:noFill/>
                </a:ln>
                <a:solidFill>
                  <a:schemeClr val="tx1"/>
                </a:solidFill>
                <a:effectLst/>
                <a:latin typeface="+mj-lt"/>
                <a:ea typeface="+mn-ea"/>
                <a:cs typeface="Segoe UI" panose="020B0502040204020203" pitchFamily="34" charset="0"/>
              </a:defRPr>
            </a:lvl1pPr>
          </a:lstStyle>
          <a:p>
            <a:r>
              <a:rPr lang="en-US" dirty="0">
                <a:hlinkClick r:id="rId2"/>
              </a:rPr>
              <a:t>https://aka.ms/</a:t>
            </a:r>
            <a:r>
              <a:rPr lang="en-US" dirty="0"/>
              <a:t>TBD</a:t>
            </a:r>
          </a:p>
        </p:txBody>
      </p:sp>
    </p:spTree>
    <p:extLst>
      <p:ext uri="{BB962C8B-B14F-4D97-AF65-F5344CB8AC3E}">
        <p14:creationId xmlns:p14="http://schemas.microsoft.com/office/powerpoint/2010/main" val="29448772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2177-4DE1-4377-A479-B793D8C4925F}"/>
              </a:ext>
            </a:extLst>
          </p:cNvPr>
          <p:cNvSpPr>
            <a:spLocks noGrp="1"/>
          </p:cNvSpPr>
          <p:nvPr>
            <p:ph type="title"/>
          </p:nvPr>
        </p:nvSpPr>
        <p:spPr/>
        <p:txBody>
          <a:bodyPr/>
          <a:lstStyle/>
          <a:p>
            <a:r>
              <a:rPr lang="en-US"/>
              <a:t>Thank you coaches!</a:t>
            </a:r>
          </a:p>
        </p:txBody>
      </p:sp>
    </p:spTree>
    <p:extLst>
      <p:ext uri="{BB962C8B-B14F-4D97-AF65-F5344CB8AC3E}">
        <p14:creationId xmlns:p14="http://schemas.microsoft.com/office/powerpoint/2010/main" val="425024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3745-E6EE-4A30-8C28-A11C12F5C6B6}"/>
              </a:ext>
            </a:extLst>
          </p:cNvPr>
          <p:cNvSpPr>
            <a:spLocks noGrp="1"/>
          </p:cNvSpPr>
          <p:nvPr>
            <p:ph type="title"/>
          </p:nvPr>
        </p:nvSpPr>
        <p:spPr>
          <a:xfrm>
            <a:off x="4851401" y="3941660"/>
            <a:ext cx="7084436" cy="553998"/>
          </a:xfrm>
        </p:spPr>
        <p:txBody>
          <a:bodyPr/>
          <a:lstStyle/>
          <a:p>
            <a:r>
              <a:rPr lang="en-US" dirty="0">
                <a:solidFill>
                  <a:srgbClr val="FFFFFF"/>
                </a:solidFill>
                <a:cs typeface="Segoe UI" panose="020B0502040204020203" pitchFamily="34" charset="0"/>
              </a:rPr>
              <a:t>Claims Management Application</a:t>
            </a:r>
            <a:endParaRPr lang="en-US" dirty="0"/>
          </a:p>
        </p:txBody>
      </p:sp>
      <p:sp>
        <p:nvSpPr>
          <p:cNvPr id="5" name="Subtitle 4">
            <a:extLst>
              <a:ext uri="{FF2B5EF4-FFF2-40B4-BE49-F238E27FC236}">
                <a16:creationId xmlns:a16="http://schemas.microsoft.com/office/drawing/2014/main" id="{0017443C-D526-49C2-9F5B-8E362D26B578}"/>
              </a:ext>
            </a:extLst>
          </p:cNvPr>
          <p:cNvSpPr>
            <a:spLocks noGrp="1"/>
          </p:cNvSpPr>
          <p:nvPr>
            <p:ph type="subTitle" idx="1"/>
          </p:nvPr>
        </p:nvSpPr>
        <p:spPr/>
        <p:txBody>
          <a:bodyPr/>
          <a:lstStyle/>
          <a:p>
            <a:endParaRPr lang="en-US"/>
          </a:p>
        </p:txBody>
      </p:sp>
      <p:pic>
        <p:nvPicPr>
          <p:cNvPr id="3" name="Picture 2" descr="A picture containing ax, tool&#10;&#10;Description generated with very high confidence">
            <a:extLst>
              <a:ext uri="{FF2B5EF4-FFF2-40B4-BE49-F238E27FC236}">
                <a16:creationId xmlns:a16="http://schemas.microsoft.com/office/drawing/2014/main" id="{5512510E-81F2-4630-8876-36B233BF7382}"/>
              </a:ext>
            </a:extLst>
          </p:cNvPr>
          <p:cNvPicPr>
            <a:picLocks noChangeAspect="1"/>
          </p:cNvPicPr>
          <p:nvPr/>
        </p:nvPicPr>
        <p:blipFill>
          <a:blip r:embed="rId2"/>
          <a:stretch>
            <a:fillRect/>
          </a:stretch>
        </p:blipFill>
        <p:spPr>
          <a:xfrm>
            <a:off x="791312" y="6265104"/>
            <a:ext cx="369332" cy="300266"/>
          </a:xfrm>
          <a:prstGeom prst="rect">
            <a:avLst/>
          </a:prstGeom>
        </p:spPr>
      </p:pic>
      <p:sp>
        <p:nvSpPr>
          <p:cNvPr id="8" name="TextBox 7">
            <a:extLst>
              <a:ext uri="{FF2B5EF4-FFF2-40B4-BE49-F238E27FC236}">
                <a16:creationId xmlns:a16="http://schemas.microsoft.com/office/drawing/2014/main" id="{31ED1272-7959-4D26-A34C-C227A79E7CA5}"/>
              </a:ext>
            </a:extLst>
          </p:cNvPr>
          <p:cNvSpPr txBox="1"/>
          <p:nvPr/>
        </p:nvSpPr>
        <p:spPr>
          <a:xfrm>
            <a:off x="1249285" y="6230571"/>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72670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4B6331-884D-4659-A249-58AAA9D5F671}"/>
              </a:ext>
            </a:extLst>
          </p:cNvPr>
          <p:cNvSpPr txBox="1"/>
          <p:nvPr/>
        </p:nvSpPr>
        <p:spPr>
          <a:xfrm>
            <a:off x="1960798" y="2745660"/>
            <a:ext cx="7747471" cy="707886"/>
          </a:xfrm>
          <a:prstGeom prst="rect">
            <a:avLst/>
          </a:prstGeom>
          <a:noFill/>
        </p:spPr>
        <p:txBody>
          <a:bodyPr wrap="square">
            <a:spAutoFit/>
          </a:bodyPr>
          <a:lstStyle/>
          <a:p>
            <a:r>
              <a:rPr lang="en-US" sz="2000" dirty="0">
                <a:solidFill>
                  <a:prstClr val="white"/>
                </a:solidFill>
                <a:latin typeface="Segoe UI Semilight"/>
              </a:rPr>
              <a:t>Are a category of solutions that include medical, home, and auto insurance applications.</a:t>
            </a:r>
          </a:p>
        </p:txBody>
      </p:sp>
      <p:sp>
        <p:nvSpPr>
          <p:cNvPr id="9" name="TextBox 8">
            <a:extLst>
              <a:ext uri="{FF2B5EF4-FFF2-40B4-BE49-F238E27FC236}">
                <a16:creationId xmlns:a16="http://schemas.microsoft.com/office/drawing/2014/main" id="{264981F1-3CD8-431A-90FB-DC5A6BF42DDE}"/>
              </a:ext>
            </a:extLst>
          </p:cNvPr>
          <p:cNvSpPr txBox="1"/>
          <p:nvPr/>
        </p:nvSpPr>
        <p:spPr>
          <a:xfrm>
            <a:off x="9763540" y="373527"/>
            <a:ext cx="2428460" cy="430887"/>
          </a:xfrm>
          <a:prstGeom prst="rect">
            <a:avLst/>
          </a:prstGeom>
          <a:noFill/>
        </p:spPr>
        <p:txBody>
          <a:bodyPr wrap="square">
            <a:spAutoFit/>
          </a:bodyPr>
          <a:lstStyle/>
          <a:p>
            <a:pPr algn="ctr"/>
            <a:r>
              <a:rPr lang="en-US" sz="2200" b="1">
                <a:solidFill>
                  <a:schemeClr val="bg1"/>
                </a:solidFill>
              </a:rPr>
              <a:t>Technologies</a:t>
            </a:r>
          </a:p>
        </p:txBody>
      </p:sp>
      <p:sp>
        <p:nvSpPr>
          <p:cNvPr id="11" name="TextBox 10">
            <a:extLst>
              <a:ext uri="{FF2B5EF4-FFF2-40B4-BE49-F238E27FC236}">
                <a16:creationId xmlns:a16="http://schemas.microsoft.com/office/drawing/2014/main" id="{61F779EE-1EE5-4542-924F-21D9918B86AF}"/>
              </a:ext>
            </a:extLst>
          </p:cNvPr>
          <p:cNvSpPr txBox="1"/>
          <p:nvPr/>
        </p:nvSpPr>
        <p:spPr>
          <a:xfrm>
            <a:off x="9763539" y="1218906"/>
            <a:ext cx="2428460" cy="4801314"/>
          </a:xfrm>
          <a:prstGeom prst="rect">
            <a:avLst/>
          </a:prstGeom>
          <a:noFill/>
        </p:spPr>
        <p:txBody>
          <a:bodyPr wrap="square">
            <a:spAutoFit/>
          </a:bodyPr>
          <a:lstStyle/>
          <a:p>
            <a:pPr marL="404812" indent="-285750">
              <a:buClr>
                <a:srgbClr val="2176BC"/>
              </a:buClr>
              <a:buSzPct val="111000"/>
              <a:buFont typeface="Segoe UI" panose="020B0502040204020203" pitchFamily="34" charset="0"/>
              <a:buChar char="○"/>
            </a:pPr>
            <a:r>
              <a:rPr lang="en-US" dirty="0">
                <a:solidFill>
                  <a:schemeClr val="bg1"/>
                </a:solidFill>
              </a:rPr>
              <a:t>Azure Cosmos DB</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OpenAI Service</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Semantic Kernel</a:t>
            </a:r>
            <a:br>
              <a:rPr lang="en-US" dirty="0">
                <a:solidFill>
                  <a:schemeClr val="bg1"/>
                </a:solidFill>
              </a:rPr>
            </a:b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Functions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Event Hubs</a:t>
            </a:r>
          </a:p>
          <a:p>
            <a:pPr marL="404812" indent="-285750">
              <a:buClr>
                <a:srgbClr val="2176BC"/>
              </a:buClr>
              <a:buSzPct val="111000"/>
              <a:buFont typeface="Segoe UI" panose="020B0502040204020203" pitchFamily="34" charset="0"/>
              <a:buChar char="○"/>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Static Website</a:t>
            </a:r>
          </a:p>
          <a:p>
            <a:pPr marL="119062">
              <a:buClr>
                <a:srgbClr val="2176BC"/>
              </a:buClr>
              <a:buSzPct val="111000"/>
            </a:pPr>
            <a:endParaRPr lang="en-US" dirty="0">
              <a:solidFill>
                <a:schemeClr val="bg1"/>
              </a:solidFill>
            </a:endParaRPr>
          </a:p>
          <a:p>
            <a:pPr marL="404812" indent="-285750">
              <a:buClr>
                <a:srgbClr val="2176BC"/>
              </a:buClr>
              <a:buSzPct val="111000"/>
              <a:buFont typeface="Segoe UI" panose="020B0502040204020203" pitchFamily="34" charset="0"/>
              <a:buChar char="○"/>
            </a:pPr>
            <a:r>
              <a:rPr lang="en-US" dirty="0">
                <a:solidFill>
                  <a:schemeClr val="bg1"/>
                </a:solidFill>
              </a:rPr>
              <a:t>Azure Storage</a:t>
            </a:r>
          </a:p>
          <a:p>
            <a:pPr marL="119062">
              <a:buClr>
                <a:srgbClr val="2176BC"/>
              </a:buClr>
              <a:buSzPct val="111000"/>
            </a:pPr>
            <a:endParaRPr lang="en-US" dirty="0">
              <a:solidFill>
                <a:schemeClr val="bg1"/>
              </a:solidFill>
            </a:endParaRPr>
          </a:p>
          <a:p>
            <a:pPr marL="119062">
              <a:buClr>
                <a:srgbClr val="2176BC"/>
              </a:buClr>
              <a:buSzPct val="111000"/>
            </a:pPr>
            <a:endParaRPr lang="en-US" dirty="0">
              <a:solidFill>
                <a:schemeClr val="bg1"/>
              </a:solidFill>
            </a:endParaRPr>
          </a:p>
        </p:txBody>
      </p:sp>
      <p:cxnSp>
        <p:nvCxnSpPr>
          <p:cNvPr id="13" name="Straight Connector 12">
            <a:extLst>
              <a:ext uri="{FF2B5EF4-FFF2-40B4-BE49-F238E27FC236}">
                <a16:creationId xmlns:a16="http://schemas.microsoft.com/office/drawing/2014/main" id="{1521A934-F052-44EA-9D79-E835CBFE86DA}"/>
              </a:ext>
            </a:extLst>
          </p:cNvPr>
          <p:cNvCxnSpPr/>
          <p:nvPr/>
        </p:nvCxnSpPr>
        <p:spPr>
          <a:xfrm>
            <a:off x="9763540" y="0"/>
            <a:ext cx="0" cy="6858000"/>
          </a:xfrm>
          <a:prstGeom prst="line">
            <a:avLst/>
          </a:prstGeom>
          <a:ln w="19050">
            <a:solidFill>
              <a:srgbClr val="2176BC"/>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B993B50-E6FA-461E-8E06-24141BA8C098}"/>
              </a:ext>
            </a:extLst>
          </p:cNvPr>
          <p:cNvSpPr>
            <a:spLocks noGrp="1"/>
          </p:cNvSpPr>
          <p:nvPr>
            <p:ph type="title"/>
          </p:nvPr>
        </p:nvSpPr>
        <p:spPr>
          <a:xfrm>
            <a:off x="2071337" y="2275443"/>
            <a:ext cx="7636932" cy="430887"/>
          </a:xfrm>
        </p:spPr>
        <p:txBody>
          <a:bodyPr/>
          <a:lstStyle/>
          <a:p>
            <a:r>
              <a:rPr lang="en-US" sz="2800" dirty="0"/>
              <a:t>Claims Management</a:t>
            </a:r>
          </a:p>
        </p:txBody>
      </p:sp>
    </p:spTree>
    <p:extLst>
      <p:ext uri="{BB962C8B-B14F-4D97-AF65-F5344CB8AC3E}">
        <p14:creationId xmlns:p14="http://schemas.microsoft.com/office/powerpoint/2010/main" val="294184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97462-A7D0-45CE-0150-E81AA4AA42EB}"/>
              </a:ext>
            </a:extLst>
          </p:cNvPr>
          <p:cNvSpPr>
            <a:spLocks noGrp="1"/>
          </p:cNvSpPr>
          <p:nvPr>
            <p:ph type="title"/>
          </p:nvPr>
        </p:nvSpPr>
        <p:spPr/>
        <p:txBody>
          <a:bodyPr/>
          <a:lstStyle/>
          <a:p>
            <a:r>
              <a:rPr lang="en-US" dirty="0"/>
              <a:t>Scenario</a:t>
            </a:r>
          </a:p>
        </p:txBody>
      </p:sp>
      <p:sp>
        <p:nvSpPr>
          <p:cNvPr id="5" name="Text Placeholder 4">
            <a:extLst>
              <a:ext uri="{FF2B5EF4-FFF2-40B4-BE49-F238E27FC236}">
                <a16:creationId xmlns:a16="http://schemas.microsoft.com/office/drawing/2014/main" id="{6F33E021-3047-07E5-4CC6-1F3BF72FAFB4}"/>
              </a:ext>
            </a:extLst>
          </p:cNvPr>
          <p:cNvSpPr>
            <a:spLocks noGrp="1"/>
          </p:cNvSpPr>
          <p:nvPr>
            <p:ph type="body" sz="quarter" idx="10"/>
          </p:nvPr>
        </p:nvSpPr>
        <p:spPr>
          <a:xfrm>
            <a:off x="586390" y="1434370"/>
            <a:ext cx="11018520" cy="4875181"/>
          </a:xfrm>
        </p:spPr>
        <p:txBody>
          <a:bodyPr/>
          <a:lstStyle/>
          <a:p>
            <a:r>
              <a:rPr lang="en-US" sz="2400" dirty="0"/>
              <a:t>The scenario centers around a medical claims management solution. Members having coverage and making claims, providers who deliver services to the member and payers who provide the insurance coverage that pays providers for services to the members. </a:t>
            </a:r>
          </a:p>
          <a:p>
            <a:endParaRPr lang="en-US" sz="2400" dirty="0"/>
          </a:p>
          <a:p>
            <a:r>
              <a:rPr lang="en-US" sz="2400" dirty="0"/>
              <a:t>Claims submitted are submitted in a stream and loaded into the backing database for review and approval.</a:t>
            </a:r>
          </a:p>
          <a:p>
            <a:endParaRPr lang="en-US" sz="2400" dirty="0"/>
          </a:p>
          <a:p>
            <a:r>
              <a:rPr lang="en-US" sz="2400" dirty="0"/>
              <a:t>Business rules govern the automated or human approval of claims. </a:t>
            </a:r>
          </a:p>
          <a:p>
            <a:endParaRPr lang="en-US" sz="2400" dirty="0"/>
          </a:p>
          <a:p>
            <a:r>
              <a:rPr lang="en-US" sz="2400" dirty="0"/>
              <a:t>An AI powered co-pilot empowers agents with recommendations on how to process the claim.</a:t>
            </a:r>
          </a:p>
        </p:txBody>
      </p:sp>
    </p:spTree>
    <p:extLst>
      <p:ext uri="{BB962C8B-B14F-4D97-AF65-F5344CB8AC3E}">
        <p14:creationId xmlns:p14="http://schemas.microsoft.com/office/powerpoint/2010/main" val="16414012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0D521AC6-12FA-83A2-1ED4-96D32D275074}"/>
              </a:ext>
            </a:extLst>
          </p:cNvPr>
          <p:cNvSpPr/>
          <p:nvPr/>
        </p:nvSpPr>
        <p:spPr bwMode="auto">
          <a:xfrm>
            <a:off x="0" y="967302"/>
            <a:ext cx="12215004" cy="5357004"/>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0000"/>
              </a:solidFill>
              <a:ea typeface="Segoe UI" pitchFamily="34" charset="0"/>
              <a:cs typeface="Segoe UI" pitchFamily="34" charset="0"/>
            </a:endParaRPr>
          </a:p>
        </p:txBody>
      </p:sp>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Reference Architecture</a:t>
            </a:r>
          </a:p>
        </p:txBody>
      </p:sp>
      <p:sp>
        <p:nvSpPr>
          <p:cNvPr id="62" name="Rectangle 61">
            <a:extLst>
              <a:ext uri="{FF2B5EF4-FFF2-40B4-BE49-F238E27FC236}">
                <a16:creationId xmlns:a16="http://schemas.microsoft.com/office/drawing/2014/main" id="{CA726974-080C-C7BB-0F7A-D77E834F29FC}"/>
              </a:ext>
            </a:extLst>
          </p:cNvPr>
          <p:cNvSpPr/>
          <p:nvPr/>
        </p:nvSpPr>
        <p:spPr>
          <a:xfrm>
            <a:off x="1043796" y="967302"/>
            <a:ext cx="10127412" cy="5357004"/>
          </a:xfrm>
          <a:prstGeom prst="rect">
            <a:avLst/>
          </a:prstGeom>
          <a:noFill/>
          <a:ln w="28575" cap="flat" cmpd="sng" algn="ctr">
            <a:solidFill>
              <a:srgbClr val="00B0F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3" name="Group 62">
            <a:extLst>
              <a:ext uri="{FF2B5EF4-FFF2-40B4-BE49-F238E27FC236}">
                <a16:creationId xmlns:a16="http://schemas.microsoft.com/office/drawing/2014/main" id="{A822832A-3549-3C3E-7DCC-972F49A5D38D}"/>
              </a:ext>
            </a:extLst>
          </p:cNvPr>
          <p:cNvGrpSpPr/>
          <p:nvPr/>
        </p:nvGrpSpPr>
        <p:grpSpPr>
          <a:xfrm>
            <a:off x="3149463" y="3859179"/>
            <a:ext cx="1205779" cy="812979"/>
            <a:chOff x="558114" y="1319497"/>
            <a:chExt cx="1534970" cy="1034931"/>
          </a:xfrm>
        </p:grpSpPr>
        <p:pic>
          <p:nvPicPr>
            <p:cNvPr id="64" name="Graphic 63">
              <a:extLst>
                <a:ext uri="{FF2B5EF4-FFF2-40B4-BE49-F238E27FC236}">
                  <a16:creationId xmlns:a16="http://schemas.microsoft.com/office/drawing/2014/main" id="{1C743FEC-C094-EF3F-7595-5AE086927B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587" y="1319497"/>
              <a:ext cx="566016" cy="566016"/>
            </a:xfrm>
            <a:prstGeom prst="rect">
              <a:avLst/>
            </a:prstGeom>
          </p:spPr>
        </p:pic>
        <p:sp>
          <p:nvSpPr>
            <p:cNvPr id="65" name="TextBox 64">
              <a:extLst>
                <a:ext uri="{FF2B5EF4-FFF2-40B4-BE49-F238E27FC236}">
                  <a16:creationId xmlns:a16="http://schemas.microsoft.com/office/drawing/2014/main" id="{CF226C86-A633-0B09-F958-6121DADBFAA6}"/>
                </a:ext>
              </a:extLst>
            </p:cNvPr>
            <p:cNvSpPr txBox="1"/>
            <p:nvPr/>
          </p:nvSpPr>
          <p:spPr>
            <a:xfrm>
              <a:off x="558114" y="1805904"/>
              <a:ext cx="1534970" cy="548524"/>
            </a:xfrm>
            <a:prstGeom prst="rect">
              <a:avLst/>
            </a:prstGeom>
            <a:noFill/>
          </p:spPr>
          <p:txBody>
            <a:bodyPr wrap="none" rtlCol="0">
              <a:spAutoFit/>
            </a:bodyPr>
            <a:lstStyle/>
            <a:p>
              <a:pPr algn="ctr"/>
              <a:r>
                <a:rPr lang="en-US" sz="1100" dirty="0">
                  <a:solidFill>
                    <a:prstClr val="black"/>
                  </a:solidFill>
                  <a:latin typeface="Calibri" panose="020F0502020204030204"/>
                </a:rPr>
                <a:t>Claims Data</a:t>
              </a:r>
            </a:p>
            <a:p>
              <a:pPr algn="ctr"/>
              <a:r>
                <a:rPr lang="en-US" sz="1100" b="1" dirty="0">
                  <a:solidFill>
                    <a:prstClr val="black"/>
                  </a:solidFill>
                  <a:latin typeface="Calibri" panose="020F0502020204030204"/>
                </a:rPr>
                <a:t>Azure Cosmos DB</a:t>
              </a:r>
            </a:p>
          </p:txBody>
        </p:sp>
      </p:grpSp>
      <p:grpSp>
        <p:nvGrpSpPr>
          <p:cNvPr id="66" name="Group 65">
            <a:extLst>
              <a:ext uri="{FF2B5EF4-FFF2-40B4-BE49-F238E27FC236}">
                <a16:creationId xmlns:a16="http://schemas.microsoft.com/office/drawing/2014/main" id="{86B24281-83C3-BDBD-23ED-6B44AF7F9F54}"/>
              </a:ext>
            </a:extLst>
          </p:cNvPr>
          <p:cNvGrpSpPr/>
          <p:nvPr/>
        </p:nvGrpSpPr>
        <p:grpSpPr>
          <a:xfrm>
            <a:off x="5849381" y="3073972"/>
            <a:ext cx="2023311" cy="1402422"/>
            <a:chOff x="5989861" y="1576334"/>
            <a:chExt cx="2556574" cy="1772043"/>
          </a:xfrm>
        </p:grpSpPr>
        <p:pic>
          <p:nvPicPr>
            <p:cNvPr id="67" name="Graphic 66">
              <a:extLst>
                <a:ext uri="{FF2B5EF4-FFF2-40B4-BE49-F238E27FC236}">
                  <a16:creationId xmlns:a16="http://schemas.microsoft.com/office/drawing/2014/main" id="{5B9A3B70-053A-8726-9C72-F5F1CF38B6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85137" y="1576334"/>
              <a:ext cx="566015" cy="566015"/>
            </a:xfrm>
            <a:prstGeom prst="rect">
              <a:avLst/>
            </a:prstGeom>
          </p:spPr>
        </p:pic>
        <p:sp>
          <p:nvSpPr>
            <p:cNvPr id="68" name="TextBox 67">
              <a:extLst>
                <a:ext uri="{FF2B5EF4-FFF2-40B4-BE49-F238E27FC236}">
                  <a16:creationId xmlns:a16="http://schemas.microsoft.com/office/drawing/2014/main" id="{F386E122-F1F3-02DA-31DA-8481D381865F}"/>
                </a:ext>
              </a:extLst>
            </p:cNvPr>
            <p:cNvSpPr txBox="1"/>
            <p:nvPr/>
          </p:nvSpPr>
          <p:spPr>
            <a:xfrm>
              <a:off x="5989861" y="2162250"/>
              <a:ext cx="2556574" cy="1186127"/>
            </a:xfrm>
            <a:prstGeom prst="rect">
              <a:avLst/>
            </a:prstGeom>
            <a:noFill/>
          </p:spPr>
          <p:txBody>
            <a:bodyPr wrap="none" rtlCol="0">
              <a:spAutoFit/>
            </a:bodyPr>
            <a:lstStyle/>
            <a:p>
              <a:pPr algn="ctr"/>
              <a:r>
                <a:rPr lang="en-US" sz="1100" dirty="0">
                  <a:solidFill>
                    <a:prstClr val="black"/>
                  </a:solidFill>
                  <a:latin typeface="Calibri" panose="020F0502020204030204"/>
                </a:rPr>
                <a:t>Claims API /</a:t>
              </a:r>
            </a:p>
            <a:p>
              <a:pPr algn="ctr"/>
              <a:r>
                <a:rPr lang="en-US" sz="1100" dirty="0">
                  <a:solidFill>
                    <a:prstClr val="black"/>
                  </a:solidFill>
                  <a:latin typeface="Calibri" panose="020F0502020204030204"/>
                </a:rPr>
                <a:t>Worker Service</a:t>
              </a:r>
            </a:p>
            <a:p>
              <a:pPr algn="ctr"/>
              <a:r>
                <a:rPr lang="en-US" sz="1100" b="1" dirty="0">
                  <a:solidFill>
                    <a:prstClr val="black"/>
                  </a:solidFill>
                  <a:latin typeface="Calibri" panose="020F0502020204030204"/>
                </a:rPr>
                <a:t>Azure Kubernetes Service (AKS)</a:t>
              </a:r>
              <a:br>
                <a:rPr lang="en-US" sz="1100" b="1" dirty="0">
                  <a:solidFill>
                    <a:prstClr val="black"/>
                  </a:solidFill>
                  <a:latin typeface="Calibri" panose="020F0502020204030204"/>
                </a:rPr>
              </a:br>
              <a:r>
                <a:rPr lang="en-US" sz="1100" b="1" dirty="0">
                  <a:solidFill>
                    <a:prstClr val="black"/>
                  </a:solidFill>
                  <a:latin typeface="Calibri" panose="020F0502020204030204"/>
                </a:rPr>
                <a:t>or</a:t>
              </a:r>
              <a:br>
                <a:rPr lang="en-US" sz="1100" b="1" dirty="0">
                  <a:solidFill>
                    <a:prstClr val="black"/>
                  </a:solidFill>
                  <a:latin typeface="Calibri" panose="020F0502020204030204"/>
                </a:rPr>
              </a:br>
              <a:r>
                <a:rPr lang="en-US" sz="1100" b="1" dirty="0">
                  <a:solidFill>
                    <a:prstClr val="black"/>
                  </a:solidFill>
                  <a:latin typeface="Calibri" panose="020F0502020204030204"/>
                </a:rPr>
                <a:t>Azure Container Apps (ACA)</a:t>
              </a:r>
            </a:p>
          </p:txBody>
        </p:sp>
      </p:grpSp>
      <p:grpSp>
        <p:nvGrpSpPr>
          <p:cNvPr id="69" name="Group 68">
            <a:extLst>
              <a:ext uri="{FF2B5EF4-FFF2-40B4-BE49-F238E27FC236}">
                <a16:creationId xmlns:a16="http://schemas.microsoft.com/office/drawing/2014/main" id="{8A4C001F-52FE-0CA2-00A3-A69DA1A5E4A3}"/>
              </a:ext>
            </a:extLst>
          </p:cNvPr>
          <p:cNvGrpSpPr/>
          <p:nvPr/>
        </p:nvGrpSpPr>
        <p:grpSpPr>
          <a:xfrm>
            <a:off x="8850822" y="3069042"/>
            <a:ext cx="1088761" cy="1037884"/>
            <a:chOff x="9694002" y="2541220"/>
            <a:chExt cx="1346454" cy="1283535"/>
          </a:xfrm>
        </p:grpSpPr>
        <p:pic>
          <p:nvPicPr>
            <p:cNvPr id="70" name="Graphic 69">
              <a:extLst>
                <a:ext uri="{FF2B5EF4-FFF2-40B4-BE49-F238E27FC236}">
                  <a16:creationId xmlns:a16="http://schemas.microsoft.com/office/drawing/2014/main" id="{6B069884-6D9C-D48C-C4CA-945C3AB27B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84218" y="2541220"/>
              <a:ext cx="566015" cy="566015"/>
            </a:xfrm>
            <a:prstGeom prst="rect">
              <a:avLst/>
            </a:prstGeom>
          </p:spPr>
        </p:pic>
        <p:sp>
          <p:nvSpPr>
            <p:cNvPr id="71" name="TextBox 70">
              <a:extLst>
                <a:ext uri="{FF2B5EF4-FFF2-40B4-BE49-F238E27FC236}">
                  <a16:creationId xmlns:a16="http://schemas.microsoft.com/office/drawing/2014/main" id="{7A57C5FF-2E11-AC8B-7444-888669189131}"/>
                </a:ext>
              </a:extLst>
            </p:cNvPr>
            <p:cNvSpPr txBox="1"/>
            <p:nvPr/>
          </p:nvSpPr>
          <p:spPr>
            <a:xfrm>
              <a:off x="9694002" y="3082541"/>
              <a:ext cx="1346454" cy="742214"/>
            </a:xfrm>
            <a:prstGeom prst="rect">
              <a:avLst/>
            </a:prstGeom>
            <a:noFill/>
          </p:spPr>
          <p:txBody>
            <a:bodyPr wrap="none" rtlCol="0">
              <a:spAutoFit/>
            </a:bodyPr>
            <a:lstStyle/>
            <a:p>
              <a:pPr algn="ctr"/>
              <a:r>
                <a:rPr lang="en-US" sz="1100" dirty="0">
                  <a:solidFill>
                    <a:prstClr val="black"/>
                  </a:solidFill>
                  <a:latin typeface="Calibri" panose="020F0502020204030204"/>
                </a:rPr>
                <a:t>Claims</a:t>
              </a:r>
            </a:p>
            <a:p>
              <a:pPr algn="ctr"/>
              <a:r>
                <a:rPr lang="en-US" sz="1100" dirty="0">
                  <a:solidFill>
                    <a:prstClr val="black"/>
                  </a:solidFill>
                  <a:latin typeface="Calibri" panose="020F0502020204030204"/>
                </a:rPr>
                <a:t>Management</a:t>
              </a:r>
            </a:p>
            <a:p>
              <a:pPr algn="ctr"/>
              <a:r>
                <a:rPr lang="en-US" sz="1100" b="1" dirty="0">
                  <a:solidFill>
                    <a:prstClr val="black"/>
                  </a:solidFill>
                  <a:latin typeface="Calibri" panose="020F0502020204030204"/>
                </a:rPr>
                <a:t>Static Web App</a:t>
              </a:r>
            </a:p>
          </p:txBody>
        </p:sp>
      </p:grpSp>
      <p:grpSp>
        <p:nvGrpSpPr>
          <p:cNvPr id="72" name="Group 71">
            <a:extLst>
              <a:ext uri="{FF2B5EF4-FFF2-40B4-BE49-F238E27FC236}">
                <a16:creationId xmlns:a16="http://schemas.microsoft.com/office/drawing/2014/main" id="{FD1AEF7E-6573-903B-869D-3F3CD9F318C7}"/>
              </a:ext>
            </a:extLst>
          </p:cNvPr>
          <p:cNvGrpSpPr/>
          <p:nvPr/>
        </p:nvGrpSpPr>
        <p:grpSpPr>
          <a:xfrm>
            <a:off x="3246923" y="1573665"/>
            <a:ext cx="1124026" cy="874318"/>
            <a:chOff x="4014670" y="1313729"/>
            <a:chExt cx="1124026" cy="874318"/>
          </a:xfrm>
        </p:grpSpPr>
        <p:pic>
          <p:nvPicPr>
            <p:cNvPr id="73" name="Graphic 72">
              <a:extLst>
                <a:ext uri="{FF2B5EF4-FFF2-40B4-BE49-F238E27FC236}">
                  <a16:creationId xmlns:a16="http://schemas.microsoft.com/office/drawing/2014/main" id="{B6E3944D-896B-95FD-D39D-E21202EAFEA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97782" y="1313729"/>
              <a:ext cx="557796" cy="557796"/>
            </a:xfrm>
            <a:prstGeom prst="rect">
              <a:avLst/>
            </a:prstGeom>
          </p:spPr>
        </p:pic>
        <p:sp>
          <p:nvSpPr>
            <p:cNvPr id="74" name="TextBox 73">
              <a:extLst>
                <a:ext uri="{FF2B5EF4-FFF2-40B4-BE49-F238E27FC236}">
                  <a16:creationId xmlns:a16="http://schemas.microsoft.com/office/drawing/2014/main" id="{B3454F33-C615-9447-479C-797D285C4568}"/>
                </a:ext>
              </a:extLst>
            </p:cNvPr>
            <p:cNvSpPr txBox="1"/>
            <p:nvPr/>
          </p:nvSpPr>
          <p:spPr>
            <a:xfrm>
              <a:off x="4014670" y="1757160"/>
              <a:ext cx="1124026" cy="430887"/>
            </a:xfrm>
            <a:prstGeom prst="rect">
              <a:avLst/>
            </a:prstGeom>
            <a:noFill/>
          </p:spPr>
          <p:txBody>
            <a:bodyPr wrap="none" rtlCol="0">
              <a:spAutoFit/>
            </a:bodyPr>
            <a:lstStyle/>
            <a:p>
              <a:pPr algn="ctr"/>
              <a:r>
                <a:rPr lang="en-US" sz="1100" dirty="0">
                  <a:solidFill>
                    <a:prstClr val="black"/>
                  </a:solidFill>
                  <a:latin typeface="Calibri" panose="020F0502020204030204"/>
                </a:rPr>
                <a:t>Completions API</a:t>
              </a:r>
            </a:p>
            <a:p>
              <a:pPr algn="ctr"/>
              <a:r>
                <a:rPr lang="en-US" sz="1100" b="1" dirty="0">
                  <a:solidFill>
                    <a:prstClr val="black"/>
                  </a:solidFill>
                  <a:latin typeface="Calibri" panose="020F0502020204030204"/>
                </a:rPr>
                <a:t>Azure OpenAI</a:t>
              </a:r>
            </a:p>
          </p:txBody>
        </p:sp>
      </p:grpSp>
      <p:cxnSp>
        <p:nvCxnSpPr>
          <p:cNvPr id="75" name="Connector: Elbow 74">
            <a:extLst>
              <a:ext uri="{FF2B5EF4-FFF2-40B4-BE49-F238E27FC236}">
                <a16:creationId xmlns:a16="http://schemas.microsoft.com/office/drawing/2014/main" id="{CA264D69-12F1-E4F3-854E-8840CD2F39B0}"/>
              </a:ext>
            </a:extLst>
          </p:cNvPr>
          <p:cNvCxnSpPr>
            <a:cxnSpLocks/>
            <a:stCxn id="67" idx="1"/>
            <a:endCxn id="73" idx="3"/>
          </p:cNvCxnSpPr>
          <p:nvPr/>
        </p:nvCxnSpPr>
        <p:spPr>
          <a:xfrm rot="10800000">
            <a:off x="4087831" y="1852563"/>
            <a:ext cx="2549226" cy="1445386"/>
          </a:xfrm>
          <a:prstGeom prst="bentConnector3">
            <a:avLst>
              <a:gd name="adj1" fmla="val 50000"/>
            </a:avLst>
          </a:prstGeom>
          <a:noFill/>
          <a:ln w="12700" cap="flat" cmpd="sng" algn="ctr">
            <a:solidFill>
              <a:srgbClr val="4472C4"/>
            </a:solidFill>
            <a:prstDash val="solid"/>
            <a:miter lim="800000"/>
            <a:tailEnd type="triangle"/>
          </a:ln>
          <a:effectLst/>
        </p:spPr>
      </p:cxnSp>
      <p:cxnSp>
        <p:nvCxnSpPr>
          <p:cNvPr id="76" name="Connector: Elbow 75">
            <a:extLst>
              <a:ext uri="{FF2B5EF4-FFF2-40B4-BE49-F238E27FC236}">
                <a16:creationId xmlns:a16="http://schemas.microsoft.com/office/drawing/2014/main" id="{25CC996A-DB56-B0CB-3556-895941D38C97}"/>
              </a:ext>
            </a:extLst>
          </p:cNvPr>
          <p:cNvCxnSpPr>
            <a:cxnSpLocks/>
          </p:cNvCxnSpPr>
          <p:nvPr/>
        </p:nvCxnSpPr>
        <p:spPr>
          <a:xfrm rot="10800000" flipV="1">
            <a:off x="4175185" y="3429073"/>
            <a:ext cx="2461872" cy="650850"/>
          </a:xfrm>
          <a:prstGeom prst="bentConnector3">
            <a:avLst>
              <a:gd name="adj1" fmla="val 51752"/>
            </a:avLst>
          </a:prstGeom>
          <a:noFill/>
          <a:ln w="12700" cap="flat" cmpd="sng" algn="ctr">
            <a:solidFill>
              <a:srgbClr val="4472C4"/>
            </a:solidFill>
            <a:prstDash val="solid"/>
            <a:miter lim="800000"/>
            <a:tailEnd type="triangle"/>
          </a:ln>
          <a:effectLst/>
        </p:spPr>
      </p:cxnSp>
      <p:cxnSp>
        <p:nvCxnSpPr>
          <p:cNvPr id="77" name="Connector: Elbow 47">
            <a:extLst>
              <a:ext uri="{FF2B5EF4-FFF2-40B4-BE49-F238E27FC236}">
                <a16:creationId xmlns:a16="http://schemas.microsoft.com/office/drawing/2014/main" id="{717AF34E-B98D-22AF-492B-10D08999D100}"/>
              </a:ext>
            </a:extLst>
          </p:cNvPr>
          <p:cNvCxnSpPr>
            <a:cxnSpLocks/>
            <a:stCxn id="70" idx="1"/>
            <a:endCxn id="67" idx="3"/>
          </p:cNvCxnSpPr>
          <p:nvPr/>
        </p:nvCxnSpPr>
        <p:spPr>
          <a:xfrm flipH="1">
            <a:off x="7085010" y="3297886"/>
            <a:ext cx="2081346" cy="63"/>
          </a:xfrm>
          <a:prstGeom prst="straightConnector1">
            <a:avLst/>
          </a:prstGeom>
          <a:noFill/>
          <a:ln w="12700" cap="flat" cmpd="sng" algn="ctr">
            <a:solidFill>
              <a:srgbClr val="4472C4"/>
            </a:solidFill>
            <a:prstDash val="solid"/>
            <a:miter lim="800000"/>
            <a:tailEnd type="triangle"/>
          </a:ln>
          <a:effectLst/>
        </p:spPr>
      </p:cxnSp>
      <p:sp>
        <p:nvSpPr>
          <p:cNvPr id="78" name="Rectangle 77">
            <a:extLst>
              <a:ext uri="{FF2B5EF4-FFF2-40B4-BE49-F238E27FC236}">
                <a16:creationId xmlns:a16="http://schemas.microsoft.com/office/drawing/2014/main" id="{B48CA2F0-A3AB-35E3-879B-A6856CD8DFAD}"/>
              </a:ext>
            </a:extLst>
          </p:cNvPr>
          <p:cNvSpPr/>
          <p:nvPr/>
        </p:nvSpPr>
        <p:spPr>
          <a:xfrm>
            <a:off x="0" y="967302"/>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B7CC3AC9-AAA1-7B3E-72CC-596D25E4DF95}"/>
              </a:ext>
            </a:extLst>
          </p:cNvPr>
          <p:cNvSpPr txBox="1"/>
          <p:nvPr/>
        </p:nvSpPr>
        <p:spPr>
          <a:xfrm>
            <a:off x="47832" y="1105857"/>
            <a:ext cx="765338" cy="461665"/>
          </a:xfrm>
          <a:prstGeom prst="rect">
            <a:avLst/>
          </a:prstGeom>
          <a:noFill/>
        </p:spPr>
        <p:txBody>
          <a:bodyPr wrap="none" rtlCol="0">
            <a:spAutoFit/>
          </a:bodyPr>
          <a:lstStyle/>
          <a:p>
            <a:pPr algn="ctr"/>
            <a:r>
              <a:rPr lang="en-US" sz="1200" dirty="0">
                <a:solidFill>
                  <a:prstClr val="black"/>
                </a:solidFill>
                <a:latin typeface="Calibri" panose="020F0502020204030204"/>
              </a:rPr>
              <a:t>DATA</a:t>
            </a:r>
          </a:p>
          <a:p>
            <a:pPr algn="ctr"/>
            <a:r>
              <a:rPr lang="en-US" sz="1200" dirty="0">
                <a:solidFill>
                  <a:prstClr val="black"/>
                </a:solidFill>
                <a:latin typeface="Calibri" panose="020F0502020204030204"/>
              </a:rPr>
              <a:t>SOURCES</a:t>
            </a:r>
          </a:p>
        </p:txBody>
      </p:sp>
      <p:grpSp>
        <p:nvGrpSpPr>
          <p:cNvPr id="80" name="Group 79">
            <a:extLst>
              <a:ext uri="{FF2B5EF4-FFF2-40B4-BE49-F238E27FC236}">
                <a16:creationId xmlns:a16="http://schemas.microsoft.com/office/drawing/2014/main" id="{7C7304AD-12E6-B9A4-25B2-118EC362ABAB}"/>
              </a:ext>
            </a:extLst>
          </p:cNvPr>
          <p:cNvGrpSpPr/>
          <p:nvPr/>
        </p:nvGrpSpPr>
        <p:grpSpPr>
          <a:xfrm>
            <a:off x="40547" y="1852562"/>
            <a:ext cx="772969" cy="726226"/>
            <a:chOff x="40547" y="1592626"/>
            <a:chExt cx="772969" cy="726226"/>
          </a:xfrm>
        </p:grpSpPr>
        <p:pic>
          <p:nvPicPr>
            <p:cNvPr id="81" name="Graphic 80" descr="Database with solid fill">
              <a:extLst>
                <a:ext uri="{FF2B5EF4-FFF2-40B4-BE49-F238E27FC236}">
                  <a16:creationId xmlns:a16="http://schemas.microsoft.com/office/drawing/2014/main" id="{D0063C37-A4EF-A8C5-EFE2-5F298D593AF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9208" y="1592626"/>
              <a:ext cx="475648" cy="475648"/>
            </a:xfrm>
            <a:prstGeom prst="rect">
              <a:avLst/>
            </a:prstGeom>
          </p:spPr>
        </p:pic>
        <p:sp>
          <p:nvSpPr>
            <p:cNvPr id="82" name="TextBox 81">
              <a:extLst>
                <a:ext uri="{FF2B5EF4-FFF2-40B4-BE49-F238E27FC236}">
                  <a16:creationId xmlns:a16="http://schemas.microsoft.com/office/drawing/2014/main" id="{A9AA39BB-4240-C130-5683-291B840B4690}"/>
                </a:ext>
              </a:extLst>
            </p:cNvPr>
            <p:cNvSpPr txBox="1"/>
            <p:nvPr/>
          </p:nvSpPr>
          <p:spPr>
            <a:xfrm>
              <a:off x="40547" y="2057242"/>
              <a:ext cx="772969" cy="261610"/>
            </a:xfrm>
            <a:prstGeom prst="rect">
              <a:avLst/>
            </a:prstGeom>
            <a:noFill/>
          </p:spPr>
          <p:txBody>
            <a:bodyPr wrap="none" rtlCol="0">
              <a:spAutoFit/>
            </a:bodyPr>
            <a:lstStyle/>
            <a:p>
              <a:pPr algn="ctr"/>
              <a:r>
                <a:rPr lang="en-US" sz="1100" dirty="0">
                  <a:solidFill>
                    <a:prstClr val="black"/>
                  </a:solidFill>
                  <a:latin typeface="Calibri" panose="020F0502020204030204"/>
                </a:rPr>
                <a:t>Databases</a:t>
              </a:r>
              <a:endParaRPr lang="en-US" sz="1100" b="1" dirty="0">
                <a:solidFill>
                  <a:prstClr val="black"/>
                </a:solidFill>
                <a:latin typeface="Calibri" panose="020F0502020204030204"/>
              </a:endParaRPr>
            </a:p>
          </p:txBody>
        </p:sp>
      </p:grpSp>
      <p:grpSp>
        <p:nvGrpSpPr>
          <p:cNvPr id="83" name="Group 82">
            <a:extLst>
              <a:ext uri="{FF2B5EF4-FFF2-40B4-BE49-F238E27FC236}">
                <a16:creationId xmlns:a16="http://schemas.microsoft.com/office/drawing/2014/main" id="{D79B7027-E704-484B-D917-8DD13E574722}"/>
              </a:ext>
            </a:extLst>
          </p:cNvPr>
          <p:cNvGrpSpPr/>
          <p:nvPr/>
        </p:nvGrpSpPr>
        <p:grpSpPr>
          <a:xfrm>
            <a:off x="189208" y="2810218"/>
            <a:ext cx="475648" cy="726226"/>
            <a:chOff x="189208" y="1592626"/>
            <a:chExt cx="475648" cy="726226"/>
          </a:xfrm>
        </p:grpSpPr>
        <p:pic>
          <p:nvPicPr>
            <p:cNvPr id="84" name="Graphic 83" descr="Monitor with solid fill">
              <a:extLst>
                <a:ext uri="{FF2B5EF4-FFF2-40B4-BE49-F238E27FC236}">
                  <a16:creationId xmlns:a16="http://schemas.microsoft.com/office/drawing/2014/main" id="{38CC1151-D4C6-14F2-9C88-243ED37EDA4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189208" y="1592626"/>
              <a:ext cx="475648" cy="475648"/>
            </a:xfrm>
            <a:prstGeom prst="rect">
              <a:avLst/>
            </a:prstGeom>
          </p:spPr>
        </p:pic>
        <p:sp>
          <p:nvSpPr>
            <p:cNvPr id="85" name="TextBox 84">
              <a:extLst>
                <a:ext uri="{FF2B5EF4-FFF2-40B4-BE49-F238E27FC236}">
                  <a16:creationId xmlns:a16="http://schemas.microsoft.com/office/drawing/2014/main" id="{7C5239AB-CF92-5295-766E-0014C89106DD}"/>
                </a:ext>
              </a:extLst>
            </p:cNvPr>
            <p:cNvSpPr txBox="1"/>
            <p:nvPr/>
          </p:nvSpPr>
          <p:spPr>
            <a:xfrm>
              <a:off x="192832" y="2057242"/>
              <a:ext cx="468398" cy="261610"/>
            </a:xfrm>
            <a:prstGeom prst="rect">
              <a:avLst/>
            </a:prstGeom>
            <a:noFill/>
          </p:spPr>
          <p:txBody>
            <a:bodyPr wrap="none" rtlCol="0">
              <a:spAutoFit/>
            </a:bodyPr>
            <a:lstStyle/>
            <a:p>
              <a:pPr algn="ctr"/>
              <a:r>
                <a:rPr lang="en-US" sz="1100" dirty="0">
                  <a:solidFill>
                    <a:prstClr val="black"/>
                  </a:solidFill>
                  <a:latin typeface="Calibri" panose="020F0502020204030204"/>
                </a:rPr>
                <a:t>Apps</a:t>
              </a:r>
              <a:endParaRPr lang="en-US" sz="1100" b="1" dirty="0">
                <a:solidFill>
                  <a:prstClr val="black"/>
                </a:solidFill>
                <a:latin typeface="Calibri" panose="020F0502020204030204"/>
              </a:endParaRPr>
            </a:p>
          </p:txBody>
        </p:sp>
      </p:grpSp>
      <p:grpSp>
        <p:nvGrpSpPr>
          <p:cNvPr id="86" name="Group 85">
            <a:extLst>
              <a:ext uri="{FF2B5EF4-FFF2-40B4-BE49-F238E27FC236}">
                <a16:creationId xmlns:a16="http://schemas.microsoft.com/office/drawing/2014/main" id="{36484491-9FB8-66C3-31D0-112FA54E5639}"/>
              </a:ext>
            </a:extLst>
          </p:cNvPr>
          <p:cNvGrpSpPr/>
          <p:nvPr/>
        </p:nvGrpSpPr>
        <p:grpSpPr>
          <a:xfrm>
            <a:off x="186807" y="3845858"/>
            <a:ext cx="475648" cy="726226"/>
            <a:chOff x="189208" y="1592626"/>
            <a:chExt cx="475648" cy="726226"/>
          </a:xfrm>
        </p:grpSpPr>
        <p:pic>
          <p:nvPicPr>
            <p:cNvPr id="87" name="Graphic 86" descr="Paper with solid fill">
              <a:extLst>
                <a:ext uri="{FF2B5EF4-FFF2-40B4-BE49-F238E27FC236}">
                  <a16:creationId xmlns:a16="http://schemas.microsoft.com/office/drawing/2014/main" id="{435C9E37-BBEF-53FC-EAEF-40AB84A367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189208" y="1592626"/>
              <a:ext cx="475648" cy="475648"/>
            </a:xfrm>
            <a:prstGeom prst="rect">
              <a:avLst/>
            </a:prstGeom>
          </p:spPr>
        </p:pic>
        <p:sp>
          <p:nvSpPr>
            <p:cNvPr id="88" name="TextBox 87">
              <a:extLst>
                <a:ext uri="{FF2B5EF4-FFF2-40B4-BE49-F238E27FC236}">
                  <a16:creationId xmlns:a16="http://schemas.microsoft.com/office/drawing/2014/main" id="{743937FD-5CCA-8518-D52D-E070BA22EE96}"/>
                </a:ext>
              </a:extLst>
            </p:cNvPr>
            <p:cNvSpPr txBox="1"/>
            <p:nvPr/>
          </p:nvSpPr>
          <p:spPr>
            <a:xfrm>
              <a:off x="208062" y="2057242"/>
              <a:ext cx="437940" cy="261610"/>
            </a:xfrm>
            <a:prstGeom prst="rect">
              <a:avLst/>
            </a:prstGeom>
            <a:noFill/>
          </p:spPr>
          <p:txBody>
            <a:bodyPr wrap="none" rtlCol="0">
              <a:spAutoFit/>
            </a:bodyPr>
            <a:lstStyle/>
            <a:p>
              <a:pPr algn="ctr"/>
              <a:r>
                <a:rPr lang="en-US" sz="1100" dirty="0">
                  <a:solidFill>
                    <a:prstClr val="black"/>
                  </a:solidFill>
                  <a:latin typeface="Calibri" panose="020F0502020204030204"/>
                </a:rPr>
                <a:t>Files</a:t>
              </a:r>
              <a:endParaRPr lang="en-US" sz="1100" b="1" dirty="0">
                <a:solidFill>
                  <a:prstClr val="black"/>
                </a:solidFill>
                <a:latin typeface="Calibri" panose="020F0502020204030204"/>
              </a:endParaRPr>
            </a:p>
          </p:txBody>
        </p:sp>
      </p:grpSp>
      <p:sp>
        <p:nvSpPr>
          <p:cNvPr id="89" name="Rectangle 88">
            <a:extLst>
              <a:ext uri="{FF2B5EF4-FFF2-40B4-BE49-F238E27FC236}">
                <a16:creationId xmlns:a16="http://schemas.microsoft.com/office/drawing/2014/main" id="{D7D42345-DBF3-A48B-3EEF-06D324F93CA3}"/>
              </a:ext>
            </a:extLst>
          </p:cNvPr>
          <p:cNvSpPr/>
          <p:nvPr/>
        </p:nvSpPr>
        <p:spPr>
          <a:xfrm>
            <a:off x="11281399" y="967302"/>
            <a:ext cx="933605" cy="5357004"/>
          </a:xfrm>
          <a:prstGeom prst="rect">
            <a:avLst/>
          </a:prstGeom>
          <a:solidFill>
            <a:srgbClr val="4472C4">
              <a:lumMod val="20000"/>
              <a:lumOff val="8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6C9B6CA-A65F-42DD-F5A7-662D80F52791}"/>
              </a:ext>
            </a:extLst>
          </p:cNvPr>
          <p:cNvSpPr txBox="1"/>
          <p:nvPr/>
        </p:nvSpPr>
        <p:spPr>
          <a:xfrm>
            <a:off x="11250406" y="1109412"/>
            <a:ext cx="995594" cy="276999"/>
          </a:xfrm>
          <a:prstGeom prst="rect">
            <a:avLst/>
          </a:prstGeom>
          <a:noFill/>
        </p:spPr>
        <p:txBody>
          <a:bodyPr wrap="none" rtlCol="0">
            <a:spAutoFit/>
          </a:bodyPr>
          <a:lstStyle/>
          <a:p>
            <a:pPr algn="ctr"/>
            <a:r>
              <a:rPr lang="en-US" sz="1200" dirty="0">
                <a:solidFill>
                  <a:prstClr val="black"/>
                </a:solidFill>
                <a:latin typeface="Calibri" panose="020F0502020204030204"/>
              </a:rPr>
              <a:t>CONSUMERS</a:t>
            </a:r>
          </a:p>
        </p:txBody>
      </p:sp>
      <p:grpSp>
        <p:nvGrpSpPr>
          <p:cNvPr id="91" name="Group 90">
            <a:extLst>
              <a:ext uri="{FF2B5EF4-FFF2-40B4-BE49-F238E27FC236}">
                <a16:creationId xmlns:a16="http://schemas.microsoft.com/office/drawing/2014/main" id="{0033E959-D6BE-F48C-407C-26C6005ABBEA}"/>
              </a:ext>
            </a:extLst>
          </p:cNvPr>
          <p:cNvGrpSpPr/>
          <p:nvPr/>
        </p:nvGrpSpPr>
        <p:grpSpPr>
          <a:xfrm>
            <a:off x="11471411" y="3058802"/>
            <a:ext cx="577402" cy="726226"/>
            <a:chOff x="138331" y="1592626"/>
            <a:chExt cx="577402" cy="726226"/>
          </a:xfrm>
        </p:grpSpPr>
        <p:pic>
          <p:nvPicPr>
            <p:cNvPr id="92" name="Graphic 91" descr="Users with solid fill">
              <a:extLst>
                <a:ext uri="{FF2B5EF4-FFF2-40B4-BE49-F238E27FC236}">
                  <a16:creationId xmlns:a16="http://schemas.microsoft.com/office/drawing/2014/main" id="{1732FB43-5F83-D55F-8302-D56ED9A234E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a:off x="189208" y="1592626"/>
              <a:ext cx="475648" cy="475648"/>
            </a:xfrm>
            <a:prstGeom prst="rect">
              <a:avLst/>
            </a:prstGeom>
          </p:spPr>
        </p:pic>
        <p:sp>
          <p:nvSpPr>
            <p:cNvPr id="93" name="TextBox 92">
              <a:extLst>
                <a:ext uri="{FF2B5EF4-FFF2-40B4-BE49-F238E27FC236}">
                  <a16:creationId xmlns:a16="http://schemas.microsoft.com/office/drawing/2014/main" id="{0B2B09BD-5909-58CA-3136-784EF4852BE5}"/>
                </a:ext>
              </a:extLst>
            </p:cNvPr>
            <p:cNvSpPr txBox="1"/>
            <p:nvPr/>
          </p:nvSpPr>
          <p:spPr>
            <a:xfrm>
              <a:off x="138331" y="2057242"/>
              <a:ext cx="577402" cy="261610"/>
            </a:xfrm>
            <a:prstGeom prst="rect">
              <a:avLst/>
            </a:prstGeom>
            <a:noFill/>
          </p:spPr>
          <p:txBody>
            <a:bodyPr wrap="none" rtlCol="0">
              <a:spAutoFit/>
            </a:bodyPr>
            <a:lstStyle/>
            <a:p>
              <a:pPr algn="ctr"/>
              <a:r>
                <a:rPr lang="en-US" sz="1100" dirty="0">
                  <a:solidFill>
                    <a:prstClr val="black"/>
                  </a:solidFill>
                  <a:latin typeface="Calibri" panose="020F0502020204030204"/>
                </a:rPr>
                <a:t>Agents</a:t>
              </a:r>
              <a:endParaRPr lang="en-US" sz="1100" b="1" dirty="0">
                <a:solidFill>
                  <a:prstClr val="black"/>
                </a:solidFill>
                <a:latin typeface="Calibri" panose="020F0502020204030204"/>
              </a:endParaRPr>
            </a:p>
          </p:txBody>
        </p:sp>
      </p:grpSp>
      <p:cxnSp>
        <p:nvCxnSpPr>
          <p:cNvPr id="94" name="Connector: Elbow 47">
            <a:extLst>
              <a:ext uri="{FF2B5EF4-FFF2-40B4-BE49-F238E27FC236}">
                <a16:creationId xmlns:a16="http://schemas.microsoft.com/office/drawing/2014/main" id="{919E2223-16AD-BF80-FFDD-0BC1BF8FAD86}"/>
              </a:ext>
            </a:extLst>
          </p:cNvPr>
          <p:cNvCxnSpPr>
            <a:cxnSpLocks/>
            <a:stCxn id="92" idx="1"/>
            <a:endCxn id="70" idx="3"/>
          </p:cNvCxnSpPr>
          <p:nvPr/>
        </p:nvCxnSpPr>
        <p:spPr>
          <a:xfrm flipH="1">
            <a:off x="9624043" y="3296626"/>
            <a:ext cx="1898245" cy="1260"/>
          </a:xfrm>
          <a:prstGeom prst="straightConnector1">
            <a:avLst/>
          </a:prstGeom>
          <a:noFill/>
          <a:ln w="12700" cap="flat" cmpd="sng" algn="ctr">
            <a:solidFill>
              <a:srgbClr val="4472C4"/>
            </a:solidFill>
            <a:prstDash val="solid"/>
            <a:miter lim="800000"/>
            <a:tailEnd type="triangle"/>
          </a:ln>
          <a:effectLst/>
        </p:spPr>
      </p:cxnSp>
      <p:pic>
        <p:nvPicPr>
          <p:cNvPr id="95" name="Graphic 94">
            <a:extLst>
              <a:ext uri="{FF2B5EF4-FFF2-40B4-BE49-F238E27FC236}">
                <a16:creationId xmlns:a16="http://schemas.microsoft.com/office/drawing/2014/main" id="{97F4B8FC-C05C-CE06-832B-389A18DA84D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277073" y="1128107"/>
            <a:ext cx="557796" cy="557796"/>
          </a:xfrm>
          <a:prstGeom prst="rect">
            <a:avLst/>
          </a:prstGeom>
        </p:spPr>
      </p:pic>
      <p:grpSp>
        <p:nvGrpSpPr>
          <p:cNvPr id="96" name="Group 95">
            <a:extLst>
              <a:ext uri="{FF2B5EF4-FFF2-40B4-BE49-F238E27FC236}">
                <a16:creationId xmlns:a16="http://schemas.microsoft.com/office/drawing/2014/main" id="{7F156249-979E-50A1-4671-A1821DAFC186}"/>
              </a:ext>
            </a:extLst>
          </p:cNvPr>
          <p:cNvGrpSpPr/>
          <p:nvPr/>
        </p:nvGrpSpPr>
        <p:grpSpPr>
          <a:xfrm>
            <a:off x="6255902" y="1632258"/>
            <a:ext cx="1202572" cy="996786"/>
            <a:chOff x="6259747" y="1548680"/>
            <a:chExt cx="1202572" cy="996786"/>
          </a:xfrm>
        </p:grpSpPr>
        <p:pic>
          <p:nvPicPr>
            <p:cNvPr id="97" name="Graphic 96">
              <a:extLst>
                <a:ext uri="{FF2B5EF4-FFF2-40B4-BE49-F238E27FC236}">
                  <a16:creationId xmlns:a16="http://schemas.microsoft.com/office/drawing/2014/main" id="{F62E4A28-B773-E0F3-CD2F-E36B53517F3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648708" y="1548680"/>
              <a:ext cx="416960" cy="416960"/>
            </a:xfrm>
            <a:prstGeom prst="rect">
              <a:avLst/>
            </a:prstGeom>
          </p:spPr>
        </p:pic>
        <p:sp>
          <p:nvSpPr>
            <p:cNvPr id="98" name="TextBox 97">
              <a:extLst>
                <a:ext uri="{FF2B5EF4-FFF2-40B4-BE49-F238E27FC236}">
                  <a16:creationId xmlns:a16="http://schemas.microsoft.com/office/drawing/2014/main" id="{B70199DF-C794-BC1A-812C-8B299EA3AE35}"/>
                </a:ext>
              </a:extLst>
            </p:cNvPr>
            <p:cNvSpPr txBox="1"/>
            <p:nvPr/>
          </p:nvSpPr>
          <p:spPr>
            <a:xfrm>
              <a:off x="6259747" y="1945302"/>
              <a:ext cx="1202572" cy="600164"/>
            </a:xfrm>
            <a:prstGeom prst="rect">
              <a:avLst/>
            </a:prstGeom>
            <a:noFill/>
          </p:spPr>
          <p:txBody>
            <a:bodyPr wrap="none" rtlCol="0">
              <a:spAutoFit/>
            </a:bodyPr>
            <a:lstStyle/>
            <a:p>
              <a:pPr algn="ctr"/>
              <a:r>
                <a:rPr lang="en-US" sz="1100" dirty="0">
                  <a:solidFill>
                    <a:prstClr val="black"/>
                  </a:solidFill>
                  <a:latin typeface="Calibri" panose="020F0502020204030204"/>
                </a:rPr>
                <a:t>Claims Ingestion /</a:t>
              </a:r>
              <a:br>
                <a:rPr lang="en-US" sz="1100" dirty="0">
                  <a:solidFill>
                    <a:prstClr val="black"/>
                  </a:solidFill>
                  <a:latin typeface="Calibri" panose="020F0502020204030204"/>
                </a:rPr>
              </a:br>
              <a:r>
                <a:rPr lang="en-US" sz="1100" dirty="0">
                  <a:solidFill>
                    <a:prstClr val="black"/>
                  </a:solidFill>
                  <a:latin typeface="Calibri" panose="020F0502020204030204"/>
                </a:rPr>
                <a:t>Claims Events</a:t>
              </a:r>
            </a:p>
            <a:p>
              <a:pPr algn="ctr"/>
              <a:r>
                <a:rPr lang="en-US" sz="1100" b="1" dirty="0">
                  <a:solidFill>
                    <a:prstClr val="black"/>
                  </a:solidFill>
                  <a:latin typeface="Calibri" panose="020F0502020204030204"/>
                </a:rPr>
                <a:t>Event Hubs</a:t>
              </a:r>
            </a:p>
          </p:txBody>
        </p:sp>
      </p:grpSp>
      <p:cxnSp>
        <p:nvCxnSpPr>
          <p:cNvPr id="99" name="Connector: Elbow 47">
            <a:extLst>
              <a:ext uri="{FF2B5EF4-FFF2-40B4-BE49-F238E27FC236}">
                <a16:creationId xmlns:a16="http://schemas.microsoft.com/office/drawing/2014/main" id="{924BC798-5766-3049-180E-EDFB289C67E3}"/>
              </a:ext>
            </a:extLst>
          </p:cNvPr>
          <p:cNvCxnSpPr>
            <a:cxnSpLocks/>
            <a:stCxn id="98" idx="2"/>
          </p:cNvCxnSpPr>
          <p:nvPr/>
        </p:nvCxnSpPr>
        <p:spPr>
          <a:xfrm>
            <a:off x="6857188" y="2629044"/>
            <a:ext cx="3845" cy="429178"/>
          </a:xfrm>
          <a:prstGeom prst="straightConnector1">
            <a:avLst/>
          </a:prstGeom>
          <a:noFill/>
          <a:ln w="12700" cap="flat" cmpd="sng" algn="ctr">
            <a:solidFill>
              <a:srgbClr val="4472C4"/>
            </a:solidFill>
            <a:prstDash val="solid"/>
            <a:miter lim="800000"/>
            <a:headEnd type="triangle" w="med" len="med"/>
            <a:tailEnd type="triangle" w="med" len="med"/>
          </a:ln>
          <a:effectLst/>
        </p:spPr>
      </p:cxnSp>
      <p:cxnSp>
        <p:nvCxnSpPr>
          <p:cNvPr id="100" name="Connector: Elbow 47">
            <a:extLst>
              <a:ext uri="{FF2B5EF4-FFF2-40B4-BE49-F238E27FC236}">
                <a16:creationId xmlns:a16="http://schemas.microsoft.com/office/drawing/2014/main" id="{695E2A34-B455-2465-4DEF-DCE235B760F9}"/>
              </a:ext>
            </a:extLst>
          </p:cNvPr>
          <p:cNvCxnSpPr>
            <a:cxnSpLocks/>
          </p:cNvCxnSpPr>
          <p:nvPr/>
        </p:nvCxnSpPr>
        <p:spPr>
          <a:xfrm flipV="1">
            <a:off x="7131866" y="1840903"/>
            <a:ext cx="4372824" cy="11659"/>
          </a:xfrm>
          <a:prstGeom prst="straightConnector1">
            <a:avLst/>
          </a:prstGeom>
          <a:noFill/>
          <a:ln w="12700" cap="flat" cmpd="sng" algn="ctr">
            <a:solidFill>
              <a:srgbClr val="4472C4"/>
            </a:solidFill>
            <a:prstDash val="solid"/>
            <a:miter lim="800000"/>
            <a:headEnd type="triangle" w="med" len="med"/>
            <a:tailEnd type="triangle" w="med" len="med"/>
          </a:ln>
          <a:effectLst/>
        </p:spPr>
      </p:cxnSp>
      <p:grpSp>
        <p:nvGrpSpPr>
          <p:cNvPr id="101" name="Group 100">
            <a:extLst>
              <a:ext uri="{FF2B5EF4-FFF2-40B4-BE49-F238E27FC236}">
                <a16:creationId xmlns:a16="http://schemas.microsoft.com/office/drawing/2014/main" id="{1AACE31B-84EF-4021-F238-6B09123260A1}"/>
              </a:ext>
            </a:extLst>
          </p:cNvPr>
          <p:cNvGrpSpPr/>
          <p:nvPr/>
        </p:nvGrpSpPr>
        <p:grpSpPr>
          <a:xfrm>
            <a:off x="11432941" y="1620183"/>
            <a:ext cx="654345" cy="961219"/>
            <a:chOff x="11432941" y="1360247"/>
            <a:chExt cx="654345" cy="961219"/>
          </a:xfrm>
        </p:grpSpPr>
        <p:pic>
          <p:nvPicPr>
            <p:cNvPr id="102" name="Graphic 101" descr="Server with solid fill">
              <a:extLst>
                <a:ext uri="{FF2B5EF4-FFF2-40B4-BE49-F238E27FC236}">
                  <a16:creationId xmlns:a16="http://schemas.microsoft.com/office/drawing/2014/main" id="{818F274C-9633-8024-A1CF-5F3A34DB014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504690" y="1360247"/>
              <a:ext cx="510843" cy="510843"/>
            </a:xfrm>
            <a:prstGeom prst="rect">
              <a:avLst/>
            </a:prstGeom>
          </p:spPr>
        </p:pic>
        <p:sp>
          <p:nvSpPr>
            <p:cNvPr id="103" name="TextBox 102">
              <a:extLst>
                <a:ext uri="{FF2B5EF4-FFF2-40B4-BE49-F238E27FC236}">
                  <a16:creationId xmlns:a16="http://schemas.microsoft.com/office/drawing/2014/main" id="{FC49B133-8ED1-38E4-4FA0-A100FBD929EA}"/>
                </a:ext>
              </a:extLst>
            </p:cNvPr>
            <p:cNvSpPr txBox="1"/>
            <p:nvPr/>
          </p:nvSpPr>
          <p:spPr>
            <a:xfrm>
              <a:off x="11432941" y="1890579"/>
              <a:ext cx="654345" cy="430887"/>
            </a:xfrm>
            <a:prstGeom prst="rect">
              <a:avLst/>
            </a:prstGeom>
            <a:noFill/>
          </p:spPr>
          <p:txBody>
            <a:bodyPr wrap="none" rtlCol="0">
              <a:spAutoFit/>
            </a:bodyPr>
            <a:lstStyle/>
            <a:p>
              <a:pPr algn="ctr"/>
              <a:r>
                <a:rPr lang="en-US" sz="1100" dirty="0">
                  <a:solidFill>
                    <a:prstClr val="black"/>
                  </a:solidFill>
                  <a:latin typeface="Calibri" panose="020F0502020204030204"/>
                </a:rPr>
                <a:t>External</a:t>
              </a:r>
              <a:br>
                <a:rPr lang="en-US" sz="1100" dirty="0">
                  <a:solidFill>
                    <a:prstClr val="black"/>
                  </a:solidFill>
                  <a:latin typeface="Calibri" panose="020F0502020204030204"/>
                </a:rPr>
              </a:br>
              <a:r>
                <a:rPr lang="en-US" sz="1100" dirty="0">
                  <a:solidFill>
                    <a:prstClr val="black"/>
                  </a:solidFill>
                  <a:latin typeface="Calibri" panose="020F0502020204030204"/>
                </a:rPr>
                <a:t>System</a:t>
              </a:r>
              <a:endParaRPr lang="en-US" sz="1100" b="1" dirty="0">
                <a:solidFill>
                  <a:prstClr val="black"/>
                </a:solidFill>
                <a:latin typeface="Calibri" panose="020F0502020204030204"/>
              </a:endParaRPr>
            </a:p>
          </p:txBody>
        </p:sp>
      </p:grpSp>
      <p:grpSp>
        <p:nvGrpSpPr>
          <p:cNvPr id="104" name="Group 103">
            <a:extLst>
              <a:ext uri="{FF2B5EF4-FFF2-40B4-BE49-F238E27FC236}">
                <a16:creationId xmlns:a16="http://schemas.microsoft.com/office/drawing/2014/main" id="{4C0CDBA2-449B-046F-6B24-8E3C4D300007}"/>
              </a:ext>
            </a:extLst>
          </p:cNvPr>
          <p:cNvGrpSpPr/>
          <p:nvPr/>
        </p:nvGrpSpPr>
        <p:grpSpPr>
          <a:xfrm>
            <a:off x="1225744" y="2946933"/>
            <a:ext cx="1598516" cy="1082304"/>
            <a:chOff x="1391992" y="2686997"/>
            <a:chExt cx="1598516" cy="1082304"/>
          </a:xfrm>
        </p:grpSpPr>
        <p:pic>
          <p:nvPicPr>
            <p:cNvPr id="105" name="Graphic 104">
              <a:extLst>
                <a:ext uri="{FF2B5EF4-FFF2-40B4-BE49-F238E27FC236}">
                  <a16:creationId xmlns:a16="http://schemas.microsoft.com/office/drawing/2014/main" id="{AD7F6A4F-D2E7-E499-A49A-41926C4E02E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962649" y="2686997"/>
              <a:ext cx="457200" cy="457200"/>
            </a:xfrm>
            <a:prstGeom prst="rect">
              <a:avLst/>
            </a:prstGeom>
          </p:spPr>
        </p:pic>
        <p:sp>
          <p:nvSpPr>
            <p:cNvPr id="106" name="TextBox 105">
              <a:extLst>
                <a:ext uri="{FF2B5EF4-FFF2-40B4-BE49-F238E27FC236}">
                  <a16:creationId xmlns:a16="http://schemas.microsoft.com/office/drawing/2014/main" id="{CB829BC3-E100-FE8F-C92A-E009BBA09D42}"/>
                </a:ext>
              </a:extLst>
            </p:cNvPr>
            <p:cNvSpPr txBox="1"/>
            <p:nvPr/>
          </p:nvSpPr>
          <p:spPr>
            <a:xfrm>
              <a:off x="1391992" y="3169137"/>
              <a:ext cx="1598516" cy="600164"/>
            </a:xfrm>
            <a:prstGeom prst="rect">
              <a:avLst/>
            </a:prstGeom>
            <a:noFill/>
          </p:spPr>
          <p:txBody>
            <a:bodyPr wrap="none" rtlCol="0">
              <a:spAutoFit/>
            </a:bodyPr>
            <a:lstStyle/>
            <a:p>
              <a:pPr algn="ctr"/>
              <a:r>
                <a:rPr lang="en-US" sz="1100" dirty="0">
                  <a:solidFill>
                    <a:prstClr val="black"/>
                  </a:solidFill>
                  <a:latin typeface="Calibri" panose="020F0502020204030204"/>
                </a:rPr>
                <a:t>Data Management /</a:t>
              </a:r>
              <a:br>
                <a:rPr lang="en-US" sz="1100" dirty="0">
                  <a:solidFill>
                    <a:prstClr val="black"/>
                  </a:solidFill>
                  <a:latin typeface="Calibri" panose="020F0502020204030204"/>
                </a:rPr>
              </a:br>
              <a:r>
                <a:rPr lang="en-US" sz="1100" dirty="0">
                  <a:solidFill>
                    <a:prstClr val="black"/>
                  </a:solidFill>
                  <a:latin typeface="Calibri" panose="020F0502020204030204"/>
                </a:rPr>
                <a:t>Loading</a:t>
              </a:r>
            </a:p>
            <a:p>
              <a:pPr algn="ctr"/>
              <a:r>
                <a:rPr lang="en-US" sz="1100" b="1" dirty="0">
                  <a:solidFill>
                    <a:prstClr val="black"/>
                  </a:solidFill>
                  <a:latin typeface="Calibri" panose="020F0502020204030204"/>
                </a:rPr>
                <a:t>Azure Synapse Analytics</a:t>
              </a:r>
            </a:p>
          </p:txBody>
        </p:sp>
      </p:grpSp>
      <p:cxnSp>
        <p:nvCxnSpPr>
          <p:cNvPr id="107" name="Connector: Elbow 106">
            <a:extLst>
              <a:ext uri="{FF2B5EF4-FFF2-40B4-BE49-F238E27FC236}">
                <a16:creationId xmlns:a16="http://schemas.microsoft.com/office/drawing/2014/main" id="{03057899-D55E-54EB-5440-A91DE2AC2AAA}"/>
              </a:ext>
            </a:extLst>
          </p:cNvPr>
          <p:cNvCxnSpPr>
            <a:cxnSpLocks/>
            <a:stCxn id="105" idx="3"/>
            <a:endCxn id="64" idx="0"/>
          </p:cNvCxnSpPr>
          <p:nvPr/>
        </p:nvCxnSpPr>
        <p:spPr>
          <a:xfrm>
            <a:off x="2253601" y="3175533"/>
            <a:ext cx="1498748" cy="683646"/>
          </a:xfrm>
          <a:prstGeom prst="bentConnector2">
            <a:avLst/>
          </a:prstGeom>
          <a:noFill/>
          <a:ln w="1270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398532376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Box 332">
            <a:extLst>
              <a:ext uri="{FF2B5EF4-FFF2-40B4-BE49-F238E27FC236}">
                <a16:creationId xmlns:a16="http://schemas.microsoft.com/office/drawing/2014/main" id="{AC70D3CE-C8E5-6A8B-20C2-78B6D2C50DD1}"/>
              </a:ext>
            </a:extLst>
          </p:cNvPr>
          <p:cNvSpPr txBox="1"/>
          <p:nvPr/>
        </p:nvSpPr>
        <p:spPr>
          <a:xfrm>
            <a:off x="165005" y="190317"/>
            <a:ext cx="5563063" cy="523220"/>
          </a:xfrm>
          <a:prstGeom prst="rect">
            <a:avLst/>
          </a:prstGeom>
          <a:noFill/>
        </p:spPr>
        <p:txBody>
          <a:bodyPr wrap="square">
            <a:spAutoFit/>
          </a:bodyPr>
          <a:lstStyle/>
          <a:p>
            <a:r>
              <a:rPr lang="en-US" sz="2800" spc="-50" dirty="0">
                <a:ln w="3175">
                  <a:noFill/>
                </a:ln>
                <a:latin typeface="+mj-lt"/>
                <a:cs typeface="Segoe UI" panose="020B0502040204020203" pitchFamily="34" charset="0"/>
              </a:rPr>
              <a:t>User Interface</a:t>
            </a:r>
          </a:p>
        </p:txBody>
      </p:sp>
      <p:pic>
        <p:nvPicPr>
          <p:cNvPr id="5" name="Picture 4">
            <a:extLst>
              <a:ext uri="{FF2B5EF4-FFF2-40B4-BE49-F238E27FC236}">
                <a16:creationId xmlns:a16="http://schemas.microsoft.com/office/drawing/2014/main" id="{FAB0BAEC-3FB2-5EEB-609B-C85630D0BC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8156" y="818662"/>
            <a:ext cx="8008028" cy="3725488"/>
          </a:xfrm>
          <a:prstGeom prst="rect">
            <a:avLst/>
          </a:prstGeom>
        </p:spPr>
      </p:pic>
      <p:pic>
        <p:nvPicPr>
          <p:cNvPr id="4" name="Picture 3">
            <a:extLst>
              <a:ext uri="{FF2B5EF4-FFF2-40B4-BE49-F238E27FC236}">
                <a16:creationId xmlns:a16="http://schemas.microsoft.com/office/drawing/2014/main" id="{B86959C3-3463-0849-1E63-5CAA6DD47EF6}"/>
              </a:ext>
            </a:extLst>
          </p:cNvPr>
          <p:cNvPicPr>
            <a:picLocks noChangeAspect="1"/>
          </p:cNvPicPr>
          <p:nvPr/>
        </p:nvPicPr>
        <p:blipFill>
          <a:blip r:embed="rId4"/>
          <a:stretch>
            <a:fillRect/>
          </a:stretch>
        </p:blipFill>
        <p:spPr>
          <a:xfrm>
            <a:off x="6932720" y="3213479"/>
            <a:ext cx="4629388" cy="2863997"/>
          </a:xfrm>
          <a:prstGeom prst="rect">
            <a:avLst/>
          </a:prstGeom>
          <a:ln>
            <a:solidFill>
              <a:schemeClr val="bg1"/>
            </a:solidFill>
          </a:ln>
        </p:spPr>
      </p:pic>
    </p:spTree>
    <p:extLst>
      <p:ext uri="{BB962C8B-B14F-4D97-AF65-F5344CB8AC3E}">
        <p14:creationId xmlns:p14="http://schemas.microsoft.com/office/powerpoint/2010/main" val="182151470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EF8C58CB-E0F1-418D-8711-93DFA38C64B4}"/>
              </a:ext>
            </a:extLst>
          </p:cNvPr>
          <p:cNvSpPr>
            <a:spLocks noGrp="1"/>
          </p:cNvSpPr>
          <p:nvPr>
            <p:ph type="title"/>
          </p:nvPr>
        </p:nvSpPr>
        <p:spPr>
          <a:xfrm>
            <a:off x="838200" y="146640"/>
            <a:ext cx="10515600" cy="1325563"/>
          </a:xfrm>
        </p:spPr>
        <p:txBody>
          <a:bodyPr>
            <a:normAutofit/>
          </a:bodyPr>
          <a:lstStyle/>
          <a:p>
            <a:r>
              <a:rPr lang="en-US" sz="4000" dirty="0">
                <a:latin typeface="Arial" panose="020B0604020202020204" pitchFamily="34" charset="0"/>
                <a:cs typeface="Arial" panose="020B0604020202020204" pitchFamily="34" charset="0"/>
              </a:rPr>
              <a:t>Common Change Feed scenarios</a:t>
            </a:r>
          </a:p>
        </p:txBody>
      </p:sp>
      <p:pic>
        <p:nvPicPr>
          <p:cNvPr id="5" name="Picture 4">
            <a:extLst>
              <a:ext uri="{FF2B5EF4-FFF2-40B4-BE49-F238E27FC236}">
                <a16:creationId xmlns:a16="http://schemas.microsoft.com/office/drawing/2014/main" id="{73734A0D-87B4-4EBE-9E8B-C5FD41B40C2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864937" y="1308149"/>
            <a:ext cx="8462126" cy="5016681"/>
          </a:xfrm>
          <a:prstGeom prst="rect">
            <a:avLst/>
          </a:prstGeom>
          <a:solidFill>
            <a:schemeClr val="bg2"/>
          </a:solidFill>
        </p:spPr>
      </p:pic>
    </p:spTree>
    <p:extLst>
      <p:ext uri="{BB962C8B-B14F-4D97-AF65-F5344CB8AC3E}">
        <p14:creationId xmlns:p14="http://schemas.microsoft.com/office/powerpoint/2010/main" val="3774207067"/>
      </p:ext>
    </p:extLst>
  </p:cSld>
  <p:clrMapOvr>
    <a:masterClrMapping/>
  </p:clrMapOvr>
  <p:transition>
    <p:fade/>
  </p:transition>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3241E81-7841-48C6-AEE6-C0035B2DE2DA}"/>
              </a:ext>
            </a:extLst>
          </p:cNvPr>
          <p:cNvSpPr txBox="1">
            <a:spLocks/>
          </p:cNvSpPr>
          <p:nvPr/>
        </p:nvSpPr>
        <p:spPr>
          <a:xfrm>
            <a:off x="48126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chemeClr val="tx1"/>
                </a:solidFill>
                <a:latin typeface="+mj-lt"/>
                <a:ea typeface="+mj-ea"/>
                <a:cs typeface="+mj-cs"/>
              </a:defRPr>
            </a:lvl1pPr>
          </a:lstStyle>
          <a:p>
            <a:r>
              <a:rPr lang="en-US" sz="4000" dirty="0">
                <a:latin typeface="Arial" panose="020B0604020202020204" pitchFamily="34" charset="0"/>
                <a:cs typeface="Arial" panose="020B0604020202020204" pitchFamily="34" charset="0"/>
              </a:rPr>
              <a:t>Azure Cosmos DB Change Feed Summary</a:t>
            </a:r>
          </a:p>
        </p:txBody>
      </p:sp>
      <p:sp>
        <p:nvSpPr>
          <p:cNvPr id="12" name="Text Placeholder 2">
            <a:extLst>
              <a:ext uri="{FF2B5EF4-FFF2-40B4-BE49-F238E27FC236}">
                <a16:creationId xmlns:a16="http://schemas.microsoft.com/office/drawing/2014/main" id="{6B456CBB-BFF9-41D0-9D17-1549DBBAF4E9}"/>
              </a:ext>
            </a:extLst>
          </p:cNvPr>
          <p:cNvSpPr txBox="1">
            <a:spLocks/>
          </p:cNvSpPr>
          <p:nvPr/>
        </p:nvSpPr>
        <p:spPr>
          <a:xfrm>
            <a:off x="481262" y="1720514"/>
            <a:ext cx="10984833" cy="370572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1pPr>
            <a:lvl2pPr marL="339661"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2pPr>
            <a:lvl3pPr marL="572979"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3pPr>
            <a:lvl4pPr marL="798362"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4pPr>
            <a:lvl5pPr marL="1030094" indent="0" algn="l" defTabSz="914400" rtl="0" eaLnBrk="1" latinLnBrk="0" hangingPunct="1">
              <a:lnSpc>
                <a:spcPct val="90000"/>
              </a:lnSpc>
              <a:spcBef>
                <a:spcPts val="500"/>
              </a:spcBef>
              <a:buFont typeface="Arial" panose="020B0604020202020204" pitchFamily="34" charset="0"/>
              <a:buNone/>
              <a:defRPr sz="1400" kern="1200">
                <a:gradFill>
                  <a:gsLst>
                    <a:gs pos="1250">
                      <a:srgbClr val="000000"/>
                    </a:gs>
                    <a:gs pos="100000">
                      <a:srgbClr val="000000"/>
                    </a:gs>
                  </a:gsLst>
                  <a:lin ang="5400000" scaled="0"/>
                </a:gra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Automatically enabled in any Cosmos DB database account</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Uses the existing allocated request units for processing events</a:t>
            </a:r>
          </a:p>
          <a:p>
            <a:pPr marL="571500" indent="-571500">
              <a:buFont typeface="Arial" panose="020B0604020202020204" pitchFamily="34" charset="0"/>
              <a:buChar char="•"/>
            </a:pPr>
            <a:endParaRPr lang="en-US" sz="2400" dirty="0">
              <a:solidFill>
                <a:schemeClr val="tx1"/>
              </a:solidFill>
            </a:endParaRPr>
          </a:p>
          <a:p>
            <a:r>
              <a:rPr lang="en-US" sz="2400" dirty="0">
                <a:solidFill>
                  <a:schemeClr val="tx1"/>
                </a:solidFill>
              </a:rPr>
              <a:t>Executed on </a:t>
            </a:r>
            <a:r>
              <a:rPr lang="en-US" sz="2400" b="1" dirty="0">
                <a:solidFill>
                  <a:schemeClr val="tx1"/>
                </a:solidFill>
              </a:rPr>
              <a:t>insert </a:t>
            </a:r>
            <a:r>
              <a:rPr lang="en-US" sz="2400" dirty="0">
                <a:solidFill>
                  <a:schemeClr val="tx1"/>
                </a:solidFill>
              </a:rPr>
              <a:t>and </a:t>
            </a:r>
            <a:r>
              <a:rPr lang="en-US" sz="2400" b="1" dirty="0">
                <a:solidFill>
                  <a:schemeClr val="tx1"/>
                </a:solidFill>
              </a:rPr>
              <a:t>update operations</a:t>
            </a:r>
            <a:r>
              <a:rPr lang="en-US" sz="2400" dirty="0">
                <a:solidFill>
                  <a:schemeClr val="tx1"/>
                </a:solidFill>
              </a:rPr>
              <a:t>. </a:t>
            </a:r>
          </a:p>
          <a:p>
            <a:r>
              <a:rPr lang="en-US" sz="2400" dirty="0">
                <a:solidFill>
                  <a:schemeClr val="tx1"/>
                </a:solidFill>
              </a:rPr>
              <a:t>Delete support can be implemented by creating a property called </a:t>
            </a:r>
            <a:r>
              <a:rPr lang="en-US" sz="2400" dirty="0" err="1">
                <a:solidFill>
                  <a:schemeClr val="tx1"/>
                </a:solidFill>
              </a:rPr>
              <a:t>isDeleted</a:t>
            </a:r>
            <a:r>
              <a:rPr lang="en-US" sz="2400" dirty="0">
                <a:solidFill>
                  <a:schemeClr val="tx1"/>
                </a:solidFill>
              </a:rPr>
              <a:t> (or similar), modifying this property (to act as an update), and then setting a TTL on the document to delete it.</a:t>
            </a:r>
            <a:endParaRPr lang="en-US" dirty="0">
              <a:solidFill>
                <a:schemeClr val="tx1"/>
              </a:solidFill>
            </a:endParaRPr>
          </a:p>
          <a:p>
            <a:pPr marL="571500" indent="-571500">
              <a:buFont typeface="Arial" panose="020B0604020202020204" pitchFamily="34" charset="0"/>
              <a:buChar char="•"/>
            </a:pPr>
            <a:endParaRPr lang="en-US" dirty="0">
              <a:solidFill>
                <a:schemeClr val="tx1"/>
              </a:solidFill>
            </a:endParaRPr>
          </a:p>
          <a:p>
            <a:pPr marL="571500" indent="-5715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5588742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5AA4-8AB5-F26E-7242-0C549C410A5F}"/>
              </a:ext>
            </a:extLst>
          </p:cNvPr>
          <p:cNvSpPr>
            <a:spLocks noGrp="1"/>
          </p:cNvSpPr>
          <p:nvPr>
            <p:ph type="title"/>
          </p:nvPr>
        </p:nvSpPr>
        <p:spPr>
          <a:xfrm>
            <a:off x="607350" y="758983"/>
            <a:ext cx="11018520" cy="553998"/>
          </a:xfrm>
        </p:spPr>
        <p:txBody>
          <a:bodyPr/>
          <a:lstStyle/>
          <a:p>
            <a:r>
              <a:rPr lang="en-US"/>
              <a:t>Meet the lightweight Kernel of Semantic Kernel.</a:t>
            </a:r>
          </a:p>
        </p:txBody>
      </p:sp>
      <p:sp>
        <p:nvSpPr>
          <p:cNvPr id="4" name="TextBox 3">
            <a:extLst>
              <a:ext uri="{FF2B5EF4-FFF2-40B4-BE49-F238E27FC236}">
                <a16:creationId xmlns:a16="http://schemas.microsoft.com/office/drawing/2014/main" id="{059B0FC7-858E-0B56-516E-2BD47960DEA6}"/>
              </a:ext>
            </a:extLst>
          </p:cNvPr>
          <p:cNvSpPr txBox="1"/>
          <p:nvPr/>
        </p:nvSpPr>
        <p:spPr>
          <a:xfrm>
            <a:off x="9923489" y="1079154"/>
            <a:ext cx="65" cy="307777"/>
          </a:xfrm>
          <a:prstGeom prst="rect">
            <a:avLst/>
          </a:prstGeom>
          <a:noFill/>
        </p:spPr>
        <p:txBody>
          <a:bodyPr wrap="none" lIns="0" tIns="0" rIns="0" bIns="0" rtlCol="0">
            <a:spAutoFit/>
          </a:bodyPr>
          <a:lstStyle/>
          <a:p>
            <a:pPr algn="l"/>
            <a:endParaRPr lang="en-US" sz="2000"/>
          </a:p>
        </p:txBody>
      </p:sp>
      <p:grpSp>
        <p:nvGrpSpPr>
          <p:cNvPr id="3" name="Group 2">
            <a:extLst>
              <a:ext uri="{FF2B5EF4-FFF2-40B4-BE49-F238E27FC236}">
                <a16:creationId xmlns:a16="http://schemas.microsoft.com/office/drawing/2014/main" id="{8DC5FE2B-A9C1-4916-AC08-9C6B730943E5}"/>
              </a:ext>
            </a:extLst>
          </p:cNvPr>
          <p:cNvGrpSpPr/>
          <p:nvPr/>
        </p:nvGrpSpPr>
        <p:grpSpPr>
          <a:xfrm>
            <a:off x="908515" y="1667268"/>
            <a:ext cx="5565641" cy="2996489"/>
            <a:chOff x="908515" y="2386934"/>
            <a:chExt cx="5565641" cy="2996489"/>
          </a:xfrm>
        </p:grpSpPr>
        <p:sp>
          <p:nvSpPr>
            <p:cNvPr id="21" name="Cube 20">
              <a:extLst>
                <a:ext uri="{FF2B5EF4-FFF2-40B4-BE49-F238E27FC236}">
                  <a16:creationId xmlns:a16="http://schemas.microsoft.com/office/drawing/2014/main" id="{324C5186-25BF-29A8-B695-A19C8F94704D}"/>
                </a:ext>
              </a:extLst>
            </p:cNvPr>
            <p:cNvSpPr/>
            <p:nvPr/>
          </p:nvSpPr>
          <p:spPr bwMode="auto">
            <a:xfrm>
              <a:off x="1445853" y="4207270"/>
              <a:ext cx="1414132" cy="1176153"/>
            </a:xfrm>
            <a:prstGeom prst="cube">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solidFill>
                    <a:srgbClr val="000000"/>
                  </a:solidFill>
                  <a:ea typeface="Segoe UI" pitchFamily="34" charset="0"/>
                  <a:cs typeface="Segoe UI" pitchFamily="34" charset="0"/>
                </a:rPr>
                <a:t> </a:t>
              </a:r>
            </a:p>
            <a:p>
              <a:pPr algn="l" defTabSz="932472" fontAlgn="base">
                <a:spcBef>
                  <a:spcPct val="0"/>
                </a:spcBef>
                <a:spcAft>
                  <a:spcPct val="0"/>
                </a:spcAft>
              </a:pPr>
              <a:r>
                <a:rPr lang="en-US" sz="2000">
                  <a:solidFill>
                    <a:srgbClr val="000000"/>
                  </a:solidFill>
                  <a:ea typeface="Segoe UI" pitchFamily="34" charset="0"/>
                  <a:cs typeface="Segoe UI" pitchFamily="34" charset="0"/>
                </a:rPr>
                <a:t>       </a:t>
              </a:r>
              <a:r>
                <a:rPr lang="en-US" sz="2000">
                  <a:solidFill>
                    <a:schemeClr val="tx1"/>
                  </a:solidFill>
                  <a:ea typeface="Segoe UI" pitchFamily="34" charset="0"/>
                  <a:cs typeface="Segoe UI" pitchFamily="34" charset="0"/>
                </a:rPr>
                <a:t>ernel</a:t>
              </a:r>
            </a:p>
          </p:txBody>
        </p:sp>
        <p:sp>
          <p:nvSpPr>
            <p:cNvPr id="32" name="Rectangle 31">
              <a:extLst>
                <a:ext uri="{FF2B5EF4-FFF2-40B4-BE49-F238E27FC236}">
                  <a16:creationId xmlns:a16="http://schemas.microsoft.com/office/drawing/2014/main" id="{FF3AC305-7AED-30A2-3796-89268957F4DF}"/>
                </a:ext>
              </a:extLst>
            </p:cNvPr>
            <p:cNvSpPr/>
            <p:nvPr/>
          </p:nvSpPr>
          <p:spPr>
            <a:xfrm>
              <a:off x="1397618" y="4447083"/>
              <a:ext cx="633507" cy="923330"/>
            </a:xfrm>
            <a:prstGeom prst="rect">
              <a:avLst/>
            </a:prstGeom>
            <a:noFill/>
          </p:spPr>
          <p:txBody>
            <a:bodyPr wrap="non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t>
              </a:r>
            </a:p>
          </p:txBody>
        </p:sp>
        <p:sp>
          <p:nvSpPr>
            <p:cNvPr id="41" name="TextBox 40">
              <a:extLst>
                <a:ext uri="{FF2B5EF4-FFF2-40B4-BE49-F238E27FC236}">
                  <a16:creationId xmlns:a16="http://schemas.microsoft.com/office/drawing/2014/main" id="{EFB02E16-E928-012B-105E-21F3203E70F5}"/>
                </a:ext>
              </a:extLst>
            </p:cNvPr>
            <p:cNvSpPr txBox="1"/>
            <p:nvPr/>
          </p:nvSpPr>
          <p:spPr>
            <a:xfrm>
              <a:off x="1877855" y="2546058"/>
              <a:ext cx="4596301" cy="1107996"/>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I’ve been designed to orchestrate complicated LLM AI prompts combined with native code, use multiple AI models, and use a goal-oriented approach to achieving asks.”</a:t>
              </a:r>
            </a:p>
          </p:txBody>
        </p:sp>
        <p:sp>
          <p:nvSpPr>
            <p:cNvPr id="45" name="TextBox 44">
              <a:extLst>
                <a:ext uri="{FF2B5EF4-FFF2-40B4-BE49-F238E27FC236}">
                  <a16:creationId xmlns:a16="http://schemas.microsoft.com/office/drawing/2014/main" id="{EE05843C-7E28-BB3B-8F79-8DAE24551FB1}"/>
                </a:ext>
              </a:extLst>
            </p:cNvPr>
            <p:cNvSpPr txBox="1"/>
            <p:nvPr/>
          </p:nvSpPr>
          <p:spPr>
            <a:xfrm>
              <a:off x="1522155" y="2386934"/>
              <a:ext cx="385948" cy="861774"/>
            </a:xfrm>
            <a:prstGeom prst="rect">
              <a:avLst/>
            </a:prstGeom>
            <a:noFill/>
          </p:spPr>
          <p:txBody>
            <a:bodyPr wrap="square">
              <a:spAutoFit/>
            </a:bodyPr>
            <a:lstStyle/>
            <a:p>
              <a:r>
                <a:rPr lang="en-US" sz="5000"/>
                <a:t>“</a:t>
              </a:r>
            </a:p>
          </p:txBody>
        </p:sp>
        <p:sp>
          <p:nvSpPr>
            <p:cNvPr id="47" name="TextBox 46">
              <a:extLst>
                <a:ext uri="{FF2B5EF4-FFF2-40B4-BE49-F238E27FC236}">
                  <a16:creationId xmlns:a16="http://schemas.microsoft.com/office/drawing/2014/main" id="{D30E470C-CD48-AA30-F986-5C2DA92B2B67}"/>
                </a:ext>
              </a:extLst>
            </p:cNvPr>
            <p:cNvSpPr txBox="1"/>
            <p:nvPr/>
          </p:nvSpPr>
          <p:spPr>
            <a:xfrm>
              <a:off x="908515" y="3853424"/>
              <a:ext cx="944592" cy="1015663"/>
            </a:xfrm>
            <a:prstGeom prst="rect">
              <a:avLst/>
            </a:prstGeom>
            <a:noFill/>
          </p:spPr>
          <p:txBody>
            <a:bodyPr wrap="square">
              <a:spAutoFit/>
            </a:bodyPr>
            <a:lstStyle/>
            <a:p>
              <a:r>
                <a:rPr lang="en-US" sz="6000" b="1"/>
                <a:t>👋</a:t>
              </a:r>
              <a:endParaRPr lang="en-US" sz="6000"/>
            </a:p>
          </p:txBody>
        </p:sp>
        <p:cxnSp>
          <p:nvCxnSpPr>
            <p:cNvPr id="49" name="Straight Connector 48">
              <a:extLst>
                <a:ext uri="{FF2B5EF4-FFF2-40B4-BE49-F238E27FC236}">
                  <a16:creationId xmlns:a16="http://schemas.microsoft.com/office/drawing/2014/main" id="{0384622F-B6E1-6B24-C702-F4A7DFEF78C3}"/>
                </a:ext>
              </a:extLst>
            </p:cNvPr>
            <p:cNvCxnSpPr>
              <a:cxnSpLocks/>
            </p:cNvCxnSpPr>
            <p:nvPr/>
          </p:nvCxnSpPr>
          <p:spPr>
            <a:xfrm flipV="1">
              <a:off x="2233491" y="3735334"/>
              <a:ext cx="0" cy="692510"/>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B4AF347-B438-2069-74A4-A33CF3D070EC}"/>
              </a:ext>
            </a:extLst>
          </p:cNvPr>
          <p:cNvGrpSpPr/>
          <p:nvPr/>
        </p:nvGrpSpPr>
        <p:grpSpPr>
          <a:xfrm>
            <a:off x="2759724" y="2962441"/>
            <a:ext cx="5333462" cy="2626237"/>
            <a:chOff x="2759724" y="3682107"/>
            <a:chExt cx="5333462" cy="2626237"/>
          </a:xfrm>
        </p:grpSpPr>
        <p:sp>
          <p:nvSpPr>
            <p:cNvPr id="6" name="Can 5">
              <a:extLst>
                <a:ext uri="{FF2B5EF4-FFF2-40B4-BE49-F238E27FC236}">
                  <a16:creationId xmlns:a16="http://schemas.microsoft.com/office/drawing/2014/main" id="{9AE5124E-76C4-39D5-5CF5-F91FF42D534C}"/>
                </a:ext>
              </a:extLst>
            </p:cNvPr>
            <p:cNvSpPr/>
            <p:nvPr/>
          </p:nvSpPr>
          <p:spPr bwMode="auto">
            <a:xfrm>
              <a:off x="6725809" y="5327067"/>
              <a:ext cx="1026067" cy="981277"/>
            </a:xfrm>
            <a:prstGeom prst="can">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7" name="TextBox 6">
              <a:extLst>
                <a:ext uri="{FF2B5EF4-FFF2-40B4-BE49-F238E27FC236}">
                  <a16:creationId xmlns:a16="http://schemas.microsoft.com/office/drawing/2014/main" id="{0A9DD7B9-2FB3-970A-9D40-E7214342A996}"/>
                </a:ext>
              </a:extLst>
            </p:cNvPr>
            <p:cNvSpPr txBox="1"/>
            <p:nvPr/>
          </p:nvSpPr>
          <p:spPr>
            <a:xfrm>
              <a:off x="6627662" y="5718934"/>
              <a:ext cx="1229558" cy="276999"/>
            </a:xfrm>
            <a:prstGeom prst="rect">
              <a:avLst/>
            </a:prstGeom>
            <a:noFill/>
          </p:spPr>
          <p:txBody>
            <a:bodyPr wrap="square" lIns="0" tIns="0" rIns="0" bIns="0" rtlCol="0">
              <a:spAutoFit/>
            </a:bodyPr>
            <a:lstStyle/>
            <a:p>
              <a:pPr algn="ctr"/>
              <a:r>
                <a:rPr lang="en-US" b="1"/>
                <a:t>SKILLS</a:t>
              </a:r>
            </a:p>
          </p:txBody>
        </p:sp>
        <p:sp>
          <p:nvSpPr>
            <p:cNvPr id="15" name="Multidocument 14">
              <a:extLst>
                <a:ext uri="{FF2B5EF4-FFF2-40B4-BE49-F238E27FC236}">
                  <a16:creationId xmlns:a16="http://schemas.microsoft.com/office/drawing/2014/main" id="{A9E2D2F6-5010-F5E7-20B3-54F97AF09810}"/>
                </a:ext>
              </a:extLst>
            </p:cNvPr>
            <p:cNvSpPr/>
            <p:nvPr/>
          </p:nvSpPr>
          <p:spPr bwMode="auto">
            <a:xfrm>
              <a:off x="6496391" y="3682107"/>
              <a:ext cx="1596795" cy="1066233"/>
            </a:xfrm>
            <a:prstGeom prst="flowChartMultidocument">
              <a:avLst/>
            </a:prstGeom>
            <a:solidFill>
              <a:srgbClr val="FFC000"/>
            </a:solidFill>
            <a:ln>
              <a:solidFill>
                <a:schemeClr val="bg1"/>
              </a:solidFill>
              <a:headEnd type="none" w="med" len="med"/>
              <a:tailEnd type="none" w="med" len="med"/>
            </a:ln>
            <a:effectLst>
              <a:outerShdw blurRad="771749" sx="102000" sy="102000" algn="ctr" rotWithShape="0">
                <a:srgbClr val="FFC000">
                  <a:alpha val="4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0000"/>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FBD6C55D-9473-C593-0048-2E0EAC4BBFE4}"/>
                </a:ext>
              </a:extLst>
            </p:cNvPr>
            <p:cNvSpPr txBox="1"/>
            <p:nvPr/>
          </p:nvSpPr>
          <p:spPr>
            <a:xfrm>
              <a:off x="6635872" y="4079046"/>
              <a:ext cx="1075364" cy="276999"/>
            </a:xfrm>
            <a:prstGeom prst="rect">
              <a:avLst/>
            </a:prstGeom>
            <a:noFill/>
          </p:spPr>
          <p:txBody>
            <a:bodyPr wrap="square" lIns="0" tIns="0" rIns="0" bIns="0" rtlCol="0">
              <a:spAutoFit/>
            </a:bodyPr>
            <a:lstStyle/>
            <a:p>
              <a:pPr algn="ctr"/>
              <a:r>
                <a:rPr lang="en-US" b="1">
                  <a:solidFill>
                    <a:schemeClr val="bg1"/>
                  </a:solidFill>
                </a:rPr>
                <a:t>PLANNER</a:t>
              </a:r>
            </a:p>
          </p:txBody>
        </p:sp>
        <p:sp>
          <p:nvSpPr>
            <p:cNvPr id="56" name="Freeform 55">
              <a:extLst>
                <a:ext uri="{FF2B5EF4-FFF2-40B4-BE49-F238E27FC236}">
                  <a16:creationId xmlns:a16="http://schemas.microsoft.com/office/drawing/2014/main" id="{9265A63B-8B40-E0A8-8B9C-7A8A07D18838}"/>
                </a:ext>
              </a:extLst>
            </p:cNvPr>
            <p:cNvSpPr/>
            <p:nvPr/>
          </p:nvSpPr>
          <p:spPr bwMode="auto">
            <a:xfrm>
              <a:off x="2759724" y="4286250"/>
              <a:ext cx="3598680" cy="495300"/>
            </a:xfrm>
            <a:custGeom>
              <a:avLst/>
              <a:gdLst>
                <a:gd name="connsiteX0" fmla="*/ 0 w 4591050"/>
                <a:gd name="connsiteY0" fmla="*/ 495300 h 495300"/>
                <a:gd name="connsiteX1" fmla="*/ 3505200 w 4591050"/>
                <a:gd name="connsiteY1" fmla="*/ 495300 h 495300"/>
                <a:gd name="connsiteX2" fmla="*/ 3505200 w 4591050"/>
                <a:gd name="connsiteY2" fmla="*/ 0 h 495300"/>
                <a:gd name="connsiteX3" fmla="*/ 4591050 w 4591050"/>
                <a:gd name="connsiteY3" fmla="*/ 0 h 495300"/>
              </a:gdLst>
              <a:ahLst/>
              <a:cxnLst>
                <a:cxn ang="0">
                  <a:pos x="connsiteX0" y="connsiteY0"/>
                </a:cxn>
                <a:cxn ang="0">
                  <a:pos x="connsiteX1" y="connsiteY1"/>
                </a:cxn>
                <a:cxn ang="0">
                  <a:pos x="connsiteX2" y="connsiteY2"/>
                </a:cxn>
                <a:cxn ang="0">
                  <a:pos x="connsiteX3" y="connsiteY3"/>
                </a:cxn>
              </a:cxnLst>
              <a:rect l="l" t="t" r="r" b="b"/>
              <a:pathLst>
                <a:path w="4591050" h="495300">
                  <a:moveTo>
                    <a:pt x="0" y="495300"/>
                  </a:moveTo>
                  <a:lnTo>
                    <a:pt x="3505200" y="495300"/>
                  </a:lnTo>
                  <a:lnTo>
                    <a:pt x="3505200" y="0"/>
                  </a:lnTo>
                  <a:lnTo>
                    <a:pt x="4591050" y="0"/>
                  </a:lnTo>
                </a:path>
              </a:pathLst>
            </a:custGeom>
            <a:noFill/>
            <a:ln w="38100">
              <a:solidFill>
                <a:schemeClr val="accent6">
                  <a:lumMod val="40000"/>
                  <a:lumOff val="60000"/>
                </a:schemeClr>
              </a:solidFill>
              <a:prstDash val="sysDot"/>
              <a:headEnd type="none" w="med" len="med"/>
              <a:tailEnd type="arrow"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2863EA39-2341-10D7-2B21-A598EA8843C0}"/>
                </a:ext>
              </a:extLst>
            </p:cNvPr>
            <p:cNvSpPr txBox="1"/>
            <p:nvPr/>
          </p:nvSpPr>
          <p:spPr>
            <a:xfrm>
              <a:off x="3236607" y="5048562"/>
              <a:ext cx="3259784" cy="830997"/>
            </a:xfrm>
            <a:prstGeom prst="rect">
              <a:avLst/>
            </a:prstGeom>
            <a:noFill/>
            <a:effectLst>
              <a:outerShdw blurRad="50800" dist="38100" dir="2700000" algn="tl" rotWithShape="0">
                <a:prstClr val="black">
                  <a:alpha val="40000"/>
                </a:prstClr>
              </a:outerShdw>
            </a:effectLst>
          </p:spPr>
          <p:txBody>
            <a:bodyPr wrap="square" lIns="0" tIns="0" rIns="0" bIns="0" rtlCol="0">
              <a:spAutoFit/>
            </a:bodyPr>
            <a:lstStyle/>
            <a:p>
              <a:r>
                <a:rPr lang="en-US"/>
                <a:t>I take a user’s ask and generate a step-by-step plan that draws upon available skills.”</a:t>
              </a:r>
            </a:p>
          </p:txBody>
        </p:sp>
        <p:sp>
          <p:nvSpPr>
            <p:cNvPr id="58" name="TextBox 57">
              <a:extLst>
                <a:ext uri="{FF2B5EF4-FFF2-40B4-BE49-F238E27FC236}">
                  <a16:creationId xmlns:a16="http://schemas.microsoft.com/office/drawing/2014/main" id="{001ABA19-8FD1-D6CE-7E54-ADB508C7266C}"/>
                </a:ext>
              </a:extLst>
            </p:cNvPr>
            <p:cNvSpPr txBox="1"/>
            <p:nvPr/>
          </p:nvSpPr>
          <p:spPr>
            <a:xfrm>
              <a:off x="2867129" y="4902142"/>
              <a:ext cx="385948" cy="861774"/>
            </a:xfrm>
            <a:prstGeom prst="rect">
              <a:avLst/>
            </a:prstGeom>
            <a:noFill/>
          </p:spPr>
          <p:txBody>
            <a:bodyPr wrap="square">
              <a:spAutoFit/>
            </a:bodyPr>
            <a:lstStyle/>
            <a:p>
              <a:r>
                <a:rPr lang="en-US" sz="5000"/>
                <a:t>“</a:t>
              </a:r>
            </a:p>
          </p:txBody>
        </p:sp>
      </p:grpSp>
      <p:grpSp>
        <p:nvGrpSpPr>
          <p:cNvPr id="9" name="Group 8">
            <a:extLst>
              <a:ext uri="{FF2B5EF4-FFF2-40B4-BE49-F238E27FC236}">
                <a16:creationId xmlns:a16="http://schemas.microsoft.com/office/drawing/2014/main" id="{034E4633-60FF-77A8-5F79-C1C17F916B36}"/>
              </a:ext>
            </a:extLst>
          </p:cNvPr>
          <p:cNvGrpSpPr/>
          <p:nvPr/>
        </p:nvGrpSpPr>
        <p:grpSpPr>
          <a:xfrm>
            <a:off x="6924907" y="2864739"/>
            <a:ext cx="4539329" cy="2347407"/>
            <a:chOff x="6924907" y="3584405"/>
            <a:chExt cx="4539329" cy="2347407"/>
          </a:xfrm>
        </p:grpSpPr>
        <p:sp>
          <p:nvSpPr>
            <p:cNvPr id="17" name="Oval 16">
              <a:extLst>
                <a:ext uri="{FF2B5EF4-FFF2-40B4-BE49-F238E27FC236}">
                  <a16:creationId xmlns:a16="http://schemas.microsoft.com/office/drawing/2014/main" id="{02AA5D9E-216E-E4E1-1CC7-4D38778236BC}"/>
                </a:ext>
              </a:extLst>
            </p:cNvPr>
            <p:cNvSpPr/>
            <p:nvPr/>
          </p:nvSpPr>
          <p:spPr bwMode="auto">
            <a:xfrm>
              <a:off x="8976077"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1</a:t>
              </a:r>
            </a:p>
          </p:txBody>
        </p:sp>
        <p:sp>
          <p:nvSpPr>
            <p:cNvPr id="18" name="Oval 17">
              <a:extLst>
                <a:ext uri="{FF2B5EF4-FFF2-40B4-BE49-F238E27FC236}">
                  <a16:creationId xmlns:a16="http://schemas.microsoft.com/office/drawing/2014/main" id="{3F852442-0595-928A-5F61-FC2416614544}"/>
                </a:ext>
              </a:extLst>
            </p:cNvPr>
            <p:cNvSpPr/>
            <p:nvPr/>
          </p:nvSpPr>
          <p:spPr bwMode="auto">
            <a:xfrm>
              <a:off x="962388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2</a:t>
              </a:r>
            </a:p>
          </p:txBody>
        </p:sp>
        <p:sp>
          <p:nvSpPr>
            <p:cNvPr id="19" name="Oval 18">
              <a:extLst>
                <a:ext uri="{FF2B5EF4-FFF2-40B4-BE49-F238E27FC236}">
                  <a16:creationId xmlns:a16="http://schemas.microsoft.com/office/drawing/2014/main" id="{E128055A-FD23-F6A5-595A-BCB16F3BACDB}"/>
                </a:ext>
              </a:extLst>
            </p:cNvPr>
            <p:cNvSpPr/>
            <p:nvPr/>
          </p:nvSpPr>
          <p:spPr bwMode="auto">
            <a:xfrm>
              <a:off x="10304648"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3</a:t>
              </a:r>
            </a:p>
          </p:txBody>
        </p:sp>
        <p:sp>
          <p:nvSpPr>
            <p:cNvPr id="20" name="Oval 19">
              <a:extLst>
                <a:ext uri="{FF2B5EF4-FFF2-40B4-BE49-F238E27FC236}">
                  <a16:creationId xmlns:a16="http://schemas.microsoft.com/office/drawing/2014/main" id="{4F1434F7-1711-729C-4C33-39B2F933A447}"/>
                </a:ext>
              </a:extLst>
            </p:cNvPr>
            <p:cNvSpPr/>
            <p:nvPr/>
          </p:nvSpPr>
          <p:spPr bwMode="auto">
            <a:xfrm>
              <a:off x="10968936" y="3998143"/>
              <a:ext cx="495300" cy="495300"/>
            </a:xfrm>
            <a:prstGeom prst="ellipse">
              <a:avLst/>
            </a:prstGeom>
            <a:solidFill>
              <a:srgbClr val="FFFF00"/>
            </a:solidFill>
            <a:ln>
              <a:solidFill>
                <a:schemeClr val="bg1"/>
              </a:solidFill>
              <a:headEnd type="none" w="med" len="med"/>
              <a:tailEnd type="none" w="med" len="med"/>
            </a:ln>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b="1">
                  <a:solidFill>
                    <a:srgbClr val="000000"/>
                  </a:solidFill>
                  <a:ea typeface="Segoe UI" pitchFamily="34" charset="0"/>
                  <a:cs typeface="Segoe UI" pitchFamily="34" charset="0"/>
                </a:rPr>
                <a:t>…</a:t>
              </a:r>
            </a:p>
          </p:txBody>
        </p:sp>
        <p:sp>
          <p:nvSpPr>
            <p:cNvPr id="43" name="TextBox 42">
              <a:extLst>
                <a:ext uri="{FF2B5EF4-FFF2-40B4-BE49-F238E27FC236}">
                  <a16:creationId xmlns:a16="http://schemas.microsoft.com/office/drawing/2014/main" id="{27F748FC-E7E9-E1E8-BE5B-228647DBA81D}"/>
                </a:ext>
              </a:extLst>
            </p:cNvPr>
            <p:cNvSpPr txBox="1"/>
            <p:nvPr/>
          </p:nvSpPr>
          <p:spPr>
            <a:xfrm>
              <a:off x="8268264" y="5470147"/>
              <a:ext cx="2036384" cy="461665"/>
            </a:xfrm>
            <a:prstGeom prst="rect">
              <a:avLst/>
            </a:prstGeom>
            <a:noFill/>
          </p:spPr>
          <p:txBody>
            <a:bodyPr wrap="square">
              <a:spAutoFit/>
            </a:bodyPr>
            <a:lstStyle/>
            <a:p>
              <a:r>
                <a:rPr lang="en-US" sz="1200"/>
                <a:t>Planner generates </a:t>
              </a:r>
              <a:r>
                <a:rPr lang="en-US" sz="1200">
                  <a:solidFill>
                    <a:srgbClr val="FFFF00"/>
                  </a:solidFill>
                </a:rPr>
                <a:t>steps</a:t>
              </a:r>
              <a:r>
                <a:rPr lang="en-US" sz="1200"/>
                <a:t> that use available Skills</a:t>
              </a:r>
            </a:p>
          </p:txBody>
        </p:sp>
        <p:cxnSp>
          <p:nvCxnSpPr>
            <p:cNvPr id="53" name="Straight Connector 52">
              <a:extLst>
                <a:ext uri="{FF2B5EF4-FFF2-40B4-BE49-F238E27FC236}">
                  <a16:creationId xmlns:a16="http://schemas.microsoft.com/office/drawing/2014/main" id="{0DB51A5C-BEF9-811D-DDDB-7AA4122A6FEC}"/>
                </a:ext>
                <a:ext uri="{C183D7F6-B498-43B3-948B-1728B52AA6E4}">
                  <adec:decorative xmlns:adec="http://schemas.microsoft.com/office/drawing/2017/decorative" val="1"/>
                </a:ext>
              </a:extLst>
            </p:cNvPr>
            <p:cNvCxnSpPr>
              <a:cxnSpLocks/>
            </p:cNvCxnSpPr>
            <p:nvPr/>
          </p:nvCxnSpPr>
          <p:spPr>
            <a:xfrm>
              <a:off x="7360101" y="4510973"/>
              <a:ext cx="908163" cy="959174"/>
            </a:xfrm>
            <a:prstGeom prst="line">
              <a:avLst/>
            </a:prstGeom>
            <a:ln w="28575">
              <a:solidFill>
                <a:srgbClr val="FFC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64C716-F34E-5E0F-2411-912DFB92BFE3}"/>
                </a:ext>
              </a:extLst>
            </p:cNvPr>
            <p:cNvCxnSpPr>
              <a:cxnSpLocks/>
            </p:cNvCxnSpPr>
            <p:nvPr/>
          </p:nvCxnSpPr>
          <p:spPr>
            <a:xfrm>
              <a:off x="8257816" y="4260599"/>
              <a:ext cx="552795" cy="0"/>
            </a:xfrm>
            <a:prstGeom prst="straightConnector1">
              <a:avLst/>
            </a:prstGeom>
            <a:ln w="38100">
              <a:solidFill>
                <a:schemeClr val="tx1"/>
              </a:solidFill>
              <a:headEnd type="none" w="lg" len="med"/>
              <a:tailEnd type="arrow"/>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D60073F-6338-175F-4829-E73554A9FBCF}"/>
                </a:ext>
              </a:extLst>
            </p:cNvPr>
            <p:cNvSpPr txBox="1"/>
            <p:nvPr/>
          </p:nvSpPr>
          <p:spPr>
            <a:xfrm>
              <a:off x="9640362" y="3584405"/>
              <a:ext cx="1075364" cy="276999"/>
            </a:xfrm>
            <a:prstGeom prst="rect">
              <a:avLst/>
            </a:prstGeom>
            <a:noFill/>
          </p:spPr>
          <p:txBody>
            <a:bodyPr wrap="square" lIns="0" tIns="0" rIns="0" bIns="0" rtlCol="0">
              <a:spAutoFit/>
            </a:bodyPr>
            <a:lstStyle/>
            <a:p>
              <a:pPr algn="ctr"/>
              <a:r>
                <a:rPr lang="en-US" b="1" spc="200"/>
                <a:t>STEPS</a:t>
              </a:r>
            </a:p>
          </p:txBody>
        </p:sp>
        <p:sp>
          <p:nvSpPr>
            <p:cNvPr id="65" name="Freeform 64">
              <a:extLst>
                <a:ext uri="{FF2B5EF4-FFF2-40B4-BE49-F238E27FC236}">
                  <a16:creationId xmlns:a16="http://schemas.microsoft.com/office/drawing/2014/main" id="{2F1073FC-D328-5F22-E2F6-9D5C434A9E87}"/>
                </a:ext>
              </a:extLst>
            </p:cNvPr>
            <p:cNvSpPr/>
            <p:nvPr/>
          </p:nvSpPr>
          <p:spPr bwMode="auto">
            <a:xfrm>
              <a:off x="6924907" y="4527395"/>
              <a:ext cx="2308303" cy="903249"/>
            </a:xfrm>
            <a:custGeom>
              <a:avLst/>
              <a:gdLst>
                <a:gd name="connsiteX0" fmla="*/ 0 w 2308303"/>
                <a:gd name="connsiteY0" fmla="*/ 903249 h 903249"/>
                <a:gd name="connsiteX1" fmla="*/ 0 w 2308303"/>
                <a:gd name="connsiteY1" fmla="*/ 468351 h 903249"/>
                <a:gd name="connsiteX2" fmla="*/ 2308303 w 2308303"/>
                <a:gd name="connsiteY2" fmla="*/ 468351 h 903249"/>
                <a:gd name="connsiteX3" fmla="*/ 2308303 w 2308303"/>
                <a:gd name="connsiteY3" fmla="*/ 0 h 903249"/>
              </a:gdLst>
              <a:ahLst/>
              <a:cxnLst>
                <a:cxn ang="0">
                  <a:pos x="connsiteX0" y="connsiteY0"/>
                </a:cxn>
                <a:cxn ang="0">
                  <a:pos x="connsiteX1" y="connsiteY1"/>
                </a:cxn>
                <a:cxn ang="0">
                  <a:pos x="connsiteX2" y="connsiteY2"/>
                </a:cxn>
                <a:cxn ang="0">
                  <a:pos x="connsiteX3" y="connsiteY3"/>
                </a:cxn>
              </a:cxnLst>
              <a:rect l="l" t="t" r="r" b="b"/>
              <a:pathLst>
                <a:path w="2308303" h="903249">
                  <a:moveTo>
                    <a:pt x="0" y="903249"/>
                  </a:moveTo>
                  <a:lnTo>
                    <a:pt x="0" y="468351"/>
                  </a:lnTo>
                  <a:lnTo>
                    <a:pt x="2308303" y="468351"/>
                  </a:lnTo>
                  <a:lnTo>
                    <a:pt x="230830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6" name="Freeform 65">
              <a:extLst>
                <a:ext uri="{FF2B5EF4-FFF2-40B4-BE49-F238E27FC236}">
                  <a16:creationId xmlns:a16="http://schemas.microsoft.com/office/drawing/2014/main" id="{6E9ADB3C-8506-C53F-E601-AB7943E716CA}"/>
                </a:ext>
              </a:extLst>
            </p:cNvPr>
            <p:cNvSpPr/>
            <p:nvPr/>
          </p:nvSpPr>
          <p:spPr bwMode="auto">
            <a:xfrm>
              <a:off x="7360101" y="4516244"/>
              <a:ext cx="2525151" cy="925551"/>
            </a:xfrm>
            <a:custGeom>
              <a:avLst/>
              <a:gdLst>
                <a:gd name="connsiteX0" fmla="*/ 0 w 2676293"/>
                <a:gd name="connsiteY0" fmla="*/ 925551 h 925551"/>
                <a:gd name="connsiteX1" fmla="*/ 0 w 2676293"/>
                <a:gd name="connsiteY1" fmla="*/ 624468 h 925551"/>
                <a:gd name="connsiteX2" fmla="*/ 2676293 w 2676293"/>
                <a:gd name="connsiteY2" fmla="*/ 624468 h 925551"/>
                <a:gd name="connsiteX3" fmla="*/ 2676293 w 2676293"/>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3" h="925551">
                  <a:moveTo>
                    <a:pt x="0" y="925551"/>
                  </a:moveTo>
                  <a:lnTo>
                    <a:pt x="0" y="624468"/>
                  </a:lnTo>
                  <a:lnTo>
                    <a:pt x="2676293" y="624468"/>
                  </a:lnTo>
                  <a:lnTo>
                    <a:pt x="2676293"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7" name="Freeform 66">
              <a:extLst>
                <a:ext uri="{FF2B5EF4-FFF2-40B4-BE49-F238E27FC236}">
                  <a16:creationId xmlns:a16="http://schemas.microsoft.com/office/drawing/2014/main" id="{FF9160CA-BF7D-E080-F596-F504C48A9C2D}"/>
                </a:ext>
              </a:extLst>
            </p:cNvPr>
            <p:cNvSpPr/>
            <p:nvPr/>
          </p:nvSpPr>
          <p:spPr bwMode="auto">
            <a:xfrm>
              <a:off x="7589519" y="4516244"/>
              <a:ext cx="2977095" cy="925551"/>
            </a:xfrm>
            <a:custGeom>
              <a:avLst/>
              <a:gdLst>
                <a:gd name="connsiteX0" fmla="*/ 0 w 2676292"/>
                <a:gd name="connsiteY0" fmla="*/ 925551 h 925551"/>
                <a:gd name="connsiteX1" fmla="*/ 0 w 2676292"/>
                <a:gd name="connsiteY1" fmla="*/ 724829 h 925551"/>
                <a:gd name="connsiteX2" fmla="*/ 2676292 w 2676292"/>
                <a:gd name="connsiteY2" fmla="*/ 724829 h 925551"/>
                <a:gd name="connsiteX3" fmla="*/ 2676292 w 2676292"/>
                <a:gd name="connsiteY3" fmla="*/ 0 h 925551"/>
              </a:gdLst>
              <a:ahLst/>
              <a:cxnLst>
                <a:cxn ang="0">
                  <a:pos x="connsiteX0" y="connsiteY0"/>
                </a:cxn>
                <a:cxn ang="0">
                  <a:pos x="connsiteX1" y="connsiteY1"/>
                </a:cxn>
                <a:cxn ang="0">
                  <a:pos x="connsiteX2" y="connsiteY2"/>
                </a:cxn>
                <a:cxn ang="0">
                  <a:pos x="connsiteX3" y="connsiteY3"/>
                </a:cxn>
              </a:cxnLst>
              <a:rect l="l" t="t" r="r" b="b"/>
              <a:pathLst>
                <a:path w="2676292" h="925551">
                  <a:moveTo>
                    <a:pt x="0" y="925551"/>
                  </a:moveTo>
                  <a:lnTo>
                    <a:pt x="0" y="724829"/>
                  </a:lnTo>
                  <a:lnTo>
                    <a:pt x="2676292" y="724829"/>
                  </a:lnTo>
                  <a:lnTo>
                    <a:pt x="2676292"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9" name="Freeform 68">
              <a:extLst>
                <a:ext uri="{FF2B5EF4-FFF2-40B4-BE49-F238E27FC236}">
                  <a16:creationId xmlns:a16="http://schemas.microsoft.com/office/drawing/2014/main" id="{AD315A9D-3162-9F21-B52B-25EDB556D271}"/>
                </a:ext>
              </a:extLst>
            </p:cNvPr>
            <p:cNvSpPr/>
            <p:nvPr/>
          </p:nvSpPr>
          <p:spPr bwMode="auto">
            <a:xfrm>
              <a:off x="7207135" y="4510973"/>
              <a:ext cx="2626821" cy="925551"/>
            </a:xfrm>
            <a:custGeom>
              <a:avLst/>
              <a:gdLst>
                <a:gd name="connsiteX0" fmla="*/ 0 w 2626821"/>
                <a:gd name="connsiteY0" fmla="*/ 906088 h 906088"/>
                <a:gd name="connsiteX1" fmla="*/ 0 w 2626821"/>
                <a:gd name="connsiteY1" fmla="*/ 565266 h 906088"/>
                <a:gd name="connsiteX2" fmla="*/ 2626821 w 2626821"/>
                <a:gd name="connsiteY2" fmla="*/ 565266 h 906088"/>
                <a:gd name="connsiteX3" fmla="*/ 2626821 w 2626821"/>
                <a:gd name="connsiteY3" fmla="*/ 0 h 906088"/>
              </a:gdLst>
              <a:ahLst/>
              <a:cxnLst>
                <a:cxn ang="0">
                  <a:pos x="connsiteX0" y="connsiteY0"/>
                </a:cxn>
                <a:cxn ang="0">
                  <a:pos x="connsiteX1" y="connsiteY1"/>
                </a:cxn>
                <a:cxn ang="0">
                  <a:pos x="connsiteX2" y="connsiteY2"/>
                </a:cxn>
                <a:cxn ang="0">
                  <a:pos x="connsiteX3" y="connsiteY3"/>
                </a:cxn>
              </a:cxnLst>
              <a:rect l="l" t="t" r="r" b="b"/>
              <a:pathLst>
                <a:path w="2626821" h="906088">
                  <a:moveTo>
                    <a:pt x="0" y="906088"/>
                  </a:moveTo>
                  <a:lnTo>
                    <a:pt x="0" y="565266"/>
                  </a:lnTo>
                  <a:lnTo>
                    <a:pt x="2626821" y="565266"/>
                  </a:lnTo>
                  <a:lnTo>
                    <a:pt x="2626821" y="0"/>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cxnSp>
        <p:nvCxnSpPr>
          <p:cNvPr id="70" name="Straight Connector 69">
            <a:extLst>
              <a:ext uri="{FF2B5EF4-FFF2-40B4-BE49-F238E27FC236}">
                <a16:creationId xmlns:a16="http://schemas.microsoft.com/office/drawing/2014/main" id="{FF499294-8746-9B8F-4CB4-D4624987E61A}"/>
              </a:ext>
            </a:extLst>
          </p:cNvPr>
          <p:cNvCxnSpPr>
            <a:cxnSpLocks/>
          </p:cNvCxnSpPr>
          <p:nvPr/>
        </p:nvCxnSpPr>
        <p:spPr>
          <a:xfrm flipH="1" flipV="1">
            <a:off x="2663259" y="4446733"/>
            <a:ext cx="323977" cy="303748"/>
          </a:xfrm>
          <a:prstGeom prst="line">
            <a:avLst/>
          </a:prstGeom>
          <a:ln w="2222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7" name="Right Arrow 76">
            <a:extLst>
              <a:ext uri="{FF2B5EF4-FFF2-40B4-BE49-F238E27FC236}">
                <a16:creationId xmlns:a16="http://schemas.microsoft.com/office/drawing/2014/main" id="{2C6CB178-B5CA-233E-3FC4-148270120F10}"/>
              </a:ext>
            </a:extLst>
          </p:cNvPr>
          <p:cNvSpPr/>
          <p:nvPr/>
        </p:nvSpPr>
        <p:spPr bwMode="auto">
          <a:xfrm>
            <a:off x="393771" y="3727417"/>
            <a:ext cx="914838" cy="795383"/>
          </a:xfrm>
          <a:prstGeom prst="rightArrow">
            <a:avLst/>
          </a:prstGeom>
          <a:solidFill>
            <a:schemeClr val="accent1"/>
          </a:solidFill>
          <a:ln>
            <a:noFill/>
            <a:headEnd type="none" w="med" len="med"/>
            <a:tailEnd type="none" w="med" len="med"/>
          </a:ln>
          <a:effectLst>
            <a:outerShdw blurRad="50800" dist="38100" dir="2700000" algn="tl" rotWithShape="0">
              <a:prstClr val="black">
                <a:alpha val="34946"/>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500">
                <a:solidFill>
                  <a:srgbClr val="000000"/>
                </a:solidFill>
                <a:ea typeface="Segoe UI" pitchFamily="34" charset="0"/>
                <a:cs typeface="Segoe UI" pitchFamily="34" charset="0"/>
              </a:rPr>
              <a:t>ASK</a:t>
            </a:r>
          </a:p>
        </p:txBody>
      </p:sp>
    </p:spTree>
    <p:custDataLst>
      <p:tags r:id="rId1"/>
    </p:custDataLst>
    <p:extLst>
      <p:ext uri="{BB962C8B-B14F-4D97-AF65-F5344CB8AC3E}">
        <p14:creationId xmlns:p14="http://schemas.microsoft.com/office/powerpoint/2010/main" val="3758510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10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15.3|8.4"/>
</p:tagLst>
</file>

<file path=ppt/tags/tag2.xml><?xml version="1.0" encoding="utf-8"?>
<p:tagLst xmlns:a="http://schemas.openxmlformats.org/drawingml/2006/main" xmlns:r="http://schemas.openxmlformats.org/officeDocument/2006/relationships" xmlns:p="http://schemas.openxmlformats.org/presentationml/2006/main">
  <p:tag name="TIMING" val="|5.5|19"/>
</p:tagLst>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4" ma:contentTypeDescription="Create a new document." ma:contentTypeScope="" ma:versionID="839773bd44a51a311d8e2846b7142e4b">
  <xsd:schema xmlns:xsd="http://www.w3.org/2001/XMLSchema" xmlns:xs="http://www.w3.org/2001/XMLSchema" xmlns:p="http://schemas.microsoft.com/office/2006/metadata/properties" xmlns:ns1="http://schemas.microsoft.com/sharepoint/v3" xmlns:ns2="675661ce-a921-4ef4-be83-dd19f3c4cc86" xmlns:ns3="4343a8c8-d2d9-429e-8dd3-28f02b2ba4f5" xmlns:ns4="230e9df3-be65-4c73-a93b-d1236ebd677e" targetNamespace="http://schemas.microsoft.com/office/2006/metadata/properties" ma:root="true" ma:fieldsID="7f43399919387af8e2a3ad2b19a547db" ns1:_="" ns2:_="" ns3:_="" ns4:_="">
    <xsd:import namespace="http://schemas.microsoft.com/sharepoint/v3"/>
    <xsd:import namespace="675661ce-a921-4ef4-be83-dd19f3c4cc86"/>
    <xsd:import namespace="4343a8c8-d2d9-429e-8dd3-28f02b2ba4f5"/>
    <xsd:import namespace="230e9df3-be65-4c73-a93b-d1236ebd677e"/>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DateTaken" ma:index="24" nillable="true" ma:displayName="MediaServiceDateTaken" ma:hidden="true" ma:internalName="MediaServiceDateTaken" ma:readOnly="true">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76cd002a-39bf-43af-937e-7914824e19df}" ma:internalName="TaxCatchAll" ma:showField="CatchAllData" ma:web="4343a8c8-d2d9-429e-8dd3-28f02b2ba4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675661ce-a921-4ef4-be83-dd19f3c4cc86" xsi:nil="true"/>
    <MaterialType xmlns="675661ce-a921-4ef4-be83-dd19f3c4cc86">
      <Value>Presentation Ready Deck</Value>
    </MaterialType>
    <Description xmlns="675661ce-a921-4ef4-be83-dd19f3c4cc86" xsi:nil="true"/>
    <Tag xmlns="675661ce-a921-4ef4-be83-dd19f3c4cc86">
      <Value>PM</Value>
      <Value>Lead Coach</Value>
      <Value>Coach</Value>
    </Tag>
    <OHOrder xmlns="675661ce-a921-4ef4-be83-dd19f3c4cc86" xsi:nil="true"/>
    <Internal_x0020_MSFT xmlns="675661ce-a921-4ef4-be83-dd19f3c4cc86" xsi:nil="true"/>
    <OrderNo_x002e_ xmlns="675661ce-a921-4ef4-be83-dd19f3c4cc86" xsi:nil="true"/>
    <Sequence_x0020_of_x0020_Material xmlns="675661ce-a921-4ef4-be83-dd19f3c4cc86">4. Day of Event</Sequence_x0020_of_x0020_Material>
    <_ip_UnifiedCompliancePolicyUIAction xmlns="http://schemas.microsoft.com/sharepoint/v3" xsi:nil="true"/>
    <_ip_UnifiedCompliancePolicyProperties xmlns="http://schemas.microsoft.com/sharepoint/v3" xsi:nil="true"/>
    <lcf76f155ced4ddcb4097134ff3c332f xmlns="675661ce-a921-4ef4-be83-dd19f3c4cc86">
      <Terms xmlns="http://schemas.microsoft.com/office/infopath/2007/PartnerControls"/>
    </lcf76f155ced4ddcb4097134ff3c332f>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157EB0-1AB2-459D-92B4-E00E8DCC0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9086BA-F6B1-41F0-8458-5D968EBBF04E}">
  <ds:schemaRefs>
    <ds:schemaRef ds:uri="http://schemas.microsoft.com/office/2006/metadata/properties"/>
    <ds:schemaRef ds:uri="http://purl.org/dc/elements/1.1/"/>
    <ds:schemaRef ds:uri="http://purl.org/dc/dcmitype/"/>
    <ds:schemaRef ds:uri="http://www.w3.org/XML/1998/namespace"/>
    <ds:schemaRef ds:uri="http://schemas.microsoft.com/sharepoint/v3"/>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675661ce-a921-4ef4-be83-dd19f3c4cc86"/>
    <ds:schemaRef ds:uri="http://purl.org/dc/terms/"/>
    <ds:schemaRef ds:uri="230e9df3-be65-4c73-a93b-d1236ebd677e"/>
  </ds:schemaRefs>
</ds:datastoreItem>
</file>

<file path=customXml/itemProps3.xml><?xml version="1.0" encoding="utf-8"?>
<ds:datastoreItem xmlns:ds="http://schemas.openxmlformats.org/officeDocument/2006/customXml" ds:itemID="{91696345-23F8-4CDB-8A31-BEF0BEB1680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199</TotalTime>
  <Words>1491</Words>
  <Application>Microsoft Office PowerPoint</Application>
  <PresentationFormat>Widescreen</PresentationFormat>
  <Paragraphs>193</Paragraphs>
  <Slides>19</Slides>
  <Notes>13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-apple-system</vt:lpstr>
      <vt:lpstr>Aptos</vt:lpstr>
      <vt:lpstr>Arial</vt:lpstr>
      <vt:lpstr>Calibri</vt:lpstr>
      <vt:lpstr>Consolas</vt:lpstr>
      <vt:lpstr>Segoe UI</vt:lpstr>
      <vt:lpstr>Segoe UI Semibold</vt:lpstr>
      <vt:lpstr>Segoe UI Semilight</vt:lpstr>
      <vt:lpstr>Symbol</vt:lpstr>
      <vt:lpstr>Wingdings</vt:lpstr>
      <vt:lpstr>Black Template</vt:lpstr>
      <vt:lpstr>PowerPoint Presentation</vt:lpstr>
      <vt:lpstr>Claims Management Application</vt:lpstr>
      <vt:lpstr>Claims Management</vt:lpstr>
      <vt:lpstr>Scenario</vt:lpstr>
      <vt:lpstr>PowerPoint Presentation</vt:lpstr>
      <vt:lpstr>PowerPoint Presentation</vt:lpstr>
      <vt:lpstr>Common Change Feed scenarios</vt:lpstr>
      <vt:lpstr>PowerPoint Presentation</vt:lpstr>
      <vt:lpstr>Meet the lightweight Kernel of Semantic Kernel.</vt:lpstr>
      <vt:lpstr>Semantic Kernel pays down future technical debt asap.</vt:lpstr>
      <vt:lpstr>Let’s get started!</vt:lpstr>
      <vt:lpstr>Claims Management Application</vt:lpstr>
      <vt:lpstr>Challenge 1: Get Up, Set Up, Don't Let Up</vt:lpstr>
      <vt:lpstr>Challenge 2: Get Loaded</vt:lpstr>
      <vt:lpstr>Challenge 3: Rules Are Made to be Broken</vt:lpstr>
      <vt:lpstr>Challenge 4: Not Your High School Guidance Counselor</vt:lpstr>
      <vt:lpstr>Challenge 5: Domo Arigato, AI Roboto</vt:lpstr>
      <vt:lpstr>Coach solutions folder</vt:lpstr>
      <vt:lpstr>Thank you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Joel Hulen</cp:lastModifiedBy>
  <cp:revision>21</cp:revision>
  <dcterms:created xsi:type="dcterms:W3CDTF">2019-08-27T17:49:26Z</dcterms:created>
  <dcterms:modified xsi:type="dcterms:W3CDTF">2023-11-14T19:39:54Z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nirshah@microsoft.com</vt:lpwstr>
  </property>
  <property fmtid="{D5CDD505-2E9C-101B-9397-08002B2CF9AE}" pid="6" name="MSIP_Label_f42aa342-8706-4288-bd11-ebb85995028c_SetDate">
    <vt:lpwstr>2019-09-17T20:26:29.7364053Z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a79706d1-9b7a-426a-9d42-4f246261c514</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