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303" r:id="rId6"/>
    <p:sldId id="259" r:id="rId7"/>
    <p:sldId id="324" r:id="rId8"/>
    <p:sldId id="325" r:id="rId9"/>
    <p:sldId id="327" r:id="rId10"/>
    <p:sldId id="328" r:id="rId11"/>
    <p:sldId id="326" r:id="rId12"/>
    <p:sldId id="335" r:id="rId13"/>
    <p:sldId id="304" r:id="rId14"/>
    <p:sldId id="305" r:id="rId15"/>
    <p:sldId id="330" r:id="rId16"/>
    <p:sldId id="320" r:id="rId17"/>
    <p:sldId id="322" r:id="rId18"/>
    <p:sldId id="321" r:id="rId19"/>
    <p:sldId id="317" r:id="rId20"/>
    <p:sldId id="316" r:id="rId21"/>
    <p:sldId id="332" r:id="rId22"/>
    <p:sldId id="319" r:id="rId23"/>
    <p:sldId id="333" r:id="rId24"/>
    <p:sldId id="334" r:id="rId25"/>
    <p:sldId id="33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6" autoAdjust="0"/>
    <p:restoredTop sz="81088" autoAdjust="0"/>
  </p:normalViewPr>
  <p:slideViewPr>
    <p:cSldViewPr snapToGrid="0">
      <p:cViewPr>
        <p:scale>
          <a:sx n="100" d="100"/>
          <a:sy n="100" d="100"/>
        </p:scale>
        <p:origin x="3" y="-105"/>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7272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4/29/2021 9:54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4292E"/>
                </a:solidFill>
                <a:effectLst/>
                <a:latin typeface="Segoe UI" panose="020B0502040204020203" pitchFamily="34" charset="0"/>
                <a:ea typeface="Times New Roman" panose="02020603050405020304" pitchFamily="18" charset="0"/>
              </a:rPr>
              <a:t>MEAN:</a:t>
            </a:r>
          </a:p>
          <a:p>
            <a:pPr algn="l">
              <a:buFont typeface="Arial" panose="020B0604020202020204" pitchFamily="34" charset="0"/>
              <a:buChar char="•"/>
            </a:pPr>
            <a:r>
              <a:rPr lang="en-US" altLang="zh-CN" b="0" i="0" dirty="0">
                <a:solidFill>
                  <a:srgbClr val="282828"/>
                </a:solidFill>
                <a:effectLst/>
                <a:latin typeface="Segoe UI" panose="020B0502040204020203" pitchFamily="34" charset="0"/>
              </a:rPr>
              <a:t>MongoDB</a:t>
            </a:r>
            <a:r>
              <a:rPr lang="zh-CN" altLang="en-US" b="0" i="0" dirty="0">
                <a:solidFill>
                  <a:srgbClr val="282828"/>
                </a:solidFill>
                <a:effectLst/>
                <a:latin typeface="Segoe UI" panose="020B0502040204020203" pitchFamily="34" charset="0"/>
              </a:rPr>
              <a:t>是一个使用</a:t>
            </a:r>
            <a:r>
              <a:rPr lang="en-US" altLang="zh-CN" b="0" i="0" dirty="0">
                <a:solidFill>
                  <a:srgbClr val="282828"/>
                </a:solidFill>
                <a:effectLst/>
                <a:latin typeface="Segoe UI" panose="020B0502040204020203" pitchFamily="34" charset="0"/>
              </a:rPr>
              <a:t>JSON</a:t>
            </a:r>
            <a:r>
              <a:rPr lang="zh-CN" altLang="en-US" b="0" i="0" dirty="0">
                <a:solidFill>
                  <a:srgbClr val="282828"/>
                </a:solidFill>
                <a:effectLst/>
                <a:latin typeface="Segoe UI" panose="020B0502040204020203" pitchFamily="34" charset="0"/>
              </a:rPr>
              <a:t>风格存储的数据库，非常适合</a:t>
            </a:r>
            <a:r>
              <a:rPr lang="en-US" altLang="zh-CN" b="0" i="0" dirty="0" err="1">
                <a:solidFill>
                  <a:srgbClr val="282828"/>
                </a:solidFill>
                <a:effectLst/>
                <a:latin typeface="Segoe UI" panose="020B0502040204020203" pitchFamily="34" charset="0"/>
              </a:rPr>
              <a:t>javascript</a:t>
            </a:r>
            <a:r>
              <a:rPr lang="zh-CN" altLang="en-US" b="0" i="0" dirty="0">
                <a:solidFill>
                  <a:srgbClr val="282828"/>
                </a:solidFill>
                <a:effectLst/>
                <a:latin typeface="Segoe UI" panose="020B0502040204020203" pitchFamily="34" charset="0"/>
              </a:rPr>
              <a:t>。</a:t>
            </a:r>
            <a:r>
              <a:rPr lang="en-US" altLang="zh-CN" b="0" i="0" dirty="0">
                <a:solidFill>
                  <a:srgbClr val="282828"/>
                </a:solidFill>
                <a:effectLst/>
                <a:latin typeface="Segoe UI" panose="020B0502040204020203" pitchFamily="34" charset="0"/>
              </a:rPr>
              <a:t>(JSON</a:t>
            </a:r>
            <a:r>
              <a:rPr lang="zh-CN" altLang="en-US" b="0" i="0" dirty="0">
                <a:solidFill>
                  <a:srgbClr val="282828"/>
                </a:solidFill>
                <a:effectLst/>
                <a:latin typeface="Segoe UI" panose="020B0502040204020203" pitchFamily="34" charset="0"/>
              </a:rPr>
              <a:t>是</a:t>
            </a:r>
            <a:r>
              <a:rPr lang="en-US" altLang="zh-CN" b="0" i="0" dirty="0">
                <a:solidFill>
                  <a:srgbClr val="282828"/>
                </a:solidFill>
                <a:effectLst/>
                <a:latin typeface="Segoe UI" panose="020B0502040204020203" pitchFamily="34" charset="0"/>
              </a:rPr>
              <a:t>JS</a:t>
            </a:r>
            <a:r>
              <a:rPr lang="zh-CN" altLang="en-US" b="0" i="0" dirty="0">
                <a:solidFill>
                  <a:srgbClr val="282828"/>
                </a:solidFill>
                <a:effectLst/>
                <a:latin typeface="Segoe UI" panose="020B0502040204020203" pitchFamily="34" charset="0"/>
              </a:rPr>
              <a:t>数据格式</a:t>
            </a:r>
            <a:r>
              <a:rPr lang="en-US" altLang="zh-CN" b="0" i="0" dirty="0">
                <a:solidFill>
                  <a:srgbClr val="282828"/>
                </a:solidFill>
                <a:effectLst/>
                <a:latin typeface="Segoe UI" panose="020B0502040204020203" pitchFamily="34" charset="0"/>
              </a:rPr>
              <a:t>)</a:t>
            </a:r>
          </a:p>
          <a:p>
            <a:pPr algn="l">
              <a:buFont typeface="Arial" panose="020B0604020202020204" pitchFamily="34" charset="0"/>
              <a:buChar char="•"/>
            </a:pPr>
            <a:r>
              <a:rPr lang="en-US" altLang="zh-CN" b="0" i="0" dirty="0" err="1">
                <a:solidFill>
                  <a:srgbClr val="282828"/>
                </a:solidFill>
                <a:effectLst/>
                <a:latin typeface="Segoe UI" panose="020B0502040204020203" pitchFamily="34" charset="0"/>
              </a:rPr>
              <a:t>ExpressJS</a:t>
            </a:r>
            <a:r>
              <a:rPr lang="zh-CN" altLang="en-US" b="0" i="0" dirty="0">
                <a:solidFill>
                  <a:srgbClr val="282828"/>
                </a:solidFill>
                <a:effectLst/>
                <a:latin typeface="Segoe UI" panose="020B0502040204020203" pitchFamily="34" charset="0"/>
              </a:rPr>
              <a:t>是一个</a:t>
            </a:r>
            <a:r>
              <a:rPr lang="en-US" altLang="zh-CN" b="0" i="0" dirty="0">
                <a:solidFill>
                  <a:srgbClr val="282828"/>
                </a:solidFill>
                <a:effectLst/>
                <a:latin typeface="Segoe UI" panose="020B0502040204020203" pitchFamily="34" charset="0"/>
              </a:rPr>
              <a:t>Web</a:t>
            </a:r>
            <a:r>
              <a:rPr lang="zh-CN" altLang="en-US" b="0" i="0" dirty="0">
                <a:solidFill>
                  <a:srgbClr val="282828"/>
                </a:solidFill>
                <a:effectLst/>
                <a:latin typeface="Segoe UI" panose="020B0502040204020203" pitchFamily="34" charset="0"/>
              </a:rPr>
              <a:t>应用框架，提供有帮助的组件和模块帮助建立一个网站应用。</a:t>
            </a:r>
          </a:p>
          <a:p>
            <a:pPr algn="l">
              <a:buFont typeface="Arial" panose="020B0604020202020204" pitchFamily="34" charset="0"/>
              <a:buChar char="•"/>
            </a:pPr>
            <a:r>
              <a:rPr lang="en-US" altLang="zh-CN" b="0" i="0" dirty="0">
                <a:solidFill>
                  <a:srgbClr val="282828"/>
                </a:solidFill>
                <a:effectLst/>
                <a:latin typeface="Segoe UI" panose="020B0502040204020203" pitchFamily="34" charset="0"/>
              </a:rPr>
              <a:t>AngularJS</a:t>
            </a:r>
            <a:r>
              <a:rPr lang="zh-CN" altLang="en-US" b="0" i="0" dirty="0">
                <a:solidFill>
                  <a:srgbClr val="282828"/>
                </a:solidFill>
                <a:effectLst/>
                <a:latin typeface="Segoe UI" panose="020B0502040204020203" pitchFamily="34" charset="0"/>
              </a:rPr>
              <a:t>是一个前端</a:t>
            </a:r>
            <a:r>
              <a:rPr lang="en-US" altLang="zh-CN" b="0" i="0" dirty="0">
                <a:solidFill>
                  <a:srgbClr val="282828"/>
                </a:solidFill>
                <a:effectLst/>
                <a:latin typeface="Segoe UI" panose="020B0502040204020203" pitchFamily="34" charset="0"/>
              </a:rPr>
              <a:t>MVC</a:t>
            </a:r>
            <a:r>
              <a:rPr lang="zh-CN" altLang="en-US" b="0" i="0" dirty="0">
                <a:solidFill>
                  <a:srgbClr val="282828"/>
                </a:solidFill>
                <a:effectLst/>
                <a:latin typeface="Segoe UI" panose="020B0502040204020203" pitchFamily="34" charset="0"/>
              </a:rPr>
              <a:t>框架。</a:t>
            </a:r>
          </a:p>
          <a:p>
            <a:pPr algn="l">
              <a:buFont typeface="Arial" panose="020B0604020202020204" pitchFamily="34" charset="0"/>
              <a:buChar char="•"/>
            </a:pPr>
            <a:r>
              <a:rPr lang="en-US" altLang="zh-CN" b="0" i="0" dirty="0">
                <a:solidFill>
                  <a:srgbClr val="282828"/>
                </a:solidFill>
                <a:effectLst/>
                <a:latin typeface="Segoe UI" panose="020B0502040204020203" pitchFamily="34" charset="0"/>
              </a:rPr>
              <a:t>Node.js</a:t>
            </a:r>
            <a:r>
              <a:rPr lang="zh-CN" altLang="en-US" b="0" i="0" dirty="0">
                <a:solidFill>
                  <a:srgbClr val="282828"/>
                </a:solidFill>
                <a:effectLst/>
                <a:latin typeface="Segoe UI" panose="020B0502040204020203" pitchFamily="34" charset="0"/>
              </a:rPr>
              <a:t>是一个并发 异步 事件驱动的</a:t>
            </a:r>
            <a:r>
              <a:rPr lang="en-US" altLang="zh-CN" b="0" i="0" dirty="0" err="1">
                <a:solidFill>
                  <a:srgbClr val="282828"/>
                </a:solidFill>
                <a:effectLst/>
                <a:latin typeface="Segoe UI" panose="020B0502040204020203" pitchFamily="34" charset="0"/>
              </a:rPr>
              <a:t>Javascript</a:t>
            </a:r>
            <a:r>
              <a:rPr lang="zh-CN" altLang="en-US" b="0" i="0" dirty="0">
                <a:solidFill>
                  <a:srgbClr val="282828"/>
                </a:solidFill>
                <a:effectLst/>
                <a:latin typeface="Segoe UI" panose="020B0502040204020203" pitchFamily="34" charset="0"/>
              </a:rPr>
              <a:t>服务器后端开发平台。</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zh-CN" altLang="en-US" sz="4800" dirty="0">
                <a:solidFill>
                  <a:srgbClr val="FFFFFF"/>
                </a:solidFill>
              </a:rPr>
              <a:t>云原生应用</a:t>
            </a:r>
            <a:r>
              <a:rPr lang="en-US" altLang="zh-CN" sz="4800" dirty="0">
                <a:solidFill>
                  <a:srgbClr val="FFFFFF"/>
                </a:solidFill>
              </a:rPr>
              <a:t>-</a:t>
            </a:r>
            <a:r>
              <a:rPr lang="zh-CN" altLang="en-US" sz="4800" dirty="0">
                <a:solidFill>
                  <a:srgbClr val="FFFFFF"/>
                </a:solidFill>
              </a:rPr>
              <a:t>白板设计会议</a:t>
            </a:r>
            <a:endParaRPr lang="en-US" sz="4800" dirty="0">
              <a:solidFill>
                <a:srgbClr val="FFFFFF"/>
              </a:solidFill>
            </a:endParaRP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1540540" y="4915638"/>
            <a:ext cx="3165275" cy="1792326"/>
          </a:xfrm>
        </p:spPr>
        <p:txBody>
          <a:bodyPr/>
          <a:lstStyle/>
          <a:p>
            <a:r>
              <a:rPr lang="zh-CN" altLang="en-US" dirty="0"/>
              <a:t>马    腾</a:t>
            </a:r>
            <a:endParaRPr lang="en-US" altLang="zh-CN" dirty="0"/>
          </a:p>
          <a:p>
            <a:endParaRPr lang="en-US" dirty="0"/>
          </a:p>
          <a:p>
            <a:r>
              <a:rPr lang="en-US" altLang="zh-CN" dirty="0"/>
              <a:t>Microsoft</a:t>
            </a:r>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42422"/>
            <a:ext cx="11653523" cy="5058386"/>
          </a:xfrm>
        </p:spPr>
        <p:txBody>
          <a:bodyPr>
            <a:noAutofit/>
          </a:bodyPr>
          <a:lstStyle/>
          <a:p>
            <a:pPr lvl="1">
              <a:spcAft>
                <a:spcPts val="882"/>
              </a:spcAft>
            </a:pPr>
            <a:r>
              <a:rPr lang="zh-CN" altLang="en-US" sz="3000" dirty="0">
                <a:solidFill>
                  <a:schemeClr val="tx1"/>
                </a:solidFill>
                <a:latin typeface="+mj-lt"/>
              </a:rPr>
              <a:t>简化新租户部署
提高租户更新的可靠性
在 </a:t>
            </a:r>
            <a:r>
              <a:rPr lang="en-US" altLang="zh-CN" sz="3000" dirty="0">
                <a:solidFill>
                  <a:schemeClr val="tx1"/>
                </a:solidFill>
                <a:latin typeface="+mj-lt"/>
              </a:rPr>
              <a:t>Azure </a:t>
            </a:r>
            <a:r>
              <a:rPr lang="zh-CN" altLang="en-US" sz="3000" dirty="0">
                <a:solidFill>
                  <a:schemeClr val="tx1"/>
                </a:solidFill>
                <a:latin typeface="+mj-lt"/>
              </a:rPr>
              <a:t>上选择合适的容器策略
在没有应用程序更改的情况下将</a:t>
            </a:r>
            <a:r>
              <a:rPr lang="en-US" altLang="zh-CN" sz="3000" dirty="0">
                <a:solidFill>
                  <a:schemeClr val="tx1"/>
                </a:solidFill>
                <a:latin typeface="+mj-lt"/>
              </a:rPr>
              <a:t>Mongo DB</a:t>
            </a:r>
            <a:r>
              <a:rPr lang="zh-CN" altLang="en-US" sz="3000" dirty="0">
                <a:solidFill>
                  <a:schemeClr val="tx1"/>
                </a:solidFill>
                <a:latin typeface="+mj-lt"/>
              </a:rPr>
              <a:t>数据迁移到宇宙数据库
将关系数据从 </a:t>
            </a:r>
            <a:r>
              <a:rPr lang="en-US" altLang="zh-CN" sz="3000" dirty="0" err="1">
                <a:solidFill>
                  <a:schemeClr val="tx1"/>
                </a:solidFill>
                <a:latin typeface="+mj-lt"/>
              </a:rPr>
              <a:t>Postgresql</a:t>
            </a:r>
            <a:r>
              <a:rPr lang="en-US" altLang="zh-CN" sz="3000" dirty="0">
                <a:solidFill>
                  <a:schemeClr val="tx1"/>
                </a:solidFill>
                <a:latin typeface="+mj-lt"/>
              </a:rPr>
              <a:t> </a:t>
            </a:r>
            <a:r>
              <a:rPr lang="zh-CN" altLang="en-US" sz="3000" dirty="0">
                <a:solidFill>
                  <a:schemeClr val="tx1"/>
                </a:solidFill>
                <a:latin typeface="+mj-lt"/>
              </a:rPr>
              <a:t>本地数据库迁移到微软 </a:t>
            </a:r>
            <a:r>
              <a:rPr lang="en-US" altLang="zh-CN" sz="3000" dirty="0">
                <a:solidFill>
                  <a:schemeClr val="tx1"/>
                </a:solidFill>
                <a:latin typeface="+mj-lt"/>
              </a:rPr>
              <a:t>Azure
</a:t>
            </a:r>
            <a:r>
              <a:rPr lang="zh-CN" altLang="en-US" sz="3000" dirty="0">
                <a:solidFill>
                  <a:schemeClr val="tx1"/>
                </a:solidFill>
                <a:latin typeface="+mj-lt"/>
              </a:rPr>
              <a:t>继续使用 </a:t>
            </a:r>
            <a:r>
              <a:rPr lang="en-US" altLang="zh-CN" sz="3000" dirty="0">
                <a:solidFill>
                  <a:schemeClr val="tx1"/>
                </a:solidFill>
                <a:latin typeface="+mj-lt"/>
              </a:rPr>
              <a:t>Git </a:t>
            </a:r>
            <a:r>
              <a:rPr lang="zh-CN" altLang="en-US" sz="3000" dirty="0">
                <a:solidFill>
                  <a:schemeClr val="tx1"/>
                </a:solidFill>
                <a:latin typeface="+mj-lt"/>
              </a:rPr>
              <a:t>存储库进行源控制
将 </a:t>
            </a:r>
            <a:r>
              <a:rPr lang="en-US" altLang="zh-CN" sz="3000" dirty="0">
                <a:solidFill>
                  <a:schemeClr val="tx1"/>
                </a:solidFill>
                <a:latin typeface="+mj-lt"/>
              </a:rPr>
              <a:t>GitHub </a:t>
            </a:r>
            <a:r>
              <a:rPr lang="zh-CN" altLang="en-US" sz="3000" dirty="0">
                <a:solidFill>
                  <a:schemeClr val="tx1"/>
                </a:solidFill>
                <a:latin typeface="+mj-lt"/>
              </a:rPr>
              <a:t>操作视为首选的 </a:t>
            </a:r>
            <a:r>
              <a:rPr lang="en-US" altLang="zh-CN" sz="3000" dirty="0">
                <a:solidFill>
                  <a:schemeClr val="tx1"/>
                </a:solidFill>
                <a:latin typeface="+mj-lt"/>
              </a:rPr>
              <a:t>CICD </a:t>
            </a:r>
            <a:r>
              <a:rPr lang="zh-CN" altLang="en-US" sz="3000" dirty="0">
                <a:solidFill>
                  <a:schemeClr val="tx1"/>
                </a:solidFill>
                <a:latin typeface="+mj-lt"/>
              </a:rPr>
              <a:t>工具</a:t>
            </a:r>
            <a:endParaRPr lang="en-US" sz="3000" dirty="0">
              <a:solidFill>
                <a:schemeClr val="tx1"/>
              </a:solidFill>
            </a:endParaRPr>
          </a:p>
          <a:p>
            <a:pPr lvl="1">
              <a:spcAft>
                <a:spcPts val="882"/>
              </a:spcAft>
            </a:pPr>
            <a:endParaRPr lang="en-US" sz="3000" dirty="0">
              <a:solidFill>
                <a:schemeClr val="tx1"/>
              </a:solidFill>
              <a:latin typeface="+mj-lt"/>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zh-CN" altLang="en-US" sz="4900" dirty="0">
                <a:solidFill>
                  <a:schemeClr val="tx1"/>
                </a:solidFill>
              </a:rPr>
              <a:t>客户需求</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7728" y="1929306"/>
            <a:ext cx="11653523" cy="3590547"/>
          </a:xfrm>
        </p:spPr>
        <p:txBody>
          <a:bodyPr>
            <a:noAutofit/>
          </a:bodyPr>
          <a:lstStyle/>
          <a:p>
            <a:pPr lvl="1">
              <a:spcAft>
                <a:spcPts val="882"/>
              </a:spcAft>
            </a:pPr>
            <a:r>
              <a:rPr lang="zh-CN" altLang="en-US" sz="3000" dirty="0">
                <a:solidFill>
                  <a:schemeClr val="tx1"/>
                </a:solidFill>
              </a:rPr>
              <a:t>使用工具进行部署、</a:t>
            </a:r>
            <a:r>
              <a:rPr lang="en-US" altLang="zh-CN" sz="3000" dirty="0">
                <a:solidFill>
                  <a:schemeClr val="tx1"/>
                </a:solidFill>
              </a:rPr>
              <a:t>CICD </a:t>
            </a:r>
            <a:r>
              <a:rPr lang="zh-CN" altLang="en-US" sz="3000" dirty="0">
                <a:solidFill>
                  <a:schemeClr val="tx1"/>
                </a:solidFill>
              </a:rPr>
              <a:t>集成、容器调度、编排、监控和警报
他们希望完成为单个租户培训团队和完善流程的拟议解决方案的实施
加强与 </a:t>
            </a:r>
            <a:r>
              <a:rPr lang="en-US" altLang="zh-CN" sz="3000" dirty="0">
                <a:solidFill>
                  <a:schemeClr val="tx1"/>
                </a:solidFill>
              </a:rPr>
              <a:t>AI </a:t>
            </a:r>
            <a:r>
              <a:rPr lang="zh-CN" altLang="en-US" sz="3000" dirty="0">
                <a:solidFill>
                  <a:schemeClr val="tx1"/>
                </a:solidFill>
              </a:rPr>
              <a:t>的与会者会议反馈，以防止发布不当内容，并实时语言翻译，以更好地适应不断增长的全球会议出席人数。</a:t>
            </a:r>
            <a:endParaRPr lang="en-US" sz="3000" dirty="0">
              <a:latin typeface="+mj-lt"/>
            </a:endParaRPr>
          </a:p>
          <a:p>
            <a:pPr marL="236546" lvl="1" indent="0">
              <a:spcAft>
                <a:spcPts val="882"/>
              </a:spcAft>
              <a:buNone/>
            </a:pPr>
            <a:endParaRPr lang="en-US" sz="3000" dirty="0">
              <a:solidFill>
                <a:schemeClr val="tx1"/>
              </a:solidFill>
            </a:endParaRPr>
          </a:p>
          <a:p>
            <a:pPr>
              <a:spcAft>
                <a:spcPts val="882"/>
              </a:spcAft>
            </a:pPr>
            <a:endParaRPr lang="en-US" sz="3000" dirty="0">
              <a:solidFill>
                <a:schemeClr val="tx1"/>
              </a:solidFill>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zh-CN" altLang="en-US" sz="4900" dirty="0">
                <a:solidFill>
                  <a:schemeClr val="tx1"/>
                </a:solidFill>
              </a:rPr>
              <a:t>客户需求（续）</a:t>
            </a:r>
            <a:br>
              <a:rPr lang="zh-CN" altLang="en-US" sz="4900" dirty="0">
                <a:solidFill>
                  <a:schemeClr val="tx1"/>
                </a:solidFill>
              </a:rPr>
            </a:br>
            <a:r>
              <a:rPr lang="zh-CN" altLang="en-US" sz="4900" dirty="0">
                <a:solidFill>
                  <a:schemeClr val="tx1"/>
                </a:solidFill>
              </a:rPr>
              <a:t>
</a:t>
            </a:r>
            <a:endParaRPr lang="en-US" sz="3236" i="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90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客户异议</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624073"/>
            <a:ext cx="9266099" cy="5745023"/>
          </a:xfrm>
        </p:spPr>
        <p:txBody>
          <a:bodyPr>
            <a:noAutofit/>
          </a:bodyPr>
          <a:lstStyle/>
          <a:p>
            <a:pPr fontAlgn="base">
              <a:tabLst>
                <a:tab pos="3200400" algn="l"/>
              </a:tabLst>
            </a:pPr>
            <a:r>
              <a:rPr lang="zh-CN" altLang="en-US" sz="3600" b="1" dirty="0"/>
              <a:t>有许多方法可以部署在 </a:t>
            </a:r>
            <a:r>
              <a:rPr lang="en-US" altLang="zh-CN" sz="3600" b="1" dirty="0"/>
              <a:t>Azure </a:t>
            </a:r>
            <a:r>
              <a:rPr lang="zh-CN" altLang="en-US" sz="3600" b="1" dirty="0"/>
              <a:t>上的 </a:t>
            </a:r>
            <a:r>
              <a:rPr lang="en-US" altLang="zh-CN" sz="3600" b="1" dirty="0"/>
              <a:t>Docker </a:t>
            </a:r>
            <a:r>
              <a:rPr lang="zh-CN" altLang="en-US" sz="3600" b="1" dirty="0"/>
              <a:t>容器，这些选项如何比较，每个选项的动机是什么？
</a:t>
            </a:r>
            <a:r>
              <a:rPr lang="en-US" altLang="zh-CN" sz="3600" b="1" dirty="0"/>
              <a:t>Azure </a:t>
            </a:r>
            <a:r>
              <a:rPr lang="zh-CN" altLang="en-US" sz="3600" b="1" dirty="0"/>
              <a:t>中是否有选项提供易于管理和迁移的容器编排平台功能，也可以处理我们的规模和管理工作流程要求？</a:t>
            </a:r>
            <a:endParaRPr lang="en-US" sz="3600" b="1" dirty="0"/>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常见方案</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a:t>
            </a:r>
            <a:r>
              <a:rPr lang="zh-CN" altLang="en-US" sz="3600" dirty="0">
                <a:solidFill>
                  <a:schemeClr val="tx1"/>
                </a:solidFill>
                <a:latin typeface="+mj-lt"/>
              </a:rPr>
              <a:t>架构</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常见场景 </a:t>
            </a:r>
            <a:r>
              <a:rPr lang="en-US" altLang="zh-CN" sz="4900" dirty="0">
                <a:solidFill>
                  <a:schemeClr val="tx1"/>
                </a:solidFill>
              </a:rPr>
              <a:t>2</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fontScale="90000"/>
          </a:bodyPr>
          <a:lstStyle/>
          <a:p>
            <a:r>
              <a:rPr lang="zh-CN" altLang="en-US" sz="4400" dirty="0">
                <a:solidFill>
                  <a:schemeClr val="tx1"/>
                </a:solidFill>
                <a:latin typeface="Segoe UI Light" panose="020B0502040204020203" pitchFamily="34" charset="0"/>
                <a:cs typeface="Segoe UI Light" panose="020B0502040204020203" pitchFamily="34" charset="0"/>
              </a:rPr>
              <a:t>第 </a:t>
            </a:r>
            <a:r>
              <a:rPr lang="en-US" altLang="zh-CN" sz="4400" dirty="0">
                <a:solidFill>
                  <a:schemeClr val="tx1"/>
                </a:solidFill>
                <a:latin typeface="Segoe UI Light" panose="020B0502040204020203" pitchFamily="34" charset="0"/>
                <a:cs typeface="Segoe UI Light" panose="020B0502040204020203" pitchFamily="34" charset="0"/>
              </a:rPr>
              <a:t>2 </a:t>
            </a:r>
            <a:r>
              <a:rPr lang="zh-CN" altLang="en-US" sz="4400" dirty="0">
                <a:solidFill>
                  <a:schemeClr val="tx1"/>
                </a:solidFill>
                <a:latin typeface="Segoe UI Light" panose="020B0502040204020203" pitchFamily="34" charset="0"/>
                <a:cs typeface="Segoe UI Light" panose="020B0502040204020203" pitchFamily="34" charset="0"/>
              </a:rPr>
              <a:t>步：设计解决方案
</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3594830"/>
          </a:xfrm>
          <a:prstGeom prst="rect">
            <a:avLst/>
          </a:prstGeom>
          <a:noFill/>
        </p:spPr>
        <p:txBody>
          <a:bodyPr wrap="square" lIns="182880" tIns="146304" rIns="182880" bIns="146304" rtlCol="0">
            <a:spAutoFit/>
          </a:bodyPr>
          <a:lstStyle/>
          <a:p>
            <a:pPr>
              <a:lnSpc>
                <a:spcPct val="90000"/>
              </a:lnSpc>
              <a:spcAft>
                <a:spcPts val="600"/>
              </a:spcAft>
            </a:pPr>
            <a:r>
              <a:rPr lang="zh-CN" altLang="en-US" sz="3600" dirty="0">
                <a:latin typeface="+mj-lt"/>
              </a:rPr>
              <a:t>结果
设计解决方案，并准备以 </a:t>
            </a:r>
            <a:r>
              <a:rPr lang="en-US" altLang="zh-CN" sz="3600" dirty="0">
                <a:latin typeface="+mj-lt"/>
              </a:rPr>
              <a:t>15 </a:t>
            </a:r>
            <a:r>
              <a:rPr lang="zh-CN" altLang="en-US" sz="3600" dirty="0">
                <a:latin typeface="+mj-lt"/>
              </a:rPr>
              <a:t>分钟的白板格式向目标客户受众介绍解决方案。
时间</a:t>
            </a:r>
            <a:r>
              <a:rPr lang="en-US" altLang="zh-CN" sz="3600" dirty="0">
                <a:latin typeface="+mj-lt"/>
              </a:rPr>
              <a:t>60 </a:t>
            </a:r>
            <a:r>
              <a:rPr lang="zh-CN" altLang="en-US" sz="3600" dirty="0">
                <a:latin typeface="+mj-lt"/>
              </a:rPr>
              <a:t>分钟
</a:t>
            </a:r>
            <a:endParaRPr lang="en-US" sz="2400" dirty="0">
              <a:latin typeface="Segoe UI Semilight" panose="020B0402040204020203" pitchFamily="34" charset="0"/>
              <a:cs typeface="Segoe UI Semilight" panose="020B0402040204020203" pitchFamily="34" charset="0"/>
            </a:endParaRP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49354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400" dirty="0">
                <a:solidFill>
                  <a:schemeClr val="tx1"/>
                </a:solidFill>
                <a:latin typeface="Segoe UI Light" panose="020B0502040204020203" pitchFamily="34" charset="0"/>
                <a:cs typeface="Segoe UI Light" panose="020B0502040204020203" pitchFamily="34" charset="0"/>
              </a:rPr>
              <a:t>第 </a:t>
            </a:r>
            <a:r>
              <a:rPr lang="en-US" altLang="zh-CN" sz="4400" dirty="0">
                <a:solidFill>
                  <a:schemeClr val="tx1"/>
                </a:solidFill>
                <a:latin typeface="Segoe UI Light" panose="020B0502040204020203" pitchFamily="34" charset="0"/>
                <a:cs typeface="Segoe UI Light" panose="020B0502040204020203" pitchFamily="34" charset="0"/>
              </a:rPr>
              <a:t>3 </a:t>
            </a:r>
            <a:r>
              <a:rPr lang="zh-CN" altLang="en-US" sz="4400" dirty="0">
                <a:solidFill>
                  <a:schemeClr val="tx1"/>
                </a:solidFill>
                <a:latin typeface="Segoe UI Light" panose="020B0502040204020203" pitchFamily="34" charset="0"/>
                <a:cs typeface="Segoe UI Light" panose="020B0502040204020203" pitchFamily="34" charset="0"/>
              </a:rPr>
              <a:t>步：提出解决方案
</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389645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zh-CN" altLang="en-US" sz="2400" dirty="0">
                <a:latin typeface="+mj-lt"/>
              </a:rPr>
              <a:t>结果：准备以 </a:t>
            </a:r>
            <a:r>
              <a:rPr lang="en-US" altLang="zh-CN" sz="2400" dirty="0">
                <a:latin typeface="+mj-lt"/>
              </a:rPr>
              <a:t>15 </a:t>
            </a:r>
            <a:r>
              <a:rPr lang="zh-CN" altLang="en-US" sz="2400" dirty="0">
                <a:latin typeface="+mj-lt"/>
              </a:rPr>
              <a:t>分钟的粉笔通话格式向目标客户提出解决方案。
时间：</a:t>
            </a:r>
            <a:r>
              <a:rPr lang="en-US" altLang="zh-CN" sz="2400" dirty="0">
                <a:latin typeface="+mj-lt"/>
              </a:rPr>
              <a:t>30 </a:t>
            </a:r>
            <a:r>
              <a:rPr lang="zh-CN" altLang="en-US" sz="2400" dirty="0">
                <a:latin typeface="+mj-lt"/>
              </a:rPr>
              <a:t>分钟（每个团队提交和接收反馈的 </a:t>
            </a:r>
            <a:r>
              <a:rPr lang="en-US" altLang="zh-CN" sz="2400" dirty="0">
                <a:latin typeface="+mj-lt"/>
              </a:rPr>
              <a:t>15 </a:t>
            </a:r>
            <a:r>
              <a:rPr lang="zh-CN" altLang="en-US" sz="2400" dirty="0">
                <a:latin typeface="+mj-lt"/>
              </a:rPr>
              <a:t>分钟</a:t>
            </a:r>
            <a:endParaRPr lang="en-US" altLang="zh-CN" sz="2400" dirty="0">
              <a:latin typeface="+mj-lt"/>
            </a:endParaRPr>
          </a:p>
          <a:p>
            <a:pPr marL="342900" indent="-342900">
              <a:lnSpc>
                <a:spcPct val="90000"/>
              </a:lnSpc>
              <a:spcAft>
                <a:spcPts val="600"/>
              </a:spcAft>
              <a:buFont typeface="Arial" panose="020B0604020202020204" pitchFamily="34" charset="0"/>
              <a:buChar char="•"/>
            </a:pPr>
            <a:endParaRPr lang="en-US" altLang="zh-CN" sz="2400" dirty="0">
              <a:latin typeface="+mj-lt"/>
            </a:endParaRPr>
          </a:p>
          <a:p>
            <a:pPr marL="342900" indent="-342900">
              <a:lnSpc>
                <a:spcPct val="90000"/>
              </a:lnSpc>
              <a:spcAft>
                <a:spcPts val="600"/>
              </a:spcAft>
              <a:buFont typeface="Arial" panose="020B0604020202020204" pitchFamily="34" charset="0"/>
              <a:buChar char="•"/>
            </a:pPr>
            <a:r>
              <a:rPr lang="zh-CN" altLang="en-US" sz="2400" dirty="0">
                <a:latin typeface="+mj-lt"/>
              </a:rPr>
              <a:t>方法：
</a:t>
            </a:r>
            <a:r>
              <a:rPr lang="zh-CN" altLang="en-US" dirty="0">
                <a:latin typeface="+mj-lt"/>
              </a:rPr>
              <a:t>与另一张桌子配对。
一张桌子是微软团队，另一张桌子是客户。
微软团队向客户提出他们提出的解决方案。
客户从案例研究中的异议列表中询问其中一项异议。
微软团队回应了反对意见。
客户团队向微软团队提供反馈</a:t>
            </a:r>
            <a:r>
              <a:rPr lang="zh-CN" altLang="en-US" sz="2400" dirty="0">
                <a:latin typeface="+mj-lt"/>
              </a:rPr>
              <a:t>。</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400" dirty="0">
                <a:solidFill>
                  <a:schemeClr val="tx1"/>
                </a:solidFill>
                <a:latin typeface="Segoe UI Light" panose="020B0502040204020203" pitchFamily="34" charset="0"/>
                <a:cs typeface="Segoe UI Light" panose="020B0502040204020203" pitchFamily="34" charset="0"/>
              </a:rPr>
              <a:t>总结</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671774"/>
          </a:xfrm>
          <a:prstGeom prst="rect">
            <a:avLst/>
          </a:prstGeom>
          <a:noFill/>
        </p:spPr>
        <p:txBody>
          <a:bodyPr wrap="square" lIns="182880" tIns="146304" rIns="182880" bIns="146304" rtlCol="0">
            <a:spAutoFit/>
          </a:bodyPr>
          <a:lstStyle/>
          <a:p>
            <a:pPr>
              <a:lnSpc>
                <a:spcPct val="90000"/>
              </a:lnSpc>
              <a:spcAft>
                <a:spcPts val="600"/>
              </a:spcAft>
            </a:pPr>
            <a:r>
              <a:rPr lang="zh-CN" altLang="en-US" sz="3600" dirty="0">
                <a:latin typeface="+mj-lt"/>
              </a:rPr>
              <a:t>
确定案例研究的首选解决方案
确定其他团队设计的解决方案</a:t>
            </a:r>
            <a:endParaRPr lang="en-US" altLang="zh-CN" sz="3600" dirty="0">
              <a:latin typeface="+mj-lt"/>
            </a:endParaRPr>
          </a:p>
          <a:p>
            <a:pPr>
              <a:lnSpc>
                <a:spcPct val="90000"/>
              </a:lnSpc>
              <a:spcAft>
                <a:spcPts val="600"/>
              </a:spcAft>
            </a:pPr>
            <a:r>
              <a:rPr lang="zh-CN" altLang="en-US" sz="3600" dirty="0">
                <a:latin typeface="+mj-lt"/>
              </a:rPr>
              <a:t>
时间</a:t>
            </a:r>
            <a:r>
              <a:rPr lang="en-US" altLang="zh-CN" sz="3600" dirty="0">
                <a:latin typeface="+mj-lt"/>
              </a:rPr>
              <a:t>15 </a:t>
            </a:r>
            <a:r>
              <a:rPr lang="zh-CN" altLang="en-US" sz="3600" dirty="0">
                <a:latin typeface="+mj-lt"/>
              </a:rPr>
              <a:t>分钟
</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首选目标受众</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zh-CN" altLang="en-US" sz="2800" dirty="0"/>
              <a:t>阿瑟</a:t>
            </a:r>
            <a:r>
              <a:rPr lang="en-US" altLang="zh-CN" sz="2800" dirty="0"/>
              <a:t>·</a:t>
            </a:r>
            <a:r>
              <a:rPr lang="zh-CN" altLang="en-US" sz="2800" dirty="0"/>
              <a:t>布洛克（</a:t>
            </a:r>
            <a:r>
              <a:rPr lang="en-US" altLang="zh-CN" sz="2800" dirty="0"/>
              <a:t>Arthur</a:t>
            </a:r>
            <a:r>
              <a:rPr lang="zh-CN" altLang="en-US" sz="2800" dirty="0"/>
              <a:t>），</a:t>
            </a:r>
            <a:r>
              <a:rPr lang="en-US" sz="2800" dirty="0"/>
              <a:t> </a:t>
            </a:r>
            <a:r>
              <a:rPr lang="en-US" sz="2800" dirty="0" err="1"/>
              <a:t>Fabrikam</a:t>
            </a:r>
            <a:r>
              <a:rPr lang="zh-CN" altLang="en-US" sz="2800" dirty="0"/>
              <a:t>医学会议副总裁
主要受众是技术战略决策者与有影响力的解决方案架构师，或领导技术人员在开发或操作。
通常，我们会与向 </a:t>
            </a:r>
            <a:r>
              <a:rPr lang="en-US" altLang="zh-CN" sz="2800" dirty="0"/>
              <a:t>CIO </a:t>
            </a:r>
            <a:r>
              <a:rPr lang="zh-CN" altLang="en-US" sz="2800" dirty="0"/>
              <a:t>或同等机构报告的关键架构师、开发人员和基础设施经理或关键解决方案赞助商或代表向这些赞助商报告的业务部门 </a:t>
            </a:r>
            <a:r>
              <a:rPr lang="en-US" altLang="zh-CN" sz="2800" dirty="0"/>
              <a:t>IT </a:t>
            </a:r>
            <a:r>
              <a:rPr lang="zh-CN" altLang="en-US" sz="2800" dirty="0"/>
              <a:t>或开发人员进行交谈。</a:t>
            </a: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首选解决方案</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315450"/>
            <a:ext cx="11267087" cy="3193252"/>
          </a:xfrm>
        </p:spPr>
        <p:txBody>
          <a:bodyPr>
            <a:normAutofit/>
          </a:bodyPr>
          <a:lstStyle/>
          <a:p>
            <a:pPr lvl="1"/>
            <a:r>
              <a:rPr lang="zh-CN" altLang="en-US" sz="3600" dirty="0"/>
              <a:t>在评估了 </a:t>
            </a:r>
            <a:r>
              <a:rPr lang="en-US" altLang="zh-CN" sz="3600" dirty="0"/>
              <a:t>Azure </a:t>
            </a:r>
            <a:r>
              <a:rPr lang="zh-CN" altLang="en-US" sz="3600" dirty="0"/>
              <a:t>上容器平台的选项后，</a:t>
            </a:r>
            <a:r>
              <a:rPr lang="en-US" sz="3600" dirty="0"/>
              <a:t> </a:t>
            </a:r>
            <a:r>
              <a:rPr lang="en-US" sz="3600" dirty="0" err="1"/>
              <a:t>Fabrikam</a:t>
            </a:r>
            <a:r>
              <a:rPr lang="zh-CN" altLang="en-US" sz="3600" dirty="0"/>
              <a:t>医疗会议决定与 </a:t>
            </a:r>
            <a:r>
              <a:rPr lang="en-US" altLang="zh-CN" sz="3600" dirty="0"/>
              <a:t>Azure </a:t>
            </a:r>
            <a:r>
              <a:rPr lang="zh-CN" altLang="en-US" sz="3600" dirty="0"/>
              <a:t>合作，使用</a:t>
            </a:r>
            <a:r>
              <a:rPr lang="en-US" altLang="zh-CN" sz="3600" dirty="0"/>
              <a:t>AKS</a:t>
            </a:r>
            <a:r>
              <a:rPr lang="zh-CN" altLang="en-US" sz="3600" dirty="0"/>
              <a:t>。
他们还决定推进用于基础架构和容器 </a:t>
            </a:r>
            <a:r>
              <a:rPr lang="en-US" altLang="zh-CN" sz="3600" dirty="0"/>
              <a:t>DevOps </a:t>
            </a:r>
            <a:r>
              <a:rPr lang="zh-CN" altLang="en-US" sz="3600" dirty="0"/>
              <a:t>工作流的 </a:t>
            </a:r>
            <a:r>
              <a:rPr lang="en-US" altLang="zh-CN" sz="3600" dirty="0"/>
              <a:t>GitHub Actions</a:t>
            </a:r>
            <a:r>
              <a:rPr lang="zh-CN" altLang="en-US" sz="3600" dirty="0"/>
              <a:t>。</a:t>
            </a: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400" dirty="0">
                <a:solidFill>
                  <a:schemeClr val="tx1"/>
                </a:solidFill>
                <a:latin typeface="Segoe UI Light" panose="020B0502040204020203" pitchFamily="34" charset="0"/>
                <a:cs typeface="Segoe UI Light" panose="020B0502040204020203" pitchFamily="34" charset="0"/>
              </a:rPr>
              <a:t>概览与学习目标</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473360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zh-CN" altLang="en-US" sz="2800" b="1" dirty="0">
                <a:latin typeface="+mj-lt"/>
              </a:rPr>
              <a:t>概览</a:t>
            </a:r>
            <a:r>
              <a:rPr lang="zh-CN" altLang="en-US" sz="2000" dirty="0">
                <a:latin typeface="+mj-lt"/>
              </a:rPr>
              <a:t>
此白板设计环节旨在帮助与会者了解与在 </a:t>
            </a:r>
            <a:r>
              <a:rPr lang="en-US" altLang="zh-CN" sz="2000" dirty="0">
                <a:latin typeface="+mj-lt"/>
              </a:rPr>
              <a:t>Azure </a:t>
            </a:r>
            <a:r>
              <a:rPr lang="zh-CN" altLang="en-US" sz="2000" dirty="0">
                <a:latin typeface="+mj-lt"/>
              </a:rPr>
              <a:t>中构建和部署容器化应用程序相关的选择、围绕此问题做出的关键决策以及解决方案的其他方面，包括如何提升和转移应用程序的部件以减少应用程序更改。</a:t>
            </a:r>
            <a:br>
              <a:rPr lang="zh-CN" altLang="en-US" sz="2000" dirty="0">
                <a:latin typeface="+mj-lt"/>
              </a:rPr>
            </a:br>
            <a:r>
              <a:rPr lang="zh-CN" altLang="en-US" sz="2000" dirty="0">
                <a:latin typeface="+mj-lt"/>
              </a:rPr>
              <a:t>
</a:t>
            </a:r>
            <a:r>
              <a:rPr lang="zh-CN" altLang="en-US" sz="2800" b="1" dirty="0">
                <a:latin typeface="+mj-lt"/>
              </a:rPr>
              <a:t>学习目标</a:t>
            </a:r>
            <a:r>
              <a:rPr lang="zh-CN" altLang="en-US" sz="2000" dirty="0">
                <a:latin typeface="+mj-lt"/>
              </a:rPr>
              <a:t>
与</a:t>
            </a:r>
            <a:r>
              <a:rPr lang="en-US" altLang="zh-CN" sz="2000" dirty="0">
                <a:latin typeface="+mj-lt"/>
              </a:rPr>
              <a:t>Docker</a:t>
            </a:r>
            <a:r>
              <a:rPr lang="zh-CN" altLang="en-US" sz="2000" dirty="0">
                <a:latin typeface="+mj-lt"/>
              </a:rPr>
              <a:t>镜像和 </a:t>
            </a:r>
            <a:r>
              <a:rPr lang="en-US" altLang="zh-CN" sz="2000" dirty="0">
                <a:latin typeface="+mj-lt"/>
              </a:rPr>
              <a:t>Azure </a:t>
            </a:r>
            <a:r>
              <a:rPr lang="zh-CN" altLang="en-US" sz="2000" dirty="0">
                <a:latin typeface="+mj-lt"/>
              </a:rPr>
              <a:t>容器库合作
使用</a:t>
            </a:r>
            <a:r>
              <a:rPr lang="en-US" altLang="zh-CN" sz="2000" dirty="0">
                <a:latin typeface="+mj-lt"/>
              </a:rPr>
              <a:t>K8S</a:t>
            </a:r>
            <a:r>
              <a:rPr lang="zh-CN" altLang="en-US" sz="2000" dirty="0">
                <a:latin typeface="+mj-lt"/>
              </a:rPr>
              <a:t>服务 （</a:t>
            </a:r>
            <a:r>
              <a:rPr lang="en-US" altLang="zh-CN" sz="2000" dirty="0">
                <a:latin typeface="+mj-lt"/>
              </a:rPr>
              <a:t>AKS</a:t>
            </a:r>
            <a:r>
              <a:rPr lang="zh-CN" altLang="en-US" sz="2000" dirty="0">
                <a:latin typeface="+mj-lt"/>
              </a:rPr>
              <a:t>） 创建</a:t>
            </a:r>
            <a:r>
              <a:rPr lang="en-US" altLang="zh-CN" sz="2000" dirty="0">
                <a:latin typeface="+mj-lt"/>
              </a:rPr>
              <a:t>K8S</a:t>
            </a:r>
            <a:r>
              <a:rPr lang="zh-CN" altLang="en-US" sz="2000" dirty="0">
                <a:latin typeface="+mj-lt"/>
              </a:rPr>
              <a:t>集群
将容器部署到</a:t>
            </a:r>
            <a:r>
              <a:rPr lang="en-US" altLang="zh-CN" sz="2000" dirty="0">
                <a:latin typeface="+mj-lt"/>
              </a:rPr>
              <a:t>K8S</a:t>
            </a:r>
            <a:r>
              <a:rPr lang="zh-CN" altLang="en-US" sz="2000" dirty="0">
                <a:latin typeface="+mj-lt"/>
              </a:rPr>
              <a:t>集群
负载平衡容器，设置动态服务发现
规模服务
在零停机时间下执行滚动升级</a:t>
            </a:r>
            <a:endParaRPr lang="en-US" sz="2000" dirty="0"/>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首选解决方案 </a:t>
            </a:r>
            <a:r>
              <a:rPr lang="en-US" altLang="zh-CN" sz="4900" dirty="0">
                <a:solidFill>
                  <a:schemeClr val="tx1"/>
                </a:solidFill>
              </a:rPr>
              <a:t>2</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4"/>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5400" dirty="0">
                <a:solidFill>
                  <a:schemeClr val="tx1"/>
                </a:solidFill>
              </a:rPr>
              <a:t>异议</a:t>
            </a:r>
            <a:r>
              <a:rPr lang="en-US" altLang="zh-CN" sz="5400" dirty="0">
                <a:solidFill>
                  <a:schemeClr val="tx1"/>
                </a:solidFill>
              </a:rPr>
              <a:t>1 </a:t>
            </a:r>
            <a:r>
              <a:rPr lang="zh-CN" altLang="en-US" sz="5400" dirty="0">
                <a:solidFill>
                  <a:schemeClr val="tx1"/>
                </a:solidFill>
              </a:rPr>
              <a:t>的首选方案</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735586"/>
            <a:ext cx="11653523" cy="5287823"/>
          </a:xfrm>
        </p:spPr>
        <p:txBody>
          <a:bodyPr>
            <a:normAutofit/>
          </a:bodyPr>
          <a:lstStyle/>
          <a:p>
            <a:pPr marL="0" indent="0">
              <a:buNone/>
            </a:pPr>
            <a:r>
              <a:rPr lang="zh-CN" altLang="en-US" sz="3600" dirty="0"/>
              <a:t>在 </a:t>
            </a:r>
            <a:r>
              <a:rPr lang="en-US" altLang="zh-CN" sz="3600" dirty="0"/>
              <a:t>Azure </a:t>
            </a:r>
            <a:r>
              <a:rPr lang="zh-CN" altLang="en-US" sz="3600" dirty="0"/>
              <a:t>上部署</a:t>
            </a:r>
            <a:r>
              <a:rPr lang="en-US" altLang="zh-CN" sz="3600" dirty="0"/>
              <a:t>Docker</a:t>
            </a:r>
            <a:r>
              <a:rPr lang="zh-CN" altLang="en-US" sz="3600" dirty="0"/>
              <a:t>容器的方法有很多种。这些选项如何比较，每个选项的动机是什么？</a:t>
            </a:r>
            <a:endParaRPr lang="en-US" altLang="zh-CN" sz="3600" dirty="0"/>
          </a:p>
          <a:p>
            <a:pPr marL="0" indent="0">
              <a:buNone/>
            </a:pPr>
            <a:endParaRPr lang="en-US" altLang="zh-CN" sz="3600" b="1" dirty="0"/>
          </a:p>
          <a:p>
            <a:r>
              <a:rPr lang="en-US" altLang="zh-CN" sz="2800" b="1" dirty="0"/>
              <a:t>Azure </a:t>
            </a:r>
            <a:r>
              <a:rPr lang="en-US" sz="2800" kern="1200" dirty="0">
                <a:solidFill>
                  <a:schemeClr val="tx1"/>
                </a:solidFill>
                <a:effectLst/>
                <a:latin typeface="+mn-lt"/>
                <a:ea typeface="+mn-ea"/>
                <a:cs typeface="+mn-cs"/>
              </a:rPr>
              <a:t>Kubernetes Service </a:t>
            </a:r>
            <a:r>
              <a:rPr lang="zh-CN" altLang="en-US" sz="2800" b="1" dirty="0"/>
              <a:t>（</a:t>
            </a:r>
            <a:r>
              <a:rPr lang="en-US" altLang="zh-CN" sz="2800" b="1" dirty="0"/>
              <a:t>AKS</a:t>
            </a:r>
            <a:r>
              <a:rPr lang="zh-CN" altLang="en-US" sz="2800" b="1" dirty="0"/>
              <a:t>） </a:t>
            </a:r>
            <a:r>
              <a:rPr lang="en-US" altLang="zh-CN" sz="2800" b="1" dirty="0"/>
              <a:t>– </a:t>
            </a:r>
            <a:r>
              <a:rPr lang="zh-CN" altLang="en-US" sz="2800" b="1" dirty="0"/>
              <a:t>提供全面管理体验的理想解决方案
</a:t>
            </a:r>
            <a:r>
              <a:rPr lang="en-US" altLang="zh-CN" sz="2800" b="1" dirty="0"/>
              <a:t>Azure</a:t>
            </a:r>
            <a:r>
              <a:rPr lang="zh-CN" altLang="en-US" sz="2800" b="1" dirty="0"/>
              <a:t>容器实例</a:t>
            </a:r>
            <a:r>
              <a:rPr lang="en-US" altLang="zh-CN" sz="2800" b="1" dirty="0"/>
              <a:t>–</a:t>
            </a:r>
            <a:r>
              <a:rPr lang="zh-CN" altLang="en-US" sz="2800" b="1" dirty="0"/>
              <a:t>简单、隔离、无管理工具，实现按需工作负载规模
容器的 </a:t>
            </a:r>
            <a:r>
              <a:rPr lang="en-US" altLang="zh-CN" sz="2800" b="1" dirty="0"/>
              <a:t>Web </a:t>
            </a:r>
            <a:r>
              <a:rPr lang="zh-CN" altLang="en-US" sz="2800" b="1" dirty="0"/>
              <a:t>应用程序 </a:t>
            </a:r>
            <a:r>
              <a:rPr lang="en-US" altLang="zh-CN" sz="2800" b="1" dirty="0"/>
              <a:t>– </a:t>
            </a:r>
            <a:r>
              <a:rPr lang="zh-CN" altLang="en-US" sz="2800" b="1" dirty="0"/>
              <a:t>没有全功能容器编排的简单 </a:t>
            </a:r>
            <a:r>
              <a:rPr lang="en-US" altLang="zh-CN" sz="2800" b="1" dirty="0"/>
              <a:t>PaaS </a:t>
            </a:r>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5400" dirty="0">
                <a:solidFill>
                  <a:schemeClr val="tx1"/>
                </a:solidFill>
              </a:rPr>
              <a:t>异议</a:t>
            </a:r>
            <a:r>
              <a:rPr lang="en-US" altLang="zh-CN" sz="5400" dirty="0">
                <a:solidFill>
                  <a:schemeClr val="tx1"/>
                </a:solidFill>
              </a:rPr>
              <a:t>2 </a:t>
            </a:r>
            <a:r>
              <a:rPr lang="zh-CN" altLang="en-US" sz="5400" dirty="0">
                <a:solidFill>
                  <a:schemeClr val="tx1"/>
                </a:solidFill>
              </a:rPr>
              <a:t>的首选方案</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altLang="zh-CN" sz="3600" dirty="0"/>
              <a:t>Azure </a:t>
            </a:r>
            <a:r>
              <a:rPr lang="zh-CN" altLang="en-US" sz="3600" dirty="0"/>
              <a:t>中是否有选项提供易于管理和迁移的容器编排平台功能，也可以处理我们的规模和管理工作流程要求？</a:t>
            </a:r>
            <a:endParaRPr lang="en-US" altLang="zh-CN" sz="3600" dirty="0"/>
          </a:p>
          <a:p>
            <a:pPr marL="0" indent="0">
              <a:buNone/>
            </a:pPr>
            <a:r>
              <a:rPr lang="zh-CN" altLang="en-US" sz="3600" dirty="0"/>
              <a:t>
最好的选择是使用托管集群，如 </a:t>
            </a:r>
            <a:r>
              <a:rPr lang="en-US" altLang="zh-CN" sz="3600" dirty="0"/>
              <a:t>Azure AKS</a:t>
            </a:r>
            <a:r>
              <a:rPr lang="zh-CN" altLang="en-US" sz="3600" dirty="0"/>
              <a:t>，原生于 </a:t>
            </a:r>
            <a:r>
              <a:rPr lang="en-US" altLang="zh-CN" sz="3600" dirty="0"/>
              <a:t>Azure</a:t>
            </a:r>
            <a:r>
              <a:rPr lang="zh-CN" altLang="en-US" sz="3600" dirty="0"/>
              <a:t>。</a:t>
            </a:r>
            <a:endParaRPr lang="en-US" sz="2800" dirty="0"/>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4505849"/>
          </a:xfrm>
        </p:spPr>
        <p:txBody>
          <a:bodyPr/>
          <a:lstStyle/>
          <a:p>
            <a:pPr marL="0" indent="0">
              <a:buNone/>
            </a:pPr>
            <a:r>
              <a:rPr lang="zh-CN" altLang="en-US" sz="3600" dirty="0"/>
              <a:t>我们听说</a:t>
            </a:r>
            <a:r>
              <a:rPr lang="en-US" altLang="zh-CN" sz="3600" dirty="0"/>
              <a:t>Azure Cosmos DB</a:t>
            </a:r>
            <a:r>
              <a:rPr lang="zh-CN" altLang="en-US" sz="3600" dirty="0"/>
              <a:t>与</a:t>
            </a:r>
            <a:r>
              <a:rPr lang="en-US" altLang="zh-CN" sz="3600" dirty="0"/>
              <a:t>Mongo DB</a:t>
            </a:r>
            <a:r>
              <a:rPr lang="zh-CN" altLang="en-US" sz="3600" dirty="0"/>
              <a:t>兼容。这是否会提供将代码更改最小化的迁移？</a:t>
            </a:r>
            <a:endParaRPr lang="en-US" altLang="zh-CN" sz="3600" dirty="0"/>
          </a:p>
          <a:p>
            <a:pPr marL="0" indent="0">
              <a:buNone/>
            </a:pPr>
            <a:r>
              <a:rPr lang="zh-CN" altLang="en-US" sz="3600" dirty="0"/>
              <a:t>
</a:t>
            </a:r>
            <a:r>
              <a:rPr lang="en-US" altLang="zh-CN" sz="3600" dirty="0"/>
              <a:t>Azure Cosmos DB </a:t>
            </a:r>
            <a:r>
              <a:rPr lang="zh-CN" altLang="en-US" sz="3600" dirty="0"/>
              <a:t>支持多个 </a:t>
            </a:r>
            <a:r>
              <a:rPr lang="en-US" altLang="zh-CN" sz="3600" dirty="0"/>
              <a:t>NoSQL </a:t>
            </a:r>
            <a:r>
              <a:rPr lang="zh-CN" altLang="en-US" sz="3600" dirty="0"/>
              <a:t>数据模型</a:t>
            </a:r>
            <a:r>
              <a:rPr lang="en-US" altLang="zh-CN" sz="3600" dirty="0"/>
              <a:t>;</a:t>
            </a:r>
            <a:r>
              <a:rPr lang="zh-CN" altLang="en-US" sz="3600" dirty="0"/>
              <a:t>包括支持</a:t>
            </a:r>
            <a:r>
              <a:rPr lang="en-US" altLang="zh-CN" sz="3600" dirty="0"/>
              <a:t>Mongo DB API</a:t>
            </a:r>
            <a:r>
              <a:rPr lang="zh-CN" altLang="en-US" sz="3600" dirty="0"/>
              <a:t>。这为 </a:t>
            </a:r>
            <a:r>
              <a:rPr lang="en-US" altLang="zh-CN" sz="3600" dirty="0"/>
              <a:t>MongoDB </a:t>
            </a:r>
            <a:r>
              <a:rPr lang="zh-CN" altLang="en-US" sz="3600" dirty="0"/>
              <a:t>编写的代码提供了兼容性，以便在不更改代码的情况下与</a:t>
            </a:r>
            <a:r>
              <a:rPr lang="en-US" altLang="zh-CN" sz="3600" dirty="0"/>
              <a:t>Cosmos</a:t>
            </a:r>
            <a:r>
              <a:rPr lang="zh-CN" altLang="en-US" sz="3600" dirty="0"/>
              <a:t> </a:t>
            </a:r>
            <a:r>
              <a:rPr lang="en-US" altLang="zh-CN" sz="3600" dirty="0"/>
              <a:t>DB </a:t>
            </a:r>
            <a:r>
              <a:rPr lang="zh-CN" altLang="en-US" sz="3600" dirty="0"/>
              <a:t>通信：便于迁移和互操作。
</a:t>
            </a:r>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fontScale="90000"/>
          </a:bodyPr>
          <a:lstStyle/>
          <a:p>
            <a:r>
              <a:rPr lang="zh-CN" altLang="en-US" sz="4400" dirty="0">
                <a:solidFill>
                  <a:schemeClr val="tx1"/>
                </a:solidFill>
              </a:rPr>
              <a:t>异议</a:t>
            </a:r>
            <a:r>
              <a:rPr lang="en-US" altLang="zh-CN" sz="4400" dirty="0">
                <a:solidFill>
                  <a:schemeClr val="tx1"/>
                </a:solidFill>
              </a:rPr>
              <a:t>3 </a:t>
            </a:r>
            <a:r>
              <a:rPr lang="zh-CN" altLang="en-US" sz="4400" dirty="0">
                <a:solidFill>
                  <a:schemeClr val="tx1"/>
                </a:solidFill>
              </a:rPr>
              <a:t>的首选方案
</a:t>
            </a:r>
            <a:endParaRPr lang="en-US" sz="4400" dirty="0">
              <a:solidFill>
                <a:schemeClr val="tx1"/>
              </a:solidFill>
            </a:endParaRP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4407360"/>
          </a:xfrm>
        </p:spPr>
        <p:txBody>
          <a:bodyPr/>
          <a:lstStyle/>
          <a:p>
            <a:pPr marL="0" indent="0">
              <a:buNone/>
            </a:pPr>
            <a:r>
              <a:rPr lang="zh-CN" altLang="en-US" sz="2800" dirty="0"/>
              <a:t>我们知道微软提供认知服务与预构建的</a:t>
            </a:r>
            <a:r>
              <a:rPr lang="en-US" altLang="zh-CN" sz="2800" dirty="0"/>
              <a:t>AI</a:t>
            </a:r>
            <a:r>
              <a:rPr lang="zh-CN" altLang="en-US" sz="2800" dirty="0"/>
              <a:t>模型。哪些型号提供我们希望用于增强会议网站的功能？
</a:t>
            </a:r>
            <a:r>
              <a:rPr lang="en-US" altLang="zh-CN" sz="2800" dirty="0"/>
              <a:t>Azure </a:t>
            </a:r>
            <a:r>
              <a:rPr lang="zh-CN" altLang="en-US" sz="2800" dirty="0"/>
              <a:t>认知服务为每个开发人员提供人工智能，无需机器学习专业知识。只需要一个 </a:t>
            </a:r>
            <a:r>
              <a:rPr lang="en-US" altLang="zh-CN" sz="2800" dirty="0"/>
              <a:t>API </a:t>
            </a:r>
            <a:r>
              <a:rPr lang="zh-CN" altLang="en-US" sz="2800" dirty="0"/>
              <a:t>调用或嵌入嵌入实现 </a:t>
            </a:r>
            <a:r>
              <a:rPr lang="en-US" altLang="zh-CN" sz="2800" dirty="0"/>
              <a:t>Microsoft </a:t>
            </a:r>
            <a:r>
              <a:rPr lang="zh-CN" altLang="en-US" sz="2800" dirty="0"/>
              <a:t>管理的 </a:t>
            </a:r>
            <a:r>
              <a:rPr lang="en-US" altLang="zh-CN" sz="2800" dirty="0"/>
              <a:t>ML </a:t>
            </a:r>
            <a:r>
              <a:rPr lang="zh-CN" altLang="en-US" sz="2800" dirty="0"/>
              <a:t>模型的能力。
内容审查</a:t>
            </a:r>
            <a:r>
              <a:rPr lang="en-US" altLang="zh-CN" sz="2800" dirty="0"/>
              <a:t>API </a:t>
            </a:r>
            <a:r>
              <a:rPr lang="zh-CN" altLang="en-US" sz="2800" dirty="0"/>
              <a:t>可用于为图像、文本和视频添加机器辅助内容适度和人工审核工具。您可以通过基于机器学习的分类器、自定义列表和光学字符识别 （</a:t>
            </a:r>
            <a:r>
              <a:rPr lang="en-US" altLang="zh-CN" sz="2800" dirty="0"/>
              <a:t>OCR</a:t>
            </a:r>
            <a:r>
              <a:rPr lang="zh-CN" altLang="en-US" sz="2800" dirty="0"/>
              <a:t>）增强检测潜在冒犯性或不需要的图像的能力。
翻译 </a:t>
            </a:r>
            <a:r>
              <a:rPr lang="en-US" altLang="zh-CN" sz="2800" dirty="0"/>
              <a:t>API </a:t>
            </a:r>
            <a:r>
              <a:rPr lang="zh-CN" altLang="en-US" sz="2800" dirty="0"/>
              <a:t>可用于集成 </a:t>
            </a:r>
            <a:r>
              <a:rPr lang="en-US" altLang="zh-CN" sz="2800" dirty="0"/>
              <a:t>AI </a:t>
            </a:r>
            <a:r>
              <a:rPr lang="zh-CN" altLang="en-US" sz="2800" dirty="0"/>
              <a:t>服务以进行实时文本翻译。它可以在 </a:t>
            </a:r>
            <a:r>
              <a:rPr lang="en-US" altLang="zh-CN" sz="2800" dirty="0"/>
              <a:t>70 </a:t>
            </a:r>
            <a:r>
              <a:rPr lang="zh-CN" altLang="en-US" sz="2800" dirty="0"/>
              <a:t>多种语言中实时翻译文本。
</a:t>
            </a:r>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zh-CN" altLang="en-US" sz="4400" dirty="0">
                <a:solidFill>
                  <a:schemeClr val="tx1"/>
                </a:solidFill>
              </a:rPr>
              <a:t>异议</a:t>
            </a:r>
            <a:r>
              <a:rPr lang="en-US" altLang="zh-CN" sz="4400" dirty="0">
                <a:solidFill>
                  <a:schemeClr val="tx1"/>
                </a:solidFill>
              </a:rPr>
              <a:t>4 </a:t>
            </a:r>
            <a:r>
              <a:rPr lang="zh-CN" altLang="en-US" sz="4400" dirty="0">
                <a:solidFill>
                  <a:schemeClr val="tx1"/>
                </a:solidFill>
              </a:rPr>
              <a:t>的首选方案</a:t>
            </a:r>
            <a:endParaRPr lang="en-US" sz="4400" dirty="0">
              <a:solidFill>
                <a:schemeClr val="tx1"/>
              </a:solidFill>
            </a:endParaRPr>
          </a:p>
        </p:txBody>
      </p:sp>
    </p:spTree>
    <p:extLst>
      <p:ext uri="{BB962C8B-B14F-4D97-AF65-F5344CB8AC3E}">
        <p14:creationId xmlns:p14="http://schemas.microsoft.com/office/powerpoint/2010/main" val="48389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客户评价</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a:bodyPr>
          <a:lstStyle/>
          <a:p>
            <a:pPr marL="0" indent="0">
              <a:buNone/>
            </a:pPr>
            <a:r>
              <a:rPr lang="en-US" altLang="zh-CN" sz="3600" i="1" dirty="0">
                <a:solidFill>
                  <a:schemeClr val="tx1"/>
                </a:solidFill>
              </a:rPr>
              <a:t>"</a:t>
            </a:r>
            <a:r>
              <a:rPr lang="zh-CN" altLang="en-US" sz="3600" i="1" dirty="0">
                <a:solidFill>
                  <a:schemeClr val="tx1"/>
                </a:solidFill>
              </a:rPr>
              <a:t>通过 </a:t>
            </a:r>
            <a:r>
              <a:rPr lang="en-US" altLang="zh-CN" sz="3600" i="1" dirty="0">
                <a:solidFill>
                  <a:schemeClr val="tx1"/>
                </a:solidFill>
              </a:rPr>
              <a:t>Azure Kubernetes </a:t>
            </a:r>
            <a:r>
              <a:rPr lang="zh-CN" altLang="en-US" sz="3600" i="1" dirty="0">
                <a:solidFill>
                  <a:schemeClr val="tx1"/>
                </a:solidFill>
              </a:rPr>
              <a:t>服务 （</a:t>
            </a:r>
            <a:r>
              <a:rPr lang="en-US" altLang="zh-CN" sz="3600" i="1" dirty="0">
                <a:solidFill>
                  <a:schemeClr val="tx1"/>
                </a:solidFill>
              </a:rPr>
              <a:t>AKS</a:t>
            </a:r>
            <a:r>
              <a:rPr lang="zh-CN" altLang="en-US" sz="3600" i="1" dirty="0">
                <a:solidFill>
                  <a:schemeClr val="tx1"/>
                </a:solidFill>
              </a:rPr>
              <a:t>） 和</a:t>
            </a:r>
            <a:r>
              <a:rPr lang="en-US" altLang="zh-CN" sz="3600" i="1" dirty="0">
                <a:solidFill>
                  <a:schemeClr val="tx1"/>
                </a:solidFill>
              </a:rPr>
              <a:t>Cosmos</a:t>
            </a:r>
            <a:r>
              <a:rPr lang="zh-CN" altLang="en-US" sz="3600" i="1" dirty="0">
                <a:solidFill>
                  <a:schemeClr val="tx1"/>
                </a:solidFill>
              </a:rPr>
              <a:t> </a:t>
            </a:r>
            <a:r>
              <a:rPr lang="en-US" altLang="zh-CN" sz="3600" i="1" dirty="0">
                <a:solidFill>
                  <a:schemeClr val="tx1"/>
                </a:solidFill>
              </a:rPr>
              <a:t>DB</a:t>
            </a:r>
            <a:r>
              <a:rPr lang="zh-CN" altLang="en-US" sz="3600" i="1" dirty="0">
                <a:solidFill>
                  <a:schemeClr val="tx1"/>
                </a:solidFill>
              </a:rPr>
              <a:t>，我们有信心能够迁移到一个基于云的、基于容器的平台，并提供正确的 </a:t>
            </a:r>
            <a:r>
              <a:rPr lang="en-US" altLang="zh-CN" sz="3600" i="1" dirty="0">
                <a:solidFill>
                  <a:schemeClr val="tx1"/>
                </a:solidFill>
              </a:rPr>
              <a:t>DevOps </a:t>
            </a:r>
            <a:r>
              <a:rPr lang="zh-CN" altLang="en-US" sz="3600" i="1" dirty="0">
                <a:solidFill>
                  <a:schemeClr val="tx1"/>
                </a:solidFill>
              </a:rPr>
              <a:t>支持，以便在小型团队中取得成功。
</a:t>
            </a: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400" dirty="0">
                <a:solidFill>
                  <a:schemeClr val="tx1"/>
                </a:solidFill>
                <a:latin typeface="Segoe UI Light" panose="020B0502040204020203" pitchFamily="34" charset="0"/>
                <a:cs typeface="Segoe UI Light" panose="020B0502040204020203" pitchFamily="34" charset="0"/>
              </a:rPr>
              <a:t>第 </a:t>
            </a:r>
            <a:r>
              <a:rPr lang="en-US" altLang="zh-CN" sz="4400" dirty="0">
                <a:solidFill>
                  <a:schemeClr val="tx1"/>
                </a:solidFill>
                <a:latin typeface="Segoe UI Light" panose="020B0502040204020203" pitchFamily="34" charset="0"/>
                <a:cs typeface="Segoe UI Light" panose="020B0502040204020203" pitchFamily="34" charset="0"/>
              </a:rPr>
              <a:t>1 </a:t>
            </a:r>
            <a:r>
              <a:rPr lang="zh-CN" altLang="en-US" sz="4400" dirty="0">
                <a:solidFill>
                  <a:schemeClr val="tx1"/>
                </a:solidFill>
                <a:latin typeface="Segoe UI Light" panose="020B0502040204020203" pitchFamily="34" charset="0"/>
                <a:cs typeface="Segoe UI Light" panose="020B0502040204020203" pitchFamily="34" charset="0"/>
              </a:rPr>
              <a:t>步：审查客户案例研究
</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96232"/>
          </a:xfrm>
          <a:prstGeom prst="rect">
            <a:avLst/>
          </a:prstGeom>
          <a:noFill/>
        </p:spPr>
        <p:txBody>
          <a:bodyPr wrap="square" lIns="182880" tIns="146304" rIns="182880" bIns="146304" rtlCol="0">
            <a:spAutoFit/>
          </a:bodyPr>
          <a:lstStyle/>
          <a:p>
            <a:pPr marL="571500" indent="-571500">
              <a:lnSpc>
                <a:spcPct val="90000"/>
              </a:lnSpc>
              <a:spcAft>
                <a:spcPts val="600"/>
              </a:spcAft>
              <a:buFont typeface="Arial" panose="020B0604020202020204" pitchFamily="34" charset="0"/>
              <a:buChar char="•"/>
            </a:pPr>
            <a:r>
              <a:rPr lang="zh-CN" altLang="en-US" sz="3600" dirty="0">
                <a:latin typeface="+mj-lt"/>
              </a:rPr>
              <a:t>分析您的客户需求</a:t>
            </a:r>
            <a:endParaRPr lang="en-US" altLang="zh-CN" sz="3600" dirty="0">
              <a:latin typeface="+mj-lt"/>
            </a:endParaRPr>
          </a:p>
          <a:p>
            <a:pPr marL="571500" indent="-571500">
              <a:lnSpc>
                <a:spcPct val="90000"/>
              </a:lnSpc>
              <a:spcAft>
                <a:spcPts val="600"/>
              </a:spcAft>
              <a:buFont typeface="Arial" panose="020B0604020202020204" pitchFamily="34" charset="0"/>
              <a:buChar char="•"/>
            </a:pPr>
            <a:r>
              <a:rPr lang="zh-CN" altLang="en-US" sz="3600" dirty="0">
                <a:latin typeface="+mj-lt"/>
              </a:rPr>
              <a:t>时间</a:t>
            </a:r>
            <a:r>
              <a:rPr lang="en-US" altLang="zh-CN" sz="3600" dirty="0">
                <a:latin typeface="+mj-lt"/>
              </a:rPr>
              <a:t>:15 </a:t>
            </a:r>
            <a:r>
              <a:rPr lang="zh-CN" altLang="en-US" sz="3600" dirty="0">
                <a:latin typeface="+mj-lt"/>
              </a:rPr>
              <a:t>分钟</a:t>
            </a:r>
            <a:endParaRPr lang="en-US" altLang="zh-CN" sz="3600" dirty="0">
              <a:latin typeface="+mj-lt"/>
            </a:endParaRPr>
          </a:p>
          <a:p>
            <a:pPr>
              <a:lnSpc>
                <a:spcPct val="90000"/>
              </a:lnSpc>
              <a:spcAft>
                <a:spcPts val="600"/>
              </a:spcAft>
            </a:pPr>
            <a:r>
              <a:rPr lang="zh-CN" altLang="en-US" sz="3600" dirty="0">
                <a:latin typeface="+mj-lt"/>
              </a:rPr>
              <a:t>
</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13122" y="1969239"/>
            <a:ext cx="11653523" cy="4584094"/>
          </a:xfrm>
        </p:spPr>
        <p:txBody>
          <a:bodyPr>
            <a:normAutofit/>
          </a:bodyPr>
          <a:lstStyle/>
          <a:p>
            <a:r>
              <a:rPr lang="en-US" altLang="zh-CN" sz="3600" b="1" dirty="0" err="1"/>
              <a:t>Fabrikam</a:t>
            </a:r>
            <a:r>
              <a:rPr lang="en-US" altLang="zh-CN" sz="3600" b="1" dirty="0"/>
              <a:t> Medical</a:t>
            </a:r>
            <a:r>
              <a:rPr lang="zh-CN" altLang="en-US" sz="3600" b="1" dirty="0"/>
              <a:t>医疗会议为医疗界量身定做会议网站服务。
从几个小型会议开始后，他们现在已经发展成为一个知名品牌，每年处理超过</a:t>
            </a:r>
            <a:r>
              <a:rPr lang="en-US" altLang="zh-CN" sz="3600" b="1" dirty="0"/>
              <a:t>100</a:t>
            </a:r>
            <a:r>
              <a:rPr lang="zh-CN" altLang="en-US" sz="3600" b="1" dirty="0"/>
              <a:t>次会议，并且还在增长。</a:t>
            </a: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2</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141677"/>
            <a:ext cx="11653523" cy="3654372"/>
          </a:xfrm>
        </p:spPr>
        <p:txBody>
          <a:bodyPr>
            <a:normAutofit/>
          </a:bodyPr>
          <a:lstStyle/>
          <a:p>
            <a:r>
              <a:rPr lang="zh-CN" altLang="en-US" sz="3600" b="1" dirty="0"/>
              <a:t>每个会议地点的预算有限，但会议所有者有重大的定制和更改要求。
这些更改可能会影响系统从 </a:t>
            </a:r>
            <a:r>
              <a:rPr lang="en-US" altLang="zh-CN" sz="3600" b="1" dirty="0"/>
              <a:t>UI </a:t>
            </a:r>
            <a:r>
              <a:rPr lang="zh-CN" altLang="en-US" sz="3600" b="1" dirty="0"/>
              <a:t>到后端的各个方面，包括会议注册和付款条款。</a:t>
            </a: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3</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645165"/>
            <a:ext cx="11653523" cy="4108801"/>
          </a:xfrm>
        </p:spPr>
        <p:txBody>
          <a:bodyPr>
            <a:normAutofit/>
          </a:bodyPr>
          <a:lstStyle/>
          <a:p>
            <a:r>
              <a:rPr lang="en-US" altLang="zh-CN" sz="3600" b="1" dirty="0"/>
              <a:t>12 </a:t>
            </a:r>
            <a:r>
              <a:rPr lang="zh-CN" altLang="en-US" sz="3600" b="1" dirty="0"/>
              <a:t>个开发人员处理
</a:t>
            </a:r>
            <a:r>
              <a:rPr lang="zh-CN" altLang="en-US" sz="2400" b="1" dirty="0"/>
              <a:t>发展
测试
部署</a:t>
            </a:r>
            <a:endParaRPr lang="en-US" altLang="zh-CN" sz="2400" b="1" dirty="0"/>
          </a:p>
          <a:p>
            <a:r>
              <a:rPr lang="zh-CN" altLang="en-US" sz="2400" b="1" dirty="0"/>
              <a:t>所有客户站点的运营管理</a:t>
            </a:r>
            <a:endParaRPr lang="en-US" altLang="zh-CN" sz="2400" b="1" dirty="0"/>
          </a:p>
          <a:p>
            <a:endParaRPr lang="en-US" altLang="zh-CN" sz="2400" b="1" dirty="0"/>
          </a:p>
          <a:p>
            <a:r>
              <a:rPr lang="zh-CN" altLang="en-US" sz="3600" b="1" dirty="0"/>
              <a:t>由于客户需求，他们在开发和 </a:t>
            </a:r>
            <a:r>
              <a:rPr lang="en-US" altLang="zh-CN" sz="3600" b="1" dirty="0"/>
              <a:t>DevOps </a:t>
            </a:r>
            <a:r>
              <a:rPr lang="zh-CN" altLang="en-US" sz="3600" b="1" dirty="0"/>
              <a:t>工作流程的效率和可靠性方面都出现了问题。</a:t>
            </a: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4</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142828"/>
            <a:ext cx="11653523" cy="3557777"/>
          </a:xfrm>
        </p:spPr>
        <p:txBody>
          <a:bodyPr>
            <a:normAutofit/>
          </a:bodyPr>
          <a:lstStyle/>
          <a:p>
            <a:r>
              <a:rPr lang="zh-CN" altLang="en-US" sz="3600" b="1" dirty="0"/>
              <a:t>使用的技术栈是</a:t>
            </a:r>
            <a:r>
              <a:rPr lang="en-US" sz="3600" b="1" dirty="0"/>
              <a:t>MEAN</a:t>
            </a:r>
            <a:r>
              <a:rPr lang="zh-CN" altLang="en-US" sz="3600" b="1" dirty="0"/>
              <a:t>
</a:t>
            </a:r>
            <a:r>
              <a:rPr lang="en-US" sz="2800" b="1" dirty="0"/>
              <a:t>Mongo, Express, Angular, and Node.js</a:t>
            </a:r>
            <a:endParaRPr lang="en-US" sz="3600" b="1" dirty="0"/>
          </a:p>
          <a:p>
            <a:pPr lvl="1"/>
            <a:r>
              <a:rPr lang="zh-CN" altLang="en-US" sz="2800" b="1" dirty="0"/>
              <a:t>网站和 </a:t>
            </a:r>
            <a:r>
              <a:rPr lang="en-US" altLang="zh-CN" sz="2800" b="1" dirty="0"/>
              <a:t>API </a:t>
            </a:r>
            <a:r>
              <a:rPr lang="zh-CN" altLang="en-US" sz="2800" b="1" dirty="0"/>
              <a:t>是作为在 </a:t>
            </a:r>
            <a:r>
              <a:rPr lang="en-US" altLang="zh-CN" sz="2800" b="1" dirty="0"/>
              <a:t>Linux </a:t>
            </a:r>
            <a:r>
              <a:rPr lang="zh-CN" altLang="en-US" sz="2800" b="1" dirty="0"/>
              <a:t>服务器上托管的微服务构建的。
前期数据后端是</a:t>
            </a:r>
            <a:r>
              <a:rPr lang="en-US" sz="2800" b="1" dirty="0"/>
              <a:t>Mongo </a:t>
            </a:r>
            <a:r>
              <a:rPr lang="en-US" altLang="zh-CN" sz="2800" b="1" dirty="0"/>
              <a:t>DB</a:t>
            </a:r>
            <a:r>
              <a:rPr lang="zh-CN" altLang="en-US" sz="2800" b="1" dirty="0"/>
              <a:t>：也在</a:t>
            </a:r>
            <a:r>
              <a:rPr lang="en-US" altLang="zh-CN" sz="2800" b="1" dirty="0"/>
              <a:t>Linux</a:t>
            </a:r>
            <a:r>
              <a:rPr lang="zh-CN" altLang="en-US" sz="2800" b="1" dirty="0"/>
              <a:t>服务器的单独集群上运行。
在 </a:t>
            </a:r>
            <a:r>
              <a:rPr lang="en-US" altLang="zh-CN" sz="2800" b="1" dirty="0"/>
              <a:t>Linux </a:t>
            </a:r>
            <a:r>
              <a:rPr lang="zh-CN" altLang="en-US" sz="2800" b="1" dirty="0"/>
              <a:t>服务器上运行的 </a:t>
            </a:r>
            <a:r>
              <a:rPr lang="en-US" altLang="zh-CN" sz="2800" b="1" dirty="0"/>
              <a:t>PostgreSQL </a:t>
            </a:r>
            <a:r>
              <a:rPr lang="zh-CN" altLang="en-US" sz="2800" b="1" dirty="0"/>
              <a:t>中存储着相关数据。</a:t>
            </a:r>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5</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726734"/>
            <a:ext cx="11653523" cy="4208554"/>
          </a:xfrm>
        </p:spPr>
        <p:txBody>
          <a:bodyPr>
            <a:normAutofit/>
          </a:bodyPr>
          <a:lstStyle/>
          <a:p>
            <a:r>
              <a:rPr lang="zh-CN" altLang="en-US" sz="3600" b="1" dirty="0"/>
              <a:t>会议所有者（</a:t>
            </a:r>
            <a:r>
              <a:rPr lang="en-US" altLang="zh-CN" sz="3600" b="1" dirty="0"/>
              <a:t>"</a:t>
            </a:r>
            <a:r>
              <a:rPr lang="zh-CN" altLang="en-US" sz="3600" b="1" dirty="0"/>
              <a:t>客户</a:t>
            </a:r>
            <a:r>
              <a:rPr lang="en-US" altLang="zh-CN" sz="3600" b="1" dirty="0"/>
              <a:t>"</a:t>
            </a:r>
            <a:r>
              <a:rPr lang="zh-CN" altLang="en-US" sz="3600" b="1" dirty="0"/>
              <a:t>）被视为</a:t>
            </a:r>
            <a:r>
              <a:rPr lang="en-US" altLang="zh-CN" sz="3600" b="1" dirty="0"/>
              <a:t>"</a:t>
            </a:r>
            <a:r>
              <a:rPr lang="zh-CN" altLang="en-US" sz="3600" b="1" dirty="0"/>
              <a:t>租户</a:t>
            </a:r>
            <a:r>
              <a:rPr lang="en-US" altLang="zh-CN" sz="3600" b="1" dirty="0"/>
              <a:t>"</a:t>
            </a:r>
            <a:r>
              <a:rPr lang="zh-CN" altLang="en-US" sz="3600" b="1" dirty="0"/>
              <a:t>，每个租户被视为一个独特的部署，包括：
</a:t>
            </a:r>
            <a:r>
              <a:rPr lang="zh-CN" altLang="en-US" sz="2400" b="1" dirty="0"/>
              <a:t>每个租户在 </a:t>
            </a:r>
            <a:r>
              <a:rPr lang="en-US" altLang="zh-CN" sz="2400" b="1" dirty="0"/>
              <a:t>MongoDB </a:t>
            </a:r>
            <a:r>
              <a:rPr lang="zh-CN" altLang="en-US" sz="2400" b="1" dirty="0"/>
              <a:t>集群中都有一个数据库，有自己的集合，并在 </a:t>
            </a:r>
            <a:r>
              <a:rPr lang="en-US" altLang="zh-CN" sz="2400" b="1" dirty="0"/>
              <a:t>PostgreSQL </a:t>
            </a:r>
            <a:r>
              <a:rPr lang="zh-CN" altLang="en-US" sz="2400" b="1" dirty="0"/>
              <a:t>中拥有一个数据库。
获取并配置了最新的功能会议代码库的副本，以指向租户数据库</a:t>
            </a:r>
            <a:endParaRPr lang="en-US" altLang="zh-CN" sz="2400" b="1" dirty="0"/>
          </a:p>
          <a:p>
            <a:endParaRPr lang="en-US" sz="2000" b="1" dirty="0"/>
          </a:p>
          <a:p>
            <a:pPr lvl="0" fontAlgn="base"/>
            <a:r>
              <a:rPr lang="zh-CN" altLang="en-US" sz="3600" b="1" dirty="0"/>
              <a:t>修改以支持客户的需求
</a:t>
            </a:r>
            <a:r>
              <a:rPr lang="zh-CN" altLang="en-US" sz="2400" b="1" dirty="0"/>
              <a:t>租户的代码被部署到特定的负载平衡 </a:t>
            </a:r>
            <a:r>
              <a:rPr lang="en-US" altLang="zh-CN" sz="2400" b="1" dirty="0"/>
              <a:t>Linux </a:t>
            </a:r>
            <a:r>
              <a:rPr lang="zh-CN" altLang="en-US" sz="2400" b="1" dirty="0"/>
              <a:t>服务器组，专用于一个或多个租户。
一旦会议现场直播，部署的自定义请求就开始了。</a:t>
            </a:r>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6</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39" y="2005584"/>
            <a:ext cx="10916212" cy="4191928"/>
          </a:xfrm>
        </p:spPr>
        <p:txBody>
          <a:bodyPr>
            <a:normAutofit/>
          </a:bodyPr>
          <a:lstStyle/>
          <a:p>
            <a:r>
              <a:rPr lang="zh-CN" altLang="en-US" sz="3600" b="1" dirty="0"/>
              <a:t>他们希望实现以下目标：
</a:t>
            </a:r>
            <a:r>
              <a:rPr lang="zh-CN" altLang="en-US" sz="2400" b="1" dirty="0"/>
              <a:t>更改时，减少引入功能租户代码的潜在回归
理想情况下，对单个区域的更改不需要对站点功能进行完全回归测试
减少上船新租户的时间
减少间接管理更改和相关部署
提高回滚和恢复更改后的能力
提高系统操作和健康状况的可见性</a:t>
            </a:r>
            <a:endParaRPr lang="en-US" sz="2800" b="1" dirty="0"/>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1996</Words>
  <Application>Microsoft Office PowerPoint</Application>
  <PresentationFormat>宽屏</PresentationFormat>
  <Paragraphs>126</Paragraphs>
  <Slides>26</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云原生应用-白板设计会议</vt:lpstr>
      <vt:lpstr>概览与学习目标</vt:lpstr>
      <vt:lpstr>第 1 步：审查客户案例研究
</vt:lpstr>
      <vt:lpstr>客户情况 
</vt:lpstr>
      <vt:lpstr>客户情况 2 
</vt:lpstr>
      <vt:lpstr>客户情况 3 
</vt:lpstr>
      <vt:lpstr>客户情况 4 
</vt:lpstr>
      <vt:lpstr>客户情况 5 
</vt:lpstr>
      <vt:lpstr>客户情况 6 
</vt:lpstr>
      <vt:lpstr>客户需求 
</vt:lpstr>
      <vt:lpstr>客户需求（续） 
</vt:lpstr>
      <vt:lpstr>客户异议 
</vt:lpstr>
      <vt:lpstr>常见方案 
</vt:lpstr>
      <vt:lpstr>常见场景 2 
</vt:lpstr>
      <vt:lpstr>第 2 步：设计解决方案
</vt:lpstr>
      <vt:lpstr>第 3 步：提出解决方案
</vt:lpstr>
      <vt:lpstr>总结</vt:lpstr>
      <vt:lpstr>首选目标受众 
</vt:lpstr>
      <vt:lpstr>首选解决方案 
</vt:lpstr>
      <vt:lpstr>首选解决方案 2 
</vt:lpstr>
      <vt:lpstr>异议1 的首选方案</vt:lpstr>
      <vt:lpstr>异议2 的首选方案</vt:lpstr>
      <vt:lpstr>异议3 的首选方案
</vt:lpstr>
      <vt:lpstr>异议4 的首选方案</vt:lpstr>
      <vt:lpstr>客户评价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2021-04-29T06:12:41Z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