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7BBF5369_61D5CB72.xml" ContentType="application/vnd.ms-powerpoint.comments+xml"/>
  <Override PartName="/ppt/notesSlides/notesSlide2.xml" ContentType="application/vnd.openxmlformats-officedocument.presentationml.notesSlide+xml"/>
  <Override PartName="/ppt/comments/modernComment_7BBF536A_47A62D84.xml" ContentType="application/vnd.ms-powerpoint.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23D_D363D14F.xml" ContentType="application/vnd.ms-powerpoint.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modernComment_7BBF536C_78ACC619.xml" ContentType="application/vnd.ms-powerpoint.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4"/>
  </p:sldMasterIdLst>
  <p:notesMasterIdLst>
    <p:notesMasterId r:id="rId27"/>
  </p:notesMasterIdLst>
  <p:handoutMasterIdLst>
    <p:handoutMasterId r:id="rId28"/>
  </p:handoutMasterIdLst>
  <p:sldIdLst>
    <p:sldId id="2076136285" r:id="rId5"/>
    <p:sldId id="2076136250" r:id="rId6"/>
    <p:sldId id="2076136296" r:id="rId7"/>
    <p:sldId id="2076136297" r:id="rId8"/>
    <p:sldId id="2076136298" r:id="rId9"/>
    <p:sldId id="2076136299" r:id="rId10"/>
    <p:sldId id="4669" r:id="rId11"/>
    <p:sldId id="2147469941" r:id="rId12"/>
    <p:sldId id="2076136300" r:id="rId13"/>
    <p:sldId id="2147469942" r:id="rId14"/>
    <p:sldId id="2147469943" r:id="rId15"/>
    <p:sldId id="2147469940" r:id="rId16"/>
    <p:sldId id="2147469970" r:id="rId17"/>
    <p:sldId id="2076136275" r:id="rId18"/>
    <p:sldId id="2076136279" r:id="rId19"/>
    <p:sldId id="2076136286" r:id="rId20"/>
    <p:sldId id="2076136287" r:id="rId21"/>
    <p:sldId id="2076136288" r:id="rId22"/>
    <p:sldId id="2076136289" r:id="rId23"/>
    <p:sldId id="2076136290" r:id="rId24"/>
    <p:sldId id="2076136280" r:id="rId25"/>
    <p:sldId id="207613628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d Me:" id="{B4BDE4D4-782D-452D-8EFF-55AF223BE283}">
          <p14:sldIdLst>
            <p14:sldId id="2076136285"/>
          </p14:sldIdLst>
        </p14:section>
        <p14:section name="Participant Section" id="{6BD0250D-DE1F-42DD-AEC3-D0C858A85853}">
          <p14:sldIdLst>
            <p14:sldId id="2076136250"/>
            <p14:sldId id="2076136296"/>
            <p14:sldId id="2076136297"/>
            <p14:sldId id="2076136298"/>
            <p14:sldId id="2076136299"/>
            <p14:sldId id="4669"/>
            <p14:sldId id="2147469941"/>
            <p14:sldId id="2076136300"/>
            <p14:sldId id="2147469942"/>
            <p14:sldId id="2147469943"/>
            <p14:sldId id="2147469940"/>
            <p14:sldId id="2147469970"/>
            <p14:sldId id="2076136275"/>
          </p14:sldIdLst>
        </p14:section>
        <p14:section name="For Coaches Only Section" id="{97C3FDC7-0A01-43A3-92FE-7ED21371C148}">
          <p14:sldIdLst>
            <p14:sldId id="2076136279"/>
            <p14:sldId id="2076136286"/>
            <p14:sldId id="2076136287"/>
            <p14:sldId id="2076136288"/>
            <p14:sldId id="2076136289"/>
            <p14:sldId id="2076136290"/>
            <p14:sldId id="2076136280"/>
            <p14:sldId id="207613628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userDrawn="1">
          <p15:clr>
            <a:srgbClr val="A4A3A4"/>
          </p15:clr>
        </p15:guide>
        <p15:guide id="4" pos="360" userDrawn="1">
          <p15:clr>
            <a:srgbClr val="FDE53C"/>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5996416-E04C-FF10-E8CC-95CB951866E0}" name="Marcelo Fonseca" initials="MF" userId="S::marcrod@microsoft.com::e173044e-7948-42e5-9d11-3514f6c3c640"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2176B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982E6D-EC91-4767-A262-D8D5173EA498}" v="36" dt="2021-06-22T23:31:37.7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283" autoAdjust="0"/>
  </p:normalViewPr>
  <p:slideViewPr>
    <p:cSldViewPr snapToGrid="0">
      <p:cViewPr varScale="1">
        <p:scale>
          <a:sx n="137" d="100"/>
          <a:sy n="137" d="100"/>
        </p:scale>
        <p:origin x="1116" y="84"/>
      </p:cViewPr>
      <p:guideLst>
        <p:guide orient="horz" pos="2160"/>
        <p:guide pos="3840"/>
        <p:guide/>
        <p:guide pos="3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comments/modernComment_123D_D363D14F.xml><?xml version="1.0" encoding="utf-8"?>
<p188:cmLst xmlns:a="http://schemas.openxmlformats.org/drawingml/2006/main" xmlns:r="http://schemas.openxmlformats.org/officeDocument/2006/relationships" xmlns:p188="http://schemas.microsoft.com/office/powerpoint/2018/8/main">
  <p188:cm id="{E4BFFFF1-D317-4F7C-A462-79E2A5EB56B1}" authorId="{C5996416-E04C-FF10-E8CC-95CB951866E0}" status="resolved" created="2023-10-09T13:29:44.457">
    <pc:sldMkLst xmlns:pc="http://schemas.microsoft.com/office/powerpoint/2013/main/command">
      <pc:docMk/>
      <pc:sldMk cId="3546534223" sldId="4669"/>
    </pc:sldMkLst>
    <p188:txBody>
      <a:bodyPr/>
      <a:lstStyle/>
      <a:p>
        <a:r>
          <a:rPr lang="en-US"/>
          <a:t>Strong consistency guarantees also global majority on writes, which means RPO = 0.</a:t>
        </a:r>
      </a:p>
    </p188:txBody>
  </p188:cm>
</p188:cmLst>
</file>

<file path=ppt/comments/modernComment_7BBF5369_61D5CB72.xml><?xml version="1.0" encoding="utf-8"?>
<p188:cmLst xmlns:a="http://schemas.openxmlformats.org/drawingml/2006/main" xmlns:r="http://schemas.openxmlformats.org/officeDocument/2006/relationships" xmlns:p188="http://schemas.microsoft.com/office/powerpoint/2018/8/main">
  <p188:cm id="{07D0A546-713E-45B2-BDB4-9ED1CF8F1D79}" authorId="{C5996416-E04C-FF10-E8CC-95CB951866E0}" status="resolved" created="2023-10-09T13:26:46.554">
    <ac:txMkLst xmlns:ac="http://schemas.microsoft.com/office/drawing/2013/main/command">
      <pc:docMk xmlns:pc="http://schemas.microsoft.com/office/powerpoint/2013/main/command"/>
      <pc:sldMk xmlns:pc="http://schemas.microsoft.com/office/powerpoint/2013/main/command" cId="1641401202" sldId="2076136297"/>
      <ac:spMk id="5" creationId="{6F33E021-3047-07E5-4CC6-1F3BF72FAFB4}"/>
      <ac:txMk cp="307" len="53">
        <ac:context len="572" hash="3282097457"/>
      </ac:txMk>
    </ac:txMkLst>
    <p188:pos x="10809197" y="2203565"/>
    <p188:txBody>
      <a:bodyPr/>
      <a:lstStyle/>
      <a:p>
        <a:r>
          <a:rPr lang="en-US"/>
          <a:t>Also mention ACID guarantee since payments require this behavior.</a:t>
        </a:r>
      </a:p>
    </p188:txBody>
  </p188:cm>
</p188:cmLst>
</file>

<file path=ppt/comments/modernComment_7BBF536A_47A62D84.xml><?xml version="1.0" encoding="utf-8"?>
<p188:cmLst xmlns:a="http://schemas.openxmlformats.org/drawingml/2006/main" xmlns:r="http://schemas.openxmlformats.org/officeDocument/2006/relationships" xmlns:p188="http://schemas.microsoft.com/office/powerpoint/2018/8/main">
  <p188:cm id="{D3655589-9A21-4E9A-83C0-F02EDD0F1598}" authorId="{C5996416-E04C-FF10-E8CC-95CB951866E0}" status="resolved" created="2023-10-09T13:27:14.911">
    <ac:deMkLst xmlns:ac="http://schemas.microsoft.com/office/drawing/2013/main/command">
      <pc:docMk xmlns:pc="http://schemas.microsoft.com/office/powerpoint/2013/main/command"/>
      <pc:sldMk xmlns:pc="http://schemas.microsoft.com/office/powerpoint/2013/main/command" cId="1202072964" sldId="2076136298"/>
      <ac:spMk id="194" creationId="{8B06A9E3-D750-F888-719B-4940E3CFC0F2}"/>
    </ac:deMkLst>
    <p188:txBody>
      <a:bodyPr/>
      <a:lstStyle/>
      <a:p>
        <a:r>
          <a:rPr lang="en-US"/>
          <a:t>Icons seem to have a watermark.</a:t>
        </a:r>
      </a:p>
    </p188:txBody>
  </p188:cm>
</p188:cmLst>
</file>

<file path=ppt/comments/modernComment_7BBF536C_78ACC619.xml><?xml version="1.0" encoding="utf-8"?>
<p188:cmLst xmlns:a="http://schemas.openxmlformats.org/drawingml/2006/main" xmlns:r="http://schemas.openxmlformats.org/officeDocument/2006/relationships" xmlns:p188="http://schemas.microsoft.com/office/powerpoint/2018/8/main">
  <p188:cm id="{31254DDD-D30C-40B0-B43F-FF0DEF78D9D2}" authorId="{C5996416-E04C-FF10-E8CC-95CB951866E0}" status="resolved" created="2023-10-09T13:34:44.337">
    <pc:sldMkLst xmlns:pc="http://schemas.microsoft.com/office/powerpoint/2013/main/command">
      <pc:docMk/>
      <pc:sldMk cId="2024588825" sldId="2076136300"/>
    </pc:sldMkLst>
    <p188:txBody>
      <a:bodyPr/>
      <a:lstStyle/>
      <a:p>
        <a:r>
          <a:rPr lang="en-US"/>
          <a:t>Notes added. Partial update offers a more granular conflict resolution.</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B820D6-E40D-4E1E-BBB5-861A901C8D7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3AEED86-9180-48DD-93C9-878FA546E6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C6FE6B-C416-4AB4-9C30-FB2A7099CAC6}" type="datetimeFigureOut">
              <a:rPr lang="en-US" smtClean="0"/>
              <a:t>11/14/2023</a:t>
            </a:fld>
            <a:endParaRPr lang="en-US"/>
          </a:p>
        </p:txBody>
      </p:sp>
      <p:sp>
        <p:nvSpPr>
          <p:cNvPr id="4" name="Footer Placeholder 3">
            <a:extLst>
              <a:ext uri="{FF2B5EF4-FFF2-40B4-BE49-F238E27FC236}">
                <a16:creationId xmlns:a16="http://schemas.microsoft.com/office/drawing/2014/main" id="{2ABD540A-17CF-4356-BC55-B4B96138A2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5B918D9-3B1E-4EDD-998C-941EA5F62ED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90FD5C-EE35-4ACF-939F-A9A5AB7ACC85}" type="slidenum">
              <a:rPr lang="en-US" smtClean="0"/>
              <a:t>‹#›</a:t>
            </a:fld>
            <a:endParaRPr lang="en-US"/>
          </a:p>
        </p:txBody>
      </p:sp>
    </p:spTree>
    <p:extLst>
      <p:ext uri="{BB962C8B-B14F-4D97-AF65-F5344CB8AC3E}">
        <p14:creationId xmlns:p14="http://schemas.microsoft.com/office/powerpoint/2010/main" val="3988474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76AD5-84B7-47FE-802A-FFAE792CDC84}" type="datetimeFigureOut">
              <a:rPr lang="en-US" smtClean="0"/>
              <a:t>11/14/2023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B0B7A7-645F-45EF-A82D-25C8E51FB344}" type="slidenum">
              <a:rPr lang="en-US" smtClean="0"/>
              <a:t>‹#›</a:t>
            </a:fld>
            <a:endParaRPr lang="en-US"/>
          </a:p>
        </p:txBody>
      </p:sp>
    </p:spTree>
    <p:extLst>
      <p:ext uri="{BB962C8B-B14F-4D97-AF65-F5344CB8AC3E}">
        <p14:creationId xmlns:p14="http://schemas.microsoft.com/office/powerpoint/2010/main" val="178135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earn.microsoft.com/en-us/azure/cosmos-db/partial-document-updat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learn.microsoft.com/en-us/azure/cosmos-db/nosql/database-transactions-optimistic-concurrency"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learn.microsoft.com/en-us/azure/cosmos-db/partitioning-overview"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ptos" panose="020B0004020202020204" pitchFamily="34" charset="0"/>
                <a:ea typeface="Aptos" panose="020B0004020202020204" pitchFamily="34" charset="0"/>
                <a:cs typeface="Times New Roman" panose="02020603050405020304" pitchFamily="18" charset="0"/>
              </a:rPr>
              <a:t>In this solution, members manage their accounts, engage with transaction histories, and set overdraft limits to navigate their financial activities. The system assures that all transaction data is dependably replicated across multiple geographic regions, ensuring data consistency and reliable updates through efficient patch operations. Business rules are in place to validate each transaction, ensuring transactions do not exceed overdraft limits and Azure Cosmos DB Transactional Batch ensures ACID scope between new transactions and balance changes . We've incorporated an AI co-pilot to assist our agents by providing them with a live, detailed view into every transaction, enabling robust analysis and decision-making support. As we walk through the demo, we will explore how these features work cohesively to manage member and account transaction data in a scalable and reliable </a:t>
            </a:r>
            <a:r>
              <a:rPr lang="en-US" sz="1800">
                <a:effectLst/>
                <a:latin typeface="Aptos" panose="020B0004020202020204" pitchFamily="34" charset="0"/>
                <a:ea typeface="Aptos" panose="020B0004020202020204" pitchFamily="34" charset="0"/>
                <a:cs typeface="Times New Roman" panose="02020603050405020304" pitchFamily="18" charset="0"/>
              </a:rPr>
              <a:t>way.</a:t>
            </a:r>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4</a:t>
            </a:fld>
            <a:endParaRPr lang="en-US"/>
          </a:p>
        </p:txBody>
      </p:sp>
    </p:spTree>
    <p:extLst>
      <p:ext uri="{BB962C8B-B14F-4D97-AF65-F5344CB8AC3E}">
        <p14:creationId xmlns:p14="http://schemas.microsoft.com/office/powerpoint/2010/main" val="133997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always starts with an Ask.  A user has a goal they want to achieve.  We have seen how the Kernel orchestrates the ask to the planner.  The Planner finds the right AI skills that can be used to solve that need.  Some skills are enhanced with memories and with live data connections.  The steps to complete the users ask are executed as part of the plan and the results are returned to the user, resulting in productivity gains and ideally the goal reached.</a:t>
            </a:r>
          </a:p>
        </p:txBody>
      </p:sp>
      <p:sp>
        <p:nvSpPr>
          <p:cNvPr id="4" name="Slide Number Placeholder 3"/>
          <p:cNvSpPr>
            <a:spLocks noGrp="1"/>
          </p:cNvSpPr>
          <p:nvPr>
            <p:ph type="sldNum" sz="quarter" idx="5"/>
          </p:nvPr>
        </p:nvSpPr>
        <p:spPr/>
        <p:txBody>
          <a:bodyPr/>
          <a:lstStyle/>
          <a:p>
            <a:fld id="{FB75EBB8-D7E4-4048-A244-754319938B9C}" type="slidenum">
              <a:rPr lang="en-US" smtClean="0"/>
              <a:t>13</a:t>
            </a:fld>
            <a:endParaRPr lang="en-US"/>
          </a:p>
        </p:txBody>
      </p:sp>
    </p:spTree>
    <p:extLst>
      <p:ext uri="{BB962C8B-B14F-4D97-AF65-F5344CB8AC3E}">
        <p14:creationId xmlns:p14="http://schemas.microsoft.com/office/powerpoint/2010/main" val="1741912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To get started, visit the OpenHack portal:</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C4A558-2D39-4963-801C-D8D0AB93CA23}" type="slidenum">
              <a:rPr kumimoji="0" lang="en-N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NZ"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937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guide is only meant to be a reference. Please do not rely on this guide in place of completing the challenges before coaching. </a:t>
            </a:r>
          </a:p>
        </p:txBody>
      </p:sp>
      <p:sp>
        <p:nvSpPr>
          <p:cNvPr id="4" name="Slide Number Placeholder 3"/>
          <p:cNvSpPr>
            <a:spLocks noGrp="1"/>
          </p:cNvSpPr>
          <p:nvPr>
            <p:ph type="sldNum" sz="quarter" idx="5"/>
          </p:nvPr>
        </p:nvSpPr>
        <p:spPr/>
        <p:txBody>
          <a:bodyPr/>
          <a:lstStyle/>
          <a:p>
            <a:fld id="{B14F9875-39BF-4C18-A21D-3E04A24EDC12}" type="slidenum">
              <a:rPr lang="en-US" smtClean="0"/>
              <a:t>15</a:t>
            </a:fld>
            <a:endParaRPr lang="en-US"/>
          </a:p>
        </p:txBody>
      </p:sp>
    </p:spTree>
    <p:extLst>
      <p:ext uri="{BB962C8B-B14F-4D97-AF65-F5344CB8AC3E}">
        <p14:creationId xmlns:p14="http://schemas.microsoft.com/office/powerpoint/2010/main" val="1691727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16</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17</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18</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19</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20</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(Display the architecture diagram while speaking to the below points)</a:t>
            </a:r>
          </a:p>
          <a:p>
            <a:pPr marL="0" marR="0">
              <a:lnSpc>
                <a:spcPct val="107000"/>
              </a:lnSpc>
              <a:spcBef>
                <a:spcPts val="0"/>
              </a:spcBef>
              <a:spcAft>
                <a:spcPts val="800"/>
              </a:spcAft>
            </a:pP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This is a very high-level overview of the architecture:</a:t>
            </a:r>
          </a:p>
          <a:p>
            <a:pPr marL="0" marR="0">
              <a:lnSpc>
                <a:spcPct val="107000"/>
              </a:lnSpc>
              <a:spcBef>
                <a:spcPts val="0"/>
              </a:spcBef>
              <a:spcAft>
                <a:spcPts val="800"/>
              </a:spcAft>
            </a:pP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All services are deployed across three regions to ensure high availability and to demonstrate Azure Cosmos DB replication and concurrency features.</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The front end is a React web application deployed to an Azure Static Web app. This is how users interact with the solution.</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The static web app sends all requests through Azure Front Door, which routes the requests to a Payments API instance, according to routing rules.</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The API is an ASP.NET Core API app that serves as a lightweight layer for the business logic that lives inside of a .NET 7 class library. It is containerized in Docker and deployed to an Azure Container App (ACA) or Azure Kubernetes Service (AKS).</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The background worker service is a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Microsoft.NET.Sdk.Worker</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project that also references the .NET 7 class library and is deployed into a different Docker container within the same AKS service or a dedicated ACA instance.</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All data is stored in Azure Cosmos DB. The background worker service acts as the Azure Cosmos DB change feed processor, which executes as data within the monitored Cosmos DB containers are inserted or updated, allowing for the application of business rules and automated updating of data within various containers. For this architecture, a CQRS pattern is in place to allow independent scalability between writes (new transactions) and reads (balances or statement queries) and Azure Cosmos DB change feed is the key to replicate data between containers.</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There is an Azure OpenAI deployment that provides a completion model, orchestrated by Semantic Kernel. This enables users to ask questions about transactions in an account.</a:t>
            </a:r>
          </a:p>
          <a:p>
            <a:pPr marL="0" marR="0">
              <a:spcBef>
                <a:spcPts val="0"/>
              </a:spcBef>
              <a:spcAft>
                <a:spcPts val="800"/>
              </a:spcAft>
            </a:pPr>
            <a:endParaRPr lang="en-US" sz="10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spcBef>
                <a:spcPts val="0"/>
              </a:spcBef>
              <a:spcAft>
                <a:spcPts val="800"/>
              </a:spcAft>
            </a:pPr>
            <a:r>
              <a:rPr lang="en-US" sz="1000" kern="100" dirty="0">
                <a:effectLst/>
                <a:latin typeface="Aptos" panose="020B0004020202020204" pitchFamily="34" charset="0"/>
                <a:ea typeface="Aptos" panose="020B0004020202020204" pitchFamily="34" charset="0"/>
                <a:cs typeface="Times New Roman" panose="02020603050405020304" pitchFamily="18" charset="0"/>
              </a:rPr>
              <a:t>CQRS pattern is also important to mention to explain why there are 2 containers storing transactions and why change feed is the key.</a:t>
            </a: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5</a:t>
            </a:fld>
            <a:endParaRPr lang="en-US"/>
          </a:p>
        </p:txBody>
      </p:sp>
    </p:spTree>
    <p:extLst>
      <p:ext uri="{BB962C8B-B14F-4D97-AF65-F5344CB8AC3E}">
        <p14:creationId xmlns:p14="http://schemas.microsoft.com/office/powerpoint/2010/main" val="525907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2328"/>
                </a:solidFill>
                <a:effectLst/>
                <a:latin typeface="-apple-system"/>
              </a:rPr>
              <a:t>The application frontend is a React single-page application with Intelligent Agent UI functionality.</a:t>
            </a:r>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6</a:t>
            </a:fld>
            <a:endParaRPr lang="en-US"/>
          </a:p>
        </p:txBody>
      </p:sp>
    </p:spTree>
    <p:extLst>
      <p:ext uri="{BB962C8B-B14F-4D97-AF65-F5344CB8AC3E}">
        <p14:creationId xmlns:p14="http://schemas.microsoft.com/office/powerpoint/2010/main" val="270736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Cosmos DB provides consistency levels on a spectrum. Each level provides availability and performance tradeoffs.</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In our solution, we are using a single write region and two additional read regions for global distribution, with the default consistency level set to Strong.</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Strong Consistency </a:t>
            </a:r>
            <a:r>
              <a:rPr lang="en-US" b="0" i="0" dirty="0">
                <a:solidFill>
                  <a:srgbClr val="252525"/>
                </a:solidFill>
                <a:effectLst/>
                <a:latin typeface="wf_segoe-ui_normal"/>
              </a:rPr>
              <a:t>means that reads are guaranteed to see the most recent write. This offers the simplest programming model out of the five consistency levels and is also ideal for applications where seeing the latest version of data that in the correct chronological order is critically important.</a:t>
            </a:r>
            <a:endParaRPr lang="en-US" b="0" i="0" dirty="0">
              <a:solidFill>
                <a:srgbClr val="E6E6E6"/>
              </a:solidFill>
              <a:effectLst/>
              <a:latin typeface="Segoe UI" panose="020B0502040204020203" pitchFamily="34" charset="0"/>
            </a:endParaRP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Strong consistency offers a linearizability guarantee. Linearizability refers to serving requests concurrently. The reads are guaranteed to return the most recent committed version of an item. A client never sees an uncommitted or partial write. Users are always guaranteed to read the latest committed write. Since we are using a single write region, our solution benefits from a recovery point objective (RPO) of zero, because strong consistency guarantees a global majority on writes.</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The following graphic illustrates the strong consistency with musical notes. After the data is written to the "West US 2" region, when you read the data from other regions, you get the most recent value: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767647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In Eventual consistency, the client issues read requests against any one of the four replicas in the specified region. This replica may be lagging and could return stale or no data.</a:t>
            </a:r>
          </a:p>
          <a:p>
            <a:pPr algn="l"/>
            <a:r>
              <a:rPr lang="en-US" b="0" i="0" dirty="0">
                <a:solidFill>
                  <a:srgbClr val="E6E6E6"/>
                </a:solidFill>
                <a:effectLst/>
                <a:latin typeface="Segoe UI" panose="020B0502040204020203" pitchFamily="34" charset="0"/>
              </a:rPr>
              <a:t>Eventual consistency is the weakest form of consistency because a client may read the values that are older than the ones it read in the past. Eventual consistency is ideal where the application doesn't require any ordering guarantees. Examples include count of Retweets, Likes, or non-threaded comments. The following graphic illustrates the eventual consistency with musical notes.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6174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Partial document update feature improves this experience significantly. The client can only send the modified properties/fields in a document without doing a full document replace operation. Key benefits of this feature include:</a:t>
            </a:r>
          </a:p>
          <a:p>
            <a:pPr algn="l">
              <a:buFont typeface="Arial" panose="020B0604020202020204" pitchFamily="34" charset="0"/>
              <a:buChar char="•"/>
            </a:pPr>
            <a:endParaRPr lang="en-US" b="1" i="0" dirty="0">
              <a:solidFill>
                <a:srgbClr val="E6E6E6"/>
              </a:solidFill>
              <a:effectLst/>
              <a:latin typeface="Segoe UI" panose="020B0502040204020203" pitchFamily="34" charset="0"/>
            </a:endParaRPr>
          </a:p>
          <a:p>
            <a:pPr algn="l">
              <a:buFont typeface="Arial" panose="020B0604020202020204" pitchFamily="34" charset="0"/>
              <a:buChar char="•"/>
            </a:pPr>
            <a:r>
              <a:rPr lang="en-US" b="1" i="0" dirty="0">
                <a:solidFill>
                  <a:srgbClr val="E6E6E6"/>
                </a:solidFill>
                <a:effectLst/>
                <a:latin typeface="Segoe UI" panose="020B0502040204020203" pitchFamily="34" charset="0"/>
              </a:rPr>
              <a:t>Improved developer productivity</a:t>
            </a:r>
            <a:r>
              <a:rPr lang="en-US" b="0" i="0" dirty="0">
                <a:solidFill>
                  <a:srgbClr val="E6E6E6"/>
                </a:solidFill>
                <a:effectLst/>
                <a:latin typeface="Segoe UI" panose="020B0502040204020203" pitchFamily="34" charset="0"/>
              </a:rPr>
              <a:t>: Provides a convenient API for ease of use and the ability to conditionally update the document.</a:t>
            </a:r>
          </a:p>
          <a:p>
            <a:pPr algn="l">
              <a:buFont typeface="Arial" panose="020B0604020202020204" pitchFamily="34" charset="0"/>
              <a:buChar char="•"/>
            </a:pPr>
            <a:r>
              <a:rPr lang="en-US" b="1" i="0" dirty="0">
                <a:solidFill>
                  <a:srgbClr val="E6E6E6"/>
                </a:solidFill>
                <a:effectLst/>
                <a:latin typeface="Segoe UI" panose="020B0502040204020203" pitchFamily="34" charset="0"/>
              </a:rPr>
              <a:t>Performance improvements</a:t>
            </a:r>
            <a:r>
              <a:rPr lang="en-US" b="0" i="0" dirty="0">
                <a:solidFill>
                  <a:srgbClr val="E6E6E6"/>
                </a:solidFill>
                <a:effectLst/>
                <a:latin typeface="Segoe UI" panose="020B0502040204020203" pitchFamily="34" charset="0"/>
              </a:rPr>
              <a:t>: Avoids extra CPU cycles on the client side, reduces end-to-end latency and network bandwidth.</a:t>
            </a:r>
          </a:p>
          <a:p>
            <a:pPr algn="l">
              <a:buFont typeface="Arial" panose="020B0604020202020204" pitchFamily="34" charset="0"/>
              <a:buChar char="•"/>
            </a:pPr>
            <a:r>
              <a:rPr lang="en-US" b="1" i="0" dirty="0">
                <a:solidFill>
                  <a:srgbClr val="E6E6E6"/>
                </a:solidFill>
                <a:effectLst/>
                <a:latin typeface="Segoe UI" panose="020B0502040204020203" pitchFamily="34" charset="0"/>
              </a:rPr>
              <a:t>Multi-region writes</a:t>
            </a:r>
            <a:r>
              <a:rPr lang="en-US" b="0" i="0" dirty="0">
                <a:solidFill>
                  <a:srgbClr val="E6E6E6"/>
                </a:solidFill>
                <a:effectLst/>
                <a:latin typeface="Segoe UI" panose="020B0502040204020203" pitchFamily="34" charset="0"/>
              </a:rPr>
              <a:t>: Supports automatic and transparent conflict resolution with partial updates on discrete paths within the same document.</a:t>
            </a:r>
          </a:p>
          <a:p>
            <a:endParaRPr lang="en-US" dirty="0"/>
          </a:p>
          <a:p>
            <a:r>
              <a:rPr lang="en-US" dirty="0"/>
              <a:t>Ref.: </a:t>
            </a:r>
            <a:r>
              <a:rPr lang="en-US" dirty="0">
                <a:hlinkClick r:id="rId3"/>
              </a:rPr>
              <a:t>Partial document update - Azure Cosmos DB for NoSQL | Microsoft Learn</a:t>
            </a:r>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9</a:t>
            </a:fld>
            <a:endParaRPr lang="en-US"/>
          </a:p>
        </p:txBody>
      </p:sp>
    </p:spTree>
    <p:extLst>
      <p:ext uri="{BB962C8B-B14F-4D97-AF65-F5344CB8AC3E}">
        <p14:creationId xmlns:p14="http://schemas.microsoft.com/office/powerpoint/2010/main" val="2627500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other thing that we'd like to highlight is the notion of a global index. Remember, we're using the NoSQL API. That means that we do not have an enforced schema within the database or containers. And we're also not dealing with a traditional relational database system. The global index container we looked at earlier is used to map different entity relationships based on the partition key, ID, and target doc type. This gives us the ability to have flexible lookups and pseudo joins in NoSQL for one-to-few and one-to-one relationships.</a:t>
            </a:r>
          </a:p>
          <a:p>
            <a:endParaRPr lang="en-US" dirty="0"/>
          </a:p>
          <a:p>
            <a:r>
              <a:rPr lang="en-US" dirty="0"/>
              <a:t>You can see here some of the sample queries that you can run using the global index. On the grid to the right, we can see the target doc type. In this example, we have member, card, and account doc types.</a:t>
            </a:r>
          </a:p>
          <a:p>
            <a:endParaRPr lang="en-US" dirty="0"/>
          </a:p>
          <a:p>
            <a:r>
              <a:rPr lang="en-US" dirty="0"/>
              <a:t>Looking at the top, the partition key for this member is member1, and that also is the ID of that member. We also have two cards associated with this same member. They're in the same partition key, but the card has its own ID. We can search the global index if we want to be able to find all the cards for a member within the containers for where the member document lives and the card documents live. They could very well have different partition keys. Maybe they're not even in the same container. Without a global index, we would need to execute several cross-partition queries to locate all of the related documents. The global index gives us a quick way to look up that relationship and get the IDs for the item that we're looking for.</a:t>
            </a:r>
          </a:p>
        </p:txBody>
      </p:sp>
      <p:sp>
        <p:nvSpPr>
          <p:cNvPr id="4" name="Slide Number Placeholder 3"/>
          <p:cNvSpPr>
            <a:spLocks noGrp="1"/>
          </p:cNvSpPr>
          <p:nvPr>
            <p:ph type="sldNum" sz="quarter" idx="5"/>
          </p:nvPr>
        </p:nvSpPr>
        <p:spPr/>
        <p:txBody>
          <a:bodyPr/>
          <a:lstStyle/>
          <a:p>
            <a:fld id="{CCB0B7A7-645F-45EF-A82D-25C8E51FB344}" type="slidenum">
              <a:rPr lang="en-US" smtClean="0"/>
              <a:t>10</a:t>
            </a:fld>
            <a:endParaRPr lang="en-US"/>
          </a:p>
        </p:txBody>
      </p:sp>
    </p:spTree>
    <p:extLst>
      <p:ext uri="{BB962C8B-B14F-4D97-AF65-F5344CB8AC3E}">
        <p14:creationId xmlns:p14="http://schemas.microsoft.com/office/powerpoint/2010/main" val="107897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Transactional batch describes a group of point operations that need to either succeed or fail together with the same partition key in a container.</a:t>
            </a:r>
          </a:p>
          <a:p>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A transaction in a typical database can be defined as a sequence of operations performed as a single logical unit of work. Each transaction provides ACID (Atomicity, Consistency, Isolation, Durability) property guarantees.</a:t>
            </a:r>
          </a:p>
          <a:p>
            <a:pPr algn="l"/>
            <a:endParaRPr lang="en-US" b="0" i="0" dirty="0">
              <a:solidFill>
                <a:srgbClr val="E6E6E6"/>
              </a:solidFill>
              <a:effectLst/>
              <a:latin typeface="Segoe UI" panose="020B0502040204020203" pitchFamily="34" charset="0"/>
            </a:endParaRPr>
          </a:p>
          <a:p>
            <a:pPr algn="l">
              <a:buFont typeface="Arial" panose="020B0604020202020204" pitchFamily="34" charset="0"/>
              <a:buChar char="•"/>
            </a:pPr>
            <a:r>
              <a:rPr lang="en-US" b="1" i="0" dirty="0">
                <a:solidFill>
                  <a:srgbClr val="E6E6E6"/>
                </a:solidFill>
                <a:effectLst/>
                <a:latin typeface="Segoe UI" panose="020B0502040204020203" pitchFamily="34" charset="0"/>
              </a:rPr>
              <a:t>Atomicity</a:t>
            </a:r>
            <a:r>
              <a:rPr lang="en-US" b="0" i="0" dirty="0">
                <a:solidFill>
                  <a:srgbClr val="E6E6E6"/>
                </a:solidFill>
                <a:effectLst/>
                <a:latin typeface="Segoe UI" panose="020B0502040204020203" pitchFamily="34" charset="0"/>
              </a:rPr>
              <a:t> guarantees that all the operations done inside a transaction are treated as a single unit, and either all of them are committed or none of them are.</a:t>
            </a:r>
          </a:p>
          <a:p>
            <a:pPr algn="l">
              <a:buFont typeface="Arial" panose="020B0604020202020204" pitchFamily="34" charset="0"/>
              <a:buChar char="•"/>
            </a:pPr>
            <a:r>
              <a:rPr lang="en-US" b="1" i="0" dirty="0">
                <a:solidFill>
                  <a:srgbClr val="E6E6E6"/>
                </a:solidFill>
                <a:effectLst/>
                <a:latin typeface="Segoe UI" panose="020B0502040204020203" pitchFamily="34" charset="0"/>
              </a:rPr>
              <a:t>Consistency</a:t>
            </a:r>
            <a:r>
              <a:rPr lang="en-US" b="0" i="0" dirty="0">
                <a:solidFill>
                  <a:srgbClr val="E6E6E6"/>
                </a:solidFill>
                <a:effectLst/>
                <a:latin typeface="Segoe UI" panose="020B0502040204020203" pitchFamily="34" charset="0"/>
              </a:rPr>
              <a:t> makes sure that the data is always in a valid state across transactions.</a:t>
            </a:r>
          </a:p>
          <a:p>
            <a:pPr algn="l">
              <a:buFont typeface="Arial" panose="020B0604020202020204" pitchFamily="34" charset="0"/>
              <a:buChar char="•"/>
            </a:pPr>
            <a:r>
              <a:rPr lang="en-US" b="1" i="0" dirty="0">
                <a:solidFill>
                  <a:srgbClr val="E6E6E6"/>
                </a:solidFill>
                <a:effectLst/>
                <a:latin typeface="Segoe UI" panose="020B0502040204020203" pitchFamily="34" charset="0"/>
              </a:rPr>
              <a:t>Isolation</a:t>
            </a:r>
            <a:r>
              <a:rPr lang="en-US" b="0" i="0" dirty="0">
                <a:solidFill>
                  <a:srgbClr val="E6E6E6"/>
                </a:solidFill>
                <a:effectLst/>
                <a:latin typeface="Segoe UI" panose="020B0502040204020203" pitchFamily="34" charset="0"/>
              </a:rPr>
              <a:t> guarantees that no two transactions interfere with each other – many commercial systems provide multiple isolation levels that can be used based on the application needs.</a:t>
            </a:r>
          </a:p>
          <a:p>
            <a:pPr algn="l">
              <a:buFont typeface="Arial" panose="020B0604020202020204" pitchFamily="34" charset="0"/>
              <a:buChar char="•"/>
            </a:pPr>
            <a:r>
              <a:rPr lang="en-US" b="1" i="0" dirty="0">
                <a:solidFill>
                  <a:srgbClr val="E6E6E6"/>
                </a:solidFill>
                <a:effectLst/>
                <a:latin typeface="Segoe UI" panose="020B0502040204020203" pitchFamily="34" charset="0"/>
              </a:rPr>
              <a:t>Durability</a:t>
            </a:r>
            <a:r>
              <a:rPr lang="en-US" b="0" i="0" dirty="0">
                <a:solidFill>
                  <a:srgbClr val="E6E6E6"/>
                </a:solidFill>
                <a:effectLst/>
                <a:latin typeface="Segoe UI" panose="020B0502040204020203" pitchFamily="34" charset="0"/>
              </a:rPr>
              <a:t> ensures that any change that is committed in a database will always be present. Azure Cosmos DB supports </a:t>
            </a:r>
            <a:r>
              <a:rPr lang="en-US" b="0" i="0" u="none" strike="noStrike" dirty="0">
                <a:solidFill>
                  <a:srgbClr val="E6E6E6"/>
                </a:solidFill>
                <a:effectLst/>
                <a:latin typeface="Segoe UI" panose="020B0502040204020203" pitchFamily="34" charset="0"/>
                <a:hlinkClick r:id="rId3"/>
              </a:rPr>
              <a:t>full ACID compliant transactions with snapshot isolation</a:t>
            </a:r>
            <a:r>
              <a:rPr lang="en-US" b="0" i="0" dirty="0">
                <a:solidFill>
                  <a:srgbClr val="E6E6E6"/>
                </a:solidFill>
                <a:effectLst/>
                <a:latin typeface="Segoe UI" panose="020B0502040204020203" pitchFamily="34" charset="0"/>
              </a:rPr>
              <a:t> for operations within the same </a:t>
            </a:r>
            <a:r>
              <a:rPr lang="en-US" b="0" i="0" u="none" strike="noStrike" dirty="0">
                <a:solidFill>
                  <a:srgbClr val="E6E6E6"/>
                </a:solidFill>
                <a:effectLst/>
                <a:latin typeface="Segoe UI" panose="020B0502040204020203" pitchFamily="34" charset="0"/>
                <a:hlinkClick r:id="rId4"/>
              </a:rPr>
              <a:t>logical partition key</a:t>
            </a:r>
            <a:r>
              <a:rPr lang="en-US" b="0" i="0" dirty="0">
                <a:solidFill>
                  <a:srgbClr val="E6E6E6"/>
                </a:solidFill>
                <a:effectLst/>
                <a:latin typeface="Segoe UI" panose="020B0502040204020203" pitchFamily="34" charset="0"/>
              </a:rPr>
              <a:t>.</a:t>
            </a:r>
          </a:p>
          <a:p>
            <a:endParaRPr lang="en-US" dirty="0"/>
          </a:p>
          <a:p>
            <a:r>
              <a:rPr lang="en-US" dirty="0"/>
              <a:t>Within the </a:t>
            </a:r>
            <a:r>
              <a:rPr lang="en-US" dirty="0" err="1"/>
              <a:t>TransactionRepository</a:t>
            </a:r>
            <a:r>
              <a:rPr lang="en-US" dirty="0"/>
              <a:t> class of our application, we create a transactional batch to update the account balance using a Patch Increment operation on the Account document, then insert the new Transaction record. Notice that the Transactional Batch operation is scoped to the same Partition Key. All batch operations must occur on the same partition.</a:t>
            </a:r>
          </a:p>
          <a:p>
            <a:endParaRPr lang="en-US" dirty="0"/>
          </a:p>
          <a:p>
            <a:r>
              <a:rPr lang="en-US" dirty="0"/>
              <a:t>* ETags (Entity Tags) are used for concurrency checking when updating resources.</a:t>
            </a:r>
          </a:p>
        </p:txBody>
      </p:sp>
      <p:sp>
        <p:nvSpPr>
          <p:cNvPr id="4" name="Slide Number Placeholder 3"/>
          <p:cNvSpPr>
            <a:spLocks noGrp="1"/>
          </p:cNvSpPr>
          <p:nvPr>
            <p:ph type="sldNum" sz="quarter" idx="5"/>
          </p:nvPr>
        </p:nvSpPr>
        <p:spPr/>
        <p:txBody>
          <a:bodyPr/>
          <a:lstStyle/>
          <a:p>
            <a:fld id="{CCB0B7A7-645F-45EF-A82D-25C8E51FB344}" type="slidenum">
              <a:rPr lang="en-US" smtClean="0"/>
              <a:t>11</a:t>
            </a:fld>
            <a:endParaRPr lang="en-US"/>
          </a:p>
        </p:txBody>
      </p:sp>
    </p:spTree>
    <p:extLst>
      <p:ext uri="{BB962C8B-B14F-4D97-AF65-F5344CB8AC3E}">
        <p14:creationId xmlns:p14="http://schemas.microsoft.com/office/powerpoint/2010/main" val="3014839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all starts from an Ask.  The user has a need that needs to be filled.  Kernel, in Semantic Kernel, is the orchestrator for the Ask.  It sends the Ask over to the Planner to the right skills can be found and the right steps can be created from the Ask and Skills.</a:t>
            </a:r>
          </a:p>
        </p:txBody>
      </p:sp>
      <p:sp>
        <p:nvSpPr>
          <p:cNvPr id="4" name="Slide Number Placeholder 3"/>
          <p:cNvSpPr>
            <a:spLocks noGrp="1"/>
          </p:cNvSpPr>
          <p:nvPr>
            <p:ph type="sldNum" sz="quarter" idx="5"/>
          </p:nvPr>
        </p:nvSpPr>
        <p:spPr/>
        <p:txBody>
          <a:bodyPr/>
          <a:lstStyle/>
          <a:p>
            <a:fld id="{FB75EBB8-D7E4-4048-A244-754319938B9C}" type="slidenum">
              <a:rPr lang="en-US" smtClean="0"/>
              <a:t>12</a:t>
            </a:fld>
            <a:endParaRPr lang="en-US"/>
          </a:p>
        </p:txBody>
      </p:sp>
    </p:spTree>
    <p:extLst>
      <p:ext uri="{BB962C8B-B14F-4D97-AF65-F5344CB8AC3E}">
        <p14:creationId xmlns:p14="http://schemas.microsoft.com/office/powerpoint/2010/main" val="21850047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6" name="Picture 5" descr="A man standing in front of a computer&#10;&#10;">
            <a:extLst>
              <a:ext uri="{FF2B5EF4-FFF2-40B4-BE49-F238E27FC236}">
                <a16:creationId xmlns:a16="http://schemas.microsoft.com/office/drawing/2014/main" id="{0788EE0C-C662-460E-83B1-962DB02610A6}"/>
              </a:ext>
            </a:extLst>
          </p:cNvPr>
          <p:cNvPicPr>
            <a:picLocks noChangeAspect="1"/>
          </p:cNvPicPr>
          <p:nvPr userDrawn="1"/>
        </p:nvPicPr>
        <p:blipFill rotWithShape="1">
          <a:blip r:embed="rId2"/>
          <a:srcRect l="16675" r="16675"/>
          <a:stretch/>
        </p:blipFill>
        <p:spPr bwMode="ltGray">
          <a:xfrm>
            <a:off x="5334000" y="0"/>
            <a:ext cx="6858000" cy="6858000"/>
          </a:xfrm>
          <a:prstGeom prst="rect">
            <a:avLst/>
          </a:prstGeom>
        </p:spPr>
      </p:pic>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55610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2">
    <p:bg>
      <p:bgPr>
        <a:solidFill>
          <a:schemeClr val="tx1"/>
        </a:solidFill>
        <a:effectLst/>
      </p:bgPr>
    </p:bg>
    <p:spTree>
      <p:nvGrpSpPr>
        <p:cNvPr id="1" name=""/>
        <p:cNvGrpSpPr/>
        <p:nvPr/>
      </p:nvGrpSpPr>
      <p:grpSpPr>
        <a:xfrm>
          <a:off x="0" y="0"/>
          <a:ext cx="0" cy="0"/>
          <a:chOff x="0" y="0"/>
          <a:chExt cx="0" cy="0"/>
        </a:xfrm>
      </p:grpSpPr>
      <p:pic>
        <p:nvPicPr>
          <p:cNvPr id="2" name="MS logo white - EMF" descr="Microsoft logo white text version">
            <a:extLst>
              <a:ext uri="{FF2B5EF4-FFF2-40B4-BE49-F238E27FC236}">
                <a16:creationId xmlns:a16="http://schemas.microsoft.com/office/drawing/2014/main" id="{BD9C24BD-08E8-4268-9F4E-7B261D33EB66}"/>
              </a:ext>
            </a:extLst>
          </p:cNvPr>
          <p:cNvPicPr>
            <a:picLocks noChangeAspect="1"/>
          </p:cNvPicPr>
          <p:nvPr userDrawn="1"/>
        </p:nvPicPr>
        <p:blipFill>
          <a:blip r:embed="rId2"/>
          <a:stretch>
            <a:fillRect/>
          </a:stretch>
        </p:blipFill>
        <p:spPr bwMode="black">
          <a:xfrm>
            <a:off x="584395" y="585788"/>
            <a:ext cx="1366245" cy="292608"/>
          </a:xfrm>
          <a:prstGeom prst="rect">
            <a:avLst/>
          </a:prstGeom>
        </p:spPr>
      </p:pic>
      <p:sp>
        <p:nvSpPr>
          <p:cNvPr id="11" name="Title 1">
            <a:extLst>
              <a:ext uri="{FF2B5EF4-FFF2-40B4-BE49-F238E27FC236}">
                <a16:creationId xmlns:a16="http://schemas.microsoft.com/office/drawing/2014/main" id="{86DCCBF7-D5AA-4058-987A-95431244AFA3}"/>
              </a:ext>
            </a:extLst>
          </p:cNvPr>
          <p:cNvSpPr>
            <a:spLocks noGrp="1"/>
          </p:cNvSpPr>
          <p:nvPr>
            <p:ph type="title" hasCustomPrompt="1"/>
          </p:nvPr>
        </p:nvSpPr>
        <p:spPr>
          <a:xfrm>
            <a:off x="584200" y="3445934"/>
            <a:ext cx="9144000" cy="553998"/>
          </a:xfrm>
          <a:noFill/>
        </p:spPr>
        <p:txBody>
          <a:bodyPr lIns="0" tIns="0" rIns="0" bIns="0" anchor="b" anchorCtr="0">
            <a:spAutoFit/>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Event name or presentation title </a:t>
            </a:r>
          </a:p>
        </p:txBody>
      </p:sp>
      <p:sp>
        <p:nvSpPr>
          <p:cNvPr id="14" name="Text Placeholder 4">
            <a:extLst>
              <a:ext uri="{FF2B5EF4-FFF2-40B4-BE49-F238E27FC236}">
                <a16:creationId xmlns:a16="http://schemas.microsoft.com/office/drawing/2014/main" id="{58DD1FCE-F817-4DA3-AF2D-6E59E33690C5}"/>
              </a:ext>
            </a:extLst>
          </p:cNvPr>
          <p:cNvSpPr>
            <a:spLocks noGrp="1"/>
          </p:cNvSpPr>
          <p:nvPr>
            <p:ph type="body" sz="quarter" idx="12" hasCustomPrompt="1"/>
          </p:nvPr>
        </p:nvSpPr>
        <p:spPr>
          <a:xfrm>
            <a:off x="584200" y="4428556"/>
            <a:ext cx="9144000" cy="338554"/>
          </a:xfrm>
          <a:noFill/>
        </p:spPr>
        <p:txBody>
          <a:bodyPr wrap="square" lIns="0" tIns="0" rIns="0" bIns="0">
            <a:spAutoFit/>
          </a:bodyPr>
          <a:lstStyle>
            <a:lvl1pPr marL="0" indent="0">
              <a:spcBef>
                <a:spcPts val="0"/>
              </a:spcBef>
              <a:buNone/>
              <a:defRPr lang="en-US" sz="2200" kern="1200" spc="0" baseline="0" dirty="0">
                <a:solidFill>
                  <a:schemeClr val="bg1"/>
                </a:solidFill>
                <a:latin typeface="+mn-lt"/>
                <a:ea typeface="+mn-ea"/>
                <a:cs typeface="Segoe UI" panose="020B0502040204020203" pitchFamily="34" charset="0"/>
              </a:defRPr>
            </a:lvl1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Speaker name or subtitle text</a:t>
            </a:r>
          </a:p>
        </p:txBody>
      </p:sp>
      <p:pic>
        <p:nvPicPr>
          <p:cNvPr id="3" name="Picture 2" descr="Diagram&#10;&#10;Description automatically generated">
            <a:extLst>
              <a:ext uri="{FF2B5EF4-FFF2-40B4-BE49-F238E27FC236}">
                <a16:creationId xmlns:a16="http://schemas.microsoft.com/office/drawing/2014/main" id="{5E87D662-1328-4335-BD5F-4337ECF9A7EE}"/>
              </a:ext>
            </a:extLst>
          </p:cNvPr>
          <p:cNvPicPr>
            <a:picLocks noChangeAspect="1"/>
          </p:cNvPicPr>
          <p:nvPr userDrawn="1"/>
        </p:nvPicPr>
        <p:blipFill rotWithShape="1">
          <a:blip r:embed="rId3"/>
          <a:srcRect t="27882" r="34540"/>
          <a:stretch/>
        </p:blipFill>
        <p:spPr>
          <a:xfrm>
            <a:off x="9166667" y="0"/>
            <a:ext cx="3025333" cy="3173924"/>
          </a:xfrm>
          <a:prstGeom prst="rect">
            <a:avLst/>
          </a:prstGeom>
        </p:spPr>
      </p:pic>
    </p:spTree>
    <p:extLst>
      <p:ext uri="{BB962C8B-B14F-4D97-AF65-F5344CB8AC3E}">
        <p14:creationId xmlns:p14="http://schemas.microsoft.com/office/powerpoint/2010/main" val="41550243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675669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E0A0D59E-E7F5-4311-896B-1BAF8634C4BF}"/>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spTree>
    <p:extLst>
      <p:ext uri="{BB962C8B-B14F-4D97-AF65-F5344CB8AC3E}">
        <p14:creationId xmlns:p14="http://schemas.microsoft.com/office/powerpoint/2010/main" val="14156146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788274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a:extLst>
              <a:ext uri="{FF2B5EF4-FFF2-40B4-BE49-F238E27FC236}">
                <a16:creationId xmlns:a16="http://schemas.microsoft.com/office/drawing/2014/main" id="{36291874-8FE6-43AD-8F75-4FBB2A258F6B}"/>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spTree>
    <p:extLst>
      <p:ext uri="{BB962C8B-B14F-4D97-AF65-F5344CB8AC3E}">
        <p14:creationId xmlns:p14="http://schemas.microsoft.com/office/powerpoint/2010/main" val="21660801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Small title - half pag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D89B33-FAEC-4ED4-9F23-069FBCAAE5E4}"/>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4" name="Picture 3">
            <a:extLst>
              <a:ext uri="{FF2B5EF4-FFF2-40B4-BE49-F238E27FC236}">
                <a16:creationId xmlns:a16="http://schemas.microsoft.com/office/drawing/2014/main" id="{5FBBE682-5A9F-49E2-A8C2-EA2496B2EB02}"/>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
        <p:nvSpPr>
          <p:cNvPr id="17" name="Title 2">
            <a:extLst>
              <a:ext uri="{FF2B5EF4-FFF2-40B4-BE49-F238E27FC236}">
                <a16:creationId xmlns:a16="http://schemas.microsoft.com/office/drawing/2014/main" id="{146BB0C7-BE56-4003-8A2C-B08383DD5772}"/>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3106477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Small title - half pag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0890E108-5F89-4EED-90C2-E8F3E987C556}"/>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4" name="Picture 3">
            <a:extLst>
              <a:ext uri="{FF2B5EF4-FFF2-40B4-BE49-F238E27FC236}">
                <a16:creationId xmlns:a16="http://schemas.microsoft.com/office/drawing/2014/main" id="{95FF5028-8523-4E57-B254-8ABB14DACDD4}"/>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247234987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Small title - half pag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0890E108-5F89-4EED-90C2-E8F3E987C556}"/>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7" name="Picture 6" descr="A picture containing object, wire&#10;&#10;Description automatically generated">
            <a:extLst>
              <a:ext uri="{FF2B5EF4-FFF2-40B4-BE49-F238E27FC236}">
                <a16:creationId xmlns:a16="http://schemas.microsoft.com/office/drawing/2014/main" id="{49917578-9446-46AC-97DA-2C0D84FB7E4C}"/>
              </a:ext>
            </a:extLst>
          </p:cNvPr>
          <p:cNvPicPr>
            <a:picLocks noChangeAspect="1"/>
          </p:cNvPicPr>
          <p:nvPr userDrawn="1"/>
        </p:nvPicPr>
        <p:blipFill rotWithShape="1">
          <a:blip r:embed="rId2">
            <a:alphaModFix/>
          </a:blip>
          <a:srcRect l="42626" t="55151" r="-3556" b="-1636"/>
          <a:stretch/>
        </p:blipFill>
        <p:spPr>
          <a:xfrm flipH="1">
            <a:off x="9152826" y="0"/>
            <a:ext cx="3029692" cy="2404534"/>
          </a:xfrm>
          <a:prstGeom prst="rect">
            <a:avLst/>
          </a:prstGeom>
        </p:spPr>
      </p:pic>
    </p:spTree>
    <p:extLst>
      <p:ext uri="{BB962C8B-B14F-4D97-AF65-F5344CB8AC3E}">
        <p14:creationId xmlns:p14="http://schemas.microsoft.com/office/powerpoint/2010/main" val="3848025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Small title - half pag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FB1537-3F96-4DF3-BFCA-4A3AAD79C575}"/>
              </a:ext>
            </a:extLst>
          </p:cNvPr>
          <p:cNvPicPr>
            <a:picLocks noChangeAspect="1"/>
          </p:cNvPicPr>
          <p:nvPr userDrawn="1"/>
        </p:nvPicPr>
        <p:blipFill rotWithShape="1">
          <a:blip r:embed="rId2"/>
          <a:srcRect l="28506" t="1" r="-3766" b="-36417"/>
          <a:stretch/>
        </p:blipFill>
        <p:spPr>
          <a:xfrm>
            <a:off x="0" y="6092880"/>
            <a:ext cx="4445181" cy="683576"/>
          </a:xfrm>
          <a:prstGeom prst="rect">
            <a:avLst/>
          </a:prstGeom>
        </p:spPr>
      </p:pic>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3" name="Picture 2">
            <a:extLst>
              <a:ext uri="{FF2B5EF4-FFF2-40B4-BE49-F238E27FC236}">
                <a16:creationId xmlns:a16="http://schemas.microsoft.com/office/drawing/2014/main" id="{9D4BF220-AB7E-485B-B71E-2D8A2362EF31}"/>
              </a:ext>
            </a:extLst>
          </p:cNvPr>
          <p:cNvPicPr>
            <a:picLocks noChangeAspect="1"/>
          </p:cNvPicPr>
          <p:nvPr userDrawn="1"/>
        </p:nvPicPr>
        <p:blipFill rotWithShape="1">
          <a:blip r:embed="rId3"/>
          <a:srcRect l="-1096" r="10114"/>
          <a:stretch/>
        </p:blipFill>
        <p:spPr>
          <a:xfrm flipV="1">
            <a:off x="8128000" y="363172"/>
            <a:ext cx="4065562" cy="683576"/>
          </a:xfrm>
          <a:prstGeom prst="rect">
            <a:avLst/>
          </a:prstGeom>
        </p:spPr>
      </p:pic>
    </p:spTree>
    <p:extLst>
      <p:ext uri="{BB962C8B-B14F-4D97-AF65-F5344CB8AC3E}">
        <p14:creationId xmlns:p14="http://schemas.microsoft.com/office/powerpoint/2010/main" val="4906367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0">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45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OpenHack LayOut PC">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2A6E93-FF69-4F32-8B58-A560177F1456}"/>
              </a:ext>
            </a:extLst>
          </p:cNvPr>
          <p:cNvPicPr>
            <a:picLocks noChangeAspect="1"/>
          </p:cNvPicPr>
          <p:nvPr userDrawn="1"/>
        </p:nvPicPr>
        <p:blipFill rotWithShape="1">
          <a:blip r:embed="rId2"/>
          <a:srcRect l="28506" t="1" r="-3766" b="-36417"/>
          <a:stretch/>
        </p:blipFill>
        <p:spPr>
          <a:xfrm>
            <a:off x="0" y="1717821"/>
            <a:ext cx="4445181" cy="683576"/>
          </a:xfrm>
          <a:prstGeom prst="rect">
            <a:avLst/>
          </a:prstGeom>
        </p:spPr>
      </p:pic>
      <p:sp>
        <p:nvSpPr>
          <p:cNvPr id="8" name="Title Placeholder 1">
            <a:extLst>
              <a:ext uri="{FF2B5EF4-FFF2-40B4-BE49-F238E27FC236}">
                <a16:creationId xmlns:a16="http://schemas.microsoft.com/office/drawing/2014/main" id="{FAB604F7-7136-482F-B1CE-30B60EFCFD08}"/>
              </a:ext>
            </a:extLst>
          </p:cNvPr>
          <p:cNvSpPr>
            <a:spLocks noGrp="1"/>
          </p:cNvSpPr>
          <p:nvPr>
            <p:ph type="title"/>
          </p:nvPr>
        </p:nvSpPr>
        <p:spPr>
          <a:xfrm>
            <a:off x="588263" y="1286934"/>
            <a:ext cx="11018520" cy="430887"/>
          </a:xfrm>
          <a:prstGeom prst="rect">
            <a:avLst/>
          </a:prstGeom>
        </p:spPr>
        <p:txBody>
          <a:bodyPr vert="horz" wrap="square" lIns="0" tIns="0" rIns="0" bIns="0" rtlCol="0" anchor="t">
            <a:spAutoFit/>
          </a:bodyPr>
          <a:lstStyle>
            <a:lvl1pPr>
              <a:defRPr lang="en-US" sz="2800" b="0" kern="1200" cap="none" spc="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37345376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Picture 6" descr="A man standing in front of a computer&#10;&#10;">
            <a:extLst>
              <a:ext uri="{FF2B5EF4-FFF2-40B4-BE49-F238E27FC236}">
                <a16:creationId xmlns:a16="http://schemas.microsoft.com/office/drawing/2014/main" id="{D44A4383-BC72-4A52-9A0C-C41B4C398D86}"/>
              </a:ext>
            </a:extLst>
          </p:cNvPr>
          <p:cNvPicPr>
            <a:picLocks noChangeAspect="1"/>
          </p:cNvPicPr>
          <p:nvPr userDrawn="1"/>
        </p:nvPicPr>
        <p:blipFill rotWithShape="1">
          <a:blip r:embed="rId2"/>
          <a:srcRect l="16675" r="16675"/>
          <a:stretch/>
        </p:blipFill>
        <p:spPr bwMode="ltGray">
          <a:xfrm>
            <a:off x="5334000" y="0"/>
            <a:ext cx="6858000" cy="6858000"/>
          </a:xfrm>
          <a:prstGeom prst="rect">
            <a:avLst/>
          </a:prstGeom>
        </p:spPr>
      </p:pic>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318605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543477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5914010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 Square Photo ">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ED7AF542-EF81-4579-B15F-3ACFA6C2805C}"/>
              </a:ext>
            </a:extLst>
          </p:cNvPr>
          <p:cNvSpPr>
            <a:spLocks noGrp="1"/>
          </p:cNvSpPr>
          <p:nvPr>
            <p:ph type="title" hasCustomPrompt="1"/>
          </p:nvPr>
        </p:nvSpPr>
        <p:spPr>
          <a:xfrm>
            <a:off x="588263" y="2570200"/>
            <a:ext cx="4158362" cy="553998"/>
          </a:xfrm>
        </p:spPr>
        <p:txBody>
          <a:bodyPr anchor="b"/>
          <a:lstStyle>
            <a:lvl1pPr>
              <a:defRPr/>
            </a:lvl1pPr>
          </a:lstStyle>
          <a:p>
            <a:r>
              <a:rPr lang="en-US"/>
              <a:t>Title square layout </a:t>
            </a:r>
          </a:p>
        </p:txBody>
      </p:sp>
      <p:sp>
        <p:nvSpPr>
          <p:cNvPr id="11" name="Text Placeholder 3">
            <a:extLst>
              <a:ext uri="{FF2B5EF4-FFF2-40B4-BE49-F238E27FC236}">
                <a16:creationId xmlns:a16="http://schemas.microsoft.com/office/drawing/2014/main" id="{F882DE1D-9F78-4AA6-B79E-88C81896B350}"/>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12" name="Picture Placeholder" descr="This photo is a 'placeholder' only. Drag or drop your photo here, or click and tap the center to insert a photo.">
            <a:extLst>
              <a:ext uri="{FF2B5EF4-FFF2-40B4-BE49-F238E27FC236}">
                <a16:creationId xmlns:a16="http://schemas.microsoft.com/office/drawing/2014/main" id="{886ED3DC-2809-49F9-B494-E55EA6DA071B}"/>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Box 12">
            <a:extLst>
              <a:ext uri="{FF2B5EF4-FFF2-40B4-BE49-F238E27FC236}">
                <a16:creationId xmlns:a16="http://schemas.microsoft.com/office/drawing/2014/main" id="{201C91A3-BCDE-4BE5-8E21-DCD79984D05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grpSp>
        <p:nvGrpSpPr>
          <p:cNvPr id="14" name="Group 13">
            <a:extLst>
              <a:ext uri="{FF2B5EF4-FFF2-40B4-BE49-F238E27FC236}">
                <a16:creationId xmlns:a16="http://schemas.microsoft.com/office/drawing/2014/main" id="{4ACBA387-D88A-4480-8908-E9FEE183DB5F}"/>
              </a:ext>
            </a:extLst>
          </p:cNvPr>
          <p:cNvGrpSpPr/>
          <p:nvPr userDrawn="1"/>
        </p:nvGrpSpPr>
        <p:grpSpPr>
          <a:xfrm>
            <a:off x="0" y="3280499"/>
            <a:ext cx="4305635" cy="98740"/>
            <a:chOff x="0" y="1025532"/>
            <a:chExt cx="4305635" cy="98740"/>
          </a:xfrm>
        </p:grpSpPr>
        <p:cxnSp>
          <p:nvCxnSpPr>
            <p:cNvPr id="15" name="Straight Connector 14">
              <a:extLst>
                <a:ext uri="{FF2B5EF4-FFF2-40B4-BE49-F238E27FC236}">
                  <a16:creationId xmlns:a16="http://schemas.microsoft.com/office/drawing/2014/main" id="{1EDD2A67-47FA-4BCC-A20C-03A82EE6BE31}"/>
                </a:ext>
              </a:extLst>
            </p:cNvPr>
            <p:cNvCxnSpPr>
              <a:cxnSpLocks/>
            </p:cNvCxnSpPr>
            <p:nvPr userDrawn="1"/>
          </p:nvCxnSpPr>
          <p:spPr>
            <a:xfrm>
              <a:off x="0" y="1074902"/>
              <a:ext cx="422835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2987D22F-AEF3-45AB-807B-FDE6B8AF29DE}"/>
                </a:ext>
              </a:extLst>
            </p:cNvPr>
            <p:cNvSpPr/>
            <p:nvPr userDrawn="1"/>
          </p:nvSpPr>
          <p:spPr>
            <a:xfrm>
              <a:off x="4205051" y="1025532"/>
              <a:ext cx="100584" cy="98740"/>
            </a:xfrm>
            <a:prstGeom prst="ellipse">
              <a:avLst/>
            </a:prstGeom>
            <a:solidFill>
              <a:schemeClr val="accent1"/>
            </a:solidFill>
            <a:ln>
              <a:solidFill>
                <a:srgbClr val="237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6925375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 Square Photo ">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919788" y="0"/>
            <a:ext cx="6272212" cy="6858000"/>
          </a:xfrm>
          <a:blipFill>
            <a:blip r:embed="rId2"/>
            <a:stretch>
              <a:fillRect l="-6729" r="-2610"/>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itle Placeholder 1">
            <a:extLst>
              <a:ext uri="{FF2B5EF4-FFF2-40B4-BE49-F238E27FC236}">
                <a16:creationId xmlns:a16="http://schemas.microsoft.com/office/drawing/2014/main" id="{536F4BE2-FF65-4D4E-818F-A156BB027FD1}"/>
              </a:ext>
            </a:extLst>
          </p:cNvPr>
          <p:cNvSpPr>
            <a:spLocks noGrp="1"/>
          </p:cNvSpPr>
          <p:nvPr>
            <p:ph type="title" hasCustomPrompt="1"/>
          </p:nvPr>
        </p:nvSpPr>
        <p:spPr>
          <a:xfrm>
            <a:off x="588263" y="356500"/>
            <a:ext cx="5225396" cy="492443"/>
          </a:xfrm>
          <a:prstGeom prst="rect">
            <a:avLst/>
          </a:prstGeom>
        </p:spPr>
        <p:txBody>
          <a:bodyPr vert="horz" wrap="square" lIns="0" tIns="0" rIns="0" bIns="0" rtlCol="0" anchor="t">
            <a:spAutoFit/>
          </a:bodyPr>
          <a:lstStyle>
            <a:lvl1pPr>
              <a:defRPr sz="3200"/>
            </a:lvl1pPr>
          </a:lstStyle>
          <a:p>
            <a:r>
              <a:rPr lang="en-US"/>
              <a:t>Click to edit Master style</a:t>
            </a:r>
          </a:p>
        </p:txBody>
      </p:sp>
      <p:cxnSp>
        <p:nvCxnSpPr>
          <p:cNvPr id="8" name="Straight Connector 7">
            <a:extLst>
              <a:ext uri="{FF2B5EF4-FFF2-40B4-BE49-F238E27FC236}">
                <a16:creationId xmlns:a16="http://schemas.microsoft.com/office/drawing/2014/main" id="{C9E5EC97-C54B-4DED-B405-E3D19B47C9A3}"/>
              </a:ext>
            </a:extLst>
          </p:cNvPr>
          <p:cNvCxnSpPr>
            <a:cxnSpLocks/>
          </p:cNvCxnSpPr>
          <p:nvPr userDrawn="1"/>
        </p:nvCxnSpPr>
        <p:spPr>
          <a:xfrm>
            <a:off x="0" y="1074902"/>
            <a:ext cx="4228352" cy="0"/>
          </a:xfrm>
          <a:prstGeom prst="line">
            <a:avLst/>
          </a:prstGeom>
          <a:ln w="19050">
            <a:solidFill>
              <a:srgbClr val="237DC7"/>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431F8350-DA61-42B6-AE91-89E2E252C9F4}"/>
              </a:ext>
            </a:extLst>
          </p:cNvPr>
          <p:cNvSpPr/>
          <p:nvPr userDrawn="1"/>
        </p:nvSpPr>
        <p:spPr>
          <a:xfrm>
            <a:off x="4205051" y="1025532"/>
            <a:ext cx="100584" cy="98740"/>
          </a:xfrm>
          <a:prstGeom prst="ellipse">
            <a:avLst/>
          </a:prstGeom>
          <a:solidFill>
            <a:srgbClr val="237DC7"/>
          </a:solidFill>
          <a:ln>
            <a:solidFill>
              <a:srgbClr val="237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9505087"/>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pic>
        <p:nvPicPr>
          <p:cNvPr id="9" name="Picture 8">
            <a:extLst>
              <a:ext uri="{FF2B5EF4-FFF2-40B4-BE49-F238E27FC236}">
                <a16:creationId xmlns:a16="http://schemas.microsoft.com/office/drawing/2014/main" id="{E08F0A20-1374-49FA-8BA3-8BBF175DB65C}"/>
              </a:ext>
            </a:extLst>
          </p:cNvPr>
          <p:cNvPicPr>
            <a:picLocks noChangeAspect="1"/>
          </p:cNvPicPr>
          <p:nvPr userDrawn="1"/>
        </p:nvPicPr>
        <p:blipFill rotWithShape="1">
          <a:blip r:embed="rId3"/>
          <a:srcRect l="28506" t="1" r="-3766" b="-36417"/>
          <a:stretch/>
        </p:blipFill>
        <p:spPr>
          <a:xfrm>
            <a:off x="0" y="133172"/>
            <a:ext cx="4445181" cy="683576"/>
          </a:xfrm>
          <a:prstGeom prst="rect">
            <a:avLst/>
          </a:prstGeom>
        </p:spPr>
      </p:pic>
    </p:spTree>
    <p:extLst>
      <p:ext uri="{BB962C8B-B14F-4D97-AF65-F5344CB8AC3E}">
        <p14:creationId xmlns:p14="http://schemas.microsoft.com/office/powerpoint/2010/main" val="128339824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751931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3663985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5053808"/>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27331871"/>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12963990"/>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sp>
        <p:nvSpPr>
          <p:cNvPr id="11" name="Rectangle 10">
            <a:extLst>
              <a:ext uri="{FF2B5EF4-FFF2-40B4-BE49-F238E27FC236}">
                <a16:creationId xmlns:a16="http://schemas.microsoft.com/office/drawing/2014/main" id="{CDD07D2E-0946-4E28-99B6-5F115ABFFABA}"/>
              </a:ext>
            </a:extLst>
          </p:cNvPr>
          <p:cNvSpPr/>
          <p:nvPr userDrawn="1"/>
        </p:nvSpPr>
        <p:spPr>
          <a:xfrm>
            <a:off x="4673600" y="3629848"/>
            <a:ext cx="5715000" cy="1920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2BA19D8E-1946-412D-8C8D-ADC3416A1EB6}"/>
              </a:ext>
            </a:extLst>
          </p:cNvPr>
          <p:cNvSpPr>
            <a:spLocks noGrp="1"/>
          </p:cNvSpPr>
          <p:nvPr>
            <p:ph type="title"/>
          </p:nvPr>
        </p:nvSpPr>
        <p:spPr>
          <a:xfrm>
            <a:off x="4851401" y="3941660"/>
            <a:ext cx="7084436" cy="553998"/>
          </a:xfrm>
          <a:prstGeom prst="rect">
            <a:avLst/>
          </a:prstGeom>
        </p:spPr>
        <p:txBody>
          <a:bodyPr/>
          <a:lstStyle>
            <a:lvl1pPr>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p>
        </p:txBody>
      </p:sp>
      <p:sp>
        <p:nvSpPr>
          <p:cNvPr id="14" name="Subtitle 2">
            <a:extLst>
              <a:ext uri="{FF2B5EF4-FFF2-40B4-BE49-F238E27FC236}">
                <a16:creationId xmlns:a16="http://schemas.microsoft.com/office/drawing/2014/main" id="{0E82C809-EFAE-44F6-9975-9A1D702E0515}"/>
              </a:ext>
            </a:extLst>
          </p:cNvPr>
          <p:cNvSpPr>
            <a:spLocks noGrp="1"/>
          </p:cNvSpPr>
          <p:nvPr>
            <p:ph type="subTitle" idx="1"/>
          </p:nvPr>
        </p:nvSpPr>
        <p:spPr>
          <a:xfrm>
            <a:off x="4851401" y="4624833"/>
            <a:ext cx="7084436" cy="338554"/>
          </a:xfrm>
          <a:prstGeom prst="rect">
            <a:avLst/>
          </a:prstGeom>
        </p:spPr>
        <p:txBody>
          <a:bodyPr/>
          <a:lstStyle>
            <a:lvl1pPr marL="0" indent="0" algn="l">
              <a:buNone/>
              <a:defRPr lang="en-US" sz="2200" kern="1200" spc="0" baseline="0" dirty="0">
                <a:solidFill>
                  <a:schemeClr val="tx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Picture 1">
            <a:extLst>
              <a:ext uri="{FF2B5EF4-FFF2-40B4-BE49-F238E27FC236}">
                <a16:creationId xmlns:a16="http://schemas.microsoft.com/office/drawing/2014/main" id="{DADA9AF9-07C5-4363-94FB-665ECE23460D}"/>
              </a:ext>
            </a:extLst>
          </p:cNvPr>
          <p:cNvPicPr preferRelativeResize="0">
            <a:picLocks noChangeAspect="1"/>
          </p:cNvPicPr>
          <p:nvPr userDrawn="1"/>
        </p:nvPicPr>
        <p:blipFill rotWithShape="1">
          <a:blip r:embed="rId3"/>
          <a:srcRect l="19422" t="-2915" r="-564" b="-2765"/>
          <a:stretch/>
        </p:blipFill>
        <p:spPr>
          <a:xfrm>
            <a:off x="0" y="1372032"/>
            <a:ext cx="12192000" cy="3961532"/>
          </a:xfrm>
          <a:prstGeom prst="rect">
            <a:avLst/>
          </a:prstGeom>
        </p:spPr>
      </p:pic>
    </p:spTree>
    <p:extLst>
      <p:ext uri="{BB962C8B-B14F-4D97-AF65-F5344CB8AC3E}">
        <p14:creationId xmlns:p14="http://schemas.microsoft.com/office/powerpoint/2010/main" val="2502566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20481975"/>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239887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5284761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760239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0442857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54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344060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54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5325176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7634519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pic>
        <p:nvPicPr>
          <p:cNvPr id="9" name="Picture 8" descr="A picture containing object, wire&#10;&#10;Description automatically generated">
            <a:extLst>
              <a:ext uri="{FF2B5EF4-FFF2-40B4-BE49-F238E27FC236}">
                <a16:creationId xmlns:a16="http://schemas.microsoft.com/office/drawing/2014/main" id="{85EE2B5A-7BFF-4077-8ABD-0379A496D03D}"/>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3211533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pic>
        <p:nvPicPr>
          <p:cNvPr id="3" name="Picture 2">
            <a:extLst>
              <a:ext uri="{FF2B5EF4-FFF2-40B4-BE49-F238E27FC236}">
                <a16:creationId xmlns:a16="http://schemas.microsoft.com/office/drawing/2014/main" id="{CEA54E24-5935-43FA-8AE6-0992297A20D1}"/>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4" name="Picture 3">
            <a:extLst>
              <a:ext uri="{FF2B5EF4-FFF2-40B4-BE49-F238E27FC236}">
                <a16:creationId xmlns:a16="http://schemas.microsoft.com/office/drawing/2014/main" id="{DC345F76-F403-4823-9272-D9AF2E6B1A37}"/>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2115287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2">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6D12DE-42B5-49D8-88FA-616E62932021}"/>
              </a:ext>
            </a:extLst>
          </p:cNvPr>
          <p:cNvPicPr preferRelativeResize="0">
            <a:picLocks noChangeAspect="1"/>
          </p:cNvPicPr>
          <p:nvPr userDrawn="1"/>
        </p:nvPicPr>
        <p:blipFill rotWithShape="1">
          <a:blip r:embed="rId2"/>
          <a:srcRect l="19420" t="-5481" r="-409" b="-2"/>
          <a:stretch/>
        </p:blipFill>
        <p:spPr>
          <a:xfrm>
            <a:off x="0" y="1263989"/>
            <a:ext cx="12192000" cy="3961532"/>
          </a:xfrm>
          <a:prstGeom prst="rect">
            <a:avLst/>
          </a:prstGeom>
        </p:spPr>
      </p:pic>
      <p:sp>
        <p:nvSpPr>
          <p:cNvPr id="12" name="Subtitle 2">
            <a:extLst>
              <a:ext uri="{FF2B5EF4-FFF2-40B4-BE49-F238E27FC236}">
                <a16:creationId xmlns:a16="http://schemas.microsoft.com/office/drawing/2014/main" id="{7C211284-3368-46C1-B3DA-72F0A39C2799}"/>
              </a:ext>
            </a:extLst>
          </p:cNvPr>
          <p:cNvSpPr>
            <a:spLocks noGrp="1"/>
          </p:cNvSpPr>
          <p:nvPr>
            <p:ph type="subTitle" idx="1"/>
          </p:nvPr>
        </p:nvSpPr>
        <p:spPr>
          <a:xfrm>
            <a:off x="5794944" y="5350593"/>
            <a:ext cx="5728084"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MS logo white - EMF" descr="Microsoft logo white text version">
            <a:extLst>
              <a:ext uri="{FF2B5EF4-FFF2-40B4-BE49-F238E27FC236}">
                <a16:creationId xmlns:a16="http://schemas.microsoft.com/office/drawing/2014/main" id="{BBB064CB-0775-4B70-9687-F8AA84226882}"/>
              </a:ext>
            </a:extLst>
          </p:cNvPr>
          <p:cNvPicPr>
            <a:picLocks noChangeAspect="1"/>
          </p:cNvPicPr>
          <p:nvPr userDrawn="1"/>
        </p:nvPicPr>
        <p:blipFill>
          <a:blip r:embed="rId3"/>
          <a:stretch>
            <a:fillRect/>
          </a:stretch>
        </p:blipFill>
        <p:spPr bwMode="black">
          <a:xfrm>
            <a:off x="10243143" y="585788"/>
            <a:ext cx="1366245" cy="292608"/>
          </a:xfrm>
          <a:prstGeom prst="rect">
            <a:avLst/>
          </a:prstGeom>
        </p:spPr>
      </p:pic>
    </p:spTree>
    <p:extLst>
      <p:ext uri="{BB962C8B-B14F-4D97-AF65-F5344CB8AC3E}">
        <p14:creationId xmlns:p14="http://schemas.microsoft.com/office/powerpoint/2010/main" val="12500786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8431657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8" name="Picture 7" descr="A picture containing object, wire&#10;&#10;Description automatically generated">
            <a:extLst>
              <a:ext uri="{FF2B5EF4-FFF2-40B4-BE49-F238E27FC236}">
                <a16:creationId xmlns:a16="http://schemas.microsoft.com/office/drawing/2014/main" id="{FAED1A85-FC80-45D6-B815-ADF8807119BF}"/>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343184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3" name="Picture 2">
            <a:extLst>
              <a:ext uri="{FF2B5EF4-FFF2-40B4-BE49-F238E27FC236}">
                <a16:creationId xmlns:a16="http://schemas.microsoft.com/office/drawing/2014/main" id="{ED3D30D2-34E9-48CF-929D-FADF2A58952C}"/>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5" name="Picture 4">
            <a:extLst>
              <a:ext uri="{FF2B5EF4-FFF2-40B4-BE49-F238E27FC236}">
                <a16:creationId xmlns:a16="http://schemas.microsoft.com/office/drawing/2014/main" id="{5A7FD453-7539-415E-AE90-F575E5BDF2E6}"/>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141678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45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7" name="Picture 6" descr="A picture containing object, wire&#10;&#10;Description automatically generated">
            <a:extLst>
              <a:ext uri="{FF2B5EF4-FFF2-40B4-BE49-F238E27FC236}">
                <a16:creationId xmlns:a16="http://schemas.microsoft.com/office/drawing/2014/main" id="{DCAA7740-782F-4AC5-B06A-29D2A5C87E12}"/>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29255401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708523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980449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640728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Closing logo slide">
    <p:bg>
      <p:bgPr>
        <a:solidFill>
          <a:schemeClr val="bg1"/>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7" name="Picture 6" descr="A picture containing object, wire&#10;&#10;Description automatically generated">
            <a:extLst>
              <a:ext uri="{FF2B5EF4-FFF2-40B4-BE49-F238E27FC236}">
                <a16:creationId xmlns:a16="http://schemas.microsoft.com/office/drawing/2014/main" id="{B91D4806-8813-4624-B03A-6ED69CC1F4D6}"/>
              </a:ext>
            </a:extLst>
          </p:cNvPr>
          <p:cNvPicPr>
            <a:picLocks noChangeAspect="1"/>
          </p:cNvPicPr>
          <p:nvPr userDrawn="1"/>
        </p:nvPicPr>
        <p:blipFill rotWithShape="1">
          <a:blip r:embed="rId3">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6620299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09122322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7508575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OpenHack 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76D56-1A7F-43CC-8F68-DAD4EA1F286A}"/>
              </a:ext>
            </a:extLst>
          </p:cNvPr>
          <p:cNvSpPr>
            <a:spLocks noGrp="1"/>
          </p:cNvSpPr>
          <p:nvPr>
            <p:ph type="ctrTitle"/>
          </p:nvPr>
        </p:nvSpPr>
        <p:spPr>
          <a:xfrm>
            <a:off x="658368" y="4151397"/>
            <a:ext cx="9704832" cy="962894"/>
          </a:xfrm>
        </p:spPr>
        <p:txBody>
          <a:bodyPr anchor="b">
            <a:normAutofit/>
          </a:bodyPr>
          <a:lstStyle>
            <a:lvl1pPr algn="l">
              <a:defRPr sz="5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8C04763A-A034-4F3D-B3A5-93EEC0493670}"/>
              </a:ext>
            </a:extLst>
          </p:cNvPr>
          <p:cNvSpPr>
            <a:spLocks noGrp="1"/>
          </p:cNvSpPr>
          <p:nvPr>
            <p:ph type="subTitle" idx="1"/>
          </p:nvPr>
        </p:nvSpPr>
        <p:spPr>
          <a:xfrm>
            <a:off x="658368" y="5324685"/>
            <a:ext cx="9144000" cy="36512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D3F977-A379-478B-A59B-77434BE3F854}"/>
              </a:ext>
            </a:extLst>
          </p:cNvPr>
          <p:cNvSpPr>
            <a:spLocks noGrp="1"/>
          </p:cNvSpPr>
          <p:nvPr>
            <p:ph type="dt" sz="half" idx="10"/>
          </p:nvPr>
        </p:nvSpPr>
        <p:spPr/>
        <p:txBody>
          <a:bodyPr/>
          <a:lstStyle/>
          <a:p>
            <a:fld id="{E99080E2-161E-4461-9006-6F8BF1776BE3}" type="datetime1">
              <a:rPr lang="en-US" smtClean="0"/>
              <a:t>11/14/2023</a:t>
            </a:fld>
            <a:endParaRPr lang="en-US"/>
          </a:p>
        </p:txBody>
      </p:sp>
      <p:sp>
        <p:nvSpPr>
          <p:cNvPr id="5" name="Footer Placeholder 4">
            <a:extLst>
              <a:ext uri="{FF2B5EF4-FFF2-40B4-BE49-F238E27FC236}">
                <a16:creationId xmlns:a16="http://schemas.microsoft.com/office/drawing/2014/main" id="{3C14982C-7D97-48F6-A79A-018369982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E2D651-1187-470F-9CD1-8580D264ADB5}"/>
              </a:ext>
            </a:extLst>
          </p:cNvPr>
          <p:cNvSpPr>
            <a:spLocks noGrp="1"/>
          </p:cNvSpPr>
          <p:nvPr>
            <p:ph type="sldNum" sz="quarter" idx="12"/>
          </p:nvPr>
        </p:nvSpPr>
        <p:spPr/>
        <p:txBody>
          <a:bodyPr/>
          <a:lstStyle/>
          <a:p>
            <a:fld id="{FAC2A3DB-BD64-4680-A1AB-D3E38080376E}" type="slidenum">
              <a:rPr lang="en-US" smtClean="0"/>
              <a:t>‹#›</a:t>
            </a:fld>
            <a:endParaRPr lang="en-US"/>
          </a:p>
        </p:txBody>
      </p:sp>
    </p:spTree>
    <p:extLst>
      <p:ext uri="{BB962C8B-B14F-4D97-AF65-F5344CB8AC3E}">
        <p14:creationId xmlns:p14="http://schemas.microsoft.com/office/powerpoint/2010/main" val="33814355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OpenHack LayOut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91B1DB-EDB4-4290-96A4-FB7AB239E228}"/>
              </a:ext>
            </a:extLst>
          </p:cNvPr>
          <p:cNvSpPr>
            <a:spLocks noGrp="1"/>
          </p:cNvSpPr>
          <p:nvPr>
            <p:ph type="dt" sz="half" idx="10"/>
          </p:nvPr>
        </p:nvSpPr>
        <p:spPr/>
        <p:txBody>
          <a:bodyPr/>
          <a:lstStyle/>
          <a:p>
            <a:fld id="{643E9E83-8A79-40C0-9FE5-E30ED9EDC2DE}" type="datetime1">
              <a:rPr lang="en-US" smtClean="0"/>
              <a:t>11/14/2023</a:t>
            </a:fld>
            <a:endParaRPr lang="en-US"/>
          </a:p>
        </p:txBody>
      </p:sp>
      <p:sp>
        <p:nvSpPr>
          <p:cNvPr id="3" name="Footer Placeholder 2">
            <a:extLst>
              <a:ext uri="{FF2B5EF4-FFF2-40B4-BE49-F238E27FC236}">
                <a16:creationId xmlns:a16="http://schemas.microsoft.com/office/drawing/2014/main" id="{ED2AFCD3-138D-4268-9957-DB9E219A43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46A5F6-6108-4BA5-9553-CA666147C30A}"/>
              </a:ext>
            </a:extLst>
          </p:cNvPr>
          <p:cNvSpPr>
            <a:spLocks noGrp="1"/>
          </p:cNvSpPr>
          <p:nvPr>
            <p:ph type="sldNum" sz="quarter" idx="12"/>
          </p:nvPr>
        </p:nvSpPr>
        <p:spPr/>
        <p:txBody>
          <a:bodyPr/>
          <a:lstStyle/>
          <a:p>
            <a:fld id="{FAC2A3DB-BD64-4680-A1AB-D3E38080376E}" type="slidenum">
              <a:rPr lang="en-US" smtClean="0"/>
              <a:t>‹#›</a:t>
            </a:fld>
            <a:endParaRPr lang="en-US"/>
          </a:p>
        </p:txBody>
      </p:sp>
      <p:sp>
        <p:nvSpPr>
          <p:cNvPr id="7" name="Title 1">
            <a:extLst>
              <a:ext uri="{FF2B5EF4-FFF2-40B4-BE49-F238E27FC236}">
                <a16:creationId xmlns:a16="http://schemas.microsoft.com/office/drawing/2014/main" id="{49FD6AA9-E119-4C46-BD72-81FBEFA4ECB2}"/>
              </a:ext>
            </a:extLst>
          </p:cNvPr>
          <p:cNvSpPr>
            <a:spLocks noGrp="1"/>
          </p:cNvSpPr>
          <p:nvPr>
            <p:ph type="title"/>
          </p:nvPr>
        </p:nvSpPr>
        <p:spPr>
          <a:xfrm>
            <a:off x="838200" y="365125"/>
            <a:ext cx="10515600" cy="819151"/>
          </a:xfrm>
        </p:spPr>
        <p:txBody>
          <a:bodyPr/>
          <a:lstStyle/>
          <a:p>
            <a:r>
              <a:rPr lang="en-US"/>
              <a:t>Click to edit Master title style</a:t>
            </a:r>
          </a:p>
        </p:txBody>
      </p:sp>
    </p:spTree>
    <p:extLst>
      <p:ext uri="{BB962C8B-B14F-4D97-AF65-F5344CB8AC3E}">
        <p14:creationId xmlns:p14="http://schemas.microsoft.com/office/powerpoint/2010/main" val="78910268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Key Point Freefor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hasCustomPrompt="1"/>
          </p:nvPr>
        </p:nvSpPr>
        <p:spPr>
          <a:xfrm>
            <a:off x="607350" y="1478649"/>
            <a:ext cx="11018520" cy="553998"/>
          </a:xfrm>
          <a:prstGeom prst="rect">
            <a:avLst/>
          </a:prstGeom>
        </p:spPr>
        <p:txBody>
          <a:bodyPr lIns="0"/>
          <a:lstStyle>
            <a:lvl1pPr>
              <a:defRPr sz="3200"/>
            </a:lvl1pPr>
          </a:lstStyle>
          <a:p>
            <a:r>
              <a:rPr lang="en-US"/>
              <a:t>Key point</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3" name="Straight Connector 2">
            <a:extLst>
              <a:ext uri="{FF2B5EF4-FFF2-40B4-BE49-F238E27FC236}">
                <a16:creationId xmlns:a16="http://schemas.microsoft.com/office/drawing/2014/main" id="{D6AF24CC-2A72-F8BA-4855-22CDD46817DC}"/>
              </a:ext>
              <a:ext uri="{C183D7F6-B498-43B3-948B-1728B52AA6E4}">
                <adec:decorative xmlns:adec="http://schemas.microsoft.com/office/drawing/2017/decorative" val="1"/>
              </a:ext>
            </a:extLst>
          </p:cNvPr>
          <p:cNvCxnSpPr>
            <a:cxnSpLocks/>
          </p:cNvCxnSpPr>
          <p:nvPr userDrawn="1"/>
        </p:nvCxnSpPr>
        <p:spPr>
          <a:xfrm>
            <a:off x="500264" y="1478649"/>
            <a:ext cx="0" cy="553998"/>
          </a:xfrm>
          <a:prstGeom prst="line">
            <a:avLst/>
          </a:prstGeom>
          <a:ln w="28575">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23F4C1D0-0C82-ED46-4762-F02889CF8302}"/>
              </a:ext>
            </a:extLst>
          </p:cNvPr>
          <p:cNvSpPr>
            <a:spLocks noGrp="1"/>
          </p:cNvSpPr>
          <p:nvPr>
            <p:ph type="body" sz="quarter" idx="13" hasCustomPrompt="1"/>
          </p:nvPr>
        </p:nvSpPr>
        <p:spPr>
          <a:xfrm>
            <a:off x="604096" y="6413956"/>
            <a:ext cx="5369984" cy="215444"/>
          </a:xfrm>
          <a:prstGeom prst="rect">
            <a:avLst/>
          </a:prstGeom>
          <a:noFill/>
        </p:spPr>
        <p:txBody>
          <a:bodyPr wrap="square" lIns="0" tIns="0" rIns="0" bIns="0">
            <a:spAutoFit/>
          </a:bodyPr>
          <a:lstStyle>
            <a:lvl1pPr marL="0" indent="0">
              <a:spcBef>
                <a:spcPts val="0"/>
              </a:spcBef>
              <a:buNone/>
              <a:defRPr sz="1400" cap="all" spc="200" baseline="0">
                <a:solidFill>
                  <a:schemeClr val="tx1"/>
                </a:solidFill>
                <a:latin typeface="+mn-lt"/>
                <a:cs typeface="Segoe UI" panose="020B0502040204020203" pitchFamily="34" charset="0"/>
              </a:defRPr>
            </a:lvl1pPr>
          </a:lstStyle>
          <a:p>
            <a:pPr lvl="0"/>
            <a:r>
              <a:rPr lang="en-US"/>
              <a:t>TARGET AUDIENCE STATEMENT</a:t>
            </a:r>
          </a:p>
        </p:txBody>
      </p:sp>
    </p:spTree>
    <p:extLst>
      <p:ext uri="{BB962C8B-B14F-4D97-AF65-F5344CB8AC3E}">
        <p14:creationId xmlns:p14="http://schemas.microsoft.com/office/powerpoint/2010/main" val="3568857194"/>
      </p:ext>
    </p:extLst>
  </p:cSld>
  <p:clrMapOvr>
    <a:masterClrMapping/>
  </p:clrMapOvr>
  <p:transition spd="slow">
    <p:push dir="u"/>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Horizontal Key Point And Freefor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1752600"/>
            <a:ext cx="3182027" cy="4315810"/>
          </a:xfrm>
          <a:prstGeom prst="rect">
            <a:avLst/>
          </a:prstGeom>
        </p:spPr>
        <p:txBody>
          <a:bodyPr anchor="t"/>
          <a:lstStyle>
            <a:lvl1pPr>
              <a:defRPr sz="3200">
                <a:solidFill>
                  <a:schemeClr val="tx1"/>
                </a:solidFill>
              </a:defRPr>
            </a:lvl1pPr>
          </a:lstStyle>
          <a:p>
            <a:r>
              <a:rPr lang="en-US"/>
              <a:t>Key point</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1614565"/>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1614565"/>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4">
            <a:extLst>
              <a:ext uri="{FF2B5EF4-FFF2-40B4-BE49-F238E27FC236}">
                <a16:creationId xmlns:a16="http://schemas.microsoft.com/office/drawing/2014/main" id="{5D79A5FF-71CA-1AFF-D94C-ED7346B3CEFD}"/>
              </a:ext>
            </a:extLst>
          </p:cNvPr>
          <p:cNvSpPr>
            <a:spLocks noGrp="1"/>
          </p:cNvSpPr>
          <p:nvPr>
            <p:ph type="body" sz="quarter" idx="13" hasCustomPrompt="1"/>
          </p:nvPr>
        </p:nvSpPr>
        <p:spPr>
          <a:xfrm>
            <a:off x="604096" y="6413956"/>
            <a:ext cx="5369984" cy="215444"/>
          </a:xfrm>
          <a:prstGeom prst="rect">
            <a:avLst/>
          </a:prstGeom>
          <a:noFill/>
        </p:spPr>
        <p:txBody>
          <a:bodyPr wrap="square" lIns="0" tIns="0" rIns="0" bIns="0">
            <a:spAutoFit/>
          </a:bodyPr>
          <a:lstStyle>
            <a:lvl1pPr marL="0" indent="0">
              <a:spcBef>
                <a:spcPts val="0"/>
              </a:spcBef>
              <a:buNone/>
              <a:defRPr sz="1400" cap="all" spc="200" baseline="0">
                <a:solidFill>
                  <a:schemeClr val="tx1"/>
                </a:solidFill>
                <a:latin typeface="+mn-lt"/>
                <a:cs typeface="Segoe UI" panose="020B0502040204020203" pitchFamily="34" charset="0"/>
              </a:defRPr>
            </a:lvl1pPr>
          </a:lstStyle>
          <a:p>
            <a:pPr lvl="0"/>
            <a:r>
              <a:rPr lang="en-US"/>
              <a:t>TARGET AUDIENCE STATEMENT</a:t>
            </a:r>
          </a:p>
        </p:txBody>
      </p:sp>
    </p:spTree>
    <p:extLst>
      <p:ext uri="{BB962C8B-B14F-4D97-AF65-F5344CB8AC3E}">
        <p14:creationId xmlns:p14="http://schemas.microsoft.com/office/powerpoint/2010/main" val="3674946564"/>
      </p:ext>
    </p:extLst>
  </p:cSld>
  <p:clrMapOvr>
    <a:masterClrMapping/>
  </p:clrMapOvr>
  <p:transition spd="slow">
    <p:push dir="u"/>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15726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Slide 2">
    <p:bg>
      <p:bgPr>
        <a:solidFill>
          <a:schemeClr val="tx1"/>
        </a:solidFill>
        <a:effectLst/>
      </p:bgPr>
    </p:bg>
    <p:spTree>
      <p:nvGrpSpPr>
        <p:cNvPr id="1" name=""/>
        <p:cNvGrpSpPr/>
        <p:nvPr/>
      </p:nvGrpSpPr>
      <p:grpSpPr>
        <a:xfrm>
          <a:off x="0" y="0"/>
          <a:ext cx="0" cy="0"/>
          <a:chOff x="0" y="0"/>
          <a:chExt cx="0" cy="0"/>
        </a:xfrm>
      </p:grpSpPr>
      <p:pic>
        <p:nvPicPr>
          <p:cNvPr id="2" name="MS logo white - EMF" descr="Microsoft logo white text version">
            <a:extLst>
              <a:ext uri="{FF2B5EF4-FFF2-40B4-BE49-F238E27FC236}">
                <a16:creationId xmlns:a16="http://schemas.microsoft.com/office/drawing/2014/main" id="{9A662186-7F9D-4C9F-98D7-25AB077BC8D6}"/>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sp>
        <p:nvSpPr>
          <p:cNvPr id="12" name="Title 1">
            <a:extLst>
              <a:ext uri="{FF2B5EF4-FFF2-40B4-BE49-F238E27FC236}">
                <a16:creationId xmlns:a16="http://schemas.microsoft.com/office/drawing/2014/main" id="{961E741F-1C76-4CF1-9D44-04384507AAA2}"/>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3" name="Subtitle 2">
            <a:extLst>
              <a:ext uri="{FF2B5EF4-FFF2-40B4-BE49-F238E27FC236}">
                <a16:creationId xmlns:a16="http://schemas.microsoft.com/office/drawing/2014/main" id="{9674AE28-2690-485E-866B-6663A6D65096}"/>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3" name="Picture 2" descr="Diagram&#10;&#10;Description automatically generated">
            <a:extLst>
              <a:ext uri="{FF2B5EF4-FFF2-40B4-BE49-F238E27FC236}">
                <a16:creationId xmlns:a16="http://schemas.microsoft.com/office/drawing/2014/main" id="{E6FC85F5-26F6-428A-82A2-51F60512F440}"/>
              </a:ext>
            </a:extLst>
          </p:cNvPr>
          <p:cNvPicPr>
            <a:picLocks noChangeAspect="1"/>
          </p:cNvPicPr>
          <p:nvPr userDrawn="1"/>
        </p:nvPicPr>
        <p:blipFill rotWithShape="1">
          <a:blip r:embed="rId3"/>
          <a:srcRect b="54545"/>
          <a:stretch/>
        </p:blipFill>
        <p:spPr>
          <a:xfrm rot="5400000">
            <a:off x="-1124437" y="2673935"/>
            <a:ext cx="3965197" cy="1716325"/>
          </a:xfrm>
          <a:prstGeom prst="rect">
            <a:avLst/>
          </a:prstGeom>
        </p:spPr>
      </p:pic>
      <p:cxnSp>
        <p:nvCxnSpPr>
          <p:cNvPr id="11" name="Straight Connector 10">
            <a:extLst>
              <a:ext uri="{FF2B5EF4-FFF2-40B4-BE49-F238E27FC236}">
                <a16:creationId xmlns:a16="http://schemas.microsoft.com/office/drawing/2014/main" id="{D2406F62-740F-4991-B860-CDE6B84AACDA}"/>
              </a:ext>
            </a:extLst>
          </p:cNvPr>
          <p:cNvCxnSpPr>
            <a:cxnSpLocks/>
          </p:cNvCxnSpPr>
          <p:nvPr userDrawn="1"/>
        </p:nvCxnSpPr>
        <p:spPr>
          <a:xfrm flipH="1">
            <a:off x="1699391" y="3576802"/>
            <a:ext cx="2733244" cy="8131"/>
          </a:xfrm>
          <a:prstGeom prst="line">
            <a:avLst/>
          </a:prstGeom>
          <a:ln w="19050">
            <a:solidFill>
              <a:schemeClr val="accent2"/>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7929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Slide 2">
    <p:bg>
      <p:bgPr>
        <a:solidFill>
          <a:schemeClr val="tx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4F36043-4871-4859-BCA7-2A308FFEA4EB}"/>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FBC243C7-F5F8-4703-AAB1-40B3019F123F}"/>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MS logo white - EMF" descr="Microsoft logo white text version">
            <a:extLst>
              <a:ext uri="{FF2B5EF4-FFF2-40B4-BE49-F238E27FC236}">
                <a16:creationId xmlns:a16="http://schemas.microsoft.com/office/drawing/2014/main" id="{867C35DD-1412-4C4F-B30F-ECDB0B77E8EF}"/>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pic>
        <p:nvPicPr>
          <p:cNvPr id="3" name="Picture 2" descr="Diagram&#10;&#10;Description automatically generated">
            <a:extLst>
              <a:ext uri="{FF2B5EF4-FFF2-40B4-BE49-F238E27FC236}">
                <a16:creationId xmlns:a16="http://schemas.microsoft.com/office/drawing/2014/main" id="{424EA828-DC49-4E9D-9970-3CB0AD3F7FA8}"/>
              </a:ext>
            </a:extLst>
          </p:cNvPr>
          <p:cNvPicPr>
            <a:picLocks noChangeAspect="1"/>
          </p:cNvPicPr>
          <p:nvPr userDrawn="1"/>
        </p:nvPicPr>
        <p:blipFill rotWithShape="1">
          <a:blip r:embed="rId3"/>
          <a:srcRect b="54545"/>
          <a:stretch/>
        </p:blipFill>
        <p:spPr>
          <a:xfrm rot="5400000">
            <a:off x="-1124437" y="2673935"/>
            <a:ext cx="3965197" cy="1716325"/>
          </a:xfrm>
          <a:prstGeom prst="rect">
            <a:avLst/>
          </a:prstGeom>
        </p:spPr>
      </p:pic>
    </p:spTree>
    <p:extLst>
      <p:ext uri="{BB962C8B-B14F-4D97-AF65-F5344CB8AC3E}">
        <p14:creationId xmlns:p14="http://schemas.microsoft.com/office/powerpoint/2010/main" val="41361980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Slide 2">
    <p:bg>
      <p:bgPr>
        <a:solidFill>
          <a:schemeClr val="tx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4F36043-4871-4859-BCA7-2A308FFEA4EB}"/>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FBC243C7-F5F8-4703-AAB1-40B3019F123F}"/>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3" name="Picture 2" descr="Diagram&#10;&#10;Description automatically generated">
            <a:extLst>
              <a:ext uri="{FF2B5EF4-FFF2-40B4-BE49-F238E27FC236}">
                <a16:creationId xmlns:a16="http://schemas.microsoft.com/office/drawing/2014/main" id="{424EA828-DC49-4E9D-9970-3CB0AD3F7FA8}"/>
              </a:ext>
            </a:extLst>
          </p:cNvPr>
          <p:cNvPicPr>
            <a:picLocks noChangeAspect="1"/>
          </p:cNvPicPr>
          <p:nvPr userDrawn="1"/>
        </p:nvPicPr>
        <p:blipFill rotWithShape="1">
          <a:blip r:embed="rId2"/>
          <a:srcRect b="54545"/>
          <a:stretch/>
        </p:blipFill>
        <p:spPr>
          <a:xfrm rot="5400000">
            <a:off x="-1124437" y="2673935"/>
            <a:ext cx="3965197" cy="1716325"/>
          </a:xfrm>
          <a:prstGeom prst="rect">
            <a:avLst/>
          </a:prstGeom>
        </p:spPr>
      </p:pic>
    </p:spTree>
    <p:extLst>
      <p:ext uri="{BB962C8B-B14F-4D97-AF65-F5344CB8AC3E}">
        <p14:creationId xmlns:p14="http://schemas.microsoft.com/office/powerpoint/2010/main" val="18668723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848601014"/>
      </p:ext>
    </p:extLst>
  </p:cSld>
  <p:clrMap bg1="dk1" tx1="lt1" bg2="dk2" tx2="lt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 id="2147483896" r:id="rId18"/>
    <p:sldLayoutId id="2147483897" r:id="rId19"/>
    <p:sldLayoutId id="2147483898" r:id="rId20"/>
    <p:sldLayoutId id="2147483899" r:id="rId21"/>
    <p:sldLayoutId id="2147483900" r:id="rId22"/>
    <p:sldLayoutId id="2147483901" r:id="rId23"/>
    <p:sldLayoutId id="2147483902" r:id="rId24"/>
    <p:sldLayoutId id="2147483903" r:id="rId25"/>
    <p:sldLayoutId id="2147483904" r:id="rId26"/>
    <p:sldLayoutId id="2147483905" r:id="rId27"/>
    <p:sldLayoutId id="2147483906" r:id="rId28"/>
    <p:sldLayoutId id="2147483907" r:id="rId29"/>
    <p:sldLayoutId id="2147483908" r:id="rId30"/>
    <p:sldLayoutId id="2147483909" r:id="rId31"/>
    <p:sldLayoutId id="2147483910" r:id="rId32"/>
    <p:sldLayoutId id="2147483911" r:id="rId33"/>
    <p:sldLayoutId id="2147483912" r:id="rId34"/>
    <p:sldLayoutId id="2147483913" r:id="rId35"/>
    <p:sldLayoutId id="2147483914" r:id="rId36"/>
    <p:sldLayoutId id="2147483915" r:id="rId37"/>
    <p:sldLayoutId id="2147483916" r:id="rId38"/>
    <p:sldLayoutId id="2147483917" r:id="rId39"/>
    <p:sldLayoutId id="2147483918" r:id="rId40"/>
    <p:sldLayoutId id="2147483919" r:id="rId41"/>
    <p:sldLayoutId id="2147483920" r:id="rId42"/>
    <p:sldLayoutId id="2147483921" r:id="rId43"/>
    <p:sldLayoutId id="2147483922" r:id="rId44"/>
    <p:sldLayoutId id="2147483923" r:id="rId45"/>
    <p:sldLayoutId id="2147483924" r:id="rId46"/>
    <p:sldLayoutId id="2147483925" r:id="rId47"/>
    <p:sldLayoutId id="2147483926" r:id="rId48"/>
    <p:sldLayoutId id="2147483927" r:id="rId49"/>
    <p:sldLayoutId id="2147483929" r:id="rId50"/>
    <p:sldLayoutId id="2147483930" r:id="rId51"/>
    <p:sldLayoutId id="2147483931" r:id="rId52"/>
    <p:sldLayoutId id="2147483932" r:id="rId5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2.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3.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44.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hyperlink" Target="https://aka.ms/OHCoachMaterials/AIKM" TargetMode="Externa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microsoft.com/office/2018/10/relationships/comments" Target="../comments/modernComment_7BBF5369_61D5CB72.xm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18" Type="http://schemas.openxmlformats.org/officeDocument/2006/relationships/image" Target="../media/image29.svg"/><Relationship Id="rId3" Type="http://schemas.microsoft.com/office/2018/10/relationships/comments" Target="../comments/modernComment_7BBF536A_47A62D84.xml"/><Relationship Id="rId21" Type="http://schemas.openxmlformats.org/officeDocument/2006/relationships/image" Target="../media/image32.png"/><Relationship Id="rId7" Type="http://schemas.openxmlformats.org/officeDocument/2006/relationships/image" Target="../media/image18.png"/><Relationship Id="rId12" Type="http://schemas.openxmlformats.org/officeDocument/2006/relationships/image" Target="../media/image23.svg"/><Relationship Id="rId17" Type="http://schemas.openxmlformats.org/officeDocument/2006/relationships/image" Target="../media/image28.png"/><Relationship Id="rId2" Type="http://schemas.openxmlformats.org/officeDocument/2006/relationships/notesSlide" Target="../notesSlides/notesSlide2.xml"/><Relationship Id="rId16" Type="http://schemas.openxmlformats.org/officeDocument/2006/relationships/image" Target="../media/image27.svg"/><Relationship Id="rId20" Type="http://schemas.openxmlformats.org/officeDocument/2006/relationships/image" Target="../media/image31.svg"/><Relationship Id="rId1" Type="http://schemas.openxmlformats.org/officeDocument/2006/relationships/slideLayout" Target="../slideLayouts/slideLayout43.xml"/><Relationship Id="rId6" Type="http://schemas.openxmlformats.org/officeDocument/2006/relationships/image" Target="../media/image17.svg"/><Relationship Id="rId11" Type="http://schemas.openxmlformats.org/officeDocument/2006/relationships/image" Target="../media/image22.png"/><Relationship Id="rId24" Type="http://schemas.openxmlformats.org/officeDocument/2006/relationships/image" Target="../media/image35.svg"/><Relationship Id="rId5" Type="http://schemas.openxmlformats.org/officeDocument/2006/relationships/image" Target="../media/image16.png"/><Relationship Id="rId15" Type="http://schemas.openxmlformats.org/officeDocument/2006/relationships/image" Target="../media/image26.png"/><Relationship Id="rId23" Type="http://schemas.openxmlformats.org/officeDocument/2006/relationships/image" Target="../media/image34.png"/><Relationship Id="rId10" Type="http://schemas.openxmlformats.org/officeDocument/2006/relationships/image" Target="../media/image21.svg"/><Relationship Id="rId19" Type="http://schemas.openxmlformats.org/officeDocument/2006/relationships/image" Target="../media/image30.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svg"/><Relationship Id="rId22" Type="http://schemas.openxmlformats.org/officeDocument/2006/relationships/image" Target="../media/image33.svg"/></Relationships>
</file>

<file path=ppt/slides/_rels/slide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43.xml"/><Relationship Id="rId4" Type="http://schemas.openxmlformats.org/officeDocument/2006/relationships/image" Target="../media/image37.png"/></Relationships>
</file>

<file path=ppt/slides/_rels/slide7.xml.rels><?xml version="1.0" encoding="UTF-8" standalone="yes"?>
<Relationships xmlns="http://schemas.openxmlformats.org/package/2006/relationships"><Relationship Id="rId3" Type="http://schemas.microsoft.com/office/2018/10/relationships/comments" Target="../comments/modernComment_123D_D363D14F.xml"/><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39.gif"/><Relationship Id="rId4" Type="http://schemas.openxmlformats.org/officeDocument/2006/relationships/image" Target="../media/image38.png"/></Relationships>
</file>

<file path=ppt/slides/_rels/slide8.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microsoft.com/office/2018/10/relationships/comments" Target="../comments/modernComment_7BBF536C_78ACC619.xml"/><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8EDD3E-0893-4DCB-A0A1-B3B2DBBA00A2}"/>
              </a:ext>
            </a:extLst>
          </p:cNvPr>
          <p:cNvSpPr txBox="1"/>
          <p:nvPr/>
        </p:nvSpPr>
        <p:spPr>
          <a:xfrm>
            <a:off x="2213810" y="1087934"/>
            <a:ext cx="9647859" cy="5539978"/>
          </a:xfrm>
          <a:prstGeom prst="rect">
            <a:avLst/>
          </a:prstGeom>
          <a:noFill/>
        </p:spPr>
        <p:txBody>
          <a:bodyPr wrap="square" lIns="0" tIns="0" rIns="0" bIns="0" rtlCol="0">
            <a:spAutoFit/>
          </a:bodyPr>
          <a:lstStyle/>
          <a:p>
            <a:pPr algn="l"/>
            <a:endParaRPr lang="en-US" sz="2000" dirty="0"/>
          </a:p>
          <a:p>
            <a:pPr algn="l"/>
            <a:r>
              <a:rPr lang="en-US" sz="2000" b="1" dirty="0"/>
              <a:t>Participant section</a:t>
            </a:r>
          </a:p>
          <a:p>
            <a:pPr algn="l"/>
            <a:endParaRPr lang="en-US" sz="2000" b="1" dirty="0"/>
          </a:p>
          <a:p>
            <a:pPr algn="l"/>
            <a:r>
              <a:rPr lang="en-US" sz="2000" dirty="0"/>
              <a:t>This top section is a Tech Scenario description for </a:t>
            </a:r>
            <a:r>
              <a:rPr lang="en-US" sz="2000" b="1" dirty="0">
                <a:solidFill>
                  <a:schemeClr val="accent1"/>
                </a:solidFill>
              </a:rPr>
              <a:t>participants</a:t>
            </a:r>
            <a:r>
              <a:rPr lang="en-US" sz="2000" dirty="0"/>
              <a:t>. The section will cover the technology introduction and  high-level concepts about the challenges. </a:t>
            </a:r>
          </a:p>
          <a:p>
            <a:pPr algn="l"/>
            <a:endParaRPr lang="en-US" sz="2000" b="1" dirty="0"/>
          </a:p>
          <a:p>
            <a:pPr algn="l"/>
            <a:r>
              <a:rPr lang="en-US" sz="2000" b="1" dirty="0"/>
              <a:t>Audience</a:t>
            </a:r>
            <a:r>
              <a:rPr lang="en-US" sz="2000" dirty="0"/>
              <a:t>: </a:t>
            </a:r>
            <a:r>
              <a:rPr lang="en-US" sz="2000" b="1" dirty="0">
                <a:solidFill>
                  <a:schemeClr val="accent1"/>
                </a:solidFill>
              </a:rPr>
              <a:t>Participants</a:t>
            </a:r>
            <a:r>
              <a:rPr lang="en-US" sz="2000" dirty="0"/>
              <a:t> at OpenHack</a:t>
            </a:r>
          </a:p>
          <a:p>
            <a:pPr lvl="1"/>
            <a:endParaRPr lang="en-US" sz="2000" dirty="0"/>
          </a:p>
          <a:p>
            <a:pPr algn="l"/>
            <a:endParaRPr lang="en-US" sz="2000" dirty="0"/>
          </a:p>
          <a:p>
            <a:r>
              <a:rPr lang="en-US" sz="2000" b="1" dirty="0"/>
              <a:t>Coach only section</a:t>
            </a:r>
          </a:p>
          <a:p>
            <a:endParaRPr lang="en-US" sz="2000" b="1" dirty="0"/>
          </a:p>
          <a:p>
            <a:r>
              <a:rPr lang="en-US" sz="2000" dirty="0"/>
              <a:t>This section is a Tech Scenario description for </a:t>
            </a:r>
            <a:r>
              <a:rPr lang="en-US" sz="2000" b="1" dirty="0">
                <a:solidFill>
                  <a:schemeClr val="accent1"/>
                </a:solidFill>
              </a:rPr>
              <a:t>coaches</a:t>
            </a:r>
            <a:r>
              <a:rPr lang="en-US" sz="2000" dirty="0"/>
              <a:t>. The section will cover the technology, challenge goals, common pit falls, general guidance on solutions. This section is presented to coaches in the ‘know before you go’ call a few days before the OpenHack starts. This section is intended to be more in-depth than the participant section. </a:t>
            </a:r>
            <a:r>
              <a:rPr lang="en-US" sz="2000" b="1" u="sng" dirty="0">
                <a:solidFill>
                  <a:schemeClr val="accent1"/>
                </a:solidFill>
              </a:rPr>
              <a:t>Do not share the coach section with participants!</a:t>
            </a:r>
          </a:p>
          <a:p>
            <a:endParaRPr lang="en-US" sz="2000" b="1" u="sng" dirty="0">
              <a:solidFill>
                <a:schemeClr val="accent1"/>
              </a:solidFill>
            </a:endParaRPr>
          </a:p>
          <a:p>
            <a:r>
              <a:rPr lang="en-US" sz="2000" b="1" dirty="0"/>
              <a:t>Audience</a:t>
            </a:r>
            <a:r>
              <a:rPr lang="en-US" sz="2000" dirty="0"/>
              <a:t>: </a:t>
            </a:r>
            <a:r>
              <a:rPr lang="en-US" sz="2000" b="1" dirty="0">
                <a:solidFill>
                  <a:schemeClr val="accent1"/>
                </a:solidFill>
              </a:rPr>
              <a:t>Coaches</a:t>
            </a:r>
            <a:r>
              <a:rPr lang="en-US" sz="2000" dirty="0"/>
              <a:t> at OpenHack</a:t>
            </a:r>
            <a:endParaRPr lang="en-US" sz="2000" b="1" u="sng" dirty="0">
              <a:solidFill>
                <a:schemeClr val="accent1"/>
              </a:solidFill>
            </a:endParaRPr>
          </a:p>
        </p:txBody>
      </p:sp>
      <p:cxnSp>
        <p:nvCxnSpPr>
          <p:cNvPr id="4" name="Straight Connector 3">
            <a:extLst>
              <a:ext uri="{FF2B5EF4-FFF2-40B4-BE49-F238E27FC236}">
                <a16:creationId xmlns:a16="http://schemas.microsoft.com/office/drawing/2014/main" id="{6C5154BC-EAB1-4EEF-AB1C-36CB2EB6F2FA}"/>
              </a:ext>
            </a:extLst>
          </p:cNvPr>
          <p:cNvCxnSpPr>
            <a:cxnSpLocks/>
          </p:cNvCxnSpPr>
          <p:nvPr/>
        </p:nvCxnSpPr>
        <p:spPr>
          <a:xfrm>
            <a:off x="647016" y="3477126"/>
            <a:ext cx="11151219"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24D0E8F-68C3-4A00-8500-84CC769B65AC}"/>
              </a:ext>
            </a:extLst>
          </p:cNvPr>
          <p:cNvSpPr txBox="1"/>
          <p:nvPr/>
        </p:nvSpPr>
        <p:spPr>
          <a:xfrm>
            <a:off x="438614" y="588954"/>
            <a:ext cx="11753385" cy="400110"/>
          </a:xfrm>
          <a:prstGeom prst="rect">
            <a:avLst/>
          </a:prstGeom>
          <a:noFill/>
        </p:spPr>
        <p:txBody>
          <a:bodyPr wrap="square">
            <a:spAutoFit/>
          </a:bodyPr>
          <a:lstStyle/>
          <a:p>
            <a:pPr algn="l"/>
            <a:r>
              <a:rPr lang="en-US" sz="2000" b="1" dirty="0"/>
              <a:t>Read Me: </a:t>
            </a:r>
            <a:r>
              <a:rPr lang="en-US" sz="2000" dirty="0"/>
              <a:t>This deck contains </a:t>
            </a:r>
            <a:r>
              <a:rPr lang="en-US" sz="2000" u="sng" dirty="0"/>
              <a:t>two sections</a:t>
            </a:r>
            <a:r>
              <a:rPr lang="en-US" sz="2000" dirty="0"/>
              <a:t>. One for participants and a second for coaches. </a:t>
            </a:r>
          </a:p>
        </p:txBody>
      </p:sp>
      <p:sp>
        <p:nvSpPr>
          <p:cNvPr id="7" name="TextBox 6">
            <a:extLst>
              <a:ext uri="{FF2B5EF4-FFF2-40B4-BE49-F238E27FC236}">
                <a16:creationId xmlns:a16="http://schemas.microsoft.com/office/drawing/2014/main" id="{D7B7EC24-72AB-4533-801F-BB53D7F718C1}"/>
              </a:ext>
            </a:extLst>
          </p:cNvPr>
          <p:cNvSpPr txBox="1"/>
          <p:nvPr/>
        </p:nvSpPr>
        <p:spPr>
          <a:xfrm>
            <a:off x="540884" y="2195938"/>
            <a:ext cx="1462374" cy="400110"/>
          </a:xfrm>
          <a:prstGeom prst="rect">
            <a:avLst/>
          </a:prstGeom>
          <a:noFill/>
        </p:spPr>
        <p:txBody>
          <a:bodyPr wrap="square">
            <a:spAutoFit/>
          </a:bodyPr>
          <a:lstStyle/>
          <a:p>
            <a:pPr algn="l"/>
            <a:r>
              <a:rPr lang="en-US" sz="2000" b="1" dirty="0"/>
              <a:t>Section 1</a:t>
            </a:r>
            <a:endParaRPr lang="en-US" sz="2000" dirty="0"/>
          </a:p>
        </p:txBody>
      </p:sp>
      <p:sp>
        <p:nvSpPr>
          <p:cNvPr id="9" name="TextBox 8">
            <a:extLst>
              <a:ext uri="{FF2B5EF4-FFF2-40B4-BE49-F238E27FC236}">
                <a16:creationId xmlns:a16="http://schemas.microsoft.com/office/drawing/2014/main" id="{F9955A8D-1ACC-4840-9DCC-775B7C3C0E72}"/>
              </a:ext>
            </a:extLst>
          </p:cNvPr>
          <p:cNvSpPr txBox="1"/>
          <p:nvPr/>
        </p:nvSpPr>
        <p:spPr>
          <a:xfrm>
            <a:off x="522568" y="4960186"/>
            <a:ext cx="1462374" cy="400110"/>
          </a:xfrm>
          <a:prstGeom prst="rect">
            <a:avLst/>
          </a:prstGeom>
          <a:noFill/>
        </p:spPr>
        <p:txBody>
          <a:bodyPr wrap="square">
            <a:spAutoFit/>
          </a:bodyPr>
          <a:lstStyle/>
          <a:p>
            <a:pPr algn="l"/>
            <a:r>
              <a:rPr lang="en-US" sz="2000" b="1" dirty="0"/>
              <a:t>Section 2</a:t>
            </a:r>
            <a:endParaRPr lang="en-US" sz="2000" dirty="0"/>
          </a:p>
        </p:txBody>
      </p:sp>
    </p:spTree>
    <p:extLst>
      <p:ext uri="{BB962C8B-B14F-4D97-AF65-F5344CB8AC3E}">
        <p14:creationId xmlns:p14="http://schemas.microsoft.com/office/powerpoint/2010/main" val="255388047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C9173-FD67-4819-017D-C3054597EE7F}"/>
              </a:ext>
            </a:extLst>
          </p:cNvPr>
          <p:cNvSpPr>
            <a:spLocks noGrp="1"/>
          </p:cNvSpPr>
          <p:nvPr>
            <p:ph type="title"/>
          </p:nvPr>
        </p:nvSpPr>
        <p:spPr/>
        <p:txBody>
          <a:bodyPr/>
          <a:lstStyle/>
          <a:p>
            <a:r>
              <a:rPr lang="en-US" dirty="0"/>
              <a:t>Reverse Lookups With Global Index</a:t>
            </a:r>
          </a:p>
        </p:txBody>
      </p:sp>
      <p:pic>
        <p:nvPicPr>
          <p:cNvPr id="2050" name="Picture 2" descr="Global Index — NoSQL data modeling &#10;use Global Index container to map different entities &#10;relationships based on &quot;pk/id&quot; and the &quot;targetDocType&quot; &#10;for flexible lookups and pseudo-joins in NoSQL for l:few &#10;relationships &#10;Select • fr-æ c *ere c. &#10;and &#10;Select • c c . &#10;Select • from c *ere c .pk='menberl' &#10;and &#10;c. account • &#10;Select c *ere c. and &#10;C . Type • • &#10;Select • c c ' and &#10;c . targetDocType= ' ' ">
            <a:extLst>
              <a:ext uri="{FF2B5EF4-FFF2-40B4-BE49-F238E27FC236}">
                <a16:creationId xmlns:a16="http://schemas.microsoft.com/office/drawing/2014/main" id="{3B68F539-BCC9-3893-C3DF-19DC8CEFF3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160" y="1104997"/>
            <a:ext cx="9959419" cy="5602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257529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45445-CAD6-57D7-E527-84AE85F2B56E}"/>
              </a:ext>
            </a:extLst>
          </p:cNvPr>
          <p:cNvSpPr>
            <a:spLocks noGrp="1"/>
          </p:cNvSpPr>
          <p:nvPr>
            <p:ph type="title"/>
          </p:nvPr>
        </p:nvSpPr>
        <p:spPr/>
        <p:txBody>
          <a:bodyPr/>
          <a:lstStyle/>
          <a:p>
            <a:r>
              <a:rPr lang="en-US" dirty="0"/>
              <a:t>ACID Guarantees With Cosmos DB Transactional Batch</a:t>
            </a:r>
          </a:p>
        </p:txBody>
      </p:sp>
      <p:sp>
        <p:nvSpPr>
          <p:cNvPr id="3" name="Text Placeholder 2">
            <a:extLst>
              <a:ext uri="{FF2B5EF4-FFF2-40B4-BE49-F238E27FC236}">
                <a16:creationId xmlns:a16="http://schemas.microsoft.com/office/drawing/2014/main" id="{EB0A5B00-63AA-6AAC-FE94-757211EF682D}"/>
              </a:ext>
            </a:extLst>
          </p:cNvPr>
          <p:cNvSpPr>
            <a:spLocks noGrp="1"/>
          </p:cNvSpPr>
          <p:nvPr>
            <p:ph type="body" sz="quarter" idx="10"/>
          </p:nvPr>
        </p:nvSpPr>
        <p:spPr>
          <a:xfrm>
            <a:off x="586390" y="1434370"/>
            <a:ext cx="11018520" cy="5152180"/>
          </a:xfrm>
        </p:spPr>
        <p:txBody>
          <a:bodyPr/>
          <a:lstStyle/>
          <a:p>
            <a:r>
              <a:rPr lang="en-US" sz="1800" dirty="0">
                <a:latin typeface="Cascadia Mono" panose="020B0609020000020004" pitchFamily="49" charset="0"/>
              </a:rPr>
              <a:t>var </a:t>
            </a:r>
            <a:r>
              <a:rPr lang="en-US" sz="1800" dirty="0">
                <a:solidFill>
                  <a:srgbClr val="FFFF00"/>
                </a:solidFill>
                <a:latin typeface="Cascadia Mono" panose="020B0609020000020004" pitchFamily="49" charset="0"/>
              </a:rPr>
              <a:t>batch</a:t>
            </a:r>
            <a:r>
              <a:rPr lang="en-US" sz="1800" dirty="0">
                <a:latin typeface="Cascadia Mono" panose="020B0609020000020004" pitchFamily="49" charset="0"/>
              </a:rPr>
              <a:t> = </a:t>
            </a:r>
            <a:r>
              <a:rPr lang="en-US" sz="1800" dirty="0" err="1">
                <a:latin typeface="Cascadia Mono" panose="020B0609020000020004" pitchFamily="49" charset="0"/>
              </a:rPr>
              <a:t>Container.</a:t>
            </a:r>
            <a:r>
              <a:rPr lang="en-US" sz="1800" dirty="0" err="1">
                <a:solidFill>
                  <a:schemeClr val="accent4"/>
                </a:solidFill>
                <a:latin typeface="Cascadia Mono" panose="020B0609020000020004" pitchFamily="49" charset="0"/>
              </a:rPr>
              <a:t>CreateTransactionalBatch</a:t>
            </a:r>
            <a:r>
              <a:rPr lang="en-US" sz="1800" dirty="0">
                <a:latin typeface="Cascadia Mono" panose="020B0609020000020004" pitchFamily="49" charset="0"/>
              </a:rPr>
              <a:t>(pk);</a:t>
            </a:r>
          </a:p>
          <a:p>
            <a:endParaRPr lang="en-US" sz="1800" dirty="0">
              <a:latin typeface="Cascadia Mono" panose="020B0609020000020004" pitchFamily="49" charset="0"/>
            </a:endParaRPr>
          </a:p>
          <a:p>
            <a:r>
              <a:rPr lang="en-US" sz="1800" dirty="0" err="1">
                <a:solidFill>
                  <a:srgbClr val="FFFF00"/>
                </a:solidFill>
                <a:latin typeface="Cascadia Mono" panose="020B0609020000020004" pitchFamily="49" charset="0"/>
              </a:rPr>
              <a:t>batch</a:t>
            </a:r>
            <a:r>
              <a:rPr lang="en-US" sz="1800" dirty="0" err="1">
                <a:latin typeface="Cascadia Mono" panose="020B0609020000020004" pitchFamily="49" charset="0"/>
              </a:rPr>
              <a:t>.</a:t>
            </a:r>
            <a:r>
              <a:rPr lang="en-US" sz="1800" dirty="0" err="1">
                <a:solidFill>
                  <a:schemeClr val="accent4"/>
                </a:solidFill>
                <a:latin typeface="Cascadia Mono" panose="020B0609020000020004" pitchFamily="49" charset="0"/>
              </a:rPr>
              <a:t>PatchItem</a:t>
            </a:r>
            <a:r>
              <a:rPr lang="en-US" sz="1800" dirty="0">
                <a:latin typeface="Cascadia Mono" panose="020B0609020000020004" pitchFamily="49" charset="0"/>
              </a:rPr>
              <a:t>(</a:t>
            </a:r>
            <a:r>
              <a:rPr lang="en-US" sz="1800" b="1" dirty="0">
                <a:latin typeface="Cascadia Mono" panose="020B0609020000020004" pitchFamily="49" charset="0"/>
              </a:rPr>
              <a:t>account</a:t>
            </a:r>
            <a:r>
              <a:rPr lang="en-US" sz="1800" dirty="0">
                <a:latin typeface="Cascadia Mono" panose="020B0609020000020004" pitchFamily="49" charset="0"/>
              </a:rPr>
              <a:t>.id, new List&lt;</a:t>
            </a:r>
            <a:r>
              <a:rPr lang="en-US" sz="1800" dirty="0" err="1">
                <a:solidFill>
                  <a:schemeClr val="accent1"/>
                </a:solidFill>
                <a:latin typeface="Cascadia Mono" panose="020B0609020000020004" pitchFamily="49" charset="0"/>
              </a:rPr>
              <a:t>PatchOperation</a:t>
            </a:r>
            <a:r>
              <a:rPr lang="en-US" sz="1800" dirty="0">
                <a:latin typeface="Cascadia Mono" panose="020B0609020000020004" pitchFamily="49" charset="0"/>
              </a:rPr>
              <a:t>&gt;()</a:t>
            </a:r>
          </a:p>
          <a:p>
            <a:r>
              <a:rPr lang="en-US" sz="1800" dirty="0">
                <a:latin typeface="Cascadia Mono" panose="020B0609020000020004" pitchFamily="49" charset="0"/>
              </a:rPr>
              <a:t>    {</a:t>
            </a:r>
          </a:p>
          <a:p>
            <a:r>
              <a:rPr lang="en-US" sz="1800" dirty="0">
                <a:latin typeface="Cascadia Mono" panose="020B0609020000020004" pitchFamily="49" charset="0"/>
              </a:rPr>
              <a:t>        </a:t>
            </a:r>
            <a:r>
              <a:rPr lang="en-US" sz="1800" dirty="0" err="1">
                <a:latin typeface="Cascadia Mono" panose="020B0609020000020004" pitchFamily="49" charset="0"/>
              </a:rPr>
              <a:t>PatchOperation.</a:t>
            </a:r>
            <a:r>
              <a:rPr lang="en-US" sz="1800" dirty="0" err="1">
                <a:solidFill>
                  <a:schemeClr val="accent4"/>
                </a:solidFill>
                <a:latin typeface="Cascadia Mono" panose="020B0609020000020004" pitchFamily="49" charset="0"/>
              </a:rPr>
              <a:t>Increment</a:t>
            </a:r>
            <a:r>
              <a:rPr lang="en-US" sz="1800" dirty="0">
                <a:latin typeface="Cascadia Mono" panose="020B0609020000020004" pitchFamily="49" charset="0"/>
              </a:rPr>
              <a:t>("/balance", </a:t>
            </a:r>
            <a:r>
              <a:rPr lang="en-US" sz="1800" dirty="0" err="1">
                <a:latin typeface="Cascadia Mono" panose="020B0609020000020004" pitchFamily="49" charset="0"/>
              </a:rPr>
              <a:t>transaction.type.ToLowerInvariant</a:t>
            </a:r>
            <a:r>
              <a:rPr lang="en-US" sz="1800" dirty="0">
                <a:latin typeface="Cascadia Mono" panose="020B0609020000020004" pitchFamily="49" charset="0"/>
              </a:rPr>
              <a:t>() == </a:t>
            </a:r>
            <a:r>
              <a:rPr lang="en-US" sz="1800" dirty="0" err="1">
                <a:latin typeface="Cascadia Mono" panose="020B0609020000020004" pitchFamily="49" charset="0"/>
              </a:rPr>
              <a:t>Constants.DocumentTypes.TransactionDebit</a:t>
            </a:r>
            <a:r>
              <a:rPr lang="en-US" sz="1800" dirty="0">
                <a:latin typeface="Cascadia Mono" panose="020B0609020000020004" pitchFamily="49" charset="0"/>
              </a:rPr>
              <a:t> ? -</a:t>
            </a:r>
            <a:r>
              <a:rPr lang="en-US" sz="1800" dirty="0" err="1">
                <a:latin typeface="Cascadia Mono" panose="020B0609020000020004" pitchFamily="49" charset="0"/>
              </a:rPr>
              <a:t>transaction.amount</a:t>
            </a:r>
            <a:r>
              <a:rPr lang="en-US" sz="1800" dirty="0">
                <a:latin typeface="Cascadia Mono" panose="020B0609020000020004" pitchFamily="49" charset="0"/>
              </a:rPr>
              <a:t> : </a:t>
            </a:r>
            <a:r>
              <a:rPr lang="en-US" sz="1800" dirty="0" err="1">
                <a:latin typeface="Cascadia Mono" panose="020B0609020000020004" pitchFamily="49" charset="0"/>
              </a:rPr>
              <a:t>transaction.amount</a:t>
            </a:r>
            <a:r>
              <a:rPr lang="en-US" sz="1800" dirty="0">
                <a:latin typeface="Cascadia Mono" panose="020B0609020000020004" pitchFamily="49" charset="0"/>
              </a:rPr>
              <a:t>)</a:t>
            </a:r>
          </a:p>
          <a:p>
            <a:r>
              <a:rPr lang="en-US" sz="1800" dirty="0">
                <a:latin typeface="Cascadia Mono" panose="020B0609020000020004" pitchFamily="49" charset="0"/>
              </a:rPr>
              <a:t>    },</a:t>
            </a:r>
          </a:p>
          <a:p>
            <a:r>
              <a:rPr lang="en-US" sz="1800" dirty="0">
                <a:latin typeface="Cascadia Mono" panose="020B0609020000020004" pitchFamily="49" charset="0"/>
              </a:rPr>
              <a:t>    new </a:t>
            </a:r>
            <a:r>
              <a:rPr lang="en-US" sz="1800" dirty="0" err="1">
                <a:latin typeface="Cascadia Mono" panose="020B0609020000020004" pitchFamily="49" charset="0"/>
              </a:rPr>
              <a:t>TransactionalBatchPatchItemRequestOptions</a:t>
            </a:r>
            <a:r>
              <a:rPr lang="en-US" sz="1800" dirty="0">
                <a:latin typeface="Cascadia Mono" panose="020B0609020000020004" pitchFamily="49" charset="0"/>
              </a:rPr>
              <a:t>()</a:t>
            </a:r>
          </a:p>
          <a:p>
            <a:r>
              <a:rPr lang="en-US" sz="1800" dirty="0">
                <a:latin typeface="Cascadia Mono" panose="020B0609020000020004" pitchFamily="49" charset="0"/>
              </a:rPr>
              <a:t>    {</a:t>
            </a:r>
          </a:p>
          <a:p>
            <a:r>
              <a:rPr lang="en-US" sz="1800" dirty="0">
                <a:latin typeface="Cascadia Mono" panose="020B0609020000020004" pitchFamily="49" charset="0"/>
              </a:rPr>
              <a:t>        </a:t>
            </a:r>
            <a:r>
              <a:rPr lang="en-US" sz="1800" dirty="0" err="1">
                <a:latin typeface="Cascadia Mono" panose="020B0609020000020004" pitchFamily="49" charset="0"/>
              </a:rPr>
              <a:t>IfMatchEtag</a:t>
            </a:r>
            <a:r>
              <a:rPr lang="en-US" sz="1800" dirty="0">
                <a:latin typeface="Cascadia Mono" panose="020B0609020000020004" pitchFamily="49" charset="0"/>
              </a:rPr>
              <a:t> = </a:t>
            </a:r>
            <a:r>
              <a:rPr lang="en-US" sz="1800" dirty="0" err="1">
                <a:latin typeface="Cascadia Mono" panose="020B0609020000020004" pitchFamily="49" charset="0"/>
              </a:rPr>
              <a:t>responseRead.</a:t>
            </a:r>
            <a:r>
              <a:rPr lang="en-US" sz="1800" dirty="0" err="1">
                <a:solidFill>
                  <a:schemeClr val="accent1"/>
                </a:solidFill>
                <a:latin typeface="Cascadia Mono" panose="020B0609020000020004" pitchFamily="49" charset="0"/>
              </a:rPr>
              <a:t>ETag</a:t>
            </a:r>
            <a:endParaRPr lang="en-US" sz="1800" dirty="0">
              <a:solidFill>
                <a:schemeClr val="accent1"/>
              </a:solidFill>
              <a:latin typeface="Cascadia Mono" panose="020B0609020000020004" pitchFamily="49" charset="0"/>
            </a:endParaRPr>
          </a:p>
          <a:p>
            <a:r>
              <a:rPr lang="en-US" sz="1800" dirty="0">
                <a:latin typeface="Cascadia Mono" panose="020B0609020000020004" pitchFamily="49" charset="0"/>
              </a:rPr>
              <a:t>    }</a:t>
            </a:r>
          </a:p>
          <a:p>
            <a:r>
              <a:rPr lang="en-US" sz="1800" dirty="0">
                <a:latin typeface="Cascadia Mono" panose="020B0609020000020004" pitchFamily="49" charset="0"/>
              </a:rPr>
              <a:t>);</a:t>
            </a:r>
          </a:p>
          <a:p>
            <a:r>
              <a:rPr lang="en-US" sz="1800" dirty="0" err="1">
                <a:solidFill>
                  <a:srgbClr val="FFFF00"/>
                </a:solidFill>
                <a:latin typeface="Cascadia Mono" panose="020B0609020000020004" pitchFamily="49" charset="0"/>
              </a:rPr>
              <a:t>batch</a:t>
            </a:r>
            <a:r>
              <a:rPr lang="en-US" sz="1800" dirty="0" err="1">
                <a:latin typeface="Cascadia Mono" panose="020B0609020000020004" pitchFamily="49" charset="0"/>
              </a:rPr>
              <a:t>.</a:t>
            </a:r>
            <a:r>
              <a:rPr lang="en-US" sz="1800" dirty="0" err="1">
                <a:solidFill>
                  <a:schemeClr val="accent4"/>
                </a:solidFill>
                <a:latin typeface="Cascadia Mono" panose="020B0609020000020004" pitchFamily="49" charset="0"/>
              </a:rPr>
              <a:t>CreateItem</a:t>
            </a:r>
            <a:r>
              <a:rPr lang="en-US" sz="1800" dirty="0">
                <a:latin typeface="Cascadia Mono" panose="020B0609020000020004" pitchFamily="49" charset="0"/>
              </a:rPr>
              <a:t>&lt;</a:t>
            </a:r>
            <a:r>
              <a:rPr lang="en-US" sz="1800" dirty="0">
                <a:solidFill>
                  <a:schemeClr val="accent1"/>
                </a:solidFill>
                <a:latin typeface="Cascadia Mono" panose="020B0609020000020004" pitchFamily="49" charset="0"/>
              </a:rPr>
              <a:t>Transaction</a:t>
            </a:r>
            <a:r>
              <a:rPr lang="en-US" sz="1800" dirty="0">
                <a:latin typeface="Cascadia Mono" panose="020B0609020000020004" pitchFamily="49" charset="0"/>
              </a:rPr>
              <a:t>&gt;(</a:t>
            </a:r>
            <a:r>
              <a:rPr lang="en-US" sz="1800" b="1" dirty="0">
                <a:latin typeface="Cascadia Mono" panose="020B0609020000020004" pitchFamily="49" charset="0"/>
              </a:rPr>
              <a:t>transaction</a:t>
            </a:r>
            <a:r>
              <a:rPr lang="en-US" sz="1800" dirty="0">
                <a:latin typeface="Cascadia Mono" panose="020B0609020000020004" pitchFamily="49" charset="0"/>
              </a:rPr>
              <a:t>);</a:t>
            </a:r>
          </a:p>
          <a:p>
            <a:endParaRPr lang="en-US" sz="1800" dirty="0">
              <a:latin typeface="Cascadia Mono" panose="020B0609020000020004" pitchFamily="49" charset="0"/>
            </a:endParaRPr>
          </a:p>
          <a:p>
            <a:r>
              <a:rPr lang="en-US" sz="1800" dirty="0">
                <a:latin typeface="Cascadia Mono" panose="020B0609020000020004" pitchFamily="49" charset="0"/>
              </a:rPr>
              <a:t>var </a:t>
            </a:r>
            <a:r>
              <a:rPr lang="en-US" sz="1800" dirty="0" err="1">
                <a:solidFill>
                  <a:srgbClr val="FFFF00"/>
                </a:solidFill>
                <a:latin typeface="Cascadia Mono" panose="020B0609020000020004" pitchFamily="49" charset="0"/>
              </a:rPr>
              <a:t>responseBatch</a:t>
            </a:r>
            <a:r>
              <a:rPr lang="en-US" sz="1800" dirty="0">
                <a:latin typeface="Cascadia Mono" panose="020B0609020000020004" pitchFamily="49" charset="0"/>
              </a:rPr>
              <a:t> = await </a:t>
            </a:r>
            <a:r>
              <a:rPr lang="en-US" sz="1800" dirty="0" err="1">
                <a:solidFill>
                  <a:srgbClr val="FFFF00"/>
                </a:solidFill>
                <a:latin typeface="Cascadia Mono" panose="020B0609020000020004" pitchFamily="49" charset="0"/>
              </a:rPr>
              <a:t>batch</a:t>
            </a:r>
            <a:r>
              <a:rPr lang="en-US" sz="1800" dirty="0" err="1">
                <a:latin typeface="Cascadia Mono" panose="020B0609020000020004" pitchFamily="49" charset="0"/>
              </a:rPr>
              <a:t>.</a:t>
            </a:r>
            <a:r>
              <a:rPr lang="en-US" sz="1800" dirty="0" err="1">
                <a:solidFill>
                  <a:schemeClr val="accent4"/>
                </a:solidFill>
                <a:latin typeface="Cascadia Mono" panose="020B0609020000020004" pitchFamily="49" charset="0"/>
              </a:rPr>
              <a:t>ExecuteAsync</a:t>
            </a:r>
            <a:r>
              <a:rPr lang="en-US" sz="1800" dirty="0">
                <a:latin typeface="Cascadia Mono" panose="020B0609020000020004" pitchFamily="49" charset="0"/>
              </a:rPr>
              <a:t>();</a:t>
            </a:r>
            <a:endParaRPr lang="en-US" dirty="0"/>
          </a:p>
        </p:txBody>
      </p:sp>
    </p:spTree>
    <p:extLst>
      <p:ext uri="{BB962C8B-B14F-4D97-AF65-F5344CB8AC3E}">
        <p14:creationId xmlns:p14="http://schemas.microsoft.com/office/powerpoint/2010/main" val="174270288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5AA4-8AB5-F26E-7242-0C549C410A5F}"/>
              </a:ext>
            </a:extLst>
          </p:cNvPr>
          <p:cNvSpPr>
            <a:spLocks noGrp="1"/>
          </p:cNvSpPr>
          <p:nvPr>
            <p:ph type="title"/>
          </p:nvPr>
        </p:nvSpPr>
        <p:spPr/>
        <p:txBody>
          <a:bodyPr/>
          <a:lstStyle/>
          <a:p>
            <a:r>
              <a:rPr lang="en-US"/>
              <a:t>Meet the lightweight Kernel of Semantic Kernel.</a:t>
            </a:r>
          </a:p>
        </p:txBody>
      </p:sp>
      <p:sp>
        <p:nvSpPr>
          <p:cNvPr id="4" name="TextBox 3">
            <a:extLst>
              <a:ext uri="{FF2B5EF4-FFF2-40B4-BE49-F238E27FC236}">
                <a16:creationId xmlns:a16="http://schemas.microsoft.com/office/drawing/2014/main" id="{059B0FC7-858E-0B56-516E-2BD47960DEA6}"/>
              </a:ext>
            </a:extLst>
          </p:cNvPr>
          <p:cNvSpPr txBox="1"/>
          <p:nvPr/>
        </p:nvSpPr>
        <p:spPr>
          <a:xfrm>
            <a:off x="9923489" y="1798820"/>
            <a:ext cx="65" cy="307777"/>
          </a:xfrm>
          <a:prstGeom prst="rect">
            <a:avLst/>
          </a:prstGeom>
          <a:noFill/>
        </p:spPr>
        <p:txBody>
          <a:bodyPr wrap="none" lIns="0" tIns="0" rIns="0" bIns="0" rtlCol="0">
            <a:spAutoFit/>
          </a:bodyPr>
          <a:lstStyle/>
          <a:p>
            <a:pPr algn="l"/>
            <a:endParaRPr lang="en-US" sz="2000"/>
          </a:p>
        </p:txBody>
      </p:sp>
      <p:grpSp>
        <p:nvGrpSpPr>
          <p:cNvPr id="3" name="Group 2">
            <a:extLst>
              <a:ext uri="{FF2B5EF4-FFF2-40B4-BE49-F238E27FC236}">
                <a16:creationId xmlns:a16="http://schemas.microsoft.com/office/drawing/2014/main" id="{8DC5FE2B-A9C1-4916-AC08-9C6B730943E5}"/>
              </a:ext>
            </a:extLst>
          </p:cNvPr>
          <p:cNvGrpSpPr/>
          <p:nvPr/>
        </p:nvGrpSpPr>
        <p:grpSpPr>
          <a:xfrm>
            <a:off x="908515" y="2386934"/>
            <a:ext cx="5565641" cy="2996489"/>
            <a:chOff x="908515" y="2386934"/>
            <a:chExt cx="5565641" cy="2996489"/>
          </a:xfrm>
        </p:grpSpPr>
        <p:sp>
          <p:nvSpPr>
            <p:cNvPr id="21" name="Cube 20">
              <a:extLst>
                <a:ext uri="{FF2B5EF4-FFF2-40B4-BE49-F238E27FC236}">
                  <a16:creationId xmlns:a16="http://schemas.microsoft.com/office/drawing/2014/main" id="{324C5186-25BF-29A8-B695-A19C8F94704D}"/>
                </a:ext>
              </a:extLst>
            </p:cNvPr>
            <p:cNvSpPr/>
            <p:nvPr/>
          </p:nvSpPr>
          <p:spPr bwMode="auto">
            <a:xfrm>
              <a:off x="1445853" y="4207270"/>
              <a:ext cx="1414132" cy="1176153"/>
            </a:xfrm>
            <a:prstGeom prst="cube">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solidFill>
                    <a:srgbClr val="000000"/>
                  </a:solidFill>
                  <a:ea typeface="Segoe UI" pitchFamily="34" charset="0"/>
                  <a:cs typeface="Segoe UI" pitchFamily="34" charset="0"/>
                </a:rPr>
                <a:t> </a:t>
              </a:r>
            </a:p>
            <a:p>
              <a:pPr algn="l" defTabSz="932472" fontAlgn="base">
                <a:spcBef>
                  <a:spcPct val="0"/>
                </a:spcBef>
                <a:spcAft>
                  <a:spcPct val="0"/>
                </a:spcAft>
              </a:pPr>
              <a:r>
                <a:rPr lang="en-US" sz="2000">
                  <a:solidFill>
                    <a:srgbClr val="000000"/>
                  </a:solidFill>
                  <a:ea typeface="Segoe UI" pitchFamily="34" charset="0"/>
                  <a:cs typeface="Segoe UI" pitchFamily="34" charset="0"/>
                </a:rPr>
                <a:t>       </a:t>
              </a:r>
              <a:r>
                <a:rPr lang="en-US" sz="2000">
                  <a:solidFill>
                    <a:schemeClr val="tx1"/>
                  </a:solidFill>
                  <a:ea typeface="Segoe UI" pitchFamily="34" charset="0"/>
                  <a:cs typeface="Segoe UI" pitchFamily="34" charset="0"/>
                </a:rPr>
                <a:t>ernel</a:t>
              </a:r>
            </a:p>
          </p:txBody>
        </p:sp>
        <p:sp>
          <p:nvSpPr>
            <p:cNvPr id="32" name="Rectangle 31">
              <a:extLst>
                <a:ext uri="{FF2B5EF4-FFF2-40B4-BE49-F238E27FC236}">
                  <a16:creationId xmlns:a16="http://schemas.microsoft.com/office/drawing/2014/main" id="{FF3AC305-7AED-30A2-3796-89268957F4DF}"/>
                </a:ext>
              </a:extLst>
            </p:cNvPr>
            <p:cNvSpPr/>
            <p:nvPr/>
          </p:nvSpPr>
          <p:spPr>
            <a:xfrm>
              <a:off x="1397618" y="4447083"/>
              <a:ext cx="633507" cy="923330"/>
            </a:xfrm>
            <a:prstGeom prst="rect">
              <a:avLst/>
            </a:prstGeom>
            <a:noFill/>
          </p:spPr>
          <p:txBody>
            <a:bodyPr wrap="none" lIns="91440" tIns="45720" rIns="91440" bIns="45720">
              <a:spAutoFit/>
            </a:bodyPr>
            <a:lstStyle/>
            <a:p>
              <a:pPr algn="ctr"/>
              <a:r>
                <a:rPr lang="en-US" sz="54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K</a:t>
              </a:r>
            </a:p>
          </p:txBody>
        </p:sp>
        <p:sp>
          <p:nvSpPr>
            <p:cNvPr id="41" name="TextBox 40">
              <a:extLst>
                <a:ext uri="{FF2B5EF4-FFF2-40B4-BE49-F238E27FC236}">
                  <a16:creationId xmlns:a16="http://schemas.microsoft.com/office/drawing/2014/main" id="{EFB02E16-E928-012B-105E-21F3203E70F5}"/>
                </a:ext>
              </a:extLst>
            </p:cNvPr>
            <p:cNvSpPr txBox="1"/>
            <p:nvPr/>
          </p:nvSpPr>
          <p:spPr>
            <a:xfrm>
              <a:off x="1877855" y="2546058"/>
              <a:ext cx="4596301" cy="1107996"/>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r>
                <a:rPr lang="en-US"/>
                <a:t>I’ve been designed to orchestrate complicated LLM AI prompts combined with native code, use multiple AI models, and use a goal-oriented approach to achieving asks.”</a:t>
              </a:r>
            </a:p>
          </p:txBody>
        </p:sp>
        <p:sp>
          <p:nvSpPr>
            <p:cNvPr id="45" name="TextBox 44">
              <a:extLst>
                <a:ext uri="{FF2B5EF4-FFF2-40B4-BE49-F238E27FC236}">
                  <a16:creationId xmlns:a16="http://schemas.microsoft.com/office/drawing/2014/main" id="{EE05843C-7E28-BB3B-8F79-8DAE24551FB1}"/>
                </a:ext>
              </a:extLst>
            </p:cNvPr>
            <p:cNvSpPr txBox="1"/>
            <p:nvPr/>
          </p:nvSpPr>
          <p:spPr>
            <a:xfrm>
              <a:off x="1522155" y="2386934"/>
              <a:ext cx="385948" cy="861774"/>
            </a:xfrm>
            <a:prstGeom prst="rect">
              <a:avLst/>
            </a:prstGeom>
            <a:noFill/>
          </p:spPr>
          <p:txBody>
            <a:bodyPr wrap="square">
              <a:spAutoFit/>
            </a:bodyPr>
            <a:lstStyle/>
            <a:p>
              <a:r>
                <a:rPr lang="en-US" sz="5000"/>
                <a:t>“</a:t>
              </a:r>
            </a:p>
          </p:txBody>
        </p:sp>
        <p:sp>
          <p:nvSpPr>
            <p:cNvPr id="47" name="TextBox 46">
              <a:extLst>
                <a:ext uri="{FF2B5EF4-FFF2-40B4-BE49-F238E27FC236}">
                  <a16:creationId xmlns:a16="http://schemas.microsoft.com/office/drawing/2014/main" id="{D30E470C-CD48-AA30-F986-5C2DA92B2B67}"/>
                </a:ext>
              </a:extLst>
            </p:cNvPr>
            <p:cNvSpPr txBox="1"/>
            <p:nvPr/>
          </p:nvSpPr>
          <p:spPr>
            <a:xfrm>
              <a:off x="908515" y="3853424"/>
              <a:ext cx="944592" cy="1015663"/>
            </a:xfrm>
            <a:prstGeom prst="rect">
              <a:avLst/>
            </a:prstGeom>
            <a:noFill/>
          </p:spPr>
          <p:txBody>
            <a:bodyPr wrap="square">
              <a:spAutoFit/>
            </a:bodyPr>
            <a:lstStyle/>
            <a:p>
              <a:r>
                <a:rPr lang="en-US" sz="6000" b="1"/>
                <a:t>👋</a:t>
              </a:r>
              <a:endParaRPr lang="en-US" sz="6000"/>
            </a:p>
          </p:txBody>
        </p:sp>
        <p:cxnSp>
          <p:nvCxnSpPr>
            <p:cNvPr id="49" name="Straight Connector 48">
              <a:extLst>
                <a:ext uri="{FF2B5EF4-FFF2-40B4-BE49-F238E27FC236}">
                  <a16:creationId xmlns:a16="http://schemas.microsoft.com/office/drawing/2014/main" id="{0384622F-B6E1-6B24-C702-F4A7DFEF78C3}"/>
                </a:ext>
              </a:extLst>
            </p:cNvPr>
            <p:cNvCxnSpPr>
              <a:cxnSpLocks/>
            </p:cNvCxnSpPr>
            <p:nvPr/>
          </p:nvCxnSpPr>
          <p:spPr>
            <a:xfrm flipV="1">
              <a:off x="2233491" y="3735334"/>
              <a:ext cx="0" cy="692510"/>
            </a:xfrm>
            <a:prstGeom prst="line">
              <a:avLst/>
            </a:prstGeom>
            <a:ln w="2222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1B4AF347-B438-2069-74A4-A33CF3D070EC}"/>
              </a:ext>
            </a:extLst>
          </p:cNvPr>
          <p:cNvGrpSpPr/>
          <p:nvPr/>
        </p:nvGrpSpPr>
        <p:grpSpPr>
          <a:xfrm>
            <a:off x="2759724" y="3682107"/>
            <a:ext cx="5333462" cy="2626237"/>
            <a:chOff x="2759724" y="3682107"/>
            <a:chExt cx="5333462" cy="2626237"/>
          </a:xfrm>
        </p:grpSpPr>
        <p:sp>
          <p:nvSpPr>
            <p:cNvPr id="6" name="Can 5">
              <a:extLst>
                <a:ext uri="{FF2B5EF4-FFF2-40B4-BE49-F238E27FC236}">
                  <a16:creationId xmlns:a16="http://schemas.microsoft.com/office/drawing/2014/main" id="{9AE5124E-76C4-39D5-5CF5-F91FF42D534C}"/>
                </a:ext>
              </a:extLst>
            </p:cNvPr>
            <p:cNvSpPr/>
            <p:nvPr/>
          </p:nvSpPr>
          <p:spPr bwMode="auto">
            <a:xfrm>
              <a:off x="6725809" y="5327067"/>
              <a:ext cx="1026067" cy="981277"/>
            </a:xfrm>
            <a:prstGeom prst="can">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7" name="TextBox 6">
              <a:extLst>
                <a:ext uri="{FF2B5EF4-FFF2-40B4-BE49-F238E27FC236}">
                  <a16:creationId xmlns:a16="http://schemas.microsoft.com/office/drawing/2014/main" id="{0A9DD7B9-2FB3-970A-9D40-E7214342A996}"/>
                </a:ext>
              </a:extLst>
            </p:cNvPr>
            <p:cNvSpPr txBox="1"/>
            <p:nvPr/>
          </p:nvSpPr>
          <p:spPr>
            <a:xfrm>
              <a:off x="6627662" y="5718934"/>
              <a:ext cx="1229558" cy="276999"/>
            </a:xfrm>
            <a:prstGeom prst="rect">
              <a:avLst/>
            </a:prstGeom>
            <a:noFill/>
          </p:spPr>
          <p:txBody>
            <a:bodyPr wrap="square" lIns="0" tIns="0" rIns="0" bIns="0" rtlCol="0">
              <a:spAutoFit/>
            </a:bodyPr>
            <a:lstStyle/>
            <a:p>
              <a:pPr algn="ctr"/>
              <a:r>
                <a:rPr lang="en-US" b="1"/>
                <a:t>SKILLS</a:t>
              </a:r>
            </a:p>
          </p:txBody>
        </p:sp>
        <p:sp>
          <p:nvSpPr>
            <p:cNvPr id="15" name="Multidocument 14">
              <a:extLst>
                <a:ext uri="{FF2B5EF4-FFF2-40B4-BE49-F238E27FC236}">
                  <a16:creationId xmlns:a16="http://schemas.microsoft.com/office/drawing/2014/main" id="{A9E2D2F6-5010-F5E7-20B3-54F97AF09810}"/>
                </a:ext>
              </a:extLst>
            </p:cNvPr>
            <p:cNvSpPr/>
            <p:nvPr/>
          </p:nvSpPr>
          <p:spPr bwMode="auto">
            <a:xfrm>
              <a:off x="6496391" y="3682107"/>
              <a:ext cx="1596795" cy="1066233"/>
            </a:xfrm>
            <a:prstGeom prst="flowChartMultidocument">
              <a:avLst/>
            </a:prstGeom>
            <a:solidFill>
              <a:srgbClr val="FFC000"/>
            </a:solidFill>
            <a:ln>
              <a:solidFill>
                <a:schemeClr val="bg1"/>
              </a:solidFill>
              <a:headEnd type="none" w="med" len="med"/>
              <a:tailEnd type="none" w="med" len="med"/>
            </a:ln>
            <a:effectLst>
              <a:outerShdw blurRad="771749" sx="102000" sy="102000" algn="ctr" rotWithShape="0">
                <a:srgbClr val="FFC0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16" name="TextBox 15">
              <a:extLst>
                <a:ext uri="{FF2B5EF4-FFF2-40B4-BE49-F238E27FC236}">
                  <a16:creationId xmlns:a16="http://schemas.microsoft.com/office/drawing/2014/main" id="{FBD6C55D-9473-C593-0048-2E0EAC4BBFE4}"/>
                </a:ext>
              </a:extLst>
            </p:cNvPr>
            <p:cNvSpPr txBox="1"/>
            <p:nvPr/>
          </p:nvSpPr>
          <p:spPr>
            <a:xfrm>
              <a:off x="6635872" y="4079046"/>
              <a:ext cx="1075364" cy="276999"/>
            </a:xfrm>
            <a:prstGeom prst="rect">
              <a:avLst/>
            </a:prstGeom>
            <a:noFill/>
          </p:spPr>
          <p:txBody>
            <a:bodyPr wrap="square" lIns="0" tIns="0" rIns="0" bIns="0" rtlCol="0">
              <a:spAutoFit/>
            </a:bodyPr>
            <a:lstStyle/>
            <a:p>
              <a:pPr algn="ctr"/>
              <a:r>
                <a:rPr lang="en-US" b="1">
                  <a:solidFill>
                    <a:schemeClr val="bg1"/>
                  </a:solidFill>
                </a:rPr>
                <a:t>PLANNER</a:t>
              </a:r>
            </a:p>
          </p:txBody>
        </p:sp>
        <p:sp>
          <p:nvSpPr>
            <p:cNvPr id="56" name="Freeform 55">
              <a:extLst>
                <a:ext uri="{FF2B5EF4-FFF2-40B4-BE49-F238E27FC236}">
                  <a16:creationId xmlns:a16="http://schemas.microsoft.com/office/drawing/2014/main" id="{9265A63B-8B40-E0A8-8B9C-7A8A07D18838}"/>
                </a:ext>
              </a:extLst>
            </p:cNvPr>
            <p:cNvSpPr/>
            <p:nvPr/>
          </p:nvSpPr>
          <p:spPr bwMode="auto">
            <a:xfrm>
              <a:off x="2759724" y="4286250"/>
              <a:ext cx="3598680" cy="495300"/>
            </a:xfrm>
            <a:custGeom>
              <a:avLst/>
              <a:gdLst>
                <a:gd name="connsiteX0" fmla="*/ 0 w 4591050"/>
                <a:gd name="connsiteY0" fmla="*/ 495300 h 495300"/>
                <a:gd name="connsiteX1" fmla="*/ 3505200 w 4591050"/>
                <a:gd name="connsiteY1" fmla="*/ 495300 h 495300"/>
                <a:gd name="connsiteX2" fmla="*/ 3505200 w 4591050"/>
                <a:gd name="connsiteY2" fmla="*/ 0 h 495300"/>
                <a:gd name="connsiteX3" fmla="*/ 4591050 w 4591050"/>
                <a:gd name="connsiteY3" fmla="*/ 0 h 495300"/>
              </a:gdLst>
              <a:ahLst/>
              <a:cxnLst>
                <a:cxn ang="0">
                  <a:pos x="connsiteX0" y="connsiteY0"/>
                </a:cxn>
                <a:cxn ang="0">
                  <a:pos x="connsiteX1" y="connsiteY1"/>
                </a:cxn>
                <a:cxn ang="0">
                  <a:pos x="connsiteX2" y="connsiteY2"/>
                </a:cxn>
                <a:cxn ang="0">
                  <a:pos x="connsiteX3" y="connsiteY3"/>
                </a:cxn>
              </a:cxnLst>
              <a:rect l="l" t="t" r="r" b="b"/>
              <a:pathLst>
                <a:path w="4591050" h="495300">
                  <a:moveTo>
                    <a:pt x="0" y="495300"/>
                  </a:moveTo>
                  <a:lnTo>
                    <a:pt x="3505200" y="495300"/>
                  </a:lnTo>
                  <a:lnTo>
                    <a:pt x="3505200" y="0"/>
                  </a:lnTo>
                  <a:lnTo>
                    <a:pt x="4591050" y="0"/>
                  </a:lnTo>
                </a:path>
              </a:pathLst>
            </a:custGeom>
            <a:noFill/>
            <a:ln w="38100">
              <a:solidFill>
                <a:schemeClr val="accent6">
                  <a:lumMod val="40000"/>
                  <a:lumOff val="60000"/>
                </a:schemeClr>
              </a:solidFill>
              <a:prstDash val="sysDot"/>
              <a:headEnd type="none" w="med" len="med"/>
              <a:tailEnd type="arrow"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2863EA39-2341-10D7-2B21-A598EA8843C0}"/>
                </a:ext>
              </a:extLst>
            </p:cNvPr>
            <p:cNvSpPr txBox="1"/>
            <p:nvPr/>
          </p:nvSpPr>
          <p:spPr>
            <a:xfrm>
              <a:off x="3236607" y="5048562"/>
              <a:ext cx="3259784" cy="830997"/>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r>
                <a:rPr lang="en-US"/>
                <a:t>I take a user’s ask and generate a step-by-step plan that draws upon available skills.”</a:t>
              </a:r>
            </a:p>
          </p:txBody>
        </p:sp>
        <p:sp>
          <p:nvSpPr>
            <p:cNvPr id="58" name="TextBox 57">
              <a:extLst>
                <a:ext uri="{FF2B5EF4-FFF2-40B4-BE49-F238E27FC236}">
                  <a16:creationId xmlns:a16="http://schemas.microsoft.com/office/drawing/2014/main" id="{001ABA19-8FD1-D6CE-7E54-ADB508C7266C}"/>
                </a:ext>
              </a:extLst>
            </p:cNvPr>
            <p:cNvSpPr txBox="1"/>
            <p:nvPr/>
          </p:nvSpPr>
          <p:spPr>
            <a:xfrm>
              <a:off x="2867129" y="4902142"/>
              <a:ext cx="385948" cy="861774"/>
            </a:xfrm>
            <a:prstGeom prst="rect">
              <a:avLst/>
            </a:prstGeom>
            <a:noFill/>
          </p:spPr>
          <p:txBody>
            <a:bodyPr wrap="square">
              <a:spAutoFit/>
            </a:bodyPr>
            <a:lstStyle/>
            <a:p>
              <a:r>
                <a:rPr lang="en-US" sz="5000"/>
                <a:t>“</a:t>
              </a:r>
            </a:p>
          </p:txBody>
        </p:sp>
      </p:grpSp>
      <p:grpSp>
        <p:nvGrpSpPr>
          <p:cNvPr id="9" name="Group 8">
            <a:extLst>
              <a:ext uri="{FF2B5EF4-FFF2-40B4-BE49-F238E27FC236}">
                <a16:creationId xmlns:a16="http://schemas.microsoft.com/office/drawing/2014/main" id="{034E4633-60FF-77A8-5F79-C1C17F916B36}"/>
              </a:ext>
            </a:extLst>
          </p:cNvPr>
          <p:cNvGrpSpPr/>
          <p:nvPr/>
        </p:nvGrpSpPr>
        <p:grpSpPr>
          <a:xfrm>
            <a:off x="6924907" y="3584405"/>
            <a:ext cx="4539329" cy="2347407"/>
            <a:chOff x="6924907" y="3584405"/>
            <a:chExt cx="4539329" cy="2347407"/>
          </a:xfrm>
        </p:grpSpPr>
        <p:sp>
          <p:nvSpPr>
            <p:cNvPr id="17" name="Oval 16">
              <a:extLst>
                <a:ext uri="{FF2B5EF4-FFF2-40B4-BE49-F238E27FC236}">
                  <a16:creationId xmlns:a16="http://schemas.microsoft.com/office/drawing/2014/main" id="{02AA5D9E-216E-E4E1-1CC7-4D38778236BC}"/>
                </a:ext>
              </a:extLst>
            </p:cNvPr>
            <p:cNvSpPr/>
            <p:nvPr/>
          </p:nvSpPr>
          <p:spPr bwMode="auto">
            <a:xfrm>
              <a:off x="8976077" y="3998143"/>
              <a:ext cx="495300" cy="495300"/>
            </a:xfrm>
            <a:prstGeom prst="ellipse">
              <a:avLst/>
            </a:prstGeom>
            <a:solidFill>
              <a:srgbClr val="FFFF00"/>
            </a:solidFill>
            <a:ln>
              <a:solidFill>
                <a:schemeClr val="bg1"/>
              </a:solidFill>
              <a:headEnd type="none" w="med" len="med"/>
              <a:tailEnd type="none" w="med" len="med"/>
            </a:ln>
            <a:effectLst>
              <a:outerShdw blurRad="50800" dist="38100" dir="10800000" algn="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b="1">
                  <a:solidFill>
                    <a:srgbClr val="000000"/>
                  </a:solidFill>
                  <a:ea typeface="Segoe UI" pitchFamily="34" charset="0"/>
                  <a:cs typeface="Segoe UI" pitchFamily="34" charset="0"/>
                </a:rPr>
                <a:t>1</a:t>
              </a:r>
            </a:p>
          </p:txBody>
        </p:sp>
        <p:sp>
          <p:nvSpPr>
            <p:cNvPr id="18" name="Oval 17">
              <a:extLst>
                <a:ext uri="{FF2B5EF4-FFF2-40B4-BE49-F238E27FC236}">
                  <a16:creationId xmlns:a16="http://schemas.microsoft.com/office/drawing/2014/main" id="{3F852442-0595-928A-5F61-FC2416614544}"/>
                </a:ext>
              </a:extLst>
            </p:cNvPr>
            <p:cNvSpPr/>
            <p:nvPr/>
          </p:nvSpPr>
          <p:spPr bwMode="auto">
            <a:xfrm>
              <a:off x="9623886" y="3998143"/>
              <a:ext cx="495300" cy="495300"/>
            </a:xfrm>
            <a:prstGeom prst="ellipse">
              <a:avLst/>
            </a:prstGeom>
            <a:solidFill>
              <a:srgbClr val="FFFF00"/>
            </a:solidFill>
            <a:ln>
              <a:solidFill>
                <a:schemeClr val="bg1"/>
              </a:solidFill>
              <a:headEnd type="none" w="med" len="med"/>
              <a:tailEnd type="none" w="med" len="med"/>
            </a:ln>
            <a:effectLst>
              <a:outerShdw blurRad="50800" dist="38100" dir="10800000" algn="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b="1">
                  <a:solidFill>
                    <a:srgbClr val="000000"/>
                  </a:solidFill>
                  <a:ea typeface="Segoe UI" pitchFamily="34" charset="0"/>
                  <a:cs typeface="Segoe UI" pitchFamily="34" charset="0"/>
                </a:rPr>
                <a:t>2</a:t>
              </a:r>
            </a:p>
          </p:txBody>
        </p:sp>
        <p:sp>
          <p:nvSpPr>
            <p:cNvPr id="19" name="Oval 18">
              <a:extLst>
                <a:ext uri="{FF2B5EF4-FFF2-40B4-BE49-F238E27FC236}">
                  <a16:creationId xmlns:a16="http://schemas.microsoft.com/office/drawing/2014/main" id="{E128055A-FD23-F6A5-595A-BCB16F3BACDB}"/>
                </a:ext>
              </a:extLst>
            </p:cNvPr>
            <p:cNvSpPr/>
            <p:nvPr/>
          </p:nvSpPr>
          <p:spPr bwMode="auto">
            <a:xfrm>
              <a:off x="10304648" y="3998143"/>
              <a:ext cx="495300" cy="495300"/>
            </a:xfrm>
            <a:prstGeom prst="ellipse">
              <a:avLst/>
            </a:prstGeom>
            <a:solidFill>
              <a:srgbClr val="FFFF00"/>
            </a:solidFill>
            <a:ln>
              <a:solidFill>
                <a:schemeClr val="bg1"/>
              </a:solidFill>
              <a:headEnd type="none" w="med" len="med"/>
              <a:tailEnd type="none" w="med" len="med"/>
            </a:ln>
            <a:effectLst>
              <a:outerShdw blurRad="50800" dist="38100" dir="10800000" algn="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b="1">
                  <a:solidFill>
                    <a:srgbClr val="000000"/>
                  </a:solidFill>
                  <a:ea typeface="Segoe UI" pitchFamily="34" charset="0"/>
                  <a:cs typeface="Segoe UI" pitchFamily="34" charset="0"/>
                </a:rPr>
                <a:t>3</a:t>
              </a:r>
            </a:p>
          </p:txBody>
        </p:sp>
        <p:sp>
          <p:nvSpPr>
            <p:cNvPr id="20" name="Oval 19">
              <a:extLst>
                <a:ext uri="{FF2B5EF4-FFF2-40B4-BE49-F238E27FC236}">
                  <a16:creationId xmlns:a16="http://schemas.microsoft.com/office/drawing/2014/main" id="{4F1434F7-1711-729C-4C33-39B2F933A447}"/>
                </a:ext>
              </a:extLst>
            </p:cNvPr>
            <p:cNvSpPr/>
            <p:nvPr/>
          </p:nvSpPr>
          <p:spPr bwMode="auto">
            <a:xfrm>
              <a:off x="10968936" y="3998143"/>
              <a:ext cx="495300" cy="495300"/>
            </a:xfrm>
            <a:prstGeom prst="ellipse">
              <a:avLst/>
            </a:prstGeom>
            <a:solidFill>
              <a:srgbClr val="FFFF00"/>
            </a:solidFill>
            <a:ln>
              <a:solidFill>
                <a:schemeClr val="bg1"/>
              </a:solidFill>
              <a:headEnd type="none" w="med" len="med"/>
              <a:tailEnd type="none" w="med" len="med"/>
            </a:ln>
            <a:effectLst>
              <a:outerShdw blurRad="50800" dist="38100" dir="10800000" algn="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b="1">
                  <a:solidFill>
                    <a:srgbClr val="000000"/>
                  </a:solidFill>
                  <a:ea typeface="Segoe UI" pitchFamily="34" charset="0"/>
                  <a:cs typeface="Segoe UI" pitchFamily="34" charset="0"/>
                </a:rPr>
                <a:t>…</a:t>
              </a:r>
            </a:p>
          </p:txBody>
        </p:sp>
        <p:sp>
          <p:nvSpPr>
            <p:cNvPr id="43" name="TextBox 42">
              <a:extLst>
                <a:ext uri="{FF2B5EF4-FFF2-40B4-BE49-F238E27FC236}">
                  <a16:creationId xmlns:a16="http://schemas.microsoft.com/office/drawing/2014/main" id="{27F748FC-E7E9-E1E8-BE5B-228647DBA81D}"/>
                </a:ext>
              </a:extLst>
            </p:cNvPr>
            <p:cNvSpPr txBox="1"/>
            <p:nvPr/>
          </p:nvSpPr>
          <p:spPr>
            <a:xfrm>
              <a:off x="8268264" y="5470147"/>
              <a:ext cx="2036384" cy="461665"/>
            </a:xfrm>
            <a:prstGeom prst="rect">
              <a:avLst/>
            </a:prstGeom>
            <a:noFill/>
          </p:spPr>
          <p:txBody>
            <a:bodyPr wrap="square">
              <a:spAutoFit/>
            </a:bodyPr>
            <a:lstStyle/>
            <a:p>
              <a:r>
                <a:rPr lang="en-US" sz="1200"/>
                <a:t>Planner generates </a:t>
              </a:r>
              <a:r>
                <a:rPr lang="en-US" sz="1200">
                  <a:solidFill>
                    <a:srgbClr val="FFFF00"/>
                  </a:solidFill>
                </a:rPr>
                <a:t>steps</a:t>
              </a:r>
              <a:r>
                <a:rPr lang="en-US" sz="1200"/>
                <a:t> that use available Skills</a:t>
              </a:r>
            </a:p>
          </p:txBody>
        </p:sp>
        <p:cxnSp>
          <p:nvCxnSpPr>
            <p:cNvPr id="53" name="Straight Connector 52">
              <a:extLst>
                <a:ext uri="{FF2B5EF4-FFF2-40B4-BE49-F238E27FC236}">
                  <a16:creationId xmlns:a16="http://schemas.microsoft.com/office/drawing/2014/main" id="{0DB51A5C-BEF9-811D-DDDB-7AA4122A6FEC}"/>
                </a:ext>
                <a:ext uri="{C183D7F6-B498-43B3-948B-1728B52AA6E4}">
                  <adec:decorative xmlns:adec="http://schemas.microsoft.com/office/drawing/2017/decorative" val="1"/>
                </a:ext>
              </a:extLst>
            </p:cNvPr>
            <p:cNvCxnSpPr>
              <a:cxnSpLocks/>
            </p:cNvCxnSpPr>
            <p:nvPr/>
          </p:nvCxnSpPr>
          <p:spPr>
            <a:xfrm>
              <a:off x="7360101" y="4510973"/>
              <a:ext cx="908163" cy="959174"/>
            </a:xfrm>
            <a:prstGeom prst="line">
              <a:avLst/>
            </a:prstGeom>
            <a:ln w="28575">
              <a:solidFill>
                <a:srgbClr val="FFC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864C716-F34E-5E0F-2411-912DFB92BFE3}"/>
                </a:ext>
              </a:extLst>
            </p:cNvPr>
            <p:cNvCxnSpPr>
              <a:cxnSpLocks/>
            </p:cNvCxnSpPr>
            <p:nvPr/>
          </p:nvCxnSpPr>
          <p:spPr>
            <a:xfrm>
              <a:off x="8257816" y="4260599"/>
              <a:ext cx="552795" cy="0"/>
            </a:xfrm>
            <a:prstGeom prst="straightConnector1">
              <a:avLst/>
            </a:prstGeom>
            <a:ln w="38100">
              <a:solidFill>
                <a:schemeClr val="tx1"/>
              </a:solidFill>
              <a:headEnd type="none" w="lg" len="med"/>
              <a:tailEnd type="arrow"/>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AD60073F-6338-175F-4829-E73554A9FBCF}"/>
                </a:ext>
              </a:extLst>
            </p:cNvPr>
            <p:cNvSpPr txBox="1"/>
            <p:nvPr/>
          </p:nvSpPr>
          <p:spPr>
            <a:xfrm>
              <a:off x="9640362" y="3584405"/>
              <a:ext cx="1075364" cy="276999"/>
            </a:xfrm>
            <a:prstGeom prst="rect">
              <a:avLst/>
            </a:prstGeom>
            <a:noFill/>
          </p:spPr>
          <p:txBody>
            <a:bodyPr wrap="square" lIns="0" tIns="0" rIns="0" bIns="0" rtlCol="0">
              <a:spAutoFit/>
            </a:bodyPr>
            <a:lstStyle/>
            <a:p>
              <a:pPr algn="ctr"/>
              <a:r>
                <a:rPr lang="en-US" b="1" spc="200"/>
                <a:t>STEPS</a:t>
              </a:r>
            </a:p>
          </p:txBody>
        </p:sp>
        <p:sp>
          <p:nvSpPr>
            <p:cNvPr id="65" name="Freeform 64">
              <a:extLst>
                <a:ext uri="{FF2B5EF4-FFF2-40B4-BE49-F238E27FC236}">
                  <a16:creationId xmlns:a16="http://schemas.microsoft.com/office/drawing/2014/main" id="{2F1073FC-D328-5F22-E2F6-9D5C434A9E87}"/>
                </a:ext>
              </a:extLst>
            </p:cNvPr>
            <p:cNvSpPr/>
            <p:nvPr/>
          </p:nvSpPr>
          <p:spPr bwMode="auto">
            <a:xfrm>
              <a:off x="6924907" y="4527395"/>
              <a:ext cx="2308303" cy="903249"/>
            </a:xfrm>
            <a:custGeom>
              <a:avLst/>
              <a:gdLst>
                <a:gd name="connsiteX0" fmla="*/ 0 w 2308303"/>
                <a:gd name="connsiteY0" fmla="*/ 903249 h 903249"/>
                <a:gd name="connsiteX1" fmla="*/ 0 w 2308303"/>
                <a:gd name="connsiteY1" fmla="*/ 468351 h 903249"/>
                <a:gd name="connsiteX2" fmla="*/ 2308303 w 2308303"/>
                <a:gd name="connsiteY2" fmla="*/ 468351 h 903249"/>
                <a:gd name="connsiteX3" fmla="*/ 2308303 w 2308303"/>
                <a:gd name="connsiteY3" fmla="*/ 0 h 903249"/>
              </a:gdLst>
              <a:ahLst/>
              <a:cxnLst>
                <a:cxn ang="0">
                  <a:pos x="connsiteX0" y="connsiteY0"/>
                </a:cxn>
                <a:cxn ang="0">
                  <a:pos x="connsiteX1" y="connsiteY1"/>
                </a:cxn>
                <a:cxn ang="0">
                  <a:pos x="connsiteX2" y="connsiteY2"/>
                </a:cxn>
                <a:cxn ang="0">
                  <a:pos x="connsiteX3" y="connsiteY3"/>
                </a:cxn>
              </a:cxnLst>
              <a:rect l="l" t="t" r="r" b="b"/>
              <a:pathLst>
                <a:path w="2308303" h="903249">
                  <a:moveTo>
                    <a:pt x="0" y="903249"/>
                  </a:moveTo>
                  <a:lnTo>
                    <a:pt x="0" y="468351"/>
                  </a:lnTo>
                  <a:lnTo>
                    <a:pt x="2308303" y="468351"/>
                  </a:lnTo>
                  <a:lnTo>
                    <a:pt x="2308303"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6" name="Freeform 65">
              <a:extLst>
                <a:ext uri="{FF2B5EF4-FFF2-40B4-BE49-F238E27FC236}">
                  <a16:creationId xmlns:a16="http://schemas.microsoft.com/office/drawing/2014/main" id="{6E9ADB3C-8506-C53F-E601-AB7943E716CA}"/>
                </a:ext>
              </a:extLst>
            </p:cNvPr>
            <p:cNvSpPr/>
            <p:nvPr/>
          </p:nvSpPr>
          <p:spPr bwMode="auto">
            <a:xfrm>
              <a:off x="7360101" y="4516244"/>
              <a:ext cx="2525151" cy="925551"/>
            </a:xfrm>
            <a:custGeom>
              <a:avLst/>
              <a:gdLst>
                <a:gd name="connsiteX0" fmla="*/ 0 w 2676293"/>
                <a:gd name="connsiteY0" fmla="*/ 925551 h 925551"/>
                <a:gd name="connsiteX1" fmla="*/ 0 w 2676293"/>
                <a:gd name="connsiteY1" fmla="*/ 624468 h 925551"/>
                <a:gd name="connsiteX2" fmla="*/ 2676293 w 2676293"/>
                <a:gd name="connsiteY2" fmla="*/ 624468 h 925551"/>
                <a:gd name="connsiteX3" fmla="*/ 2676293 w 2676293"/>
                <a:gd name="connsiteY3" fmla="*/ 0 h 925551"/>
              </a:gdLst>
              <a:ahLst/>
              <a:cxnLst>
                <a:cxn ang="0">
                  <a:pos x="connsiteX0" y="connsiteY0"/>
                </a:cxn>
                <a:cxn ang="0">
                  <a:pos x="connsiteX1" y="connsiteY1"/>
                </a:cxn>
                <a:cxn ang="0">
                  <a:pos x="connsiteX2" y="connsiteY2"/>
                </a:cxn>
                <a:cxn ang="0">
                  <a:pos x="connsiteX3" y="connsiteY3"/>
                </a:cxn>
              </a:cxnLst>
              <a:rect l="l" t="t" r="r" b="b"/>
              <a:pathLst>
                <a:path w="2676293" h="925551">
                  <a:moveTo>
                    <a:pt x="0" y="925551"/>
                  </a:moveTo>
                  <a:lnTo>
                    <a:pt x="0" y="624468"/>
                  </a:lnTo>
                  <a:lnTo>
                    <a:pt x="2676293" y="624468"/>
                  </a:lnTo>
                  <a:lnTo>
                    <a:pt x="2676293"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7" name="Freeform 66">
              <a:extLst>
                <a:ext uri="{FF2B5EF4-FFF2-40B4-BE49-F238E27FC236}">
                  <a16:creationId xmlns:a16="http://schemas.microsoft.com/office/drawing/2014/main" id="{FF9160CA-BF7D-E080-F596-F504C48A9C2D}"/>
                </a:ext>
              </a:extLst>
            </p:cNvPr>
            <p:cNvSpPr/>
            <p:nvPr/>
          </p:nvSpPr>
          <p:spPr bwMode="auto">
            <a:xfrm>
              <a:off x="7589519" y="4516244"/>
              <a:ext cx="2977095" cy="925551"/>
            </a:xfrm>
            <a:custGeom>
              <a:avLst/>
              <a:gdLst>
                <a:gd name="connsiteX0" fmla="*/ 0 w 2676292"/>
                <a:gd name="connsiteY0" fmla="*/ 925551 h 925551"/>
                <a:gd name="connsiteX1" fmla="*/ 0 w 2676292"/>
                <a:gd name="connsiteY1" fmla="*/ 724829 h 925551"/>
                <a:gd name="connsiteX2" fmla="*/ 2676292 w 2676292"/>
                <a:gd name="connsiteY2" fmla="*/ 724829 h 925551"/>
                <a:gd name="connsiteX3" fmla="*/ 2676292 w 2676292"/>
                <a:gd name="connsiteY3" fmla="*/ 0 h 925551"/>
              </a:gdLst>
              <a:ahLst/>
              <a:cxnLst>
                <a:cxn ang="0">
                  <a:pos x="connsiteX0" y="connsiteY0"/>
                </a:cxn>
                <a:cxn ang="0">
                  <a:pos x="connsiteX1" y="connsiteY1"/>
                </a:cxn>
                <a:cxn ang="0">
                  <a:pos x="connsiteX2" y="connsiteY2"/>
                </a:cxn>
                <a:cxn ang="0">
                  <a:pos x="connsiteX3" y="connsiteY3"/>
                </a:cxn>
              </a:cxnLst>
              <a:rect l="l" t="t" r="r" b="b"/>
              <a:pathLst>
                <a:path w="2676292" h="925551">
                  <a:moveTo>
                    <a:pt x="0" y="925551"/>
                  </a:moveTo>
                  <a:lnTo>
                    <a:pt x="0" y="724829"/>
                  </a:lnTo>
                  <a:lnTo>
                    <a:pt x="2676292" y="724829"/>
                  </a:lnTo>
                  <a:lnTo>
                    <a:pt x="2676292"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9" name="Freeform 68">
              <a:extLst>
                <a:ext uri="{FF2B5EF4-FFF2-40B4-BE49-F238E27FC236}">
                  <a16:creationId xmlns:a16="http://schemas.microsoft.com/office/drawing/2014/main" id="{AD315A9D-3162-9F21-B52B-25EDB556D271}"/>
                </a:ext>
              </a:extLst>
            </p:cNvPr>
            <p:cNvSpPr/>
            <p:nvPr/>
          </p:nvSpPr>
          <p:spPr bwMode="auto">
            <a:xfrm>
              <a:off x="7207135" y="4510973"/>
              <a:ext cx="2626821" cy="925551"/>
            </a:xfrm>
            <a:custGeom>
              <a:avLst/>
              <a:gdLst>
                <a:gd name="connsiteX0" fmla="*/ 0 w 2626821"/>
                <a:gd name="connsiteY0" fmla="*/ 906088 h 906088"/>
                <a:gd name="connsiteX1" fmla="*/ 0 w 2626821"/>
                <a:gd name="connsiteY1" fmla="*/ 565266 h 906088"/>
                <a:gd name="connsiteX2" fmla="*/ 2626821 w 2626821"/>
                <a:gd name="connsiteY2" fmla="*/ 565266 h 906088"/>
                <a:gd name="connsiteX3" fmla="*/ 2626821 w 2626821"/>
                <a:gd name="connsiteY3" fmla="*/ 0 h 906088"/>
              </a:gdLst>
              <a:ahLst/>
              <a:cxnLst>
                <a:cxn ang="0">
                  <a:pos x="connsiteX0" y="connsiteY0"/>
                </a:cxn>
                <a:cxn ang="0">
                  <a:pos x="connsiteX1" y="connsiteY1"/>
                </a:cxn>
                <a:cxn ang="0">
                  <a:pos x="connsiteX2" y="connsiteY2"/>
                </a:cxn>
                <a:cxn ang="0">
                  <a:pos x="connsiteX3" y="connsiteY3"/>
                </a:cxn>
              </a:cxnLst>
              <a:rect l="l" t="t" r="r" b="b"/>
              <a:pathLst>
                <a:path w="2626821" h="906088">
                  <a:moveTo>
                    <a:pt x="0" y="906088"/>
                  </a:moveTo>
                  <a:lnTo>
                    <a:pt x="0" y="565266"/>
                  </a:lnTo>
                  <a:lnTo>
                    <a:pt x="2626821" y="565266"/>
                  </a:lnTo>
                  <a:lnTo>
                    <a:pt x="2626821"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cxnSp>
        <p:nvCxnSpPr>
          <p:cNvPr id="70" name="Straight Connector 69">
            <a:extLst>
              <a:ext uri="{FF2B5EF4-FFF2-40B4-BE49-F238E27FC236}">
                <a16:creationId xmlns:a16="http://schemas.microsoft.com/office/drawing/2014/main" id="{FF499294-8746-9B8F-4CB4-D4624987E61A}"/>
              </a:ext>
            </a:extLst>
          </p:cNvPr>
          <p:cNvCxnSpPr>
            <a:cxnSpLocks/>
          </p:cNvCxnSpPr>
          <p:nvPr/>
        </p:nvCxnSpPr>
        <p:spPr>
          <a:xfrm flipH="1" flipV="1">
            <a:off x="2663259" y="5166399"/>
            <a:ext cx="323977" cy="303748"/>
          </a:xfrm>
          <a:prstGeom prst="line">
            <a:avLst/>
          </a:prstGeom>
          <a:ln w="2222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7" name="Right Arrow 76">
            <a:extLst>
              <a:ext uri="{FF2B5EF4-FFF2-40B4-BE49-F238E27FC236}">
                <a16:creationId xmlns:a16="http://schemas.microsoft.com/office/drawing/2014/main" id="{2C6CB178-B5CA-233E-3FC4-148270120F10}"/>
              </a:ext>
            </a:extLst>
          </p:cNvPr>
          <p:cNvSpPr/>
          <p:nvPr/>
        </p:nvSpPr>
        <p:spPr bwMode="auto">
          <a:xfrm>
            <a:off x="393771" y="4447083"/>
            <a:ext cx="914838" cy="795383"/>
          </a:xfrm>
          <a:prstGeom prst="rightArrow">
            <a:avLst/>
          </a:prstGeom>
          <a:solidFill>
            <a:schemeClr val="accent1"/>
          </a:solidFill>
          <a:ln>
            <a:noFill/>
            <a:headEnd type="none" w="med" len="med"/>
            <a:tailEnd type="none" w="med" len="med"/>
          </a:ln>
          <a:effectLst>
            <a:outerShdw blurRad="50800" dist="38100" dir="2700000" algn="tl" rotWithShape="0">
              <a:prstClr val="black">
                <a:alpha val="34946"/>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500">
                <a:solidFill>
                  <a:srgbClr val="000000"/>
                </a:solidFill>
                <a:ea typeface="Segoe UI" pitchFamily="34" charset="0"/>
                <a:cs typeface="Segoe UI" pitchFamily="34" charset="0"/>
              </a:rPr>
              <a:t>ASK</a:t>
            </a:r>
          </a:p>
        </p:txBody>
      </p:sp>
    </p:spTree>
    <p:custDataLst>
      <p:tags r:id="rId1"/>
    </p:custDataLst>
    <p:extLst>
      <p:ext uri="{BB962C8B-B14F-4D97-AF65-F5344CB8AC3E}">
        <p14:creationId xmlns:p14="http://schemas.microsoft.com/office/powerpoint/2010/main" val="37585102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fade">
                                      <p:cBhvr>
                                        <p:cTn id="15" dur="1000"/>
                                        <p:tgtEl>
                                          <p:spTgt spid="7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077E-DF1F-0099-CB5F-7B38355F647D}"/>
              </a:ext>
            </a:extLst>
          </p:cNvPr>
          <p:cNvSpPr>
            <a:spLocks noGrp="1"/>
          </p:cNvSpPr>
          <p:nvPr>
            <p:ph type="title"/>
          </p:nvPr>
        </p:nvSpPr>
        <p:spPr/>
        <p:txBody>
          <a:bodyPr/>
          <a:lstStyle/>
          <a:p>
            <a:r>
              <a:rPr lang="en-US"/>
              <a:t>Goals-First AI</a:t>
            </a:r>
          </a:p>
        </p:txBody>
      </p:sp>
      <p:sp>
        <p:nvSpPr>
          <p:cNvPr id="48" name="Rectangle 47">
            <a:extLst>
              <a:ext uri="{FF2B5EF4-FFF2-40B4-BE49-F238E27FC236}">
                <a16:creationId xmlns:a16="http://schemas.microsoft.com/office/drawing/2014/main" id="{A89DE69D-B41A-D0DF-9FAF-0DB067F25AB5}"/>
              </a:ext>
            </a:extLst>
          </p:cNvPr>
          <p:cNvSpPr/>
          <p:nvPr/>
        </p:nvSpPr>
        <p:spPr bwMode="auto">
          <a:xfrm>
            <a:off x="4036904" y="2952528"/>
            <a:ext cx="152399" cy="657512"/>
          </a:xfrm>
          <a:prstGeom prst="rect">
            <a:avLst/>
          </a:prstGeom>
          <a:solidFill>
            <a:schemeClr val="bg1">
              <a:lumMod val="85000"/>
              <a:lumOff val="1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53" name="Rectangle 52">
            <a:extLst>
              <a:ext uri="{FF2B5EF4-FFF2-40B4-BE49-F238E27FC236}">
                <a16:creationId xmlns:a16="http://schemas.microsoft.com/office/drawing/2014/main" id="{3F2CB30A-FCB9-E30D-B7FB-75C98FCD75EE}"/>
              </a:ext>
            </a:extLst>
          </p:cNvPr>
          <p:cNvSpPr/>
          <p:nvPr/>
        </p:nvSpPr>
        <p:spPr bwMode="auto">
          <a:xfrm>
            <a:off x="4036904" y="5153890"/>
            <a:ext cx="152399" cy="657512"/>
          </a:xfrm>
          <a:prstGeom prst="rect">
            <a:avLst/>
          </a:prstGeom>
          <a:solidFill>
            <a:schemeClr val="bg1">
              <a:lumMod val="85000"/>
              <a:lumOff val="1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grpSp>
        <p:nvGrpSpPr>
          <p:cNvPr id="21" name="Group 20">
            <a:extLst>
              <a:ext uri="{FF2B5EF4-FFF2-40B4-BE49-F238E27FC236}">
                <a16:creationId xmlns:a16="http://schemas.microsoft.com/office/drawing/2014/main" id="{A0976CC6-CD8E-3F13-BE37-98DF9732DB5A}"/>
              </a:ext>
            </a:extLst>
          </p:cNvPr>
          <p:cNvGrpSpPr/>
          <p:nvPr/>
        </p:nvGrpSpPr>
        <p:grpSpPr>
          <a:xfrm>
            <a:off x="7294830" y="2523521"/>
            <a:ext cx="3193085" cy="3179238"/>
            <a:chOff x="7294830" y="2523521"/>
            <a:chExt cx="3193085" cy="3179238"/>
          </a:xfrm>
        </p:grpSpPr>
        <p:sp>
          <p:nvSpPr>
            <p:cNvPr id="8" name="Rectangle 7">
              <a:extLst>
                <a:ext uri="{FF2B5EF4-FFF2-40B4-BE49-F238E27FC236}">
                  <a16:creationId xmlns:a16="http://schemas.microsoft.com/office/drawing/2014/main" id="{5F2B29E3-98C8-B5F8-AC98-25276FA63F9B}"/>
                </a:ext>
              </a:extLst>
            </p:cNvPr>
            <p:cNvSpPr/>
            <p:nvPr/>
          </p:nvSpPr>
          <p:spPr bwMode="auto">
            <a:xfrm>
              <a:off x="8186489" y="3884043"/>
              <a:ext cx="1408360" cy="458875"/>
            </a:xfrm>
            <a:prstGeom prst="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67" name="Block Arc 66">
              <a:extLst>
                <a:ext uri="{FF2B5EF4-FFF2-40B4-BE49-F238E27FC236}">
                  <a16:creationId xmlns:a16="http://schemas.microsoft.com/office/drawing/2014/main" id="{C5217D1E-4C54-DFE3-FB16-329DB3B258B6}"/>
                </a:ext>
              </a:extLst>
            </p:cNvPr>
            <p:cNvSpPr/>
            <p:nvPr/>
          </p:nvSpPr>
          <p:spPr bwMode="auto">
            <a:xfrm rot="5400000" flipH="1" flipV="1">
              <a:off x="7294830" y="2523521"/>
              <a:ext cx="1818248" cy="1818248"/>
            </a:xfrm>
            <a:prstGeom prst="blockArc">
              <a:avLst>
                <a:gd name="adj1" fmla="val 10816444"/>
                <a:gd name="adj2" fmla="val 16198509"/>
                <a:gd name="adj3" fmla="val 25527"/>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70" name="Block Arc 69">
              <a:extLst>
                <a:ext uri="{FF2B5EF4-FFF2-40B4-BE49-F238E27FC236}">
                  <a16:creationId xmlns:a16="http://schemas.microsoft.com/office/drawing/2014/main" id="{16815460-6BAC-ED53-CDDB-EBB3A050EF34}"/>
                </a:ext>
              </a:extLst>
            </p:cNvPr>
            <p:cNvSpPr/>
            <p:nvPr/>
          </p:nvSpPr>
          <p:spPr bwMode="auto">
            <a:xfrm rot="5400000">
              <a:off x="8669667" y="3884511"/>
              <a:ext cx="1818248" cy="1818248"/>
            </a:xfrm>
            <a:prstGeom prst="blockArc">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grpSp>
      <p:grpSp>
        <p:nvGrpSpPr>
          <p:cNvPr id="3" name="Group 2">
            <a:extLst>
              <a:ext uri="{FF2B5EF4-FFF2-40B4-BE49-F238E27FC236}">
                <a16:creationId xmlns:a16="http://schemas.microsoft.com/office/drawing/2014/main" id="{782DAEF8-9FCF-32B5-85E9-1B04F429F1E7}"/>
              </a:ext>
            </a:extLst>
          </p:cNvPr>
          <p:cNvGrpSpPr/>
          <p:nvPr/>
        </p:nvGrpSpPr>
        <p:grpSpPr>
          <a:xfrm>
            <a:off x="4813958" y="2644306"/>
            <a:ext cx="3454751" cy="1176153"/>
            <a:chOff x="4813958" y="2644306"/>
            <a:chExt cx="3454751" cy="1176153"/>
          </a:xfrm>
        </p:grpSpPr>
        <p:sp>
          <p:nvSpPr>
            <p:cNvPr id="62" name="Rectangle 61">
              <a:extLst>
                <a:ext uri="{FF2B5EF4-FFF2-40B4-BE49-F238E27FC236}">
                  <a16:creationId xmlns:a16="http://schemas.microsoft.com/office/drawing/2014/main" id="{CF570F87-608B-8301-6C09-0BF45A8676FC}"/>
                </a:ext>
              </a:extLst>
            </p:cNvPr>
            <p:cNvSpPr/>
            <p:nvPr/>
          </p:nvSpPr>
          <p:spPr bwMode="auto">
            <a:xfrm>
              <a:off x="4813958" y="3067123"/>
              <a:ext cx="845018" cy="458875"/>
            </a:xfrm>
            <a:prstGeom prst="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79" name="Cube 78">
              <a:extLst>
                <a:ext uri="{FF2B5EF4-FFF2-40B4-BE49-F238E27FC236}">
                  <a16:creationId xmlns:a16="http://schemas.microsoft.com/office/drawing/2014/main" id="{24E445B2-8EDA-336D-BE32-823BF059C523}"/>
                </a:ext>
              </a:extLst>
            </p:cNvPr>
            <p:cNvSpPr/>
            <p:nvPr/>
          </p:nvSpPr>
          <p:spPr bwMode="auto">
            <a:xfrm>
              <a:off x="5388922" y="2644306"/>
              <a:ext cx="1414132" cy="1176153"/>
            </a:xfrm>
            <a:prstGeom prst="cube">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solidFill>
                    <a:srgbClr val="000000"/>
                  </a:solidFill>
                  <a:ea typeface="Segoe UI" pitchFamily="34" charset="0"/>
                  <a:cs typeface="Segoe UI" pitchFamily="34" charset="0"/>
                </a:rPr>
                <a:t> </a:t>
              </a:r>
            </a:p>
            <a:p>
              <a:pPr algn="l" defTabSz="932472" fontAlgn="base">
                <a:spcBef>
                  <a:spcPct val="0"/>
                </a:spcBef>
                <a:spcAft>
                  <a:spcPct val="0"/>
                </a:spcAft>
              </a:pPr>
              <a:r>
                <a:rPr lang="en-US" sz="2000">
                  <a:solidFill>
                    <a:srgbClr val="000000"/>
                  </a:solidFill>
                  <a:ea typeface="Segoe UI" pitchFamily="34" charset="0"/>
                  <a:cs typeface="Segoe UI" pitchFamily="34" charset="0"/>
                </a:rPr>
                <a:t>       </a:t>
              </a:r>
              <a:r>
                <a:rPr lang="en-US" sz="2000">
                  <a:solidFill>
                    <a:schemeClr val="tx1"/>
                  </a:solidFill>
                  <a:ea typeface="Segoe UI" pitchFamily="34" charset="0"/>
                  <a:cs typeface="Segoe UI" pitchFamily="34" charset="0"/>
                </a:rPr>
                <a:t>ernel</a:t>
              </a:r>
            </a:p>
          </p:txBody>
        </p:sp>
        <p:sp>
          <p:nvSpPr>
            <p:cNvPr id="80" name="Rectangle 79">
              <a:extLst>
                <a:ext uri="{FF2B5EF4-FFF2-40B4-BE49-F238E27FC236}">
                  <a16:creationId xmlns:a16="http://schemas.microsoft.com/office/drawing/2014/main" id="{27B0ACBB-57BF-9812-A235-F7D81228FEF1}"/>
                </a:ext>
              </a:extLst>
            </p:cNvPr>
            <p:cNvSpPr/>
            <p:nvPr/>
          </p:nvSpPr>
          <p:spPr>
            <a:xfrm>
              <a:off x="5340687" y="2884119"/>
              <a:ext cx="633507" cy="923330"/>
            </a:xfrm>
            <a:prstGeom prst="rect">
              <a:avLst/>
            </a:prstGeom>
            <a:noFill/>
          </p:spPr>
          <p:txBody>
            <a:bodyPr wrap="none" lIns="91440" tIns="45720" rIns="91440" bIns="45720">
              <a:spAutoFit/>
            </a:bodyPr>
            <a:lstStyle/>
            <a:p>
              <a:pPr algn="ctr"/>
              <a:r>
                <a:rPr lang="en-US" sz="54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K</a:t>
              </a:r>
            </a:p>
          </p:txBody>
        </p:sp>
        <p:sp>
          <p:nvSpPr>
            <p:cNvPr id="23" name="Rectangle 22">
              <a:extLst>
                <a:ext uri="{FF2B5EF4-FFF2-40B4-BE49-F238E27FC236}">
                  <a16:creationId xmlns:a16="http://schemas.microsoft.com/office/drawing/2014/main" id="{80F79E18-7E86-AD43-AD5F-736EFA794E76}"/>
                </a:ext>
              </a:extLst>
            </p:cNvPr>
            <p:cNvSpPr/>
            <p:nvPr/>
          </p:nvSpPr>
          <p:spPr bwMode="auto">
            <a:xfrm>
              <a:off x="6620527" y="3017312"/>
              <a:ext cx="364860" cy="535954"/>
            </a:xfrm>
            <a:prstGeom prst="rect">
              <a:avLst/>
            </a:prstGeom>
            <a:gradFill>
              <a:gsLst>
                <a:gs pos="0">
                  <a:schemeClr val="tx2">
                    <a:lumMod val="50000"/>
                  </a:schemeClr>
                </a:gs>
                <a:gs pos="100000">
                  <a:srgbClr val="FFC000">
                    <a:alpha val="32824"/>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105" name="Multidocument 104">
              <a:extLst>
                <a:ext uri="{FF2B5EF4-FFF2-40B4-BE49-F238E27FC236}">
                  <a16:creationId xmlns:a16="http://schemas.microsoft.com/office/drawing/2014/main" id="{A6FD9D99-1C77-0937-9CB5-5C9D5E6AE2A3}"/>
                </a:ext>
              </a:extLst>
            </p:cNvPr>
            <p:cNvSpPr/>
            <p:nvPr/>
          </p:nvSpPr>
          <p:spPr bwMode="auto">
            <a:xfrm>
              <a:off x="6930649" y="2781357"/>
              <a:ext cx="1338060" cy="893467"/>
            </a:xfrm>
            <a:prstGeom prst="flowChartMultidocument">
              <a:avLst/>
            </a:prstGeom>
            <a:solidFill>
              <a:srgbClr val="FFC000"/>
            </a:solidFill>
            <a:ln>
              <a:solidFill>
                <a:schemeClr val="bg1"/>
              </a:solidFill>
              <a:headEnd type="none" w="med" len="med"/>
              <a:tailEnd type="none" w="med" len="med"/>
            </a:ln>
            <a:effectLst>
              <a:outerShdw blurRad="771749" sx="102000" sy="102000" algn="ctr" rotWithShape="0">
                <a:srgbClr val="FFC0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106" name="TextBox 105">
              <a:extLst>
                <a:ext uri="{FF2B5EF4-FFF2-40B4-BE49-F238E27FC236}">
                  <a16:creationId xmlns:a16="http://schemas.microsoft.com/office/drawing/2014/main" id="{3B560F28-BC20-D988-1B6F-92079A0EA8D8}"/>
                </a:ext>
              </a:extLst>
            </p:cNvPr>
            <p:cNvSpPr txBox="1"/>
            <p:nvPr/>
          </p:nvSpPr>
          <p:spPr>
            <a:xfrm>
              <a:off x="6989204" y="3043002"/>
              <a:ext cx="1075364" cy="369332"/>
            </a:xfrm>
            <a:prstGeom prst="rect">
              <a:avLst/>
            </a:prstGeom>
            <a:noFill/>
          </p:spPr>
          <p:txBody>
            <a:bodyPr wrap="square" lIns="0" tIns="0" rIns="0" bIns="0" rtlCol="0">
              <a:spAutoFit/>
            </a:bodyPr>
            <a:lstStyle/>
            <a:p>
              <a:pPr algn="ctr"/>
              <a:r>
                <a:rPr lang="en-US" sz="1200">
                  <a:solidFill>
                    <a:schemeClr val="bg1"/>
                  </a:solidFill>
                </a:rPr>
                <a:t>Steps ready</a:t>
              </a:r>
              <a:br>
                <a:rPr lang="en-US" sz="1200">
                  <a:solidFill>
                    <a:schemeClr val="bg1"/>
                  </a:solidFill>
                </a:rPr>
              </a:br>
              <a:r>
                <a:rPr lang="en-US" sz="1200">
                  <a:solidFill>
                    <a:schemeClr val="bg1"/>
                  </a:solidFill>
                </a:rPr>
                <a:t>from planner</a:t>
              </a:r>
            </a:p>
          </p:txBody>
        </p:sp>
        <p:sp>
          <p:nvSpPr>
            <p:cNvPr id="107" name="Oval 106">
              <a:extLst>
                <a:ext uri="{FF2B5EF4-FFF2-40B4-BE49-F238E27FC236}">
                  <a16:creationId xmlns:a16="http://schemas.microsoft.com/office/drawing/2014/main" id="{B027933C-F270-89CF-9AE7-407E6FAB85F6}"/>
                </a:ext>
              </a:extLst>
            </p:cNvPr>
            <p:cNvSpPr/>
            <p:nvPr/>
          </p:nvSpPr>
          <p:spPr bwMode="auto">
            <a:xfrm>
              <a:off x="7073968" y="3500202"/>
              <a:ext cx="191642" cy="191642"/>
            </a:xfrm>
            <a:prstGeom prst="ellipse">
              <a:avLst/>
            </a:prstGeom>
            <a:solidFill>
              <a:srgbClr val="FFFF00"/>
            </a:solidFill>
            <a:ln>
              <a:solidFill>
                <a:schemeClr val="bg1"/>
              </a:solidFill>
              <a:headEnd type="none" w="med" len="med"/>
              <a:tailEnd type="none" w="med" len="med"/>
            </a:ln>
            <a:effectLst>
              <a:outerShdw blurRad="50800" dist="38100" dir="16200000"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1</a:t>
              </a:r>
            </a:p>
          </p:txBody>
        </p:sp>
        <p:sp>
          <p:nvSpPr>
            <p:cNvPr id="108" name="Oval 107">
              <a:extLst>
                <a:ext uri="{FF2B5EF4-FFF2-40B4-BE49-F238E27FC236}">
                  <a16:creationId xmlns:a16="http://schemas.microsoft.com/office/drawing/2014/main" id="{9EA46232-4657-41E3-9B6F-8AEAEDFB0F44}"/>
                </a:ext>
              </a:extLst>
            </p:cNvPr>
            <p:cNvSpPr/>
            <p:nvPr/>
          </p:nvSpPr>
          <p:spPr bwMode="auto">
            <a:xfrm>
              <a:off x="7330994" y="3500202"/>
              <a:ext cx="191642" cy="191642"/>
            </a:xfrm>
            <a:prstGeom prst="ellipse">
              <a:avLst/>
            </a:prstGeom>
            <a:solidFill>
              <a:srgbClr val="FFFF00"/>
            </a:solidFill>
            <a:ln>
              <a:solidFill>
                <a:schemeClr val="bg1"/>
              </a:solidFill>
              <a:headEnd type="none" w="med" len="med"/>
              <a:tailEnd type="none" w="med" len="med"/>
            </a:ln>
            <a:effectLst>
              <a:outerShdw blurRad="50800" dist="38100" dir="16200000"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2</a:t>
              </a:r>
            </a:p>
          </p:txBody>
        </p:sp>
        <p:sp>
          <p:nvSpPr>
            <p:cNvPr id="109" name="Oval 108">
              <a:extLst>
                <a:ext uri="{FF2B5EF4-FFF2-40B4-BE49-F238E27FC236}">
                  <a16:creationId xmlns:a16="http://schemas.microsoft.com/office/drawing/2014/main" id="{4B2D701A-20D9-4497-3C14-431447A14078}"/>
                </a:ext>
              </a:extLst>
            </p:cNvPr>
            <p:cNvSpPr/>
            <p:nvPr/>
          </p:nvSpPr>
          <p:spPr bwMode="auto">
            <a:xfrm>
              <a:off x="7588020" y="3500202"/>
              <a:ext cx="191642" cy="191642"/>
            </a:xfrm>
            <a:prstGeom prst="ellipse">
              <a:avLst/>
            </a:prstGeom>
            <a:solidFill>
              <a:srgbClr val="FFFF00"/>
            </a:solidFill>
            <a:ln>
              <a:solidFill>
                <a:schemeClr val="bg1"/>
              </a:solidFill>
              <a:headEnd type="none" w="med" len="med"/>
              <a:tailEnd type="none" w="med" len="med"/>
            </a:ln>
            <a:effectLst>
              <a:outerShdw blurRad="50800" dist="38100" dir="16200000"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3</a:t>
              </a:r>
            </a:p>
          </p:txBody>
        </p:sp>
        <p:sp>
          <p:nvSpPr>
            <p:cNvPr id="110" name="Oval 109">
              <a:extLst>
                <a:ext uri="{FF2B5EF4-FFF2-40B4-BE49-F238E27FC236}">
                  <a16:creationId xmlns:a16="http://schemas.microsoft.com/office/drawing/2014/main" id="{E1EE08B9-4DB1-C611-91C7-50506793D913}"/>
                </a:ext>
              </a:extLst>
            </p:cNvPr>
            <p:cNvSpPr/>
            <p:nvPr/>
          </p:nvSpPr>
          <p:spPr bwMode="auto">
            <a:xfrm>
              <a:off x="7845047" y="3500202"/>
              <a:ext cx="191642" cy="191642"/>
            </a:xfrm>
            <a:prstGeom prst="ellipse">
              <a:avLst/>
            </a:prstGeom>
            <a:solidFill>
              <a:srgbClr val="FFFF00"/>
            </a:solidFill>
            <a:ln>
              <a:solidFill>
                <a:schemeClr val="bg1"/>
              </a:solidFill>
              <a:headEnd type="none" w="med" len="med"/>
              <a:tailEnd type="none" w="med" len="med"/>
            </a:ln>
            <a:effectLst>
              <a:outerShdw blurRad="50800" dist="38100" dir="16200000"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a:t>
              </a:r>
            </a:p>
          </p:txBody>
        </p:sp>
      </p:grpSp>
      <p:sp>
        <p:nvSpPr>
          <p:cNvPr id="33" name="TextBox 32">
            <a:extLst>
              <a:ext uri="{FF2B5EF4-FFF2-40B4-BE49-F238E27FC236}">
                <a16:creationId xmlns:a16="http://schemas.microsoft.com/office/drawing/2014/main" id="{25D18D8D-5816-89DB-2A1D-61DFA5DE2B79}"/>
              </a:ext>
            </a:extLst>
          </p:cNvPr>
          <p:cNvSpPr txBox="1"/>
          <p:nvPr/>
        </p:nvSpPr>
        <p:spPr>
          <a:xfrm>
            <a:off x="-2776451" y="3890356"/>
            <a:ext cx="65" cy="307777"/>
          </a:xfrm>
          <a:prstGeom prst="rect">
            <a:avLst/>
          </a:prstGeom>
          <a:noFill/>
        </p:spPr>
        <p:txBody>
          <a:bodyPr wrap="none" lIns="0" tIns="0" rIns="0" bIns="0" rtlCol="0">
            <a:spAutoFit/>
          </a:bodyPr>
          <a:lstStyle/>
          <a:p>
            <a:pPr algn="l"/>
            <a:endParaRPr lang="en-US" sz="2000"/>
          </a:p>
        </p:txBody>
      </p:sp>
      <p:grpSp>
        <p:nvGrpSpPr>
          <p:cNvPr id="22" name="Group 21">
            <a:extLst>
              <a:ext uri="{FF2B5EF4-FFF2-40B4-BE49-F238E27FC236}">
                <a16:creationId xmlns:a16="http://schemas.microsoft.com/office/drawing/2014/main" id="{FFA97444-78DF-4046-AA5E-BA30035EE4D6}"/>
              </a:ext>
            </a:extLst>
          </p:cNvPr>
          <p:cNvGrpSpPr/>
          <p:nvPr/>
        </p:nvGrpSpPr>
        <p:grpSpPr>
          <a:xfrm>
            <a:off x="4149876" y="5037640"/>
            <a:ext cx="5724499" cy="674631"/>
            <a:chOff x="4149876" y="5037640"/>
            <a:chExt cx="5724499" cy="674631"/>
          </a:xfrm>
        </p:grpSpPr>
        <p:sp>
          <p:nvSpPr>
            <p:cNvPr id="65" name="Rectangle 64">
              <a:extLst>
                <a:ext uri="{FF2B5EF4-FFF2-40B4-BE49-F238E27FC236}">
                  <a16:creationId xmlns:a16="http://schemas.microsoft.com/office/drawing/2014/main" id="{AA3412C3-160C-D1DD-D157-03F4B49336A1}"/>
                </a:ext>
              </a:extLst>
            </p:cNvPr>
            <p:cNvSpPr/>
            <p:nvPr/>
          </p:nvSpPr>
          <p:spPr bwMode="auto">
            <a:xfrm>
              <a:off x="4149876" y="5253396"/>
              <a:ext cx="5444973" cy="458875"/>
            </a:xfrm>
            <a:prstGeom prst="rect">
              <a:avLst/>
            </a:prstGeom>
            <a:gradFill>
              <a:gsLst>
                <a:gs pos="0">
                  <a:schemeClr val="tx1">
                    <a:lumMod val="65000"/>
                  </a:schemeClr>
                </a:gs>
                <a:gs pos="14000">
                  <a:schemeClr val="accent6">
                    <a:lumMod val="40000"/>
                    <a:lumOff val="60000"/>
                  </a:schemeClr>
                </a:gs>
                <a:gs pos="59000">
                  <a:srgbClr val="FF40FF"/>
                </a:gs>
                <a:gs pos="80000">
                  <a:srgbClr val="E06000"/>
                </a:gs>
                <a:gs pos="100000">
                  <a:srgbClr val="92D050"/>
                </a:gs>
              </a:gsLst>
              <a:lin ang="120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97" name="TextBox 96">
              <a:extLst>
                <a:ext uri="{FF2B5EF4-FFF2-40B4-BE49-F238E27FC236}">
                  <a16:creationId xmlns:a16="http://schemas.microsoft.com/office/drawing/2014/main" id="{3AD85086-DC85-C173-8663-F0637EFF72EE}"/>
                </a:ext>
              </a:extLst>
            </p:cNvPr>
            <p:cNvSpPr txBox="1"/>
            <p:nvPr/>
          </p:nvSpPr>
          <p:spPr>
            <a:xfrm>
              <a:off x="6744463" y="5037640"/>
              <a:ext cx="1981160" cy="153888"/>
            </a:xfrm>
            <a:prstGeom prst="rect">
              <a:avLst/>
            </a:prstGeom>
            <a:noFill/>
            <a:effectLst>
              <a:outerShdw blurRad="63151" dist="25140" algn="l" rotWithShape="0">
                <a:schemeClr val="tx1">
                  <a:alpha val="74949"/>
                </a:schemeClr>
              </a:outerShdw>
            </a:effectLst>
          </p:spPr>
          <p:txBody>
            <a:bodyPr wrap="square" lIns="0" tIns="0" rIns="0" bIns="0" rtlCol="0">
              <a:spAutoFit/>
            </a:bodyPr>
            <a:lstStyle/>
            <a:p>
              <a:pPr algn="ctr"/>
              <a:r>
                <a:rPr lang="en-US" sz="1000" i="1" spc="100"/>
                <a:t>RUNNING </a:t>
              </a:r>
              <a:r>
                <a:rPr lang="en-US" sz="1000" i="1" spc="100">
                  <a:solidFill>
                    <a:srgbClr val="FFFF00"/>
                  </a:solidFill>
                </a:rPr>
                <a:t>STEPS</a:t>
              </a:r>
              <a:r>
                <a:rPr lang="en-US" sz="1000" i="1" spc="100"/>
                <a:t> PIPELINE</a:t>
              </a:r>
            </a:p>
          </p:txBody>
        </p:sp>
        <p:sp>
          <p:nvSpPr>
            <p:cNvPr id="98" name="TextBox 97">
              <a:extLst>
                <a:ext uri="{FF2B5EF4-FFF2-40B4-BE49-F238E27FC236}">
                  <a16:creationId xmlns:a16="http://schemas.microsoft.com/office/drawing/2014/main" id="{FB4EFF33-129D-ECAE-723C-DFF8962403CF}"/>
                </a:ext>
              </a:extLst>
            </p:cNvPr>
            <p:cNvSpPr txBox="1"/>
            <p:nvPr/>
          </p:nvSpPr>
          <p:spPr>
            <a:xfrm>
              <a:off x="5236467" y="5297980"/>
              <a:ext cx="815025" cy="369332"/>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pPr algn="ctr"/>
              <a:r>
                <a:rPr lang="en-US" sz="1200"/>
                <a:t>Result</a:t>
              </a:r>
              <a:br>
                <a:rPr lang="en-US" sz="1200"/>
              </a:br>
              <a:r>
                <a:rPr lang="en-US" sz="1200"/>
                <a:t>is ready</a:t>
              </a:r>
            </a:p>
          </p:txBody>
        </p:sp>
        <p:sp>
          <p:nvSpPr>
            <p:cNvPr id="121" name="Freeform 120">
              <a:extLst>
                <a:ext uri="{FF2B5EF4-FFF2-40B4-BE49-F238E27FC236}">
                  <a16:creationId xmlns:a16="http://schemas.microsoft.com/office/drawing/2014/main" id="{60264660-F724-0F27-5B15-69B1FC05E5AE}"/>
                </a:ext>
              </a:extLst>
            </p:cNvPr>
            <p:cNvSpPr/>
            <p:nvPr/>
          </p:nvSpPr>
          <p:spPr bwMode="auto">
            <a:xfrm rot="5400000">
              <a:off x="6172790" y="5432333"/>
              <a:ext cx="269121" cy="135265"/>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38100">
              <a:solidFill>
                <a:schemeClr val="bg1">
                  <a:lumMod val="85000"/>
                  <a:lumOff val="1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F7EB849A-AC3C-43F6-D0C0-D4B45F70BF45}"/>
                </a:ext>
              </a:extLst>
            </p:cNvPr>
            <p:cNvSpPr/>
            <p:nvPr/>
          </p:nvSpPr>
          <p:spPr bwMode="auto">
            <a:xfrm>
              <a:off x="6731311" y="5389608"/>
              <a:ext cx="191642" cy="191642"/>
            </a:xfrm>
            <a:prstGeom prst="ellipse">
              <a:avLst/>
            </a:prstGeom>
            <a:solidFill>
              <a:srgbClr val="FFFF00"/>
            </a:solidFill>
            <a:ln>
              <a:solidFill>
                <a:schemeClr val="bg1"/>
              </a:solidFill>
              <a:headEnd type="none" w="med" len="med"/>
              <a:tailEnd type="none" w="med" len="med"/>
            </a:ln>
            <a:effectLst>
              <a:outerShdw blurRad="57735" dist="65941" algn="l"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1</a:t>
              </a:r>
            </a:p>
          </p:txBody>
        </p:sp>
        <p:sp>
          <p:nvSpPr>
            <p:cNvPr id="126" name="Oval 125">
              <a:extLst>
                <a:ext uri="{FF2B5EF4-FFF2-40B4-BE49-F238E27FC236}">
                  <a16:creationId xmlns:a16="http://schemas.microsoft.com/office/drawing/2014/main" id="{E7BE9E23-0C11-EAB9-85DA-CF5B467BB6F4}"/>
                </a:ext>
              </a:extLst>
            </p:cNvPr>
            <p:cNvSpPr/>
            <p:nvPr/>
          </p:nvSpPr>
          <p:spPr bwMode="auto">
            <a:xfrm>
              <a:off x="7154926" y="5389608"/>
              <a:ext cx="191642" cy="191642"/>
            </a:xfrm>
            <a:prstGeom prst="ellipse">
              <a:avLst/>
            </a:prstGeom>
            <a:solidFill>
              <a:srgbClr val="FFFF00"/>
            </a:solidFill>
            <a:ln>
              <a:solidFill>
                <a:schemeClr val="bg1"/>
              </a:solidFill>
              <a:headEnd type="none" w="med" len="med"/>
              <a:tailEnd type="none" w="med" len="med"/>
            </a:ln>
            <a:effectLst>
              <a:outerShdw blurRad="57735" dist="65941" algn="l"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2</a:t>
              </a:r>
            </a:p>
          </p:txBody>
        </p:sp>
        <p:sp>
          <p:nvSpPr>
            <p:cNvPr id="127" name="Oval 126">
              <a:extLst>
                <a:ext uri="{FF2B5EF4-FFF2-40B4-BE49-F238E27FC236}">
                  <a16:creationId xmlns:a16="http://schemas.microsoft.com/office/drawing/2014/main" id="{F9F01C2F-ABEC-C092-3241-F6DFA82EC5CD}"/>
                </a:ext>
              </a:extLst>
            </p:cNvPr>
            <p:cNvSpPr/>
            <p:nvPr/>
          </p:nvSpPr>
          <p:spPr bwMode="auto">
            <a:xfrm>
              <a:off x="7690931" y="5389608"/>
              <a:ext cx="191642" cy="191642"/>
            </a:xfrm>
            <a:prstGeom prst="ellipse">
              <a:avLst/>
            </a:prstGeom>
            <a:solidFill>
              <a:srgbClr val="FFFF00"/>
            </a:solidFill>
            <a:ln>
              <a:solidFill>
                <a:schemeClr val="bg1"/>
              </a:solidFill>
              <a:headEnd type="none" w="med" len="med"/>
              <a:tailEnd type="none" w="med" len="med"/>
            </a:ln>
            <a:effectLst>
              <a:outerShdw blurRad="57735" dist="65941" algn="l"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3</a:t>
              </a:r>
            </a:p>
          </p:txBody>
        </p:sp>
        <p:sp>
          <p:nvSpPr>
            <p:cNvPr id="128" name="Oval 127">
              <a:extLst>
                <a:ext uri="{FF2B5EF4-FFF2-40B4-BE49-F238E27FC236}">
                  <a16:creationId xmlns:a16="http://schemas.microsoft.com/office/drawing/2014/main" id="{F91FCFD8-7573-15EE-9DDF-D798995259C5}"/>
                </a:ext>
              </a:extLst>
            </p:cNvPr>
            <p:cNvSpPr/>
            <p:nvPr/>
          </p:nvSpPr>
          <p:spPr bwMode="auto">
            <a:xfrm>
              <a:off x="8404660" y="5389608"/>
              <a:ext cx="191642" cy="191642"/>
            </a:xfrm>
            <a:prstGeom prst="ellipse">
              <a:avLst/>
            </a:prstGeom>
            <a:solidFill>
              <a:srgbClr val="FFFF00"/>
            </a:solidFill>
            <a:ln>
              <a:solidFill>
                <a:schemeClr val="bg1"/>
              </a:solidFill>
              <a:headEnd type="none" w="med" len="med"/>
              <a:tailEnd type="none" w="med" len="med"/>
            </a:ln>
            <a:effectLst>
              <a:outerShdw blurRad="57735" dist="65941" algn="l"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a:t>
              </a:r>
            </a:p>
          </p:txBody>
        </p:sp>
        <p:sp>
          <p:nvSpPr>
            <p:cNvPr id="7" name="Freeform 6">
              <a:extLst>
                <a:ext uri="{FF2B5EF4-FFF2-40B4-BE49-F238E27FC236}">
                  <a16:creationId xmlns:a16="http://schemas.microsoft.com/office/drawing/2014/main" id="{7D062BAF-2DF2-693D-5150-3EF3539CD3A3}"/>
                </a:ext>
              </a:extLst>
            </p:cNvPr>
            <p:cNvSpPr/>
            <p:nvPr/>
          </p:nvSpPr>
          <p:spPr bwMode="auto">
            <a:xfrm rot="5400000">
              <a:off x="8810946" y="5419633"/>
              <a:ext cx="269121" cy="135265"/>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38100">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55B3CFB-BC42-AFC0-23A8-31384CB00336}"/>
                </a:ext>
              </a:extLst>
            </p:cNvPr>
            <p:cNvSpPr txBox="1"/>
            <p:nvPr/>
          </p:nvSpPr>
          <p:spPr>
            <a:xfrm>
              <a:off x="9146982" y="5291389"/>
              <a:ext cx="727393" cy="369332"/>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pPr algn="ctr"/>
              <a:r>
                <a:rPr lang="en-US" sz="1200" b="1"/>
                <a:t>Execute Steps</a:t>
              </a:r>
            </a:p>
          </p:txBody>
        </p:sp>
        <p:sp>
          <p:nvSpPr>
            <p:cNvPr id="36" name="Freeform 35">
              <a:extLst>
                <a:ext uri="{FF2B5EF4-FFF2-40B4-BE49-F238E27FC236}">
                  <a16:creationId xmlns:a16="http://schemas.microsoft.com/office/drawing/2014/main" id="{D0C73616-1CF8-AF55-5E9B-4C100C98BD12}"/>
                </a:ext>
              </a:extLst>
            </p:cNvPr>
            <p:cNvSpPr/>
            <p:nvPr/>
          </p:nvSpPr>
          <p:spPr bwMode="auto">
            <a:xfrm rot="5400000">
              <a:off x="6590703" y="5456730"/>
              <a:ext cx="146774" cy="73771"/>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25400">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7" name="Freeform 36">
              <a:extLst>
                <a:ext uri="{FF2B5EF4-FFF2-40B4-BE49-F238E27FC236}">
                  <a16:creationId xmlns:a16="http://schemas.microsoft.com/office/drawing/2014/main" id="{D2283A05-9725-1126-58C7-7120CF439B85}"/>
                </a:ext>
              </a:extLst>
            </p:cNvPr>
            <p:cNvSpPr/>
            <p:nvPr/>
          </p:nvSpPr>
          <p:spPr bwMode="auto">
            <a:xfrm rot="5400000">
              <a:off x="7012086" y="5456731"/>
              <a:ext cx="146774" cy="73771"/>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25400">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8" name="Freeform 37">
              <a:extLst>
                <a:ext uri="{FF2B5EF4-FFF2-40B4-BE49-F238E27FC236}">
                  <a16:creationId xmlns:a16="http://schemas.microsoft.com/office/drawing/2014/main" id="{C59BC4AA-4731-83FE-F7FA-E52C57BCFCAB}"/>
                </a:ext>
              </a:extLst>
            </p:cNvPr>
            <p:cNvSpPr/>
            <p:nvPr/>
          </p:nvSpPr>
          <p:spPr bwMode="auto">
            <a:xfrm rot="5400000">
              <a:off x="7530386" y="5456732"/>
              <a:ext cx="146774" cy="73771"/>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25400">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9" name="Freeform 38">
              <a:extLst>
                <a:ext uri="{FF2B5EF4-FFF2-40B4-BE49-F238E27FC236}">
                  <a16:creationId xmlns:a16="http://schemas.microsoft.com/office/drawing/2014/main" id="{E11C4511-0BE9-229C-0C66-FCF007272336}"/>
                </a:ext>
              </a:extLst>
            </p:cNvPr>
            <p:cNvSpPr/>
            <p:nvPr/>
          </p:nvSpPr>
          <p:spPr bwMode="auto">
            <a:xfrm rot="5400000">
              <a:off x="8242523" y="5456733"/>
              <a:ext cx="146774" cy="73771"/>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25400">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D285F1F-D5F5-4613-4A3E-BDAA33CD6893}"/>
              </a:ext>
            </a:extLst>
          </p:cNvPr>
          <p:cNvGrpSpPr/>
          <p:nvPr/>
        </p:nvGrpSpPr>
        <p:grpSpPr>
          <a:xfrm>
            <a:off x="9785306" y="4188427"/>
            <a:ext cx="1739327" cy="1022278"/>
            <a:chOff x="9785306" y="4188427"/>
            <a:chExt cx="1739327" cy="1022278"/>
          </a:xfrm>
        </p:grpSpPr>
        <p:sp>
          <p:nvSpPr>
            <p:cNvPr id="131" name="TextBox 130">
              <a:extLst>
                <a:ext uri="{FF2B5EF4-FFF2-40B4-BE49-F238E27FC236}">
                  <a16:creationId xmlns:a16="http://schemas.microsoft.com/office/drawing/2014/main" id="{75B313BD-D419-CB6B-F306-01FC64F3C9E5}"/>
                </a:ext>
              </a:extLst>
            </p:cNvPr>
            <p:cNvSpPr txBox="1"/>
            <p:nvPr/>
          </p:nvSpPr>
          <p:spPr>
            <a:xfrm>
              <a:off x="10807768" y="4594803"/>
              <a:ext cx="716865" cy="138499"/>
            </a:xfrm>
            <a:prstGeom prst="rect">
              <a:avLst/>
            </a:prstGeom>
            <a:noFill/>
          </p:spPr>
          <p:txBody>
            <a:bodyPr wrap="square" lIns="0" tIns="0" rIns="0" bIns="0" rtlCol="0">
              <a:spAutoFit/>
            </a:bodyPr>
            <a:lstStyle/>
            <a:p>
              <a:pPr algn="ctr"/>
              <a:r>
                <a:rPr lang="en-US" sz="900" b="1"/>
                <a:t>APIs</a:t>
              </a:r>
            </a:p>
          </p:txBody>
        </p:sp>
        <p:sp>
          <p:nvSpPr>
            <p:cNvPr id="6" name="TextBox 5">
              <a:extLst>
                <a:ext uri="{FF2B5EF4-FFF2-40B4-BE49-F238E27FC236}">
                  <a16:creationId xmlns:a16="http://schemas.microsoft.com/office/drawing/2014/main" id="{57233ECF-0B86-7070-B853-AE542DC7C61E}"/>
                </a:ext>
              </a:extLst>
            </p:cNvPr>
            <p:cNvSpPr txBox="1"/>
            <p:nvPr/>
          </p:nvSpPr>
          <p:spPr>
            <a:xfrm>
              <a:off x="9785306" y="4495617"/>
              <a:ext cx="862536" cy="369332"/>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pPr algn="ctr"/>
              <a:r>
                <a:rPr lang="en-US" sz="1200"/>
                <a:t>Gather</a:t>
              </a:r>
              <a:br>
                <a:rPr lang="en-US" sz="1200"/>
              </a:br>
              <a:r>
                <a:rPr lang="en-US" sz="1200"/>
                <a:t>Connectors</a:t>
              </a:r>
            </a:p>
          </p:txBody>
        </p:sp>
        <p:sp>
          <p:nvSpPr>
            <p:cNvPr id="12" name="Freeform 11">
              <a:extLst>
                <a:ext uri="{FF2B5EF4-FFF2-40B4-BE49-F238E27FC236}">
                  <a16:creationId xmlns:a16="http://schemas.microsoft.com/office/drawing/2014/main" id="{9144471A-6216-55B7-5B91-476D734B4882}"/>
                </a:ext>
              </a:extLst>
            </p:cNvPr>
            <p:cNvSpPr/>
            <p:nvPr/>
          </p:nvSpPr>
          <p:spPr bwMode="auto">
            <a:xfrm rot="900000">
              <a:off x="10035305" y="5075440"/>
              <a:ext cx="269121" cy="135265"/>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38100">
              <a:solidFill>
                <a:schemeClr val="bg1">
                  <a:lumMod val="85000"/>
                  <a:lumOff val="1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C29FCD6F-768B-A6C8-3486-7444E41618C4}"/>
                </a:ext>
              </a:extLst>
            </p:cNvPr>
            <p:cNvCxnSpPr>
              <a:cxnSpLocks/>
            </p:cNvCxnSpPr>
            <p:nvPr/>
          </p:nvCxnSpPr>
          <p:spPr>
            <a:xfrm flipH="1" flipV="1">
              <a:off x="10592021" y="4677777"/>
              <a:ext cx="215747" cy="5013"/>
            </a:xfrm>
            <a:prstGeom prst="straightConnector1">
              <a:avLst/>
            </a:prstGeom>
            <a:ln w="25400">
              <a:solidFill>
                <a:schemeClr val="tx1"/>
              </a:solidFill>
              <a:headEnd type="none" w="lg" len="me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2" name="Can 31">
              <a:extLst>
                <a:ext uri="{FF2B5EF4-FFF2-40B4-BE49-F238E27FC236}">
                  <a16:creationId xmlns:a16="http://schemas.microsoft.com/office/drawing/2014/main" id="{6C924B7B-C790-502D-EF01-9A1C79B8A656}"/>
                </a:ext>
              </a:extLst>
            </p:cNvPr>
            <p:cNvSpPr/>
            <p:nvPr/>
          </p:nvSpPr>
          <p:spPr bwMode="auto">
            <a:xfrm>
              <a:off x="10993412" y="4188427"/>
              <a:ext cx="345575" cy="330490"/>
            </a:xfrm>
            <a:prstGeom prst="can">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grpSp>
      <p:grpSp>
        <p:nvGrpSpPr>
          <p:cNvPr id="29" name="Group 28">
            <a:extLst>
              <a:ext uri="{FF2B5EF4-FFF2-40B4-BE49-F238E27FC236}">
                <a16:creationId xmlns:a16="http://schemas.microsoft.com/office/drawing/2014/main" id="{80D44A65-F6AE-9695-A192-1A2E22CE7E20}"/>
              </a:ext>
            </a:extLst>
          </p:cNvPr>
          <p:cNvGrpSpPr/>
          <p:nvPr/>
        </p:nvGrpSpPr>
        <p:grpSpPr>
          <a:xfrm>
            <a:off x="7080843" y="3798189"/>
            <a:ext cx="1644780" cy="992324"/>
            <a:chOff x="7080843" y="3798189"/>
            <a:chExt cx="1644780" cy="992324"/>
          </a:xfrm>
        </p:grpSpPr>
        <p:sp>
          <p:nvSpPr>
            <p:cNvPr id="90" name="TextBox 89">
              <a:extLst>
                <a:ext uri="{FF2B5EF4-FFF2-40B4-BE49-F238E27FC236}">
                  <a16:creationId xmlns:a16="http://schemas.microsoft.com/office/drawing/2014/main" id="{D15FE92A-119A-E2F4-6B75-907529E98D5A}"/>
                </a:ext>
              </a:extLst>
            </p:cNvPr>
            <p:cNvSpPr txBox="1"/>
            <p:nvPr/>
          </p:nvSpPr>
          <p:spPr>
            <a:xfrm>
              <a:off x="7839535" y="3915254"/>
              <a:ext cx="527013" cy="369332"/>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pPr algn="ctr"/>
              <a:r>
                <a:rPr lang="en-US" sz="1200"/>
                <a:t>Gather</a:t>
              </a:r>
              <a:br>
                <a:rPr lang="en-US" sz="1200"/>
              </a:br>
              <a:r>
                <a:rPr lang="en-US" sz="1200"/>
                <a:t>Skills</a:t>
              </a:r>
            </a:p>
          </p:txBody>
        </p:sp>
        <p:sp>
          <p:nvSpPr>
            <p:cNvPr id="115" name="Freeform 114">
              <a:extLst>
                <a:ext uri="{FF2B5EF4-FFF2-40B4-BE49-F238E27FC236}">
                  <a16:creationId xmlns:a16="http://schemas.microsoft.com/office/drawing/2014/main" id="{9E39F6FE-FB2E-186B-B198-16EEA9FE952F}"/>
                </a:ext>
              </a:extLst>
            </p:cNvPr>
            <p:cNvSpPr/>
            <p:nvPr/>
          </p:nvSpPr>
          <p:spPr bwMode="auto">
            <a:xfrm rot="19800000">
              <a:off x="7545046" y="3798189"/>
              <a:ext cx="269121" cy="135265"/>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38100">
              <a:solidFill>
                <a:schemeClr val="bg1">
                  <a:lumMod val="85000"/>
                  <a:lumOff val="1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EE18C2E7-127E-BCA8-CD72-C80C114668BF}"/>
                </a:ext>
              </a:extLst>
            </p:cNvPr>
            <p:cNvSpPr/>
            <p:nvPr/>
          </p:nvSpPr>
          <p:spPr bwMode="auto">
            <a:xfrm rot="16200000">
              <a:off x="8523430" y="4057403"/>
              <a:ext cx="269121" cy="135265"/>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38100">
              <a:solidFill>
                <a:schemeClr val="bg1">
                  <a:lumMod val="85000"/>
                  <a:lumOff val="1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1" name="Can 40">
              <a:extLst>
                <a:ext uri="{FF2B5EF4-FFF2-40B4-BE49-F238E27FC236}">
                  <a16:creationId xmlns:a16="http://schemas.microsoft.com/office/drawing/2014/main" id="{01315C5C-07B7-B917-338B-DA132768ED0D}"/>
                </a:ext>
              </a:extLst>
            </p:cNvPr>
            <p:cNvSpPr/>
            <p:nvPr/>
          </p:nvSpPr>
          <p:spPr bwMode="auto">
            <a:xfrm>
              <a:off x="7260684" y="4258207"/>
              <a:ext cx="345575" cy="330490"/>
            </a:xfrm>
            <a:prstGeom prst="can">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42" name="TextBox 41">
              <a:extLst>
                <a:ext uri="{FF2B5EF4-FFF2-40B4-BE49-F238E27FC236}">
                  <a16:creationId xmlns:a16="http://schemas.microsoft.com/office/drawing/2014/main" id="{990B03A7-FA65-6558-9FDC-B6E6039DB6A1}"/>
                </a:ext>
              </a:extLst>
            </p:cNvPr>
            <p:cNvSpPr txBox="1"/>
            <p:nvPr/>
          </p:nvSpPr>
          <p:spPr>
            <a:xfrm>
              <a:off x="7080843" y="4652014"/>
              <a:ext cx="716865" cy="138499"/>
            </a:xfrm>
            <a:prstGeom prst="rect">
              <a:avLst/>
            </a:prstGeom>
            <a:noFill/>
          </p:spPr>
          <p:txBody>
            <a:bodyPr wrap="square" lIns="0" tIns="0" rIns="0" bIns="0" rtlCol="0">
              <a:spAutoFit/>
            </a:bodyPr>
            <a:lstStyle/>
            <a:p>
              <a:pPr algn="ctr"/>
              <a:r>
                <a:rPr lang="en-US" sz="900" b="1"/>
                <a:t>SKILLS</a:t>
              </a:r>
            </a:p>
          </p:txBody>
        </p:sp>
        <p:cxnSp>
          <p:nvCxnSpPr>
            <p:cNvPr id="44" name="Straight Arrow Connector 43">
              <a:extLst>
                <a:ext uri="{FF2B5EF4-FFF2-40B4-BE49-F238E27FC236}">
                  <a16:creationId xmlns:a16="http://schemas.microsoft.com/office/drawing/2014/main" id="{5910BE67-D449-30A1-272B-E64BAFAC3CC8}"/>
                </a:ext>
              </a:extLst>
            </p:cNvPr>
            <p:cNvCxnSpPr>
              <a:cxnSpLocks/>
            </p:cNvCxnSpPr>
            <p:nvPr/>
          </p:nvCxnSpPr>
          <p:spPr>
            <a:xfrm flipV="1">
              <a:off x="7663769" y="4140191"/>
              <a:ext cx="203671" cy="184955"/>
            </a:xfrm>
            <a:prstGeom prst="straightConnector1">
              <a:avLst/>
            </a:prstGeom>
            <a:ln w="25400">
              <a:solidFill>
                <a:schemeClr val="tx1"/>
              </a:solidFill>
              <a:headEnd type="none" w="lg" len="me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AFA324F-8574-230B-A77C-733C5DF5E47C}"/>
                </a:ext>
              </a:extLst>
            </p:cNvPr>
            <p:cNvSpPr txBox="1"/>
            <p:nvPr/>
          </p:nvSpPr>
          <p:spPr>
            <a:xfrm>
              <a:off x="7124155" y="4395806"/>
              <a:ext cx="610888" cy="123111"/>
            </a:xfrm>
            <a:prstGeom prst="rect">
              <a:avLst/>
            </a:prstGeom>
            <a:solidFill>
              <a:schemeClr val="bg1">
                <a:alpha val="21000"/>
              </a:schemeClr>
            </a:solidFill>
          </p:spPr>
          <p:txBody>
            <a:bodyPr wrap="square" lIns="0" tIns="0" rIns="0" bIns="0" rtlCol="0">
              <a:spAutoFit/>
            </a:bodyPr>
            <a:lstStyle/>
            <a:p>
              <a:pPr algn="ctr"/>
              <a:r>
                <a:rPr lang="en-US" sz="800"/>
                <a:t>V1 READY</a:t>
              </a:r>
            </a:p>
          </p:txBody>
        </p:sp>
      </p:grpSp>
      <p:grpSp>
        <p:nvGrpSpPr>
          <p:cNvPr id="34" name="Group 33">
            <a:extLst>
              <a:ext uri="{FF2B5EF4-FFF2-40B4-BE49-F238E27FC236}">
                <a16:creationId xmlns:a16="http://schemas.microsoft.com/office/drawing/2014/main" id="{F26A817C-F166-24C0-7F70-EDF51FB84A7A}"/>
              </a:ext>
            </a:extLst>
          </p:cNvPr>
          <p:cNvGrpSpPr/>
          <p:nvPr/>
        </p:nvGrpSpPr>
        <p:grpSpPr>
          <a:xfrm>
            <a:off x="8905845" y="2961874"/>
            <a:ext cx="1238678" cy="1390345"/>
            <a:chOff x="8905845" y="2961874"/>
            <a:chExt cx="1238678" cy="1390345"/>
          </a:xfrm>
        </p:grpSpPr>
        <p:sp>
          <p:nvSpPr>
            <p:cNvPr id="88" name="TextBox 87">
              <a:extLst>
                <a:ext uri="{FF2B5EF4-FFF2-40B4-BE49-F238E27FC236}">
                  <a16:creationId xmlns:a16="http://schemas.microsoft.com/office/drawing/2014/main" id="{91F99A6C-708D-FB1C-3397-98E91FE71862}"/>
                </a:ext>
              </a:extLst>
            </p:cNvPr>
            <p:cNvSpPr txBox="1"/>
            <p:nvPr/>
          </p:nvSpPr>
          <p:spPr>
            <a:xfrm>
              <a:off x="8905845" y="3928814"/>
              <a:ext cx="786873" cy="369332"/>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pPr algn="ctr"/>
              <a:r>
                <a:rPr lang="en-US" sz="1200"/>
                <a:t>Gather</a:t>
              </a:r>
              <a:br>
                <a:rPr lang="en-US" sz="1200"/>
              </a:br>
              <a:r>
                <a:rPr lang="en-US" sz="1200"/>
                <a:t>Memories</a:t>
              </a:r>
            </a:p>
          </p:txBody>
        </p:sp>
        <p:sp>
          <p:nvSpPr>
            <p:cNvPr id="114" name="Freeform 113">
              <a:extLst>
                <a:ext uri="{FF2B5EF4-FFF2-40B4-BE49-F238E27FC236}">
                  <a16:creationId xmlns:a16="http://schemas.microsoft.com/office/drawing/2014/main" id="{B6A795B7-912F-B78B-98AC-9924082FAA39}"/>
                </a:ext>
              </a:extLst>
            </p:cNvPr>
            <p:cNvSpPr/>
            <p:nvPr/>
          </p:nvSpPr>
          <p:spPr bwMode="auto">
            <a:xfrm rot="13500000">
              <a:off x="8940046" y="3028802"/>
              <a:ext cx="269121" cy="135265"/>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38100">
              <a:solidFill>
                <a:schemeClr val="bg1">
                  <a:lumMod val="85000"/>
                  <a:lumOff val="1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8" name="Freeform 117">
              <a:extLst>
                <a:ext uri="{FF2B5EF4-FFF2-40B4-BE49-F238E27FC236}">
                  <a16:creationId xmlns:a16="http://schemas.microsoft.com/office/drawing/2014/main" id="{2F2FAFC8-5AAF-D85B-1BAD-F5BA0673BB7B}"/>
                </a:ext>
              </a:extLst>
            </p:cNvPr>
            <p:cNvSpPr/>
            <p:nvPr/>
          </p:nvSpPr>
          <p:spPr bwMode="auto">
            <a:xfrm rot="19800000">
              <a:off x="9875402" y="4216954"/>
              <a:ext cx="269121" cy="135265"/>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38100">
              <a:solidFill>
                <a:schemeClr val="bg1">
                  <a:lumMod val="85000"/>
                  <a:lumOff val="1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sp>
        <p:nvSpPr>
          <p:cNvPr id="24" name="TextBox 23">
            <a:extLst>
              <a:ext uri="{FF2B5EF4-FFF2-40B4-BE49-F238E27FC236}">
                <a16:creationId xmlns:a16="http://schemas.microsoft.com/office/drawing/2014/main" id="{EA391D9C-033D-930C-C729-34F7B1FD09C0}"/>
              </a:ext>
            </a:extLst>
          </p:cNvPr>
          <p:cNvSpPr txBox="1"/>
          <p:nvPr/>
        </p:nvSpPr>
        <p:spPr>
          <a:xfrm>
            <a:off x="1725687" y="3035825"/>
            <a:ext cx="1836733" cy="615553"/>
          </a:xfrm>
          <a:prstGeom prst="rect">
            <a:avLst/>
          </a:prstGeom>
          <a:noFill/>
        </p:spPr>
        <p:txBody>
          <a:bodyPr wrap="square" lIns="0" tIns="0" rIns="0" bIns="0" rtlCol="0">
            <a:spAutoFit/>
          </a:bodyPr>
          <a:lstStyle/>
          <a:p>
            <a:pPr algn="l"/>
            <a:r>
              <a:rPr lang="en-US" sz="2000"/>
              <a:t>It all starts with a user’s AI ask …</a:t>
            </a:r>
          </a:p>
        </p:txBody>
      </p:sp>
      <p:cxnSp>
        <p:nvCxnSpPr>
          <p:cNvPr id="26" name="Straight Connector 25">
            <a:extLst>
              <a:ext uri="{FF2B5EF4-FFF2-40B4-BE49-F238E27FC236}">
                <a16:creationId xmlns:a16="http://schemas.microsoft.com/office/drawing/2014/main" id="{08F88D11-4CF3-E925-570C-C4F427FDD281}"/>
              </a:ext>
              <a:ext uri="{C183D7F6-B498-43B3-948B-1728B52AA6E4}">
                <adec:decorative xmlns:adec="http://schemas.microsoft.com/office/drawing/2017/decorative" val="1"/>
              </a:ext>
            </a:extLst>
          </p:cNvPr>
          <p:cNvCxnSpPr>
            <a:cxnSpLocks/>
          </p:cNvCxnSpPr>
          <p:nvPr/>
        </p:nvCxnSpPr>
        <p:spPr>
          <a:xfrm>
            <a:off x="2876620" y="3677088"/>
            <a:ext cx="457200" cy="0"/>
          </a:xfrm>
          <a:prstGeom prst="line">
            <a:avLst/>
          </a:prstGeom>
          <a:ln w="28575">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Right Arrow 3">
            <a:extLst>
              <a:ext uri="{FF2B5EF4-FFF2-40B4-BE49-F238E27FC236}">
                <a16:creationId xmlns:a16="http://schemas.microsoft.com/office/drawing/2014/main" id="{84EE9A4E-F5D0-E0E0-704E-D1A423AAE2D3}"/>
              </a:ext>
            </a:extLst>
          </p:cNvPr>
          <p:cNvSpPr/>
          <p:nvPr/>
        </p:nvSpPr>
        <p:spPr bwMode="auto">
          <a:xfrm>
            <a:off x="3751951" y="2856453"/>
            <a:ext cx="1362003" cy="875198"/>
          </a:xfrm>
          <a:prstGeom prst="rightArrow">
            <a:avLst/>
          </a:prstGeom>
          <a:solidFill>
            <a:schemeClr val="accent1"/>
          </a:solidFill>
          <a:ln>
            <a:noFill/>
            <a:headEnd type="none" w="med" len="med"/>
            <a:tailEnd type="none" w="med" len="med"/>
          </a:ln>
          <a:effectLst>
            <a:outerShdw blurRad="50800" dist="38100" dir="2700000" algn="tl" rotWithShape="0">
              <a:prstClr val="black">
                <a:alpha val="34946"/>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rgbClr val="000000"/>
                </a:solidFill>
                <a:ea typeface="Segoe UI" pitchFamily="34" charset="0"/>
                <a:cs typeface="Segoe UI" pitchFamily="34" charset="0"/>
              </a:rPr>
              <a:t>ASK</a:t>
            </a:r>
          </a:p>
        </p:txBody>
      </p:sp>
      <p:grpSp>
        <p:nvGrpSpPr>
          <p:cNvPr id="45" name="Group 44">
            <a:extLst>
              <a:ext uri="{FF2B5EF4-FFF2-40B4-BE49-F238E27FC236}">
                <a16:creationId xmlns:a16="http://schemas.microsoft.com/office/drawing/2014/main" id="{80E383D5-8B72-04F1-69E2-36A0D72E6D92}"/>
              </a:ext>
            </a:extLst>
          </p:cNvPr>
          <p:cNvGrpSpPr/>
          <p:nvPr/>
        </p:nvGrpSpPr>
        <p:grpSpPr>
          <a:xfrm>
            <a:off x="1666640" y="5007416"/>
            <a:ext cx="3377347" cy="954954"/>
            <a:chOff x="1666640" y="5007416"/>
            <a:chExt cx="3377347" cy="954954"/>
          </a:xfrm>
        </p:grpSpPr>
        <p:sp>
          <p:nvSpPr>
            <p:cNvPr id="27" name="TextBox 26">
              <a:extLst>
                <a:ext uri="{FF2B5EF4-FFF2-40B4-BE49-F238E27FC236}">
                  <a16:creationId xmlns:a16="http://schemas.microsoft.com/office/drawing/2014/main" id="{1293265D-56BD-902F-2A75-D1D6F012A025}"/>
                </a:ext>
              </a:extLst>
            </p:cNvPr>
            <p:cNvSpPr txBox="1"/>
            <p:nvPr/>
          </p:nvSpPr>
          <p:spPr>
            <a:xfrm>
              <a:off x="1666640" y="5133440"/>
              <a:ext cx="1961896" cy="615553"/>
            </a:xfrm>
            <a:prstGeom prst="rect">
              <a:avLst/>
            </a:prstGeom>
            <a:noFill/>
          </p:spPr>
          <p:txBody>
            <a:bodyPr wrap="square" lIns="0" tIns="0" rIns="0" bIns="0" rtlCol="0">
              <a:spAutoFit/>
            </a:bodyPr>
            <a:lstStyle/>
            <a:p>
              <a:pPr algn="l"/>
              <a:r>
                <a:rPr lang="en-US" sz="2000"/>
                <a:t>… resulting in new productivity</a:t>
              </a:r>
            </a:p>
          </p:txBody>
        </p:sp>
        <p:cxnSp>
          <p:nvCxnSpPr>
            <p:cNvPr id="28" name="Straight Connector 27">
              <a:extLst>
                <a:ext uri="{FF2B5EF4-FFF2-40B4-BE49-F238E27FC236}">
                  <a16:creationId xmlns:a16="http://schemas.microsoft.com/office/drawing/2014/main" id="{02437701-7341-EAB7-90F8-A7BEF7AD6AAE}"/>
                </a:ext>
                <a:ext uri="{C183D7F6-B498-43B3-948B-1728B52AA6E4}">
                  <adec:decorative xmlns:adec="http://schemas.microsoft.com/office/drawing/2017/decorative" val="1"/>
                </a:ext>
              </a:extLst>
            </p:cNvPr>
            <p:cNvCxnSpPr>
              <a:cxnSpLocks/>
            </p:cNvCxnSpPr>
            <p:nvPr/>
          </p:nvCxnSpPr>
          <p:spPr>
            <a:xfrm>
              <a:off x="2161060" y="5791665"/>
              <a:ext cx="1350819" cy="0"/>
            </a:xfrm>
            <a:prstGeom prst="line">
              <a:avLst/>
            </a:prstGeom>
            <a:ln w="28575">
              <a:solidFill>
                <a:srgbClr val="92D05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Right Arrow 42">
              <a:extLst>
                <a:ext uri="{FF2B5EF4-FFF2-40B4-BE49-F238E27FC236}">
                  <a16:creationId xmlns:a16="http://schemas.microsoft.com/office/drawing/2014/main" id="{DAD7B753-5FAB-199B-12D6-CDA0016D541A}"/>
                </a:ext>
              </a:extLst>
            </p:cNvPr>
            <p:cNvSpPr/>
            <p:nvPr/>
          </p:nvSpPr>
          <p:spPr bwMode="auto">
            <a:xfrm flipH="1">
              <a:off x="3681984" y="5007416"/>
              <a:ext cx="1362003" cy="954954"/>
            </a:xfrm>
            <a:prstGeom prst="rightArrow">
              <a:avLst/>
            </a:prstGeom>
            <a:solidFill>
              <a:srgbClr val="92D050"/>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rgbClr val="000000"/>
                  </a:solidFill>
                  <a:ea typeface="Segoe UI" pitchFamily="34" charset="0"/>
                  <a:cs typeface="Segoe UI" pitchFamily="34" charset="0"/>
                </a:rPr>
                <a:t>GET</a:t>
              </a:r>
            </a:p>
          </p:txBody>
        </p:sp>
      </p:grpSp>
    </p:spTree>
    <p:custDataLst>
      <p:tags r:id="rId1"/>
    </p:custDataLst>
    <p:extLst>
      <p:ext uri="{BB962C8B-B14F-4D97-AF65-F5344CB8AC3E}">
        <p14:creationId xmlns:p14="http://schemas.microsoft.com/office/powerpoint/2010/main" val="26910040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up)">
                                      <p:cBhvr>
                                        <p:cTn id="16" dur="10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left)">
                                      <p:cBhvr>
                                        <p:cTn id="21" dur="10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up)">
                                      <p:cBhvr>
                                        <p:cTn id="26" dur="500"/>
                                        <p:tgtEl>
                                          <p:spTgt spid="3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right)">
                                      <p:cBhvr>
                                        <p:cTn id="31" dur="1000"/>
                                        <p:tgtEl>
                                          <p:spTgt spid="22"/>
                                        </p:tgtEl>
                                      </p:cBhvr>
                                    </p:animEffect>
                                  </p:childTnLst>
                                </p:cTn>
                              </p:par>
                            </p:childTnLst>
                          </p:cTn>
                        </p:par>
                        <p:par>
                          <p:cTn id="32" fill="hold">
                            <p:stCondLst>
                              <p:cond delay="1000"/>
                            </p:stCondLst>
                            <p:childTnLst>
                              <p:par>
                                <p:cTn id="33" presetID="22" presetClass="entr" presetSubtype="2" fill="hold"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wipe(right)">
                                      <p:cBhvr>
                                        <p:cTn id="35"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4DC7016F-81AD-4AB7-B007-E133D9BD5AD8}"/>
              </a:ext>
            </a:extLst>
          </p:cNvPr>
          <p:cNvSpPr txBox="1"/>
          <p:nvPr/>
        </p:nvSpPr>
        <p:spPr>
          <a:xfrm>
            <a:off x="1971040" y="2780205"/>
            <a:ext cx="7914640" cy="904863"/>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Segoe UI Semibold"/>
                <a:ea typeface="+mn-ea"/>
                <a:cs typeface="+mn-cs"/>
              </a:rPr>
              <a:t>aka.ms/TBD</a:t>
            </a:r>
          </a:p>
        </p:txBody>
      </p:sp>
      <p:sp>
        <p:nvSpPr>
          <p:cNvPr id="23" name="TextBox 22">
            <a:extLst>
              <a:ext uri="{FF2B5EF4-FFF2-40B4-BE49-F238E27FC236}">
                <a16:creationId xmlns:a16="http://schemas.microsoft.com/office/drawing/2014/main" id="{96A4EA7C-1A13-4F38-BFE9-24A055859E66}"/>
              </a:ext>
            </a:extLst>
          </p:cNvPr>
          <p:cNvSpPr txBox="1"/>
          <p:nvPr/>
        </p:nvSpPr>
        <p:spPr>
          <a:xfrm>
            <a:off x="2491834" y="3462093"/>
            <a:ext cx="5994400" cy="572464"/>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1" u="none" strike="noStrike" kern="1200" cap="none" spc="0" normalizeH="0" baseline="0" noProof="0">
                <a:ln>
                  <a:noFill/>
                </a:ln>
                <a:solidFill>
                  <a:srgbClr val="FFFFFF"/>
                </a:solidFill>
                <a:effectLst/>
                <a:uLnTx/>
                <a:uFillTx/>
                <a:latin typeface="Segoe UI"/>
                <a:ea typeface="+mn-ea"/>
                <a:cs typeface="+mn-cs"/>
              </a:rPr>
              <a:t>Login with the credentials supplied to your team.</a:t>
            </a:r>
          </a:p>
        </p:txBody>
      </p:sp>
      <p:pic>
        <p:nvPicPr>
          <p:cNvPr id="4" name="Graphic 3" descr="Cursor">
            <a:extLst>
              <a:ext uri="{FF2B5EF4-FFF2-40B4-BE49-F238E27FC236}">
                <a16:creationId xmlns:a16="http://schemas.microsoft.com/office/drawing/2014/main" id="{7357C45B-9D4D-45DF-8CC7-3E8666636B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29034" y="3120157"/>
            <a:ext cx="914400" cy="914400"/>
          </a:xfrm>
          <a:prstGeom prst="rect">
            <a:avLst/>
          </a:prstGeom>
        </p:spPr>
      </p:pic>
      <p:sp>
        <p:nvSpPr>
          <p:cNvPr id="9" name="Title 8">
            <a:extLst>
              <a:ext uri="{FF2B5EF4-FFF2-40B4-BE49-F238E27FC236}">
                <a16:creationId xmlns:a16="http://schemas.microsoft.com/office/drawing/2014/main" id="{0EF8118D-39C3-4A05-9187-44BD71128C0F}"/>
              </a:ext>
            </a:extLst>
          </p:cNvPr>
          <p:cNvSpPr>
            <a:spLocks noGrp="1"/>
          </p:cNvSpPr>
          <p:nvPr>
            <p:ph type="title"/>
          </p:nvPr>
        </p:nvSpPr>
        <p:spPr/>
        <p:txBody>
          <a:bodyPr/>
          <a:lstStyle/>
          <a:p>
            <a:r>
              <a:rPr lang="en-US"/>
              <a:t>Let’s get started!</a:t>
            </a:r>
          </a:p>
        </p:txBody>
      </p:sp>
    </p:spTree>
    <p:extLst>
      <p:ext uri="{BB962C8B-B14F-4D97-AF65-F5344CB8AC3E}">
        <p14:creationId xmlns:p14="http://schemas.microsoft.com/office/powerpoint/2010/main" val="79391668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4EA16FA-8D26-451C-9337-113E6EAE3CB9}"/>
              </a:ext>
            </a:extLst>
          </p:cNvPr>
          <p:cNvSpPr>
            <a:spLocks noGrp="1"/>
          </p:cNvSpPr>
          <p:nvPr>
            <p:ph type="title"/>
          </p:nvPr>
        </p:nvSpPr>
        <p:spPr/>
        <p:txBody>
          <a:bodyPr/>
          <a:lstStyle/>
          <a:p>
            <a:r>
              <a:rPr lang="en-US" dirty="0">
                <a:solidFill>
                  <a:srgbClr val="FFFFFF"/>
                </a:solidFill>
                <a:cs typeface="Segoe UI" panose="020B0502040204020203" pitchFamily="34" charset="0"/>
              </a:rPr>
              <a:t>Payments Reference Application</a:t>
            </a:r>
            <a:endParaRPr lang="en-US" dirty="0"/>
          </a:p>
        </p:txBody>
      </p:sp>
      <p:sp>
        <p:nvSpPr>
          <p:cNvPr id="10" name="Subtitle 9">
            <a:extLst>
              <a:ext uri="{FF2B5EF4-FFF2-40B4-BE49-F238E27FC236}">
                <a16:creationId xmlns:a16="http://schemas.microsoft.com/office/drawing/2014/main" id="{44CCF6FC-DF3C-472E-916C-66140B389074}"/>
              </a:ext>
            </a:extLst>
          </p:cNvPr>
          <p:cNvSpPr>
            <a:spLocks noGrp="1"/>
          </p:cNvSpPr>
          <p:nvPr>
            <p:ph type="subTitle" idx="1"/>
          </p:nvPr>
        </p:nvSpPr>
        <p:spPr/>
        <p:txBody>
          <a:bodyPr/>
          <a:lstStyle/>
          <a:p>
            <a:r>
              <a:rPr lang="en-US"/>
              <a:t>Challenge walkthrough for </a:t>
            </a:r>
            <a:r>
              <a:rPr lang="en-US" b="1">
                <a:solidFill>
                  <a:schemeClr val="accent1"/>
                </a:solidFill>
              </a:rPr>
              <a:t>coaches</a:t>
            </a:r>
          </a:p>
        </p:txBody>
      </p:sp>
    </p:spTree>
    <p:extLst>
      <p:ext uri="{BB962C8B-B14F-4D97-AF65-F5344CB8AC3E}">
        <p14:creationId xmlns:p14="http://schemas.microsoft.com/office/powerpoint/2010/main" val="264874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495520"/>
          </a:xfrm>
        </p:spPr>
        <p:txBody>
          <a:bodyPr/>
          <a:lstStyle/>
          <a:p>
            <a:r>
              <a:rPr lang="en-US" dirty="0"/>
              <a:t>Challenge 1: The Landing Before the Launch</a:t>
            </a:r>
          </a:p>
        </p:txBody>
      </p:sp>
      <p:sp>
        <p:nvSpPr>
          <p:cNvPr id="4" name="TextBox 3">
            <a:extLst>
              <a:ext uri="{FF2B5EF4-FFF2-40B4-BE49-F238E27FC236}">
                <a16:creationId xmlns:a16="http://schemas.microsoft.com/office/drawing/2014/main" id="{3C2941BE-103D-4165-93CB-85210974470C}"/>
              </a:ext>
            </a:extLst>
          </p:cNvPr>
          <p:cNvSpPr txBox="1"/>
          <p:nvPr/>
        </p:nvSpPr>
        <p:spPr>
          <a:xfrm>
            <a:off x="584200" y="1396137"/>
            <a:ext cx="11036300" cy="2862322"/>
          </a:xfrm>
          <a:prstGeom prst="rect">
            <a:avLst/>
          </a:prstGeom>
          <a:noFill/>
        </p:spPr>
        <p:txBody>
          <a:bodyPr wrap="square" lIns="91440" tIns="45720" rIns="91440" bIns="45720" anchor="t">
            <a:spAutoFit/>
          </a:bodyPr>
          <a:lstStyle/>
          <a:p>
            <a:pPr algn="l" rtl="0" fontAlgn="base"/>
            <a:r>
              <a:rPr lang="en-US" sz="2000" b="0" i="0" dirty="0">
                <a:effectLst/>
              </a:rPr>
              <a:t>In this challenge,</a:t>
            </a:r>
            <a:r>
              <a:rPr lang="en-US" sz="2000" dirty="0"/>
              <a:t> participants</a:t>
            </a:r>
            <a:r>
              <a:rPr lang="en-US" sz="2000" b="0" i="0" dirty="0">
                <a:effectLst/>
              </a:rPr>
              <a:t> deploy the services into the landing zone in preparation for the launch of the POC.</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Deploy the Azure services needed to support the payments application</a:t>
            </a:r>
            <a:br>
              <a:rPr lang="en-US" sz="2000" b="0" i="0" dirty="0">
                <a:effectLst/>
              </a:rPr>
            </a:br>
            <a:endParaRPr lang="en-US" sz="2000" b="0" i="0" dirty="0">
              <a:effectLst/>
            </a:endParaRPr>
          </a:p>
          <a:p>
            <a:pPr marL="342900" indent="-342900" algn="l" rtl="0" fontAlgn="base">
              <a:buFont typeface="Arial" panose="020B0604020202020204" pitchFamily="34" charset="0"/>
              <a:buChar char="•"/>
            </a:pPr>
            <a:r>
              <a:rPr lang="en-US" sz="2000" dirty="0"/>
              <a:t>Understand the setup of the development environment</a:t>
            </a:r>
            <a:r>
              <a:rPr lang="en-US" sz="2000" b="0" i="0" dirty="0">
                <a:effectLst/>
              </a:rPr>
              <a:t> </a:t>
            </a:r>
          </a:p>
          <a:p>
            <a:pPr algn="l" rtl="0" fontAlgn="base"/>
            <a:endParaRPr lang="en-US" sz="2000" b="0" i="0" dirty="0">
              <a:effectLst/>
            </a:endParaRPr>
          </a:p>
        </p:txBody>
      </p:sp>
    </p:spTree>
    <p:extLst>
      <p:ext uri="{BB962C8B-B14F-4D97-AF65-F5344CB8AC3E}">
        <p14:creationId xmlns:p14="http://schemas.microsoft.com/office/powerpoint/2010/main" val="369346606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199" y="209440"/>
            <a:ext cx="9288535" cy="926407"/>
          </a:xfrm>
        </p:spPr>
        <p:txBody>
          <a:bodyPr/>
          <a:lstStyle/>
          <a:p>
            <a:r>
              <a:rPr lang="en-US" dirty="0"/>
              <a:t>Challenge 2: Account for and Count the Accounts</a:t>
            </a:r>
          </a:p>
        </p:txBody>
      </p:sp>
      <p:sp>
        <p:nvSpPr>
          <p:cNvPr id="4" name="TextBox 3">
            <a:extLst>
              <a:ext uri="{FF2B5EF4-FFF2-40B4-BE49-F238E27FC236}">
                <a16:creationId xmlns:a16="http://schemas.microsoft.com/office/drawing/2014/main" id="{1CC078BE-0A60-49C8-8EDA-2EBC51A5DC70}"/>
              </a:ext>
            </a:extLst>
          </p:cNvPr>
          <p:cNvSpPr txBox="1"/>
          <p:nvPr/>
        </p:nvSpPr>
        <p:spPr>
          <a:xfrm>
            <a:off x="584200" y="1396137"/>
            <a:ext cx="11036300" cy="2862322"/>
          </a:xfrm>
          <a:prstGeom prst="rect">
            <a:avLst/>
          </a:prstGeom>
          <a:noFill/>
        </p:spPr>
        <p:txBody>
          <a:bodyPr wrap="square">
            <a:spAutoFit/>
          </a:bodyPr>
          <a:lstStyle/>
          <a:p>
            <a:pPr algn="l" rtl="0" fontAlgn="base"/>
            <a:r>
              <a:rPr lang="en-US" sz="2000" b="0" i="0" dirty="0">
                <a:effectLst/>
              </a:rPr>
              <a:t>In this challenge,</a:t>
            </a:r>
            <a:r>
              <a:rPr lang="en-US" sz="2000" dirty="0"/>
              <a:t> Run the data generator to load the sample account and member data.</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Learn how to check for the existence of data in Azure Cosmos DB in a data-loading process</a:t>
            </a:r>
            <a:br>
              <a:rPr lang="en-US" sz="2000" b="0" i="0" dirty="0">
                <a:effectLst/>
              </a:rPr>
            </a:br>
            <a:endParaRPr lang="en-US" sz="2000" b="0" i="0" dirty="0">
              <a:effectLst/>
            </a:endParaRPr>
          </a:p>
          <a:p>
            <a:pPr marL="342900" indent="-342900" algn="l" rtl="0" fontAlgn="base">
              <a:buFont typeface="Arial" panose="020B0604020202020204" pitchFamily="34" charset="0"/>
              <a:buChar char="•"/>
            </a:pPr>
            <a:r>
              <a:rPr lang="en-US" sz="2000" dirty="0"/>
              <a:t>Generate mock data with a given schema</a:t>
            </a:r>
            <a:br>
              <a:rPr lang="en-US" sz="2000" dirty="0"/>
            </a:br>
            <a:endParaRPr lang="en-US" sz="2000" dirty="0"/>
          </a:p>
          <a:p>
            <a:pPr marL="342900" indent="-342900" algn="l" rtl="0" fontAlgn="base">
              <a:buFont typeface="Arial" panose="020B0604020202020204" pitchFamily="34" charset="0"/>
              <a:buChar char="•"/>
            </a:pPr>
            <a:r>
              <a:rPr lang="en-US" sz="2000" b="0" i="0" dirty="0">
                <a:effectLst/>
              </a:rPr>
              <a:t>Run parallel batch or continuous processing to load larger volumes of data</a:t>
            </a:r>
          </a:p>
        </p:txBody>
      </p:sp>
    </p:spTree>
    <p:extLst>
      <p:ext uri="{BB962C8B-B14F-4D97-AF65-F5344CB8AC3E}">
        <p14:creationId xmlns:p14="http://schemas.microsoft.com/office/powerpoint/2010/main" val="322993052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199" y="209440"/>
            <a:ext cx="10518565" cy="710964"/>
          </a:xfrm>
        </p:spPr>
        <p:txBody>
          <a:bodyPr/>
          <a:lstStyle/>
          <a:p>
            <a:r>
              <a:rPr lang="en-US" dirty="0"/>
              <a:t>Challenge 3: Visualize World (Global) Peace </a:t>
            </a:r>
            <a:r>
              <a:rPr lang="en-US" sz="1400" dirty="0"/>
              <a:t>… or at least the members, accounts, and transaction data</a:t>
            </a:r>
          </a:p>
        </p:txBody>
      </p:sp>
      <p:sp>
        <p:nvSpPr>
          <p:cNvPr id="4" name="TextBox 3">
            <a:extLst>
              <a:ext uri="{FF2B5EF4-FFF2-40B4-BE49-F238E27FC236}">
                <a16:creationId xmlns:a16="http://schemas.microsoft.com/office/drawing/2014/main" id="{C66AB271-DFBE-48F7-9D8A-116CBE3C573C}"/>
              </a:ext>
            </a:extLst>
          </p:cNvPr>
          <p:cNvSpPr txBox="1"/>
          <p:nvPr/>
        </p:nvSpPr>
        <p:spPr>
          <a:xfrm>
            <a:off x="584200" y="1396137"/>
            <a:ext cx="11036300" cy="5016758"/>
          </a:xfrm>
          <a:prstGeom prst="rect">
            <a:avLst/>
          </a:prstGeom>
          <a:noFill/>
        </p:spPr>
        <p:txBody>
          <a:bodyPr wrap="square">
            <a:spAutoFit/>
          </a:bodyPr>
          <a:lstStyle/>
          <a:p>
            <a:pPr algn="l" rtl="0" fontAlgn="base"/>
            <a:r>
              <a:rPr lang="en-US" sz="2000" b="0" i="0" dirty="0">
                <a:effectLst/>
              </a:rPr>
              <a:t>In this challenge,</a:t>
            </a:r>
            <a:r>
              <a:rPr lang="en-US" sz="2000" dirty="0"/>
              <a:t> participants</a:t>
            </a:r>
            <a:r>
              <a:rPr lang="en-US" sz="2000" b="0" i="0" dirty="0">
                <a:effectLst/>
              </a:rPr>
              <a:t> will </a:t>
            </a:r>
            <a:r>
              <a:rPr lang="en-US" sz="2000" dirty="0"/>
              <a:t>wire up the Members, Account Summary, and Transaction Statement functionality to load the data from Cosmos DB and present it in the UI and see the end-to-end solution action. They will also complete the global index code that associates members with their accounts.</a:t>
            </a:r>
            <a:endParaRPr lang="en-US" sz="2000" b="0" i="0" dirty="0">
              <a:effectLst/>
            </a:endParaRP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How to conduct batch write operations to Azure Cosmos DB</a:t>
            </a:r>
            <a:br>
              <a:rPr lang="en-US" sz="2000" b="0" i="0" dirty="0">
                <a:effectLst/>
              </a:rPr>
            </a:br>
            <a:endParaRPr lang="en-US" sz="2000" b="0" i="0" dirty="0">
              <a:effectLst/>
            </a:endParaRPr>
          </a:p>
          <a:p>
            <a:pPr marL="342900" indent="-342900" algn="l" rtl="0" fontAlgn="base">
              <a:buFont typeface="Arial" panose="020B0604020202020204" pitchFamily="34" charset="0"/>
              <a:buChar char="•"/>
            </a:pPr>
            <a:r>
              <a:rPr lang="en-US" sz="2000" dirty="0"/>
              <a:t>Understand the core application functionality and its data; useful for later challenges</a:t>
            </a:r>
            <a:br>
              <a:rPr lang="en-US" sz="2000" dirty="0"/>
            </a:br>
            <a:endParaRPr lang="en-US" sz="2000" dirty="0"/>
          </a:p>
          <a:p>
            <a:pPr marL="342900" indent="-342900" algn="l" rtl="0" fontAlgn="base">
              <a:buFont typeface="Arial" panose="020B0604020202020204" pitchFamily="34" charset="0"/>
              <a:buChar char="•"/>
            </a:pPr>
            <a:r>
              <a:rPr lang="en-US" sz="2000" b="0" i="0" dirty="0">
                <a:effectLst/>
              </a:rPr>
              <a:t>How to conduct patch operations using the Azure Cosmos DB SDK</a:t>
            </a:r>
          </a:p>
          <a:p>
            <a:pPr marL="342900" indent="-342900" algn="l" rtl="0" fontAlgn="base">
              <a:buFont typeface="Arial" panose="020B0604020202020204" pitchFamily="34" charset="0"/>
              <a:buChar char="•"/>
            </a:pPr>
            <a:endParaRPr lang="en-US" sz="2000" dirty="0"/>
          </a:p>
          <a:p>
            <a:pPr marL="342900" indent="-342900" algn="l" rtl="0" fontAlgn="base">
              <a:buFont typeface="Arial" panose="020B0604020202020204" pitchFamily="34" charset="0"/>
              <a:buChar char="•"/>
            </a:pPr>
            <a:r>
              <a:rPr lang="en-US" sz="2000" b="0" i="0" dirty="0">
                <a:effectLst/>
              </a:rPr>
              <a:t>Using a global index to associate related documents in Cosmos DB that do not share a common partition key (or even container) and to look up the relationship without a cross-partition query</a:t>
            </a:r>
          </a:p>
        </p:txBody>
      </p:sp>
    </p:spTree>
    <p:extLst>
      <p:ext uri="{BB962C8B-B14F-4D97-AF65-F5344CB8AC3E}">
        <p14:creationId xmlns:p14="http://schemas.microsoft.com/office/powerpoint/2010/main" val="321454984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495520"/>
          </a:xfrm>
        </p:spPr>
        <p:txBody>
          <a:bodyPr/>
          <a:lstStyle/>
          <a:p>
            <a:r>
              <a:rPr lang="en-US" dirty="0"/>
              <a:t>Challenge 4: This Challenge is Questionable</a:t>
            </a:r>
          </a:p>
        </p:txBody>
      </p:sp>
      <p:sp>
        <p:nvSpPr>
          <p:cNvPr id="4" name="TextBox 3">
            <a:extLst>
              <a:ext uri="{FF2B5EF4-FFF2-40B4-BE49-F238E27FC236}">
                <a16:creationId xmlns:a16="http://schemas.microsoft.com/office/drawing/2014/main" id="{CD037916-DF96-4B73-B2C1-764F918DCF34}"/>
              </a:ext>
            </a:extLst>
          </p:cNvPr>
          <p:cNvSpPr txBox="1"/>
          <p:nvPr/>
        </p:nvSpPr>
        <p:spPr>
          <a:xfrm>
            <a:off x="584200" y="1396137"/>
            <a:ext cx="11036300" cy="2554545"/>
          </a:xfrm>
          <a:prstGeom prst="rect">
            <a:avLst/>
          </a:prstGeom>
          <a:noFill/>
        </p:spPr>
        <p:txBody>
          <a:bodyPr wrap="square">
            <a:spAutoFit/>
          </a:bodyPr>
          <a:lstStyle/>
          <a:p>
            <a:pPr algn="l" rtl="0" fontAlgn="base"/>
            <a:r>
              <a:rPr lang="en-US" sz="2000" b="0" i="0" dirty="0">
                <a:effectLst/>
              </a:rPr>
              <a:t>In this challenge,</a:t>
            </a:r>
            <a:r>
              <a:rPr lang="en-US" sz="2000" dirty="0"/>
              <a:t> participants</a:t>
            </a:r>
            <a:r>
              <a:rPr lang="en-US" sz="2000" b="0" i="0" dirty="0">
                <a:effectLst/>
              </a:rPr>
              <a:t> will add functionality to the transactions screen that allows the user to ask questions about a member's transactions using natural language and viewing the results.</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dirty="0"/>
              <a:t>U</a:t>
            </a:r>
            <a:r>
              <a:rPr lang="en-US" sz="2000" b="0" i="0" dirty="0">
                <a:effectLst/>
              </a:rPr>
              <a:t>se the Microsoft Semantic Kernel with Azure OpenAI to create a </a:t>
            </a:r>
            <a:r>
              <a:rPr lang="en-US" sz="2000" b="0" i="0" dirty="0" err="1">
                <a:effectLst/>
              </a:rPr>
              <a:t>SemanticFunction</a:t>
            </a:r>
            <a:r>
              <a:rPr lang="en-US" sz="2000" b="0" i="0" dirty="0">
                <a:effectLst/>
              </a:rPr>
              <a:t> that will respond with the results of the user’s question</a:t>
            </a:r>
          </a:p>
        </p:txBody>
      </p:sp>
    </p:spTree>
    <p:extLst>
      <p:ext uri="{BB962C8B-B14F-4D97-AF65-F5344CB8AC3E}">
        <p14:creationId xmlns:p14="http://schemas.microsoft.com/office/powerpoint/2010/main" val="264356222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B3745-E6EE-4A30-8C28-A11C12F5C6B6}"/>
              </a:ext>
            </a:extLst>
          </p:cNvPr>
          <p:cNvSpPr>
            <a:spLocks noGrp="1"/>
          </p:cNvSpPr>
          <p:nvPr>
            <p:ph type="title"/>
          </p:nvPr>
        </p:nvSpPr>
        <p:spPr/>
        <p:txBody>
          <a:bodyPr/>
          <a:lstStyle/>
          <a:p>
            <a:r>
              <a:rPr lang="en-US" dirty="0">
                <a:solidFill>
                  <a:srgbClr val="FFFFFF"/>
                </a:solidFill>
                <a:cs typeface="Segoe UI" panose="020B0502040204020203" pitchFamily="34" charset="0"/>
              </a:rPr>
              <a:t>Payments Reference Application</a:t>
            </a:r>
            <a:endParaRPr lang="en-US" dirty="0"/>
          </a:p>
        </p:txBody>
      </p:sp>
      <p:sp>
        <p:nvSpPr>
          <p:cNvPr id="5" name="Subtitle 4">
            <a:extLst>
              <a:ext uri="{FF2B5EF4-FFF2-40B4-BE49-F238E27FC236}">
                <a16:creationId xmlns:a16="http://schemas.microsoft.com/office/drawing/2014/main" id="{0017443C-D526-49C2-9F5B-8E362D26B578}"/>
              </a:ext>
            </a:extLst>
          </p:cNvPr>
          <p:cNvSpPr>
            <a:spLocks noGrp="1"/>
          </p:cNvSpPr>
          <p:nvPr>
            <p:ph type="subTitle" idx="1"/>
          </p:nvPr>
        </p:nvSpPr>
        <p:spPr/>
        <p:txBody>
          <a:bodyPr/>
          <a:lstStyle/>
          <a:p>
            <a:endParaRPr lang="en-US"/>
          </a:p>
        </p:txBody>
      </p:sp>
      <p:pic>
        <p:nvPicPr>
          <p:cNvPr id="3" name="Picture 2" descr="A picture containing ax, tool&#10;&#10;Description generated with very high confidence">
            <a:extLst>
              <a:ext uri="{FF2B5EF4-FFF2-40B4-BE49-F238E27FC236}">
                <a16:creationId xmlns:a16="http://schemas.microsoft.com/office/drawing/2014/main" id="{5512510E-81F2-4630-8876-36B233BF7382}"/>
              </a:ext>
            </a:extLst>
          </p:cNvPr>
          <p:cNvPicPr>
            <a:picLocks noChangeAspect="1"/>
          </p:cNvPicPr>
          <p:nvPr/>
        </p:nvPicPr>
        <p:blipFill>
          <a:blip r:embed="rId2"/>
          <a:stretch>
            <a:fillRect/>
          </a:stretch>
        </p:blipFill>
        <p:spPr>
          <a:xfrm>
            <a:off x="791312" y="6265104"/>
            <a:ext cx="369332" cy="300266"/>
          </a:xfrm>
          <a:prstGeom prst="rect">
            <a:avLst/>
          </a:prstGeom>
        </p:spPr>
      </p:pic>
      <p:sp>
        <p:nvSpPr>
          <p:cNvPr id="8" name="TextBox 7">
            <a:extLst>
              <a:ext uri="{FF2B5EF4-FFF2-40B4-BE49-F238E27FC236}">
                <a16:creationId xmlns:a16="http://schemas.microsoft.com/office/drawing/2014/main" id="{31ED1272-7959-4D26-A34C-C227A79E7CA5}"/>
              </a:ext>
            </a:extLst>
          </p:cNvPr>
          <p:cNvSpPr txBox="1"/>
          <p:nvPr/>
        </p:nvSpPr>
        <p:spPr>
          <a:xfrm>
            <a:off x="1249285" y="6230571"/>
            <a:ext cx="17155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#MSOpenHack</a:t>
            </a:r>
          </a:p>
        </p:txBody>
      </p:sp>
    </p:spTree>
    <p:extLst>
      <p:ext uri="{BB962C8B-B14F-4D97-AF65-F5344CB8AC3E}">
        <p14:creationId xmlns:p14="http://schemas.microsoft.com/office/powerpoint/2010/main" val="172670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495520"/>
          </a:xfrm>
        </p:spPr>
        <p:txBody>
          <a:bodyPr/>
          <a:lstStyle/>
          <a:p>
            <a:r>
              <a:rPr lang="en-US" dirty="0"/>
              <a:t>Challenge 5: Home Improvement: AI Edition</a:t>
            </a:r>
          </a:p>
        </p:txBody>
      </p:sp>
      <p:sp>
        <p:nvSpPr>
          <p:cNvPr id="4" name="TextBox 3">
            <a:extLst>
              <a:ext uri="{FF2B5EF4-FFF2-40B4-BE49-F238E27FC236}">
                <a16:creationId xmlns:a16="http://schemas.microsoft.com/office/drawing/2014/main" id="{3B0099AB-0385-4248-B70E-F201157859DD}"/>
              </a:ext>
            </a:extLst>
          </p:cNvPr>
          <p:cNvSpPr txBox="1"/>
          <p:nvPr/>
        </p:nvSpPr>
        <p:spPr>
          <a:xfrm>
            <a:off x="584200" y="1396137"/>
            <a:ext cx="11036300" cy="1938992"/>
          </a:xfrm>
          <a:prstGeom prst="rect">
            <a:avLst/>
          </a:prstGeom>
          <a:noFill/>
        </p:spPr>
        <p:txBody>
          <a:bodyPr wrap="square">
            <a:spAutoFit/>
          </a:bodyPr>
          <a:lstStyle/>
          <a:p>
            <a:pPr algn="l" rtl="0" fontAlgn="base"/>
            <a:r>
              <a:rPr lang="en-US" sz="2000" b="0" i="0" dirty="0">
                <a:effectLst/>
              </a:rPr>
              <a:t>In this challenge,</a:t>
            </a:r>
            <a:r>
              <a:rPr lang="en-US" sz="2000" dirty="0"/>
              <a:t> participants</a:t>
            </a:r>
            <a:r>
              <a:rPr lang="en-US" sz="2000" b="0" i="0" dirty="0">
                <a:effectLst/>
              </a:rPr>
              <a:t> will </a:t>
            </a:r>
            <a:r>
              <a:rPr lang="en-US" sz="2000" dirty="0"/>
              <a:t>i</a:t>
            </a:r>
            <a:r>
              <a:rPr lang="en-US" sz="2000" b="0" i="0" dirty="0">
                <a:effectLst/>
              </a:rPr>
              <a:t>mprove the prompt text to reduce any dependency on the model's parametric knowledge and improve the handling of numeric computations.</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TBD</a:t>
            </a:r>
          </a:p>
        </p:txBody>
      </p:sp>
    </p:spTree>
    <p:extLst>
      <p:ext uri="{BB962C8B-B14F-4D97-AF65-F5344CB8AC3E}">
        <p14:creationId xmlns:p14="http://schemas.microsoft.com/office/powerpoint/2010/main" val="424876705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593510F3-A491-4515-B369-8F8B55D118FA}"/>
              </a:ext>
            </a:extLst>
          </p:cNvPr>
          <p:cNvSpPr>
            <a:spLocks noGrp="1"/>
          </p:cNvSpPr>
          <p:nvPr>
            <p:ph type="title"/>
          </p:nvPr>
        </p:nvSpPr>
        <p:spPr>
          <a:xfrm>
            <a:off x="369047" y="2640668"/>
            <a:ext cx="4052346" cy="495520"/>
          </a:xfrm>
        </p:spPr>
        <p:txBody>
          <a:bodyPr/>
          <a:lstStyle/>
          <a:p>
            <a:r>
              <a:rPr lang="en-US"/>
              <a:t>Coach solutions folder</a:t>
            </a:r>
          </a:p>
        </p:txBody>
      </p:sp>
      <p:sp>
        <p:nvSpPr>
          <p:cNvPr id="17" name="Title 15">
            <a:extLst>
              <a:ext uri="{FF2B5EF4-FFF2-40B4-BE49-F238E27FC236}">
                <a16:creationId xmlns:a16="http://schemas.microsoft.com/office/drawing/2014/main" id="{BC7B19C1-225B-4AE6-9F94-8D3BCE539746}"/>
              </a:ext>
            </a:extLst>
          </p:cNvPr>
          <p:cNvSpPr txBox="1">
            <a:spLocks/>
          </p:cNvSpPr>
          <p:nvPr/>
        </p:nvSpPr>
        <p:spPr>
          <a:xfrm>
            <a:off x="369046" y="3181240"/>
            <a:ext cx="7734429" cy="495520"/>
          </a:xfrm>
          <a:prstGeom prst="rect">
            <a:avLst/>
          </a:prstGeom>
        </p:spPr>
        <p:txBody>
          <a:bodyPr vert="horz" wrap="square" lIns="0" tIns="64008" rIns="0" bIns="0" rtlCol="0" anchor="t">
            <a:spAutoFit/>
          </a:bodyPr>
          <a:lstStyle>
            <a:lvl1pPr algn="l" defTabSz="932742" rtl="0" eaLnBrk="1" latinLnBrk="0" hangingPunct="1">
              <a:lnSpc>
                <a:spcPct val="100000"/>
              </a:lnSpc>
              <a:spcBef>
                <a:spcPct val="0"/>
              </a:spcBef>
              <a:buNone/>
              <a:defRPr lang="en-US" sz="2800" b="0" kern="1200" cap="none" spc="0" baseline="0">
                <a:ln w="3175">
                  <a:noFill/>
                </a:ln>
                <a:solidFill>
                  <a:schemeClr val="tx1"/>
                </a:solidFill>
                <a:effectLst/>
                <a:latin typeface="+mj-lt"/>
                <a:ea typeface="+mn-ea"/>
                <a:cs typeface="Segoe UI" panose="020B0502040204020203" pitchFamily="34" charset="0"/>
              </a:defRPr>
            </a:lvl1pPr>
          </a:lstStyle>
          <a:p>
            <a:r>
              <a:rPr lang="en-US" dirty="0">
                <a:hlinkClick r:id="rId2"/>
              </a:rPr>
              <a:t>https://aka.ms/</a:t>
            </a:r>
            <a:r>
              <a:rPr lang="en-US" dirty="0"/>
              <a:t>TBD</a:t>
            </a:r>
          </a:p>
        </p:txBody>
      </p:sp>
    </p:spTree>
    <p:extLst>
      <p:ext uri="{BB962C8B-B14F-4D97-AF65-F5344CB8AC3E}">
        <p14:creationId xmlns:p14="http://schemas.microsoft.com/office/powerpoint/2010/main" val="294487728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B2177-4DE1-4377-A479-B793D8C4925F}"/>
              </a:ext>
            </a:extLst>
          </p:cNvPr>
          <p:cNvSpPr>
            <a:spLocks noGrp="1"/>
          </p:cNvSpPr>
          <p:nvPr>
            <p:ph type="title"/>
          </p:nvPr>
        </p:nvSpPr>
        <p:spPr/>
        <p:txBody>
          <a:bodyPr/>
          <a:lstStyle/>
          <a:p>
            <a:r>
              <a:rPr lang="en-US"/>
              <a:t>Thank you coaches!</a:t>
            </a:r>
          </a:p>
        </p:txBody>
      </p:sp>
    </p:spTree>
    <p:extLst>
      <p:ext uri="{BB962C8B-B14F-4D97-AF65-F5344CB8AC3E}">
        <p14:creationId xmlns:p14="http://schemas.microsoft.com/office/powerpoint/2010/main" val="425024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4B6331-884D-4659-A249-58AAA9D5F671}"/>
              </a:ext>
            </a:extLst>
          </p:cNvPr>
          <p:cNvSpPr txBox="1"/>
          <p:nvPr/>
        </p:nvSpPr>
        <p:spPr>
          <a:xfrm>
            <a:off x="1960798" y="2745660"/>
            <a:ext cx="7747471" cy="707886"/>
          </a:xfrm>
          <a:prstGeom prst="rect">
            <a:avLst/>
          </a:prstGeom>
          <a:noFill/>
        </p:spPr>
        <p:txBody>
          <a:bodyPr wrap="square">
            <a:spAutoFit/>
          </a:bodyPr>
          <a:lstStyle/>
          <a:p>
            <a:r>
              <a:rPr lang="en-US" sz="2000" dirty="0">
                <a:solidFill>
                  <a:prstClr val="white"/>
                </a:solidFill>
                <a:latin typeface="Segoe UI Semilight"/>
              </a:rPr>
              <a:t>Are a category of solutions that include loyalty programs, merchant services, payments, banking and statement analysis. </a:t>
            </a:r>
          </a:p>
        </p:txBody>
      </p:sp>
      <p:sp>
        <p:nvSpPr>
          <p:cNvPr id="9" name="TextBox 8">
            <a:extLst>
              <a:ext uri="{FF2B5EF4-FFF2-40B4-BE49-F238E27FC236}">
                <a16:creationId xmlns:a16="http://schemas.microsoft.com/office/drawing/2014/main" id="{264981F1-3CD8-431A-90FB-DC5A6BF42DDE}"/>
              </a:ext>
            </a:extLst>
          </p:cNvPr>
          <p:cNvSpPr txBox="1"/>
          <p:nvPr/>
        </p:nvSpPr>
        <p:spPr>
          <a:xfrm>
            <a:off x="9763540" y="373527"/>
            <a:ext cx="2428460" cy="430887"/>
          </a:xfrm>
          <a:prstGeom prst="rect">
            <a:avLst/>
          </a:prstGeom>
          <a:noFill/>
        </p:spPr>
        <p:txBody>
          <a:bodyPr wrap="square">
            <a:spAutoFit/>
          </a:bodyPr>
          <a:lstStyle/>
          <a:p>
            <a:pPr algn="ctr"/>
            <a:r>
              <a:rPr lang="en-US" sz="2200" b="1">
                <a:solidFill>
                  <a:schemeClr val="bg1"/>
                </a:solidFill>
              </a:rPr>
              <a:t>Technologies</a:t>
            </a:r>
          </a:p>
        </p:txBody>
      </p:sp>
      <p:sp>
        <p:nvSpPr>
          <p:cNvPr id="11" name="TextBox 10">
            <a:extLst>
              <a:ext uri="{FF2B5EF4-FFF2-40B4-BE49-F238E27FC236}">
                <a16:creationId xmlns:a16="http://schemas.microsoft.com/office/drawing/2014/main" id="{61F779EE-1EE5-4542-924F-21D9918B86AF}"/>
              </a:ext>
            </a:extLst>
          </p:cNvPr>
          <p:cNvSpPr txBox="1"/>
          <p:nvPr/>
        </p:nvSpPr>
        <p:spPr>
          <a:xfrm>
            <a:off x="9763539" y="1218906"/>
            <a:ext cx="2428460" cy="4247317"/>
          </a:xfrm>
          <a:prstGeom prst="rect">
            <a:avLst/>
          </a:prstGeom>
          <a:noFill/>
        </p:spPr>
        <p:txBody>
          <a:bodyPr wrap="square">
            <a:spAutoFit/>
          </a:bodyPr>
          <a:lstStyle/>
          <a:p>
            <a:pPr marL="404812" indent="-285750">
              <a:buClr>
                <a:srgbClr val="2176BC"/>
              </a:buClr>
              <a:buSzPct val="111000"/>
              <a:buFont typeface="Segoe UI" panose="020B0502040204020203" pitchFamily="34" charset="0"/>
              <a:buChar char="○"/>
            </a:pPr>
            <a:r>
              <a:rPr lang="en-US" dirty="0">
                <a:solidFill>
                  <a:schemeClr val="bg1"/>
                </a:solidFill>
              </a:rPr>
              <a:t>Azure Cosmos DB</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OpenAI Service</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Semantic Kernel</a:t>
            </a:r>
            <a:br>
              <a:rPr lang="en-US" dirty="0">
                <a:solidFill>
                  <a:schemeClr val="bg1"/>
                </a:solidFill>
              </a:rPr>
            </a:b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Front Door</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Static Website</a:t>
            </a:r>
          </a:p>
          <a:p>
            <a:pPr marL="119062">
              <a:buClr>
                <a:srgbClr val="2176BC"/>
              </a:buClr>
              <a:buSzPct val="111000"/>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Storage</a:t>
            </a:r>
          </a:p>
          <a:p>
            <a:pPr marL="119062">
              <a:buClr>
                <a:srgbClr val="2176BC"/>
              </a:buClr>
              <a:buSzPct val="111000"/>
            </a:pPr>
            <a:endParaRPr lang="en-US" dirty="0">
              <a:solidFill>
                <a:schemeClr val="bg1"/>
              </a:solidFill>
            </a:endParaRPr>
          </a:p>
          <a:p>
            <a:pPr marL="119062">
              <a:buClr>
                <a:srgbClr val="2176BC"/>
              </a:buClr>
              <a:buSzPct val="111000"/>
            </a:pPr>
            <a:endParaRPr lang="en-US" dirty="0">
              <a:solidFill>
                <a:schemeClr val="bg1"/>
              </a:solidFill>
            </a:endParaRPr>
          </a:p>
        </p:txBody>
      </p:sp>
      <p:cxnSp>
        <p:nvCxnSpPr>
          <p:cNvPr id="13" name="Straight Connector 12">
            <a:extLst>
              <a:ext uri="{FF2B5EF4-FFF2-40B4-BE49-F238E27FC236}">
                <a16:creationId xmlns:a16="http://schemas.microsoft.com/office/drawing/2014/main" id="{1521A934-F052-44EA-9D79-E835CBFE86DA}"/>
              </a:ext>
            </a:extLst>
          </p:cNvPr>
          <p:cNvCxnSpPr/>
          <p:nvPr/>
        </p:nvCxnSpPr>
        <p:spPr>
          <a:xfrm>
            <a:off x="9763540" y="0"/>
            <a:ext cx="0" cy="6858000"/>
          </a:xfrm>
          <a:prstGeom prst="line">
            <a:avLst/>
          </a:prstGeom>
          <a:ln w="19050">
            <a:solidFill>
              <a:srgbClr val="2176BC"/>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3B993B50-E6FA-461E-8E06-24141BA8C098}"/>
              </a:ext>
            </a:extLst>
          </p:cNvPr>
          <p:cNvSpPr>
            <a:spLocks noGrp="1"/>
          </p:cNvSpPr>
          <p:nvPr>
            <p:ph type="title"/>
          </p:nvPr>
        </p:nvSpPr>
        <p:spPr>
          <a:xfrm>
            <a:off x="2071337" y="2275443"/>
            <a:ext cx="7636932" cy="430887"/>
          </a:xfrm>
        </p:spPr>
        <p:txBody>
          <a:bodyPr/>
          <a:lstStyle/>
          <a:p>
            <a:r>
              <a:rPr lang="en-US" sz="2800" dirty="0"/>
              <a:t>Payments &amp; Transactions</a:t>
            </a:r>
          </a:p>
        </p:txBody>
      </p:sp>
    </p:spTree>
    <p:extLst>
      <p:ext uri="{BB962C8B-B14F-4D97-AF65-F5344CB8AC3E}">
        <p14:creationId xmlns:p14="http://schemas.microsoft.com/office/powerpoint/2010/main" val="294184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C97462-A7D0-45CE-0150-E81AA4AA42EB}"/>
              </a:ext>
            </a:extLst>
          </p:cNvPr>
          <p:cNvSpPr>
            <a:spLocks noGrp="1"/>
          </p:cNvSpPr>
          <p:nvPr>
            <p:ph type="title"/>
          </p:nvPr>
        </p:nvSpPr>
        <p:spPr/>
        <p:txBody>
          <a:bodyPr/>
          <a:lstStyle/>
          <a:p>
            <a:r>
              <a:rPr lang="en-US" dirty="0"/>
              <a:t>Scenario</a:t>
            </a:r>
          </a:p>
        </p:txBody>
      </p:sp>
      <p:sp>
        <p:nvSpPr>
          <p:cNvPr id="5" name="Text Placeholder 4">
            <a:extLst>
              <a:ext uri="{FF2B5EF4-FFF2-40B4-BE49-F238E27FC236}">
                <a16:creationId xmlns:a16="http://schemas.microsoft.com/office/drawing/2014/main" id="{6F33E021-3047-07E5-4CC6-1F3BF72FAFB4}"/>
              </a:ext>
            </a:extLst>
          </p:cNvPr>
          <p:cNvSpPr>
            <a:spLocks noGrp="1"/>
          </p:cNvSpPr>
          <p:nvPr>
            <p:ph type="body" sz="quarter" idx="10"/>
          </p:nvPr>
        </p:nvSpPr>
        <p:spPr>
          <a:xfrm>
            <a:off x="586740" y="1212533"/>
            <a:ext cx="11018520" cy="5244513"/>
          </a:xfrm>
        </p:spPr>
        <p:txBody>
          <a:bodyPr/>
          <a:lstStyle/>
          <a:p>
            <a:r>
              <a:rPr lang="en-US" sz="2400" dirty="0"/>
              <a:t>The scenario centers around a payments and transactions solution. Members having accounts, each account with corresponding balances, overdraft limits and credit/debit transactions. </a:t>
            </a:r>
          </a:p>
          <a:p>
            <a:endParaRPr lang="en-US" sz="2400" dirty="0"/>
          </a:p>
          <a:p>
            <a:r>
              <a:rPr lang="en-US" sz="2400" dirty="0"/>
              <a:t>Transaction data is replicated across multiple geographic regions for both reads and writes, while maintaining consistency. Updates are made efficiently with the patch operation with ACID guarantees, an important feature when dealing with payments.</a:t>
            </a:r>
          </a:p>
          <a:p>
            <a:endParaRPr lang="en-US" sz="2400" dirty="0"/>
          </a:p>
          <a:p>
            <a:r>
              <a:rPr lang="en-US" sz="2400" dirty="0"/>
              <a:t>Business rules govern if a transaction is allowed. </a:t>
            </a:r>
          </a:p>
          <a:p>
            <a:endParaRPr lang="en-US" sz="2400" dirty="0"/>
          </a:p>
          <a:p>
            <a:r>
              <a:rPr lang="en-US" sz="2400" dirty="0"/>
              <a:t>An AI powered co-pilot enables agents to analyze transactions using natural language.</a:t>
            </a:r>
          </a:p>
        </p:txBody>
      </p:sp>
    </p:spTree>
    <p:extLst>
      <p:ext uri="{BB962C8B-B14F-4D97-AF65-F5344CB8AC3E}">
        <p14:creationId xmlns:p14="http://schemas.microsoft.com/office/powerpoint/2010/main" val="1641401202"/>
      </p:ext>
    </p:extLst>
  </p:cSld>
  <p:clrMapOvr>
    <a:masterClrMapping/>
  </p:clrMapOvr>
  <p:transition>
    <p:fade/>
  </p:transition>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F21AA5CD-112A-7DF6-D8C6-779669711C9A}"/>
              </a:ext>
            </a:extLst>
          </p:cNvPr>
          <p:cNvSpPr/>
          <p:nvPr/>
        </p:nvSpPr>
        <p:spPr bwMode="auto">
          <a:xfrm>
            <a:off x="0" y="1013708"/>
            <a:ext cx="12192000" cy="535700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sp>
        <p:nvSpPr>
          <p:cNvPr id="333" name="TextBox 332">
            <a:extLst>
              <a:ext uri="{FF2B5EF4-FFF2-40B4-BE49-F238E27FC236}">
                <a16:creationId xmlns:a16="http://schemas.microsoft.com/office/drawing/2014/main" id="{AC70D3CE-C8E5-6A8B-20C2-78B6D2C50DD1}"/>
              </a:ext>
            </a:extLst>
          </p:cNvPr>
          <p:cNvSpPr txBox="1"/>
          <p:nvPr/>
        </p:nvSpPr>
        <p:spPr>
          <a:xfrm>
            <a:off x="165005" y="190317"/>
            <a:ext cx="5563063" cy="523220"/>
          </a:xfrm>
          <a:prstGeom prst="rect">
            <a:avLst/>
          </a:prstGeom>
          <a:noFill/>
        </p:spPr>
        <p:txBody>
          <a:bodyPr wrap="square">
            <a:spAutoFit/>
          </a:bodyPr>
          <a:lstStyle/>
          <a:p>
            <a:r>
              <a:rPr lang="en-US" sz="2800" spc="-50" dirty="0">
                <a:ln w="3175">
                  <a:noFill/>
                </a:ln>
                <a:latin typeface="+mj-lt"/>
                <a:cs typeface="Segoe UI" panose="020B0502040204020203" pitchFamily="34" charset="0"/>
              </a:rPr>
              <a:t>Reference Architecture</a:t>
            </a:r>
          </a:p>
        </p:txBody>
      </p:sp>
      <p:sp>
        <p:nvSpPr>
          <p:cNvPr id="81" name="Rectangle 80">
            <a:extLst>
              <a:ext uri="{FF2B5EF4-FFF2-40B4-BE49-F238E27FC236}">
                <a16:creationId xmlns:a16="http://schemas.microsoft.com/office/drawing/2014/main" id="{87008D77-EB90-37CB-0EC7-BF98DD03AAD7}"/>
              </a:ext>
            </a:extLst>
          </p:cNvPr>
          <p:cNvSpPr/>
          <p:nvPr/>
        </p:nvSpPr>
        <p:spPr>
          <a:xfrm>
            <a:off x="1043796" y="1013708"/>
            <a:ext cx="10127412" cy="5357004"/>
          </a:xfrm>
          <a:prstGeom prst="rect">
            <a:avLst/>
          </a:prstGeom>
          <a:noFill/>
          <a:ln w="28575" cap="flat" cmpd="sng" algn="ctr">
            <a:solidFill>
              <a:srgbClr val="00B0F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82" name="Group 81">
            <a:extLst>
              <a:ext uri="{FF2B5EF4-FFF2-40B4-BE49-F238E27FC236}">
                <a16:creationId xmlns:a16="http://schemas.microsoft.com/office/drawing/2014/main" id="{2457A4B1-765F-9AB8-BDED-5537AFAFB4C3}"/>
              </a:ext>
            </a:extLst>
          </p:cNvPr>
          <p:cNvGrpSpPr/>
          <p:nvPr/>
        </p:nvGrpSpPr>
        <p:grpSpPr>
          <a:xfrm>
            <a:off x="1277073" y="2994126"/>
            <a:ext cx="3883134" cy="2540697"/>
            <a:chOff x="1230974" y="1895511"/>
            <a:chExt cx="4943272" cy="3234335"/>
          </a:xfrm>
        </p:grpSpPr>
        <p:pic>
          <p:nvPicPr>
            <p:cNvPr id="83" name="Picture 82">
              <a:extLst>
                <a:ext uri="{FF2B5EF4-FFF2-40B4-BE49-F238E27FC236}">
                  <a16:creationId xmlns:a16="http://schemas.microsoft.com/office/drawing/2014/main" id="{32872D07-6A0C-4453-DC2F-0BFDB2ED46F0}"/>
                </a:ext>
              </a:extLst>
            </p:cNvPr>
            <p:cNvPicPr>
              <a:picLocks noChangeAspect="1"/>
            </p:cNvPicPr>
            <p:nvPr/>
          </p:nvPicPr>
          <p:blipFill>
            <a:blip r:embed="rId4"/>
            <a:stretch>
              <a:fillRect/>
            </a:stretch>
          </p:blipFill>
          <p:spPr>
            <a:xfrm>
              <a:off x="1325595" y="1895511"/>
              <a:ext cx="4848651" cy="3234335"/>
            </a:xfrm>
            <a:prstGeom prst="rect">
              <a:avLst/>
            </a:prstGeom>
          </p:spPr>
        </p:pic>
        <p:grpSp>
          <p:nvGrpSpPr>
            <p:cNvPr id="84" name="Group 83">
              <a:extLst>
                <a:ext uri="{FF2B5EF4-FFF2-40B4-BE49-F238E27FC236}">
                  <a16:creationId xmlns:a16="http://schemas.microsoft.com/office/drawing/2014/main" id="{EE5C26ED-A582-3ADB-E677-68041976B735}"/>
                </a:ext>
              </a:extLst>
            </p:cNvPr>
            <p:cNvGrpSpPr/>
            <p:nvPr/>
          </p:nvGrpSpPr>
          <p:grpSpPr>
            <a:xfrm>
              <a:off x="1230974" y="2225271"/>
              <a:ext cx="1534970" cy="1034931"/>
              <a:chOff x="558114" y="1319497"/>
              <a:chExt cx="1534970" cy="1034931"/>
            </a:xfrm>
          </p:grpSpPr>
          <p:pic>
            <p:nvPicPr>
              <p:cNvPr id="91" name="Graphic 90">
                <a:extLst>
                  <a:ext uri="{FF2B5EF4-FFF2-40B4-BE49-F238E27FC236}">
                    <a16:creationId xmlns:a16="http://schemas.microsoft.com/office/drawing/2014/main" id="{CC579F37-7175-44F9-8E9B-F3184E9444E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42587" y="1319497"/>
                <a:ext cx="566016" cy="566016"/>
              </a:xfrm>
              <a:prstGeom prst="rect">
                <a:avLst/>
              </a:prstGeom>
            </p:spPr>
          </p:pic>
          <p:sp>
            <p:nvSpPr>
              <p:cNvPr id="92" name="TextBox 91">
                <a:extLst>
                  <a:ext uri="{FF2B5EF4-FFF2-40B4-BE49-F238E27FC236}">
                    <a16:creationId xmlns:a16="http://schemas.microsoft.com/office/drawing/2014/main" id="{D652DF17-C78C-4DA0-623E-63F41D43D689}"/>
                  </a:ext>
                </a:extLst>
              </p:cNvPr>
              <p:cNvSpPr txBox="1"/>
              <p:nvPr/>
            </p:nvSpPr>
            <p:spPr>
              <a:xfrm>
                <a:off x="558114" y="1805904"/>
                <a:ext cx="1534970" cy="548524"/>
              </a:xfrm>
              <a:prstGeom prst="rect">
                <a:avLst/>
              </a:prstGeom>
              <a:noFill/>
            </p:spPr>
            <p:txBody>
              <a:bodyPr wrap="none" rtlCol="0">
                <a:spAutoFit/>
              </a:bodyPr>
              <a:lstStyle/>
              <a:p>
                <a:pPr algn="ctr"/>
                <a:r>
                  <a:rPr lang="en-US" sz="1100" dirty="0">
                    <a:solidFill>
                      <a:prstClr val="black"/>
                    </a:solidFill>
                    <a:latin typeface="Calibri" panose="020F0502020204030204"/>
                  </a:rPr>
                  <a:t>Account Data</a:t>
                </a:r>
              </a:p>
              <a:p>
                <a:pPr algn="ctr"/>
                <a:r>
                  <a:rPr lang="en-US" sz="1100" b="1" dirty="0">
                    <a:solidFill>
                      <a:prstClr val="black"/>
                    </a:solidFill>
                    <a:latin typeface="Calibri" panose="020F0502020204030204"/>
                  </a:rPr>
                  <a:t>Azure Cosmos DB</a:t>
                </a:r>
              </a:p>
            </p:txBody>
          </p:sp>
        </p:grpSp>
        <p:grpSp>
          <p:nvGrpSpPr>
            <p:cNvPr id="85" name="Group 84">
              <a:extLst>
                <a:ext uri="{FF2B5EF4-FFF2-40B4-BE49-F238E27FC236}">
                  <a16:creationId xmlns:a16="http://schemas.microsoft.com/office/drawing/2014/main" id="{73554331-2218-DE53-CDAF-9AC5D8CBC804}"/>
                </a:ext>
              </a:extLst>
            </p:cNvPr>
            <p:cNvGrpSpPr/>
            <p:nvPr/>
          </p:nvGrpSpPr>
          <p:grpSpPr>
            <a:xfrm>
              <a:off x="1741915" y="3489782"/>
              <a:ext cx="1534970" cy="1034931"/>
              <a:chOff x="558114" y="1319497"/>
              <a:chExt cx="1534970" cy="1034931"/>
            </a:xfrm>
          </p:grpSpPr>
          <p:pic>
            <p:nvPicPr>
              <p:cNvPr id="89" name="Graphic 88">
                <a:extLst>
                  <a:ext uri="{FF2B5EF4-FFF2-40B4-BE49-F238E27FC236}">
                    <a16:creationId xmlns:a16="http://schemas.microsoft.com/office/drawing/2014/main" id="{8E6DF053-6B9C-04E0-D8C5-18AA9C78B5F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42587" y="1319497"/>
                <a:ext cx="566016" cy="566016"/>
              </a:xfrm>
              <a:prstGeom prst="rect">
                <a:avLst/>
              </a:prstGeom>
            </p:spPr>
          </p:pic>
          <p:sp>
            <p:nvSpPr>
              <p:cNvPr id="90" name="TextBox 89">
                <a:extLst>
                  <a:ext uri="{FF2B5EF4-FFF2-40B4-BE49-F238E27FC236}">
                    <a16:creationId xmlns:a16="http://schemas.microsoft.com/office/drawing/2014/main" id="{FEF7BA34-9259-3426-02A9-857E1A6CE775}"/>
                  </a:ext>
                </a:extLst>
              </p:cNvPr>
              <p:cNvSpPr txBox="1"/>
              <p:nvPr/>
            </p:nvSpPr>
            <p:spPr>
              <a:xfrm>
                <a:off x="558114" y="1805904"/>
                <a:ext cx="1534970" cy="548524"/>
              </a:xfrm>
              <a:prstGeom prst="rect">
                <a:avLst/>
              </a:prstGeom>
              <a:noFill/>
            </p:spPr>
            <p:txBody>
              <a:bodyPr wrap="none" rtlCol="0">
                <a:spAutoFit/>
              </a:bodyPr>
              <a:lstStyle/>
              <a:p>
                <a:pPr algn="ctr"/>
                <a:r>
                  <a:rPr lang="en-US" sz="1100" dirty="0">
                    <a:solidFill>
                      <a:prstClr val="black"/>
                    </a:solidFill>
                    <a:latin typeface="Calibri" panose="020F0502020204030204"/>
                  </a:rPr>
                  <a:t>Account Data</a:t>
                </a:r>
              </a:p>
              <a:p>
                <a:pPr algn="ctr"/>
                <a:r>
                  <a:rPr lang="en-US" sz="1100" b="1" dirty="0">
                    <a:solidFill>
                      <a:prstClr val="black"/>
                    </a:solidFill>
                    <a:latin typeface="Calibri" panose="020F0502020204030204"/>
                  </a:rPr>
                  <a:t>Azure Cosmos DB</a:t>
                </a:r>
              </a:p>
            </p:txBody>
          </p:sp>
        </p:grpSp>
        <p:grpSp>
          <p:nvGrpSpPr>
            <p:cNvPr id="86" name="Group 85">
              <a:extLst>
                <a:ext uri="{FF2B5EF4-FFF2-40B4-BE49-F238E27FC236}">
                  <a16:creationId xmlns:a16="http://schemas.microsoft.com/office/drawing/2014/main" id="{D75CF494-D674-EE00-2A3A-E40742DF7D6B}"/>
                </a:ext>
              </a:extLst>
            </p:cNvPr>
            <p:cNvGrpSpPr/>
            <p:nvPr/>
          </p:nvGrpSpPr>
          <p:grpSpPr>
            <a:xfrm>
              <a:off x="4591897" y="3055808"/>
              <a:ext cx="1534970" cy="1034931"/>
              <a:chOff x="558114" y="1319497"/>
              <a:chExt cx="1534970" cy="1034931"/>
            </a:xfrm>
          </p:grpSpPr>
          <p:pic>
            <p:nvPicPr>
              <p:cNvPr id="87" name="Graphic 86">
                <a:extLst>
                  <a:ext uri="{FF2B5EF4-FFF2-40B4-BE49-F238E27FC236}">
                    <a16:creationId xmlns:a16="http://schemas.microsoft.com/office/drawing/2014/main" id="{3F441818-5457-D30D-22F4-6873BE27F6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42587" y="1319497"/>
                <a:ext cx="566016" cy="566016"/>
              </a:xfrm>
              <a:prstGeom prst="rect">
                <a:avLst/>
              </a:prstGeom>
            </p:spPr>
          </p:pic>
          <p:sp>
            <p:nvSpPr>
              <p:cNvPr id="88" name="TextBox 87">
                <a:extLst>
                  <a:ext uri="{FF2B5EF4-FFF2-40B4-BE49-F238E27FC236}">
                    <a16:creationId xmlns:a16="http://schemas.microsoft.com/office/drawing/2014/main" id="{A5C2C57A-6757-22AB-A251-F02F3C7484B6}"/>
                  </a:ext>
                </a:extLst>
              </p:cNvPr>
              <p:cNvSpPr txBox="1"/>
              <p:nvPr/>
            </p:nvSpPr>
            <p:spPr>
              <a:xfrm>
                <a:off x="558114" y="1805904"/>
                <a:ext cx="1534970" cy="548524"/>
              </a:xfrm>
              <a:prstGeom prst="rect">
                <a:avLst/>
              </a:prstGeom>
              <a:noFill/>
            </p:spPr>
            <p:txBody>
              <a:bodyPr wrap="none" rtlCol="0">
                <a:spAutoFit/>
              </a:bodyPr>
              <a:lstStyle/>
              <a:p>
                <a:pPr algn="ctr"/>
                <a:r>
                  <a:rPr lang="en-US" sz="1100" dirty="0">
                    <a:solidFill>
                      <a:prstClr val="black"/>
                    </a:solidFill>
                    <a:latin typeface="Calibri" panose="020F0502020204030204"/>
                  </a:rPr>
                  <a:t>Account Data</a:t>
                </a:r>
              </a:p>
              <a:p>
                <a:pPr algn="ctr"/>
                <a:r>
                  <a:rPr lang="en-US" sz="1100" b="1" dirty="0">
                    <a:solidFill>
                      <a:prstClr val="black"/>
                    </a:solidFill>
                    <a:latin typeface="Calibri" panose="020F0502020204030204"/>
                  </a:rPr>
                  <a:t>Azure Cosmos DB</a:t>
                </a:r>
              </a:p>
            </p:txBody>
          </p:sp>
        </p:grpSp>
      </p:grpSp>
      <p:grpSp>
        <p:nvGrpSpPr>
          <p:cNvPr id="93" name="Group 92">
            <a:extLst>
              <a:ext uri="{FF2B5EF4-FFF2-40B4-BE49-F238E27FC236}">
                <a16:creationId xmlns:a16="http://schemas.microsoft.com/office/drawing/2014/main" id="{4A1E3830-CFBC-512A-E3F7-252BFDBFC758}"/>
              </a:ext>
            </a:extLst>
          </p:cNvPr>
          <p:cNvGrpSpPr/>
          <p:nvPr/>
        </p:nvGrpSpPr>
        <p:grpSpPr>
          <a:xfrm>
            <a:off x="8266174" y="3092303"/>
            <a:ext cx="867545" cy="892719"/>
            <a:chOff x="7343071" y="2711678"/>
            <a:chExt cx="989119" cy="1017821"/>
          </a:xfrm>
        </p:grpSpPr>
        <p:pic>
          <p:nvPicPr>
            <p:cNvPr id="94" name="Graphic 93">
              <a:extLst>
                <a:ext uri="{FF2B5EF4-FFF2-40B4-BE49-F238E27FC236}">
                  <a16:creationId xmlns:a16="http://schemas.microsoft.com/office/drawing/2014/main" id="{24BC7FEF-B895-2EF6-77EE-8F9550CB946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554622" y="2711678"/>
              <a:ext cx="566015" cy="566015"/>
            </a:xfrm>
            <a:prstGeom prst="rect">
              <a:avLst/>
            </a:prstGeom>
          </p:spPr>
        </p:pic>
        <p:sp>
          <p:nvSpPr>
            <p:cNvPr id="95" name="TextBox 94">
              <a:extLst>
                <a:ext uri="{FF2B5EF4-FFF2-40B4-BE49-F238E27FC236}">
                  <a16:creationId xmlns:a16="http://schemas.microsoft.com/office/drawing/2014/main" id="{548CF796-9F03-97D6-BB44-EAC9A8946B16}"/>
                </a:ext>
              </a:extLst>
            </p:cNvPr>
            <p:cNvSpPr txBox="1"/>
            <p:nvPr/>
          </p:nvSpPr>
          <p:spPr>
            <a:xfrm>
              <a:off x="7343071" y="3238229"/>
              <a:ext cx="989119" cy="491270"/>
            </a:xfrm>
            <a:prstGeom prst="rect">
              <a:avLst/>
            </a:prstGeom>
            <a:noFill/>
          </p:spPr>
          <p:txBody>
            <a:bodyPr wrap="none" rtlCol="0">
              <a:spAutoFit/>
            </a:bodyPr>
            <a:lstStyle/>
            <a:p>
              <a:pPr algn="ctr"/>
              <a:r>
                <a:rPr lang="en-US" sz="1100" b="1" dirty="0">
                  <a:solidFill>
                    <a:prstClr val="black"/>
                  </a:solidFill>
                  <a:latin typeface="Calibri" panose="020F0502020204030204"/>
                </a:rPr>
                <a:t>Azure Front</a:t>
              </a:r>
              <a:br>
                <a:rPr lang="en-US" sz="1100" b="1" dirty="0">
                  <a:solidFill>
                    <a:prstClr val="black"/>
                  </a:solidFill>
                  <a:latin typeface="Calibri" panose="020F0502020204030204"/>
                </a:rPr>
              </a:br>
              <a:r>
                <a:rPr lang="en-US" sz="1100" b="1" dirty="0">
                  <a:solidFill>
                    <a:prstClr val="black"/>
                  </a:solidFill>
                  <a:latin typeface="Calibri" panose="020F0502020204030204"/>
                </a:rPr>
                <a:t>Door</a:t>
              </a:r>
            </a:p>
          </p:txBody>
        </p:sp>
      </p:grpSp>
      <p:grpSp>
        <p:nvGrpSpPr>
          <p:cNvPr id="96" name="Group 95">
            <a:extLst>
              <a:ext uri="{FF2B5EF4-FFF2-40B4-BE49-F238E27FC236}">
                <a16:creationId xmlns:a16="http://schemas.microsoft.com/office/drawing/2014/main" id="{369B6F07-B1D4-C3F2-BA96-2D82961C0990}"/>
              </a:ext>
            </a:extLst>
          </p:cNvPr>
          <p:cNvGrpSpPr/>
          <p:nvPr/>
        </p:nvGrpSpPr>
        <p:grpSpPr>
          <a:xfrm>
            <a:off x="5849381" y="3120378"/>
            <a:ext cx="2023311" cy="1063867"/>
            <a:chOff x="5989861" y="1576334"/>
            <a:chExt cx="2556574" cy="1344259"/>
          </a:xfrm>
        </p:grpSpPr>
        <p:pic>
          <p:nvPicPr>
            <p:cNvPr id="97" name="Graphic 96">
              <a:extLst>
                <a:ext uri="{FF2B5EF4-FFF2-40B4-BE49-F238E27FC236}">
                  <a16:creationId xmlns:a16="http://schemas.microsoft.com/office/drawing/2014/main" id="{90CB6BB9-F66D-1975-6C94-195CF6965C0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85137" y="1576334"/>
              <a:ext cx="566015" cy="566015"/>
            </a:xfrm>
            <a:prstGeom prst="rect">
              <a:avLst/>
            </a:prstGeom>
          </p:spPr>
        </p:pic>
        <p:sp>
          <p:nvSpPr>
            <p:cNvPr id="98" name="TextBox 97">
              <a:extLst>
                <a:ext uri="{FF2B5EF4-FFF2-40B4-BE49-F238E27FC236}">
                  <a16:creationId xmlns:a16="http://schemas.microsoft.com/office/drawing/2014/main" id="{F5E26FE0-5028-361E-F002-40B52CECBA9C}"/>
                </a:ext>
              </a:extLst>
            </p:cNvPr>
            <p:cNvSpPr txBox="1"/>
            <p:nvPr/>
          </p:nvSpPr>
          <p:spPr>
            <a:xfrm>
              <a:off x="5989861" y="2162250"/>
              <a:ext cx="2556574" cy="758343"/>
            </a:xfrm>
            <a:prstGeom prst="rect">
              <a:avLst/>
            </a:prstGeom>
            <a:noFill/>
          </p:spPr>
          <p:txBody>
            <a:bodyPr wrap="none" rtlCol="0">
              <a:spAutoFit/>
            </a:bodyPr>
            <a:lstStyle/>
            <a:p>
              <a:pPr algn="ctr"/>
              <a:r>
                <a:rPr lang="en-US" sz="1100" dirty="0">
                  <a:solidFill>
                    <a:prstClr val="black"/>
                  </a:solidFill>
                  <a:latin typeface="Calibri" panose="020F0502020204030204"/>
                </a:rPr>
                <a:t>Payments API /</a:t>
              </a:r>
            </a:p>
            <a:p>
              <a:pPr algn="ctr"/>
              <a:r>
                <a:rPr lang="en-US" sz="1100" dirty="0">
                  <a:solidFill>
                    <a:prstClr val="black"/>
                  </a:solidFill>
                  <a:latin typeface="Calibri" panose="020F0502020204030204"/>
                </a:rPr>
                <a:t>Worker Service</a:t>
              </a:r>
            </a:p>
            <a:p>
              <a:pPr algn="ctr"/>
              <a:r>
                <a:rPr lang="en-US" sz="1100" b="1" dirty="0">
                  <a:solidFill>
                    <a:prstClr val="black"/>
                  </a:solidFill>
                  <a:latin typeface="Calibri" panose="020F0502020204030204"/>
                </a:rPr>
                <a:t>Azure Kubernetes Service (AKS)</a:t>
              </a:r>
            </a:p>
          </p:txBody>
        </p:sp>
      </p:grpSp>
      <p:grpSp>
        <p:nvGrpSpPr>
          <p:cNvPr id="99" name="Group 98">
            <a:extLst>
              <a:ext uri="{FF2B5EF4-FFF2-40B4-BE49-F238E27FC236}">
                <a16:creationId xmlns:a16="http://schemas.microsoft.com/office/drawing/2014/main" id="{5E5056C8-8520-9347-B131-EF970076D3B3}"/>
              </a:ext>
            </a:extLst>
          </p:cNvPr>
          <p:cNvGrpSpPr/>
          <p:nvPr/>
        </p:nvGrpSpPr>
        <p:grpSpPr>
          <a:xfrm>
            <a:off x="9704829" y="3115448"/>
            <a:ext cx="1088761" cy="1037884"/>
            <a:chOff x="9694002" y="2541220"/>
            <a:chExt cx="1346454" cy="1283535"/>
          </a:xfrm>
        </p:grpSpPr>
        <p:pic>
          <p:nvPicPr>
            <p:cNvPr id="100" name="Graphic 99">
              <a:extLst>
                <a:ext uri="{FF2B5EF4-FFF2-40B4-BE49-F238E27FC236}">
                  <a16:creationId xmlns:a16="http://schemas.microsoft.com/office/drawing/2014/main" id="{F1445A5E-F6DE-52B3-8660-9A915FCE652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084218" y="2541220"/>
              <a:ext cx="566015" cy="566015"/>
            </a:xfrm>
            <a:prstGeom prst="rect">
              <a:avLst/>
            </a:prstGeom>
          </p:spPr>
        </p:pic>
        <p:sp>
          <p:nvSpPr>
            <p:cNvPr id="101" name="TextBox 100">
              <a:extLst>
                <a:ext uri="{FF2B5EF4-FFF2-40B4-BE49-F238E27FC236}">
                  <a16:creationId xmlns:a16="http://schemas.microsoft.com/office/drawing/2014/main" id="{8AC4F82F-4817-A93E-4E4E-E2C0132D41C4}"/>
                </a:ext>
              </a:extLst>
            </p:cNvPr>
            <p:cNvSpPr txBox="1"/>
            <p:nvPr/>
          </p:nvSpPr>
          <p:spPr>
            <a:xfrm>
              <a:off x="9694002" y="3082541"/>
              <a:ext cx="1346454" cy="742214"/>
            </a:xfrm>
            <a:prstGeom prst="rect">
              <a:avLst/>
            </a:prstGeom>
            <a:noFill/>
          </p:spPr>
          <p:txBody>
            <a:bodyPr wrap="none" rtlCol="0">
              <a:spAutoFit/>
            </a:bodyPr>
            <a:lstStyle/>
            <a:p>
              <a:pPr algn="ctr"/>
              <a:r>
                <a:rPr lang="en-US" sz="1100" dirty="0">
                  <a:solidFill>
                    <a:prstClr val="black"/>
                  </a:solidFill>
                  <a:latin typeface="Calibri" panose="020F0502020204030204"/>
                </a:rPr>
                <a:t>Account</a:t>
              </a:r>
            </a:p>
            <a:p>
              <a:pPr algn="ctr"/>
              <a:r>
                <a:rPr lang="en-US" sz="1100" dirty="0">
                  <a:solidFill>
                    <a:prstClr val="black"/>
                  </a:solidFill>
                  <a:latin typeface="Calibri" panose="020F0502020204030204"/>
                </a:rPr>
                <a:t>Management</a:t>
              </a:r>
            </a:p>
            <a:p>
              <a:pPr algn="ctr"/>
              <a:r>
                <a:rPr lang="en-US" sz="1100" b="1" dirty="0">
                  <a:solidFill>
                    <a:prstClr val="black"/>
                  </a:solidFill>
                  <a:latin typeface="Calibri" panose="020F0502020204030204"/>
                </a:rPr>
                <a:t>Static Web App</a:t>
              </a:r>
            </a:p>
          </p:txBody>
        </p:sp>
      </p:grpSp>
      <p:grpSp>
        <p:nvGrpSpPr>
          <p:cNvPr id="102" name="Group 101">
            <a:extLst>
              <a:ext uri="{FF2B5EF4-FFF2-40B4-BE49-F238E27FC236}">
                <a16:creationId xmlns:a16="http://schemas.microsoft.com/office/drawing/2014/main" id="{59270320-50CF-BC9B-43C4-FF2F669C5A93}"/>
              </a:ext>
            </a:extLst>
          </p:cNvPr>
          <p:cNvGrpSpPr/>
          <p:nvPr/>
        </p:nvGrpSpPr>
        <p:grpSpPr>
          <a:xfrm>
            <a:off x="4014670" y="1620071"/>
            <a:ext cx="1124026" cy="874318"/>
            <a:chOff x="4014670" y="1313729"/>
            <a:chExt cx="1124026" cy="874318"/>
          </a:xfrm>
        </p:grpSpPr>
        <p:pic>
          <p:nvPicPr>
            <p:cNvPr id="103" name="Graphic 102">
              <a:extLst>
                <a:ext uri="{FF2B5EF4-FFF2-40B4-BE49-F238E27FC236}">
                  <a16:creationId xmlns:a16="http://schemas.microsoft.com/office/drawing/2014/main" id="{820AD4F4-78AF-8790-F21B-63469F45CEA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297782" y="1313729"/>
              <a:ext cx="557796" cy="557796"/>
            </a:xfrm>
            <a:prstGeom prst="rect">
              <a:avLst/>
            </a:prstGeom>
          </p:spPr>
        </p:pic>
        <p:sp>
          <p:nvSpPr>
            <p:cNvPr id="104" name="TextBox 103">
              <a:extLst>
                <a:ext uri="{FF2B5EF4-FFF2-40B4-BE49-F238E27FC236}">
                  <a16:creationId xmlns:a16="http://schemas.microsoft.com/office/drawing/2014/main" id="{2C026766-18B1-86A4-D23D-D763D57E9C9D}"/>
                </a:ext>
              </a:extLst>
            </p:cNvPr>
            <p:cNvSpPr txBox="1"/>
            <p:nvPr/>
          </p:nvSpPr>
          <p:spPr>
            <a:xfrm>
              <a:off x="4014670" y="1757160"/>
              <a:ext cx="1124026" cy="430887"/>
            </a:xfrm>
            <a:prstGeom prst="rect">
              <a:avLst/>
            </a:prstGeom>
            <a:noFill/>
          </p:spPr>
          <p:txBody>
            <a:bodyPr wrap="none" rtlCol="0">
              <a:spAutoFit/>
            </a:bodyPr>
            <a:lstStyle/>
            <a:p>
              <a:pPr algn="ctr"/>
              <a:r>
                <a:rPr lang="en-US" sz="1100" dirty="0">
                  <a:solidFill>
                    <a:prstClr val="black"/>
                  </a:solidFill>
                  <a:latin typeface="Calibri" panose="020F0502020204030204"/>
                </a:rPr>
                <a:t>Completions API</a:t>
              </a:r>
            </a:p>
            <a:p>
              <a:pPr algn="ctr"/>
              <a:r>
                <a:rPr lang="en-US" sz="1100" b="1" dirty="0">
                  <a:solidFill>
                    <a:prstClr val="black"/>
                  </a:solidFill>
                  <a:latin typeface="Calibri" panose="020F0502020204030204"/>
                </a:rPr>
                <a:t>Azure OpenAI</a:t>
              </a:r>
            </a:p>
          </p:txBody>
        </p:sp>
      </p:grpSp>
      <p:cxnSp>
        <p:nvCxnSpPr>
          <p:cNvPr id="105" name="Connector: Elbow 104">
            <a:extLst>
              <a:ext uri="{FF2B5EF4-FFF2-40B4-BE49-F238E27FC236}">
                <a16:creationId xmlns:a16="http://schemas.microsoft.com/office/drawing/2014/main" id="{D5EA683F-1363-741F-47B3-D99A7CD9D561}"/>
              </a:ext>
            </a:extLst>
          </p:cNvPr>
          <p:cNvCxnSpPr>
            <a:cxnSpLocks/>
            <a:stCxn id="97" idx="1"/>
            <a:endCxn id="103" idx="3"/>
          </p:cNvCxnSpPr>
          <p:nvPr/>
        </p:nvCxnSpPr>
        <p:spPr>
          <a:xfrm rot="10800000">
            <a:off x="4855579" y="1898969"/>
            <a:ext cx="1781479" cy="1445386"/>
          </a:xfrm>
          <a:prstGeom prst="bentConnector3">
            <a:avLst>
              <a:gd name="adj1" fmla="val 50000"/>
            </a:avLst>
          </a:prstGeom>
          <a:noFill/>
          <a:ln w="12700" cap="flat" cmpd="sng" algn="ctr">
            <a:solidFill>
              <a:srgbClr val="4472C4"/>
            </a:solidFill>
            <a:prstDash val="solid"/>
            <a:miter lim="800000"/>
            <a:tailEnd type="triangle"/>
          </a:ln>
          <a:effectLst/>
        </p:spPr>
      </p:cxnSp>
      <p:cxnSp>
        <p:nvCxnSpPr>
          <p:cNvPr id="106" name="Connector: Elbow 105">
            <a:extLst>
              <a:ext uri="{FF2B5EF4-FFF2-40B4-BE49-F238E27FC236}">
                <a16:creationId xmlns:a16="http://schemas.microsoft.com/office/drawing/2014/main" id="{CD4EABA3-5336-6F2F-2D44-C999487FCB20}"/>
              </a:ext>
            </a:extLst>
          </p:cNvPr>
          <p:cNvCxnSpPr>
            <a:cxnSpLocks/>
            <a:endCxn id="83" idx="3"/>
          </p:cNvCxnSpPr>
          <p:nvPr/>
        </p:nvCxnSpPr>
        <p:spPr>
          <a:xfrm rot="10800000" flipV="1">
            <a:off x="5160207" y="3475479"/>
            <a:ext cx="1476850" cy="788996"/>
          </a:xfrm>
          <a:prstGeom prst="bentConnector3">
            <a:avLst>
              <a:gd name="adj1" fmla="val 60514"/>
            </a:avLst>
          </a:prstGeom>
          <a:noFill/>
          <a:ln w="12700" cap="flat" cmpd="sng" algn="ctr">
            <a:solidFill>
              <a:srgbClr val="4472C4"/>
            </a:solidFill>
            <a:prstDash val="solid"/>
            <a:miter lim="800000"/>
            <a:tailEnd type="triangle"/>
          </a:ln>
          <a:effectLst/>
        </p:spPr>
      </p:cxnSp>
      <p:cxnSp>
        <p:nvCxnSpPr>
          <p:cNvPr id="107" name="Connector: Elbow 47">
            <a:extLst>
              <a:ext uri="{FF2B5EF4-FFF2-40B4-BE49-F238E27FC236}">
                <a16:creationId xmlns:a16="http://schemas.microsoft.com/office/drawing/2014/main" id="{ECF601CA-F506-A452-CD5A-E91582A054E0}"/>
              </a:ext>
            </a:extLst>
          </p:cNvPr>
          <p:cNvCxnSpPr>
            <a:cxnSpLocks/>
            <a:stCxn id="100" idx="1"/>
            <a:endCxn id="94" idx="3"/>
          </p:cNvCxnSpPr>
          <p:nvPr/>
        </p:nvCxnSpPr>
        <p:spPr>
          <a:xfrm flipH="1" flipV="1">
            <a:off x="8948168" y="3340526"/>
            <a:ext cx="1072195" cy="3766"/>
          </a:xfrm>
          <a:prstGeom prst="straightConnector1">
            <a:avLst/>
          </a:prstGeom>
          <a:noFill/>
          <a:ln w="12700" cap="flat" cmpd="sng" algn="ctr">
            <a:solidFill>
              <a:srgbClr val="4472C4"/>
            </a:solidFill>
            <a:prstDash val="solid"/>
            <a:miter lim="800000"/>
            <a:tailEnd type="triangle"/>
          </a:ln>
          <a:effectLst/>
        </p:spPr>
      </p:cxnSp>
      <p:cxnSp>
        <p:nvCxnSpPr>
          <p:cNvPr id="108" name="Connector: Elbow 47">
            <a:extLst>
              <a:ext uri="{FF2B5EF4-FFF2-40B4-BE49-F238E27FC236}">
                <a16:creationId xmlns:a16="http://schemas.microsoft.com/office/drawing/2014/main" id="{EBCBE2C8-0705-7105-28C0-D8E51E2F487F}"/>
              </a:ext>
            </a:extLst>
          </p:cNvPr>
          <p:cNvCxnSpPr>
            <a:cxnSpLocks/>
            <a:stCxn id="94" idx="1"/>
            <a:endCxn id="97" idx="3"/>
          </p:cNvCxnSpPr>
          <p:nvPr/>
        </p:nvCxnSpPr>
        <p:spPr>
          <a:xfrm flipH="1">
            <a:off x="7085010" y="3340526"/>
            <a:ext cx="1366713" cy="3829"/>
          </a:xfrm>
          <a:prstGeom prst="straightConnector1">
            <a:avLst/>
          </a:prstGeom>
          <a:noFill/>
          <a:ln w="12700" cap="flat" cmpd="sng" algn="ctr">
            <a:solidFill>
              <a:srgbClr val="4472C4"/>
            </a:solidFill>
            <a:prstDash val="solid"/>
            <a:miter lim="800000"/>
            <a:tailEnd type="triangle"/>
          </a:ln>
          <a:effectLst/>
        </p:spPr>
      </p:cxnSp>
      <p:sp>
        <p:nvSpPr>
          <p:cNvPr id="109" name="Rectangle 108">
            <a:extLst>
              <a:ext uri="{FF2B5EF4-FFF2-40B4-BE49-F238E27FC236}">
                <a16:creationId xmlns:a16="http://schemas.microsoft.com/office/drawing/2014/main" id="{DB50888A-98B7-3000-06BA-24344385936B}"/>
              </a:ext>
            </a:extLst>
          </p:cNvPr>
          <p:cNvSpPr/>
          <p:nvPr/>
        </p:nvSpPr>
        <p:spPr>
          <a:xfrm>
            <a:off x="0" y="1013708"/>
            <a:ext cx="933605" cy="5357004"/>
          </a:xfrm>
          <a:prstGeom prst="rect">
            <a:avLst/>
          </a:prstGeom>
          <a:solidFill>
            <a:srgbClr val="4472C4">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0" name="TextBox 109">
            <a:extLst>
              <a:ext uri="{FF2B5EF4-FFF2-40B4-BE49-F238E27FC236}">
                <a16:creationId xmlns:a16="http://schemas.microsoft.com/office/drawing/2014/main" id="{50432D6B-8689-4897-1B5F-4A725F4F381B}"/>
              </a:ext>
            </a:extLst>
          </p:cNvPr>
          <p:cNvSpPr txBox="1"/>
          <p:nvPr/>
        </p:nvSpPr>
        <p:spPr>
          <a:xfrm>
            <a:off x="47832" y="1152263"/>
            <a:ext cx="765338" cy="461665"/>
          </a:xfrm>
          <a:prstGeom prst="rect">
            <a:avLst/>
          </a:prstGeom>
          <a:noFill/>
        </p:spPr>
        <p:txBody>
          <a:bodyPr wrap="none" rtlCol="0">
            <a:spAutoFit/>
          </a:bodyPr>
          <a:lstStyle/>
          <a:p>
            <a:pPr algn="ctr"/>
            <a:r>
              <a:rPr lang="en-US" sz="1200" dirty="0">
                <a:solidFill>
                  <a:prstClr val="black"/>
                </a:solidFill>
                <a:latin typeface="Calibri" panose="020F0502020204030204"/>
              </a:rPr>
              <a:t>DATA</a:t>
            </a:r>
          </a:p>
          <a:p>
            <a:pPr algn="ctr"/>
            <a:r>
              <a:rPr lang="en-US" sz="1200" dirty="0">
                <a:solidFill>
                  <a:prstClr val="black"/>
                </a:solidFill>
                <a:latin typeface="Calibri" panose="020F0502020204030204"/>
              </a:rPr>
              <a:t>SOURCES</a:t>
            </a:r>
          </a:p>
        </p:txBody>
      </p:sp>
      <p:grpSp>
        <p:nvGrpSpPr>
          <p:cNvPr id="111" name="Group 110">
            <a:extLst>
              <a:ext uri="{FF2B5EF4-FFF2-40B4-BE49-F238E27FC236}">
                <a16:creationId xmlns:a16="http://schemas.microsoft.com/office/drawing/2014/main" id="{49917E3A-FF39-A6CF-48A0-2691DD4EC479}"/>
              </a:ext>
            </a:extLst>
          </p:cNvPr>
          <p:cNvGrpSpPr/>
          <p:nvPr/>
        </p:nvGrpSpPr>
        <p:grpSpPr>
          <a:xfrm>
            <a:off x="40547" y="1898968"/>
            <a:ext cx="772969" cy="726226"/>
            <a:chOff x="40547" y="1592626"/>
            <a:chExt cx="772969" cy="726226"/>
          </a:xfrm>
        </p:grpSpPr>
        <p:pic>
          <p:nvPicPr>
            <p:cNvPr id="113" name="Graphic 112" descr="Database with solid fill">
              <a:extLst>
                <a:ext uri="{FF2B5EF4-FFF2-40B4-BE49-F238E27FC236}">
                  <a16:creationId xmlns:a16="http://schemas.microsoft.com/office/drawing/2014/main" id="{FA3C8194-C1F5-D924-454C-5AB71A4C0042}"/>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89208" y="1592626"/>
              <a:ext cx="475648" cy="475648"/>
            </a:xfrm>
            <a:prstGeom prst="rect">
              <a:avLst/>
            </a:prstGeom>
          </p:spPr>
        </p:pic>
        <p:sp>
          <p:nvSpPr>
            <p:cNvPr id="114" name="TextBox 113">
              <a:extLst>
                <a:ext uri="{FF2B5EF4-FFF2-40B4-BE49-F238E27FC236}">
                  <a16:creationId xmlns:a16="http://schemas.microsoft.com/office/drawing/2014/main" id="{CDA72B1A-5B33-CC89-FD7D-E6CCB7B89B50}"/>
                </a:ext>
              </a:extLst>
            </p:cNvPr>
            <p:cNvSpPr txBox="1"/>
            <p:nvPr/>
          </p:nvSpPr>
          <p:spPr>
            <a:xfrm>
              <a:off x="40547" y="2057242"/>
              <a:ext cx="772969" cy="261610"/>
            </a:xfrm>
            <a:prstGeom prst="rect">
              <a:avLst/>
            </a:prstGeom>
            <a:noFill/>
          </p:spPr>
          <p:txBody>
            <a:bodyPr wrap="none" rtlCol="0">
              <a:spAutoFit/>
            </a:bodyPr>
            <a:lstStyle/>
            <a:p>
              <a:pPr algn="ctr"/>
              <a:r>
                <a:rPr lang="en-US" sz="1100" dirty="0">
                  <a:solidFill>
                    <a:prstClr val="black"/>
                  </a:solidFill>
                  <a:latin typeface="Calibri" panose="020F0502020204030204"/>
                </a:rPr>
                <a:t>Databases</a:t>
              </a:r>
              <a:endParaRPr lang="en-US" sz="1100" b="1" dirty="0">
                <a:solidFill>
                  <a:prstClr val="black"/>
                </a:solidFill>
                <a:latin typeface="Calibri" panose="020F0502020204030204"/>
              </a:endParaRPr>
            </a:p>
          </p:txBody>
        </p:sp>
      </p:grpSp>
      <p:grpSp>
        <p:nvGrpSpPr>
          <p:cNvPr id="115" name="Group 114">
            <a:extLst>
              <a:ext uri="{FF2B5EF4-FFF2-40B4-BE49-F238E27FC236}">
                <a16:creationId xmlns:a16="http://schemas.microsoft.com/office/drawing/2014/main" id="{A4241A42-E75B-51A2-18EB-5005B80FBEDC}"/>
              </a:ext>
            </a:extLst>
          </p:cNvPr>
          <p:cNvGrpSpPr/>
          <p:nvPr/>
        </p:nvGrpSpPr>
        <p:grpSpPr>
          <a:xfrm>
            <a:off x="189208" y="2856624"/>
            <a:ext cx="475648" cy="726226"/>
            <a:chOff x="189208" y="1592626"/>
            <a:chExt cx="475648" cy="726226"/>
          </a:xfrm>
        </p:grpSpPr>
        <p:pic>
          <p:nvPicPr>
            <p:cNvPr id="116" name="Graphic 115" descr="Monitor with solid fill">
              <a:extLst>
                <a:ext uri="{FF2B5EF4-FFF2-40B4-BE49-F238E27FC236}">
                  <a16:creationId xmlns:a16="http://schemas.microsoft.com/office/drawing/2014/main" id="{1F65F866-52B8-00DE-0FAD-91B86FB60EBA}"/>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189208" y="1592626"/>
              <a:ext cx="475648" cy="475648"/>
            </a:xfrm>
            <a:prstGeom prst="rect">
              <a:avLst/>
            </a:prstGeom>
          </p:spPr>
        </p:pic>
        <p:sp>
          <p:nvSpPr>
            <p:cNvPr id="117" name="TextBox 116">
              <a:extLst>
                <a:ext uri="{FF2B5EF4-FFF2-40B4-BE49-F238E27FC236}">
                  <a16:creationId xmlns:a16="http://schemas.microsoft.com/office/drawing/2014/main" id="{1F6ABECC-22F0-700F-EF3B-106D5C934AF5}"/>
                </a:ext>
              </a:extLst>
            </p:cNvPr>
            <p:cNvSpPr txBox="1"/>
            <p:nvPr/>
          </p:nvSpPr>
          <p:spPr>
            <a:xfrm>
              <a:off x="192832" y="2057242"/>
              <a:ext cx="468398" cy="261610"/>
            </a:xfrm>
            <a:prstGeom prst="rect">
              <a:avLst/>
            </a:prstGeom>
            <a:noFill/>
          </p:spPr>
          <p:txBody>
            <a:bodyPr wrap="none" rtlCol="0">
              <a:spAutoFit/>
            </a:bodyPr>
            <a:lstStyle/>
            <a:p>
              <a:pPr algn="ctr"/>
              <a:r>
                <a:rPr lang="en-US" sz="1100" dirty="0">
                  <a:solidFill>
                    <a:prstClr val="black"/>
                  </a:solidFill>
                  <a:latin typeface="Calibri" panose="020F0502020204030204"/>
                </a:rPr>
                <a:t>Apps</a:t>
              </a:r>
              <a:endParaRPr lang="en-US" sz="1100" b="1" dirty="0">
                <a:solidFill>
                  <a:prstClr val="black"/>
                </a:solidFill>
                <a:latin typeface="Calibri" panose="020F0502020204030204"/>
              </a:endParaRPr>
            </a:p>
          </p:txBody>
        </p:sp>
      </p:grpSp>
      <p:grpSp>
        <p:nvGrpSpPr>
          <p:cNvPr id="118" name="Group 117">
            <a:extLst>
              <a:ext uri="{FF2B5EF4-FFF2-40B4-BE49-F238E27FC236}">
                <a16:creationId xmlns:a16="http://schemas.microsoft.com/office/drawing/2014/main" id="{778AB4F6-CB19-AC37-48D8-9FC1A2732845}"/>
              </a:ext>
            </a:extLst>
          </p:cNvPr>
          <p:cNvGrpSpPr/>
          <p:nvPr/>
        </p:nvGrpSpPr>
        <p:grpSpPr>
          <a:xfrm>
            <a:off x="186807" y="3892264"/>
            <a:ext cx="475648" cy="726226"/>
            <a:chOff x="189208" y="1592626"/>
            <a:chExt cx="475648" cy="726226"/>
          </a:xfrm>
        </p:grpSpPr>
        <p:pic>
          <p:nvPicPr>
            <p:cNvPr id="119" name="Graphic 118" descr="Paper with solid fill">
              <a:extLst>
                <a:ext uri="{FF2B5EF4-FFF2-40B4-BE49-F238E27FC236}">
                  <a16:creationId xmlns:a16="http://schemas.microsoft.com/office/drawing/2014/main" id="{85F9B7A9-943C-2F10-4B3D-9216B81624F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p:blipFill>
          <p:spPr>
            <a:xfrm>
              <a:off x="189208" y="1592626"/>
              <a:ext cx="475648" cy="475648"/>
            </a:xfrm>
            <a:prstGeom prst="rect">
              <a:avLst/>
            </a:prstGeom>
          </p:spPr>
        </p:pic>
        <p:sp>
          <p:nvSpPr>
            <p:cNvPr id="120" name="TextBox 119">
              <a:extLst>
                <a:ext uri="{FF2B5EF4-FFF2-40B4-BE49-F238E27FC236}">
                  <a16:creationId xmlns:a16="http://schemas.microsoft.com/office/drawing/2014/main" id="{BF8DDA94-619A-47AF-3B46-78B8214C68D4}"/>
                </a:ext>
              </a:extLst>
            </p:cNvPr>
            <p:cNvSpPr txBox="1"/>
            <p:nvPr/>
          </p:nvSpPr>
          <p:spPr>
            <a:xfrm>
              <a:off x="208062" y="2057242"/>
              <a:ext cx="437940" cy="261610"/>
            </a:xfrm>
            <a:prstGeom prst="rect">
              <a:avLst/>
            </a:prstGeom>
            <a:noFill/>
          </p:spPr>
          <p:txBody>
            <a:bodyPr wrap="none" rtlCol="0">
              <a:spAutoFit/>
            </a:bodyPr>
            <a:lstStyle/>
            <a:p>
              <a:pPr algn="ctr"/>
              <a:r>
                <a:rPr lang="en-US" sz="1100" dirty="0">
                  <a:solidFill>
                    <a:prstClr val="black"/>
                  </a:solidFill>
                  <a:latin typeface="Calibri" panose="020F0502020204030204"/>
                </a:rPr>
                <a:t>Files</a:t>
              </a:r>
              <a:endParaRPr lang="en-US" sz="1100" b="1" dirty="0">
                <a:solidFill>
                  <a:prstClr val="black"/>
                </a:solidFill>
                <a:latin typeface="Calibri" panose="020F0502020204030204"/>
              </a:endParaRPr>
            </a:p>
          </p:txBody>
        </p:sp>
      </p:grpSp>
      <p:sp>
        <p:nvSpPr>
          <p:cNvPr id="121" name="Rectangle 120">
            <a:extLst>
              <a:ext uri="{FF2B5EF4-FFF2-40B4-BE49-F238E27FC236}">
                <a16:creationId xmlns:a16="http://schemas.microsoft.com/office/drawing/2014/main" id="{73BE6D83-6BED-6435-2A5C-B0BA838CF086}"/>
              </a:ext>
            </a:extLst>
          </p:cNvPr>
          <p:cNvSpPr/>
          <p:nvPr/>
        </p:nvSpPr>
        <p:spPr>
          <a:xfrm>
            <a:off x="11281399" y="1013708"/>
            <a:ext cx="933605" cy="5357004"/>
          </a:xfrm>
          <a:prstGeom prst="rect">
            <a:avLst/>
          </a:prstGeom>
          <a:solidFill>
            <a:srgbClr val="4472C4">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2" name="TextBox 121">
            <a:extLst>
              <a:ext uri="{FF2B5EF4-FFF2-40B4-BE49-F238E27FC236}">
                <a16:creationId xmlns:a16="http://schemas.microsoft.com/office/drawing/2014/main" id="{AEA263CD-3EF6-E335-DCB0-CA8057E99030}"/>
              </a:ext>
            </a:extLst>
          </p:cNvPr>
          <p:cNvSpPr txBox="1"/>
          <p:nvPr/>
        </p:nvSpPr>
        <p:spPr>
          <a:xfrm>
            <a:off x="11250406" y="1155818"/>
            <a:ext cx="995594" cy="276999"/>
          </a:xfrm>
          <a:prstGeom prst="rect">
            <a:avLst/>
          </a:prstGeom>
          <a:noFill/>
        </p:spPr>
        <p:txBody>
          <a:bodyPr wrap="none" rtlCol="0">
            <a:spAutoFit/>
          </a:bodyPr>
          <a:lstStyle/>
          <a:p>
            <a:pPr algn="ctr"/>
            <a:r>
              <a:rPr lang="en-US" sz="1200" dirty="0">
                <a:solidFill>
                  <a:prstClr val="black"/>
                </a:solidFill>
                <a:latin typeface="Calibri" panose="020F0502020204030204"/>
              </a:rPr>
              <a:t>CONSUMERS</a:t>
            </a:r>
          </a:p>
        </p:txBody>
      </p:sp>
      <p:grpSp>
        <p:nvGrpSpPr>
          <p:cNvPr id="123" name="Group 122">
            <a:extLst>
              <a:ext uri="{FF2B5EF4-FFF2-40B4-BE49-F238E27FC236}">
                <a16:creationId xmlns:a16="http://schemas.microsoft.com/office/drawing/2014/main" id="{80BFDEAC-91FB-8794-1B61-1ED2B8214747}"/>
              </a:ext>
            </a:extLst>
          </p:cNvPr>
          <p:cNvGrpSpPr/>
          <p:nvPr/>
        </p:nvGrpSpPr>
        <p:grpSpPr>
          <a:xfrm>
            <a:off x="11471411" y="3105208"/>
            <a:ext cx="577402" cy="726226"/>
            <a:chOff x="138331" y="1592626"/>
            <a:chExt cx="577402" cy="726226"/>
          </a:xfrm>
        </p:grpSpPr>
        <p:pic>
          <p:nvPicPr>
            <p:cNvPr id="124" name="Graphic 123" descr="Users with solid fill">
              <a:extLst>
                <a:ext uri="{FF2B5EF4-FFF2-40B4-BE49-F238E27FC236}">
                  <a16:creationId xmlns:a16="http://schemas.microsoft.com/office/drawing/2014/main" id="{DDD8C9F9-5EF7-19C5-940D-ADF32A80606E}"/>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p:blipFill>
          <p:spPr>
            <a:xfrm>
              <a:off x="189208" y="1592626"/>
              <a:ext cx="475648" cy="475648"/>
            </a:xfrm>
            <a:prstGeom prst="rect">
              <a:avLst/>
            </a:prstGeom>
          </p:spPr>
        </p:pic>
        <p:sp>
          <p:nvSpPr>
            <p:cNvPr id="125" name="TextBox 124">
              <a:extLst>
                <a:ext uri="{FF2B5EF4-FFF2-40B4-BE49-F238E27FC236}">
                  <a16:creationId xmlns:a16="http://schemas.microsoft.com/office/drawing/2014/main" id="{2F8F77A2-1B72-8884-79F3-6DAF3560F58F}"/>
                </a:ext>
              </a:extLst>
            </p:cNvPr>
            <p:cNvSpPr txBox="1"/>
            <p:nvPr/>
          </p:nvSpPr>
          <p:spPr>
            <a:xfrm>
              <a:off x="138331" y="2057242"/>
              <a:ext cx="577402" cy="261610"/>
            </a:xfrm>
            <a:prstGeom prst="rect">
              <a:avLst/>
            </a:prstGeom>
            <a:noFill/>
          </p:spPr>
          <p:txBody>
            <a:bodyPr wrap="none" rtlCol="0">
              <a:spAutoFit/>
            </a:bodyPr>
            <a:lstStyle/>
            <a:p>
              <a:pPr algn="ctr"/>
              <a:r>
                <a:rPr lang="en-US" sz="1100" dirty="0">
                  <a:solidFill>
                    <a:prstClr val="black"/>
                  </a:solidFill>
                  <a:latin typeface="Calibri" panose="020F0502020204030204"/>
                </a:rPr>
                <a:t>Agents</a:t>
              </a:r>
              <a:endParaRPr lang="en-US" sz="1100" b="1" dirty="0">
                <a:solidFill>
                  <a:prstClr val="black"/>
                </a:solidFill>
                <a:latin typeface="Calibri" panose="020F0502020204030204"/>
              </a:endParaRPr>
            </a:p>
          </p:txBody>
        </p:sp>
      </p:grpSp>
      <p:cxnSp>
        <p:nvCxnSpPr>
          <p:cNvPr id="126" name="Connector: Elbow 47">
            <a:extLst>
              <a:ext uri="{FF2B5EF4-FFF2-40B4-BE49-F238E27FC236}">
                <a16:creationId xmlns:a16="http://schemas.microsoft.com/office/drawing/2014/main" id="{1B4DD22B-3974-C1C0-0A87-63BEB087A3C9}"/>
              </a:ext>
            </a:extLst>
          </p:cNvPr>
          <p:cNvCxnSpPr>
            <a:cxnSpLocks/>
            <a:stCxn id="124" idx="1"/>
            <a:endCxn id="100" idx="3"/>
          </p:cNvCxnSpPr>
          <p:nvPr/>
        </p:nvCxnSpPr>
        <p:spPr>
          <a:xfrm flipH="1">
            <a:off x="10478050" y="3343032"/>
            <a:ext cx="1044238" cy="1260"/>
          </a:xfrm>
          <a:prstGeom prst="straightConnector1">
            <a:avLst/>
          </a:prstGeom>
          <a:noFill/>
          <a:ln w="12700" cap="flat" cmpd="sng" algn="ctr">
            <a:solidFill>
              <a:srgbClr val="4472C4"/>
            </a:solidFill>
            <a:prstDash val="solid"/>
            <a:miter lim="800000"/>
            <a:tailEnd type="triangle"/>
          </a:ln>
          <a:effectLst/>
        </p:spPr>
      </p:cxnSp>
      <p:pic>
        <p:nvPicPr>
          <p:cNvPr id="127" name="Graphic 126">
            <a:extLst>
              <a:ext uri="{FF2B5EF4-FFF2-40B4-BE49-F238E27FC236}">
                <a16:creationId xmlns:a16="http://schemas.microsoft.com/office/drawing/2014/main" id="{E394A953-4F51-9357-D15B-B650962E69C6}"/>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277073" y="1174513"/>
            <a:ext cx="557796" cy="557796"/>
          </a:xfrm>
          <a:prstGeom prst="rect">
            <a:avLst/>
          </a:prstGeom>
        </p:spPr>
      </p:pic>
    </p:spTree>
    <p:extLst>
      <p:ext uri="{BB962C8B-B14F-4D97-AF65-F5344CB8AC3E}">
        <p14:creationId xmlns:p14="http://schemas.microsoft.com/office/powerpoint/2010/main" val="1202072964"/>
      </p:ext>
    </p:extLst>
  </p:cSld>
  <p:clrMapOvr>
    <a:masterClrMapping/>
  </p:clrMapOvr>
  <p:transition>
    <p:fade/>
  </p:transition>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TextBox 332">
            <a:extLst>
              <a:ext uri="{FF2B5EF4-FFF2-40B4-BE49-F238E27FC236}">
                <a16:creationId xmlns:a16="http://schemas.microsoft.com/office/drawing/2014/main" id="{AC70D3CE-C8E5-6A8B-20C2-78B6D2C50DD1}"/>
              </a:ext>
            </a:extLst>
          </p:cNvPr>
          <p:cNvSpPr txBox="1"/>
          <p:nvPr/>
        </p:nvSpPr>
        <p:spPr>
          <a:xfrm>
            <a:off x="165005" y="190317"/>
            <a:ext cx="5563063" cy="523220"/>
          </a:xfrm>
          <a:prstGeom prst="rect">
            <a:avLst/>
          </a:prstGeom>
          <a:noFill/>
        </p:spPr>
        <p:txBody>
          <a:bodyPr wrap="square">
            <a:spAutoFit/>
          </a:bodyPr>
          <a:lstStyle/>
          <a:p>
            <a:r>
              <a:rPr lang="en-US" sz="2800" spc="-50" dirty="0">
                <a:ln w="3175">
                  <a:noFill/>
                </a:ln>
                <a:latin typeface="+mj-lt"/>
                <a:cs typeface="Segoe UI" panose="020B0502040204020203" pitchFamily="34" charset="0"/>
              </a:rPr>
              <a:t>User Interface</a:t>
            </a:r>
          </a:p>
        </p:txBody>
      </p:sp>
      <p:pic>
        <p:nvPicPr>
          <p:cNvPr id="5" name="Picture 4">
            <a:extLst>
              <a:ext uri="{FF2B5EF4-FFF2-40B4-BE49-F238E27FC236}">
                <a16:creationId xmlns:a16="http://schemas.microsoft.com/office/drawing/2014/main" id="{FAB0BAEC-3FB2-5EEB-609B-C85630D0BC0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73856" y="1008462"/>
            <a:ext cx="7578421" cy="3723776"/>
          </a:xfrm>
          <a:prstGeom prst="rect">
            <a:avLst/>
          </a:prstGeom>
        </p:spPr>
      </p:pic>
      <p:pic>
        <p:nvPicPr>
          <p:cNvPr id="4" name="Picture 3">
            <a:extLst>
              <a:ext uri="{FF2B5EF4-FFF2-40B4-BE49-F238E27FC236}">
                <a16:creationId xmlns:a16="http://schemas.microsoft.com/office/drawing/2014/main" id="{39E4CD5D-B81E-AF22-FB44-7B0240606412}"/>
              </a:ext>
            </a:extLst>
          </p:cNvPr>
          <p:cNvPicPr>
            <a:picLocks noChangeAspect="1"/>
          </p:cNvPicPr>
          <p:nvPr/>
        </p:nvPicPr>
        <p:blipFill>
          <a:blip r:embed="rId4"/>
          <a:stretch>
            <a:fillRect/>
          </a:stretch>
        </p:blipFill>
        <p:spPr>
          <a:xfrm>
            <a:off x="6690191" y="2769631"/>
            <a:ext cx="5105662" cy="4400776"/>
          </a:xfrm>
          <a:prstGeom prst="rect">
            <a:avLst/>
          </a:prstGeom>
          <a:ln w="19050">
            <a:solidFill>
              <a:schemeClr val="bg1"/>
            </a:solidFill>
          </a:ln>
        </p:spPr>
      </p:pic>
    </p:spTree>
    <p:extLst>
      <p:ext uri="{BB962C8B-B14F-4D97-AF65-F5344CB8AC3E}">
        <p14:creationId xmlns:p14="http://schemas.microsoft.com/office/powerpoint/2010/main" val="182151470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92BD1-3A34-4BC3-A226-6776DC00D6F1}"/>
              </a:ext>
            </a:extLst>
          </p:cNvPr>
          <p:cNvSpPr>
            <a:spLocks noGrp="1"/>
          </p:cNvSpPr>
          <p:nvPr>
            <p:ph type="title"/>
          </p:nvPr>
        </p:nvSpPr>
        <p:spPr/>
        <p:txBody>
          <a:bodyPr/>
          <a:lstStyle/>
          <a:p>
            <a:r>
              <a:rPr lang="en-US" dirty="0"/>
              <a:t>Strong Consistency</a:t>
            </a:r>
          </a:p>
        </p:txBody>
      </p:sp>
      <p:pic>
        <p:nvPicPr>
          <p:cNvPr id="1026" name="Picture 2" descr="Diagram of consistency as a spectrum starting with Strong and going to higher availability &amp; throughput along with lower latency with Eventual.">
            <a:extLst>
              <a:ext uri="{FF2B5EF4-FFF2-40B4-BE49-F238E27FC236}">
                <a16:creationId xmlns:a16="http://schemas.microsoft.com/office/drawing/2014/main" id="{9D9FAAF0-A6C5-0827-2911-72E1946708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900" y="5199804"/>
            <a:ext cx="9906000" cy="20097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ell phone&#10;&#10;Description automatically generated">
            <a:extLst>
              <a:ext uri="{FF2B5EF4-FFF2-40B4-BE49-F238E27FC236}">
                <a16:creationId xmlns:a16="http://schemas.microsoft.com/office/drawing/2014/main" id="{52115846-6A9A-47FE-8EC4-D8F9EDF68E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9927" y="1079171"/>
            <a:ext cx="8295946" cy="4548313"/>
          </a:xfrm>
          <a:prstGeom prst="rect">
            <a:avLst/>
          </a:prstGeom>
        </p:spPr>
      </p:pic>
    </p:spTree>
    <p:extLst>
      <p:ext uri="{BB962C8B-B14F-4D97-AF65-F5344CB8AC3E}">
        <p14:creationId xmlns:p14="http://schemas.microsoft.com/office/powerpoint/2010/main" val="3546534223"/>
      </p:ext>
    </p:extLst>
  </p:cSld>
  <p:clrMapOvr>
    <a:masterClrMapping/>
  </p:clrMapOvr>
  <p:transition>
    <p:fade/>
  </p:transition>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AAD5-6B8D-419E-947C-E171EF421B32}"/>
              </a:ext>
            </a:extLst>
          </p:cNvPr>
          <p:cNvSpPr>
            <a:spLocks noGrp="1"/>
          </p:cNvSpPr>
          <p:nvPr>
            <p:ph type="title"/>
          </p:nvPr>
        </p:nvSpPr>
        <p:spPr/>
        <p:txBody>
          <a:bodyPr/>
          <a:lstStyle/>
          <a:p>
            <a:r>
              <a:rPr lang="en-US" dirty="0"/>
              <a:t>Eventual Consistency</a:t>
            </a:r>
          </a:p>
        </p:txBody>
      </p:sp>
      <p:pic>
        <p:nvPicPr>
          <p:cNvPr id="5" name="Picture 4">
            <a:extLst>
              <a:ext uri="{FF2B5EF4-FFF2-40B4-BE49-F238E27FC236}">
                <a16:creationId xmlns:a16="http://schemas.microsoft.com/office/drawing/2014/main" id="{C51E54B5-E4D9-4559-9985-CE519B0C21D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91287" y="1578902"/>
            <a:ext cx="9409427" cy="5057882"/>
          </a:xfrm>
          <a:prstGeom prst="rect">
            <a:avLst/>
          </a:prstGeom>
        </p:spPr>
      </p:pic>
    </p:spTree>
    <p:extLst>
      <p:ext uri="{BB962C8B-B14F-4D97-AF65-F5344CB8AC3E}">
        <p14:creationId xmlns:p14="http://schemas.microsoft.com/office/powerpoint/2010/main" val="142204072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FF31E-E6DC-303A-7D6F-5437D9CB77EE}"/>
              </a:ext>
            </a:extLst>
          </p:cNvPr>
          <p:cNvSpPr>
            <a:spLocks noGrp="1"/>
          </p:cNvSpPr>
          <p:nvPr>
            <p:ph type="title"/>
          </p:nvPr>
        </p:nvSpPr>
        <p:spPr/>
        <p:txBody>
          <a:bodyPr/>
          <a:lstStyle/>
          <a:p>
            <a:r>
              <a:rPr lang="en-US" dirty="0"/>
              <a:t>PATCH Operation</a:t>
            </a:r>
          </a:p>
        </p:txBody>
      </p:sp>
      <p:sp>
        <p:nvSpPr>
          <p:cNvPr id="3" name="Text Placeholder 2">
            <a:extLst>
              <a:ext uri="{FF2B5EF4-FFF2-40B4-BE49-F238E27FC236}">
                <a16:creationId xmlns:a16="http://schemas.microsoft.com/office/drawing/2014/main" id="{DC18E4E8-EF68-6A77-35F5-040450486744}"/>
              </a:ext>
            </a:extLst>
          </p:cNvPr>
          <p:cNvSpPr>
            <a:spLocks noGrp="1"/>
          </p:cNvSpPr>
          <p:nvPr>
            <p:ph type="body" sz="quarter" idx="10"/>
          </p:nvPr>
        </p:nvSpPr>
        <p:spPr>
          <a:xfrm>
            <a:off x="586390" y="1434370"/>
            <a:ext cx="8643970" cy="1895904"/>
          </a:xfrm>
        </p:spPr>
        <p:txBody>
          <a:bodyPr/>
          <a:lstStyle/>
          <a:p>
            <a:r>
              <a:rPr lang="en-US" dirty="0"/>
              <a:t>Allows partial updates to documents in Cosmos DB</a:t>
            </a:r>
          </a:p>
          <a:p>
            <a:endParaRPr lang="en-US" dirty="0"/>
          </a:p>
          <a:p>
            <a:r>
              <a:rPr lang="en-US" dirty="0"/>
              <a:t>With PATCH you can update select document properties instead of having to replace the entire document.</a:t>
            </a:r>
          </a:p>
        </p:txBody>
      </p:sp>
      <p:pic>
        <p:nvPicPr>
          <p:cNvPr id="5" name="Picture 4">
            <a:extLst>
              <a:ext uri="{FF2B5EF4-FFF2-40B4-BE49-F238E27FC236}">
                <a16:creationId xmlns:a16="http://schemas.microsoft.com/office/drawing/2014/main" id="{8D2B0C9D-D0BE-01C0-255A-C61D3CE6020B}"/>
              </a:ext>
            </a:extLst>
          </p:cNvPr>
          <p:cNvPicPr>
            <a:picLocks noChangeAspect="1"/>
          </p:cNvPicPr>
          <p:nvPr/>
        </p:nvPicPr>
        <p:blipFill>
          <a:blip r:embed="rId4"/>
          <a:stretch>
            <a:fillRect/>
          </a:stretch>
        </p:blipFill>
        <p:spPr>
          <a:xfrm>
            <a:off x="9394776" y="1479450"/>
            <a:ext cx="1886047" cy="3899100"/>
          </a:xfrm>
          <a:prstGeom prst="rect">
            <a:avLst/>
          </a:prstGeom>
        </p:spPr>
      </p:pic>
    </p:spTree>
    <p:extLst>
      <p:ext uri="{BB962C8B-B14F-4D97-AF65-F5344CB8AC3E}">
        <p14:creationId xmlns:p14="http://schemas.microsoft.com/office/powerpoint/2010/main" val="2024588825"/>
      </p:ext>
    </p:extLst>
  </p:cSld>
  <p:clrMapOvr>
    <a:masterClrMapping/>
  </p:clrMapOvr>
  <p:transition>
    <p:fade/>
  </p:transition>
  <p:extLst>
    <p:ext uri="{6950BFC3-D8DA-4A85-94F7-54DA5524770B}">
      <p188:commentRel xmlns:p188="http://schemas.microsoft.com/office/powerpoint/2018/8/main" r:id="rId3"/>
    </p:ext>
  </p:extLst>
</p:sld>
</file>

<file path=ppt/tags/tag1.xml><?xml version="1.0" encoding="utf-8"?>
<p:tagLst xmlns:a="http://schemas.openxmlformats.org/drawingml/2006/main" xmlns:r="http://schemas.openxmlformats.org/officeDocument/2006/relationships" xmlns:p="http://schemas.openxmlformats.org/presentationml/2006/main">
  <p:tag name="TIMING" val="|6|15.3|8.4"/>
</p:tagLst>
</file>

<file path=ppt/tags/tag2.xml><?xml version="1.0" encoding="utf-8"?>
<p:tagLst xmlns:a="http://schemas.openxmlformats.org/drawingml/2006/main" xmlns:r="http://schemas.openxmlformats.org/officeDocument/2006/relationships" xmlns:p="http://schemas.openxmlformats.org/presentationml/2006/main">
  <p:tag name="TIMING" val="|7|6|4.9|4.7|5.6"/>
</p:tagLst>
</file>

<file path=ppt/theme/theme1.xml><?xml version="1.0" encoding="utf-8"?>
<a:theme xmlns:a="http://schemas.openxmlformats.org/drawingml/2006/main" name="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OpenHack_FY21_Template_V1_102720" id="{55BFAB4A-90B6-4138-B0B1-3151C728EF56}" vid="{1DAAA025-6530-44D0-B7ED-E42418A6C8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62D61D9A00A5041B210DE23A0FE8625" ma:contentTypeVersion="24" ma:contentTypeDescription="Create a new document." ma:contentTypeScope="" ma:versionID="839773bd44a51a311d8e2846b7142e4b">
  <xsd:schema xmlns:xsd="http://www.w3.org/2001/XMLSchema" xmlns:xs="http://www.w3.org/2001/XMLSchema" xmlns:p="http://schemas.microsoft.com/office/2006/metadata/properties" xmlns:ns1="http://schemas.microsoft.com/sharepoint/v3" xmlns:ns2="675661ce-a921-4ef4-be83-dd19f3c4cc86" xmlns:ns3="4343a8c8-d2d9-429e-8dd3-28f02b2ba4f5" xmlns:ns4="230e9df3-be65-4c73-a93b-d1236ebd677e" targetNamespace="http://schemas.microsoft.com/office/2006/metadata/properties" ma:root="true" ma:fieldsID="7f43399919387af8e2a3ad2b19a547db" ns1:_="" ns2:_="" ns3:_="" ns4:_="">
    <xsd:import namespace="http://schemas.microsoft.com/sharepoint/v3"/>
    <xsd:import namespace="675661ce-a921-4ef4-be83-dd19f3c4cc86"/>
    <xsd:import namespace="4343a8c8-d2d9-429e-8dd3-28f02b2ba4f5"/>
    <xsd:import namespace="230e9df3-be65-4c73-a93b-d1236ebd677e"/>
    <xsd:element name="properties">
      <xsd:complexType>
        <xsd:sequence>
          <xsd:element name="documentManagement">
            <xsd:complexType>
              <xsd:all>
                <xsd:element ref="ns2:Tag" minOccurs="0"/>
                <xsd:element ref="ns2:MediaServiceMetadata" minOccurs="0"/>
                <xsd:element ref="ns2:MediaServiceFastMetadata" minOccurs="0"/>
                <xsd:element ref="ns2:MediaServiceAutoKeyPoints" minOccurs="0"/>
                <xsd:element ref="ns2:MediaServiceKeyPoints" minOccurs="0"/>
                <xsd:element ref="ns2:Sequence_x0020_of_x0020_Material" minOccurs="0"/>
                <xsd:element ref="ns2:Description" minOccurs="0"/>
                <xsd:element ref="ns2:Internal_x0020_MSFT" minOccurs="0"/>
                <xsd:element ref="ns2:MediaServiceOCR" minOccurs="0"/>
                <xsd:element ref="ns2:MediaServiceGenerationTime" minOccurs="0"/>
                <xsd:element ref="ns2:MediaServiceEventHashCode" minOccurs="0"/>
                <xsd:element ref="ns2:OHOrder" minOccurs="0"/>
                <xsd:element ref="ns3:SharedWithUsers" minOccurs="0"/>
                <xsd:element ref="ns3:SharedWithDetails" minOccurs="0"/>
                <xsd:element ref="ns2:MaterialType" minOccurs="0"/>
                <xsd:element ref="ns2:OrderNo_x002e_" minOccurs="0"/>
                <xsd:element ref="ns2:MediaServiceDateTaken" minOccurs="0"/>
                <xsd:element ref="ns1:_ip_UnifiedCompliancePolicyProperties" minOccurs="0"/>
                <xsd:element ref="ns1:_ip_UnifiedCompliancePolicyUIAction"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75661ce-a921-4ef4-be83-dd19f3c4cc86" elementFormDefault="qualified">
    <xsd:import namespace="http://schemas.microsoft.com/office/2006/documentManagement/types"/>
    <xsd:import namespace="http://schemas.microsoft.com/office/infopath/2007/PartnerControls"/>
    <xsd:element name="Tag" ma:index="8" nillable="true" ma:displayName="Role" ma:format="Dropdown" ma:internalName="Tag">
      <xsd:complexType>
        <xsd:complexContent>
          <xsd:extension base="dms:MultiChoice">
            <xsd:sequence>
              <xsd:element name="Value" maxOccurs="unbounded" minOccurs="0" nillable="true">
                <xsd:simpleType>
                  <xsd:restriction base="dms:Choice">
                    <xsd:enumeration value="PM"/>
                    <xsd:enumeration value="Lead Coach"/>
                    <xsd:enumeration value="Coach"/>
                  </xsd:restriction>
                </xsd:simpleType>
              </xsd:element>
            </xsd:sequence>
          </xsd:extension>
        </xsd:complexContent>
      </xsd:complex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Sequence_x0020_of_x0020_Material" ma:index="13" nillable="true" ma:displayName="Stage" ma:format="Dropdown" ma:indexed="true" ma:internalName="Sequence_x0020_of_x0020_Material">
      <xsd:simpleType>
        <xsd:restriction base="dms:Choice">
          <xsd:enumeration value="1. Pre-Event"/>
          <xsd:enumeration value="2. Recruitment"/>
          <xsd:enumeration value="3. Coach Prep and Planning"/>
          <xsd:enumeration value="4. Day of Event"/>
          <xsd:enumeration value="5. Close &amp; Reporting"/>
          <xsd:enumeration value="Resource"/>
          <xsd:enumeration value="Tool"/>
        </xsd:restriction>
      </xsd:simpleType>
    </xsd:element>
    <xsd:element name="Description" ma:index="14" nillable="true" ma:displayName="Description" ma:format="Dropdown" ma:internalName="Description">
      <xsd:simpleType>
        <xsd:restriction base="dms:Note">
          <xsd:maxLength value="255"/>
        </xsd:restriction>
      </xsd:simpleType>
    </xsd:element>
    <xsd:element name="Internal_x0020_MSFT" ma:index="15" nillable="true" ma:displayName="Internal MSFT" ma:format="RadioButtons" ma:internalName="Internal_x0020_MSFT">
      <xsd:simpleType>
        <xsd:restriction base="dms:Choice">
          <xsd:enumeration value="Internal MSFT Only"/>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OHOrder" ma:index="19" nillable="true" ma:displayName="OH Order" ma:format="Dropdown" ma:internalName="OHOrder" ma:percentage="FALSE">
      <xsd:simpleType>
        <xsd:restriction base="dms:Number"/>
      </xsd:simpleType>
    </xsd:element>
    <xsd:element name="MaterialType" ma:index="22" nillable="true" ma:displayName="Material Type" ma:format="Dropdown" ma:internalName="MaterialType">
      <xsd:complexType>
        <xsd:complexContent>
          <xsd:extension base="dms:MultiChoice">
            <xsd:sequence>
              <xsd:element name="Value" maxOccurs="unbounded" minOccurs="0" nillable="true">
                <xsd:simpleType>
                  <xsd:restriction base="dms:Choice">
                    <xsd:enumeration value="Tool"/>
                    <xsd:enumeration value="Template"/>
                    <xsd:enumeration value="Presentation Ready Deck"/>
                    <xsd:enumeration value="Website"/>
                    <xsd:enumeration value="Contact"/>
                    <xsd:enumeration value="Form"/>
                    <xsd:enumeration value="Training Deck"/>
                    <xsd:enumeration value="Resource"/>
                  </xsd:restriction>
                </xsd:simpleType>
              </xsd:element>
            </xsd:sequence>
          </xsd:extension>
        </xsd:complexContent>
      </xsd:complexType>
    </xsd:element>
    <xsd:element name="OrderNo_x002e_" ma:index="23" nillable="true" ma:displayName="Order No." ma:decimals="0" ma:format="Dropdown" ma:indexed="true" ma:internalName="OrderNo_x002e_" ma:percentage="FALSE">
      <xsd:simpleType>
        <xsd:restriction base="dms:Number"/>
      </xsd:simpleType>
    </xsd:element>
    <xsd:element name="MediaServiceDateTaken" ma:index="24" nillable="true" ma:displayName="MediaServiceDateTaken" ma:hidden="true" ma:internalName="MediaServiceDateTaken" ma:readOnly="true">
      <xsd:simpleType>
        <xsd:restriction base="dms:Text"/>
      </xsd:simpleType>
    </xsd:element>
    <xsd:element name="MediaLengthInSeconds" ma:index="27" nillable="true" ma:displayName="Length (seconds)" ma:internalName="MediaLengthInSeconds" ma:readOnly="true">
      <xsd:simpleType>
        <xsd:restriction base="dms:Unknown"/>
      </xsd:simpleType>
    </xsd:element>
    <xsd:element name="lcf76f155ced4ddcb4097134ff3c332f" ma:index="2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343a8c8-d2d9-429e-8dd3-28f02b2ba4f5"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30" nillable="true" ma:displayName="Taxonomy Catch All Column" ma:hidden="true" ma:list="{76cd002a-39bf-43af-937e-7914824e19df}" ma:internalName="TaxCatchAll" ma:showField="CatchAllData" ma:web="4343a8c8-d2d9-429e-8dd3-28f02b2ba4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675661ce-a921-4ef4-be83-dd19f3c4cc86" xsi:nil="true"/>
    <MaterialType xmlns="675661ce-a921-4ef4-be83-dd19f3c4cc86">
      <Value>Presentation Ready Deck</Value>
    </MaterialType>
    <Description xmlns="675661ce-a921-4ef4-be83-dd19f3c4cc86" xsi:nil="true"/>
    <Tag xmlns="675661ce-a921-4ef4-be83-dd19f3c4cc86">
      <Value>PM</Value>
      <Value>Lead Coach</Value>
      <Value>Coach</Value>
    </Tag>
    <OHOrder xmlns="675661ce-a921-4ef4-be83-dd19f3c4cc86" xsi:nil="true"/>
    <Internal_x0020_MSFT xmlns="675661ce-a921-4ef4-be83-dd19f3c4cc86" xsi:nil="true"/>
    <OrderNo_x002e_ xmlns="675661ce-a921-4ef4-be83-dd19f3c4cc86" xsi:nil="true"/>
    <Sequence_x0020_of_x0020_Material xmlns="675661ce-a921-4ef4-be83-dd19f3c4cc86">4. Day of Event</Sequence_x0020_of_x0020_Material>
    <_ip_UnifiedCompliancePolicyUIAction xmlns="http://schemas.microsoft.com/sharepoint/v3" xsi:nil="true"/>
    <_ip_UnifiedCompliancePolicyProperties xmlns="http://schemas.microsoft.com/sharepoint/v3" xsi:nil="true"/>
    <lcf76f155ced4ddcb4097134ff3c332f xmlns="675661ce-a921-4ef4-be83-dd19f3c4cc86">
      <Terms xmlns="http://schemas.microsoft.com/office/infopath/2007/PartnerControls"/>
    </lcf76f155ced4ddcb4097134ff3c332f>
    <TaxCatchAll xmlns="230e9df3-be65-4c73-a93b-d1236ebd677e" xsi:nil="true"/>
  </documentManagement>
</p:properties>
</file>

<file path=customXml/itemProps1.xml><?xml version="1.0" encoding="utf-8"?>
<ds:datastoreItem xmlns:ds="http://schemas.openxmlformats.org/officeDocument/2006/customXml" ds:itemID="{91696345-23F8-4CDB-8A31-BEF0BEB16805}">
  <ds:schemaRefs>
    <ds:schemaRef ds:uri="http://schemas.microsoft.com/sharepoint/v3/contenttype/forms"/>
  </ds:schemaRefs>
</ds:datastoreItem>
</file>

<file path=customXml/itemProps2.xml><?xml version="1.0" encoding="utf-8"?>
<ds:datastoreItem xmlns:ds="http://schemas.openxmlformats.org/officeDocument/2006/customXml" ds:itemID="{D1157EB0-1AB2-459D-92B4-E00E8DCC06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75661ce-a921-4ef4-be83-dd19f3c4cc86"/>
    <ds:schemaRef ds:uri="4343a8c8-d2d9-429e-8dd3-28f02b2ba4f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A9086BA-F6B1-41F0-8458-5D968EBBF04E}">
  <ds:schemaRefs>
    <ds:schemaRef ds:uri="http://schemas.microsoft.com/office/2006/metadata/properties"/>
    <ds:schemaRef ds:uri="http://purl.org/dc/elements/1.1/"/>
    <ds:schemaRef ds:uri="http://purl.org/dc/dcmitype/"/>
    <ds:schemaRef ds:uri="http://www.w3.org/XML/1998/namespace"/>
    <ds:schemaRef ds:uri="http://schemas.microsoft.com/sharepoint/v3"/>
    <ds:schemaRef ds:uri="4343a8c8-d2d9-429e-8dd3-28f02b2ba4f5"/>
    <ds:schemaRef ds:uri="http://schemas.microsoft.com/office/2006/documentManagement/types"/>
    <ds:schemaRef ds:uri="http://schemas.microsoft.com/office/infopath/2007/PartnerControls"/>
    <ds:schemaRef ds:uri="http://schemas.openxmlformats.org/package/2006/metadata/core-properties"/>
    <ds:schemaRef ds:uri="675661ce-a921-4ef4-be83-dd19f3c4cc86"/>
    <ds:schemaRef ds:uri="http://purl.org/dc/terms/"/>
    <ds:schemaRef ds:uri="230e9df3-be65-4c73-a93b-d1236ebd677e"/>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328</TotalTime>
  <Words>2661</Words>
  <Application>Microsoft Office PowerPoint</Application>
  <PresentationFormat>Widescreen</PresentationFormat>
  <Paragraphs>247</Paragraphs>
  <Slides>22</Slides>
  <Notes>17</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22</vt:i4>
      </vt:variant>
    </vt:vector>
  </HeadingPairs>
  <TitlesOfParts>
    <vt:vector size="35" baseType="lpstr">
      <vt:lpstr>-apple-system</vt:lpstr>
      <vt:lpstr>Aptos</vt:lpstr>
      <vt:lpstr>Arial</vt:lpstr>
      <vt:lpstr>Calibri</vt:lpstr>
      <vt:lpstr>Cascadia Mono</vt:lpstr>
      <vt:lpstr>Consolas</vt:lpstr>
      <vt:lpstr>Segoe UI</vt:lpstr>
      <vt:lpstr>Segoe UI Semibold</vt:lpstr>
      <vt:lpstr>Segoe UI Semilight</vt:lpstr>
      <vt:lpstr>Symbol</vt:lpstr>
      <vt:lpstr>wf_segoe-ui_normal</vt:lpstr>
      <vt:lpstr>Wingdings</vt:lpstr>
      <vt:lpstr>Black Template</vt:lpstr>
      <vt:lpstr>PowerPoint Presentation</vt:lpstr>
      <vt:lpstr>Payments Reference Application</vt:lpstr>
      <vt:lpstr>Payments &amp; Transactions</vt:lpstr>
      <vt:lpstr>Scenario</vt:lpstr>
      <vt:lpstr>PowerPoint Presentation</vt:lpstr>
      <vt:lpstr>PowerPoint Presentation</vt:lpstr>
      <vt:lpstr>Strong Consistency</vt:lpstr>
      <vt:lpstr>Eventual Consistency</vt:lpstr>
      <vt:lpstr>PATCH Operation</vt:lpstr>
      <vt:lpstr>Reverse Lookups With Global Index</vt:lpstr>
      <vt:lpstr>ACID Guarantees With Cosmos DB Transactional Batch</vt:lpstr>
      <vt:lpstr>Meet the lightweight Kernel of Semantic Kernel.</vt:lpstr>
      <vt:lpstr>Goals-First AI</vt:lpstr>
      <vt:lpstr>Let’s get started!</vt:lpstr>
      <vt:lpstr>Payments Reference Application</vt:lpstr>
      <vt:lpstr>Challenge 1: The Landing Before the Launch</vt:lpstr>
      <vt:lpstr>Challenge 2: Account for and Count the Accounts</vt:lpstr>
      <vt:lpstr>Challenge 3: Visualize World (Global) Peace … or at least the members, accounts, and transaction data</vt:lpstr>
      <vt:lpstr>Challenge 4: This Challenge is Questionable</vt:lpstr>
      <vt:lpstr>Challenge 5: Home Improvement: AI Edition</vt:lpstr>
      <vt:lpstr>Coach solutions folder</vt:lpstr>
      <vt:lpstr>Thank you coaches!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Tristan Gorringe</dc:creator>
  <cp:lastModifiedBy>Joel Hulen</cp:lastModifiedBy>
  <cp:revision>31</cp:revision>
  <dcterms:created xsi:type="dcterms:W3CDTF">2019-08-27T17:49:26Z</dcterms:created>
  <dcterms:modified xsi:type="dcterms:W3CDTF">2023-11-14T19:51:34Z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0x010100262D61D9A00A5041B210DE23A0FE8625</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nirshah@microsoft.com</vt:lpwstr>
  </property>
  <property fmtid="{D5CDD505-2E9C-101B-9397-08002B2CF9AE}" pid="6" name="MSIP_Label_f42aa342-8706-4288-bd11-ebb85995028c_SetDate">
    <vt:lpwstr>2019-09-17T20:26:29.7364053Z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a79706d1-9b7a-426a-9d42-4f246261c514</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