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25"/>
  </p:notesMasterIdLst>
  <p:handoutMasterIdLst>
    <p:handoutMasterId r:id="rId26"/>
  </p:handoutMasterIdLst>
  <p:sldIdLst>
    <p:sldId id="2076136285" r:id="rId5"/>
    <p:sldId id="2076136250" r:id="rId6"/>
    <p:sldId id="2076136296" r:id="rId7"/>
    <p:sldId id="2076136297" r:id="rId8"/>
    <p:sldId id="2076136298" r:id="rId9"/>
    <p:sldId id="2076136299" r:id="rId10"/>
    <p:sldId id="4669" r:id="rId11"/>
    <p:sldId id="4670" r:id="rId12"/>
    <p:sldId id="2076136300" r:id="rId13"/>
    <p:sldId id="2147469940" r:id="rId14"/>
    <p:sldId id="2147469970" r:id="rId15"/>
    <p:sldId id="2076136275" r:id="rId16"/>
    <p:sldId id="2076136279" r:id="rId17"/>
    <p:sldId id="2076136286" r:id="rId18"/>
    <p:sldId id="2076136287" r:id="rId19"/>
    <p:sldId id="2076136288" r:id="rId20"/>
    <p:sldId id="2076136289" r:id="rId21"/>
    <p:sldId id="2076136290" r:id="rId22"/>
    <p:sldId id="2076136280" r:id="rId23"/>
    <p:sldId id="2076136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 Me:" id="{B4BDE4D4-782D-452D-8EFF-55AF223BE283}">
          <p14:sldIdLst>
            <p14:sldId id="2076136285"/>
          </p14:sldIdLst>
        </p14:section>
        <p14:section name="Participant Section" id="{6BD0250D-DE1F-42DD-AEC3-D0C858A85853}">
          <p14:sldIdLst>
            <p14:sldId id="2076136250"/>
            <p14:sldId id="2076136296"/>
            <p14:sldId id="2076136297"/>
            <p14:sldId id="2076136298"/>
            <p14:sldId id="2076136299"/>
            <p14:sldId id="4669"/>
            <p14:sldId id="4670"/>
            <p14:sldId id="2076136300"/>
            <p14:sldId id="2147469940"/>
            <p14:sldId id="2147469970"/>
            <p14:sldId id="2076136275"/>
          </p14:sldIdLst>
        </p14:section>
        <p14:section name="For Coaches Only Section" id="{97C3FDC7-0A01-43A3-92FE-7ED21371C148}">
          <p14:sldIdLst>
            <p14:sldId id="2076136279"/>
            <p14:sldId id="2076136286"/>
            <p14:sldId id="2076136287"/>
            <p14:sldId id="2076136288"/>
            <p14:sldId id="2076136289"/>
            <p14:sldId id="2076136290"/>
            <p14:sldId id="2076136280"/>
            <p14:sldId id="2076136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82E6D-EC91-4767-A262-D8D5173EA498}" v="36" dt="2021-06-22T23:31:37.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83" autoAdjust="0"/>
  </p:normalViewPr>
  <p:slideViewPr>
    <p:cSldViewPr snapToGrid="0">
      <p:cViewPr varScale="1">
        <p:scale>
          <a:sx n="81" d="100"/>
          <a:sy n="81" d="100"/>
        </p:scale>
        <p:origin x="1160" y="64"/>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6/28/2023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5</a:t>
            </a:fld>
            <a:endParaRPr lang="en-US"/>
          </a:p>
        </p:txBody>
      </p:sp>
    </p:spTree>
    <p:extLst>
      <p:ext uri="{BB962C8B-B14F-4D97-AF65-F5344CB8AC3E}">
        <p14:creationId xmlns:p14="http://schemas.microsoft.com/office/powerpoint/2010/main" val="525907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15</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16</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17</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18</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The application frontend is a </a:t>
            </a:r>
            <a:r>
              <a:rPr lang="en-US" b="0" i="0" dirty="0" err="1">
                <a:solidFill>
                  <a:srgbClr val="1F2328"/>
                </a:solidFill>
                <a:effectLst/>
                <a:latin typeface="-apple-system"/>
              </a:rPr>
              <a:t>Blazor</a:t>
            </a:r>
            <a:r>
              <a:rPr lang="en-US" b="0" i="0" dirty="0">
                <a:solidFill>
                  <a:srgbClr val="1F2328"/>
                </a:solidFill>
                <a:effectLst/>
                <a:latin typeface="-apple-system"/>
              </a:rPr>
              <a:t> application with Intelligent Agent UI functionality.</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6</a:t>
            </a:fld>
            <a:endParaRPr lang="en-US"/>
          </a:p>
        </p:txBody>
      </p:sp>
    </p:spTree>
    <p:extLst>
      <p:ext uri="{BB962C8B-B14F-4D97-AF65-F5344CB8AC3E}">
        <p14:creationId xmlns:p14="http://schemas.microsoft.com/office/powerpoint/2010/main" val="27073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6764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02701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 starts from an Ask.  The user has a need that needs to be filled.  Kernel, in Semantic Kernel, is the orchestrator for the Ask.  It sends the Ask over to the Planner to the right skills can be found and the right steps can be created from the Ask and Skills.</a:t>
            </a:r>
          </a:p>
        </p:txBody>
      </p:sp>
      <p:sp>
        <p:nvSpPr>
          <p:cNvPr id="4" name="Slide Number Placeholder 3"/>
          <p:cNvSpPr>
            <a:spLocks noGrp="1"/>
          </p:cNvSpPr>
          <p:nvPr>
            <p:ph type="sldNum" sz="quarter" idx="5"/>
          </p:nvPr>
        </p:nvSpPr>
        <p:spPr/>
        <p:txBody>
          <a:bodyPr/>
          <a:lstStyle/>
          <a:p>
            <a:fld id="{FB75EBB8-D7E4-4048-A244-754319938B9C}" type="slidenum">
              <a:rPr lang="en-US" smtClean="0"/>
              <a:t>10</a:t>
            </a:fld>
            <a:endParaRPr lang="en-US"/>
          </a:p>
        </p:txBody>
      </p:sp>
    </p:spTree>
    <p:extLst>
      <p:ext uri="{BB962C8B-B14F-4D97-AF65-F5344CB8AC3E}">
        <p14:creationId xmlns:p14="http://schemas.microsoft.com/office/powerpoint/2010/main" val="2185004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always starts with an Ask.  A user has a goal they want to achieve.  We have seen how the Kernel orchestrates the ask to the planner.  The Planner finds the right AI skills that can be used to solve that need.  Some skills are enhanced with memories and with live data connections.  The steps to complete the users ask are executed as part of the plan and the results are returned to the user, resulting in productivity gains and ideally the goal reached.</a:t>
            </a:r>
          </a:p>
        </p:txBody>
      </p:sp>
      <p:sp>
        <p:nvSpPr>
          <p:cNvPr id="4" name="Slide Number Placeholder 3"/>
          <p:cNvSpPr>
            <a:spLocks noGrp="1"/>
          </p:cNvSpPr>
          <p:nvPr>
            <p:ph type="sldNum" sz="quarter" idx="5"/>
          </p:nvPr>
        </p:nvSpPr>
        <p:spPr/>
        <p:txBody>
          <a:bodyPr/>
          <a:lstStyle/>
          <a:p>
            <a:fld id="{FB75EBB8-D7E4-4048-A244-754319938B9C}" type="slidenum">
              <a:rPr lang="en-US" smtClean="0"/>
              <a:t>11</a:t>
            </a:fld>
            <a:endParaRPr lang="en-US"/>
          </a:p>
        </p:txBody>
      </p:sp>
    </p:spTree>
    <p:extLst>
      <p:ext uri="{BB962C8B-B14F-4D97-AF65-F5344CB8AC3E}">
        <p14:creationId xmlns:p14="http://schemas.microsoft.com/office/powerpoint/2010/main" val="1741912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To get started, visit the OpenHack portal:</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37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guide is only meant to be a reference. Please do not rely on this guide in place of completing the challenges before coaching. </a:t>
            </a:r>
          </a:p>
        </p:txBody>
      </p:sp>
      <p:sp>
        <p:nvSpPr>
          <p:cNvPr id="4" name="Slide Number Placeholder 3"/>
          <p:cNvSpPr>
            <a:spLocks noGrp="1"/>
          </p:cNvSpPr>
          <p:nvPr>
            <p:ph type="sldNum" sz="quarter" idx="5"/>
          </p:nvPr>
        </p:nvSpPr>
        <p:spPr/>
        <p:txBody>
          <a:bodyPr/>
          <a:lstStyle/>
          <a:p>
            <a:fld id="{B14F9875-39BF-4C18-A21D-3E04A24EDC12}" type="slidenum">
              <a:rPr lang="en-US" smtClean="0"/>
              <a:t>13</a:t>
            </a:fld>
            <a:endParaRPr lang="en-US"/>
          </a:p>
        </p:txBody>
      </p:sp>
    </p:spTree>
    <p:extLst>
      <p:ext uri="{BB962C8B-B14F-4D97-AF65-F5344CB8AC3E}">
        <p14:creationId xmlns:p14="http://schemas.microsoft.com/office/powerpoint/2010/main" val="1691727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14</a:t>
            </a:fld>
            <a:endParaRPr lang="en-US"/>
          </a:p>
        </p:txBody>
      </p:sp>
    </p:spTree>
    <p:extLst>
      <p:ext uri="{BB962C8B-B14F-4D97-AF65-F5344CB8AC3E}">
        <p14:creationId xmlns:p14="http://schemas.microsoft.com/office/powerpoint/2010/main" val="3706595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6/28/2023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6/28/2023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Key Point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hasCustomPrompt="1"/>
          </p:nvPr>
        </p:nvSpPr>
        <p:spPr>
          <a:xfrm>
            <a:off x="607350" y="1478649"/>
            <a:ext cx="11018520" cy="553998"/>
          </a:xfrm>
          <a:prstGeom prst="rect">
            <a:avLst/>
          </a:prstGeom>
        </p:spPr>
        <p:txBody>
          <a:bodyPr lIns="0"/>
          <a:lstStyle>
            <a:lvl1pPr>
              <a:defRPr sz="3200"/>
            </a:lvl1pPr>
          </a:lstStyle>
          <a:p>
            <a:r>
              <a:rPr lang="en-US"/>
              <a:t>Key point</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3" name="Straight Connector 2">
            <a:extLst>
              <a:ext uri="{FF2B5EF4-FFF2-40B4-BE49-F238E27FC236}">
                <a16:creationId xmlns:a16="http://schemas.microsoft.com/office/drawing/2014/main" id="{D6AF24CC-2A72-F8BA-4855-22CDD46817DC}"/>
              </a:ext>
              <a:ext uri="{C183D7F6-B498-43B3-948B-1728B52AA6E4}">
                <adec:decorative xmlns:adec="http://schemas.microsoft.com/office/drawing/2017/decorative" val="1"/>
              </a:ext>
            </a:extLst>
          </p:cNvPr>
          <p:cNvCxnSpPr>
            <a:cxnSpLocks/>
          </p:cNvCxnSpPr>
          <p:nvPr userDrawn="1"/>
        </p:nvCxnSpPr>
        <p:spPr>
          <a:xfrm>
            <a:off x="500264" y="1478649"/>
            <a:ext cx="0" cy="553998"/>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23F4C1D0-0C82-ED46-4762-F02889CF8302}"/>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3568857194"/>
      </p:ext>
    </p:extLst>
  </p:cSld>
  <p:clrMapOvr>
    <a:masterClrMapping/>
  </p:clrMapOvr>
  <p:transition spd="slow">
    <p:push dir="u"/>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Horizontal Key Point And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1752600"/>
            <a:ext cx="3182027" cy="4315810"/>
          </a:xfrm>
          <a:prstGeom prst="rect">
            <a:avLst/>
          </a:prstGeom>
        </p:spPr>
        <p:txBody>
          <a:bodyPr anchor="t"/>
          <a:lstStyle>
            <a:lvl1pPr>
              <a:defRPr sz="3200">
                <a:solidFill>
                  <a:schemeClr val="tx1"/>
                </a:solidFill>
              </a:defRPr>
            </a:lvl1pPr>
          </a:lstStyle>
          <a:p>
            <a:r>
              <a:rPr lang="en-US"/>
              <a:t>Key point</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1614565"/>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1614565"/>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4">
            <a:extLst>
              <a:ext uri="{FF2B5EF4-FFF2-40B4-BE49-F238E27FC236}">
                <a16:creationId xmlns:a16="http://schemas.microsoft.com/office/drawing/2014/main" id="{5D79A5FF-71CA-1AFF-D94C-ED7346B3CEFD}"/>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3674946564"/>
      </p:ext>
    </p:extLst>
  </p:cSld>
  <p:clrMapOvr>
    <a:masterClrMapping/>
  </p:clrMapOvr>
  <p:transition spd="slow">
    <p:push dir="u"/>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 id="2147483931" r:id="rId52"/>
    <p:sldLayoutId id="2147483932" r:id="rId5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3.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33.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hyperlink" Target="https://aka.ms/OHCoachMaterials/AIKM"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1.xml"/><Relationship Id="rId1" Type="http://schemas.openxmlformats.org/officeDocument/2006/relationships/slideLayout" Target="../slideLayouts/slideLayout4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tiff"/><Relationship Id="rId9" Type="http://schemas.openxmlformats.org/officeDocument/2006/relationships/image" Target="../media/image21.png"/><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EDD3E-0893-4DCB-A0A1-B3B2DBBA00A2}"/>
              </a:ext>
            </a:extLst>
          </p:cNvPr>
          <p:cNvSpPr txBox="1"/>
          <p:nvPr/>
        </p:nvSpPr>
        <p:spPr>
          <a:xfrm>
            <a:off x="2213810" y="1087934"/>
            <a:ext cx="9647859" cy="5539978"/>
          </a:xfrm>
          <a:prstGeom prst="rect">
            <a:avLst/>
          </a:prstGeom>
          <a:noFill/>
        </p:spPr>
        <p:txBody>
          <a:bodyPr wrap="square" lIns="0" tIns="0" rIns="0" bIns="0" rtlCol="0">
            <a:spAutoFit/>
          </a:bodyPr>
          <a:lstStyle/>
          <a:p>
            <a:pPr algn="l"/>
            <a:endParaRPr lang="en-US" sz="2000" dirty="0"/>
          </a:p>
          <a:p>
            <a:pPr algn="l"/>
            <a:r>
              <a:rPr lang="en-US" sz="2000" b="1" dirty="0"/>
              <a:t>Participant section</a:t>
            </a:r>
          </a:p>
          <a:p>
            <a:pPr algn="l"/>
            <a:endParaRPr lang="en-US" sz="2000" b="1" dirty="0"/>
          </a:p>
          <a:p>
            <a:pPr algn="l"/>
            <a:r>
              <a:rPr lang="en-US" sz="2000" dirty="0"/>
              <a:t>This top section is a Tech Scenario description for </a:t>
            </a:r>
            <a:r>
              <a:rPr lang="en-US" sz="2000" b="1" dirty="0">
                <a:solidFill>
                  <a:schemeClr val="accent1"/>
                </a:solidFill>
              </a:rPr>
              <a:t>participants</a:t>
            </a:r>
            <a:r>
              <a:rPr lang="en-US" sz="2000" dirty="0"/>
              <a:t>. The section will cover the technology introduction and  high-level concepts about the challenges. </a:t>
            </a:r>
          </a:p>
          <a:p>
            <a:pPr algn="l"/>
            <a:endParaRPr lang="en-US" sz="2000" b="1" dirty="0"/>
          </a:p>
          <a:p>
            <a:pPr algn="l"/>
            <a:r>
              <a:rPr lang="en-US" sz="2000" b="1" dirty="0"/>
              <a:t>Audience</a:t>
            </a:r>
            <a:r>
              <a:rPr lang="en-US" sz="2000" dirty="0"/>
              <a:t>: </a:t>
            </a:r>
            <a:r>
              <a:rPr lang="en-US" sz="2000" b="1" dirty="0">
                <a:solidFill>
                  <a:schemeClr val="accent1"/>
                </a:solidFill>
              </a:rPr>
              <a:t>Participants</a:t>
            </a:r>
            <a:r>
              <a:rPr lang="en-US" sz="2000" dirty="0"/>
              <a:t> at OpenHack</a:t>
            </a:r>
          </a:p>
          <a:p>
            <a:pPr lvl="1"/>
            <a:endParaRPr lang="en-US" sz="2000" dirty="0"/>
          </a:p>
          <a:p>
            <a:pPr algn="l"/>
            <a:endParaRPr lang="en-US" sz="2000" dirty="0"/>
          </a:p>
          <a:p>
            <a:r>
              <a:rPr lang="en-US" sz="2000" b="1" dirty="0"/>
              <a:t>Coach only section</a:t>
            </a:r>
          </a:p>
          <a:p>
            <a:endParaRPr lang="en-US" sz="2000" b="1" dirty="0"/>
          </a:p>
          <a:p>
            <a:r>
              <a:rPr lang="en-US" sz="2000" dirty="0"/>
              <a:t>This section is a Tech Scenario description for </a:t>
            </a:r>
            <a:r>
              <a:rPr lang="en-US" sz="2000" b="1" dirty="0">
                <a:solidFill>
                  <a:schemeClr val="accent1"/>
                </a:solidFill>
              </a:rPr>
              <a:t>coaches</a:t>
            </a:r>
            <a:r>
              <a:rPr lang="en-US" sz="2000" dirty="0"/>
              <a:t>. The section will cover the technology, challenge goals, common pit falls, general guidance on solutions. This section is presented to coaches in the ‘know before you go’ call a few days before the OpenHack starts. This section is intended to be more in-depth than the participant section. </a:t>
            </a:r>
            <a:r>
              <a:rPr lang="en-US" sz="2000" b="1" u="sng" dirty="0">
                <a:solidFill>
                  <a:schemeClr val="accent1"/>
                </a:solidFill>
              </a:rPr>
              <a:t>Do not share the coach section with participants!</a:t>
            </a:r>
          </a:p>
          <a:p>
            <a:endParaRPr lang="en-US" sz="2000" b="1" u="sng" dirty="0">
              <a:solidFill>
                <a:schemeClr val="accent1"/>
              </a:solidFill>
            </a:endParaRPr>
          </a:p>
          <a:p>
            <a:r>
              <a:rPr lang="en-US" sz="2000" b="1" dirty="0"/>
              <a:t>Audience</a:t>
            </a:r>
            <a:r>
              <a:rPr lang="en-US" sz="2000" dirty="0"/>
              <a:t>: </a:t>
            </a:r>
            <a:r>
              <a:rPr lang="en-US" sz="2000" b="1" dirty="0">
                <a:solidFill>
                  <a:schemeClr val="accent1"/>
                </a:solidFill>
              </a:rPr>
              <a:t>Coaches</a:t>
            </a:r>
            <a:r>
              <a:rPr lang="en-US" sz="2000" dirty="0"/>
              <a:t> at OpenHack</a:t>
            </a:r>
            <a:endParaRPr lang="en-US" sz="2000" b="1" u="sng" dirty="0">
              <a:solidFill>
                <a:schemeClr val="accent1"/>
              </a:solidFill>
            </a:endParaRPr>
          </a:p>
        </p:txBody>
      </p:sp>
      <p:cxnSp>
        <p:nvCxnSpPr>
          <p:cNvPr id="4" name="Straight Connector 3">
            <a:extLst>
              <a:ext uri="{FF2B5EF4-FFF2-40B4-BE49-F238E27FC236}">
                <a16:creationId xmlns:a16="http://schemas.microsoft.com/office/drawing/2014/main" id="{6C5154BC-EAB1-4EEF-AB1C-36CB2EB6F2FA}"/>
              </a:ext>
            </a:extLst>
          </p:cNvPr>
          <p:cNvCxnSpPr>
            <a:cxnSpLocks/>
          </p:cNvCxnSpPr>
          <p:nvPr/>
        </p:nvCxnSpPr>
        <p:spPr>
          <a:xfrm>
            <a:off x="647016" y="3477126"/>
            <a:ext cx="1115121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4D0E8F-68C3-4A00-8500-84CC769B65AC}"/>
              </a:ext>
            </a:extLst>
          </p:cNvPr>
          <p:cNvSpPr txBox="1"/>
          <p:nvPr/>
        </p:nvSpPr>
        <p:spPr>
          <a:xfrm>
            <a:off x="438614" y="588954"/>
            <a:ext cx="11753385" cy="400110"/>
          </a:xfrm>
          <a:prstGeom prst="rect">
            <a:avLst/>
          </a:prstGeom>
          <a:noFill/>
        </p:spPr>
        <p:txBody>
          <a:bodyPr wrap="square">
            <a:spAutoFit/>
          </a:bodyPr>
          <a:lstStyle/>
          <a:p>
            <a:pPr algn="l"/>
            <a:r>
              <a:rPr lang="en-US" sz="2000" b="1" dirty="0"/>
              <a:t>Read Me: </a:t>
            </a:r>
            <a:r>
              <a:rPr lang="en-US" sz="2000" dirty="0"/>
              <a:t>This deck contains </a:t>
            </a:r>
            <a:r>
              <a:rPr lang="en-US" sz="2000" u="sng" dirty="0"/>
              <a:t>two sections</a:t>
            </a:r>
            <a:r>
              <a:rPr lang="en-US" sz="2000" dirty="0"/>
              <a:t>. One for participants and a second for coaches. </a:t>
            </a:r>
          </a:p>
        </p:txBody>
      </p:sp>
      <p:sp>
        <p:nvSpPr>
          <p:cNvPr id="7" name="TextBox 6">
            <a:extLst>
              <a:ext uri="{FF2B5EF4-FFF2-40B4-BE49-F238E27FC236}">
                <a16:creationId xmlns:a16="http://schemas.microsoft.com/office/drawing/2014/main" id="{D7B7EC24-72AB-4533-801F-BB53D7F718C1}"/>
              </a:ext>
            </a:extLst>
          </p:cNvPr>
          <p:cNvSpPr txBox="1"/>
          <p:nvPr/>
        </p:nvSpPr>
        <p:spPr>
          <a:xfrm>
            <a:off x="540884" y="2195938"/>
            <a:ext cx="1462374" cy="400110"/>
          </a:xfrm>
          <a:prstGeom prst="rect">
            <a:avLst/>
          </a:prstGeom>
          <a:noFill/>
        </p:spPr>
        <p:txBody>
          <a:bodyPr wrap="square">
            <a:spAutoFit/>
          </a:bodyPr>
          <a:lstStyle/>
          <a:p>
            <a:pPr algn="l"/>
            <a:r>
              <a:rPr lang="en-US" sz="2000" b="1" dirty="0"/>
              <a:t>Section 1</a:t>
            </a:r>
            <a:endParaRPr lang="en-US" sz="2000" dirty="0"/>
          </a:p>
        </p:txBody>
      </p:sp>
      <p:sp>
        <p:nvSpPr>
          <p:cNvPr id="9" name="TextBox 8">
            <a:extLst>
              <a:ext uri="{FF2B5EF4-FFF2-40B4-BE49-F238E27FC236}">
                <a16:creationId xmlns:a16="http://schemas.microsoft.com/office/drawing/2014/main" id="{F9955A8D-1ACC-4840-9DCC-775B7C3C0E72}"/>
              </a:ext>
            </a:extLst>
          </p:cNvPr>
          <p:cNvSpPr txBox="1"/>
          <p:nvPr/>
        </p:nvSpPr>
        <p:spPr>
          <a:xfrm>
            <a:off x="522568" y="4960186"/>
            <a:ext cx="1462374" cy="400110"/>
          </a:xfrm>
          <a:prstGeom prst="rect">
            <a:avLst/>
          </a:prstGeom>
          <a:noFill/>
        </p:spPr>
        <p:txBody>
          <a:bodyPr wrap="square">
            <a:spAutoFit/>
          </a:bodyPr>
          <a:lstStyle/>
          <a:p>
            <a:pPr algn="l"/>
            <a:r>
              <a:rPr lang="en-US" sz="2000" b="1" dirty="0"/>
              <a:t>Section 2</a:t>
            </a:r>
            <a:endParaRPr lang="en-US" sz="2000" dirty="0"/>
          </a:p>
        </p:txBody>
      </p:sp>
    </p:spTree>
    <p:extLst>
      <p:ext uri="{BB962C8B-B14F-4D97-AF65-F5344CB8AC3E}">
        <p14:creationId xmlns:p14="http://schemas.microsoft.com/office/powerpoint/2010/main" val="25538804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5AA4-8AB5-F26E-7242-0C549C410A5F}"/>
              </a:ext>
            </a:extLst>
          </p:cNvPr>
          <p:cNvSpPr>
            <a:spLocks noGrp="1"/>
          </p:cNvSpPr>
          <p:nvPr>
            <p:ph type="title"/>
          </p:nvPr>
        </p:nvSpPr>
        <p:spPr/>
        <p:txBody>
          <a:bodyPr/>
          <a:lstStyle/>
          <a:p>
            <a:r>
              <a:rPr lang="en-US"/>
              <a:t>Meet the lightweight Kernel of Semantic Kernel.</a:t>
            </a:r>
          </a:p>
        </p:txBody>
      </p:sp>
      <p:sp>
        <p:nvSpPr>
          <p:cNvPr id="4" name="TextBox 3">
            <a:extLst>
              <a:ext uri="{FF2B5EF4-FFF2-40B4-BE49-F238E27FC236}">
                <a16:creationId xmlns:a16="http://schemas.microsoft.com/office/drawing/2014/main" id="{059B0FC7-858E-0B56-516E-2BD47960DEA6}"/>
              </a:ext>
            </a:extLst>
          </p:cNvPr>
          <p:cNvSpPr txBox="1"/>
          <p:nvPr/>
        </p:nvSpPr>
        <p:spPr>
          <a:xfrm>
            <a:off x="9923489" y="1798820"/>
            <a:ext cx="65" cy="307777"/>
          </a:xfrm>
          <a:prstGeom prst="rect">
            <a:avLst/>
          </a:prstGeom>
          <a:noFill/>
        </p:spPr>
        <p:txBody>
          <a:bodyPr wrap="none" lIns="0" tIns="0" rIns="0" bIns="0" rtlCol="0">
            <a:spAutoFit/>
          </a:bodyPr>
          <a:lstStyle/>
          <a:p>
            <a:pPr algn="l"/>
            <a:endParaRPr lang="en-US" sz="2000"/>
          </a:p>
        </p:txBody>
      </p:sp>
      <p:grpSp>
        <p:nvGrpSpPr>
          <p:cNvPr id="3" name="Group 2">
            <a:extLst>
              <a:ext uri="{FF2B5EF4-FFF2-40B4-BE49-F238E27FC236}">
                <a16:creationId xmlns:a16="http://schemas.microsoft.com/office/drawing/2014/main" id="{8DC5FE2B-A9C1-4916-AC08-9C6B730943E5}"/>
              </a:ext>
            </a:extLst>
          </p:cNvPr>
          <p:cNvGrpSpPr/>
          <p:nvPr/>
        </p:nvGrpSpPr>
        <p:grpSpPr>
          <a:xfrm>
            <a:off x="908515" y="2386934"/>
            <a:ext cx="5565641" cy="2996489"/>
            <a:chOff x="908515" y="2386934"/>
            <a:chExt cx="5565641" cy="2996489"/>
          </a:xfrm>
        </p:grpSpPr>
        <p:sp>
          <p:nvSpPr>
            <p:cNvPr id="21" name="Cube 20">
              <a:extLst>
                <a:ext uri="{FF2B5EF4-FFF2-40B4-BE49-F238E27FC236}">
                  <a16:creationId xmlns:a16="http://schemas.microsoft.com/office/drawing/2014/main" id="{324C5186-25BF-29A8-B695-A19C8F94704D}"/>
                </a:ext>
              </a:extLst>
            </p:cNvPr>
            <p:cNvSpPr/>
            <p:nvPr/>
          </p:nvSpPr>
          <p:spPr bwMode="auto">
            <a:xfrm>
              <a:off x="1445853" y="4207270"/>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32" name="Rectangle 31">
              <a:extLst>
                <a:ext uri="{FF2B5EF4-FFF2-40B4-BE49-F238E27FC236}">
                  <a16:creationId xmlns:a16="http://schemas.microsoft.com/office/drawing/2014/main" id="{FF3AC305-7AED-30A2-3796-89268957F4DF}"/>
                </a:ext>
              </a:extLst>
            </p:cNvPr>
            <p:cNvSpPr/>
            <p:nvPr/>
          </p:nvSpPr>
          <p:spPr>
            <a:xfrm>
              <a:off x="1397618" y="4447083"/>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41" name="TextBox 40">
              <a:extLst>
                <a:ext uri="{FF2B5EF4-FFF2-40B4-BE49-F238E27FC236}">
                  <a16:creationId xmlns:a16="http://schemas.microsoft.com/office/drawing/2014/main" id="{EFB02E16-E928-012B-105E-21F3203E70F5}"/>
                </a:ext>
              </a:extLst>
            </p:cNvPr>
            <p:cNvSpPr txBox="1"/>
            <p:nvPr/>
          </p:nvSpPr>
          <p:spPr>
            <a:xfrm>
              <a:off x="1877855" y="2546058"/>
              <a:ext cx="4596301" cy="1107996"/>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I’ve been designed to orchestrate complicated LLM AI prompts combined with native code, use multiple AI models, and use a goal-oriented approach to achieving asks.”</a:t>
              </a:r>
            </a:p>
          </p:txBody>
        </p:sp>
        <p:sp>
          <p:nvSpPr>
            <p:cNvPr id="45" name="TextBox 44">
              <a:extLst>
                <a:ext uri="{FF2B5EF4-FFF2-40B4-BE49-F238E27FC236}">
                  <a16:creationId xmlns:a16="http://schemas.microsoft.com/office/drawing/2014/main" id="{EE05843C-7E28-BB3B-8F79-8DAE24551FB1}"/>
                </a:ext>
              </a:extLst>
            </p:cNvPr>
            <p:cNvSpPr txBox="1"/>
            <p:nvPr/>
          </p:nvSpPr>
          <p:spPr>
            <a:xfrm>
              <a:off x="1522155" y="2386934"/>
              <a:ext cx="385948" cy="861774"/>
            </a:xfrm>
            <a:prstGeom prst="rect">
              <a:avLst/>
            </a:prstGeom>
            <a:noFill/>
          </p:spPr>
          <p:txBody>
            <a:bodyPr wrap="square">
              <a:spAutoFit/>
            </a:bodyPr>
            <a:lstStyle/>
            <a:p>
              <a:r>
                <a:rPr lang="en-US" sz="5000"/>
                <a:t>“</a:t>
              </a:r>
            </a:p>
          </p:txBody>
        </p:sp>
        <p:sp>
          <p:nvSpPr>
            <p:cNvPr id="47" name="TextBox 46">
              <a:extLst>
                <a:ext uri="{FF2B5EF4-FFF2-40B4-BE49-F238E27FC236}">
                  <a16:creationId xmlns:a16="http://schemas.microsoft.com/office/drawing/2014/main" id="{D30E470C-CD48-AA30-F986-5C2DA92B2B67}"/>
                </a:ext>
              </a:extLst>
            </p:cNvPr>
            <p:cNvSpPr txBox="1"/>
            <p:nvPr/>
          </p:nvSpPr>
          <p:spPr>
            <a:xfrm>
              <a:off x="908515" y="3853424"/>
              <a:ext cx="944592" cy="1015663"/>
            </a:xfrm>
            <a:prstGeom prst="rect">
              <a:avLst/>
            </a:prstGeom>
            <a:noFill/>
          </p:spPr>
          <p:txBody>
            <a:bodyPr wrap="square">
              <a:spAutoFit/>
            </a:bodyPr>
            <a:lstStyle/>
            <a:p>
              <a:r>
                <a:rPr lang="en-US" sz="6000" b="1"/>
                <a:t>👋</a:t>
              </a:r>
              <a:endParaRPr lang="en-US" sz="6000"/>
            </a:p>
          </p:txBody>
        </p:sp>
        <p:cxnSp>
          <p:nvCxnSpPr>
            <p:cNvPr id="49" name="Straight Connector 48">
              <a:extLst>
                <a:ext uri="{FF2B5EF4-FFF2-40B4-BE49-F238E27FC236}">
                  <a16:creationId xmlns:a16="http://schemas.microsoft.com/office/drawing/2014/main" id="{0384622F-B6E1-6B24-C702-F4A7DFEF78C3}"/>
                </a:ext>
              </a:extLst>
            </p:cNvPr>
            <p:cNvCxnSpPr>
              <a:cxnSpLocks/>
            </p:cNvCxnSpPr>
            <p:nvPr/>
          </p:nvCxnSpPr>
          <p:spPr>
            <a:xfrm flipV="1">
              <a:off x="2233491" y="3735334"/>
              <a:ext cx="0" cy="692510"/>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B4AF347-B438-2069-74A4-A33CF3D070EC}"/>
              </a:ext>
            </a:extLst>
          </p:cNvPr>
          <p:cNvGrpSpPr/>
          <p:nvPr/>
        </p:nvGrpSpPr>
        <p:grpSpPr>
          <a:xfrm>
            <a:off x="2759724" y="3682107"/>
            <a:ext cx="5333462" cy="2626237"/>
            <a:chOff x="2759724" y="3682107"/>
            <a:chExt cx="5333462" cy="2626237"/>
          </a:xfrm>
        </p:grpSpPr>
        <p:sp>
          <p:nvSpPr>
            <p:cNvPr id="6" name="Can 5">
              <a:extLst>
                <a:ext uri="{FF2B5EF4-FFF2-40B4-BE49-F238E27FC236}">
                  <a16:creationId xmlns:a16="http://schemas.microsoft.com/office/drawing/2014/main" id="{9AE5124E-76C4-39D5-5CF5-F91FF42D534C}"/>
                </a:ext>
              </a:extLst>
            </p:cNvPr>
            <p:cNvSpPr/>
            <p:nvPr/>
          </p:nvSpPr>
          <p:spPr bwMode="auto">
            <a:xfrm>
              <a:off x="6725809" y="5327067"/>
              <a:ext cx="1026067" cy="981277"/>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0A9DD7B9-2FB3-970A-9D40-E7214342A996}"/>
                </a:ext>
              </a:extLst>
            </p:cNvPr>
            <p:cNvSpPr txBox="1"/>
            <p:nvPr/>
          </p:nvSpPr>
          <p:spPr>
            <a:xfrm>
              <a:off x="6627662" y="5718934"/>
              <a:ext cx="1229558" cy="276999"/>
            </a:xfrm>
            <a:prstGeom prst="rect">
              <a:avLst/>
            </a:prstGeom>
            <a:noFill/>
          </p:spPr>
          <p:txBody>
            <a:bodyPr wrap="square" lIns="0" tIns="0" rIns="0" bIns="0" rtlCol="0">
              <a:spAutoFit/>
            </a:bodyPr>
            <a:lstStyle/>
            <a:p>
              <a:pPr algn="ctr"/>
              <a:r>
                <a:rPr lang="en-US" b="1"/>
                <a:t>SKILLS</a:t>
              </a:r>
            </a:p>
          </p:txBody>
        </p:sp>
        <p:sp>
          <p:nvSpPr>
            <p:cNvPr id="15" name="Multidocument 14">
              <a:extLst>
                <a:ext uri="{FF2B5EF4-FFF2-40B4-BE49-F238E27FC236}">
                  <a16:creationId xmlns:a16="http://schemas.microsoft.com/office/drawing/2014/main" id="{A9E2D2F6-5010-F5E7-20B3-54F97AF09810}"/>
                </a:ext>
              </a:extLst>
            </p:cNvPr>
            <p:cNvSpPr/>
            <p:nvPr/>
          </p:nvSpPr>
          <p:spPr bwMode="auto">
            <a:xfrm>
              <a:off x="6496391" y="3682107"/>
              <a:ext cx="1596795" cy="1066233"/>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FBD6C55D-9473-C593-0048-2E0EAC4BBFE4}"/>
                </a:ext>
              </a:extLst>
            </p:cNvPr>
            <p:cNvSpPr txBox="1"/>
            <p:nvPr/>
          </p:nvSpPr>
          <p:spPr>
            <a:xfrm>
              <a:off x="6635872" y="4079046"/>
              <a:ext cx="1075364" cy="276999"/>
            </a:xfrm>
            <a:prstGeom prst="rect">
              <a:avLst/>
            </a:prstGeom>
            <a:noFill/>
          </p:spPr>
          <p:txBody>
            <a:bodyPr wrap="square" lIns="0" tIns="0" rIns="0" bIns="0" rtlCol="0">
              <a:spAutoFit/>
            </a:bodyPr>
            <a:lstStyle/>
            <a:p>
              <a:pPr algn="ctr"/>
              <a:r>
                <a:rPr lang="en-US" b="1">
                  <a:solidFill>
                    <a:schemeClr val="bg1"/>
                  </a:solidFill>
                </a:rPr>
                <a:t>PLANNER</a:t>
              </a:r>
            </a:p>
          </p:txBody>
        </p:sp>
        <p:sp>
          <p:nvSpPr>
            <p:cNvPr id="56" name="Freeform 55">
              <a:extLst>
                <a:ext uri="{FF2B5EF4-FFF2-40B4-BE49-F238E27FC236}">
                  <a16:creationId xmlns:a16="http://schemas.microsoft.com/office/drawing/2014/main" id="{9265A63B-8B40-E0A8-8B9C-7A8A07D18838}"/>
                </a:ext>
              </a:extLst>
            </p:cNvPr>
            <p:cNvSpPr/>
            <p:nvPr/>
          </p:nvSpPr>
          <p:spPr bwMode="auto">
            <a:xfrm>
              <a:off x="2759724" y="4286250"/>
              <a:ext cx="3598680" cy="495300"/>
            </a:xfrm>
            <a:custGeom>
              <a:avLst/>
              <a:gdLst>
                <a:gd name="connsiteX0" fmla="*/ 0 w 4591050"/>
                <a:gd name="connsiteY0" fmla="*/ 495300 h 495300"/>
                <a:gd name="connsiteX1" fmla="*/ 3505200 w 4591050"/>
                <a:gd name="connsiteY1" fmla="*/ 495300 h 495300"/>
                <a:gd name="connsiteX2" fmla="*/ 3505200 w 4591050"/>
                <a:gd name="connsiteY2" fmla="*/ 0 h 495300"/>
                <a:gd name="connsiteX3" fmla="*/ 4591050 w 4591050"/>
                <a:gd name="connsiteY3" fmla="*/ 0 h 495300"/>
              </a:gdLst>
              <a:ahLst/>
              <a:cxnLst>
                <a:cxn ang="0">
                  <a:pos x="connsiteX0" y="connsiteY0"/>
                </a:cxn>
                <a:cxn ang="0">
                  <a:pos x="connsiteX1" y="connsiteY1"/>
                </a:cxn>
                <a:cxn ang="0">
                  <a:pos x="connsiteX2" y="connsiteY2"/>
                </a:cxn>
                <a:cxn ang="0">
                  <a:pos x="connsiteX3" y="connsiteY3"/>
                </a:cxn>
              </a:cxnLst>
              <a:rect l="l" t="t" r="r" b="b"/>
              <a:pathLst>
                <a:path w="4591050" h="495300">
                  <a:moveTo>
                    <a:pt x="0" y="495300"/>
                  </a:moveTo>
                  <a:lnTo>
                    <a:pt x="3505200" y="495300"/>
                  </a:lnTo>
                  <a:lnTo>
                    <a:pt x="3505200" y="0"/>
                  </a:lnTo>
                  <a:lnTo>
                    <a:pt x="4591050" y="0"/>
                  </a:lnTo>
                </a:path>
              </a:pathLst>
            </a:custGeom>
            <a:noFill/>
            <a:ln w="38100">
              <a:solidFill>
                <a:schemeClr val="accent6">
                  <a:lumMod val="40000"/>
                  <a:lumOff val="60000"/>
                </a:schemeClr>
              </a:solidFill>
              <a:prstDash val="sysDot"/>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863EA39-2341-10D7-2B21-A598EA8843C0}"/>
                </a:ext>
              </a:extLst>
            </p:cNvPr>
            <p:cNvSpPr txBox="1"/>
            <p:nvPr/>
          </p:nvSpPr>
          <p:spPr>
            <a:xfrm>
              <a:off x="3236607" y="5048562"/>
              <a:ext cx="3259784" cy="830997"/>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 take a user’s ask and generate a step-by-step plan that draws upon available skills.”</a:t>
              </a:r>
            </a:p>
          </p:txBody>
        </p:sp>
        <p:sp>
          <p:nvSpPr>
            <p:cNvPr id="58" name="TextBox 57">
              <a:extLst>
                <a:ext uri="{FF2B5EF4-FFF2-40B4-BE49-F238E27FC236}">
                  <a16:creationId xmlns:a16="http://schemas.microsoft.com/office/drawing/2014/main" id="{001ABA19-8FD1-D6CE-7E54-ADB508C7266C}"/>
                </a:ext>
              </a:extLst>
            </p:cNvPr>
            <p:cNvSpPr txBox="1"/>
            <p:nvPr/>
          </p:nvSpPr>
          <p:spPr>
            <a:xfrm>
              <a:off x="2867129" y="4902142"/>
              <a:ext cx="385948" cy="861774"/>
            </a:xfrm>
            <a:prstGeom prst="rect">
              <a:avLst/>
            </a:prstGeom>
            <a:noFill/>
          </p:spPr>
          <p:txBody>
            <a:bodyPr wrap="square">
              <a:spAutoFit/>
            </a:bodyPr>
            <a:lstStyle/>
            <a:p>
              <a:r>
                <a:rPr lang="en-US" sz="5000"/>
                <a:t>“</a:t>
              </a:r>
            </a:p>
          </p:txBody>
        </p:sp>
      </p:grpSp>
      <p:grpSp>
        <p:nvGrpSpPr>
          <p:cNvPr id="9" name="Group 8">
            <a:extLst>
              <a:ext uri="{FF2B5EF4-FFF2-40B4-BE49-F238E27FC236}">
                <a16:creationId xmlns:a16="http://schemas.microsoft.com/office/drawing/2014/main" id="{034E4633-60FF-77A8-5F79-C1C17F916B36}"/>
              </a:ext>
            </a:extLst>
          </p:cNvPr>
          <p:cNvGrpSpPr/>
          <p:nvPr/>
        </p:nvGrpSpPr>
        <p:grpSpPr>
          <a:xfrm>
            <a:off x="6924907" y="3584405"/>
            <a:ext cx="4539329" cy="2347407"/>
            <a:chOff x="6924907" y="3584405"/>
            <a:chExt cx="4539329" cy="2347407"/>
          </a:xfrm>
        </p:grpSpPr>
        <p:sp>
          <p:nvSpPr>
            <p:cNvPr id="17" name="Oval 16">
              <a:extLst>
                <a:ext uri="{FF2B5EF4-FFF2-40B4-BE49-F238E27FC236}">
                  <a16:creationId xmlns:a16="http://schemas.microsoft.com/office/drawing/2014/main" id="{02AA5D9E-216E-E4E1-1CC7-4D38778236BC}"/>
                </a:ext>
              </a:extLst>
            </p:cNvPr>
            <p:cNvSpPr/>
            <p:nvPr/>
          </p:nvSpPr>
          <p:spPr bwMode="auto">
            <a:xfrm>
              <a:off x="8976077"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1</a:t>
              </a:r>
            </a:p>
          </p:txBody>
        </p:sp>
        <p:sp>
          <p:nvSpPr>
            <p:cNvPr id="18" name="Oval 17">
              <a:extLst>
                <a:ext uri="{FF2B5EF4-FFF2-40B4-BE49-F238E27FC236}">
                  <a16:creationId xmlns:a16="http://schemas.microsoft.com/office/drawing/2014/main" id="{3F852442-0595-928A-5F61-FC2416614544}"/>
                </a:ext>
              </a:extLst>
            </p:cNvPr>
            <p:cNvSpPr/>
            <p:nvPr/>
          </p:nvSpPr>
          <p:spPr bwMode="auto">
            <a:xfrm>
              <a:off x="962388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2</a:t>
              </a:r>
            </a:p>
          </p:txBody>
        </p:sp>
        <p:sp>
          <p:nvSpPr>
            <p:cNvPr id="19" name="Oval 18">
              <a:extLst>
                <a:ext uri="{FF2B5EF4-FFF2-40B4-BE49-F238E27FC236}">
                  <a16:creationId xmlns:a16="http://schemas.microsoft.com/office/drawing/2014/main" id="{E128055A-FD23-F6A5-595A-BCB16F3BACDB}"/>
                </a:ext>
              </a:extLst>
            </p:cNvPr>
            <p:cNvSpPr/>
            <p:nvPr/>
          </p:nvSpPr>
          <p:spPr bwMode="auto">
            <a:xfrm>
              <a:off x="10304648"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3</a:t>
              </a:r>
            </a:p>
          </p:txBody>
        </p:sp>
        <p:sp>
          <p:nvSpPr>
            <p:cNvPr id="20" name="Oval 19">
              <a:extLst>
                <a:ext uri="{FF2B5EF4-FFF2-40B4-BE49-F238E27FC236}">
                  <a16:creationId xmlns:a16="http://schemas.microsoft.com/office/drawing/2014/main" id="{4F1434F7-1711-729C-4C33-39B2F933A447}"/>
                </a:ext>
              </a:extLst>
            </p:cNvPr>
            <p:cNvSpPr/>
            <p:nvPr/>
          </p:nvSpPr>
          <p:spPr bwMode="auto">
            <a:xfrm>
              <a:off x="1096893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a:t>
              </a:r>
            </a:p>
          </p:txBody>
        </p:sp>
        <p:sp>
          <p:nvSpPr>
            <p:cNvPr id="43" name="TextBox 42">
              <a:extLst>
                <a:ext uri="{FF2B5EF4-FFF2-40B4-BE49-F238E27FC236}">
                  <a16:creationId xmlns:a16="http://schemas.microsoft.com/office/drawing/2014/main" id="{27F748FC-E7E9-E1E8-BE5B-228647DBA81D}"/>
                </a:ext>
              </a:extLst>
            </p:cNvPr>
            <p:cNvSpPr txBox="1"/>
            <p:nvPr/>
          </p:nvSpPr>
          <p:spPr>
            <a:xfrm>
              <a:off x="8268264" y="5470147"/>
              <a:ext cx="2036384" cy="461665"/>
            </a:xfrm>
            <a:prstGeom prst="rect">
              <a:avLst/>
            </a:prstGeom>
            <a:noFill/>
          </p:spPr>
          <p:txBody>
            <a:bodyPr wrap="square">
              <a:spAutoFit/>
            </a:bodyPr>
            <a:lstStyle/>
            <a:p>
              <a:r>
                <a:rPr lang="en-US" sz="1200"/>
                <a:t>Planner generates </a:t>
              </a:r>
              <a:r>
                <a:rPr lang="en-US" sz="1200">
                  <a:solidFill>
                    <a:srgbClr val="FFFF00"/>
                  </a:solidFill>
                </a:rPr>
                <a:t>steps</a:t>
              </a:r>
              <a:r>
                <a:rPr lang="en-US" sz="1200"/>
                <a:t> that use available Skills</a:t>
              </a:r>
            </a:p>
          </p:txBody>
        </p:sp>
        <p:cxnSp>
          <p:nvCxnSpPr>
            <p:cNvPr id="53" name="Straight Connector 52">
              <a:extLst>
                <a:ext uri="{FF2B5EF4-FFF2-40B4-BE49-F238E27FC236}">
                  <a16:creationId xmlns:a16="http://schemas.microsoft.com/office/drawing/2014/main" id="{0DB51A5C-BEF9-811D-DDDB-7AA4122A6FEC}"/>
                </a:ext>
                <a:ext uri="{C183D7F6-B498-43B3-948B-1728B52AA6E4}">
                  <adec:decorative xmlns:adec="http://schemas.microsoft.com/office/drawing/2017/decorative" val="1"/>
                </a:ext>
              </a:extLst>
            </p:cNvPr>
            <p:cNvCxnSpPr>
              <a:cxnSpLocks/>
            </p:cNvCxnSpPr>
            <p:nvPr/>
          </p:nvCxnSpPr>
          <p:spPr>
            <a:xfrm>
              <a:off x="7360101" y="4510973"/>
              <a:ext cx="908163" cy="959174"/>
            </a:xfrm>
            <a:prstGeom prst="line">
              <a:avLst/>
            </a:prstGeom>
            <a:ln w="28575">
              <a:solidFill>
                <a:srgbClr val="FFC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64C716-F34E-5E0F-2411-912DFB92BFE3}"/>
                </a:ext>
              </a:extLst>
            </p:cNvPr>
            <p:cNvCxnSpPr>
              <a:cxnSpLocks/>
            </p:cNvCxnSpPr>
            <p:nvPr/>
          </p:nvCxnSpPr>
          <p:spPr>
            <a:xfrm>
              <a:off x="8257816" y="4260599"/>
              <a:ext cx="552795" cy="0"/>
            </a:xfrm>
            <a:prstGeom prst="straightConnector1">
              <a:avLst/>
            </a:prstGeom>
            <a:ln w="38100">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D60073F-6338-175F-4829-E73554A9FBCF}"/>
                </a:ext>
              </a:extLst>
            </p:cNvPr>
            <p:cNvSpPr txBox="1"/>
            <p:nvPr/>
          </p:nvSpPr>
          <p:spPr>
            <a:xfrm>
              <a:off x="9640362" y="3584405"/>
              <a:ext cx="1075364" cy="276999"/>
            </a:xfrm>
            <a:prstGeom prst="rect">
              <a:avLst/>
            </a:prstGeom>
            <a:noFill/>
          </p:spPr>
          <p:txBody>
            <a:bodyPr wrap="square" lIns="0" tIns="0" rIns="0" bIns="0" rtlCol="0">
              <a:spAutoFit/>
            </a:bodyPr>
            <a:lstStyle/>
            <a:p>
              <a:pPr algn="ctr"/>
              <a:r>
                <a:rPr lang="en-US" b="1" spc="200"/>
                <a:t>STEPS</a:t>
              </a:r>
            </a:p>
          </p:txBody>
        </p:sp>
        <p:sp>
          <p:nvSpPr>
            <p:cNvPr id="65" name="Freeform 64">
              <a:extLst>
                <a:ext uri="{FF2B5EF4-FFF2-40B4-BE49-F238E27FC236}">
                  <a16:creationId xmlns:a16="http://schemas.microsoft.com/office/drawing/2014/main" id="{2F1073FC-D328-5F22-E2F6-9D5C434A9E87}"/>
                </a:ext>
              </a:extLst>
            </p:cNvPr>
            <p:cNvSpPr/>
            <p:nvPr/>
          </p:nvSpPr>
          <p:spPr bwMode="auto">
            <a:xfrm>
              <a:off x="6924907" y="4527395"/>
              <a:ext cx="2308303" cy="903249"/>
            </a:xfrm>
            <a:custGeom>
              <a:avLst/>
              <a:gdLst>
                <a:gd name="connsiteX0" fmla="*/ 0 w 2308303"/>
                <a:gd name="connsiteY0" fmla="*/ 903249 h 903249"/>
                <a:gd name="connsiteX1" fmla="*/ 0 w 2308303"/>
                <a:gd name="connsiteY1" fmla="*/ 468351 h 903249"/>
                <a:gd name="connsiteX2" fmla="*/ 2308303 w 2308303"/>
                <a:gd name="connsiteY2" fmla="*/ 468351 h 903249"/>
                <a:gd name="connsiteX3" fmla="*/ 2308303 w 2308303"/>
                <a:gd name="connsiteY3" fmla="*/ 0 h 903249"/>
              </a:gdLst>
              <a:ahLst/>
              <a:cxnLst>
                <a:cxn ang="0">
                  <a:pos x="connsiteX0" y="connsiteY0"/>
                </a:cxn>
                <a:cxn ang="0">
                  <a:pos x="connsiteX1" y="connsiteY1"/>
                </a:cxn>
                <a:cxn ang="0">
                  <a:pos x="connsiteX2" y="connsiteY2"/>
                </a:cxn>
                <a:cxn ang="0">
                  <a:pos x="connsiteX3" y="connsiteY3"/>
                </a:cxn>
              </a:cxnLst>
              <a:rect l="l" t="t" r="r" b="b"/>
              <a:pathLst>
                <a:path w="2308303" h="903249">
                  <a:moveTo>
                    <a:pt x="0" y="903249"/>
                  </a:moveTo>
                  <a:lnTo>
                    <a:pt x="0" y="468351"/>
                  </a:lnTo>
                  <a:lnTo>
                    <a:pt x="2308303" y="468351"/>
                  </a:lnTo>
                  <a:lnTo>
                    <a:pt x="230830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Freeform 65">
              <a:extLst>
                <a:ext uri="{FF2B5EF4-FFF2-40B4-BE49-F238E27FC236}">
                  <a16:creationId xmlns:a16="http://schemas.microsoft.com/office/drawing/2014/main" id="{6E9ADB3C-8506-C53F-E601-AB7943E716CA}"/>
                </a:ext>
              </a:extLst>
            </p:cNvPr>
            <p:cNvSpPr/>
            <p:nvPr/>
          </p:nvSpPr>
          <p:spPr bwMode="auto">
            <a:xfrm>
              <a:off x="7360101" y="4516244"/>
              <a:ext cx="2525151" cy="925551"/>
            </a:xfrm>
            <a:custGeom>
              <a:avLst/>
              <a:gdLst>
                <a:gd name="connsiteX0" fmla="*/ 0 w 2676293"/>
                <a:gd name="connsiteY0" fmla="*/ 925551 h 925551"/>
                <a:gd name="connsiteX1" fmla="*/ 0 w 2676293"/>
                <a:gd name="connsiteY1" fmla="*/ 624468 h 925551"/>
                <a:gd name="connsiteX2" fmla="*/ 2676293 w 2676293"/>
                <a:gd name="connsiteY2" fmla="*/ 624468 h 925551"/>
                <a:gd name="connsiteX3" fmla="*/ 2676293 w 2676293"/>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3" h="925551">
                  <a:moveTo>
                    <a:pt x="0" y="925551"/>
                  </a:moveTo>
                  <a:lnTo>
                    <a:pt x="0" y="624468"/>
                  </a:lnTo>
                  <a:lnTo>
                    <a:pt x="2676293" y="624468"/>
                  </a:lnTo>
                  <a:lnTo>
                    <a:pt x="267629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FF9160CA-BF7D-E080-F596-F504C48A9C2D}"/>
                </a:ext>
              </a:extLst>
            </p:cNvPr>
            <p:cNvSpPr/>
            <p:nvPr/>
          </p:nvSpPr>
          <p:spPr bwMode="auto">
            <a:xfrm>
              <a:off x="7589519" y="4516244"/>
              <a:ext cx="2977095" cy="925551"/>
            </a:xfrm>
            <a:custGeom>
              <a:avLst/>
              <a:gdLst>
                <a:gd name="connsiteX0" fmla="*/ 0 w 2676292"/>
                <a:gd name="connsiteY0" fmla="*/ 925551 h 925551"/>
                <a:gd name="connsiteX1" fmla="*/ 0 w 2676292"/>
                <a:gd name="connsiteY1" fmla="*/ 724829 h 925551"/>
                <a:gd name="connsiteX2" fmla="*/ 2676292 w 2676292"/>
                <a:gd name="connsiteY2" fmla="*/ 724829 h 925551"/>
                <a:gd name="connsiteX3" fmla="*/ 2676292 w 2676292"/>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2" h="925551">
                  <a:moveTo>
                    <a:pt x="0" y="925551"/>
                  </a:moveTo>
                  <a:lnTo>
                    <a:pt x="0" y="724829"/>
                  </a:lnTo>
                  <a:lnTo>
                    <a:pt x="2676292" y="724829"/>
                  </a:lnTo>
                  <a:lnTo>
                    <a:pt x="2676292"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AD315A9D-3162-9F21-B52B-25EDB556D271}"/>
                </a:ext>
              </a:extLst>
            </p:cNvPr>
            <p:cNvSpPr/>
            <p:nvPr/>
          </p:nvSpPr>
          <p:spPr bwMode="auto">
            <a:xfrm>
              <a:off x="7207135" y="4510973"/>
              <a:ext cx="2626821" cy="925551"/>
            </a:xfrm>
            <a:custGeom>
              <a:avLst/>
              <a:gdLst>
                <a:gd name="connsiteX0" fmla="*/ 0 w 2626821"/>
                <a:gd name="connsiteY0" fmla="*/ 906088 h 906088"/>
                <a:gd name="connsiteX1" fmla="*/ 0 w 2626821"/>
                <a:gd name="connsiteY1" fmla="*/ 565266 h 906088"/>
                <a:gd name="connsiteX2" fmla="*/ 2626821 w 2626821"/>
                <a:gd name="connsiteY2" fmla="*/ 565266 h 906088"/>
                <a:gd name="connsiteX3" fmla="*/ 2626821 w 2626821"/>
                <a:gd name="connsiteY3" fmla="*/ 0 h 906088"/>
              </a:gdLst>
              <a:ahLst/>
              <a:cxnLst>
                <a:cxn ang="0">
                  <a:pos x="connsiteX0" y="connsiteY0"/>
                </a:cxn>
                <a:cxn ang="0">
                  <a:pos x="connsiteX1" y="connsiteY1"/>
                </a:cxn>
                <a:cxn ang="0">
                  <a:pos x="connsiteX2" y="connsiteY2"/>
                </a:cxn>
                <a:cxn ang="0">
                  <a:pos x="connsiteX3" y="connsiteY3"/>
                </a:cxn>
              </a:cxnLst>
              <a:rect l="l" t="t" r="r" b="b"/>
              <a:pathLst>
                <a:path w="2626821" h="906088">
                  <a:moveTo>
                    <a:pt x="0" y="906088"/>
                  </a:moveTo>
                  <a:lnTo>
                    <a:pt x="0" y="565266"/>
                  </a:lnTo>
                  <a:lnTo>
                    <a:pt x="2626821" y="565266"/>
                  </a:lnTo>
                  <a:lnTo>
                    <a:pt x="2626821"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FF499294-8746-9B8F-4CB4-D4624987E61A}"/>
              </a:ext>
            </a:extLst>
          </p:cNvPr>
          <p:cNvCxnSpPr>
            <a:cxnSpLocks/>
          </p:cNvCxnSpPr>
          <p:nvPr/>
        </p:nvCxnSpPr>
        <p:spPr>
          <a:xfrm flipH="1" flipV="1">
            <a:off x="2663259" y="5166399"/>
            <a:ext cx="323977" cy="303748"/>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ight Arrow 76">
            <a:extLst>
              <a:ext uri="{FF2B5EF4-FFF2-40B4-BE49-F238E27FC236}">
                <a16:creationId xmlns:a16="http://schemas.microsoft.com/office/drawing/2014/main" id="{2C6CB178-B5CA-233E-3FC4-148270120F10}"/>
              </a:ext>
            </a:extLst>
          </p:cNvPr>
          <p:cNvSpPr/>
          <p:nvPr/>
        </p:nvSpPr>
        <p:spPr bwMode="auto">
          <a:xfrm>
            <a:off x="393771" y="4447083"/>
            <a:ext cx="914838" cy="795383"/>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500">
                <a:solidFill>
                  <a:srgbClr val="000000"/>
                </a:solidFill>
                <a:ea typeface="Segoe UI" pitchFamily="34" charset="0"/>
                <a:cs typeface="Segoe UI" pitchFamily="34" charset="0"/>
              </a:rPr>
              <a:t>ASK</a:t>
            </a:r>
          </a:p>
        </p:txBody>
      </p:sp>
    </p:spTree>
    <p:custDataLst>
      <p:tags r:id="rId1"/>
    </p:custDataLst>
    <p:extLst>
      <p:ext uri="{BB962C8B-B14F-4D97-AF65-F5344CB8AC3E}">
        <p14:creationId xmlns:p14="http://schemas.microsoft.com/office/powerpoint/2010/main" val="3758510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077E-DF1F-0099-CB5F-7B38355F647D}"/>
              </a:ext>
            </a:extLst>
          </p:cNvPr>
          <p:cNvSpPr>
            <a:spLocks noGrp="1"/>
          </p:cNvSpPr>
          <p:nvPr>
            <p:ph type="title"/>
          </p:nvPr>
        </p:nvSpPr>
        <p:spPr/>
        <p:txBody>
          <a:bodyPr/>
          <a:lstStyle/>
          <a:p>
            <a:r>
              <a:rPr lang="en-US"/>
              <a:t>Goals-First AI</a:t>
            </a:r>
          </a:p>
        </p:txBody>
      </p:sp>
      <p:sp>
        <p:nvSpPr>
          <p:cNvPr id="48" name="Rectangle 47">
            <a:extLst>
              <a:ext uri="{FF2B5EF4-FFF2-40B4-BE49-F238E27FC236}">
                <a16:creationId xmlns:a16="http://schemas.microsoft.com/office/drawing/2014/main" id="{A89DE69D-B41A-D0DF-9FAF-0DB067F25AB5}"/>
              </a:ext>
            </a:extLst>
          </p:cNvPr>
          <p:cNvSpPr/>
          <p:nvPr/>
        </p:nvSpPr>
        <p:spPr bwMode="auto">
          <a:xfrm>
            <a:off x="4036904" y="2952528"/>
            <a:ext cx="152399" cy="657512"/>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3F2CB30A-FCB9-E30D-B7FB-75C98FCD75EE}"/>
              </a:ext>
            </a:extLst>
          </p:cNvPr>
          <p:cNvSpPr/>
          <p:nvPr/>
        </p:nvSpPr>
        <p:spPr bwMode="auto">
          <a:xfrm>
            <a:off x="4036904" y="5153890"/>
            <a:ext cx="152399" cy="657512"/>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A0976CC6-CD8E-3F13-BE37-98DF9732DB5A}"/>
              </a:ext>
            </a:extLst>
          </p:cNvPr>
          <p:cNvGrpSpPr/>
          <p:nvPr/>
        </p:nvGrpSpPr>
        <p:grpSpPr>
          <a:xfrm>
            <a:off x="7294830" y="2523521"/>
            <a:ext cx="3193085" cy="3179238"/>
            <a:chOff x="7294830" y="2523521"/>
            <a:chExt cx="3193085" cy="3179238"/>
          </a:xfrm>
        </p:grpSpPr>
        <p:sp>
          <p:nvSpPr>
            <p:cNvPr id="8" name="Rectangle 7">
              <a:extLst>
                <a:ext uri="{FF2B5EF4-FFF2-40B4-BE49-F238E27FC236}">
                  <a16:creationId xmlns:a16="http://schemas.microsoft.com/office/drawing/2014/main" id="{5F2B29E3-98C8-B5F8-AC98-25276FA63F9B}"/>
                </a:ext>
              </a:extLst>
            </p:cNvPr>
            <p:cNvSpPr/>
            <p:nvPr/>
          </p:nvSpPr>
          <p:spPr bwMode="auto">
            <a:xfrm>
              <a:off x="8186489" y="3884043"/>
              <a:ext cx="1408360" cy="458875"/>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67" name="Block Arc 66">
              <a:extLst>
                <a:ext uri="{FF2B5EF4-FFF2-40B4-BE49-F238E27FC236}">
                  <a16:creationId xmlns:a16="http://schemas.microsoft.com/office/drawing/2014/main" id="{C5217D1E-4C54-DFE3-FB16-329DB3B258B6}"/>
                </a:ext>
              </a:extLst>
            </p:cNvPr>
            <p:cNvSpPr/>
            <p:nvPr/>
          </p:nvSpPr>
          <p:spPr bwMode="auto">
            <a:xfrm rot="5400000" flipH="1" flipV="1">
              <a:off x="7294830" y="2523521"/>
              <a:ext cx="1818248" cy="1818248"/>
            </a:xfrm>
            <a:prstGeom prst="blockArc">
              <a:avLst>
                <a:gd name="adj1" fmla="val 10816444"/>
                <a:gd name="adj2" fmla="val 16198509"/>
                <a:gd name="adj3" fmla="val 25527"/>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0" name="Block Arc 69">
              <a:extLst>
                <a:ext uri="{FF2B5EF4-FFF2-40B4-BE49-F238E27FC236}">
                  <a16:creationId xmlns:a16="http://schemas.microsoft.com/office/drawing/2014/main" id="{16815460-6BAC-ED53-CDDB-EBB3A050EF34}"/>
                </a:ext>
              </a:extLst>
            </p:cNvPr>
            <p:cNvSpPr/>
            <p:nvPr/>
          </p:nvSpPr>
          <p:spPr bwMode="auto">
            <a:xfrm rot="5400000">
              <a:off x="8669667" y="3884511"/>
              <a:ext cx="1818248" cy="1818248"/>
            </a:xfrm>
            <a:prstGeom prst="blockArc">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3" name="Group 2">
            <a:extLst>
              <a:ext uri="{FF2B5EF4-FFF2-40B4-BE49-F238E27FC236}">
                <a16:creationId xmlns:a16="http://schemas.microsoft.com/office/drawing/2014/main" id="{782DAEF8-9FCF-32B5-85E9-1B04F429F1E7}"/>
              </a:ext>
            </a:extLst>
          </p:cNvPr>
          <p:cNvGrpSpPr/>
          <p:nvPr/>
        </p:nvGrpSpPr>
        <p:grpSpPr>
          <a:xfrm>
            <a:off x="4813958" y="2644306"/>
            <a:ext cx="3454751" cy="1176153"/>
            <a:chOff x="4813958" y="2644306"/>
            <a:chExt cx="3454751" cy="1176153"/>
          </a:xfrm>
        </p:grpSpPr>
        <p:sp>
          <p:nvSpPr>
            <p:cNvPr id="62" name="Rectangle 61">
              <a:extLst>
                <a:ext uri="{FF2B5EF4-FFF2-40B4-BE49-F238E27FC236}">
                  <a16:creationId xmlns:a16="http://schemas.microsoft.com/office/drawing/2014/main" id="{CF570F87-608B-8301-6C09-0BF45A8676FC}"/>
                </a:ext>
              </a:extLst>
            </p:cNvPr>
            <p:cNvSpPr/>
            <p:nvPr/>
          </p:nvSpPr>
          <p:spPr bwMode="auto">
            <a:xfrm>
              <a:off x="4813958" y="3067123"/>
              <a:ext cx="845018" cy="458875"/>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9" name="Cube 78">
              <a:extLst>
                <a:ext uri="{FF2B5EF4-FFF2-40B4-BE49-F238E27FC236}">
                  <a16:creationId xmlns:a16="http://schemas.microsoft.com/office/drawing/2014/main" id="{24E445B2-8EDA-336D-BE32-823BF059C523}"/>
                </a:ext>
              </a:extLst>
            </p:cNvPr>
            <p:cNvSpPr/>
            <p:nvPr/>
          </p:nvSpPr>
          <p:spPr bwMode="auto">
            <a:xfrm>
              <a:off x="5388922" y="2644306"/>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80" name="Rectangle 79">
              <a:extLst>
                <a:ext uri="{FF2B5EF4-FFF2-40B4-BE49-F238E27FC236}">
                  <a16:creationId xmlns:a16="http://schemas.microsoft.com/office/drawing/2014/main" id="{27B0ACBB-57BF-9812-A235-F7D81228FEF1}"/>
                </a:ext>
              </a:extLst>
            </p:cNvPr>
            <p:cNvSpPr/>
            <p:nvPr/>
          </p:nvSpPr>
          <p:spPr>
            <a:xfrm>
              <a:off x="5340687" y="2884119"/>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23" name="Rectangle 22">
              <a:extLst>
                <a:ext uri="{FF2B5EF4-FFF2-40B4-BE49-F238E27FC236}">
                  <a16:creationId xmlns:a16="http://schemas.microsoft.com/office/drawing/2014/main" id="{80F79E18-7E86-AD43-AD5F-736EFA794E76}"/>
                </a:ext>
              </a:extLst>
            </p:cNvPr>
            <p:cNvSpPr/>
            <p:nvPr/>
          </p:nvSpPr>
          <p:spPr bwMode="auto">
            <a:xfrm>
              <a:off x="6620527" y="3017312"/>
              <a:ext cx="364860" cy="535954"/>
            </a:xfrm>
            <a:prstGeom prst="rect">
              <a:avLst/>
            </a:prstGeom>
            <a:gradFill>
              <a:gsLst>
                <a:gs pos="0">
                  <a:schemeClr val="tx2">
                    <a:lumMod val="50000"/>
                  </a:schemeClr>
                </a:gs>
                <a:gs pos="100000">
                  <a:srgbClr val="FFC000">
                    <a:alpha val="32824"/>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05" name="Multidocument 104">
              <a:extLst>
                <a:ext uri="{FF2B5EF4-FFF2-40B4-BE49-F238E27FC236}">
                  <a16:creationId xmlns:a16="http://schemas.microsoft.com/office/drawing/2014/main" id="{A6FD9D99-1C77-0937-9CB5-5C9D5E6AE2A3}"/>
                </a:ext>
              </a:extLst>
            </p:cNvPr>
            <p:cNvSpPr/>
            <p:nvPr/>
          </p:nvSpPr>
          <p:spPr bwMode="auto">
            <a:xfrm>
              <a:off x="6930649" y="2781357"/>
              <a:ext cx="1338060" cy="893467"/>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06" name="TextBox 105">
              <a:extLst>
                <a:ext uri="{FF2B5EF4-FFF2-40B4-BE49-F238E27FC236}">
                  <a16:creationId xmlns:a16="http://schemas.microsoft.com/office/drawing/2014/main" id="{3B560F28-BC20-D988-1B6F-92079A0EA8D8}"/>
                </a:ext>
              </a:extLst>
            </p:cNvPr>
            <p:cNvSpPr txBox="1"/>
            <p:nvPr/>
          </p:nvSpPr>
          <p:spPr>
            <a:xfrm>
              <a:off x="6989204" y="3043002"/>
              <a:ext cx="1075364" cy="369332"/>
            </a:xfrm>
            <a:prstGeom prst="rect">
              <a:avLst/>
            </a:prstGeom>
            <a:noFill/>
          </p:spPr>
          <p:txBody>
            <a:bodyPr wrap="square" lIns="0" tIns="0" rIns="0" bIns="0" rtlCol="0">
              <a:spAutoFit/>
            </a:bodyPr>
            <a:lstStyle/>
            <a:p>
              <a:pPr algn="ctr"/>
              <a:r>
                <a:rPr lang="en-US" sz="1200">
                  <a:solidFill>
                    <a:schemeClr val="bg1"/>
                  </a:solidFill>
                </a:rPr>
                <a:t>Steps ready</a:t>
              </a:r>
              <a:br>
                <a:rPr lang="en-US" sz="1200">
                  <a:solidFill>
                    <a:schemeClr val="bg1"/>
                  </a:solidFill>
                </a:rPr>
              </a:br>
              <a:r>
                <a:rPr lang="en-US" sz="1200">
                  <a:solidFill>
                    <a:schemeClr val="bg1"/>
                  </a:solidFill>
                </a:rPr>
                <a:t>from planner</a:t>
              </a:r>
            </a:p>
          </p:txBody>
        </p:sp>
        <p:sp>
          <p:nvSpPr>
            <p:cNvPr id="107" name="Oval 106">
              <a:extLst>
                <a:ext uri="{FF2B5EF4-FFF2-40B4-BE49-F238E27FC236}">
                  <a16:creationId xmlns:a16="http://schemas.microsoft.com/office/drawing/2014/main" id="{B027933C-F270-89CF-9AE7-407E6FAB85F6}"/>
                </a:ext>
              </a:extLst>
            </p:cNvPr>
            <p:cNvSpPr/>
            <p:nvPr/>
          </p:nvSpPr>
          <p:spPr bwMode="auto">
            <a:xfrm>
              <a:off x="7073968"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108" name="Oval 107">
              <a:extLst>
                <a:ext uri="{FF2B5EF4-FFF2-40B4-BE49-F238E27FC236}">
                  <a16:creationId xmlns:a16="http://schemas.microsoft.com/office/drawing/2014/main" id="{9EA46232-4657-41E3-9B6F-8AEAEDFB0F44}"/>
                </a:ext>
              </a:extLst>
            </p:cNvPr>
            <p:cNvSpPr/>
            <p:nvPr/>
          </p:nvSpPr>
          <p:spPr bwMode="auto">
            <a:xfrm>
              <a:off x="7330994"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109" name="Oval 108">
              <a:extLst>
                <a:ext uri="{FF2B5EF4-FFF2-40B4-BE49-F238E27FC236}">
                  <a16:creationId xmlns:a16="http://schemas.microsoft.com/office/drawing/2014/main" id="{4B2D701A-20D9-4497-3C14-431447A14078}"/>
                </a:ext>
              </a:extLst>
            </p:cNvPr>
            <p:cNvSpPr/>
            <p:nvPr/>
          </p:nvSpPr>
          <p:spPr bwMode="auto">
            <a:xfrm>
              <a:off x="7588020"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110" name="Oval 109">
              <a:extLst>
                <a:ext uri="{FF2B5EF4-FFF2-40B4-BE49-F238E27FC236}">
                  <a16:creationId xmlns:a16="http://schemas.microsoft.com/office/drawing/2014/main" id="{E1EE08B9-4DB1-C611-91C7-50506793D913}"/>
                </a:ext>
              </a:extLst>
            </p:cNvPr>
            <p:cNvSpPr/>
            <p:nvPr/>
          </p:nvSpPr>
          <p:spPr bwMode="auto">
            <a:xfrm>
              <a:off x="7845047"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grpSp>
      <p:sp>
        <p:nvSpPr>
          <p:cNvPr id="33" name="TextBox 32">
            <a:extLst>
              <a:ext uri="{FF2B5EF4-FFF2-40B4-BE49-F238E27FC236}">
                <a16:creationId xmlns:a16="http://schemas.microsoft.com/office/drawing/2014/main" id="{25D18D8D-5816-89DB-2A1D-61DFA5DE2B79}"/>
              </a:ext>
            </a:extLst>
          </p:cNvPr>
          <p:cNvSpPr txBox="1"/>
          <p:nvPr/>
        </p:nvSpPr>
        <p:spPr>
          <a:xfrm>
            <a:off x="-2776451" y="3890356"/>
            <a:ext cx="65" cy="307777"/>
          </a:xfrm>
          <a:prstGeom prst="rect">
            <a:avLst/>
          </a:prstGeom>
          <a:noFill/>
        </p:spPr>
        <p:txBody>
          <a:bodyPr wrap="none" lIns="0" tIns="0" rIns="0" bIns="0" rtlCol="0">
            <a:spAutoFit/>
          </a:bodyPr>
          <a:lstStyle/>
          <a:p>
            <a:pPr algn="l"/>
            <a:endParaRPr lang="en-US" sz="2000"/>
          </a:p>
        </p:txBody>
      </p:sp>
      <p:grpSp>
        <p:nvGrpSpPr>
          <p:cNvPr id="22" name="Group 21">
            <a:extLst>
              <a:ext uri="{FF2B5EF4-FFF2-40B4-BE49-F238E27FC236}">
                <a16:creationId xmlns:a16="http://schemas.microsoft.com/office/drawing/2014/main" id="{FFA97444-78DF-4046-AA5E-BA30035EE4D6}"/>
              </a:ext>
            </a:extLst>
          </p:cNvPr>
          <p:cNvGrpSpPr/>
          <p:nvPr/>
        </p:nvGrpSpPr>
        <p:grpSpPr>
          <a:xfrm>
            <a:off x="4149876" y="5037640"/>
            <a:ext cx="5724499" cy="674631"/>
            <a:chOff x="4149876" y="5037640"/>
            <a:chExt cx="5724499" cy="674631"/>
          </a:xfrm>
        </p:grpSpPr>
        <p:sp>
          <p:nvSpPr>
            <p:cNvPr id="65" name="Rectangle 64">
              <a:extLst>
                <a:ext uri="{FF2B5EF4-FFF2-40B4-BE49-F238E27FC236}">
                  <a16:creationId xmlns:a16="http://schemas.microsoft.com/office/drawing/2014/main" id="{AA3412C3-160C-D1DD-D157-03F4B49336A1}"/>
                </a:ext>
              </a:extLst>
            </p:cNvPr>
            <p:cNvSpPr/>
            <p:nvPr/>
          </p:nvSpPr>
          <p:spPr bwMode="auto">
            <a:xfrm>
              <a:off x="4149876" y="5253396"/>
              <a:ext cx="5444973" cy="458875"/>
            </a:xfrm>
            <a:prstGeom prst="rect">
              <a:avLst/>
            </a:prstGeom>
            <a:gradFill>
              <a:gsLst>
                <a:gs pos="0">
                  <a:schemeClr val="tx1">
                    <a:lumMod val="65000"/>
                  </a:schemeClr>
                </a:gs>
                <a:gs pos="14000">
                  <a:schemeClr val="accent6">
                    <a:lumMod val="40000"/>
                    <a:lumOff val="60000"/>
                  </a:schemeClr>
                </a:gs>
                <a:gs pos="59000">
                  <a:srgbClr val="FF40FF"/>
                </a:gs>
                <a:gs pos="80000">
                  <a:srgbClr val="E06000"/>
                </a:gs>
                <a:gs pos="100000">
                  <a:srgbClr val="92D050"/>
                </a:gs>
              </a:gsLst>
              <a:lin ang="12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97" name="TextBox 96">
              <a:extLst>
                <a:ext uri="{FF2B5EF4-FFF2-40B4-BE49-F238E27FC236}">
                  <a16:creationId xmlns:a16="http://schemas.microsoft.com/office/drawing/2014/main" id="{3AD85086-DC85-C173-8663-F0637EFF72EE}"/>
                </a:ext>
              </a:extLst>
            </p:cNvPr>
            <p:cNvSpPr txBox="1"/>
            <p:nvPr/>
          </p:nvSpPr>
          <p:spPr>
            <a:xfrm>
              <a:off x="6744463" y="5037640"/>
              <a:ext cx="1981160" cy="153888"/>
            </a:xfrm>
            <a:prstGeom prst="rect">
              <a:avLst/>
            </a:prstGeom>
            <a:noFill/>
            <a:effectLst>
              <a:outerShdw blurRad="63151" dist="25140" algn="l" rotWithShape="0">
                <a:schemeClr val="tx1">
                  <a:alpha val="74949"/>
                </a:schemeClr>
              </a:outerShdw>
            </a:effectLst>
          </p:spPr>
          <p:txBody>
            <a:bodyPr wrap="square" lIns="0" tIns="0" rIns="0" bIns="0" rtlCol="0">
              <a:spAutoFit/>
            </a:bodyPr>
            <a:lstStyle/>
            <a:p>
              <a:pPr algn="ctr"/>
              <a:r>
                <a:rPr lang="en-US" sz="1000" i="1" spc="100"/>
                <a:t>RUNNING </a:t>
              </a:r>
              <a:r>
                <a:rPr lang="en-US" sz="1000" i="1" spc="100">
                  <a:solidFill>
                    <a:srgbClr val="FFFF00"/>
                  </a:solidFill>
                </a:rPr>
                <a:t>STEPS</a:t>
              </a:r>
              <a:r>
                <a:rPr lang="en-US" sz="1000" i="1" spc="100"/>
                <a:t> PIPELINE</a:t>
              </a:r>
            </a:p>
          </p:txBody>
        </p:sp>
        <p:sp>
          <p:nvSpPr>
            <p:cNvPr id="98" name="TextBox 97">
              <a:extLst>
                <a:ext uri="{FF2B5EF4-FFF2-40B4-BE49-F238E27FC236}">
                  <a16:creationId xmlns:a16="http://schemas.microsoft.com/office/drawing/2014/main" id="{FB4EFF33-129D-ECAE-723C-DFF8962403CF}"/>
                </a:ext>
              </a:extLst>
            </p:cNvPr>
            <p:cNvSpPr txBox="1"/>
            <p:nvPr/>
          </p:nvSpPr>
          <p:spPr>
            <a:xfrm>
              <a:off x="5236467" y="5297980"/>
              <a:ext cx="815025"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Result</a:t>
              </a:r>
              <a:br>
                <a:rPr lang="en-US" sz="1200"/>
              </a:br>
              <a:r>
                <a:rPr lang="en-US" sz="1200"/>
                <a:t>is ready</a:t>
              </a:r>
            </a:p>
          </p:txBody>
        </p:sp>
        <p:sp>
          <p:nvSpPr>
            <p:cNvPr id="121" name="Freeform 120">
              <a:extLst>
                <a:ext uri="{FF2B5EF4-FFF2-40B4-BE49-F238E27FC236}">
                  <a16:creationId xmlns:a16="http://schemas.microsoft.com/office/drawing/2014/main" id="{60264660-F724-0F27-5B15-69B1FC05E5AE}"/>
                </a:ext>
              </a:extLst>
            </p:cNvPr>
            <p:cNvSpPr/>
            <p:nvPr/>
          </p:nvSpPr>
          <p:spPr bwMode="auto">
            <a:xfrm rot="5400000">
              <a:off x="6172790" y="543233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7EB849A-AC3C-43F6-D0C0-D4B45F70BF45}"/>
                </a:ext>
              </a:extLst>
            </p:cNvPr>
            <p:cNvSpPr/>
            <p:nvPr/>
          </p:nvSpPr>
          <p:spPr bwMode="auto">
            <a:xfrm>
              <a:off x="6731311"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126" name="Oval 125">
              <a:extLst>
                <a:ext uri="{FF2B5EF4-FFF2-40B4-BE49-F238E27FC236}">
                  <a16:creationId xmlns:a16="http://schemas.microsoft.com/office/drawing/2014/main" id="{E7BE9E23-0C11-EAB9-85DA-CF5B467BB6F4}"/>
                </a:ext>
              </a:extLst>
            </p:cNvPr>
            <p:cNvSpPr/>
            <p:nvPr/>
          </p:nvSpPr>
          <p:spPr bwMode="auto">
            <a:xfrm>
              <a:off x="7154926"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127" name="Oval 126">
              <a:extLst>
                <a:ext uri="{FF2B5EF4-FFF2-40B4-BE49-F238E27FC236}">
                  <a16:creationId xmlns:a16="http://schemas.microsoft.com/office/drawing/2014/main" id="{F9F01C2F-ABEC-C092-3241-F6DFA82EC5CD}"/>
                </a:ext>
              </a:extLst>
            </p:cNvPr>
            <p:cNvSpPr/>
            <p:nvPr/>
          </p:nvSpPr>
          <p:spPr bwMode="auto">
            <a:xfrm>
              <a:off x="7690931"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128" name="Oval 127">
              <a:extLst>
                <a:ext uri="{FF2B5EF4-FFF2-40B4-BE49-F238E27FC236}">
                  <a16:creationId xmlns:a16="http://schemas.microsoft.com/office/drawing/2014/main" id="{F91FCFD8-7573-15EE-9DDF-D798995259C5}"/>
                </a:ext>
              </a:extLst>
            </p:cNvPr>
            <p:cNvSpPr/>
            <p:nvPr/>
          </p:nvSpPr>
          <p:spPr bwMode="auto">
            <a:xfrm>
              <a:off x="8404660"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sp>
          <p:nvSpPr>
            <p:cNvPr id="7" name="Freeform 6">
              <a:extLst>
                <a:ext uri="{FF2B5EF4-FFF2-40B4-BE49-F238E27FC236}">
                  <a16:creationId xmlns:a16="http://schemas.microsoft.com/office/drawing/2014/main" id="{7D062BAF-2DF2-693D-5150-3EF3539CD3A3}"/>
                </a:ext>
              </a:extLst>
            </p:cNvPr>
            <p:cNvSpPr/>
            <p:nvPr/>
          </p:nvSpPr>
          <p:spPr bwMode="auto">
            <a:xfrm rot="5400000">
              <a:off x="8810946" y="541963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55B3CFB-BC42-AFC0-23A8-31384CB00336}"/>
                </a:ext>
              </a:extLst>
            </p:cNvPr>
            <p:cNvSpPr txBox="1"/>
            <p:nvPr/>
          </p:nvSpPr>
          <p:spPr>
            <a:xfrm>
              <a:off x="9146982" y="5291389"/>
              <a:ext cx="72739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b="1"/>
                <a:t>Execute Steps</a:t>
              </a:r>
            </a:p>
          </p:txBody>
        </p:sp>
        <p:sp>
          <p:nvSpPr>
            <p:cNvPr id="36" name="Freeform 35">
              <a:extLst>
                <a:ext uri="{FF2B5EF4-FFF2-40B4-BE49-F238E27FC236}">
                  <a16:creationId xmlns:a16="http://schemas.microsoft.com/office/drawing/2014/main" id="{D0C73616-1CF8-AF55-5E9B-4C100C98BD12}"/>
                </a:ext>
              </a:extLst>
            </p:cNvPr>
            <p:cNvSpPr/>
            <p:nvPr/>
          </p:nvSpPr>
          <p:spPr bwMode="auto">
            <a:xfrm rot="5400000">
              <a:off x="6590703" y="5456730"/>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D2283A05-9725-1126-58C7-7120CF439B85}"/>
                </a:ext>
              </a:extLst>
            </p:cNvPr>
            <p:cNvSpPr/>
            <p:nvPr/>
          </p:nvSpPr>
          <p:spPr bwMode="auto">
            <a:xfrm rot="5400000">
              <a:off x="7012086" y="5456731"/>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C59BC4AA-4731-83FE-F7FA-E52C57BCFCAB}"/>
                </a:ext>
              </a:extLst>
            </p:cNvPr>
            <p:cNvSpPr/>
            <p:nvPr/>
          </p:nvSpPr>
          <p:spPr bwMode="auto">
            <a:xfrm rot="5400000">
              <a:off x="7530386" y="5456732"/>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E11C4511-0BE9-229C-0C66-FCF007272336}"/>
                </a:ext>
              </a:extLst>
            </p:cNvPr>
            <p:cNvSpPr/>
            <p:nvPr/>
          </p:nvSpPr>
          <p:spPr bwMode="auto">
            <a:xfrm rot="5400000">
              <a:off x="8242523" y="5456733"/>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285F1F-D5F5-4613-4A3E-BDAA33CD6893}"/>
              </a:ext>
            </a:extLst>
          </p:cNvPr>
          <p:cNvGrpSpPr/>
          <p:nvPr/>
        </p:nvGrpSpPr>
        <p:grpSpPr>
          <a:xfrm>
            <a:off x="9785306" y="4188427"/>
            <a:ext cx="1739327" cy="1022278"/>
            <a:chOff x="9785306" y="4188427"/>
            <a:chExt cx="1739327" cy="1022278"/>
          </a:xfrm>
        </p:grpSpPr>
        <p:sp>
          <p:nvSpPr>
            <p:cNvPr id="131" name="TextBox 130">
              <a:extLst>
                <a:ext uri="{FF2B5EF4-FFF2-40B4-BE49-F238E27FC236}">
                  <a16:creationId xmlns:a16="http://schemas.microsoft.com/office/drawing/2014/main" id="{75B313BD-D419-CB6B-F306-01FC64F3C9E5}"/>
                </a:ext>
              </a:extLst>
            </p:cNvPr>
            <p:cNvSpPr txBox="1"/>
            <p:nvPr/>
          </p:nvSpPr>
          <p:spPr>
            <a:xfrm>
              <a:off x="10807768" y="4594803"/>
              <a:ext cx="716865" cy="138499"/>
            </a:xfrm>
            <a:prstGeom prst="rect">
              <a:avLst/>
            </a:prstGeom>
            <a:noFill/>
          </p:spPr>
          <p:txBody>
            <a:bodyPr wrap="square" lIns="0" tIns="0" rIns="0" bIns="0" rtlCol="0">
              <a:spAutoFit/>
            </a:bodyPr>
            <a:lstStyle/>
            <a:p>
              <a:pPr algn="ctr"/>
              <a:r>
                <a:rPr lang="en-US" sz="900" b="1"/>
                <a:t>APIs</a:t>
              </a:r>
            </a:p>
          </p:txBody>
        </p:sp>
        <p:sp>
          <p:nvSpPr>
            <p:cNvPr id="6" name="TextBox 5">
              <a:extLst>
                <a:ext uri="{FF2B5EF4-FFF2-40B4-BE49-F238E27FC236}">
                  <a16:creationId xmlns:a16="http://schemas.microsoft.com/office/drawing/2014/main" id="{57233ECF-0B86-7070-B853-AE542DC7C61E}"/>
                </a:ext>
              </a:extLst>
            </p:cNvPr>
            <p:cNvSpPr txBox="1"/>
            <p:nvPr/>
          </p:nvSpPr>
          <p:spPr>
            <a:xfrm>
              <a:off x="9785306" y="4495617"/>
              <a:ext cx="862536"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Connectors</a:t>
              </a:r>
            </a:p>
          </p:txBody>
        </p:sp>
        <p:sp>
          <p:nvSpPr>
            <p:cNvPr id="12" name="Freeform 11">
              <a:extLst>
                <a:ext uri="{FF2B5EF4-FFF2-40B4-BE49-F238E27FC236}">
                  <a16:creationId xmlns:a16="http://schemas.microsoft.com/office/drawing/2014/main" id="{9144471A-6216-55B7-5B91-476D734B4882}"/>
                </a:ext>
              </a:extLst>
            </p:cNvPr>
            <p:cNvSpPr/>
            <p:nvPr/>
          </p:nvSpPr>
          <p:spPr bwMode="auto">
            <a:xfrm rot="900000">
              <a:off x="10035305" y="5075440"/>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C29FCD6F-768B-A6C8-3486-7444E41618C4}"/>
                </a:ext>
              </a:extLst>
            </p:cNvPr>
            <p:cNvCxnSpPr>
              <a:cxnSpLocks/>
            </p:cNvCxnSpPr>
            <p:nvPr/>
          </p:nvCxnSpPr>
          <p:spPr>
            <a:xfrm flipH="1" flipV="1">
              <a:off x="10592021" y="4677777"/>
              <a:ext cx="215747" cy="5013"/>
            </a:xfrm>
            <a:prstGeom prst="straightConnector1">
              <a:avLst/>
            </a:prstGeom>
            <a:ln w="25400">
              <a:solidFill>
                <a:schemeClr val="tx1"/>
              </a:solidFill>
              <a:headEnd type="none" w="lg" len="me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Can 31">
              <a:extLst>
                <a:ext uri="{FF2B5EF4-FFF2-40B4-BE49-F238E27FC236}">
                  <a16:creationId xmlns:a16="http://schemas.microsoft.com/office/drawing/2014/main" id="{6C924B7B-C790-502D-EF01-9A1C79B8A656}"/>
                </a:ext>
              </a:extLst>
            </p:cNvPr>
            <p:cNvSpPr/>
            <p:nvPr/>
          </p:nvSpPr>
          <p:spPr bwMode="auto">
            <a:xfrm>
              <a:off x="10993412" y="4188427"/>
              <a:ext cx="345575" cy="330490"/>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80D44A65-F6AE-9695-A192-1A2E22CE7E20}"/>
              </a:ext>
            </a:extLst>
          </p:cNvPr>
          <p:cNvGrpSpPr/>
          <p:nvPr/>
        </p:nvGrpSpPr>
        <p:grpSpPr>
          <a:xfrm>
            <a:off x="7080843" y="3798189"/>
            <a:ext cx="1644780" cy="992324"/>
            <a:chOff x="7080843" y="3798189"/>
            <a:chExt cx="1644780" cy="992324"/>
          </a:xfrm>
        </p:grpSpPr>
        <p:sp>
          <p:nvSpPr>
            <p:cNvPr id="90" name="TextBox 89">
              <a:extLst>
                <a:ext uri="{FF2B5EF4-FFF2-40B4-BE49-F238E27FC236}">
                  <a16:creationId xmlns:a16="http://schemas.microsoft.com/office/drawing/2014/main" id="{D15FE92A-119A-E2F4-6B75-907529E98D5A}"/>
                </a:ext>
              </a:extLst>
            </p:cNvPr>
            <p:cNvSpPr txBox="1"/>
            <p:nvPr/>
          </p:nvSpPr>
          <p:spPr>
            <a:xfrm>
              <a:off x="7839535" y="3915254"/>
              <a:ext cx="52701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Skills</a:t>
              </a:r>
            </a:p>
          </p:txBody>
        </p:sp>
        <p:sp>
          <p:nvSpPr>
            <p:cNvPr id="115" name="Freeform 114">
              <a:extLst>
                <a:ext uri="{FF2B5EF4-FFF2-40B4-BE49-F238E27FC236}">
                  <a16:creationId xmlns:a16="http://schemas.microsoft.com/office/drawing/2014/main" id="{9E39F6FE-FB2E-186B-B198-16EEA9FE952F}"/>
                </a:ext>
              </a:extLst>
            </p:cNvPr>
            <p:cNvSpPr/>
            <p:nvPr/>
          </p:nvSpPr>
          <p:spPr bwMode="auto">
            <a:xfrm rot="19800000">
              <a:off x="7545046" y="3798189"/>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EE18C2E7-127E-BCA8-CD72-C80C114668BF}"/>
                </a:ext>
              </a:extLst>
            </p:cNvPr>
            <p:cNvSpPr/>
            <p:nvPr/>
          </p:nvSpPr>
          <p:spPr bwMode="auto">
            <a:xfrm rot="16200000">
              <a:off x="8523430" y="405740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Can 40">
              <a:extLst>
                <a:ext uri="{FF2B5EF4-FFF2-40B4-BE49-F238E27FC236}">
                  <a16:creationId xmlns:a16="http://schemas.microsoft.com/office/drawing/2014/main" id="{01315C5C-07B7-B917-338B-DA132768ED0D}"/>
                </a:ext>
              </a:extLst>
            </p:cNvPr>
            <p:cNvSpPr/>
            <p:nvPr/>
          </p:nvSpPr>
          <p:spPr bwMode="auto">
            <a:xfrm>
              <a:off x="7260684" y="4258207"/>
              <a:ext cx="345575" cy="330490"/>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42" name="TextBox 41">
              <a:extLst>
                <a:ext uri="{FF2B5EF4-FFF2-40B4-BE49-F238E27FC236}">
                  <a16:creationId xmlns:a16="http://schemas.microsoft.com/office/drawing/2014/main" id="{990B03A7-FA65-6558-9FDC-B6E6039DB6A1}"/>
                </a:ext>
              </a:extLst>
            </p:cNvPr>
            <p:cNvSpPr txBox="1"/>
            <p:nvPr/>
          </p:nvSpPr>
          <p:spPr>
            <a:xfrm>
              <a:off x="7080843" y="4652014"/>
              <a:ext cx="716865" cy="138499"/>
            </a:xfrm>
            <a:prstGeom prst="rect">
              <a:avLst/>
            </a:prstGeom>
            <a:noFill/>
          </p:spPr>
          <p:txBody>
            <a:bodyPr wrap="square" lIns="0" tIns="0" rIns="0" bIns="0" rtlCol="0">
              <a:spAutoFit/>
            </a:bodyPr>
            <a:lstStyle/>
            <a:p>
              <a:pPr algn="ctr"/>
              <a:r>
                <a:rPr lang="en-US" sz="900" b="1"/>
                <a:t>SKILLS</a:t>
              </a:r>
            </a:p>
          </p:txBody>
        </p:sp>
        <p:cxnSp>
          <p:nvCxnSpPr>
            <p:cNvPr id="44" name="Straight Arrow Connector 43">
              <a:extLst>
                <a:ext uri="{FF2B5EF4-FFF2-40B4-BE49-F238E27FC236}">
                  <a16:creationId xmlns:a16="http://schemas.microsoft.com/office/drawing/2014/main" id="{5910BE67-D449-30A1-272B-E64BAFAC3CC8}"/>
                </a:ext>
              </a:extLst>
            </p:cNvPr>
            <p:cNvCxnSpPr>
              <a:cxnSpLocks/>
            </p:cNvCxnSpPr>
            <p:nvPr/>
          </p:nvCxnSpPr>
          <p:spPr>
            <a:xfrm flipV="1">
              <a:off x="7663769" y="4140191"/>
              <a:ext cx="203671" cy="184955"/>
            </a:xfrm>
            <a:prstGeom prst="straightConnector1">
              <a:avLst/>
            </a:prstGeom>
            <a:ln w="25400">
              <a:solidFill>
                <a:schemeClr val="tx1"/>
              </a:solidFill>
              <a:headEnd type="none" w="lg" len="me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AFA324F-8574-230B-A77C-733C5DF5E47C}"/>
                </a:ext>
              </a:extLst>
            </p:cNvPr>
            <p:cNvSpPr txBox="1"/>
            <p:nvPr/>
          </p:nvSpPr>
          <p:spPr>
            <a:xfrm>
              <a:off x="7124155" y="4395806"/>
              <a:ext cx="610888" cy="123111"/>
            </a:xfrm>
            <a:prstGeom prst="rect">
              <a:avLst/>
            </a:prstGeom>
            <a:solidFill>
              <a:schemeClr val="bg1">
                <a:alpha val="21000"/>
              </a:schemeClr>
            </a:solidFill>
          </p:spPr>
          <p:txBody>
            <a:bodyPr wrap="square" lIns="0" tIns="0" rIns="0" bIns="0" rtlCol="0">
              <a:spAutoFit/>
            </a:bodyPr>
            <a:lstStyle/>
            <a:p>
              <a:pPr algn="ctr"/>
              <a:r>
                <a:rPr lang="en-US" sz="800"/>
                <a:t>V1 READY</a:t>
              </a:r>
            </a:p>
          </p:txBody>
        </p:sp>
      </p:grpSp>
      <p:grpSp>
        <p:nvGrpSpPr>
          <p:cNvPr id="34" name="Group 33">
            <a:extLst>
              <a:ext uri="{FF2B5EF4-FFF2-40B4-BE49-F238E27FC236}">
                <a16:creationId xmlns:a16="http://schemas.microsoft.com/office/drawing/2014/main" id="{F26A817C-F166-24C0-7F70-EDF51FB84A7A}"/>
              </a:ext>
            </a:extLst>
          </p:cNvPr>
          <p:cNvGrpSpPr/>
          <p:nvPr/>
        </p:nvGrpSpPr>
        <p:grpSpPr>
          <a:xfrm>
            <a:off x="8905845" y="2961874"/>
            <a:ext cx="1238678" cy="1390345"/>
            <a:chOff x="8905845" y="2961874"/>
            <a:chExt cx="1238678" cy="1390345"/>
          </a:xfrm>
        </p:grpSpPr>
        <p:sp>
          <p:nvSpPr>
            <p:cNvPr id="88" name="TextBox 87">
              <a:extLst>
                <a:ext uri="{FF2B5EF4-FFF2-40B4-BE49-F238E27FC236}">
                  <a16:creationId xmlns:a16="http://schemas.microsoft.com/office/drawing/2014/main" id="{91F99A6C-708D-FB1C-3397-98E91FE71862}"/>
                </a:ext>
              </a:extLst>
            </p:cNvPr>
            <p:cNvSpPr txBox="1"/>
            <p:nvPr/>
          </p:nvSpPr>
          <p:spPr>
            <a:xfrm>
              <a:off x="8905845" y="3928814"/>
              <a:ext cx="78687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Memories</a:t>
              </a:r>
            </a:p>
          </p:txBody>
        </p:sp>
        <p:sp>
          <p:nvSpPr>
            <p:cNvPr id="114" name="Freeform 113">
              <a:extLst>
                <a:ext uri="{FF2B5EF4-FFF2-40B4-BE49-F238E27FC236}">
                  <a16:creationId xmlns:a16="http://schemas.microsoft.com/office/drawing/2014/main" id="{B6A795B7-912F-B78B-98AC-9924082FAA39}"/>
                </a:ext>
              </a:extLst>
            </p:cNvPr>
            <p:cNvSpPr/>
            <p:nvPr/>
          </p:nvSpPr>
          <p:spPr bwMode="auto">
            <a:xfrm rot="13500000">
              <a:off x="8940046" y="3028802"/>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8" name="Freeform 117">
              <a:extLst>
                <a:ext uri="{FF2B5EF4-FFF2-40B4-BE49-F238E27FC236}">
                  <a16:creationId xmlns:a16="http://schemas.microsoft.com/office/drawing/2014/main" id="{2F2FAFC8-5AAF-D85B-1BAD-F5BA0673BB7B}"/>
                </a:ext>
              </a:extLst>
            </p:cNvPr>
            <p:cNvSpPr/>
            <p:nvPr/>
          </p:nvSpPr>
          <p:spPr bwMode="auto">
            <a:xfrm rot="19800000">
              <a:off x="9875402" y="4216954"/>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EA391D9C-033D-930C-C729-34F7B1FD09C0}"/>
              </a:ext>
            </a:extLst>
          </p:cNvPr>
          <p:cNvSpPr txBox="1"/>
          <p:nvPr/>
        </p:nvSpPr>
        <p:spPr>
          <a:xfrm>
            <a:off x="1725687" y="3035825"/>
            <a:ext cx="1836733" cy="615553"/>
          </a:xfrm>
          <a:prstGeom prst="rect">
            <a:avLst/>
          </a:prstGeom>
          <a:noFill/>
        </p:spPr>
        <p:txBody>
          <a:bodyPr wrap="square" lIns="0" tIns="0" rIns="0" bIns="0" rtlCol="0">
            <a:spAutoFit/>
          </a:bodyPr>
          <a:lstStyle/>
          <a:p>
            <a:pPr algn="l"/>
            <a:r>
              <a:rPr lang="en-US" sz="2000"/>
              <a:t>It all starts with a user’s AI ask …</a:t>
            </a:r>
          </a:p>
        </p:txBody>
      </p:sp>
      <p:cxnSp>
        <p:nvCxnSpPr>
          <p:cNvPr id="26" name="Straight Connector 25">
            <a:extLst>
              <a:ext uri="{FF2B5EF4-FFF2-40B4-BE49-F238E27FC236}">
                <a16:creationId xmlns:a16="http://schemas.microsoft.com/office/drawing/2014/main" id="{08F88D11-4CF3-E925-570C-C4F427FDD281}"/>
              </a:ext>
              <a:ext uri="{C183D7F6-B498-43B3-948B-1728B52AA6E4}">
                <adec:decorative xmlns:adec="http://schemas.microsoft.com/office/drawing/2017/decorative" val="1"/>
              </a:ext>
            </a:extLst>
          </p:cNvPr>
          <p:cNvCxnSpPr>
            <a:cxnSpLocks/>
          </p:cNvCxnSpPr>
          <p:nvPr/>
        </p:nvCxnSpPr>
        <p:spPr>
          <a:xfrm>
            <a:off x="2876620" y="3677088"/>
            <a:ext cx="457200" cy="0"/>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ight Arrow 3">
            <a:extLst>
              <a:ext uri="{FF2B5EF4-FFF2-40B4-BE49-F238E27FC236}">
                <a16:creationId xmlns:a16="http://schemas.microsoft.com/office/drawing/2014/main" id="{84EE9A4E-F5D0-E0E0-704E-D1A423AAE2D3}"/>
              </a:ext>
            </a:extLst>
          </p:cNvPr>
          <p:cNvSpPr/>
          <p:nvPr/>
        </p:nvSpPr>
        <p:spPr bwMode="auto">
          <a:xfrm>
            <a:off x="3751951" y="2856453"/>
            <a:ext cx="1362003" cy="875198"/>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0000"/>
                </a:solidFill>
                <a:ea typeface="Segoe UI" pitchFamily="34" charset="0"/>
                <a:cs typeface="Segoe UI" pitchFamily="34" charset="0"/>
              </a:rPr>
              <a:t>ASK</a:t>
            </a:r>
          </a:p>
        </p:txBody>
      </p:sp>
      <p:grpSp>
        <p:nvGrpSpPr>
          <p:cNvPr id="45" name="Group 44">
            <a:extLst>
              <a:ext uri="{FF2B5EF4-FFF2-40B4-BE49-F238E27FC236}">
                <a16:creationId xmlns:a16="http://schemas.microsoft.com/office/drawing/2014/main" id="{80E383D5-8B72-04F1-69E2-36A0D72E6D92}"/>
              </a:ext>
            </a:extLst>
          </p:cNvPr>
          <p:cNvGrpSpPr/>
          <p:nvPr/>
        </p:nvGrpSpPr>
        <p:grpSpPr>
          <a:xfrm>
            <a:off x="1666640" y="5007416"/>
            <a:ext cx="3377347" cy="954954"/>
            <a:chOff x="1666640" y="5007416"/>
            <a:chExt cx="3377347" cy="954954"/>
          </a:xfrm>
        </p:grpSpPr>
        <p:sp>
          <p:nvSpPr>
            <p:cNvPr id="27" name="TextBox 26">
              <a:extLst>
                <a:ext uri="{FF2B5EF4-FFF2-40B4-BE49-F238E27FC236}">
                  <a16:creationId xmlns:a16="http://schemas.microsoft.com/office/drawing/2014/main" id="{1293265D-56BD-902F-2A75-D1D6F012A025}"/>
                </a:ext>
              </a:extLst>
            </p:cNvPr>
            <p:cNvSpPr txBox="1"/>
            <p:nvPr/>
          </p:nvSpPr>
          <p:spPr>
            <a:xfrm>
              <a:off x="1666640" y="5133440"/>
              <a:ext cx="1961896" cy="615553"/>
            </a:xfrm>
            <a:prstGeom prst="rect">
              <a:avLst/>
            </a:prstGeom>
            <a:noFill/>
          </p:spPr>
          <p:txBody>
            <a:bodyPr wrap="square" lIns="0" tIns="0" rIns="0" bIns="0" rtlCol="0">
              <a:spAutoFit/>
            </a:bodyPr>
            <a:lstStyle/>
            <a:p>
              <a:pPr algn="l"/>
              <a:r>
                <a:rPr lang="en-US" sz="2000"/>
                <a:t>… resulting in new productivity</a:t>
              </a:r>
            </a:p>
          </p:txBody>
        </p:sp>
        <p:cxnSp>
          <p:nvCxnSpPr>
            <p:cNvPr id="28" name="Straight Connector 27">
              <a:extLst>
                <a:ext uri="{FF2B5EF4-FFF2-40B4-BE49-F238E27FC236}">
                  <a16:creationId xmlns:a16="http://schemas.microsoft.com/office/drawing/2014/main" id="{02437701-7341-EAB7-90F8-A7BEF7AD6AAE}"/>
                </a:ext>
                <a:ext uri="{C183D7F6-B498-43B3-948B-1728B52AA6E4}">
                  <adec:decorative xmlns:adec="http://schemas.microsoft.com/office/drawing/2017/decorative" val="1"/>
                </a:ext>
              </a:extLst>
            </p:cNvPr>
            <p:cNvCxnSpPr>
              <a:cxnSpLocks/>
            </p:cNvCxnSpPr>
            <p:nvPr/>
          </p:nvCxnSpPr>
          <p:spPr>
            <a:xfrm>
              <a:off x="2161060" y="5791665"/>
              <a:ext cx="1350819" cy="0"/>
            </a:xfrm>
            <a:prstGeom prst="line">
              <a:avLst/>
            </a:prstGeom>
            <a:ln w="28575">
              <a:solidFill>
                <a:srgbClr val="92D05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Right Arrow 42">
              <a:extLst>
                <a:ext uri="{FF2B5EF4-FFF2-40B4-BE49-F238E27FC236}">
                  <a16:creationId xmlns:a16="http://schemas.microsoft.com/office/drawing/2014/main" id="{DAD7B753-5FAB-199B-12D6-CDA0016D541A}"/>
                </a:ext>
              </a:extLst>
            </p:cNvPr>
            <p:cNvSpPr/>
            <p:nvPr/>
          </p:nvSpPr>
          <p:spPr bwMode="auto">
            <a:xfrm flipH="1">
              <a:off x="3681984" y="5007416"/>
              <a:ext cx="1362003" cy="954954"/>
            </a:xfrm>
            <a:prstGeom prst="rightArrow">
              <a:avLst/>
            </a:prstGeom>
            <a:solidFill>
              <a:srgbClr val="92D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0000"/>
                  </a:solidFill>
                  <a:ea typeface="Segoe UI" pitchFamily="34" charset="0"/>
                  <a:cs typeface="Segoe UI" pitchFamily="34" charset="0"/>
                </a:rPr>
                <a:t>GET</a:t>
              </a:r>
            </a:p>
          </p:txBody>
        </p:sp>
      </p:grpSp>
    </p:spTree>
    <p:custDataLst>
      <p:tags r:id="rId1"/>
    </p:custDataLst>
    <p:extLst>
      <p:ext uri="{BB962C8B-B14F-4D97-AF65-F5344CB8AC3E}">
        <p14:creationId xmlns:p14="http://schemas.microsoft.com/office/powerpoint/2010/main" val="2691004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10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10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1000"/>
                                        <p:tgtEl>
                                          <p:spTgt spid="22"/>
                                        </p:tgtEl>
                                      </p:cBhvr>
                                    </p:animEffect>
                                  </p:childTnLst>
                                </p:cTn>
                              </p:par>
                            </p:childTnLst>
                          </p:cTn>
                        </p:par>
                        <p:par>
                          <p:cTn id="32" fill="hold">
                            <p:stCondLst>
                              <p:cond delay="1000"/>
                            </p:stCondLst>
                            <p:childTnLst>
                              <p:par>
                                <p:cTn id="33" presetID="22" presetClass="entr" presetSubtype="2"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right)">
                                      <p:cBhvr>
                                        <p:cTn id="35"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DC7016F-81AD-4AB7-B007-E133D9BD5AD8}"/>
              </a:ext>
            </a:extLst>
          </p:cNvPr>
          <p:cNvSpPr txBox="1"/>
          <p:nvPr/>
        </p:nvSpPr>
        <p:spPr>
          <a:xfrm>
            <a:off x="1971040" y="2780205"/>
            <a:ext cx="7914640" cy="904863"/>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bold"/>
                <a:ea typeface="+mn-ea"/>
                <a:cs typeface="+mn-cs"/>
              </a:rPr>
              <a:t>aka.ms/TBD</a:t>
            </a:r>
          </a:p>
        </p:txBody>
      </p:sp>
      <p:sp>
        <p:nvSpPr>
          <p:cNvPr id="23" name="TextBox 22">
            <a:extLst>
              <a:ext uri="{FF2B5EF4-FFF2-40B4-BE49-F238E27FC236}">
                <a16:creationId xmlns:a16="http://schemas.microsoft.com/office/drawing/2014/main" id="{96A4EA7C-1A13-4F38-BFE9-24A055859E66}"/>
              </a:ext>
            </a:extLst>
          </p:cNvPr>
          <p:cNvSpPr txBox="1"/>
          <p:nvPr/>
        </p:nvSpPr>
        <p:spPr>
          <a:xfrm>
            <a:off x="2491834" y="3462093"/>
            <a:ext cx="5994400" cy="5724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1" u="none" strike="noStrike" kern="1200" cap="none" spc="0" normalizeH="0" baseline="0" noProof="0">
                <a:ln>
                  <a:noFill/>
                </a:ln>
                <a:solidFill>
                  <a:srgbClr val="FFFFFF"/>
                </a:solidFill>
                <a:effectLst/>
                <a:uLnTx/>
                <a:uFillTx/>
                <a:latin typeface="Segoe UI"/>
                <a:ea typeface="+mn-ea"/>
                <a:cs typeface="+mn-cs"/>
              </a:rPr>
              <a:t>Login with the credentials supplied to your team.</a:t>
            </a:r>
          </a:p>
        </p:txBody>
      </p:sp>
      <p:pic>
        <p:nvPicPr>
          <p:cNvPr id="4" name="Graphic 3" descr="Cursor">
            <a:extLst>
              <a:ext uri="{FF2B5EF4-FFF2-40B4-BE49-F238E27FC236}">
                <a16:creationId xmlns:a16="http://schemas.microsoft.com/office/drawing/2014/main" id="{7357C45B-9D4D-45DF-8CC7-3E8666636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9034" y="3120157"/>
            <a:ext cx="914400" cy="914400"/>
          </a:xfrm>
          <a:prstGeom prst="rect">
            <a:avLst/>
          </a:prstGeom>
        </p:spPr>
      </p:pic>
      <p:sp>
        <p:nvSpPr>
          <p:cNvPr id="9" name="Title 8">
            <a:extLst>
              <a:ext uri="{FF2B5EF4-FFF2-40B4-BE49-F238E27FC236}">
                <a16:creationId xmlns:a16="http://schemas.microsoft.com/office/drawing/2014/main" id="{0EF8118D-39C3-4A05-9187-44BD71128C0F}"/>
              </a:ext>
            </a:extLst>
          </p:cNvPr>
          <p:cNvSpPr>
            <a:spLocks noGrp="1"/>
          </p:cNvSpPr>
          <p:nvPr>
            <p:ph type="title"/>
          </p:nvPr>
        </p:nvSpPr>
        <p:spPr/>
        <p:txBody>
          <a:bodyPr/>
          <a:lstStyle/>
          <a:p>
            <a:r>
              <a:rPr lang="en-US"/>
              <a:t>Let’s get started!</a:t>
            </a:r>
          </a:p>
        </p:txBody>
      </p:sp>
    </p:spTree>
    <p:extLst>
      <p:ext uri="{BB962C8B-B14F-4D97-AF65-F5344CB8AC3E}">
        <p14:creationId xmlns:p14="http://schemas.microsoft.com/office/powerpoint/2010/main" val="7939166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4EA16FA-8D26-451C-9337-113E6EAE3CB9}"/>
              </a:ext>
            </a:extLst>
          </p:cNvPr>
          <p:cNvSpPr>
            <a:spLocks noGrp="1"/>
          </p:cNvSpPr>
          <p:nvPr>
            <p:ph type="title"/>
          </p:nvPr>
        </p:nvSpPr>
        <p:spPr/>
        <p:txBody>
          <a:bodyPr/>
          <a:lstStyle/>
          <a:p>
            <a:r>
              <a:rPr lang="en-US" dirty="0">
                <a:solidFill>
                  <a:srgbClr val="FFFFFF"/>
                </a:solidFill>
                <a:cs typeface="Segoe UI" panose="020B0502040204020203" pitchFamily="34" charset="0"/>
              </a:rPr>
              <a:t>Payments Reference Application</a:t>
            </a:r>
            <a:endParaRPr lang="en-US" dirty="0"/>
          </a:p>
        </p:txBody>
      </p:sp>
      <p:sp>
        <p:nvSpPr>
          <p:cNvPr id="10" name="Subtitle 9">
            <a:extLst>
              <a:ext uri="{FF2B5EF4-FFF2-40B4-BE49-F238E27FC236}">
                <a16:creationId xmlns:a16="http://schemas.microsoft.com/office/drawing/2014/main" id="{44CCF6FC-DF3C-472E-916C-66140B389074}"/>
              </a:ext>
            </a:extLst>
          </p:cNvPr>
          <p:cNvSpPr>
            <a:spLocks noGrp="1"/>
          </p:cNvSpPr>
          <p:nvPr>
            <p:ph type="subTitle" idx="1"/>
          </p:nvPr>
        </p:nvSpPr>
        <p:spPr/>
        <p:txBody>
          <a:bodyPr/>
          <a:lstStyle/>
          <a:p>
            <a:r>
              <a:rPr lang="en-US"/>
              <a:t>Challenge walkthrough for </a:t>
            </a:r>
            <a:r>
              <a:rPr lang="en-US" b="1">
                <a:solidFill>
                  <a:schemeClr val="accent1"/>
                </a:solidFill>
              </a:rPr>
              <a:t>coaches</a:t>
            </a:r>
          </a:p>
        </p:txBody>
      </p:sp>
    </p:spTree>
    <p:extLst>
      <p:ext uri="{BB962C8B-B14F-4D97-AF65-F5344CB8AC3E}">
        <p14:creationId xmlns:p14="http://schemas.microsoft.com/office/powerpoint/2010/main" val="264874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1: The Landing Before the Launch</a:t>
            </a:r>
          </a:p>
        </p:txBody>
      </p:sp>
      <p:sp>
        <p:nvSpPr>
          <p:cNvPr id="4" name="TextBox 3">
            <a:extLst>
              <a:ext uri="{FF2B5EF4-FFF2-40B4-BE49-F238E27FC236}">
                <a16:creationId xmlns:a16="http://schemas.microsoft.com/office/drawing/2014/main" id="{3C2941BE-103D-4165-93CB-85210974470C}"/>
              </a:ext>
            </a:extLst>
          </p:cNvPr>
          <p:cNvSpPr txBox="1"/>
          <p:nvPr/>
        </p:nvSpPr>
        <p:spPr>
          <a:xfrm>
            <a:off x="584200" y="1396137"/>
            <a:ext cx="11036300" cy="2862322"/>
          </a:xfrm>
          <a:prstGeom prst="rect">
            <a:avLst/>
          </a:prstGeom>
          <a:noFill/>
        </p:spPr>
        <p:txBody>
          <a:bodyPr wrap="square" lIns="91440" tIns="45720" rIns="91440" bIns="45720" anchor="t">
            <a:spAutoFit/>
          </a:bodyPr>
          <a:lstStyle/>
          <a:p>
            <a:pPr algn="l" rtl="0" fontAlgn="base"/>
            <a:r>
              <a:rPr lang="en-US" sz="2000" b="0" i="0" dirty="0">
                <a:effectLst/>
              </a:rPr>
              <a:t>In this challenge,</a:t>
            </a:r>
            <a:r>
              <a:rPr lang="en-US" sz="2000" dirty="0"/>
              <a:t> participants</a:t>
            </a:r>
            <a:r>
              <a:rPr lang="en-US" sz="2000" b="0" i="0" dirty="0">
                <a:effectLst/>
              </a:rPr>
              <a:t> deploy the services into the landing zone in preparation for the launch of the POC.</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Deploy the Azure services needed to support the payments application</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dirty="0"/>
              <a:t>Understand the setup of the development environment</a:t>
            </a:r>
            <a:r>
              <a:rPr lang="en-US" sz="2000" b="0" i="0" dirty="0">
                <a:effectLst/>
              </a:rPr>
              <a:t> </a:t>
            </a:r>
          </a:p>
          <a:p>
            <a:pPr algn="l" rtl="0" fontAlgn="base"/>
            <a:endParaRPr lang="en-US" sz="2000" b="0" i="0" dirty="0">
              <a:effectLst/>
            </a:endParaRPr>
          </a:p>
        </p:txBody>
      </p:sp>
    </p:spTree>
    <p:extLst>
      <p:ext uri="{BB962C8B-B14F-4D97-AF65-F5344CB8AC3E}">
        <p14:creationId xmlns:p14="http://schemas.microsoft.com/office/powerpoint/2010/main" val="36934660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199" y="209440"/>
            <a:ext cx="9288535" cy="926407"/>
          </a:xfrm>
        </p:spPr>
        <p:txBody>
          <a:bodyPr/>
          <a:lstStyle/>
          <a:p>
            <a:r>
              <a:rPr lang="en-US" dirty="0"/>
              <a:t>Challenge 2: Account for and Count the Accounts</a:t>
            </a:r>
          </a:p>
        </p:txBody>
      </p:sp>
      <p:sp>
        <p:nvSpPr>
          <p:cNvPr id="4" name="TextBox 3">
            <a:extLst>
              <a:ext uri="{FF2B5EF4-FFF2-40B4-BE49-F238E27FC236}">
                <a16:creationId xmlns:a16="http://schemas.microsoft.com/office/drawing/2014/main" id="{1CC078BE-0A60-49C8-8EDA-2EBC51A5DC70}"/>
              </a:ext>
            </a:extLst>
          </p:cNvPr>
          <p:cNvSpPr txBox="1"/>
          <p:nvPr/>
        </p:nvSpPr>
        <p:spPr>
          <a:xfrm>
            <a:off x="584200" y="1396137"/>
            <a:ext cx="11036300" cy="2862322"/>
          </a:xfrm>
          <a:prstGeom prst="rect">
            <a:avLst/>
          </a:prstGeom>
          <a:noFill/>
        </p:spPr>
        <p:txBody>
          <a:bodyPr wrap="square">
            <a:spAutoFit/>
          </a:bodyPr>
          <a:lstStyle/>
          <a:p>
            <a:pPr algn="l" rtl="0" fontAlgn="base"/>
            <a:r>
              <a:rPr lang="en-US" sz="2000" b="0" i="0" dirty="0">
                <a:effectLst/>
              </a:rPr>
              <a:t>In this challenge,</a:t>
            </a:r>
            <a:r>
              <a:rPr lang="en-US" sz="2000" dirty="0"/>
              <a:t> Run the data generator to load the sample account and member data.</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Learn how to check for the existence of data in Azure Cosmos DB in a data-loading process</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dirty="0"/>
              <a:t>Generate mock data with a given schema</a:t>
            </a:r>
            <a:br>
              <a:rPr lang="en-US" sz="2000" dirty="0"/>
            </a:br>
            <a:endParaRPr lang="en-US" sz="2000" dirty="0"/>
          </a:p>
          <a:p>
            <a:pPr marL="342900" indent="-342900" algn="l" rtl="0" fontAlgn="base">
              <a:buFont typeface="Arial" panose="020B0604020202020204" pitchFamily="34" charset="0"/>
              <a:buChar char="•"/>
            </a:pPr>
            <a:r>
              <a:rPr lang="en-US" sz="2000" b="0" i="0" dirty="0">
                <a:effectLst/>
              </a:rPr>
              <a:t>Run parallel batch or continuous processing to load larger volumes of data</a:t>
            </a:r>
          </a:p>
        </p:txBody>
      </p:sp>
    </p:spTree>
    <p:extLst>
      <p:ext uri="{BB962C8B-B14F-4D97-AF65-F5344CB8AC3E}">
        <p14:creationId xmlns:p14="http://schemas.microsoft.com/office/powerpoint/2010/main" val="32299305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199" y="209440"/>
            <a:ext cx="10518565" cy="495520"/>
          </a:xfrm>
        </p:spPr>
        <p:txBody>
          <a:bodyPr/>
          <a:lstStyle/>
          <a:p>
            <a:r>
              <a:rPr lang="en-US" dirty="0"/>
              <a:t>Challenge 3: Visualize World Peace </a:t>
            </a:r>
            <a:r>
              <a:rPr lang="en-US" sz="1400" dirty="0"/>
              <a:t>… or at least the members, accounts, and transaction data</a:t>
            </a:r>
          </a:p>
        </p:txBody>
      </p:sp>
      <p:sp>
        <p:nvSpPr>
          <p:cNvPr id="4" name="TextBox 3">
            <a:extLst>
              <a:ext uri="{FF2B5EF4-FFF2-40B4-BE49-F238E27FC236}">
                <a16:creationId xmlns:a16="http://schemas.microsoft.com/office/drawing/2014/main" id="{C66AB271-DFBE-48F7-9D8A-116CBE3C573C}"/>
              </a:ext>
            </a:extLst>
          </p:cNvPr>
          <p:cNvSpPr txBox="1"/>
          <p:nvPr/>
        </p:nvSpPr>
        <p:spPr>
          <a:xfrm>
            <a:off x="584200" y="1396137"/>
            <a:ext cx="11036300" cy="3785652"/>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wire up the Members, Account Summary, and Transaction Statement functionality to load the data from Cosmos DB and present it in the UI and see the end-to-end solution action.</a:t>
            </a:r>
            <a:endParaRPr lang="en-US" sz="2000" b="0" i="0" dirty="0">
              <a:effectLst/>
            </a:endParaRP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How to conduct batch write operations to Azure Cosmos DB</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dirty="0"/>
              <a:t>Understand the core application functionality and its data; useful for later challenges</a:t>
            </a:r>
            <a:br>
              <a:rPr lang="en-US" sz="2000" dirty="0"/>
            </a:br>
            <a:endParaRPr lang="en-US" sz="2000" dirty="0"/>
          </a:p>
          <a:p>
            <a:pPr marL="342900" indent="-342900" algn="l" rtl="0" fontAlgn="base">
              <a:buFont typeface="Arial" panose="020B0604020202020204" pitchFamily="34" charset="0"/>
              <a:buChar char="•"/>
            </a:pPr>
            <a:r>
              <a:rPr lang="en-US" sz="2000" b="0" i="0" dirty="0">
                <a:effectLst/>
              </a:rPr>
              <a:t>How to conduct patch operations using the Azure Cosmos DB SDK and observe how those operations merge when patching the same document across regions</a:t>
            </a:r>
          </a:p>
        </p:txBody>
      </p:sp>
    </p:spTree>
    <p:extLst>
      <p:ext uri="{BB962C8B-B14F-4D97-AF65-F5344CB8AC3E}">
        <p14:creationId xmlns:p14="http://schemas.microsoft.com/office/powerpoint/2010/main" val="32145498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4: This Challenge is Questionable</a:t>
            </a:r>
          </a:p>
        </p:txBody>
      </p:sp>
      <p:sp>
        <p:nvSpPr>
          <p:cNvPr id="4" name="TextBox 3">
            <a:extLst>
              <a:ext uri="{FF2B5EF4-FFF2-40B4-BE49-F238E27FC236}">
                <a16:creationId xmlns:a16="http://schemas.microsoft.com/office/drawing/2014/main" id="{CD037916-DF96-4B73-B2C1-764F918DCF34}"/>
              </a:ext>
            </a:extLst>
          </p:cNvPr>
          <p:cNvSpPr txBox="1"/>
          <p:nvPr/>
        </p:nvSpPr>
        <p:spPr>
          <a:xfrm>
            <a:off x="584200" y="1396137"/>
            <a:ext cx="11036300" cy="255454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add functionality to the transactions screen that allows the user to ask questions about a member's transactions using natural language and viewing the results.</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dirty="0"/>
              <a:t>U</a:t>
            </a:r>
            <a:r>
              <a:rPr lang="en-US" sz="2000" b="0" i="0" dirty="0">
                <a:effectLst/>
              </a:rPr>
              <a:t>se the Microsoft Semantic Kernel with Azure OpenAI to create a </a:t>
            </a:r>
            <a:r>
              <a:rPr lang="en-US" sz="2000" b="0" i="0" dirty="0" err="1">
                <a:effectLst/>
              </a:rPr>
              <a:t>SemanticFunction</a:t>
            </a:r>
            <a:r>
              <a:rPr lang="en-US" sz="2000" b="0" i="0" dirty="0">
                <a:effectLst/>
              </a:rPr>
              <a:t> that will respond with the results of the user’s question</a:t>
            </a:r>
          </a:p>
        </p:txBody>
      </p:sp>
    </p:spTree>
    <p:extLst>
      <p:ext uri="{BB962C8B-B14F-4D97-AF65-F5344CB8AC3E}">
        <p14:creationId xmlns:p14="http://schemas.microsoft.com/office/powerpoint/2010/main" val="26435622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5: Home Improvement: AI Edition</a:t>
            </a:r>
          </a:p>
        </p:txBody>
      </p:sp>
      <p:sp>
        <p:nvSpPr>
          <p:cNvPr id="4" name="TextBox 3">
            <a:extLst>
              <a:ext uri="{FF2B5EF4-FFF2-40B4-BE49-F238E27FC236}">
                <a16:creationId xmlns:a16="http://schemas.microsoft.com/office/drawing/2014/main" id="{3B0099AB-0385-4248-B70E-F201157859DD}"/>
              </a:ext>
            </a:extLst>
          </p:cNvPr>
          <p:cNvSpPr txBox="1"/>
          <p:nvPr/>
        </p:nvSpPr>
        <p:spPr>
          <a:xfrm>
            <a:off x="584200" y="1396137"/>
            <a:ext cx="11036300" cy="1938992"/>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i</a:t>
            </a:r>
            <a:r>
              <a:rPr lang="en-US" sz="2000" b="0" i="0" dirty="0">
                <a:effectLst/>
              </a:rPr>
              <a:t>mprove the prompt text to reduce any dependency on the model's parametric knowledge and improve the handling of numeric computations.</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TBD</a:t>
            </a:r>
          </a:p>
        </p:txBody>
      </p:sp>
    </p:spTree>
    <p:extLst>
      <p:ext uri="{BB962C8B-B14F-4D97-AF65-F5344CB8AC3E}">
        <p14:creationId xmlns:p14="http://schemas.microsoft.com/office/powerpoint/2010/main" val="42487670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93510F3-A491-4515-B369-8F8B55D118FA}"/>
              </a:ext>
            </a:extLst>
          </p:cNvPr>
          <p:cNvSpPr>
            <a:spLocks noGrp="1"/>
          </p:cNvSpPr>
          <p:nvPr>
            <p:ph type="title"/>
          </p:nvPr>
        </p:nvSpPr>
        <p:spPr>
          <a:xfrm>
            <a:off x="369047" y="2640668"/>
            <a:ext cx="4052346" cy="495520"/>
          </a:xfrm>
        </p:spPr>
        <p:txBody>
          <a:bodyPr/>
          <a:lstStyle/>
          <a:p>
            <a:r>
              <a:rPr lang="en-US"/>
              <a:t>Coach solutions folder</a:t>
            </a:r>
          </a:p>
        </p:txBody>
      </p:sp>
      <p:sp>
        <p:nvSpPr>
          <p:cNvPr id="17" name="Title 15">
            <a:extLst>
              <a:ext uri="{FF2B5EF4-FFF2-40B4-BE49-F238E27FC236}">
                <a16:creationId xmlns:a16="http://schemas.microsoft.com/office/drawing/2014/main" id="{BC7B19C1-225B-4AE6-9F94-8D3BCE539746}"/>
              </a:ext>
            </a:extLst>
          </p:cNvPr>
          <p:cNvSpPr txBox="1">
            <a:spLocks/>
          </p:cNvSpPr>
          <p:nvPr/>
        </p:nvSpPr>
        <p:spPr>
          <a:xfrm>
            <a:off x="369046" y="3181240"/>
            <a:ext cx="7734429" cy="495520"/>
          </a:xfrm>
          <a:prstGeom prst="rect">
            <a:avLst/>
          </a:prstGeom>
        </p:spPr>
        <p:txBody>
          <a:bodyPr vert="horz" wrap="square" lIns="0" tIns="64008" rIns="0" bIns="0" rtlCol="0" anchor="t">
            <a:spAutoFit/>
          </a:bodyPr>
          <a:lstStyle>
            <a:lvl1pPr algn="l" defTabSz="932742" rtl="0" eaLnBrk="1" latinLnBrk="0" hangingPunct="1">
              <a:lnSpc>
                <a:spcPct val="100000"/>
              </a:lnSpc>
              <a:spcBef>
                <a:spcPct val="0"/>
              </a:spcBef>
              <a:buNone/>
              <a:defRPr lang="en-US" sz="2800" b="0" kern="1200" cap="none" spc="0" baseline="0">
                <a:ln w="3175">
                  <a:noFill/>
                </a:ln>
                <a:solidFill>
                  <a:schemeClr val="tx1"/>
                </a:solidFill>
                <a:effectLst/>
                <a:latin typeface="+mj-lt"/>
                <a:ea typeface="+mn-ea"/>
                <a:cs typeface="Segoe UI" panose="020B0502040204020203" pitchFamily="34" charset="0"/>
              </a:defRPr>
            </a:lvl1pPr>
          </a:lstStyle>
          <a:p>
            <a:r>
              <a:rPr lang="en-US" dirty="0">
                <a:hlinkClick r:id="rId2"/>
              </a:rPr>
              <a:t>https://aka.ms/</a:t>
            </a:r>
            <a:r>
              <a:rPr lang="en-US" dirty="0"/>
              <a:t>TBD</a:t>
            </a:r>
          </a:p>
        </p:txBody>
      </p:sp>
    </p:spTree>
    <p:extLst>
      <p:ext uri="{BB962C8B-B14F-4D97-AF65-F5344CB8AC3E}">
        <p14:creationId xmlns:p14="http://schemas.microsoft.com/office/powerpoint/2010/main" val="29448772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p:txBody>
          <a:bodyPr/>
          <a:lstStyle/>
          <a:p>
            <a:r>
              <a:rPr lang="en-US" dirty="0">
                <a:solidFill>
                  <a:srgbClr val="FFFFFF"/>
                </a:solidFill>
                <a:cs typeface="Segoe UI" panose="020B0502040204020203" pitchFamily="34" charset="0"/>
              </a:rPr>
              <a:t>Payments Reference Application</a:t>
            </a:r>
            <a:endParaRPr lang="en-US" dirty="0"/>
          </a:p>
        </p:txBody>
      </p:sp>
      <p:sp>
        <p:nvSpPr>
          <p:cNvPr id="5" name="Subtitle 4">
            <a:extLst>
              <a:ext uri="{FF2B5EF4-FFF2-40B4-BE49-F238E27FC236}">
                <a16:creationId xmlns:a16="http://schemas.microsoft.com/office/drawing/2014/main" id="{0017443C-D526-49C2-9F5B-8E362D26B578}"/>
              </a:ext>
            </a:extLst>
          </p:cNvPr>
          <p:cNvSpPr>
            <a:spLocks noGrp="1"/>
          </p:cNvSpPr>
          <p:nvPr>
            <p:ph type="subTitle" idx="1"/>
          </p:nvPr>
        </p:nvSpPr>
        <p:spPr/>
        <p:txBody>
          <a:bodyPr/>
          <a:lstStyle/>
          <a:p>
            <a:endParaRPr lang="en-US"/>
          </a:p>
        </p:txBody>
      </p:sp>
      <p:pic>
        <p:nvPicPr>
          <p:cNvPr id="3" name="Picture 2" descr="A picture containing ax, tool&#10;&#10;Description generated with very high confidence">
            <a:extLst>
              <a:ext uri="{FF2B5EF4-FFF2-40B4-BE49-F238E27FC236}">
                <a16:creationId xmlns:a16="http://schemas.microsoft.com/office/drawing/2014/main" id="{5512510E-81F2-4630-8876-36B233BF7382}"/>
              </a:ext>
            </a:extLst>
          </p:cNvPr>
          <p:cNvPicPr>
            <a:picLocks noChangeAspect="1"/>
          </p:cNvPicPr>
          <p:nvPr/>
        </p:nvPicPr>
        <p:blipFill>
          <a:blip r:embed="rId2"/>
          <a:stretch>
            <a:fillRect/>
          </a:stretch>
        </p:blipFill>
        <p:spPr>
          <a:xfrm>
            <a:off x="791312" y="6265104"/>
            <a:ext cx="369332" cy="300266"/>
          </a:xfrm>
          <a:prstGeom prst="rect">
            <a:avLst/>
          </a:prstGeom>
        </p:spPr>
      </p:pic>
      <p:sp>
        <p:nvSpPr>
          <p:cNvPr id="8" name="TextBox 7">
            <a:extLst>
              <a:ext uri="{FF2B5EF4-FFF2-40B4-BE49-F238E27FC236}">
                <a16:creationId xmlns:a16="http://schemas.microsoft.com/office/drawing/2014/main" id="{31ED1272-7959-4D26-A34C-C227A79E7CA5}"/>
              </a:ext>
            </a:extLst>
          </p:cNvPr>
          <p:cNvSpPr txBox="1"/>
          <p:nvPr/>
        </p:nvSpPr>
        <p:spPr>
          <a:xfrm>
            <a:off x="1249285" y="6230571"/>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#MSOpenHack</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a:t>Thank you coaches!</a:t>
            </a:r>
          </a:p>
        </p:txBody>
      </p:sp>
    </p:spTree>
    <p:extLst>
      <p:ext uri="{BB962C8B-B14F-4D97-AF65-F5344CB8AC3E}">
        <p14:creationId xmlns:p14="http://schemas.microsoft.com/office/powerpoint/2010/main" val="425024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B6331-884D-4659-A249-58AAA9D5F671}"/>
              </a:ext>
            </a:extLst>
          </p:cNvPr>
          <p:cNvSpPr txBox="1"/>
          <p:nvPr/>
        </p:nvSpPr>
        <p:spPr>
          <a:xfrm>
            <a:off x="1960798" y="2745660"/>
            <a:ext cx="7747471" cy="707886"/>
          </a:xfrm>
          <a:prstGeom prst="rect">
            <a:avLst/>
          </a:prstGeom>
          <a:noFill/>
        </p:spPr>
        <p:txBody>
          <a:bodyPr wrap="square">
            <a:spAutoFit/>
          </a:bodyPr>
          <a:lstStyle/>
          <a:p>
            <a:r>
              <a:rPr lang="en-US" sz="2000" dirty="0">
                <a:solidFill>
                  <a:prstClr val="white"/>
                </a:solidFill>
                <a:latin typeface="Segoe UI Semilight"/>
              </a:rPr>
              <a:t>Are a category of solutions that include loyalty programs, merchant services, payments, banking and statement analysis. </a:t>
            </a:r>
          </a:p>
        </p:txBody>
      </p:sp>
      <p:sp>
        <p:nvSpPr>
          <p:cNvPr id="9" name="TextBox 8">
            <a:extLst>
              <a:ext uri="{FF2B5EF4-FFF2-40B4-BE49-F238E27FC236}">
                <a16:creationId xmlns:a16="http://schemas.microsoft.com/office/drawing/2014/main" id="{264981F1-3CD8-431A-90FB-DC5A6BF42DDE}"/>
              </a:ext>
            </a:extLst>
          </p:cNvPr>
          <p:cNvSpPr txBox="1"/>
          <p:nvPr/>
        </p:nvSpPr>
        <p:spPr>
          <a:xfrm>
            <a:off x="9763540" y="373527"/>
            <a:ext cx="2428460" cy="430887"/>
          </a:xfrm>
          <a:prstGeom prst="rect">
            <a:avLst/>
          </a:prstGeom>
          <a:noFill/>
        </p:spPr>
        <p:txBody>
          <a:bodyPr wrap="square">
            <a:spAutoFit/>
          </a:bodyPr>
          <a:lstStyle/>
          <a:p>
            <a:pPr algn="ctr"/>
            <a:r>
              <a:rPr lang="en-US" sz="2200" b="1">
                <a:solidFill>
                  <a:schemeClr val="bg1"/>
                </a:solidFill>
              </a:rPr>
              <a:t>Technologies</a:t>
            </a:r>
          </a:p>
        </p:txBody>
      </p:sp>
      <p:sp>
        <p:nvSpPr>
          <p:cNvPr id="11" name="TextBox 10">
            <a:extLst>
              <a:ext uri="{FF2B5EF4-FFF2-40B4-BE49-F238E27FC236}">
                <a16:creationId xmlns:a16="http://schemas.microsoft.com/office/drawing/2014/main" id="{61F779EE-1EE5-4542-924F-21D9918B86AF}"/>
              </a:ext>
            </a:extLst>
          </p:cNvPr>
          <p:cNvSpPr txBox="1"/>
          <p:nvPr/>
        </p:nvSpPr>
        <p:spPr>
          <a:xfrm>
            <a:off x="9763539" y="1218906"/>
            <a:ext cx="2428460" cy="4247317"/>
          </a:xfrm>
          <a:prstGeom prst="rect">
            <a:avLst/>
          </a:prstGeom>
          <a:noFill/>
        </p:spPr>
        <p:txBody>
          <a:bodyPr wrap="square">
            <a:spAutoFit/>
          </a:bodyPr>
          <a:lstStyle/>
          <a:p>
            <a:pPr marL="404812" indent="-285750">
              <a:buClr>
                <a:srgbClr val="2176BC"/>
              </a:buClr>
              <a:buSzPct val="111000"/>
              <a:buFont typeface="Segoe UI" panose="020B0502040204020203" pitchFamily="34" charset="0"/>
              <a:buChar char="○"/>
            </a:pPr>
            <a:r>
              <a:rPr lang="en-US" dirty="0">
                <a:solidFill>
                  <a:schemeClr val="bg1"/>
                </a:solidFill>
              </a:rPr>
              <a:t>Azure Cosmos DB</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OpenAI Service</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Semantic Kernel</a:t>
            </a:r>
            <a:br>
              <a:rPr lang="en-US" dirty="0">
                <a:solidFill>
                  <a:schemeClr val="bg1"/>
                </a:solidFill>
              </a:rPr>
            </a:b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Front Door</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Static Website</a:t>
            </a:r>
          </a:p>
          <a:p>
            <a:pPr marL="119062">
              <a:buClr>
                <a:srgbClr val="2176BC"/>
              </a:buClr>
              <a:buSzPct val="111000"/>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Storage</a:t>
            </a:r>
          </a:p>
          <a:p>
            <a:pPr marL="119062">
              <a:buClr>
                <a:srgbClr val="2176BC"/>
              </a:buClr>
              <a:buSzPct val="111000"/>
            </a:pPr>
            <a:endParaRPr lang="en-US" dirty="0">
              <a:solidFill>
                <a:schemeClr val="bg1"/>
              </a:solidFill>
            </a:endParaRPr>
          </a:p>
          <a:p>
            <a:pPr marL="119062">
              <a:buClr>
                <a:srgbClr val="2176BC"/>
              </a:buClr>
              <a:buSzPct val="111000"/>
            </a:pPr>
            <a:endParaRPr lang="en-US" dirty="0">
              <a:solidFill>
                <a:schemeClr val="bg1"/>
              </a:solidFill>
            </a:endParaRPr>
          </a:p>
        </p:txBody>
      </p:sp>
      <p:cxnSp>
        <p:nvCxnSpPr>
          <p:cNvPr id="13" name="Straight Connector 12">
            <a:extLst>
              <a:ext uri="{FF2B5EF4-FFF2-40B4-BE49-F238E27FC236}">
                <a16:creationId xmlns:a16="http://schemas.microsoft.com/office/drawing/2014/main" id="{1521A934-F052-44EA-9D79-E835CBFE86DA}"/>
              </a:ext>
            </a:extLst>
          </p:cNvPr>
          <p:cNvCxnSpPr/>
          <p:nvPr/>
        </p:nvCxnSpPr>
        <p:spPr>
          <a:xfrm>
            <a:off x="9763540" y="0"/>
            <a:ext cx="0" cy="6858000"/>
          </a:xfrm>
          <a:prstGeom prst="line">
            <a:avLst/>
          </a:prstGeom>
          <a:ln w="19050">
            <a:solidFill>
              <a:srgbClr val="2176BC"/>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B993B50-E6FA-461E-8E06-24141BA8C098}"/>
              </a:ext>
            </a:extLst>
          </p:cNvPr>
          <p:cNvSpPr>
            <a:spLocks noGrp="1"/>
          </p:cNvSpPr>
          <p:nvPr>
            <p:ph type="title"/>
          </p:nvPr>
        </p:nvSpPr>
        <p:spPr>
          <a:xfrm>
            <a:off x="2071337" y="2275443"/>
            <a:ext cx="7636932" cy="430887"/>
          </a:xfrm>
        </p:spPr>
        <p:txBody>
          <a:bodyPr/>
          <a:lstStyle/>
          <a:p>
            <a:r>
              <a:rPr lang="en-US" sz="2800" dirty="0"/>
              <a:t>Payments &amp; Transactions</a:t>
            </a:r>
          </a:p>
        </p:txBody>
      </p:sp>
    </p:spTree>
    <p:extLst>
      <p:ext uri="{BB962C8B-B14F-4D97-AF65-F5344CB8AC3E}">
        <p14:creationId xmlns:p14="http://schemas.microsoft.com/office/powerpoint/2010/main" val="294184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Scenario</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4875181"/>
          </a:xfrm>
        </p:spPr>
        <p:txBody>
          <a:bodyPr/>
          <a:lstStyle/>
          <a:p>
            <a:r>
              <a:rPr lang="en-US" sz="2400" dirty="0"/>
              <a:t>The scenario centers around a payments and transactions solution. Members having accounts, each account with corresponding balances, overdraft limits and credit/debit transactions. </a:t>
            </a:r>
          </a:p>
          <a:p>
            <a:endParaRPr lang="en-US" sz="2400" dirty="0"/>
          </a:p>
          <a:p>
            <a:r>
              <a:rPr lang="en-US" sz="2400" dirty="0"/>
              <a:t>Transaction data is replicated across multiple geographic regions for both reads and writes, while maintaining consistency. Updates are made efficiently with the patch operation.</a:t>
            </a:r>
          </a:p>
          <a:p>
            <a:endParaRPr lang="en-US" sz="2400" dirty="0"/>
          </a:p>
          <a:p>
            <a:r>
              <a:rPr lang="en-US" sz="2400" dirty="0"/>
              <a:t>Business rules govern if a transaction is allowed. </a:t>
            </a:r>
          </a:p>
          <a:p>
            <a:endParaRPr lang="en-US" sz="2400" dirty="0"/>
          </a:p>
          <a:p>
            <a:r>
              <a:rPr lang="en-US" sz="2400" dirty="0"/>
              <a:t>An AI powered co-pilot enables agents to analyze transactions using natural language.</a:t>
            </a:r>
          </a:p>
        </p:txBody>
      </p:sp>
    </p:spTree>
    <p:extLst>
      <p:ext uri="{BB962C8B-B14F-4D97-AF65-F5344CB8AC3E}">
        <p14:creationId xmlns:p14="http://schemas.microsoft.com/office/powerpoint/2010/main" val="16414012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ECE41535-39F8-99B1-8730-09E4C1248118}"/>
              </a:ext>
            </a:extLst>
          </p:cNvPr>
          <p:cNvSpPr>
            <a:spLocks noGrp="1" noRot="1" noMove="1" noResize="1" noEditPoints="1" noAdjustHandles="1" noChangeArrowheads="1" noChangeShapeType="1"/>
          </p:cNvSpPr>
          <p:nvPr/>
        </p:nvSpPr>
        <p:spPr bwMode="auto">
          <a:xfrm>
            <a:off x="1151467" y="939800"/>
            <a:ext cx="9781727" cy="554566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B7751F52-D472-B867-C503-1CA989DD2989}"/>
              </a:ext>
            </a:extLst>
          </p:cNvPr>
          <p:cNvSpPr/>
          <p:nvPr/>
        </p:nvSpPr>
        <p:spPr bwMode="auto">
          <a:xfrm>
            <a:off x="5442080" y="2473960"/>
            <a:ext cx="958720" cy="2057402"/>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nvGrpSpPr>
          <p:cNvPr id="224" name="Group 223">
            <a:extLst>
              <a:ext uri="{FF2B5EF4-FFF2-40B4-BE49-F238E27FC236}">
                <a16:creationId xmlns:a16="http://schemas.microsoft.com/office/drawing/2014/main" id="{42D2B3C6-3B92-0BD7-8C53-9D3944B4AFF0}"/>
              </a:ext>
            </a:extLst>
          </p:cNvPr>
          <p:cNvGrpSpPr/>
          <p:nvPr/>
        </p:nvGrpSpPr>
        <p:grpSpPr>
          <a:xfrm>
            <a:off x="2272358" y="1161942"/>
            <a:ext cx="7467760" cy="4534115"/>
            <a:chOff x="2759407" y="1241136"/>
            <a:chExt cx="7386335" cy="4999845"/>
          </a:xfrm>
          <a:noFill/>
        </p:grpSpPr>
        <p:sp>
          <p:nvSpPr>
            <p:cNvPr id="225" name="Rectangle: Rounded Corners 224">
              <a:extLst>
                <a:ext uri="{FF2B5EF4-FFF2-40B4-BE49-F238E27FC236}">
                  <a16:creationId xmlns:a16="http://schemas.microsoft.com/office/drawing/2014/main" id="{A1033CD5-33A5-0D25-563E-F66BDDE7C19A}"/>
                </a:ext>
              </a:extLst>
            </p:cNvPr>
            <p:cNvSpPr/>
            <p:nvPr/>
          </p:nvSpPr>
          <p:spPr>
            <a:xfrm>
              <a:off x="2759407" y="1241136"/>
              <a:ext cx="7386335" cy="4999845"/>
            </a:xfrm>
            <a:prstGeom prst="roundRect">
              <a:avLst>
                <a:gd name="adj" fmla="val 1749"/>
              </a:avLst>
            </a:prstGeom>
            <a:grpFill/>
            <a:ln w="19050" cap="flat" cmpd="sng" algn="ctr">
              <a:solidFill>
                <a:srgbClr val="38C0F0"/>
              </a:solidFill>
              <a:prstDash val="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lumMod val="75000"/>
                  </a:prstClr>
                </a:solidFill>
                <a:effectLst/>
                <a:highlight>
                  <a:srgbClr val="E7F3F5"/>
                </a:highlight>
                <a:uLnTx/>
                <a:uFillTx/>
                <a:latin typeface="Segoe UI Light" panose="020B0502040204020203" pitchFamily="34" charset="0"/>
                <a:ea typeface="+mn-ea"/>
                <a:cs typeface="Segoe UI Light" panose="020B0502040204020203" pitchFamily="34" charset="0"/>
              </a:endParaRPr>
            </a:p>
          </p:txBody>
        </p:sp>
        <p:pic>
          <p:nvPicPr>
            <p:cNvPr id="226" name="Picture 2" descr="See the source image">
              <a:extLst>
                <a:ext uri="{FF2B5EF4-FFF2-40B4-BE49-F238E27FC236}">
                  <a16:creationId xmlns:a16="http://schemas.microsoft.com/office/drawing/2014/main" id="{68B3E51B-614F-E731-F25D-CB093BFC5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716" y="1313834"/>
              <a:ext cx="407676" cy="434719"/>
            </a:xfrm>
            <a:prstGeom prst="rect">
              <a:avLst/>
            </a:prstGeom>
            <a:grpFill/>
          </p:spPr>
        </p:pic>
      </p:grpSp>
      <p:sp>
        <p:nvSpPr>
          <p:cNvPr id="37" name="Rectangle 36">
            <a:extLst>
              <a:ext uri="{FF2B5EF4-FFF2-40B4-BE49-F238E27FC236}">
                <a16:creationId xmlns:a16="http://schemas.microsoft.com/office/drawing/2014/main" id="{7C496A1D-B5FA-74AB-658C-A6CC240EC97D}"/>
              </a:ext>
            </a:extLst>
          </p:cNvPr>
          <p:cNvSpPr/>
          <p:nvPr/>
        </p:nvSpPr>
        <p:spPr bwMode="auto">
          <a:xfrm>
            <a:off x="2446269" y="3103315"/>
            <a:ext cx="2148080" cy="147884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237" name="Rectangle: Rounded Corners 236">
            <a:extLst>
              <a:ext uri="{FF2B5EF4-FFF2-40B4-BE49-F238E27FC236}">
                <a16:creationId xmlns:a16="http://schemas.microsoft.com/office/drawing/2014/main" id="{C975B166-37DF-20C2-48C8-E8A9D74D767A}"/>
              </a:ext>
            </a:extLst>
          </p:cNvPr>
          <p:cNvSpPr/>
          <p:nvPr/>
        </p:nvSpPr>
        <p:spPr>
          <a:xfrm>
            <a:off x="1353828" y="1151939"/>
            <a:ext cx="820239"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38" name="TextBox 237">
            <a:extLst>
              <a:ext uri="{FF2B5EF4-FFF2-40B4-BE49-F238E27FC236}">
                <a16:creationId xmlns:a16="http://schemas.microsoft.com/office/drawing/2014/main" id="{51A10BF3-C02E-01D9-F3E5-DD76E39C6346}"/>
              </a:ext>
            </a:extLst>
          </p:cNvPr>
          <p:cNvSpPr txBox="1"/>
          <p:nvPr/>
        </p:nvSpPr>
        <p:spPr>
          <a:xfrm>
            <a:off x="1362057" y="1252985"/>
            <a:ext cx="768409" cy="291238"/>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DATA SOURCES</a:t>
            </a:r>
          </a:p>
        </p:txBody>
      </p:sp>
      <p:sp>
        <p:nvSpPr>
          <p:cNvPr id="250" name="Rectangle: Rounded Corners 249">
            <a:extLst>
              <a:ext uri="{FF2B5EF4-FFF2-40B4-BE49-F238E27FC236}">
                <a16:creationId xmlns:a16="http://schemas.microsoft.com/office/drawing/2014/main" id="{9557A632-CBCD-CB1F-C623-DEF21630B315}"/>
              </a:ext>
            </a:extLst>
          </p:cNvPr>
          <p:cNvSpPr/>
          <p:nvPr/>
        </p:nvSpPr>
        <p:spPr>
          <a:xfrm>
            <a:off x="9834114" y="1161642"/>
            <a:ext cx="857144"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51" name="TextBox 250">
            <a:extLst>
              <a:ext uri="{FF2B5EF4-FFF2-40B4-BE49-F238E27FC236}">
                <a16:creationId xmlns:a16="http://schemas.microsoft.com/office/drawing/2014/main" id="{B5B2B29D-04C6-B6AA-39F4-D5C2F6C91F58}"/>
              </a:ext>
            </a:extLst>
          </p:cNvPr>
          <p:cNvSpPr txBox="1"/>
          <p:nvPr/>
        </p:nvSpPr>
        <p:spPr>
          <a:xfrm>
            <a:off x="9890333" y="1270621"/>
            <a:ext cx="768409" cy="172680"/>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CONSUMERS</a:t>
            </a:r>
          </a:p>
        </p:txBody>
      </p:sp>
      <p:grpSp>
        <p:nvGrpSpPr>
          <p:cNvPr id="252" name="Group 251">
            <a:extLst>
              <a:ext uri="{FF2B5EF4-FFF2-40B4-BE49-F238E27FC236}">
                <a16:creationId xmlns:a16="http://schemas.microsoft.com/office/drawing/2014/main" id="{F5BF54BC-A735-511D-2A5A-1727C2ABE9F8}"/>
              </a:ext>
            </a:extLst>
          </p:cNvPr>
          <p:cNvGrpSpPr/>
          <p:nvPr/>
        </p:nvGrpSpPr>
        <p:grpSpPr>
          <a:xfrm>
            <a:off x="10102823" y="3296359"/>
            <a:ext cx="350292" cy="656937"/>
            <a:chOff x="10323770" y="2273625"/>
            <a:chExt cx="354670" cy="665149"/>
          </a:xfrm>
        </p:grpSpPr>
        <p:sp>
          <p:nvSpPr>
            <p:cNvPr id="253" name="TextBox 252">
              <a:extLst>
                <a:ext uri="{FF2B5EF4-FFF2-40B4-BE49-F238E27FC236}">
                  <a16:creationId xmlns:a16="http://schemas.microsoft.com/office/drawing/2014/main" id="{BDFB508F-52C9-B356-5E78-03A208728FB1}"/>
                </a:ext>
              </a:extLst>
            </p:cNvPr>
            <p:cNvSpPr txBox="1"/>
            <p:nvPr/>
          </p:nvSpPr>
          <p:spPr>
            <a:xfrm>
              <a:off x="10339225" y="2668256"/>
              <a:ext cx="339215" cy="270518"/>
            </a:xfrm>
            <a:prstGeom prst="rect">
              <a:avLst/>
            </a:prstGeom>
            <a:noFill/>
          </p:spPr>
          <p:txBody>
            <a:bodyPr wrap="none" lIns="0" tIns="0" rIns="0" bIns="45138" rtlCol="0">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Agents</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4" name="Group 253">
              <a:extLst>
                <a:ext uri="{FF2B5EF4-FFF2-40B4-BE49-F238E27FC236}">
                  <a16:creationId xmlns:a16="http://schemas.microsoft.com/office/drawing/2014/main" id="{156B64D9-F6F5-943F-00E8-5D0A81644FBC}"/>
                </a:ext>
              </a:extLst>
            </p:cNvPr>
            <p:cNvGrpSpPr/>
            <p:nvPr/>
          </p:nvGrpSpPr>
          <p:grpSpPr>
            <a:xfrm>
              <a:off x="10323770" y="2273625"/>
              <a:ext cx="341631" cy="298972"/>
              <a:chOff x="10385106" y="1921164"/>
              <a:chExt cx="341631" cy="298972"/>
            </a:xfrm>
          </p:grpSpPr>
          <p:sp>
            <p:nvSpPr>
              <p:cNvPr id="255" name="Freeform: Shape 254">
                <a:extLst>
                  <a:ext uri="{FF2B5EF4-FFF2-40B4-BE49-F238E27FC236}">
                    <a16:creationId xmlns:a16="http://schemas.microsoft.com/office/drawing/2014/main" id="{EB514881-FFC1-8862-B023-5B5A7008DDBE}"/>
                  </a:ext>
                </a:extLst>
              </p:cNvPr>
              <p:cNvSpPr/>
              <p:nvPr/>
            </p:nvSpPr>
            <p:spPr>
              <a:xfrm>
                <a:off x="10385106" y="2001742"/>
                <a:ext cx="132555" cy="92387"/>
              </a:xfrm>
              <a:custGeom>
                <a:avLst/>
                <a:gdLst>
                  <a:gd name="connsiteX0" fmla="*/ 100750 w 142754"/>
                  <a:gd name="connsiteY0" fmla="*/ 99972 h 99495"/>
                  <a:gd name="connsiteX1" fmla="*/ 0 w 142754"/>
                  <a:gd name="connsiteY1" fmla="*/ 99972 h 99495"/>
                  <a:gd name="connsiteX2" fmla="*/ 0 w 142754"/>
                  <a:gd name="connsiteY2" fmla="*/ 87556 h 99495"/>
                  <a:gd name="connsiteX3" fmla="*/ 68825 w 142754"/>
                  <a:gd name="connsiteY3" fmla="*/ 0 h 99495"/>
                  <a:gd name="connsiteX4" fmla="*/ 117578 w 142754"/>
                  <a:gd name="connsiteY4" fmla="*/ 0 h 99495"/>
                  <a:gd name="connsiteX5" fmla="*/ 146388 w 142754"/>
                  <a:gd name="connsiteY5" fmla="*/ 12675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100750" y="99972"/>
                    </a:moveTo>
                    <a:lnTo>
                      <a:pt x="0" y="99972"/>
                    </a:lnTo>
                    <a:lnTo>
                      <a:pt x="0" y="87556"/>
                    </a:lnTo>
                    <a:cubicBezTo>
                      <a:pt x="95" y="46022"/>
                      <a:pt x="28489" y="9901"/>
                      <a:pt x="68825" y="0"/>
                    </a:cubicBezTo>
                    <a:cubicBezTo>
                      <a:pt x="84030" y="8246"/>
                      <a:pt x="102373" y="8246"/>
                      <a:pt x="117578" y="0"/>
                    </a:cubicBezTo>
                    <a:cubicBezTo>
                      <a:pt x="127852" y="2498"/>
                      <a:pt x="137605" y="6788"/>
                      <a:pt x="146388" y="1267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6" name="Freeform: Shape 255">
                <a:extLst>
                  <a:ext uri="{FF2B5EF4-FFF2-40B4-BE49-F238E27FC236}">
                    <a16:creationId xmlns:a16="http://schemas.microsoft.com/office/drawing/2014/main" id="{2D1E6F64-D2B9-4740-B1FE-7C2360CE2681}"/>
                  </a:ext>
                </a:extLst>
              </p:cNvPr>
              <p:cNvSpPr/>
              <p:nvPr/>
            </p:nvSpPr>
            <p:spPr>
              <a:xfrm>
                <a:off x="10428459" y="1921164"/>
                <a:ext cx="84353" cy="84353"/>
              </a:xfrm>
              <a:custGeom>
                <a:avLst/>
                <a:gdLst>
                  <a:gd name="connsiteX0" fmla="*/ 68769 w 90843"/>
                  <a:gd name="connsiteY0" fmla="*/ 86995 h 90843"/>
                  <a:gd name="connsiteX1" fmla="*/ 86995 w 90843"/>
                  <a:gd name="connsiteY1" fmla="*/ 23996 h 90843"/>
                  <a:gd name="connsiteX2" fmla="*/ 23996 w 90843"/>
                  <a:gd name="connsiteY2" fmla="*/ 5770 h 90843"/>
                  <a:gd name="connsiteX3" fmla="*/ 5770 w 90843"/>
                  <a:gd name="connsiteY3" fmla="*/ 68769 h 90843"/>
                  <a:gd name="connsiteX4" fmla="*/ 23996 w 90843"/>
                  <a:gd name="connsiteY4" fmla="*/ 86995 h 90843"/>
                  <a:gd name="connsiteX5" fmla="*/ 68769 w 90843"/>
                  <a:gd name="connsiteY5" fmla="*/ 86995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69" y="86995"/>
                    </a:moveTo>
                    <a:cubicBezTo>
                      <a:pt x="91198" y="74631"/>
                      <a:pt x="99358" y="46425"/>
                      <a:pt x="86995" y="23996"/>
                    </a:cubicBezTo>
                    <a:cubicBezTo>
                      <a:pt x="74631" y="1566"/>
                      <a:pt x="46425" y="-6594"/>
                      <a:pt x="23996" y="5770"/>
                    </a:cubicBezTo>
                    <a:cubicBezTo>
                      <a:pt x="1566" y="18134"/>
                      <a:pt x="-6594" y="46339"/>
                      <a:pt x="5770" y="68769"/>
                    </a:cubicBezTo>
                    <a:cubicBezTo>
                      <a:pt x="10001" y="76444"/>
                      <a:pt x="16320" y="82764"/>
                      <a:pt x="23996" y="86995"/>
                    </a:cubicBezTo>
                    <a:cubicBezTo>
                      <a:pt x="37948" y="94611"/>
                      <a:pt x="54816" y="94611"/>
                      <a:pt x="68769" y="8699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7" name="Freeform: Shape 256">
                <a:extLst>
                  <a:ext uri="{FF2B5EF4-FFF2-40B4-BE49-F238E27FC236}">
                    <a16:creationId xmlns:a16="http://schemas.microsoft.com/office/drawing/2014/main" id="{F46602DE-6250-E379-781D-7CE6C6B3AC7B}"/>
                  </a:ext>
                </a:extLst>
              </p:cNvPr>
              <p:cNvSpPr/>
              <p:nvPr/>
            </p:nvSpPr>
            <p:spPr>
              <a:xfrm>
                <a:off x="10594182" y="2001782"/>
                <a:ext cx="132555" cy="92387"/>
              </a:xfrm>
              <a:custGeom>
                <a:avLst/>
                <a:gdLst>
                  <a:gd name="connsiteX0" fmla="*/ 0 w 142754"/>
                  <a:gd name="connsiteY0" fmla="*/ 12978 h 99495"/>
                  <a:gd name="connsiteX1" fmla="*/ 29113 w 142754"/>
                  <a:gd name="connsiteY1" fmla="*/ 0 h 99495"/>
                  <a:gd name="connsiteX2" fmla="*/ 77953 w 142754"/>
                  <a:gd name="connsiteY2" fmla="*/ 0 h 99495"/>
                  <a:gd name="connsiteX3" fmla="*/ 146864 w 142754"/>
                  <a:gd name="connsiteY3" fmla="*/ 87556 h 99495"/>
                  <a:gd name="connsiteX4" fmla="*/ 146864 w 142754"/>
                  <a:gd name="connsiteY4" fmla="*/ 99972 h 99495"/>
                  <a:gd name="connsiteX5" fmla="*/ 46287 w 142754"/>
                  <a:gd name="connsiteY5" fmla="*/ 99972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0" y="12978"/>
                    </a:moveTo>
                    <a:cubicBezTo>
                      <a:pt x="8824" y="6899"/>
                      <a:pt x="18694" y="2500"/>
                      <a:pt x="29113" y="0"/>
                    </a:cubicBezTo>
                    <a:cubicBezTo>
                      <a:pt x="44349" y="8246"/>
                      <a:pt x="62717" y="8246"/>
                      <a:pt x="77953" y="0"/>
                    </a:cubicBezTo>
                    <a:cubicBezTo>
                      <a:pt x="118333" y="9854"/>
                      <a:pt x="146775" y="45992"/>
                      <a:pt x="146864" y="87556"/>
                    </a:cubicBezTo>
                    <a:lnTo>
                      <a:pt x="146864" y="99972"/>
                    </a:lnTo>
                    <a:lnTo>
                      <a:pt x="46287" y="99972"/>
                    </a:ln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8" name="Freeform: Shape 257">
                <a:extLst>
                  <a:ext uri="{FF2B5EF4-FFF2-40B4-BE49-F238E27FC236}">
                    <a16:creationId xmlns:a16="http://schemas.microsoft.com/office/drawing/2014/main" id="{D0888ABB-DF1D-36C4-1070-7C4D6B76C7FD}"/>
                  </a:ext>
                </a:extLst>
              </p:cNvPr>
              <p:cNvSpPr/>
              <p:nvPr/>
            </p:nvSpPr>
            <p:spPr>
              <a:xfrm>
                <a:off x="10600721" y="1921175"/>
                <a:ext cx="84353" cy="84353"/>
              </a:xfrm>
              <a:custGeom>
                <a:avLst/>
                <a:gdLst>
                  <a:gd name="connsiteX0" fmla="*/ 68790 w 90843"/>
                  <a:gd name="connsiteY0" fmla="*/ 86983 h 90843"/>
                  <a:gd name="connsiteX1" fmla="*/ 86983 w 90843"/>
                  <a:gd name="connsiteY1" fmla="*/ 23974 h 90843"/>
                  <a:gd name="connsiteX2" fmla="*/ 23974 w 90843"/>
                  <a:gd name="connsiteY2" fmla="*/ 5782 h 90843"/>
                  <a:gd name="connsiteX3" fmla="*/ 5782 w 90843"/>
                  <a:gd name="connsiteY3" fmla="*/ 68790 h 90843"/>
                  <a:gd name="connsiteX4" fmla="*/ 23974 w 90843"/>
                  <a:gd name="connsiteY4" fmla="*/ 86983 h 90843"/>
                  <a:gd name="connsiteX5" fmla="*/ 68790 w 90843"/>
                  <a:gd name="connsiteY5" fmla="*/ 86983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90" y="86983"/>
                    </a:moveTo>
                    <a:cubicBezTo>
                      <a:pt x="91213" y="74607"/>
                      <a:pt x="99358" y="46397"/>
                      <a:pt x="86983" y="23974"/>
                    </a:cubicBezTo>
                    <a:cubicBezTo>
                      <a:pt x="74607" y="1551"/>
                      <a:pt x="46397" y="-6594"/>
                      <a:pt x="23974" y="5782"/>
                    </a:cubicBezTo>
                    <a:cubicBezTo>
                      <a:pt x="1551" y="18158"/>
                      <a:pt x="-6594" y="46367"/>
                      <a:pt x="5782" y="68790"/>
                    </a:cubicBezTo>
                    <a:cubicBezTo>
                      <a:pt x="10009" y="76449"/>
                      <a:pt x="16316" y="82756"/>
                      <a:pt x="23974" y="86983"/>
                    </a:cubicBezTo>
                    <a:cubicBezTo>
                      <a:pt x="37942" y="94599"/>
                      <a:pt x="54822" y="94599"/>
                      <a:pt x="68790" y="86983"/>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9" name="Group 258">
                <a:extLst>
                  <a:ext uri="{FF2B5EF4-FFF2-40B4-BE49-F238E27FC236}">
                    <a16:creationId xmlns:a16="http://schemas.microsoft.com/office/drawing/2014/main" id="{7F818FB9-EB8D-27F9-E5A1-1128533E3C06}"/>
                  </a:ext>
                </a:extLst>
              </p:cNvPr>
              <p:cNvGrpSpPr/>
              <p:nvPr/>
            </p:nvGrpSpPr>
            <p:grpSpPr>
              <a:xfrm>
                <a:off x="10455009" y="2016860"/>
                <a:ext cx="205314" cy="203276"/>
                <a:chOff x="10122609" y="2079094"/>
                <a:chExt cx="263880" cy="261260"/>
              </a:xfrm>
            </p:grpSpPr>
            <p:sp>
              <p:nvSpPr>
                <p:cNvPr id="260" name="Freeform: Shape 259">
                  <a:extLst>
                    <a:ext uri="{FF2B5EF4-FFF2-40B4-BE49-F238E27FC236}">
                      <a16:creationId xmlns:a16="http://schemas.microsoft.com/office/drawing/2014/main" id="{BA6725F2-E9F8-15E3-A992-EF6569648488}"/>
                    </a:ext>
                  </a:extLst>
                </p:cNvPr>
                <p:cNvSpPr/>
                <p:nvPr/>
              </p:nvSpPr>
              <p:spPr>
                <a:xfrm>
                  <a:off x="10122609" y="2201925"/>
                  <a:ext cx="263880" cy="138429"/>
                </a:xfrm>
                <a:custGeom>
                  <a:avLst/>
                  <a:gdLst>
                    <a:gd name="connsiteX0" fmla="*/ 263880 w 263879"/>
                    <a:gd name="connsiteY0" fmla="*/ 123937 h 138428"/>
                    <a:gd name="connsiteX1" fmla="*/ 263880 w 263879"/>
                    <a:gd name="connsiteY1" fmla="*/ 141241 h 138428"/>
                    <a:gd name="connsiteX2" fmla="*/ 0 w 263879"/>
                    <a:gd name="connsiteY2" fmla="*/ 141241 h 138428"/>
                    <a:gd name="connsiteX3" fmla="*/ 0 w 263879"/>
                    <a:gd name="connsiteY3" fmla="*/ 123937 h 138428"/>
                    <a:gd name="connsiteX4" fmla="*/ 97246 w 263879"/>
                    <a:gd name="connsiteY4" fmla="*/ 0 h 138428"/>
                    <a:gd name="connsiteX5" fmla="*/ 166461 w 263879"/>
                    <a:gd name="connsiteY5" fmla="*/ 0 h 138428"/>
                    <a:gd name="connsiteX6" fmla="*/ 263880 w 263879"/>
                    <a:gd name="connsiteY6" fmla="*/ 123937 h 13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879" h="138428">
                      <a:moveTo>
                        <a:pt x="263880" y="123937"/>
                      </a:moveTo>
                      <a:lnTo>
                        <a:pt x="263880" y="141241"/>
                      </a:lnTo>
                      <a:lnTo>
                        <a:pt x="0" y="141241"/>
                      </a:lnTo>
                      <a:lnTo>
                        <a:pt x="0" y="123937"/>
                      </a:lnTo>
                      <a:cubicBezTo>
                        <a:pt x="99" y="65192"/>
                        <a:pt x="40211" y="14070"/>
                        <a:pt x="97246" y="0"/>
                      </a:cubicBezTo>
                      <a:cubicBezTo>
                        <a:pt x="118834" y="11700"/>
                        <a:pt x="144872" y="11700"/>
                        <a:pt x="166461" y="0"/>
                      </a:cubicBezTo>
                      <a:cubicBezTo>
                        <a:pt x="223565" y="14003"/>
                        <a:pt x="263762" y="65141"/>
                        <a:pt x="263880" y="123937"/>
                      </a:cubicBezTo>
                      <a:close/>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61" name="Freeform: Shape 260">
                  <a:extLst>
                    <a:ext uri="{FF2B5EF4-FFF2-40B4-BE49-F238E27FC236}">
                      <a16:creationId xmlns:a16="http://schemas.microsoft.com/office/drawing/2014/main" id="{8C0BD4FC-5C01-948D-EFCD-BA8AE2EA5789}"/>
                    </a:ext>
                  </a:extLst>
                </p:cNvPr>
                <p:cNvSpPr/>
                <p:nvPr/>
              </p:nvSpPr>
              <p:spPr>
                <a:xfrm>
                  <a:off x="10188567" y="2079094"/>
                  <a:ext cx="129777" cy="129777"/>
                </a:xfrm>
                <a:custGeom>
                  <a:avLst/>
                  <a:gdLst>
                    <a:gd name="connsiteX0" fmla="*/ 97345 w 129776"/>
                    <a:gd name="connsiteY0" fmla="*/ 123091 h 129776"/>
                    <a:gd name="connsiteX1" fmla="*/ 123091 w 129776"/>
                    <a:gd name="connsiteY1" fmla="*/ 33927 h 129776"/>
                    <a:gd name="connsiteX2" fmla="*/ 33927 w 129776"/>
                    <a:gd name="connsiteY2" fmla="*/ 8181 h 129776"/>
                    <a:gd name="connsiteX3" fmla="*/ 8181 w 129776"/>
                    <a:gd name="connsiteY3" fmla="*/ 97345 h 129776"/>
                    <a:gd name="connsiteX4" fmla="*/ 33927 w 129776"/>
                    <a:gd name="connsiteY4" fmla="*/ 123091 h 129776"/>
                    <a:gd name="connsiteX5" fmla="*/ 97345 w 129776"/>
                    <a:gd name="connsiteY5" fmla="*/ 123091 h 1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776" h="129776">
                      <a:moveTo>
                        <a:pt x="97345" y="123091"/>
                      </a:moveTo>
                      <a:cubicBezTo>
                        <a:pt x="129076" y="105578"/>
                        <a:pt x="140603" y="65659"/>
                        <a:pt x="123091" y="33927"/>
                      </a:cubicBezTo>
                      <a:cubicBezTo>
                        <a:pt x="105578" y="2196"/>
                        <a:pt x="65659" y="-9331"/>
                        <a:pt x="33927" y="8181"/>
                      </a:cubicBezTo>
                      <a:cubicBezTo>
                        <a:pt x="2196" y="25694"/>
                        <a:pt x="-9331" y="65614"/>
                        <a:pt x="8181" y="97345"/>
                      </a:cubicBezTo>
                      <a:cubicBezTo>
                        <a:pt x="14163" y="108183"/>
                        <a:pt x="23089" y="117109"/>
                        <a:pt x="33927" y="123091"/>
                      </a:cubicBezTo>
                      <a:cubicBezTo>
                        <a:pt x="53690" y="133878"/>
                        <a:pt x="77582" y="133878"/>
                        <a:pt x="97345" y="123091"/>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grpSp>
      </p:grpSp>
      <p:grpSp>
        <p:nvGrpSpPr>
          <p:cNvPr id="267" name="Group 266">
            <a:extLst>
              <a:ext uri="{FF2B5EF4-FFF2-40B4-BE49-F238E27FC236}">
                <a16:creationId xmlns:a16="http://schemas.microsoft.com/office/drawing/2014/main" id="{D4BEA67A-DBF9-96CD-C164-2CB5EACCDE82}"/>
              </a:ext>
            </a:extLst>
          </p:cNvPr>
          <p:cNvGrpSpPr/>
          <p:nvPr/>
        </p:nvGrpSpPr>
        <p:grpSpPr>
          <a:xfrm>
            <a:off x="1372786" y="3768528"/>
            <a:ext cx="793002" cy="510110"/>
            <a:chOff x="993155" y="3098194"/>
            <a:chExt cx="802915" cy="516486"/>
          </a:xfrm>
        </p:grpSpPr>
        <p:sp>
          <p:nvSpPr>
            <p:cNvPr id="268" name="TextBox 267">
              <a:extLst>
                <a:ext uri="{FF2B5EF4-FFF2-40B4-BE49-F238E27FC236}">
                  <a16:creationId xmlns:a16="http://schemas.microsoft.com/office/drawing/2014/main" id="{4F4B248B-5753-BC7B-7188-681457291877}"/>
                </a:ext>
              </a:extLst>
            </p:cNvPr>
            <p:cNvSpPr txBox="1"/>
            <p:nvPr/>
          </p:nvSpPr>
          <p:spPr>
            <a:xfrm>
              <a:off x="993155" y="3296824"/>
              <a:ext cx="802915" cy="317856"/>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lgn="ctr">
                <a:defRPr/>
              </a:pPr>
              <a:endParaRPr lang="en-US" sz="900" dirty="0">
                <a:solidFill>
                  <a:prstClr val="black"/>
                </a:solidFill>
                <a:latin typeface="Segoe UI Light" panose="020B0502040204020203" pitchFamily="34" charset="0"/>
                <a:cs typeface="Segoe UI Light" panose="020B0502040204020203" pitchFamily="34" charset="0"/>
              </a:endParaRPr>
            </a:p>
            <a:p>
              <a:pPr algn="ctr">
                <a:defRPr/>
              </a:pPr>
              <a:r>
                <a:rPr lang="en-US" sz="900" dirty="0">
                  <a:solidFill>
                    <a:prstClr val="black"/>
                  </a:solidFill>
                  <a:latin typeface="Segoe UI Light" panose="020B0502040204020203" pitchFamily="34" charset="0"/>
                  <a:cs typeface="Segoe UI Light" panose="020B0502040204020203" pitchFamily="34" charset="0"/>
                </a:rPr>
                <a:t>Files</a:t>
              </a:r>
            </a:p>
          </p:txBody>
        </p:sp>
        <p:pic>
          <p:nvPicPr>
            <p:cNvPr id="269" name="Picture 268">
              <a:extLst>
                <a:ext uri="{FF2B5EF4-FFF2-40B4-BE49-F238E27FC236}">
                  <a16:creationId xmlns:a16="http://schemas.microsoft.com/office/drawing/2014/main" id="{2B599838-9DBF-A87D-FE89-5B4633361254}"/>
                </a:ext>
              </a:extLst>
            </p:cNvPr>
            <p:cNvPicPr>
              <a:picLocks noChangeAspect="1"/>
            </p:cNvPicPr>
            <p:nvPr/>
          </p:nvPicPr>
          <p:blipFill>
            <a:blip r:embed="rId4"/>
            <a:stretch>
              <a:fillRect/>
            </a:stretch>
          </p:blipFill>
          <p:spPr>
            <a:xfrm>
              <a:off x="1234544" y="3098194"/>
              <a:ext cx="304410" cy="304410"/>
            </a:xfrm>
            <a:prstGeom prst="rect">
              <a:avLst/>
            </a:prstGeom>
            <a:ln>
              <a:noFill/>
            </a:ln>
          </p:spPr>
        </p:pic>
      </p:grpSp>
      <p:grpSp>
        <p:nvGrpSpPr>
          <p:cNvPr id="270" name="Group 269">
            <a:extLst>
              <a:ext uri="{FF2B5EF4-FFF2-40B4-BE49-F238E27FC236}">
                <a16:creationId xmlns:a16="http://schemas.microsoft.com/office/drawing/2014/main" id="{60F88A11-4A32-72EB-12EE-BBED8E5065CC}"/>
              </a:ext>
            </a:extLst>
          </p:cNvPr>
          <p:cNvGrpSpPr/>
          <p:nvPr/>
        </p:nvGrpSpPr>
        <p:grpSpPr>
          <a:xfrm>
            <a:off x="1309043" y="1899641"/>
            <a:ext cx="858145" cy="525419"/>
            <a:chOff x="324437" y="4146064"/>
            <a:chExt cx="1322109" cy="621094"/>
          </a:xfrm>
        </p:grpSpPr>
        <p:sp>
          <p:nvSpPr>
            <p:cNvPr id="271" name="TextBox 454">
              <a:extLst>
                <a:ext uri="{FF2B5EF4-FFF2-40B4-BE49-F238E27FC236}">
                  <a16:creationId xmlns:a16="http://schemas.microsoft.com/office/drawing/2014/main" id="{C599DD26-A221-48A5-BA78-978EE563782C}"/>
                </a:ext>
              </a:extLst>
            </p:cNvPr>
            <p:cNvSpPr txBox="1"/>
            <p:nvPr/>
          </p:nvSpPr>
          <p:spPr>
            <a:xfrm>
              <a:off x="324437" y="4527036"/>
              <a:ext cx="1322109" cy="2401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defRPr/>
              </a:pPr>
              <a:r>
                <a:rPr lang="en-US" sz="900" dirty="0">
                  <a:solidFill>
                    <a:prstClr val="black"/>
                  </a:solidFill>
                  <a:latin typeface="Segoe UI Light" panose="020B0502040204020203" pitchFamily="34" charset="0"/>
                  <a:cs typeface="Segoe UI Light" panose="020B0502040204020203" pitchFamily="34" charset="0"/>
                </a:rPr>
                <a:t>Databases</a:t>
              </a:r>
            </a:p>
          </p:txBody>
        </p:sp>
        <p:pic>
          <p:nvPicPr>
            <p:cNvPr id="272" name="Picture 271" descr="Image result for database image transparent">
              <a:extLst>
                <a:ext uri="{FF2B5EF4-FFF2-40B4-BE49-F238E27FC236}">
                  <a16:creationId xmlns:a16="http://schemas.microsoft.com/office/drawing/2014/main" id="{A8366BF8-BE06-ACD0-306E-8A978F6CEB37}"/>
                </a:ext>
              </a:extLst>
            </p:cNvPr>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773235" y="4146064"/>
              <a:ext cx="480272" cy="3583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3" name="Group 272">
            <a:extLst>
              <a:ext uri="{FF2B5EF4-FFF2-40B4-BE49-F238E27FC236}">
                <a16:creationId xmlns:a16="http://schemas.microsoft.com/office/drawing/2014/main" id="{6577D64D-48B0-4ABD-96AE-2B52AB0C71F0}"/>
              </a:ext>
            </a:extLst>
          </p:cNvPr>
          <p:cNvGrpSpPr/>
          <p:nvPr/>
        </p:nvGrpSpPr>
        <p:grpSpPr>
          <a:xfrm>
            <a:off x="1528424" y="2844449"/>
            <a:ext cx="456503" cy="636753"/>
            <a:chOff x="1168938" y="3822652"/>
            <a:chExt cx="462209" cy="644714"/>
          </a:xfrm>
        </p:grpSpPr>
        <p:sp>
          <p:nvSpPr>
            <p:cNvPr id="274" name="TextBox 273">
              <a:extLst>
                <a:ext uri="{FF2B5EF4-FFF2-40B4-BE49-F238E27FC236}">
                  <a16:creationId xmlns:a16="http://schemas.microsoft.com/office/drawing/2014/main" id="{1FC892CC-A43C-B498-F926-7D83F675D3D1}"/>
                </a:ext>
              </a:extLst>
            </p:cNvPr>
            <p:cNvSpPr txBox="1"/>
            <p:nvPr/>
          </p:nvSpPr>
          <p:spPr>
            <a:xfrm>
              <a:off x="1168938" y="3925139"/>
              <a:ext cx="462209" cy="542227"/>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defRPr/>
              </a:pPr>
              <a:endParaRPr lang="en-US" sz="900" dirty="0">
                <a:solidFill>
                  <a:prstClr val="black"/>
                </a:solidFill>
                <a:latin typeface="Segoe UI Light" panose="020B0502040204020203" pitchFamily="34" charset="0"/>
                <a:cs typeface="Segoe UI Light" panose="020B0502040204020203" pitchFamily="34" charset="0"/>
              </a:endParaRPr>
            </a:p>
            <a:p>
              <a:pPr>
                <a:defRPr/>
              </a:pPr>
              <a:r>
                <a:rPr lang="en-US" sz="900" dirty="0">
                  <a:solidFill>
                    <a:prstClr val="black"/>
                  </a:solidFill>
                  <a:latin typeface="Segoe UI Light" panose="020B0502040204020203" pitchFamily="34" charset="0"/>
                  <a:cs typeface="Segoe UI Light" panose="020B0502040204020203" pitchFamily="34" charset="0"/>
                </a:rPr>
                <a:t> Apps</a:t>
              </a:r>
            </a:p>
            <a:p>
              <a:pPr>
                <a:defRPr/>
              </a:pPr>
              <a:endParaRPr lang="en-US" sz="900" dirty="0">
                <a:solidFill>
                  <a:prstClr val="black"/>
                </a:solidFill>
                <a:latin typeface="Segoe UI Light" panose="020B0502040204020203" pitchFamily="34" charset="0"/>
                <a:cs typeface="Segoe UI Light" panose="020B0502040204020203" pitchFamily="34" charset="0"/>
              </a:endParaRPr>
            </a:p>
          </p:txBody>
        </p:sp>
        <p:pic>
          <p:nvPicPr>
            <p:cNvPr id="275" name="Picture 274" descr="A picture containing text, monitor, display, dark&#10;&#10;Description automatically generated">
              <a:extLst>
                <a:ext uri="{FF2B5EF4-FFF2-40B4-BE49-F238E27FC236}">
                  <a16:creationId xmlns:a16="http://schemas.microsoft.com/office/drawing/2014/main" id="{6D6E2760-E13C-0C71-1B8C-7F06CD5E458D}"/>
                </a:ext>
              </a:extLst>
            </p:cNvPr>
            <p:cNvPicPr>
              <a:picLocks noChangeAspect="1"/>
            </p:cNvPicPr>
            <p:nvPr/>
          </p:nvPicPr>
          <p:blipFill>
            <a:blip r:embed="rId6"/>
            <a:stretch>
              <a:fillRect/>
            </a:stretch>
          </p:blipFill>
          <p:spPr>
            <a:xfrm>
              <a:off x="1234544" y="3822652"/>
              <a:ext cx="313993" cy="313993"/>
            </a:xfrm>
            <a:prstGeom prst="rect">
              <a:avLst/>
            </a:prstGeom>
          </p:spPr>
        </p:pic>
      </p:grpSp>
      <p:grpSp>
        <p:nvGrpSpPr>
          <p:cNvPr id="2" name="Group 1">
            <a:extLst>
              <a:ext uri="{FF2B5EF4-FFF2-40B4-BE49-F238E27FC236}">
                <a16:creationId xmlns:a16="http://schemas.microsoft.com/office/drawing/2014/main" id="{050AC54E-4B30-4ABF-2FF2-F13F84658B08}"/>
              </a:ext>
            </a:extLst>
          </p:cNvPr>
          <p:cNvGrpSpPr/>
          <p:nvPr/>
        </p:nvGrpSpPr>
        <p:grpSpPr>
          <a:xfrm>
            <a:off x="6917966" y="3228564"/>
            <a:ext cx="822960" cy="538230"/>
            <a:chOff x="8337734" y="5054548"/>
            <a:chExt cx="822960" cy="538230"/>
          </a:xfrm>
        </p:grpSpPr>
        <p:sp>
          <p:nvSpPr>
            <p:cNvPr id="265" name="Rectangle 264">
              <a:extLst>
                <a:ext uri="{FF2B5EF4-FFF2-40B4-BE49-F238E27FC236}">
                  <a16:creationId xmlns:a16="http://schemas.microsoft.com/office/drawing/2014/main" id="{1BD0B2D2-48A7-F62C-6E34-B417A19583F1}"/>
                </a:ext>
              </a:extLst>
            </p:cNvPr>
            <p:cNvSpPr/>
            <p:nvPr/>
          </p:nvSpPr>
          <p:spPr>
            <a:xfrm>
              <a:off x="8337734" y="5351771"/>
              <a:ext cx="822960"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Azure Front Door</a:t>
              </a:r>
            </a:p>
          </p:txBody>
        </p:sp>
        <p:pic>
          <p:nvPicPr>
            <p:cNvPr id="302" name="Picture 2">
              <a:extLst>
                <a:ext uri="{FF2B5EF4-FFF2-40B4-BE49-F238E27FC236}">
                  <a16:creationId xmlns:a16="http://schemas.microsoft.com/office/drawing/2014/main" id="{FA7E04E5-DCBA-9D62-9D89-73BA56950734}"/>
                </a:ext>
              </a:extLst>
            </p:cNvPr>
            <p:cNvPicPr>
              <a:picLocks noChangeAspect="1" noChangeArrowheads="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bwMode="auto">
            <a:xfrm>
              <a:off x="8588127" y="5054548"/>
              <a:ext cx="329184" cy="3291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4" name="Group 313">
            <a:extLst>
              <a:ext uri="{FF2B5EF4-FFF2-40B4-BE49-F238E27FC236}">
                <a16:creationId xmlns:a16="http://schemas.microsoft.com/office/drawing/2014/main" id="{2450D46D-27EF-F3B3-4380-A3F215EC9119}"/>
              </a:ext>
            </a:extLst>
          </p:cNvPr>
          <p:cNvGrpSpPr/>
          <p:nvPr/>
        </p:nvGrpSpPr>
        <p:grpSpPr>
          <a:xfrm>
            <a:off x="3837001" y="2200497"/>
            <a:ext cx="914400" cy="578280"/>
            <a:chOff x="7235828" y="3147550"/>
            <a:chExt cx="914400" cy="578280"/>
          </a:xfrm>
        </p:grpSpPr>
        <p:sp>
          <p:nvSpPr>
            <p:cNvPr id="315" name="Rectangle 314">
              <a:extLst>
                <a:ext uri="{FF2B5EF4-FFF2-40B4-BE49-F238E27FC236}">
                  <a16:creationId xmlns:a16="http://schemas.microsoft.com/office/drawing/2014/main" id="{A2BB0E73-35D2-DBE6-FB4C-F96A6FC76E43}"/>
                </a:ext>
              </a:extLst>
            </p:cNvPr>
            <p:cNvSpPr/>
            <p:nvPr/>
          </p:nvSpPr>
          <p:spPr>
            <a:xfrm>
              <a:off x="7235828" y="3484823"/>
              <a:ext cx="914400"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Completions API Azure OpenAI </a:t>
              </a:r>
              <a:endParaRPr kumimoji="0" lang="en-US" sz="8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pic>
          <p:nvPicPr>
            <p:cNvPr id="316" name="Picture 4" descr="OpenAI Logo">
              <a:extLst>
                <a:ext uri="{FF2B5EF4-FFF2-40B4-BE49-F238E27FC236}">
                  <a16:creationId xmlns:a16="http://schemas.microsoft.com/office/drawing/2014/main" id="{CBECA9BA-E59C-595F-288D-31CD4E848D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Reference Architecture</a:t>
            </a:r>
          </a:p>
        </p:txBody>
      </p:sp>
      <p:grpSp>
        <p:nvGrpSpPr>
          <p:cNvPr id="6" name="Group 5">
            <a:extLst>
              <a:ext uri="{FF2B5EF4-FFF2-40B4-BE49-F238E27FC236}">
                <a16:creationId xmlns:a16="http://schemas.microsoft.com/office/drawing/2014/main" id="{423D9F2E-F569-46B9-E5AB-57EE8F574B6E}"/>
              </a:ext>
            </a:extLst>
          </p:cNvPr>
          <p:cNvGrpSpPr/>
          <p:nvPr/>
        </p:nvGrpSpPr>
        <p:grpSpPr>
          <a:xfrm>
            <a:off x="8007548" y="3223570"/>
            <a:ext cx="822960" cy="515264"/>
            <a:chOff x="8337734" y="5077514"/>
            <a:chExt cx="822960" cy="515264"/>
          </a:xfrm>
        </p:grpSpPr>
        <p:sp>
          <p:nvSpPr>
            <p:cNvPr id="7" name="Rectangle 6">
              <a:extLst>
                <a:ext uri="{FF2B5EF4-FFF2-40B4-BE49-F238E27FC236}">
                  <a16:creationId xmlns:a16="http://schemas.microsoft.com/office/drawing/2014/main" id="{6341B130-ACA5-10F2-15FB-3E248521E754}"/>
                </a:ext>
              </a:extLst>
            </p:cNvPr>
            <p:cNvSpPr/>
            <p:nvPr/>
          </p:nvSpPr>
          <p:spPr>
            <a:xfrm>
              <a:off x="8337734" y="5351771"/>
              <a:ext cx="822960"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Account Management Static Web App</a:t>
              </a:r>
            </a:p>
          </p:txBody>
        </p:sp>
        <p:pic>
          <p:nvPicPr>
            <p:cNvPr id="8" name="Picture 2">
              <a:extLst>
                <a:ext uri="{FF2B5EF4-FFF2-40B4-BE49-F238E27FC236}">
                  <a16:creationId xmlns:a16="http://schemas.microsoft.com/office/drawing/2014/main" id="{4BFEA827-49CC-7699-5D74-7E6B767E1C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p:blipFill>
          <p:spPr bwMode="auto">
            <a:xfrm>
              <a:off x="8588127" y="5077514"/>
              <a:ext cx="329184" cy="2832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72EB86BB-8B27-0A9B-F715-DCEBA8D5FCA1}"/>
              </a:ext>
            </a:extLst>
          </p:cNvPr>
          <p:cNvGrpSpPr/>
          <p:nvPr/>
        </p:nvGrpSpPr>
        <p:grpSpPr>
          <a:xfrm>
            <a:off x="5471857" y="2537770"/>
            <a:ext cx="871220" cy="1942958"/>
            <a:chOff x="5339404" y="2411674"/>
            <a:chExt cx="871220" cy="1942958"/>
          </a:xfrm>
        </p:grpSpPr>
        <p:grpSp>
          <p:nvGrpSpPr>
            <p:cNvPr id="3" name="Group 2">
              <a:extLst>
                <a:ext uri="{FF2B5EF4-FFF2-40B4-BE49-F238E27FC236}">
                  <a16:creationId xmlns:a16="http://schemas.microsoft.com/office/drawing/2014/main" id="{BFFA37F4-CFCA-9C72-DEF9-BFDF85B30458}"/>
                </a:ext>
              </a:extLst>
            </p:cNvPr>
            <p:cNvGrpSpPr/>
            <p:nvPr/>
          </p:nvGrpSpPr>
          <p:grpSpPr>
            <a:xfrm>
              <a:off x="5379499" y="2411674"/>
              <a:ext cx="822960" cy="515264"/>
              <a:chOff x="8337734" y="5077514"/>
              <a:chExt cx="822960" cy="515264"/>
            </a:xfrm>
          </p:grpSpPr>
          <p:sp>
            <p:nvSpPr>
              <p:cNvPr id="4" name="Rectangle 3">
                <a:extLst>
                  <a:ext uri="{FF2B5EF4-FFF2-40B4-BE49-F238E27FC236}">
                    <a16:creationId xmlns:a16="http://schemas.microsoft.com/office/drawing/2014/main" id="{1BFDDCE5-DA73-A8F4-684A-BEC60FD4B603}"/>
                  </a:ext>
                </a:extLst>
              </p:cNvPr>
              <p:cNvSpPr/>
              <p:nvPr/>
            </p:nvSpPr>
            <p:spPr>
              <a:xfrm>
                <a:off x="8337734" y="5351771"/>
                <a:ext cx="822960"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Payments API Azure Functions</a:t>
                </a:r>
              </a:p>
            </p:txBody>
          </p:sp>
          <p:pic>
            <p:nvPicPr>
              <p:cNvPr id="5" name="Picture 2">
                <a:extLst>
                  <a:ext uri="{FF2B5EF4-FFF2-40B4-BE49-F238E27FC236}">
                    <a16:creationId xmlns:a16="http://schemas.microsoft.com/office/drawing/2014/main" id="{19689AAE-1B0F-C281-69F8-EF83F533B0CF}"/>
                  </a:ext>
                </a:extLst>
              </p:cNvPr>
              <p:cNvPicPr>
                <a:picLocks noChangeAspect="1" noChangeArrowheads="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bwMode="auto">
              <a:xfrm>
                <a:off x="8611093" y="5077514"/>
                <a:ext cx="283251" cy="2832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B22C6D6C-89AD-0E4B-5F12-BE44BD4F64E0}"/>
                </a:ext>
              </a:extLst>
            </p:cNvPr>
            <p:cNvGrpSpPr/>
            <p:nvPr/>
          </p:nvGrpSpPr>
          <p:grpSpPr>
            <a:xfrm>
              <a:off x="5387664" y="3142156"/>
              <a:ext cx="822960" cy="515264"/>
              <a:chOff x="8337734" y="5077514"/>
              <a:chExt cx="822960" cy="515264"/>
            </a:xfrm>
          </p:grpSpPr>
          <p:sp>
            <p:nvSpPr>
              <p:cNvPr id="12" name="Rectangle 11">
                <a:extLst>
                  <a:ext uri="{FF2B5EF4-FFF2-40B4-BE49-F238E27FC236}">
                    <a16:creationId xmlns:a16="http://schemas.microsoft.com/office/drawing/2014/main" id="{46605C32-7191-F4B5-FF41-AA765707843B}"/>
                  </a:ext>
                </a:extLst>
              </p:cNvPr>
              <p:cNvSpPr/>
              <p:nvPr/>
            </p:nvSpPr>
            <p:spPr>
              <a:xfrm>
                <a:off x="8337734" y="5351771"/>
                <a:ext cx="822960"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Payments API Azure Functions</a:t>
                </a:r>
              </a:p>
            </p:txBody>
          </p:sp>
          <p:pic>
            <p:nvPicPr>
              <p:cNvPr id="13" name="Picture 2">
                <a:extLst>
                  <a:ext uri="{FF2B5EF4-FFF2-40B4-BE49-F238E27FC236}">
                    <a16:creationId xmlns:a16="http://schemas.microsoft.com/office/drawing/2014/main" id="{69770D46-10F4-FE81-4A15-C86A4DEA127C}"/>
                  </a:ext>
                </a:extLst>
              </p:cNvPr>
              <p:cNvPicPr>
                <a:picLocks noChangeAspect="1" noChangeArrowheads="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bwMode="auto">
              <a:xfrm>
                <a:off x="8611093" y="5077514"/>
                <a:ext cx="283251" cy="2832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69E9B9A1-AC82-53DE-9E51-948AE5A75F4A}"/>
                </a:ext>
              </a:extLst>
            </p:cNvPr>
            <p:cNvGrpSpPr/>
            <p:nvPr/>
          </p:nvGrpSpPr>
          <p:grpSpPr>
            <a:xfrm>
              <a:off x="5339404" y="3839368"/>
              <a:ext cx="822960" cy="515264"/>
              <a:chOff x="8337734" y="5077514"/>
              <a:chExt cx="822960" cy="515264"/>
            </a:xfrm>
          </p:grpSpPr>
          <p:sp>
            <p:nvSpPr>
              <p:cNvPr id="15" name="Rectangle 14">
                <a:extLst>
                  <a:ext uri="{FF2B5EF4-FFF2-40B4-BE49-F238E27FC236}">
                    <a16:creationId xmlns:a16="http://schemas.microsoft.com/office/drawing/2014/main" id="{C754EB3F-3F34-A23D-512C-5AE9BFE217B4}"/>
                  </a:ext>
                </a:extLst>
              </p:cNvPr>
              <p:cNvSpPr/>
              <p:nvPr/>
            </p:nvSpPr>
            <p:spPr>
              <a:xfrm>
                <a:off x="8337734" y="5351771"/>
                <a:ext cx="822960"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Payments API Azure Functions</a:t>
                </a:r>
              </a:p>
            </p:txBody>
          </p:sp>
          <p:pic>
            <p:nvPicPr>
              <p:cNvPr id="16" name="Picture 2">
                <a:extLst>
                  <a:ext uri="{FF2B5EF4-FFF2-40B4-BE49-F238E27FC236}">
                    <a16:creationId xmlns:a16="http://schemas.microsoft.com/office/drawing/2014/main" id="{00CD855F-E220-484A-59DF-799491DBDA50}"/>
                  </a:ext>
                </a:extLst>
              </p:cNvPr>
              <p:cNvPicPr>
                <a:picLocks noChangeAspect="1" noChangeArrowheads="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bwMode="auto">
              <a:xfrm>
                <a:off x="8611093" y="5077514"/>
                <a:ext cx="283251" cy="28325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0" name="Group 29">
            <a:extLst>
              <a:ext uri="{FF2B5EF4-FFF2-40B4-BE49-F238E27FC236}">
                <a16:creationId xmlns:a16="http://schemas.microsoft.com/office/drawing/2014/main" id="{4538FA07-E9FC-4873-D07D-51C51485ADA8}"/>
              </a:ext>
            </a:extLst>
          </p:cNvPr>
          <p:cNvGrpSpPr/>
          <p:nvPr/>
        </p:nvGrpSpPr>
        <p:grpSpPr>
          <a:xfrm>
            <a:off x="2520084" y="3195209"/>
            <a:ext cx="2074265" cy="1336153"/>
            <a:chOff x="2520084" y="3195209"/>
            <a:chExt cx="2074265" cy="1336153"/>
          </a:xfrm>
        </p:grpSpPr>
        <p:pic>
          <p:nvPicPr>
            <p:cNvPr id="23" name="Picture 22">
              <a:extLst>
                <a:ext uri="{FF2B5EF4-FFF2-40B4-BE49-F238E27FC236}">
                  <a16:creationId xmlns:a16="http://schemas.microsoft.com/office/drawing/2014/main" id="{7C95401E-9F02-32FC-A97E-FFEF23C13ED0}"/>
                </a:ext>
              </a:extLst>
            </p:cNvPr>
            <p:cNvPicPr>
              <a:picLocks noChangeAspect="1"/>
            </p:cNvPicPr>
            <p:nvPr/>
          </p:nvPicPr>
          <p:blipFill>
            <a:blip r:embed="rId13"/>
            <a:stretch>
              <a:fillRect/>
            </a:stretch>
          </p:blipFill>
          <p:spPr>
            <a:xfrm>
              <a:off x="2570149" y="3227182"/>
              <a:ext cx="2016873" cy="1304180"/>
            </a:xfrm>
            <a:prstGeom prst="rect">
              <a:avLst/>
            </a:prstGeom>
          </p:spPr>
        </p:pic>
        <p:grpSp>
          <p:nvGrpSpPr>
            <p:cNvPr id="19" name="Group 18">
              <a:extLst>
                <a:ext uri="{FF2B5EF4-FFF2-40B4-BE49-F238E27FC236}">
                  <a16:creationId xmlns:a16="http://schemas.microsoft.com/office/drawing/2014/main" id="{86B087DC-17B6-FA7E-0ED5-3C0C798ED3CC}"/>
                </a:ext>
              </a:extLst>
            </p:cNvPr>
            <p:cNvGrpSpPr/>
            <p:nvPr/>
          </p:nvGrpSpPr>
          <p:grpSpPr>
            <a:xfrm>
              <a:off x="2520084" y="3195209"/>
              <a:ext cx="822960" cy="493504"/>
              <a:chOff x="8337734" y="5099274"/>
              <a:chExt cx="822960" cy="493504"/>
            </a:xfrm>
          </p:grpSpPr>
          <p:sp>
            <p:nvSpPr>
              <p:cNvPr id="20" name="Rectangle 19">
                <a:extLst>
                  <a:ext uri="{FF2B5EF4-FFF2-40B4-BE49-F238E27FC236}">
                    <a16:creationId xmlns:a16="http://schemas.microsoft.com/office/drawing/2014/main" id="{8DB7802D-7180-A0A1-EBF2-E6AC4655A03D}"/>
                  </a:ext>
                </a:extLst>
              </p:cNvPr>
              <p:cNvSpPr/>
              <p:nvPr/>
            </p:nvSpPr>
            <p:spPr>
              <a:xfrm>
                <a:off x="8337734" y="5351771"/>
                <a:ext cx="822960"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Account Data</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Cosmos DB</a:t>
                </a:r>
              </a:p>
            </p:txBody>
          </p:sp>
          <p:pic>
            <p:nvPicPr>
              <p:cNvPr id="21" name="Picture 2">
                <a:extLst>
                  <a:ext uri="{FF2B5EF4-FFF2-40B4-BE49-F238E27FC236}">
                    <a16:creationId xmlns:a16="http://schemas.microsoft.com/office/drawing/2014/main" id="{3BED0786-C480-3FC6-ED16-4FE3DE3D069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p:blipFill>
            <p:spPr bwMode="auto">
              <a:xfrm>
                <a:off x="8588127" y="5099274"/>
                <a:ext cx="329184" cy="2397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188F284B-346D-CCDF-0F47-31948E876FD0}"/>
                </a:ext>
              </a:extLst>
            </p:cNvPr>
            <p:cNvGrpSpPr/>
            <p:nvPr/>
          </p:nvGrpSpPr>
          <p:grpSpPr>
            <a:xfrm>
              <a:off x="3771389" y="3688713"/>
              <a:ext cx="822960" cy="493504"/>
              <a:chOff x="8337734" y="5099274"/>
              <a:chExt cx="822960" cy="493504"/>
            </a:xfrm>
          </p:grpSpPr>
          <p:sp>
            <p:nvSpPr>
              <p:cNvPr id="25" name="Rectangle 24">
                <a:extLst>
                  <a:ext uri="{FF2B5EF4-FFF2-40B4-BE49-F238E27FC236}">
                    <a16:creationId xmlns:a16="http://schemas.microsoft.com/office/drawing/2014/main" id="{74004EC5-5DB8-6FC3-D9E9-FA4FC4F38CA3}"/>
                  </a:ext>
                </a:extLst>
              </p:cNvPr>
              <p:cNvSpPr/>
              <p:nvPr/>
            </p:nvSpPr>
            <p:spPr>
              <a:xfrm>
                <a:off x="8337734" y="5351771"/>
                <a:ext cx="822960"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Account Data</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Cosmos DB</a:t>
                </a:r>
              </a:p>
            </p:txBody>
          </p:sp>
          <p:pic>
            <p:nvPicPr>
              <p:cNvPr id="26" name="Picture 2">
                <a:extLst>
                  <a:ext uri="{FF2B5EF4-FFF2-40B4-BE49-F238E27FC236}">
                    <a16:creationId xmlns:a16="http://schemas.microsoft.com/office/drawing/2014/main" id="{DF6448E0-78B3-8B89-3C11-23DA33ACD3D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p:blipFill>
            <p:spPr bwMode="auto">
              <a:xfrm>
                <a:off x="8588127" y="5099274"/>
                <a:ext cx="329184" cy="2397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E6541D4D-8FA9-55CD-EC6C-5D625AD646C7}"/>
                </a:ext>
              </a:extLst>
            </p:cNvPr>
            <p:cNvGrpSpPr/>
            <p:nvPr/>
          </p:nvGrpSpPr>
          <p:grpSpPr>
            <a:xfrm>
              <a:off x="2581465" y="3898875"/>
              <a:ext cx="822960" cy="493504"/>
              <a:chOff x="8337734" y="5099274"/>
              <a:chExt cx="822960" cy="493504"/>
            </a:xfrm>
          </p:grpSpPr>
          <p:sp>
            <p:nvSpPr>
              <p:cNvPr id="28" name="Rectangle 27">
                <a:extLst>
                  <a:ext uri="{FF2B5EF4-FFF2-40B4-BE49-F238E27FC236}">
                    <a16:creationId xmlns:a16="http://schemas.microsoft.com/office/drawing/2014/main" id="{7FC2F89B-EFD5-2895-52FF-9F37CD589610}"/>
                  </a:ext>
                </a:extLst>
              </p:cNvPr>
              <p:cNvSpPr/>
              <p:nvPr/>
            </p:nvSpPr>
            <p:spPr>
              <a:xfrm>
                <a:off x="8337734" y="5351771"/>
                <a:ext cx="822960"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Account Data</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Cosmos DB</a:t>
                </a:r>
              </a:p>
            </p:txBody>
          </p:sp>
          <p:pic>
            <p:nvPicPr>
              <p:cNvPr id="29" name="Picture 2">
                <a:extLst>
                  <a:ext uri="{FF2B5EF4-FFF2-40B4-BE49-F238E27FC236}">
                    <a16:creationId xmlns:a16="http://schemas.microsoft.com/office/drawing/2014/main" id="{B2A62692-1B99-3555-DF55-8FEE2596A5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p:blipFill>
            <p:spPr bwMode="auto">
              <a:xfrm>
                <a:off x="8588127" y="5099274"/>
                <a:ext cx="329184" cy="239731"/>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34" name="Connector: Elbow 33">
            <a:extLst>
              <a:ext uri="{FF2B5EF4-FFF2-40B4-BE49-F238E27FC236}">
                <a16:creationId xmlns:a16="http://schemas.microsoft.com/office/drawing/2014/main" id="{26E1AA73-07EB-637A-7C55-4C6D76C40EE8}"/>
              </a:ext>
            </a:extLst>
          </p:cNvPr>
          <p:cNvCxnSpPr>
            <a:cxnSpLocks/>
            <a:stCxn id="32" idx="1"/>
            <a:endCxn id="316" idx="3"/>
          </p:cNvCxnSpPr>
          <p:nvPr/>
        </p:nvCxnSpPr>
        <p:spPr>
          <a:xfrm rot="10800000">
            <a:off x="4461340" y="2362157"/>
            <a:ext cx="980741" cy="1140505"/>
          </a:xfrm>
          <a:prstGeom prst="bentConnector3">
            <a:avLst/>
          </a:prstGeom>
          <a:ln>
            <a:solidFill>
              <a:schemeClr val="accent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BC69AA85-0F0F-9C83-D8FD-9946C1754A4A}"/>
              </a:ext>
            </a:extLst>
          </p:cNvPr>
          <p:cNvCxnSpPr>
            <a:cxnSpLocks/>
            <a:endCxn id="23" idx="3"/>
          </p:cNvCxnSpPr>
          <p:nvPr/>
        </p:nvCxnSpPr>
        <p:spPr>
          <a:xfrm rot="10800000" flipV="1">
            <a:off x="4587022" y="3688712"/>
            <a:ext cx="855058" cy="190559"/>
          </a:xfrm>
          <a:prstGeom prst="bentConnector3">
            <a:avLst/>
          </a:prstGeom>
          <a:ln>
            <a:solidFill>
              <a:schemeClr val="accent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CC1CB12-444D-85AF-5607-7DB4AD091C40}"/>
              </a:ext>
            </a:extLst>
          </p:cNvPr>
          <p:cNvCxnSpPr>
            <a:cxnSpLocks/>
          </p:cNvCxnSpPr>
          <p:nvPr/>
        </p:nvCxnSpPr>
        <p:spPr>
          <a:xfrm flipH="1">
            <a:off x="6400800" y="3423920"/>
            <a:ext cx="767559" cy="0"/>
          </a:xfrm>
          <a:prstGeom prst="straightConnector1">
            <a:avLst/>
          </a:prstGeom>
          <a:ln>
            <a:headEnd type="none" w="lg"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9802182A-3617-5A04-74AB-D26BCD9C7B8C}"/>
              </a:ext>
            </a:extLst>
          </p:cNvPr>
          <p:cNvCxnSpPr>
            <a:cxnSpLocks/>
          </p:cNvCxnSpPr>
          <p:nvPr/>
        </p:nvCxnSpPr>
        <p:spPr>
          <a:xfrm flipH="1">
            <a:off x="7497543" y="3418996"/>
            <a:ext cx="767559" cy="0"/>
          </a:xfrm>
          <a:prstGeom prst="straightConnector1">
            <a:avLst/>
          </a:prstGeom>
          <a:ln>
            <a:headEnd type="none" w="lg" len="med"/>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2547536D-DCD6-1403-8508-43CC9A076F4A}"/>
              </a:ext>
            </a:extLst>
          </p:cNvPr>
          <p:cNvCxnSpPr>
            <a:cxnSpLocks/>
          </p:cNvCxnSpPr>
          <p:nvPr/>
        </p:nvCxnSpPr>
        <p:spPr>
          <a:xfrm flipH="1">
            <a:off x="8587124" y="3409877"/>
            <a:ext cx="1463040" cy="0"/>
          </a:xfrm>
          <a:prstGeom prst="straightConnector1">
            <a:avLst/>
          </a:prstGeom>
          <a:ln>
            <a:headEnd type="none" w="lg"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02072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User Interface</a:t>
            </a:r>
          </a:p>
        </p:txBody>
      </p:sp>
      <p:pic>
        <p:nvPicPr>
          <p:cNvPr id="5" name="Picture 4">
            <a:extLst>
              <a:ext uri="{FF2B5EF4-FFF2-40B4-BE49-F238E27FC236}">
                <a16:creationId xmlns:a16="http://schemas.microsoft.com/office/drawing/2014/main" id="{FAB0BAEC-3FB2-5EEB-609B-C85630D0BC02}"/>
              </a:ext>
            </a:extLst>
          </p:cNvPr>
          <p:cNvPicPr>
            <a:picLocks noChangeAspect="1"/>
          </p:cNvPicPr>
          <p:nvPr/>
        </p:nvPicPr>
        <p:blipFill>
          <a:blip r:embed="rId3"/>
          <a:stretch>
            <a:fillRect/>
          </a:stretch>
        </p:blipFill>
        <p:spPr>
          <a:xfrm>
            <a:off x="437859" y="1008462"/>
            <a:ext cx="7800208" cy="3453627"/>
          </a:xfrm>
          <a:prstGeom prst="rect">
            <a:avLst/>
          </a:prstGeom>
        </p:spPr>
      </p:pic>
      <p:pic>
        <p:nvPicPr>
          <p:cNvPr id="3" name="Picture 2">
            <a:extLst>
              <a:ext uri="{FF2B5EF4-FFF2-40B4-BE49-F238E27FC236}">
                <a16:creationId xmlns:a16="http://schemas.microsoft.com/office/drawing/2014/main" id="{891F7A73-D844-01C1-16CB-533FF077CAB1}"/>
              </a:ext>
            </a:extLst>
          </p:cNvPr>
          <p:cNvPicPr>
            <a:picLocks noChangeAspect="1"/>
          </p:cNvPicPr>
          <p:nvPr/>
        </p:nvPicPr>
        <p:blipFill rotWithShape="1">
          <a:blip r:embed="rId4"/>
          <a:srcRect l="973" t="3265" r="1018" b="4222"/>
          <a:stretch/>
        </p:blipFill>
        <p:spPr>
          <a:xfrm>
            <a:off x="6570133" y="3529347"/>
            <a:ext cx="5122333" cy="2878667"/>
          </a:xfrm>
          <a:prstGeom prst="rect">
            <a:avLst/>
          </a:prstGeom>
          <a:ln>
            <a:solidFill>
              <a:schemeClr val="bg2"/>
            </a:solidFill>
          </a:ln>
        </p:spPr>
      </p:pic>
    </p:spTree>
    <p:extLst>
      <p:ext uri="{BB962C8B-B14F-4D97-AF65-F5344CB8AC3E}">
        <p14:creationId xmlns:p14="http://schemas.microsoft.com/office/powerpoint/2010/main" val="18215147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2BD1-3A34-4BC3-A226-6776DC00D6F1}"/>
              </a:ext>
            </a:extLst>
          </p:cNvPr>
          <p:cNvSpPr>
            <a:spLocks noGrp="1"/>
          </p:cNvSpPr>
          <p:nvPr>
            <p:ph type="title"/>
          </p:nvPr>
        </p:nvSpPr>
        <p:spPr/>
        <p:txBody>
          <a:bodyPr/>
          <a:lstStyle/>
          <a:p>
            <a:r>
              <a:rPr lang="en-US" dirty="0"/>
              <a:t>Strong Consistency</a:t>
            </a:r>
          </a:p>
        </p:txBody>
      </p:sp>
      <p:pic>
        <p:nvPicPr>
          <p:cNvPr id="7" name="Picture 6" descr="A screenshot of a cell phone&#10;&#10;Description automatically generated">
            <a:extLst>
              <a:ext uri="{FF2B5EF4-FFF2-40B4-BE49-F238E27FC236}">
                <a16:creationId xmlns:a16="http://schemas.microsoft.com/office/drawing/2014/main" id="{52115846-6A9A-47FE-8EC4-D8F9EDF68E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90" y="1104419"/>
            <a:ext cx="10493421" cy="5753095"/>
          </a:xfrm>
          <a:prstGeom prst="rect">
            <a:avLst/>
          </a:prstGeom>
        </p:spPr>
      </p:pic>
    </p:spTree>
    <p:extLst>
      <p:ext uri="{BB962C8B-B14F-4D97-AF65-F5344CB8AC3E}">
        <p14:creationId xmlns:p14="http://schemas.microsoft.com/office/powerpoint/2010/main" val="35465342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AAD5-6B8D-419E-947C-E171EF421B32}"/>
              </a:ext>
            </a:extLst>
          </p:cNvPr>
          <p:cNvSpPr>
            <a:spLocks noGrp="1"/>
          </p:cNvSpPr>
          <p:nvPr>
            <p:ph type="title"/>
          </p:nvPr>
        </p:nvSpPr>
        <p:spPr/>
        <p:txBody>
          <a:bodyPr/>
          <a:lstStyle/>
          <a:p>
            <a:r>
              <a:rPr lang="en-US" dirty="0"/>
              <a:t>Bounded Staleness</a:t>
            </a:r>
          </a:p>
        </p:txBody>
      </p:sp>
      <p:pic>
        <p:nvPicPr>
          <p:cNvPr id="5" name="Picture 4" descr="A screenshot of a cell phone&#10;&#10;Description automatically generated">
            <a:extLst>
              <a:ext uri="{FF2B5EF4-FFF2-40B4-BE49-F238E27FC236}">
                <a16:creationId xmlns:a16="http://schemas.microsoft.com/office/drawing/2014/main" id="{C51E54B5-E4D9-4559-9985-CE519B0C2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287" y="1358171"/>
            <a:ext cx="9409427" cy="5499344"/>
          </a:xfrm>
          <a:prstGeom prst="rect">
            <a:avLst/>
          </a:prstGeom>
        </p:spPr>
      </p:pic>
    </p:spTree>
    <p:extLst>
      <p:ext uri="{BB962C8B-B14F-4D97-AF65-F5344CB8AC3E}">
        <p14:creationId xmlns:p14="http://schemas.microsoft.com/office/powerpoint/2010/main" val="25225445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F31E-E6DC-303A-7D6F-5437D9CB77EE}"/>
              </a:ext>
            </a:extLst>
          </p:cNvPr>
          <p:cNvSpPr>
            <a:spLocks noGrp="1"/>
          </p:cNvSpPr>
          <p:nvPr>
            <p:ph type="title"/>
          </p:nvPr>
        </p:nvSpPr>
        <p:spPr/>
        <p:txBody>
          <a:bodyPr/>
          <a:lstStyle/>
          <a:p>
            <a:r>
              <a:rPr lang="en-US" dirty="0"/>
              <a:t>PATCH Operation</a:t>
            </a:r>
          </a:p>
        </p:txBody>
      </p:sp>
      <p:sp>
        <p:nvSpPr>
          <p:cNvPr id="3" name="Text Placeholder 2">
            <a:extLst>
              <a:ext uri="{FF2B5EF4-FFF2-40B4-BE49-F238E27FC236}">
                <a16:creationId xmlns:a16="http://schemas.microsoft.com/office/drawing/2014/main" id="{DC18E4E8-EF68-6A77-35F5-040450486744}"/>
              </a:ext>
            </a:extLst>
          </p:cNvPr>
          <p:cNvSpPr>
            <a:spLocks noGrp="1"/>
          </p:cNvSpPr>
          <p:nvPr>
            <p:ph type="body" sz="quarter" idx="10"/>
          </p:nvPr>
        </p:nvSpPr>
        <p:spPr>
          <a:xfrm>
            <a:off x="586390" y="1434370"/>
            <a:ext cx="8643970" cy="1895904"/>
          </a:xfrm>
        </p:spPr>
        <p:txBody>
          <a:bodyPr/>
          <a:lstStyle/>
          <a:p>
            <a:r>
              <a:rPr lang="en-US" dirty="0"/>
              <a:t>Allows partial updates to documents in Cosmos DB</a:t>
            </a:r>
          </a:p>
          <a:p>
            <a:endParaRPr lang="en-US" dirty="0"/>
          </a:p>
          <a:p>
            <a:r>
              <a:rPr lang="en-US" dirty="0"/>
              <a:t>With PATCH you can update select document properties instead of having to replace the entire document.</a:t>
            </a:r>
          </a:p>
        </p:txBody>
      </p:sp>
      <p:pic>
        <p:nvPicPr>
          <p:cNvPr id="5" name="Picture 4">
            <a:extLst>
              <a:ext uri="{FF2B5EF4-FFF2-40B4-BE49-F238E27FC236}">
                <a16:creationId xmlns:a16="http://schemas.microsoft.com/office/drawing/2014/main" id="{8D2B0C9D-D0BE-01C0-255A-C61D3CE6020B}"/>
              </a:ext>
            </a:extLst>
          </p:cNvPr>
          <p:cNvPicPr>
            <a:picLocks noChangeAspect="1"/>
          </p:cNvPicPr>
          <p:nvPr/>
        </p:nvPicPr>
        <p:blipFill>
          <a:blip r:embed="rId2"/>
          <a:stretch>
            <a:fillRect/>
          </a:stretch>
        </p:blipFill>
        <p:spPr>
          <a:xfrm>
            <a:off x="9394776" y="1479450"/>
            <a:ext cx="1886047" cy="3899100"/>
          </a:xfrm>
          <a:prstGeom prst="rect">
            <a:avLst/>
          </a:prstGeom>
        </p:spPr>
      </p:pic>
    </p:spTree>
    <p:extLst>
      <p:ext uri="{BB962C8B-B14F-4D97-AF65-F5344CB8AC3E}">
        <p14:creationId xmlns:p14="http://schemas.microsoft.com/office/powerpoint/2010/main" val="202458882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6|15.3|8.4"/>
</p:tagLst>
</file>

<file path=ppt/tags/tag2.xml><?xml version="1.0" encoding="utf-8"?>
<p:tagLst xmlns:a="http://schemas.openxmlformats.org/drawingml/2006/main" xmlns:r="http://schemas.openxmlformats.org/officeDocument/2006/relationships" xmlns:p="http://schemas.openxmlformats.org/presentationml/2006/main">
  <p:tag name="TIMING" val="|7|6|4.9|4.7|5.6"/>
</p:tagLst>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9086BA-F6B1-41F0-8458-5D968EBBF04E}">
  <ds:schemaRefs>
    <ds:schemaRef ds:uri="http://schemas.microsoft.com/office/2006/metadata/properties"/>
    <ds:schemaRef ds:uri="http://purl.org/dc/elements/1.1/"/>
    <ds:schemaRef ds:uri="http://purl.org/dc/dcmitype/"/>
    <ds:schemaRef ds:uri="http://www.w3.org/XML/1998/namespace"/>
    <ds:schemaRef ds:uri="http://schemas.microsoft.com/sharepoint/v3"/>
    <ds:schemaRef ds:uri="4343a8c8-d2d9-429e-8dd3-28f02b2ba4f5"/>
    <ds:schemaRef ds:uri="http://schemas.microsoft.com/office/2006/documentManagement/types"/>
    <ds:schemaRef ds:uri="http://schemas.microsoft.com/office/infopath/2007/PartnerControls"/>
    <ds:schemaRef ds:uri="http://schemas.openxmlformats.org/package/2006/metadata/core-properties"/>
    <ds:schemaRef ds:uri="675661ce-a921-4ef4-be83-dd19f3c4cc86"/>
    <ds:schemaRef ds:uri="http://purl.org/dc/terms/"/>
    <ds:schemaRef ds:uri="230e9df3-be65-4c73-a93b-d1236ebd677e"/>
  </ds:schemaRefs>
</ds:datastoreItem>
</file>

<file path=customXml/itemProps2.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696345-23F8-4CDB-8A31-BEF0BEB1680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318</TotalTime>
  <Words>1056</Words>
  <Application>Microsoft Office PowerPoint</Application>
  <PresentationFormat>Widescreen</PresentationFormat>
  <Paragraphs>171</Paragraphs>
  <Slides>20</Slides>
  <Notes>13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Arial</vt:lpstr>
      <vt:lpstr>Calibri</vt:lpstr>
      <vt:lpstr>Consolas</vt:lpstr>
      <vt:lpstr>Segoe UI</vt:lpstr>
      <vt:lpstr>Segoe UI Light</vt:lpstr>
      <vt:lpstr>Segoe UI Semibold</vt:lpstr>
      <vt:lpstr>Segoe UI Semilight</vt:lpstr>
      <vt:lpstr>Wingdings</vt:lpstr>
      <vt:lpstr>Black Template</vt:lpstr>
      <vt:lpstr>PowerPoint Presentation</vt:lpstr>
      <vt:lpstr>Payments Reference Application</vt:lpstr>
      <vt:lpstr>Payments &amp; Transactions</vt:lpstr>
      <vt:lpstr>Scenario</vt:lpstr>
      <vt:lpstr>PowerPoint Presentation</vt:lpstr>
      <vt:lpstr>PowerPoint Presentation</vt:lpstr>
      <vt:lpstr>Strong Consistency</vt:lpstr>
      <vt:lpstr>Bounded Staleness</vt:lpstr>
      <vt:lpstr>PATCH Operation</vt:lpstr>
      <vt:lpstr>Meet the lightweight Kernel of Semantic Kernel.</vt:lpstr>
      <vt:lpstr>Goals-First AI</vt:lpstr>
      <vt:lpstr>Let’s get started!</vt:lpstr>
      <vt:lpstr>Payments Reference Application</vt:lpstr>
      <vt:lpstr>Challenge 1: The Landing Before the Launch</vt:lpstr>
      <vt:lpstr>Challenge 2: Account for and Count the Accounts</vt:lpstr>
      <vt:lpstr>Challenge 3: Visualize World Peace … or at least the members, accounts, and transaction data</vt:lpstr>
      <vt:lpstr>Challenge 4: This Challenge is Questionable</vt:lpstr>
      <vt:lpstr>Challenge 5: Home Improvement: AI Edition</vt:lpstr>
      <vt:lpstr>Coach solutions folder</vt:lpstr>
      <vt:lpstr>Thank you coaches!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Joel Hulen</cp:lastModifiedBy>
  <cp:revision>30</cp:revision>
  <dcterms:created xsi:type="dcterms:W3CDTF">2019-08-27T17:49:26Z</dcterms:created>
  <dcterms:modified xsi:type="dcterms:W3CDTF">2023-06-28T19:07:16Z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