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475" r:id="rId4"/>
  </p:sldMasterIdLst>
  <p:notesMasterIdLst>
    <p:notesMasterId r:id="rId21"/>
  </p:notesMasterIdLst>
  <p:handoutMasterIdLst>
    <p:handoutMasterId r:id="rId22"/>
  </p:handoutMasterIdLst>
  <p:sldIdLst>
    <p:sldId id="1502" r:id="rId5"/>
    <p:sldId id="1530" r:id="rId6"/>
    <p:sldId id="1531" r:id="rId7"/>
    <p:sldId id="1532" r:id="rId8"/>
    <p:sldId id="1533" r:id="rId9"/>
    <p:sldId id="1534" r:id="rId10"/>
    <p:sldId id="1517" r:id="rId11"/>
    <p:sldId id="1507" r:id="rId12"/>
    <p:sldId id="1523" r:id="rId13"/>
    <p:sldId id="1524" r:id="rId14"/>
    <p:sldId id="1525" r:id="rId15"/>
    <p:sldId id="1526" r:id="rId16"/>
    <p:sldId id="1527" r:id="rId17"/>
    <p:sldId id="1528" r:id="rId18"/>
    <p:sldId id="1529" r:id="rId19"/>
    <p:sldId id="1516" r:id="rId20"/>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Machine Learning, AI &amp; Data Science Conference Template" id="{E1C8FB21-FF75-44A0-8090-B2FB240B014B}">
          <p14:sldIdLst>
            <p14:sldId id="1502"/>
            <p14:sldId id="1530"/>
            <p14:sldId id="1531"/>
            <p14:sldId id="1532"/>
            <p14:sldId id="1533"/>
            <p14:sldId id="1534"/>
            <p14:sldId id="1517"/>
            <p14:sldId id="1507"/>
            <p14:sldId id="1523"/>
            <p14:sldId id="1524"/>
            <p14:sldId id="1525"/>
            <p14:sldId id="1526"/>
            <p14:sldId id="1527"/>
            <p14:sldId id="1528"/>
            <p14:sldId id="1529"/>
            <p14:sldId id="1516"/>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2" clrIdx="3">
    <p:extLst>
      <p:ext uri="{19B8F6BF-5375-455C-9EA6-DF929625EA0E}">
        <p15:presenceInfo xmlns:p15="http://schemas.microsoft.com/office/powerpoint/2012/main" userId="S-1-5-21-2127521184-1604012920-1887927527-650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0078D7"/>
    <a:srgbClr val="000000"/>
    <a:srgbClr val="FF8C00"/>
    <a:srgbClr val="D83B01"/>
    <a:srgbClr val="FFB900"/>
    <a:srgbClr val="107C10"/>
    <a:srgbClr val="353535"/>
    <a:srgbClr val="FF5050"/>
    <a:srgbClr val="EAEA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25" autoAdjust="0"/>
    <p:restoredTop sz="78888" autoAdjust="0"/>
  </p:normalViewPr>
  <p:slideViewPr>
    <p:cSldViewPr>
      <p:cViewPr varScale="1">
        <p:scale>
          <a:sx n="91" d="100"/>
          <a:sy n="91" d="100"/>
        </p:scale>
        <p:origin x="44" y="64"/>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50" d="100"/>
        <a:sy n="50" d="100"/>
      </p:scale>
      <p:origin x="0" y="-2102"/>
    </p:cViewPr>
  </p:sorterViewPr>
  <p:notesViewPr>
    <p:cSldViewPr showGuides="1">
      <p:cViewPr varScale="1">
        <p:scale>
          <a:sx n="60" d="100"/>
          <a:sy n="60" d="100"/>
        </p:scale>
        <p:origin x="2333" y="3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r>
              <a:rPr lang="en-US" dirty="0">
                <a:latin typeface="Segoe UI" pitchFamily="34" charset="0"/>
              </a:rPr>
              <a:t>Machine Learning, Analytics, &amp; Data Science Conference</a:t>
            </a: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1D0CB2F-F0BF-435A-A27A-2EC15087F634}" type="datetime8">
              <a:rPr lang="en-US" smtClean="0">
                <a:latin typeface="Segoe UI" pitchFamily="34" charset="0"/>
              </a:rPr>
              <a:t>2/14/2018 3:38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t>Machine Learning, Analytics, &amp; Data Science Conference</a:t>
            </a:r>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18B56EA-E28F-4F92-9F16-7A6F2501B303}" type="datetime8">
              <a:rPr lang="en-US" smtClean="0"/>
              <a:t>2/14/2018 3:35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dirty="0"/>
              <a:t>Machine Learning, Analytics, &amp; Data Science Conference</a:t>
            </a: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313C66B-7AF5-40BA-8933-D16874FF94CC}" type="datetime8">
              <a:rPr lang="en-US" smtClean="0"/>
              <a:t>2/14/2018 4:13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26222412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6939CF7E-134C-4B4A-9853-17D7568CBCC2}" type="datetime8">
              <a:rPr lang="en-US" smtClean="0"/>
              <a:t>2/14/2018 3:35 PM</a:t>
            </a:fld>
            <a:endParaRPr lang="en-US" dirty="0"/>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10</a:t>
            </a:fld>
            <a:endParaRPr lang="en-US" dirty="0"/>
          </a:p>
        </p:txBody>
      </p:sp>
      <p:sp>
        <p:nvSpPr>
          <p:cNvPr id="6" name="Footer Placeholder 5"/>
          <p:cNvSpPr>
            <a:spLocks noGrp="1"/>
          </p:cNvSpPr>
          <p:nvPr>
            <p:ph type="ftr" sz="quarter" idx="13"/>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9" name="Header Placeholder 8"/>
          <p:cNvSpPr>
            <a:spLocks noGrp="1"/>
          </p:cNvSpPr>
          <p:nvPr>
            <p:ph type="hdr" sz="quarter" idx="14"/>
          </p:nvPr>
        </p:nvSpPr>
        <p:spPr/>
        <p:txBody>
          <a:bodyPr/>
          <a:lstStyle/>
          <a:p>
            <a:r>
              <a:rPr lang="en-US" dirty="0"/>
              <a:t>Machine Learning, Analytics, &amp; Data Science Conference</a:t>
            </a:r>
          </a:p>
        </p:txBody>
      </p:sp>
    </p:spTree>
    <p:extLst>
      <p:ext uri="{BB962C8B-B14F-4D97-AF65-F5344CB8AC3E}">
        <p14:creationId xmlns:p14="http://schemas.microsoft.com/office/powerpoint/2010/main" val="36905289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6939CF7E-134C-4B4A-9853-17D7568CBCC2}" type="datetime8">
              <a:rPr lang="en-US" smtClean="0"/>
              <a:t>2/14/2018 3:35 PM</a:t>
            </a:fld>
            <a:endParaRPr lang="en-US" dirty="0"/>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11</a:t>
            </a:fld>
            <a:endParaRPr lang="en-US" dirty="0"/>
          </a:p>
        </p:txBody>
      </p:sp>
      <p:sp>
        <p:nvSpPr>
          <p:cNvPr id="6" name="Footer Placeholder 5"/>
          <p:cNvSpPr>
            <a:spLocks noGrp="1"/>
          </p:cNvSpPr>
          <p:nvPr>
            <p:ph type="ftr" sz="quarter" idx="13"/>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9" name="Header Placeholder 8"/>
          <p:cNvSpPr>
            <a:spLocks noGrp="1"/>
          </p:cNvSpPr>
          <p:nvPr>
            <p:ph type="hdr" sz="quarter" idx="14"/>
          </p:nvPr>
        </p:nvSpPr>
        <p:spPr/>
        <p:txBody>
          <a:bodyPr/>
          <a:lstStyle/>
          <a:p>
            <a:r>
              <a:rPr lang="en-US" dirty="0"/>
              <a:t>Machine Learning, Analytics, &amp; Data Science Conference</a:t>
            </a:r>
          </a:p>
        </p:txBody>
      </p:sp>
    </p:spTree>
    <p:extLst>
      <p:ext uri="{BB962C8B-B14F-4D97-AF65-F5344CB8AC3E}">
        <p14:creationId xmlns:p14="http://schemas.microsoft.com/office/powerpoint/2010/main" val="28001500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r>
              <a:rPr lang="en-US" dirty="0"/>
              <a:t>Data is often easier to come by than expert labels</a:t>
            </a:r>
          </a:p>
          <a:p>
            <a:r>
              <a:rPr lang="en-US" dirty="0"/>
              <a:t>Use the preliminary model for triage of unlabeled data </a:t>
            </a:r>
          </a:p>
          <a:p>
            <a:pPr lvl="1"/>
            <a:r>
              <a:rPr lang="en-US" dirty="0"/>
              <a:t>What is the model good at? What needs work (e.g., more training data)?</a:t>
            </a:r>
          </a:p>
          <a:p>
            <a:pPr lvl="1"/>
            <a:r>
              <a:rPr lang="en-US" dirty="0"/>
              <a:t>How much of the unlabeled data can we eliminate as already identifiable?</a:t>
            </a:r>
          </a:p>
          <a:p>
            <a:r>
              <a:rPr lang="en-US" dirty="0"/>
              <a:t>Better model -&gt; better triage -&gt; better selection of cases to label -&gt; better model -&gt; ...</a:t>
            </a:r>
          </a:p>
          <a:p>
            <a:r>
              <a:rPr lang="en-US" dirty="0"/>
              <a:t>Companies like </a:t>
            </a:r>
            <a:r>
              <a:rPr lang="en-US" dirty="0" err="1"/>
              <a:t>CrowdFlower</a:t>
            </a:r>
            <a:r>
              <a:rPr lang="en-US" dirty="0"/>
              <a:t> and services like the Custom Vision Service use active learning.</a:t>
            </a:r>
          </a:p>
        </p:txBody>
      </p:sp>
      <p:sp>
        <p:nvSpPr>
          <p:cNvPr id="4" name="Date Placeholder 3"/>
          <p:cNvSpPr>
            <a:spLocks noGrp="1"/>
          </p:cNvSpPr>
          <p:nvPr>
            <p:ph type="dt" idx="10"/>
          </p:nvPr>
        </p:nvSpPr>
        <p:spPr>
          <a:xfrm>
            <a:off x="3884613" y="0"/>
            <a:ext cx="2971800" cy="457200"/>
          </a:xfrm>
          <a:prstGeom prst="rect">
            <a:avLst/>
          </a:prstGeom>
        </p:spPr>
        <p:txBody>
          <a:bodyPr/>
          <a:lstStyle/>
          <a:p>
            <a:fld id="{6939CF7E-134C-4B4A-9853-17D7568CBCC2}" type="datetime8">
              <a:rPr lang="en-US" smtClean="0"/>
              <a:t>2/14/2018 3:35 PM</a:t>
            </a:fld>
            <a:endParaRPr lang="en-US" dirty="0"/>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12</a:t>
            </a:fld>
            <a:endParaRPr lang="en-US" dirty="0"/>
          </a:p>
        </p:txBody>
      </p:sp>
      <p:sp>
        <p:nvSpPr>
          <p:cNvPr id="6" name="Footer Placeholder 5"/>
          <p:cNvSpPr>
            <a:spLocks noGrp="1"/>
          </p:cNvSpPr>
          <p:nvPr>
            <p:ph type="ftr" sz="quarter" idx="13"/>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9" name="Header Placeholder 8"/>
          <p:cNvSpPr>
            <a:spLocks noGrp="1"/>
          </p:cNvSpPr>
          <p:nvPr>
            <p:ph type="hdr" sz="quarter" idx="14"/>
          </p:nvPr>
        </p:nvSpPr>
        <p:spPr/>
        <p:txBody>
          <a:bodyPr/>
          <a:lstStyle/>
          <a:p>
            <a:r>
              <a:rPr lang="en-US" dirty="0"/>
              <a:t>Machine Learning, Analytics, &amp; Data Science Conference</a:t>
            </a:r>
          </a:p>
        </p:txBody>
      </p:sp>
    </p:spTree>
    <p:extLst>
      <p:ext uri="{BB962C8B-B14F-4D97-AF65-F5344CB8AC3E}">
        <p14:creationId xmlns:p14="http://schemas.microsoft.com/office/powerpoint/2010/main" val="39771656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Machine Learning, Analytics, &amp; Data Science Conference</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2/14/2018 3:35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13786747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Machine Learning, Analytics, &amp; Data Science Conference</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2/14/2018 3:35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22358194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Machine Learning, Analytics, &amp; Data Science Conference</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2/14/2018 3:35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38334028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r>
              <a:rPr lang="en-US" dirty="0">
                <a:solidFill>
                  <a:prstClr val="black"/>
                </a:solidFill>
              </a:rPr>
              <a:t>Machine Learning, Analytics, &amp; Data Science Conference</a:t>
            </a:r>
          </a:p>
        </p:txBody>
      </p:sp>
      <p:sp>
        <p:nvSpPr>
          <p:cNvPr id="5" name="Date Placeholder 4"/>
          <p:cNvSpPr>
            <a:spLocks noGrp="1"/>
          </p:cNvSpPr>
          <p:nvPr>
            <p:ph type="dt" idx="11"/>
          </p:nvPr>
        </p:nvSpPr>
        <p:spPr/>
        <p:txBody>
          <a:bodyPr/>
          <a:lstStyle/>
          <a:p>
            <a:fld id="{8AB9A6D4-FB34-4BDB-BA1E-7271914431FC}" type="datetime8">
              <a:rPr lang="en-US" smtClean="0">
                <a:solidFill>
                  <a:prstClr val="black"/>
                </a:solidFill>
              </a:rPr>
              <a:t>2/14/2018 3:35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16</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9573298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Machine Learning, Analytics, &amp; Data Science Conference</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2/14/2018 4:17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87581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Machine Learning, Analytics, &amp; Data Science Conference</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2/14/2018 4:33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18908000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Machine Learning, Analytics, &amp; Data Science Conference</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2/14/2018 4:36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5714959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Machine Learning, Analytics, &amp; Data Science Conference</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2/14/2018 4:36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30162261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Machine Learning, Analytics, &amp; Data Science Conference</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2/14/2018 4:37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35793707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7</a:t>
            </a:fld>
            <a:endParaRPr lang="en-US" dirty="0"/>
          </a:p>
        </p:txBody>
      </p:sp>
      <p:sp>
        <p:nvSpPr>
          <p:cNvPr id="10" name="Date Placeholder 9"/>
          <p:cNvSpPr>
            <a:spLocks noGrp="1"/>
          </p:cNvSpPr>
          <p:nvPr>
            <p:ph type="dt" idx="13"/>
          </p:nvPr>
        </p:nvSpPr>
        <p:spPr/>
        <p:txBody>
          <a:bodyPr/>
          <a:lstStyle/>
          <a:p>
            <a:fld id="{5A70A388-5CB4-42F2-85B9-1AE1F63398FA}" type="datetime8">
              <a:rPr lang="en-US" smtClean="0"/>
              <a:t>2/14/2018 3:35 PM</a:t>
            </a:fld>
            <a:endParaRPr lang="en-US" dirty="0"/>
          </a:p>
        </p:txBody>
      </p:sp>
      <p:sp>
        <p:nvSpPr>
          <p:cNvPr id="12" name="Header Placeholder 11"/>
          <p:cNvSpPr>
            <a:spLocks noGrp="1"/>
          </p:cNvSpPr>
          <p:nvPr>
            <p:ph type="hdr" sz="quarter" idx="15"/>
          </p:nvPr>
        </p:nvSpPr>
        <p:spPr/>
        <p:txBody>
          <a:bodyPr/>
          <a:lstStyle/>
          <a:p>
            <a:r>
              <a:rPr lang="en-US" dirty="0"/>
              <a:t>Machine Learning, Analytics, &amp; Data Science Conference</a:t>
            </a:r>
          </a:p>
        </p:txBody>
      </p:sp>
      <p:sp>
        <p:nvSpPr>
          <p:cNvPr id="5" name="Footer Placeholder 4"/>
          <p:cNvSpPr>
            <a:spLocks noGrp="1"/>
          </p:cNvSpPr>
          <p:nvPr>
            <p:ph type="ftr" sz="quarter" idx="16"/>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7927146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r>
              <a:rPr lang="en-US" dirty="0"/>
              <a:t>In the sawmill industry lumber grading is an important step of the manufacturing process. Improved grading accuracy and better control of quality variation in production leads directly to improved profits. Grading has traditionally been done by visual inspection, in which a (human) grader marks each piece of lumber as it leaves the mill, according to a factors like size, category, and position of knots, cracks, species of tree, etc. Visual inspection is often an error prone and laborious task. Certain defect classes may be difficult to distinguish, even for a human expert. To that end, a number of automated lumber grading systems have been developed which aim to improve the accuracy and the efficiency of lumber grading.</a:t>
            </a:r>
          </a:p>
        </p:txBody>
      </p:sp>
      <p:sp>
        <p:nvSpPr>
          <p:cNvPr id="4" name="Date Placeholder 3"/>
          <p:cNvSpPr>
            <a:spLocks noGrp="1"/>
          </p:cNvSpPr>
          <p:nvPr>
            <p:ph type="dt" idx="10"/>
          </p:nvPr>
        </p:nvSpPr>
        <p:spPr>
          <a:xfrm>
            <a:off x="3884613" y="0"/>
            <a:ext cx="2971800" cy="457200"/>
          </a:xfrm>
          <a:prstGeom prst="rect">
            <a:avLst/>
          </a:prstGeom>
        </p:spPr>
        <p:txBody>
          <a:bodyPr/>
          <a:lstStyle/>
          <a:p>
            <a:fld id="{6939CF7E-134C-4B4A-9853-17D7568CBCC2}" type="datetime8">
              <a:rPr lang="en-US" smtClean="0"/>
              <a:t>2/14/2018 3:35 PM</a:t>
            </a:fld>
            <a:endParaRPr lang="en-US" dirty="0"/>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8</a:t>
            </a:fld>
            <a:endParaRPr lang="en-US" dirty="0"/>
          </a:p>
        </p:txBody>
      </p:sp>
      <p:sp>
        <p:nvSpPr>
          <p:cNvPr id="6" name="Footer Placeholder 5"/>
          <p:cNvSpPr>
            <a:spLocks noGrp="1"/>
          </p:cNvSpPr>
          <p:nvPr>
            <p:ph type="ftr" sz="quarter" idx="13"/>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9" name="Header Placeholder 8"/>
          <p:cNvSpPr>
            <a:spLocks noGrp="1"/>
          </p:cNvSpPr>
          <p:nvPr>
            <p:ph type="hdr" sz="quarter" idx="14"/>
          </p:nvPr>
        </p:nvSpPr>
        <p:spPr/>
        <p:txBody>
          <a:bodyPr/>
          <a:lstStyle/>
          <a:p>
            <a:r>
              <a:rPr lang="en-US" dirty="0"/>
              <a:t>Machine Learning, Analytics, &amp; Data Science Conference</a:t>
            </a:r>
          </a:p>
        </p:txBody>
      </p:sp>
    </p:spTree>
    <p:extLst>
      <p:ext uri="{BB962C8B-B14F-4D97-AF65-F5344CB8AC3E}">
        <p14:creationId xmlns:p14="http://schemas.microsoft.com/office/powerpoint/2010/main" val="7060736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6939CF7E-134C-4B4A-9853-17D7568CBCC2}" type="datetime8">
              <a:rPr lang="en-US" smtClean="0"/>
              <a:t>2/14/2018 3:35 PM</a:t>
            </a:fld>
            <a:endParaRPr lang="en-US" dirty="0"/>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9</a:t>
            </a:fld>
            <a:endParaRPr lang="en-US" dirty="0"/>
          </a:p>
        </p:txBody>
      </p:sp>
      <p:sp>
        <p:nvSpPr>
          <p:cNvPr id="6" name="Footer Placeholder 5"/>
          <p:cNvSpPr>
            <a:spLocks noGrp="1"/>
          </p:cNvSpPr>
          <p:nvPr>
            <p:ph type="ftr" sz="quarter" idx="13"/>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9" name="Header Placeholder 8"/>
          <p:cNvSpPr>
            <a:spLocks noGrp="1"/>
          </p:cNvSpPr>
          <p:nvPr>
            <p:ph type="hdr" sz="quarter" idx="14"/>
          </p:nvPr>
        </p:nvSpPr>
        <p:spPr/>
        <p:txBody>
          <a:bodyPr/>
          <a:lstStyle/>
          <a:p>
            <a:r>
              <a:rPr lang="en-US" dirty="0"/>
              <a:t>Machine Learning, Analytics, &amp; Data Science Conference</a:t>
            </a:r>
          </a:p>
        </p:txBody>
      </p:sp>
    </p:spTree>
    <p:extLst>
      <p:ext uri="{BB962C8B-B14F-4D97-AF65-F5344CB8AC3E}">
        <p14:creationId xmlns:p14="http://schemas.microsoft.com/office/powerpoint/2010/main" val="192350730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alkin (event name)">
    <p:bg bwMode="auto">
      <p:bgPr>
        <a:solidFill>
          <a:schemeClr val="accent1"/>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ltGray">
          <a:xfrm>
            <a:off x="882" y="0"/>
            <a:ext cx="12434711" cy="6994525"/>
          </a:xfrm>
          <a:prstGeom prst="rect">
            <a:avLst/>
          </a:prstGeom>
        </p:spPr>
      </p:pic>
      <p:pic>
        <p:nvPicPr>
          <p:cNvPr id="6" name="MS logo white - EMF"/>
          <p:cNvPicPr>
            <a:picLocks noChangeAspect="1"/>
          </p:cNvPicPr>
          <p:nvPr userDrawn="1"/>
        </p:nvPicPr>
        <p:blipFill>
          <a:blip r:embed="rId3"/>
          <a:stretch>
            <a:fillRect/>
          </a:stretch>
        </p:blipFill>
        <p:spPr bwMode="white">
          <a:xfrm>
            <a:off x="460688" y="479425"/>
            <a:ext cx="1451843" cy="310896"/>
          </a:xfrm>
          <a:prstGeom prst="rect">
            <a:avLst/>
          </a:prstGeom>
        </p:spPr>
      </p:pic>
      <p:sp>
        <p:nvSpPr>
          <p:cNvPr id="8" name="TextBox 7"/>
          <p:cNvSpPr txBox="1"/>
          <p:nvPr userDrawn="1"/>
        </p:nvSpPr>
        <p:spPr bwMode="white">
          <a:xfrm>
            <a:off x="294215" y="3035497"/>
            <a:ext cx="11887200" cy="1680460"/>
          </a:xfrm>
          <a:prstGeom prst="rect">
            <a:avLst/>
          </a:prstGeom>
          <a:noFill/>
        </p:spPr>
        <p:txBody>
          <a:bodyPr wrap="square" lIns="137160" tIns="146304" rIns="137160" bIns="146304" rtlCol="0" anchor="ctr">
            <a:spAutoFit/>
          </a:bodyPr>
          <a:lstStyle/>
          <a:p>
            <a:pPr>
              <a:lnSpc>
                <a:spcPct val="90000"/>
              </a:lnSpc>
              <a:spcAft>
                <a:spcPts val="600"/>
              </a:spcAft>
            </a:pPr>
            <a:r>
              <a:rPr lang="en-US" sz="5000" dirty="0">
                <a:gradFill>
                  <a:gsLst>
                    <a:gs pos="2917">
                      <a:srgbClr val="FFFFFF"/>
                    </a:gs>
                    <a:gs pos="30000">
                      <a:srgbClr val="FFFFFF"/>
                    </a:gs>
                  </a:gsLst>
                  <a:lin ang="5400000" scaled="0"/>
                </a:gradFill>
                <a:latin typeface="Segoe UI Semibold" panose="020B0702040204020203" pitchFamily="34" charset="0"/>
                <a:cs typeface="Segoe UI Semibold" panose="020B0702040204020203" pitchFamily="34" charset="0"/>
              </a:rPr>
              <a:t>Machine Learning,</a:t>
            </a:r>
            <a:r>
              <a:rPr lang="en-US" sz="5000" baseline="0" dirty="0">
                <a:gradFill>
                  <a:gsLst>
                    <a:gs pos="2917">
                      <a:srgbClr val="FFFFFF"/>
                    </a:gs>
                    <a:gs pos="30000">
                      <a:srgbClr val="FFFFFF"/>
                    </a:gs>
                  </a:gsLst>
                  <a:lin ang="5400000" scaled="0"/>
                </a:gradFill>
                <a:latin typeface="Segoe UI Semibold" panose="020B0702040204020203" pitchFamily="34" charset="0"/>
                <a:cs typeface="Segoe UI Semibold" panose="020B0702040204020203" pitchFamily="34" charset="0"/>
              </a:rPr>
              <a:t> AI</a:t>
            </a:r>
            <a:br>
              <a:rPr lang="en-US" sz="5000" baseline="0" dirty="0">
                <a:gradFill>
                  <a:gsLst>
                    <a:gs pos="2917">
                      <a:srgbClr val="FFFFFF"/>
                    </a:gs>
                    <a:gs pos="30000">
                      <a:srgbClr val="FFFFFF"/>
                    </a:gs>
                  </a:gsLst>
                  <a:lin ang="5400000" scaled="0"/>
                </a:gradFill>
                <a:latin typeface="Segoe UI Semibold" panose="020B0702040204020203" pitchFamily="34" charset="0"/>
                <a:cs typeface="Segoe UI Semibold" panose="020B0702040204020203" pitchFamily="34" charset="0"/>
              </a:rPr>
            </a:br>
            <a:r>
              <a:rPr lang="en-US" sz="5000" baseline="0" dirty="0">
                <a:gradFill>
                  <a:gsLst>
                    <a:gs pos="2917">
                      <a:srgbClr val="FFFFFF"/>
                    </a:gs>
                    <a:gs pos="30000">
                      <a:srgbClr val="FFFFFF"/>
                    </a:gs>
                  </a:gsLst>
                  <a:lin ang="5400000" scaled="0"/>
                </a:gradFill>
                <a:latin typeface="Segoe UI Semibold" panose="020B0702040204020203" pitchFamily="34" charset="0"/>
                <a:cs typeface="Segoe UI Semibold" panose="020B0702040204020203" pitchFamily="34" charset="0"/>
              </a:rPr>
              <a:t>&amp; </a:t>
            </a:r>
            <a:r>
              <a:rPr lang="en-US" sz="5000" dirty="0">
                <a:gradFill>
                  <a:gsLst>
                    <a:gs pos="2917">
                      <a:srgbClr val="FFFFFF"/>
                    </a:gs>
                    <a:gs pos="30000">
                      <a:srgbClr val="FFFFFF"/>
                    </a:gs>
                  </a:gsLst>
                  <a:lin ang="5400000" scaled="0"/>
                </a:gradFill>
                <a:latin typeface="Segoe UI Semibold" panose="020B0702040204020203" pitchFamily="34" charset="0"/>
                <a:cs typeface="Segoe UI Semibold" panose="020B0702040204020203" pitchFamily="34" charset="0"/>
              </a:rPr>
              <a:t>Data Science Conference</a:t>
            </a:r>
          </a:p>
        </p:txBody>
      </p:sp>
      <p:cxnSp>
        <p:nvCxnSpPr>
          <p:cNvPr id="3" name="Straight Connector 2">
            <a:extLst>
              <a:ext uri="{FF2B5EF4-FFF2-40B4-BE49-F238E27FC236}">
                <a16:creationId xmlns:a16="http://schemas.microsoft.com/office/drawing/2014/main" id="{21FF808E-119C-4D42-9CAC-52EE6F8A1ECD}"/>
              </a:ext>
            </a:extLst>
          </p:cNvPr>
          <p:cNvCxnSpPr>
            <a:cxnSpLocks/>
          </p:cNvCxnSpPr>
          <p:nvPr userDrawn="1"/>
        </p:nvCxnSpPr>
        <p:spPr>
          <a:xfrm>
            <a:off x="11056950" y="3035497"/>
            <a:ext cx="0" cy="1680460"/>
          </a:xfrm>
          <a:prstGeom prst="line">
            <a:avLst/>
          </a:prstGeom>
          <a:ln w="254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B5C7176D-9E79-48E0-AC62-726FB493F6D2}"/>
              </a:ext>
            </a:extLst>
          </p:cNvPr>
          <p:cNvCxnSpPr>
            <a:cxnSpLocks/>
          </p:cNvCxnSpPr>
          <p:nvPr userDrawn="1"/>
        </p:nvCxnSpPr>
        <p:spPr>
          <a:xfrm>
            <a:off x="11056950" y="3875727"/>
            <a:ext cx="914400" cy="0"/>
          </a:xfrm>
          <a:prstGeom prst="line">
            <a:avLst/>
          </a:prstGeom>
          <a:ln w="254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80A9648B-D105-4A3F-A6C6-7AC6FA18EB21}"/>
              </a:ext>
            </a:extLst>
          </p:cNvPr>
          <p:cNvSpPr txBox="1"/>
          <p:nvPr userDrawn="1"/>
        </p:nvSpPr>
        <p:spPr>
          <a:xfrm>
            <a:off x="9331605" y="3385436"/>
            <a:ext cx="1725344" cy="960263"/>
          </a:xfrm>
          <a:prstGeom prst="rect">
            <a:avLst/>
          </a:prstGeom>
          <a:noFill/>
        </p:spPr>
        <p:txBody>
          <a:bodyPr wrap="none" lIns="182880" tIns="146304" rIns="182880" bIns="146304" rtlCol="0" anchor="ctr">
            <a:spAutoFit/>
          </a:bodyPr>
          <a:lstStyle/>
          <a:p>
            <a:pPr algn="r">
              <a:lnSpc>
                <a:spcPct val="90000"/>
              </a:lnSpc>
              <a:spcAft>
                <a:spcPts val="0"/>
              </a:spcAft>
            </a:pPr>
            <a:r>
              <a:rPr lang="en-US" sz="2400" dirty="0">
                <a:gradFill>
                  <a:gsLst>
                    <a:gs pos="2917">
                      <a:schemeClr val="tx1"/>
                    </a:gs>
                    <a:gs pos="30000">
                      <a:schemeClr val="tx1"/>
                    </a:gs>
                  </a:gsLst>
                  <a:lin ang="5400000" scaled="0"/>
                </a:gradFill>
                <a:latin typeface="Segoe UI Semibold" panose="020B0702040204020203" pitchFamily="34" charset="0"/>
                <a:cs typeface="Segoe UI Semibold" panose="020B0702040204020203" pitchFamily="34" charset="0"/>
              </a:rPr>
              <a:t>Dec 7–8</a:t>
            </a:r>
          </a:p>
          <a:p>
            <a:pPr algn="r">
              <a:lnSpc>
                <a:spcPct val="90000"/>
              </a:lnSpc>
              <a:spcAft>
                <a:spcPts val="0"/>
              </a:spcAft>
            </a:pPr>
            <a:r>
              <a:rPr lang="en-US" sz="2400" dirty="0">
                <a:gradFill>
                  <a:gsLst>
                    <a:gs pos="2917">
                      <a:schemeClr val="tx1"/>
                    </a:gs>
                    <a:gs pos="30000">
                      <a:schemeClr val="tx1"/>
                    </a:gs>
                  </a:gsLst>
                  <a:lin ang="5400000" scaled="0"/>
                </a:gradFill>
                <a:latin typeface="Segoe UI Semibold" panose="020B0702040204020203" pitchFamily="34" charset="0"/>
                <a:cs typeface="Segoe UI Semibold" panose="020B0702040204020203" pitchFamily="34" charset="0"/>
              </a:rPr>
              <a:t>Redmond</a:t>
            </a:r>
          </a:p>
        </p:txBody>
      </p:sp>
      <p:sp>
        <p:nvSpPr>
          <p:cNvPr id="11" name="TextBox 10">
            <a:extLst>
              <a:ext uri="{FF2B5EF4-FFF2-40B4-BE49-F238E27FC236}">
                <a16:creationId xmlns:a16="http://schemas.microsoft.com/office/drawing/2014/main" id="{DFDE727F-79DF-4227-94C5-AF1921E19770}"/>
              </a:ext>
            </a:extLst>
          </p:cNvPr>
          <p:cNvSpPr txBox="1"/>
          <p:nvPr userDrawn="1"/>
        </p:nvSpPr>
        <p:spPr>
          <a:xfrm>
            <a:off x="11056950" y="3475328"/>
            <a:ext cx="983603" cy="398251"/>
          </a:xfrm>
          <a:prstGeom prst="rect">
            <a:avLst/>
          </a:prstGeom>
          <a:noFill/>
        </p:spPr>
        <p:txBody>
          <a:bodyPr wrap="none" lIns="91440" tIns="91440" rIns="91440" bIns="91440" rtlCol="0" anchor="b">
            <a:noAutofit/>
          </a:bodyPr>
          <a:lstStyle/>
          <a:p>
            <a:pPr>
              <a:lnSpc>
                <a:spcPct val="15000"/>
              </a:lnSpc>
              <a:spcAft>
                <a:spcPts val="600"/>
              </a:spcAft>
            </a:pPr>
            <a:r>
              <a:rPr lang="en-US" sz="6000" dirty="0">
                <a:gradFill>
                  <a:gsLst>
                    <a:gs pos="2917">
                      <a:schemeClr val="tx1"/>
                    </a:gs>
                    <a:gs pos="30000">
                      <a:schemeClr val="tx1"/>
                    </a:gs>
                  </a:gsLst>
                  <a:lin ang="5400000" scaled="0"/>
                </a:gradFill>
                <a:latin typeface="+mj-lt"/>
              </a:rPr>
              <a:t>20</a:t>
            </a:r>
          </a:p>
        </p:txBody>
      </p:sp>
      <p:sp>
        <p:nvSpPr>
          <p:cNvPr id="13" name="TextBox 12">
            <a:extLst>
              <a:ext uri="{FF2B5EF4-FFF2-40B4-BE49-F238E27FC236}">
                <a16:creationId xmlns:a16="http://schemas.microsoft.com/office/drawing/2014/main" id="{97E3FD45-2311-4A11-86F3-A43F7F174E5F}"/>
              </a:ext>
            </a:extLst>
          </p:cNvPr>
          <p:cNvSpPr txBox="1"/>
          <p:nvPr userDrawn="1"/>
        </p:nvSpPr>
        <p:spPr>
          <a:xfrm>
            <a:off x="11056950" y="4351098"/>
            <a:ext cx="983603" cy="398251"/>
          </a:xfrm>
          <a:prstGeom prst="rect">
            <a:avLst/>
          </a:prstGeom>
          <a:noFill/>
        </p:spPr>
        <p:txBody>
          <a:bodyPr wrap="none" lIns="91440" tIns="91440" rIns="91440" bIns="91440" rtlCol="0" anchor="t">
            <a:noAutofit/>
          </a:bodyPr>
          <a:lstStyle/>
          <a:p>
            <a:pPr>
              <a:lnSpc>
                <a:spcPct val="15000"/>
              </a:lnSpc>
              <a:spcAft>
                <a:spcPts val="600"/>
              </a:spcAft>
            </a:pPr>
            <a:r>
              <a:rPr lang="en-US" sz="6000" dirty="0">
                <a:gradFill>
                  <a:gsLst>
                    <a:gs pos="2917">
                      <a:schemeClr val="tx1"/>
                    </a:gs>
                    <a:gs pos="30000">
                      <a:schemeClr val="tx1"/>
                    </a:gs>
                  </a:gsLst>
                  <a:lin ang="5400000" scaled="0"/>
                </a:gradFill>
                <a:latin typeface="Segoe UI Semibold" panose="020B0702040204020203" pitchFamily="34" charset="0"/>
                <a:cs typeface="Segoe UI Semibold" panose="020B0702040204020203" pitchFamily="34" charset="0"/>
              </a:rPr>
              <a:t>17</a:t>
            </a:r>
          </a:p>
        </p:txBody>
      </p:sp>
    </p:spTree>
    <p:extLst>
      <p:ext uri="{BB962C8B-B14F-4D97-AF65-F5344CB8AC3E}">
        <p14:creationId xmlns:p14="http://schemas.microsoft.com/office/powerpoint/2010/main" val="345501025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6186366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1383227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13148576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740132"/>
            <a:ext cx="4892040" cy="1514261"/>
          </a:xfrm>
        </p:spPr>
        <p:txBody>
          <a:bodyPr wrap="square" anchor="ctr">
            <a:spAutoFit/>
          </a:bodyPr>
          <a:lstStyle>
            <a:lvl1pPr>
              <a:defRPr sz="4800" baseline="0">
                <a:gradFill>
                  <a:gsLst>
                    <a:gs pos="1250">
                      <a:schemeClr val="tx1"/>
                    </a:gs>
                    <a:gs pos="100000">
                      <a:schemeClr val="tx1"/>
                    </a:gs>
                  </a:gsLst>
                  <a:lin ang="5400000" scaled="0"/>
                </a:gradFill>
              </a:defRPr>
            </a:lvl1pPr>
          </a:lstStyle>
          <a:p>
            <a:r>
              <a:rPr lang="en-US" dirty="0"/>
              <a:t>Square photo layout</a:t>
            </a:r>
          </a:p>
        </p:txBody>
      </p:sp>
      <p:sp>
        <p:nvSpPr>
          <p:cNvPr id="6" name="Picture Placeholder 4"/>
          <p:cNvSpPr>
            <a:spLocks noGrp="1" noChangeAspect="1"/>
          </p:cNvSpPr>
          <p:nvPr>
            <p:ph type="pic" sz="quarter" idx="10"/>
          </p:nvPr>
        </p:nvSpPr>
        <p:spPr bwMode="ltGray">
          <a:xfrm>
            <a:off x="5441315" y="0"/>
            <a:ext cx="6995160" cy="6992587"/>
          </a:xfrm>
          <a:prstGeom prst="rect">
            <a:avLst/>
          </a:prstGeo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29793816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pos="3427">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401096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1903841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0954933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46553"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84607"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814563"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50997"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22771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2"/>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9" y="6220609"/>
            <a:ext cx="4572000" cy="477054"/>
          </a:xfrm>
          <a:prstGeom prst="rect">
            <a:avLst/>
          </a:prstGeom>
          <a:noFill/>
          <a:ln w="12700">
            <a:noFill/>
            <a:miter lim="800000"/>
            <a:headEnd type="none" w="sm" len="sm"/>
            <a:tailEnd type="none" w="sm" len="sm"/>
          </a:ln>
          <a:effectLst/>
        </p:spPr>
        <p:txBody>
          <a:bodyPr vert="horz" wrap="square" lIns="182880" tIns="182880" rIns="182880" bIns="182880"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8" name="MS logo white - EMF"/>
          <p:cNvPicPr>
            <a:picLocks noChangeAspect="1"/>
          </p:cNvPicPr>
          <p:nvPr userDrawn="1"/>
        </p:nvPicPr>
        <p:blipFill>
          <a:blip r:embed="rId2"/>
          <a:stretch>
            <a:fillRect/>
          </a:stretch>
        </p:blipFill>
        <p:spPr bwMode="black">
          <a:xfrm>
            <a:off x="460688" y="479425"/>
            <a:ext cx="1451843" cy="310896"/>
          </a:xfrm>
          <a:prstGeom prst="rect">
            <a:avLst/>
          </a:prstGeom>
        </p:spPr>
      </p:pic>
    </p:spTree>
    <p:extLst>
      <p:ext uri="{BB962C8B-B14F-4D97-AF65-F5344CB8AC3E}">
        <p14:creationId xmlns:p14="http://schemas.microsoft.com/office/powerpoint/2010/main" val="394411027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63811275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2125678"/>
            <a:ext cx="9143936" cy="1828786"/>
          </a:xfrm>
          <a:noFill/>
        </p:spPr>
        <p:txBody>
          <a:bodyPr lIns="146304" tIns="91440" rIns="146304" bIns="91440" anchor="t" anchorCtr="0"/>
          <a:lstStyle>
            <a:lvl1pPr>
              <a:defRPr sz="5400" spc="-100"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74701" y="3955786"/>
            <a:ext cx="7315137" cy="1828007"/>
          </a:xfrm>
          <a:noFill/>
        </p:spPr>
        <p:txBody>
          <a:bodyPr lIns="164592" tIns="109728" rIns="164592" bIns="109728">
            <a:noAutofit/>
          </a:bodyPr>
          <a:lstStyle>
            <a:lvl1pPr marL="0" indent="0">
              <a:spcBef>
                <a:spcPts val="0"/>
              </a:spcBef>
              <a:buNone/>
              <a:defRPr sz="3200" spc="0" baseline="0">
                <a:gradFill>
                  <a:gsLst>
                    <a:gs pos="91000">
                      <a:schemeClr val="tx1"/>
                    </a:gs>
                    <a:gs pos="0">
                      <a:schemeClr val="tx1"/>
                    </a:gs>
                  </a:gsLst>
                  <a:lin ang="5400000" scaled="0"/>
                </a:gradFill>
                <a:latin typeface="+mn-lt"/>
              </a:defRPr>
            </a:lvl1pPr>
          </a:lstStyle>
          <a:p>
            <a:pPr lvl="0"/>
            <a:r>
              <a:rPr lang="en-US" dirty="0"/>
              <a:t>Speaker name</a:t>
            </a:r>
          </a:p>
        </p:txBody>
      </p:sp>
      <p:pic>
        <p:nvPicPr>
          <p:cNvPr id="6" name="MS logo white - EMF"/>
          <p:cNvPicPr>
            <a:picLocks noChangeAspect="1"/>
          </p:cNvPicPr>
          <p:nvPr userDrawn="1"/>
        </p:nvPicPr>
        <p:blipFill>
          <a:blip r:embed="rId2"/>
          <a:stretch>
            <a:fillRect/>
          </a:stretch>
        </p:blipFill>
        <p:spPr bwMode="black">
          <a:xfrm>
            <a:off x="460688" y="479425"/>
            <a:ext cx="1451843" cy="310896"/>
          </a:xfrm>
          <a:prstGeom prst="rect">
            <a:avLst/>
          </a:prstGeom>
        </p:spPr>
      </p:pic>
    </p:spTree>
    <p:extLst>
      <p:ext uri="{BB962C8B-B14F-4D97-AF65-F5344CB8AC3E}">
        <p14:creationId xmlns:p14="http://schemas.microsoft.com/office/powerpoint/2010/main" val="386781329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8" y="1212850"/>
            <a:ext cx="11888787" cy="2308324"/>
          </a:xfrm>
        </p:spPr>
        <p:txBody>
          <a:bodyPr>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013195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274702" y="1211287"/>
            <a:ext cx="11888787" cy="54848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857844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1287"/>
            <a:ext cx="5486399" cy="2157514"/>
          </a:xfrm>
        </p:spPr>
        <p:txBody>
          <a:bodyPr wrap="square">
            <a:spAutoFit/>
          </a:bodyPr>
          <a:lstStyle>
            <a:lvl1pPr marL="0" indent="0">
              <a:spcBef>
                <a:spcPts val="1224"/>
              </a:spcBef>
              <a:buClr>
                <a:schemeClr val="tx1"/>
              </a:buClr>
              <a:buFont typeface="Wingdings" panose="05000000000000000000" pitchFamily="2" charset="2"/>
              <a:buNone/>
              <a:defRPr sz="3000" b="0">
                <a:latin typeface="+mn-lt"/>
              </a:defRPr>
            </a:lvl1pPr>
            <a:lvl2pPr marL="255588" indent="0">
              <a:buFont typeface="Wingdings" panose="05000000000000000000" pitchFamily="2" charset="2"/>
              <a:buNone/>
              <a:defRPr sz="2400" b="0"/>
            </a:lvl2pPr>
            <a:lvl3pPr marL="450850" indent="0">
              <a:buFont typeface="Wingdings" panose="05000000000000000000" pitchFamily="2" charset="2"/>
              <a:buNone/>
              <a:tabLst/>
              <a:defRPr sz="2200" b="0"/>
            </a:lvl3pPr>
            <a:lvl4pPr marL="652462" indent="0">
              <a:buFont typeface="Wingdings" panose="05000000000000000000" pitchFamily="2" charset="2"/>
              <a:buNone/>
              <a:defRPr sz="2200" b="0"/>
            </a:lvl4pPr>
            <a:lvl5pPr marL="854075" indent="0">
              <a:buFont typeface="Wingdings" panose="05000000000000000000" pitchFamily="2" charset="2"/>
              <a:buNone/>
              <a:tabLst/>
              <a:defRPr sz="22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1287"/>
            <a:ext cx="5486399" cy="2123658"/>
          </a:xfrm>
        </p:spPr>
        <p:txBody>
          <a:bodyPr wrap="square">
            <a:spAutoFit/>
          </a:bodyPr>
          <a:lstStyle>
            <a:lvl1pPr marL="0" indent="0">
              <a:spcBef>
                <a:spcPts val="1224"/>
              </a:spcBef>
              <a:buClr>
                <a:schemeClr val="tx1"/>
              </a:buClr>
              <a:buFont typeface="Arial" panose="020B0604020202020204" pitchFamily="34" charset="0"/>
              <a:buNone/>
              <a:defRPr lang="en-US" sz="3000" b="0" kern="1200" spc="0" baseline="0" dirty="0">
                <a:gradFill>
                  <a:gsLst>
                    <a:gs pos="1250">
                      <a:schemeClr val="tx1"/>
                    </a:gs>
                    <a:gs pos="100000">
                      <a:schemeClr val="tx1"/>
                    </a:gs>
                  </a:gsLst>
                  <a:lin ang="5400000" scaled="0"/>
                </a:gradFill>
                <a:latin typeface="+mn-lt"/>
                <a:ea typeface="+mn-ea"/>
                <a:cs typeface="+mn-cs"/>
              </a:defRPr>
            </a:lvl1pPr>
            <a:lvl2pPr marL="255588" indent="0">
              <a:buFont typeface="Arial" panose="020B0604020202020204" pitchFamily="34" charset="0"/>
              <a:buNone/>
              <a:defRPr lang="en-US" sz="2400" b="0" kern="1200" spc="0" baseline="0" dirty="0">
                <a:gradFill>
                  <a:gsLst>
                    <a:gs pos="1250">
                      <a:schemeClr val="tx1"/>
                    </a:gs>
                    <a:gs pos="100000">
                      <a:schemeClr val="tx1"/>
                    </a:gs>
                  </a:gsLst>
                  <a:lin ang="5400000" scaled="0"/>
                </a:gradFill>
                <a:latin typeface="+mn-lt"/>
                <a:ea typeface="+mn-ea"/>
                <a:cs typeface="+mn-cs"/>
              </a:defRPr>
            </a:lvl2pPr>
            <a:lvl3pPr marL="450850" indent="0">
              <a:buFont typeface="Arial" panose="020B0604020202020204" pitchFamily="34" charset="0"/>
              <a:buNone/>
              <a:tabLst/>
              <a:defRPr lang="en-US" sz="2200" b="0" kern="1200" spc="0" baseline="0" dirty="0">
                <a:gradFill>
                  <a:gsLst>
                    <a:gs pos="1250">
                      <a:schemeClr val="tx1"/>
                    </a:gs>
                    <a:gs pos="100000">
                      <a:schemeClr val="tx1"/>
                    </a:gs>
                  </a:gsLst>
                  <a:lin ang="5400000" scaled="0"/>
                </a:gradFill>
                <a:latin typeface="+mn-lt"/>
                <a:ea typeface="+mn-ea"/>
                <a:cs typeface="+mn-cs"/>
              </a:defRPr>
            </a:lvl3pPr>
            <a:lvl4pPr marL="652462" indent="0">
              <a:buFont typeface="Arial" panose="020B0604020202020204" pitchFamily="34" charset="0"/>
              <a:buNone/>
              <a:defRPr lang="en-US" sz="2200" b="0" kern="1200" spc="0" baseline="0" dirty="0">
                <a:gradFill>
                  <a:gsLst>
                    <a:gs pos="1250">
                      <a:schemeClr val="tx1"/>
                    </a:gs>
                    <a:gs pos="100000">
                      <a:schemeClr val="tx1"/>
                    </a:gs>
                  </a:gsLst>
                  <a:lin ang="5400000" scaled="0"/>
                </a:gradFill>
                <a:latin typeface="+mn-lt"/>
                <a:ea typeface="+mn-ea"/>
                <a:cs typeface="+mn-cs"/>
              </a:defRPr>
            </a:lvl4pPr>
            <a:lvl5pPr marL="854075" indent="0">
              <a:buFont typeface="Arial" panose="020B0604020202020204" pitchFamily="34" charset="0"/>
              <a:buNone/>
              <a:tabLst/>
              <a:defRPr lang="en-US" sz="2200" b="0" kern="1200" spc="0" baseline="0" dirty="0">
                <a:gradFill>
                  <a:gsLst>
                    <a:gs pos="1250">
                      <a:schemeClr val="tx1"/>
                    </a:gs>
                    <a:gs pos="100000">
                      <a:schemeClr val="tx1"/>
                    </a:gs>
                  </a:gsLst>
                  <a:lin ang="5400000" scaled="0"/>
                </a:gradFill>
                <a:latin typeface="+mn-lt"/>
                <a:ea typeface="+mn-ea"/>
                <a:cs typeface="+mn-cs"/>
              </a:defRPr>
            </a:lvl5pPr>
          </a:lstStyle>
          <a:p>
            <a:pPr marL="514350" marR="0" lvl="0" indent="-514350" algn="l" defTabSz="932742" rtl="0" eaLnBrk="1" fontAlgn="auto" latinLnBrk="0" hangingPunct="1">
              <a:lnSpc>
                <a:spcPct val="90000"/>
              </a:lnSpc>
              <a:spcBef>
                <a:spcPts val="1224"/>
              </a:spcBef>
              <a:spcAft>
                <a:spcPts val="0"/>
              </a:spcAft>
              <a:buClr>
                <a:schemeClr val="tx1"/>
              </a:buClr>
              <a:buSzPct val="90000"/>
              <a:tabLst/>
            </a:pPr>
            <a:r>
              <a:rPr lang="en-US"/>
              <a:t>Edit Master text styles</a:t>
            </a:r>
          </a:p>
          <a:p>
            <a:pPr marL="514350" marR="0" lvl="1" indent="-514350" algn="l" defTabSz="932742" rtl="0" eaLnBrk="1" fontAlgn="auto" latinLnBrk="0" hangingPunct="1">
              <a:lnSpc>
                <a:spcPct val="90000"/>
              </a:lnSpc>
              <a:spcBef>
                <a:spcPts val="1224"/>
              </a:spcBef>
              <a:spcAft>
                <a:spcPts val="0"/>
              </a:spcAft>
              <a:buClr>
                <a:schemeClr val="tx1"/>
              </a:buClr>
              <a:buSzPct val="90000"/>
              <a:tabLst/>
            </a:pPr>
            <a:r>
              <a:rPr lang="en-US"/>
              <a:t>Second level</a:t>
            </a:r>
          </a:p>
          <a:p>
            <a:pPr marL="514350" marR="0" lvl="2" indent="-514350" algn="l" defTabSz="932742" rtl="0" eaLnBrk="1" fontAlgn="auto" latinLnBrk="0" hangingPunct="1">
              <a:lnSpc>
                <a:spcPct val="90000"/>
              </a:lnSpc>
              <a:spcBef>
                <a:spcPts val="1224"/>
              </a:spcBef>
              <a:spcAft>
                <a:spcPts val="0"/>
              </a:spcAft>
              <a:buClr>
                <a:schemeClr val="tx1"/>
              </a:buClr>
              <a:buSzPct val="90000"/>
              <a:tabLst/>
            </a:pPr>
            <a:r>
              <a:rPr lang="en-US"/>
              <a:t>Third level</a:t>
            </a:r>
          </a:p>
          <a:p>
            <a:pPr marL="514350" marR="0" lvl="3" indent="-514350" algn="l" defTabSz="932742" rtl="0" eaLnBrk="1" fontAlgn="auto" latinLnBrk="0" hangingPunct="1">
              <a:lnSpc>
                <a:spcPct val="90000"/>
              </a:lnSpc>
              <a:spcBef>
                <a:spcPts val="1224"/>
              </a:spcBef>
              <a:spcAft>
                <a:spcPts val="0"/>
              </a:spcAft>
              <a:buClr>
                <a:schemeClr val="tx1"/>
              </a:buClr>
              <a:buSzPct val="90000"/>
              <a:tabLst/>
            </a:pPr>
            <a:r>
              <a:rPr lang="en-US"/>
              <a:t>Fourth level</a:t>
            </a:r>
          </a:p>
          <a:p>
            <a:pPr marL="514350" marR="0" lvl="4" indent="-514350" algn="l" defTabSz="932742" rtl="0" eaLnBrk="1" fontAlgn="auto" latinLnBrk="0" hangingPunct="1">
              <a:lnSpc>
                <a:spcPct val="90000"/>
              </a:lnSpc>
              <a:spcBef>
                <a:spcPts val="1224"/>
              </a:spcBef>
              <a:spcAft>
                <a:spcPts val="0"/>
              </a:spcAft>
              <a:buClr>
                <a:schemeClr val="tx1"/>
              </a:buClr>
              <a:buSzPct val="90000"/>
              <a:tabLst/>
            </a:pPr>
            <a:r>
              <a:rPr lang="en-US"/>
              <a:t>Fifth level</a:t>
            </a:r>
            <a:endParaRPr lang="en-US" dirty="0"/>
          </a:p>
        </p:txBody>
      </p:sp>
    </p:spTree>
    <p:extLst>
      <p:ext uri="{BB962C8B-B14F-4D97-AF65-F5344CB8AC3E}">
        <p14:creationId xmlns:p14="http://schemas.microsoft.com/office/powerpoint/2010/main" val="28863659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1287"/>
            <a:ext cx="5486399" cy="2157514"/>
          </a:xfrm>
        </p:spPr>
        <p:txBody>
          <a:bodyPr wrap="square">
            <a:spAutoFit/>
          </a:bodyPr>
          <a:lstStyle>
            <a:lvl1pPr marL="231775" indent="-231775">
              <a:spcBef>
                <a:spcPts val="1224"/>
              </a:spcBef>
              <a:buClr>
                <a:schemeClr val="tx1"/>
              </a:buClr>
              <a:buFont typeface="Wingdings" panose="05000000000000000000" pitchFamily="2" charset="2"/>
              <a:buChar char=""/>
              <a:defRPr sz="3000" b="0">
                <a:latin typeface="+mn-lt"/>
              </a:defRPr>
            </a:lvl1pPr>
            <a:lvl2pPr marL="427038" indent="-171450">
              <a:buFont typeface="Wingdings" panose="05000000000000000000" pitchFamily="2" charset="2"/>
              <a:buChar char=""/>
              <a:defRPr sz="2400" b="0"/>
            </a:lvl2pPr>
            <a:lvl3pPr marL="639763" indent="-188913">
              <a:buFont typeface="Wingdings" panose="05000000000000000000" pitchFamily="2" charset="2"/>
              <a:buChar char=""/>
              <a:tabLst/>
              <a:defRPr sz="2200" b="0"/>
            </a:lvl3pPr>
            <a:lvl4pPr marL="828675" indent="-176213">
              <a:buFont typeface="Wingdings" panose="05000000000000000000" pitchFamily="2" charset="2"/>
              <a:buChar char=""/>
              <a:defRPr sz="2200" b="0"/>
            </a:lvl4pPr>
            <a:lvl5pPr marL="1023938" indent="-169863">
              <a:buFont typeface="Wingdings" panose="05000000000000000000" pitchFamily="2" charset="2"/>
              <a:buChar char=""/>
              <a:tabLst/>
              <a:defRPr sz="22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1287"/>
            <a:ext cx="5486399" cy="2123658"/>
          </a:xfrm>
        </p:spPr>
        <p:txBody>
          <a:bodyPr wrap="square">
            <a:spAutoFit/>
          </a:bodyPr>
          <a:lstStyle>
            <a:lvl1pPr marL="287338" indent="-287338">
              <a:spcBef>
                <a:spcPts val="1224"/>
              </a:spcBef>
              <a:buClr>
                <a:schemeClr val="tx1"/>
              </a:buClr>
              <a:buFont typeface="Arial" pitchFamily="34" charset="0"/>
              <a:buChar char="•"/>
              <a:defRPr lang="en-US" sz="3000" b="0" kern="1200" spc="0" baseline="0" dirty="0">
                <a:gradFill>
                  <a:gsLst>
                    <a:gs pos="1250">
                      <a:schemeClr val="tx1"/>
                    </a:gs>
                    <a:gs pos="100000">
                      <a:schemeClr val="tx1"/>
                    </a:gs>
                  </a:gsLst>
                  <a:lin ang="5400000" scaled="0"/>
                </a:gradFill>
                <a:latin typeface="+mn-lt"/>
                <a:ea typeface="+mn-ea"/>
                <a:cs typeface="+mn-cs"/>
              </a:defRPr>
            </a:lvl1pPr>
            <a:lvl2pPr marL="598488" indent="-342900">
              <a:defRPr lang="en-US" sz="2400" b="0" kern="1200" spc="0" baseline="0" dirty="0">
                <a:gradFill>
                  <a:gsLst>
                    <a:gs pos="1250">
                      <a:schemeClr val="tx1"/>
                    </a:gs>
                    <a:gs pos="100000">
                      <a:schemeClr val="tx1"/>
                    </a:gs>
                  </a:gsLst>
                  <a:lin ang="5400000" scaled="0"/>
                </a:gradFill>
                <a:latin typeface="+mn-lt"/>
                <a:ea typeface="+mn-ea"/>
                <a:cs typeface="+mn-cs"/>
              </a:defRPr>
            </a:lvl2pPr>
            <a:lvl3pPr marL="793750" indent="-342900">
              <a:tabLst/>
              <a:defRPr lang="en-US" sz="2200" b="0" kern="1200" spc="0" baseline="0" dirty="0">
                <a:gradFill>
                  <a:gsLst>
                    <a:gs pos="1250">
                      <a:schemeClr val="tx1"/>
                    </a:gs>
                    <a:gs pos="100000">
                      <a:schemeClr val="tx1"/>
                    </a:gs>
                  </a:gsLst>
                  <a:lin ang="5400000" scaled="0"/>
                </a:gradFill>
                <a:latin typeface="+mn-lt"/>
                <a:ea typeface="+mn-ea"/>
                <a:cs typeface="+mn-cs"/>
              </a:defRPr>
            </a:lvl3pPr>
            <a:lvl4pPr marL="995362" indent="-342900">
              <a:defRPr lang="en-US" sz="2200" b="0" kern="1200" spc="0" baseline="0" dirty="0">
                <a:gradFill>
                  <a:gsLst>
                    <a:gs pos="1250">
                      <a:schemeClr val="tx1"/>
                    </a:gs>
                    <a:gs pos="100000">
                      <a:schemeClr val="tx1"/>
                    </a:gs>
                  </a:gsLst>
                  <a:lin ang="5400000" scaled="0"/>
                </a:gradFill>
                <a:latin typeface="+mn-lt"/>
                <a:ea typeface="+mn-ea"/>
                <a:cs typeface="+mn-cs"/>
              </a:defRPr>
            </a:lvl4pPr>
            <a:lvl5pPr marL="1196975" indent="-342900">
              <a:tabLst/>
              <a:defRPr lang="en-US" sz="2200" b="0" kern="1200" spc="0" baseline="0" dirty="0">
                <a:gradFill>
                  <a:gsLst>
                    <a:gs pos="1250">
                      <a:schemeClr val="tx1"/>
                    </a:gs>
                    <a:gs pos="100000">
                      <a:schemeClr val="tx1"/>
                    </a:gs>
                  </a:gsLst>
                  <a:lin ang="5400000" scaled="0"/>
                </a:gradFill>
                <a:latin typeface="+mn-lt"/>
                <a:ea typeface="+mn-ea"/>
                <a:cs typeface="+mn-cs"/>
              </a:defRPr>
            </a:lvl5pPr>
          </a:lstStyle>
          <a:p>
            <a:pPr marL="231775" marR="0" lvl="0"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Edit Master text styles</a:t>
            </a:r>
          </a:p>
          <a:p>
            <a:pPr marL="231775" marR="0" lvl="1"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Second level</a:t>
            </a:r>
          </a:p>
          <a:p>
            <a:pPr marL="231775" marR="0" lvl="2"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Third level</a:t>
            </a:r>
          </a:p>
          <a:p>
            <a:pPr marL="231775" marR="0" lvl="3"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Fourth level</a:t>
            </a:r>
          </a:p>
          <a:p>
            <a:pPr marL="231775" marR="0" lvl="4"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Fifth level</a:t>
            </a:r>
            <a:endParaRPr lang="en-US" dirty="0"/>
          </a:p>
        </p:txBody>
      </p:sp>
    </p:spTree>
    <p:extLst>
      <p:ext uri="{BB962C8B-B14F-4D97-AF65-F5344CB8AC3E}">
        <p14:creationId xmlns:p14="http://schemas.microsoft.com/office/powerpoint/2010/main" val="40919316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09252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77"/>
            <a:ext cx="7315200" cy="1181862"/>
          </a:xfrm>
          <a:noFill/>
        </p:spPr>
        <p:txBody>
          <a:bodyPr wrap="square"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4876166"/>
            <a:ext cx="7314043" cy="738664"/>
          </a:xfrm>
          <a:noFill/>
        </p:spPr>
        <p:txBody>
          <a:bodyPr wrap="square"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159199336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125677"/>
            <a:ext cx="7314042" cy="1181862"/>
          </a:xfrm>
          <a:noFill/>
        </p:spPr>
        <p:txBody>
          <a:bodyPr wrap="square" tIns="91440" bIns="91440" anchor="t" anchorCtr="0">
            <a:spAutoFit/>
          </a:bodyPr>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2809030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emf"/><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308324"/>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p:cNvPicPr>
            <a:picLocks noChangeAspect="1"/>
          </p:cNvPicPr>
          <p:nvPr userDrawn="1"/>
        </p:nvPicPr>
        <p:blipFill>
          <a:blip r:embed="rId21"/>
          <a:stretch>
            <a:fillRect/>
          </a:stretch>
        </p:blipFill>
        <p:spPr>
          <a:xfrm rot="5400000">
            <a:off x="9371795" y="3072299"/>
            <a:ext cx="6995160" cy="849926"/>
          </a:xfrm>
          <a:prstGeom prst="rect">
            <a:avLst/>
          </a:prstGeom>
        </p:spPr>
      </p:pic>
    </p:spTree>
    <p:extLst>
      <p:ext uri="{BB962C8B-B14F-4D97-AF65-F5344CB8AC3E}">
        <p14:creationId xmlns:p14="http://schemas.microsoft.com/office/powerpoint/2010/main" val="4059602932"/>
      </p:ext>
    </p:extLst>
  </p:cSld>
  <p:clrMap bg1="lt1" tx1="dk1" bg2="lt2" tx2="dk2" accent1="accent1" accent2="accent2" accent3="accent3" accent4="accent4" accent5="accent5" accent6="accent6" hlink="hlink" folHlink="folHlink"/>
  <p:sldLayoutIdLst>
    <p:sldLayoutId id="2147484476" r:id="rId1"/>
    <p:sldLayoutId id="2147484478" r:id="rId2"/>
    <p:sldLayoutId id="2147484480" r:id="rId3"/>
    <p:sldLayoutId id="2147484481" r:id="rId4"/>
    <p:sldLayoutId id="2147484482" r:id="rId5"/>
    <p:sldLayoutId id="2147484483" r:id="rId6"/>
    <p:sldLayoutId id="2147484484" r:id="rId7"/>
    <p:sldLayoutId id="2147484485" r:id="rId8"/>
    <p:sldLayoutId id="2147484486" r:id="rId9"/>
    <p:sldLayoutId id="2147484487" r:id="rId10"/>
    <p:sldLayoutId id="2147484488" r:id="rId11"/>
    <p:sldLayoutId id="2147484495" r:id="rId12"/>
    <p:sldLayoutId id="2147484489" r:id="rId13"/>
    <p:sldLayoutId id="2147484490" r:id="rId14"/>
    <p:sldLayoutId id="2147484491" r:id="rId15"/>
    <p:sldLayoutId id="2147484496" r:id="rId16"/>
    <p:sldLayoutId id="2147484492" r:id="rId17"/>
    <p:sldLayoutId id="2147484493" r:id="rId18"/>
    <p:sldLayoutId id="2147484494" r:id="rId19"/>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hyperlink" Target="http://blog.revolutionanalytics.com/2017/09/wood-knots.html" TargetMode="External"/><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4.xml"/><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74701" y="1516062"/>
            <a:ext cx="11142942" cy="2438402"/>
          </a:xfrm>
        </p:spPr>
        <p:txBody>
          <a:bodyPr/>
          <a:lstStyle/>
          <a:p>
            <a:pPr fontAlgn="base"/>
            <a:r>
              <a:rPr lang="en-US" sz="3500" dirty="0"/>
              <a:t>Using R and Python for Scalable Data Science, Machine Learning, and AI</a:t>
            </a:r>
            <a:br>
              <a:rPr lang="en-US" sz="3500" dirty="0"/>
            </a:br>
            <a:br>
              <a:rPr lang="en-US" sz="3500" dirty="0"/>
            </a:br>
            <a:r>
              <a:rPr lang="en-US" sz="3000" i="1" dirty="0"/>
              <a:t> </a:t>
            </a:r>
          </a:p>
        </p:txBody>
      </p:sp>
      <p:sp>
        <p:nvSpPr>
          <p:cNvPr id="5" name="Text Placeholder 4"/>
          <p:cNvSpPr>
            <a:spLocks noGrp="1"/>
          </p:cNvSpPr>
          <p:nvPr>
            <p:ph type="body" sz="quarter" idx="12"/>
          </p:nvPr>
        </p:nvSpPr>
        <p:spPr>
          <a:xfrm>
            <a:off x="274701" y="3986936"/>
            <a:ext cx="7315137" cy="2482126"/>
          </a:xfrm>
        </p:spPr>
        <p:txBody>
          <a:bodyPr/>
          <a:lstStyle/>
          <a:p>
            <a:r>
              <a:rPr lang="en-US" sz="2400" i="1" dirty="0"/>
              <a:t>Debraj GuhaThakurta</a:t>
            </a:r>
          </a:p>
          <a:p>
            <a:r>
              <a:rPr lang="en-US" sz="2400" i="1" dirty="0"/>
              <a:t>Bob Horton</a:t>
            </a:r>
          </a:p>
          <a:p>
            <a:r>
              <a:rPr lang="en-US" sz="2400" i="1" dirty="0"/>
              <a:t>Ali Zaidi</a:t>
            </a:r>
          </a:p>
          <a:p>
            <a:r>
              <a:rPr lang="en-US" sz="2400" i="1" dirty="0"/>
              <a:t>John-Mark Agosta</a:t>
            </a:r>
          </a:p>
          <a:p>
            <a:r>
              <a:rPr lang="en-US" sz="2400" i="1" dirty="0"/>
              <a:t>Tomas Singliar</a:t>
            </a:r>
          </a:p>
          <a:p>
            <a:r>
              <a:rPr lang="en-US" sz="2400" i="1" dirty="0"/>
              <a:t>Mario Inchiosa</a:t>
            </a:r>
          </a:p>
          <a:p>
            <a:endParaRPr lang="en-US" sz="2400" i="1" dirty="0"/>
          </a:p>
        </p:txBody>
      </p:sp>
    </p:spTree>
    <p:extLst>
      <p:ext uri="{BB962C8B-B14F-4D97-AF65-F5344CB8AC3E}">
        <p14:creationId xmlns:p14="http://schemas.microsoft.com/office/powerpoint/2010/main" val="37886476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4294967295"/>
          </p:nvPr>
        </p:nvSpPr>
        <p:spPr>
          <a:xfrm>
            <a:off x="272274" y="1343939"/>
            <a:ext cx="11887200" cy="3619452"/>
          </a:xfrm>
        </p:spPr>
        <p:txBody>
          <a:bodyPr/>
          <a:lstStyle/>
          <a:p>
            <a:r>
              <a:rPr lang="en-US" sz="2400" dirty="0"/>
              <a:t>Starting with Microsoft R Server 9.1, the </a:t>
            </a:r>
            <a:r>
              <a:rPr lang="en-US" sz="2400" dirty="0" err="1"/>
              <a:t>MicrosoftML</a:t>
            </a:r>
            <a:r>
              <a:rPr lang="en-US" sz="2400" dirty="0"/>
              <a:t> package has added support for pre-trained deep neural network models for image featurization.</a:t>
            </a:r>
          </a:p>
          <a:p>
            <a:endParaRPr lang="en-US" sz="2400" dirty="0"/>
          </a:p>
          <a:p>
            <a:r>
              <a:rPr lang="en-US" sz="2400" dirty="0"/>
              <a:t>We can now use the following four deep neural network models trained on ImageNet data set to extract features from images.</a:t>
            </a:r>
          </a:p>
          <a:p>
            <a:pPr lvl="1"/>
            <a:r>
              <a:rPr lang="en-US" sz="1800" dirty="0">
                <a:latin typeface="+mj-lt"/>
              </a:rPr>
              <a:t>ResNet-18</a:t>
            </a:r>
          </a:p>
          <a:p>
            <a:pPr lvl="1"/>
            <a:r>
              <a:rPr lang="en-US" sz="1800" dirty="0">
                <a:latin typeface="+mj-lt"/>
              </a:rPr>
              <a:t>ResNet-50</a:t>
            </a:r>
          </a:p>
          <a:p>
            <a:pPr lvl="1"/>
            <a:r>
              <a:rPr lang="en-US" sz="1800" dirty="0">
                <a:latin typeface="+mj-lt"/>
              </a:rPr>
              <a:t>ResNet-101</a:t>
            </a:r>
          </a:p>
          <a:p>
            <a:pPr lvl="1"/>
            <a:r>
              <a:rPr lang="en-US" sz="1800" dirty="0" err="1">
                <a:latin typeface="+mj-lt"/>
              </a:rPr>
              <a:t>AlexNet</a:t>
            </a:r>
            <a:endParaRPr lang="en-US" sz="1800" dirty="0">
              <a:latin typeface="+mj-lt"/>
            </a:endParaRPr>
          </a:p>
          <a:p>
            <a:pPr marL="0" indent="0">
              <a:buNone/>
            </a:pPr>
            <a:endParaRPr lang="en-US" sz="2400" dirty="0"/>
          </a:p>
        </p:txBody>
      </p:sp>
      <p:sp>
        <p:nvSpPr>
          <p:cNvPr id="2" name="Title 1"/>
          <p:cNvSpPr>
            <a:spLocks noGrp="1"/>
          </p:cNvSpPr>
          <p:nvPr>
            <p:ph type="title"/>
          </p:nvPr>
        </p:nvSpPr>
        <p:spPr/>
        <p:txBody>
          <a:bodyPr/>
          <a:lstStyle/>
          <a:p>
            <a:r>
              <a:rPr lang="en-US" dirty="0"/>
              <a:t>Image Featurization in Microsoft ML Server</a:t>
            </a:r>
            <a:endParaRPr lang="en-US" sz="4000" dirty="0">
              <a:gradFill>
                <a:gsLst>
                  <a:gs pos="21538">
                    <a:schemeClr val="tx1"/>
                  </a:gs>
                  <a:gs pos="33000">
                    <a:schemeClr val="tx1"/>
                  </a:gs>
                </a:gsLst>
                <a:lin ang="5400000" scaled="0"/>
              </a:gradFill>
            </a:endParaRPr>
          </a:p>
        </p:txBody>
      </p:sp>
      <p:sp>
        <p:nvSpPr>
          <p:cNvPr id="4" name="Rectangle 1">
            <a:extLst>
              <a:ext uri="{FF2B5EF4-FFF2-40B4-BE49-F238E27FC236}">
                <a16:creationId xmlns:a16="http://schemas.microsoft.com/office/drawing/2014/main" id="{9A794128-BD70-49F3-AAC1-B48415649597}"/>
              </a:ext>
            </a:extLst>
          </p:cNvPr>
          <p:cNvSpPr>
            <a:spLocks noChangeArrowheads="1"/>
          </p:cNvSpPr>
          <p:nvPr/>
        </p:nvSpPr>
        <p:spPr bwMode="auto">
          <a:xfrm>
            <a:off x="152400" y="152400"/>
            <a:ext cx="124364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9" name="Picture 8" descr="AlexNet architecture.">
            <a:extLst>
              <a:ext uri="{FF2B5EF4-FFF2-40B4-BE49-F238E27FC236}">
                <a16:creationId xmlns:a16="http://schemas.microsoft.com/office/drawing/2014/main" id="{2CFD754C-CF89-4845-BE81-5E4E752BD776}"/>
              </a:ext>
            </a:extLst>
          </p:cNvPr>
          <p:cNvPicPr>
            <a:picLocks noChangeAspect="1"/>
          </p:cNvPicPr>
          <p:nvPr/>
        </p:nvPicPr>
        <p:blipFill>
          <a:blip r:embed="rId3"/>
          <a:stretch>
            <a:fillRect/>
          </a:stretch>
        </p:blipFill>
        <p:spPr>
          <a:xfrm>
            <a:off x="2865437" y="4069437"/>
            <a:ext cx="6234736" cy="2628225"/>
          </a:xfrm>
          <a:prstGeom prst="rect">
            <a:avLst/>
          </a:prstGeom>
        </p:spPr>
      </p:pic>
      <p:sp>
        <p:nvSpPr>
          <p:cNvPr id="10" name="TextBox 9">
            <a:extLst>
              <a:ext uri="{FF2B5EF4-FFF2-40B4-BE49-F238E27FC236}">
                <a16:creationId xmlns:a16="http://schemas.microsoft.com/office/drawing/2014/main" id="{D63DA5A4-A16D-4A89-B6D9-373EF88F841C}"/>
              </a:ext>
            </a:extLst>
          </p:cNvPr>
          <p:cNvSpPr txBox="1"/>
          <p:nvPr/>
        </p:nvSpPr>
        <p:spPr>
          <a:xfrm>
            <a:off x="980523" y="5069617"/>
            <a:ext cx="1961114" cy="627864"/>
          </a:xfrm>
          <a:prstGeom prst="rect">
            <a:avLst/>
          </a:prstGeom>
          <a:noFill/>
        </p:spPr>
        <p:txBody>
          <a:bodyPr wrap="none" lIns="182880" tIns="146304" rIns="182880" bIns="146304" rtlCol="0">
            <a:spAutoFit/>
          </a:bodyPr>
          <a:lstStyle/>
          <a:p>
            <a:pPr>
              <a:lnSpc>
                <a:spcPct val="90000"/>
              </a:lnSpc>
              <a:spcAft>
                <a:spcPts val="600"/>
              </a:spcAft>
            </a:pPr>
            <a:r>
              <a:rPr lang="en-US" sz="2400" dirty="0">
                <a:solidFill>
                  <a:schemeClr val="tx2"/>
                </a:solidFill>
              </a:rPr>
              <a:t>Input image</a:t>
            </a:r>
          </a:p>
        </p:txBody>
      </p:sp>
      <p:sp>
        <p:nvSpPr>
          <p:cNvPr id="11" name="Rectangle 10">
            <a:extLst>
              <a:ext uri="{FF2B5EF4-FFF2-40B4-BE49-F238E27FC236}">
                <a16:creationId xmlns:a16="http://schemas.microsoft.com/office/drawing/2014/main" id="{82FC0171-6D64-4F27-8F87-C7A48DA03F76}"/>
              </a:ext>
            </a:extLst>
          </p:cNvPr>
          <p:cNvSpPr/>
          <p:nvPr/>
        </p:nvSpPr>
        <p:spPr bwMode="auto">
          <a:xfrm>
            <a:off x="8428037" y="4259262"/>
            <a:ext cx="381000" cy="2209800"/>
          </a:xfrm>
          <a:prstGeom prst="rect">
            <a:avLst/>
          </a:prstGeom>
          <a:noFill/>
          <a:ln w="28575">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2" name="TextBox 11">
            <a:extLst>
              <a:ext uri="{FF2B5EF4-FFF2-40B4-BE49-F238E27FC236}">
                <a16:creationId xmlns:a16="http://schemas.microsoft.com/office/drawing/2014/main" id="{39D23A8E-B9A5-448D-BE80-7439ABF35389}"/>
              </a:ext>
            </a:extLst>
          </p:cNvPr>
          <p:cNvSpPr txBox="1"/>
          <p:nvPr/>
        </p:nvSpPr>
        <p:spPr>
          <a:xfrm>
            <a:off x="9023973" y="4069437"/>
            <a:ext cx="2454005" cy="627864"/>
          </a:xfrm>
          <a:prstGeom prst="rect">
            <a:avLst/>
          </a:prstGeom>
          <a:noFill/>
        </p:spPr>
        <p:txBody>
          <a:bodyPr wrap="none" lIns="182880" tIns="146304" rIns="182880" bIns="146304" rtlCol="0">
            <a:spAutoFit/>
          </a:bodyPr>
          <a:lstStyle/>
          <a:p>
            <a:pPr>
              <a:lnSpc>
                <a:spcPct val="90000"/>
              </a:lnSpc>
              <a:spcAft>
                <a:spcPts val="600"/>
              </a:spcAft>
            </a:pPr>
            <a:r>
              <a:rPr lang="en-US" sz="2400" dirty="0">
                <a:solidFill>
                  <a:schemeClr val="tx2"/>
                </a:solidFill>
              </a:rPr>
              <a:t>Output features</a:t>
            </a:r>
          </a:p>
        </p:txBody>
      </p:sp>
      <p:sp>
        <p:nvSpPr>
          <p:cNvPr id="13" name="Rectangle 12">
            <a:extLst>
              <a:ext uri="{FF2B5EF4-FFF2-40B4-BE49-F238E27FC236}">
                <a16:creationId xmlns:a16="http://schemas.microsoft.com/office/drawing/2014/main" id="{5D75EA1D-EA28-4F81-A86B-984FE3782408}"/>
              </a:ext>
            </a:extLst>
          </p:cNvPr>
          <p:cNvSpPr/>
          <p:nvPr/>
        </p:nvSpPr>
        <p:spPr bwMode="auto">
          <a:xfrm>
            <a:off x="2865437" y="4069437"/>
            <a:ext cx="609600" cy="2628225"/>
          </a:xfrm>
          <a:prstGeom prst="rect">
            <a:avLst/>
          </a:prstGeom>
          <a:noFill/>
          <a:ln w="28575">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2428230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4294967295"/>
          </p:nvPr>
        </p:nvSpPr>
        <p:spPr>
          <a:xfrm>
            <a:off x="272274" y="1343939"/>
            <a:ext cx="11887200" cy="2326791"/>
          </a:xfrm>
        </p:spPr>
        <p:txBody>
          <a:bodyPr/>
          <a:lstStyle/>
          <a:p>
            <a:r>
              <a:rPr lang="en-US" sz="2400" dirty="0"/>
              <a:t>Usage of these pre-trained models allows us to take advantage of their features hard learned from previous data sets which would be otherwise impossible or very inefficient to feature engineer. </a:t>
            </a:r>
          </a:p>
          <a:p>
            <a:endParaRPr lang="en-US" sz="2400" dirty="0"/>
          </a:p>
          <a:p>
            <a:r>
              <a:rPr lang="en-US" sz="2400" dirty="0"/>
              <a:t>Heuristically, the larger the model, the better the performance but the longer it takes to run.</a:t>
            </a:r>
          </a:p>
        </p:txBody>
      </p:sp>
      <p:sp>
        <p:nvSpPr>
          <p:cNvPr id="2" name="Title 1"/>
          <p:cNvSpPr>
            <a:spLocks noGrp="1"/>
          </p:cNvSpPr>
          <p:nvPr>
            <p:ph type="title"/>
          </p:nvPr>
        </p:nvSpPr>
        <p:spPr/>
        <p:txBody>
          <a:bodyPr/>
          <a:lstStyle/>
          <a:p>
            <a:r>
              <a:rPr lang="en-US" dirty="0"/>
              <a:t>Image Featurization in Microsoft ML Server</a:t>
            </a:r>
            <a:endParaRPr lang="en-US" sz="4000" dirty="0">
              <a:gradFill>
                <a:gsLst>
                  <a:gs pos="21538">
                    <a:schemeClr val="tx1"/>
                  </a:gs>
                  <a:gs pos="33000">
                    <a:schemeClr val="tx1"/>
                  </a:gs>
                </a:gsLst>
                <a:lin ang="5400000" scaled="0"/>
              </a:gradFill>
            </a:endParaRPr>
          </a:p>
        </p:txBody>
      </p:sp>
      <p:sp>
        <p:nvSpPr>
          <p:cNvPr id="4" name="Rectangle 1">
            <a:extLst>
              <a:ext uri="{FF2B5EF4-FFF2-40B4-BE49-F238E27FC236}">
                <a16:creationId xmlns:a16="http://schemas.microsoft.com/office/drawing/2014/main" id="{9A794128-BD70-49F3-AAC1-B48415649597}"/>
              </a:ext>
            </a:extLst>
          </p:cNvPr>
          <p:cNvSpPr>
            <a:spLocks noChangeArrowheads="1"/>
          </p:cNvSpPr>
          <p:nvPr/>
        </p:nvSpPr>
        <p:spPr bwMode="auto">
          <a:xfrm>
            <a:off x="152400" y="152400"/>
            <a:ext cx="124364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5" name="Picture 4">
            <a:extLst>
              <a:ext uri="{FF2B5EF4-FFF2-40B4-BE49-F238E27FC236}">
                <a16:creationId xmlns:a16="http://schemas.microsoft.com/office/drawing/2014/main" id="{A5D4AD01-6D38-4273-A0BD-0367A1AF925E}"/>
              </a:ext>
            </a:extLst>
          </p:cNvPr>
          <p:cNvPicPr>
            <a:picLocks noChangeAspect="1"/>
          </p:cNvPicPr>
          <p:nvPr/>
        </p:nvPicPr>
        <p:blipFill>
          <a:blip r:embed="rId3"/>
          <a:stretch>
            <a:fillRect/>
          </a:stretch>
        </p:blipFill>
        <p:spPr>
          <a:xfrm>
            <a:off x="503237" y="3944846"/>
            <a:ext cx="8786812" cy="2219416"/>
          </a:xfrm>
          <a:prstGeom prst="rect">
            <a:avLst/>
          </a:prstGeom>
        </p:spPr>
      </p:pic>
      <p:sp>
        <p:nvSpPr>
          <p:cNvPr id="6" name="TextBox 5">
            <a:extLst>
              <a:ext uri="{FF2B5EF4-FFF2-40B4-BE49-F238E27FC236}">
                <a16:creationId xmlns:a16="http://schemas.microsoft.com/office/drawing/2014/main" id="{DBA9F036-F88A-4569-A928-8FCD0BF9795B}"/>
              </a:ext>
            </a:extLst>
          </p:cNvPr>
          <p:cNvSpPr txBox="1"/>
          <p:nvPr/>
        </p:nvSpPr>
        <p:spPr>
          <a:xfrm>
            <a:off x="272274" y="6385319"/>
            <a:ext cx="10507107" cy="461665"/>
          </a:xfrm>
          <a:prstGeom prst="rect">
            <a:avLst/>
          </a:prstGeom>
          <a:noFill/>
        </p:spPr>
        <p:txBody>
          <a:bodyPr wrap="none" lIns="182880" tIns="146304" rIns="182880" bIns="146304" rtlCol="0">
            <a:spAutoFit/>
          </a:bodyPr>
          <a:lstStyle/>
          <a:p>
            <a:pPr>
              <a:lnSpc>
                <a:spcPct val="90000"/>
              </a:lnSpc>
              <a:spcAft>
                <a:spcPts val="600"/>
              </a:spcAft>
            </a:pPr>
            <a:r>
              <a:rPr lang="en-US" sz="1200" dirty="0">
                <a:gradFill>
                  <a:gsLst>
                    <a:gs pos="2917">
                      <a:schemeClr val="tx1"/>
                    </a:gs>
                    <a:gs pos="30000">
                      <a:schemeClr val="tx1"/>
                    </a:gs>
                  </a:gsLst>
                  <a:lin ang="5400000" scaled="0"/>
                </a:gradFill>
              </a:rPr>
              <a:t>* Code snapshot taken from https://blogs.msdn.microsoft.com/mlserver/2017/04/12/image-featurization-with-a-pre-trained-deep-neural-network-model/ </a:t>
            </a:r>
          </a:p>
        </p:txBody>
      </p:sp>
    </p:spTree>
    <p:extLst>
      <p:ext uri="{BB962C8B-B14F-4D97-AF65-F5344CB8AC3E}">
        <p14:creationId xmlns:p14="http://schemas.microsoft.com/office/powerpoint/2010/main" val="42024921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descr="In the sawmill industry lumber grading is an important step of the manufacturing process. &#10;&#10;Improved grading accuracy and better control of quality variation in production leads directly to improved profits. &#10;&#10;Grading has traditionally been done by visual inspection, in which a (human) grader marks each piece of lumber as it leaves the mill, according to a factors like size, category, and position of knots, cracks, species of tree, etc.&#10;&#10;A number of automated lumber grading systems have been developed which aim to improve the accuracy and the efficiency of lumber grading.&#10;" title="Domain: wood knots and lumber grading"/>
          <p:cNvSpPr>
            <a:spLocks noGrp="1"/>
          </p:cNvSpPr>
          <p:nvPr>
            <p:ph type="body" sz="quarter" idx="4294967295"/>
          </p:nvPr>
        </p:nvSpPr>
        <p:spPr>
          <a:xfrm>
            <a:off x="272274" y="1343939"/>
            <a:ext cx="6250763" cy="5773888"/>
          </a:xfrm>
        </p:spPr>
        <p:txBody>
          <a:bodyPr/>
          <a:lstStyle/>
          <a:p>
            <a:r>
              <a:rPr lang="en-US" sz="2400" dirty="0"/>
              <a:t>Active learning is a case of semi-supervised learning in which an algorithm interactively asks for additional labeled data that would result in most gain in model performance</a:t>
            </a:r>
          </a:p>
          <a:p>
            <a:endParaRPr lang="en-US" sz="2400" dirty="0"/>
          </a:p>
          <a:p>
            <a:r>
              <a:rPr lang="en-US" sz="2400" dirty="0"/>
              <a:t>Data (unlabeled) is often easier to come by than expert labelers</a:t>
            </a:r>
          </a:p>
          <a:p>
            <a:endParaRPr lang="en-US" sz="2400" dirty="0"/>
          </a:p>
          <a:p>
            <a:r>
              <a:rPr lang="en-US" sz="2400" dirty="0"/>
              <a:t>Active learning starts with a base classifier and looks for which samples should I get more of to improve my classifier the most? </a:t>
            </a:r>
          </a:p>
          <a:p>
            <a:pPr lvl="1"/>
            <a:r>
              <a:rPr lang="en-US" sz="2000" dirty="0"/>
              <a:t>What is the model good at? What needs work (e.g., more training data)?</a:t>
            </a:r>
          </a:p>
          <a:p>
            <a:pPr lvl="1"/>
            <a:r>
              <a:rPr lang="en-US" sz="2000" dirty="0"/>
              <a:t>How much of the unlabeled data can we eliminate as already identifiable?</a:t>
            </a:r>
          </a:p>
          <a:p>
            <a:endParaRPr lang="en-US" sz="2400" dirty="0"/>
          </a:p>
        </p:txBody>
      </p:sp>
      <p:sp>
        <p:nvSpPr>
          <p:cNvPr id="2" name="Title 1"/>
          <p:cNvSpPr>
            <a:spLocks noGrp="1"/>
          </p:cNvSpPr>
          <p:nvPr>
            <p:ph type="title"/>
          </p:nvPr>
        </p:nvSpPr>
        <p:spPr/>
        <p:txBody>
          <a:bodyPr/>
          <a:lstStyle/>
          <a:p>
            <a:r>
              <a:rPr lang="en-US" dirty="0"/>
              <a:t>Active Learning</a:t>
            </a:r>
            <a:endParaRPr lang="en-US" sz="4000" dirty="0">
              <a:gradFill>
                <a:gsLst>
                  <a:gs pos="21538">
                    <a:schemeClr val="tx1"/>
                  </a:gs>
                  <a:gs pos="33000">
                    <a:schemeClr val="tx1"/>
                  </a:gs>
                </a:gsLst>
                <a:lin ang="5400000" scaled="0"/>
              </a:gradFill>
            </a:endParaRPr>
          </a:p>
        </p:txBody>
      </p:sp>
      <p:pic>
        <p:nvPicPr>
          <p:cNvPr id="4" name="Picture 3">
            <a:extLst>
              <a:ext uri="{FF2B5EF4-FFF2-40B4-BE49-F238E27FC236}">
                <a16:creationId xmlns:a16="http://schemas.microsoft.com/office/drawing/2014/main" id="{AEA01D66-F11A-41C7-9C4D-AA78EB9EACB6}"/>
              </a:ext>
            </a:extLst>
          </p:cNvPr>
          <p:cNvPicPr>
            <a:picLocks noChangeAspect="1"/>
          </p:cNvPicPr>
          <p:nvPr/>
        </p:nvPicPr>
        <p:blipFill>
          <a:blip r:embed="rId3"/>
          <a:stretch>
            <a:fillRect/>
          </a:stretch>
        </p:blipFill>
        <p:spPr>
          <a:xfrm>
            <a:off x="6904037" y="2049462"/>
            <a:ext cx="5353050" cy="2783650"/>
          </a:xfrm>
          <a:prstGeom prst="rect">
            <a:avLst/>
          </a:prstGeom>
        </p:spPr>
      </p:pic>
      <p:sp>
        <p:nvSpPr>
          <p:cNvPr id="5" name="TextBox 4">
            <a:extLst>
              <a:ext uri="{FF2B5EF4-FFF2-40B4-BE49-F238E27FC236}">
                <a16:creationId xmlns:a16="http://schemas.microsoft.com/office/drawing/2014/main" id="{1E476D08-A00C-46F2-B019-FE8EABB57A9F}"/>
              </a:ext>
            </a:extLst>
          </p:cNvPr>
          <p:cNvSpPr txBox="1"/>
          <p:nvPr/>
        </p:nvSpPr>
        <p:spPr>
          <a:xfrm>
            <a:off x="6751637" y="4833112"/>
            <a:ext cx="5353050" cy="461665"/>
          </a:xfrm>
          <a:prstGeom prst="rect">
            <a:avLst/>
          </a:prstGeom>
          <a:noFill/>
        </p:spPr>
        <p:txBody>
          <a:bodyPr wrap="square" lIns="182880" tIns="146304" rIns="182880" bIns="146304" rtlCol="0">
            <a:spAutoFit/>
          </a:bodyPr>
          <a:lstStyle/>
          <a:p>
            <a:pPr>
              <a:lnSpc>
                <a:spcPct val="90000"/>
              </a:lnSpc>
              <a:spcAft>
                <a:spcPts val="600"/>
              </a:spcAft>
            </a:pPr>
            <a:r>
              <a:rPr lang="en-US" sz="1200" dirty="0">
                <a:gradFill>
                  <a:gsLst>
                    <a:gs pos="2917">
                      <a:schemeClr val="tx1"/>
                    </a:gs>
                    <a:gs pos="30000">
                      <a:schemeClr val="tx1"/>
                    </a:gs>
                  </a:gsLst>
                  <a:lin ang="5400000" scaled="0"/>
                </a:gradFill>
              </a:rPr>
              <a:t>* Image taken from https://www.crowdflower.com</a:t>
            </a:r>
          </a:p>
        </p:txBody>
      </p:sp>
    </p:spTree>
    <p:extLst>
      <p:ext uri="{BB962C8B-B14F-4D97-AF65-F5344CB8AC3E}">
        <p14:creationId xmlns:p14="http://schemas.microsoft.com/office/powerpoint/2010/main" val="30390896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EBF549-3714-4EB1-89D6-90C85951D6A0}"/>
              </a:ext>
            </a:extLst>
          </p:cNvPr>
          <p:cNvSpPr>
            <a:spLocks noGrp="1"/>
          </p:cNvSpPr>
          <p:nvPr>
            <p:ph type="title"/>
          </p:nvPr>
        </p:nvSpPr>
        <p:spPr/>
        <p:txBody>
          <a:bodyPr/>
          <a:lstStyle/>
          <a:p>
            <a:r>
              <a:rPr lang="en-US" dirty="0"/>
              <a:t>Active learning</a:t>
            </a:r>
          </a:p>
        </p:txBody>
      </p:sp>
      <p:sp>
        <p:nvSpPr>
          <p:cNvPr id="3" name="Text Placeholder 2">
            <a:extLst>
              <a:ext uri="{FF2B5EF4-FFF2-40B4-BE49-F238E27FC236}">
                <a16:creationId xmlns:a16="http://schemas.microsoft.com/office/drawing/2014/main" id="{824A632E-B338-400C-87BD-897359370EFB}"/>
              </a:ext>
            </a:extLst>
          </p:cNvPr>
          <p:cNvSpPr>
            <a:spLocks noGrp="1"/>
          </p:cNvSpPr>
          <p:nvPr>
            <p:ph type="body" sz="quarter" idx="10"/>
          </p:nvPr>
        </p:nvSpPr>
        <p:spPr>
          <a:xfrm>
            <a:off x="273926" y="1363661"/>
            <a:ext cx="11889563" cy="5289115"/>
          </a:xfrm>
        </p:spPr>
        <p:txBody>
          <a:bodyPr/>
          <a:lstStyle/>
          <a:p>
            <a:r>
              <a:rPr lang="en-US" sz="2800" dirty="0"/>
              <a:t>In some applications, data is expensive to collect, e. g. experiments in biology</a:t>
            </a:r>
          </a:p>
          <a:p>
            <a:endParaRPr lang="en-US" sz="2800" dirty="0"/>
          </a:p>
          <a:p>
            <a:r>
              <a:rPr lang="en-US" sz="2800" dirty="0"/>
              <a:t>Active learning aims to to improve the model by selecting smallest data set possible in a more target way</a:t>
            </a:r>
          </a:p>
          <a:p>
            <a:endParaRPr lang="en-US" sz="2800" dirty="0"/>
          </a:p>
          <a:p>
            <a:r>
              <a:rPr lang="en-US" sz="2800" dirty="0"/>
              <a:t>Better model -&gt; better triage -&gt; better selection of cases to label -&gt; better model -&gt; ...</a:t>
            </a:r>
          </a:p>
          <a:p>
            <a:endParaRPr lang="en-US" sz="2800" dirty="0"/>
          </a:p>
          <a:p>
            <a:r>
              <a:rPr lang="en-US" sz="2800" dirty="0"/>
              <a:t>Companies like </a:t>
            </a:r>
            <a:r>
              <a:rPr lang="en-US" sz="2800" dirty="0" err="1"/>
              <a:t>CrowdFlower</a:t>
            </a:r>
            <a:r>
              <a:rPr lang="en-US" sz="2800" dirty="0"/>
              <a:t> and services like the Custom Vision Service use active learning.</a:t>
            </a:r>
          </a:p>
          <a:p>
            <a:endParaRPr lang="en-US" sz="2800" dirty="0"/>
          </a:p>
        </p:txBody>
      </p:sp>
    </p:spTree>
    <p:extLst>
      <p:ext uri="{BB962C8B-B14F-4D97-AF65-F5344CB8AC3E}">
        <p14:creationId xmlns:p14="http://schemas.microsoft.com/office/powerpoint/2010/main" val="35750580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64B2D-030E-44FE-9E5C-860447960301}"/>
              </a:ext>
            </a:extLst>
          </p:cNvPr>
          <p:cNvSpPr>
            <a:spLocks noGrp="1"/>
          </p:cNvSpPr>
          <p:nvPr>
            <p:ph type="title"/>
          </p:nvPr>
        </p:nvSpPr>
        <p:spPr/>
        <p:txBody>
          <a:bodyPr/>
          <a:lstStyle/>
          <a:p>
            <a:r>
              <a:rPr lang="en-US" dirty="0"/>
              <a:t>Query strategies</a:t>
            </a:r>
          </a:p>
        </p:txBody>
      </p:sp>
      <p:sp>
        <p:nvSpPr>
          <p:cNvPr id="3" name="Text Placeholder 2">
            <a:extLst>
              <a:ext uri="{FF2B5EF4-FFF2-40B4-BE49-F238E27FC236}">
                <a16:creationId xmlns:a16="http://schemas.microsoft.com/office/drawing/2014/main" id="{BFC5FE15-817F-4984-9970-5B00AB40FEFF}"/>
              </a:ext>
            </a:extLst>
          </p:cNvPr>
          <p:cNvSpPr>
            <a:spLocks noGrp="1"/>
          </p:cNvSpPr>
          <p:nvPr>
            <p:ph type="body" sz="quarter" idx="10"/>
          </p:nvPr>
        </p:nvSpPr>
        <p:spPr>
          <a:xfrm>
            <a:off x="274702" y="1211287"/>
            <a:ext cx="11888787" cy="5869299"/>
          </a:xfrm>
        </p:spPr>
        <p:txBody>
          <a:bodyPr/>
          <a:lstStyle/>
          <a:p>
            <a:pPr marL="0" indent="0">
              <a:buNone/>
            </a:pPr>
            <a:r>
              <a:rPr lang="en-US" sz="2800" dirty="0"/>
              <a:t>Some of the algorithms for determining which data points should be labeled are</a:t>
            </a:r>
            <a:r>
              <a:rPr lang="en-US" sz="3200" dirty="0"/>
              <a:t>*</a:t>
            </a:r>
            <a:r>
              <a:rPr lang="en-US" sz="2800" dirty="0"/>
              <a:t>:</a:t>
            </a:r>
          </a:p>
          <a:p>
            <a:pPr marL="0" indent="0">
              <a:buNone/>
            </a:pPr>
            <a:endParaRPr lang="en-US" sz="2200" dirty="0"/>
          </a:p>
          <a:p>
            <a:pPr lvl="1"/>
            <a:r>
              <a:rPr lang="en-US" sz="2200" dirty="0"/>
              <a:t>Uncertainty sampling: label those points for which the current model is least certain as to what the correct output should be</a:t>
            </a:r>
          </a:p>
          <a:p>
            <a:pPr lvl="1"/>
            <a:endParaRPr lang="en-US" sz="2200" dirty="0"/>
          </a:p>
          <a:p>
            <a:pPr lvl="1"/>
            <a:r>
              <a:rPr lang="en-US" sz="2200" dirty="0"/>
              <a:t>Query by committee: a variety of models are trained on the current labeled data, and vote on the output for unlabeled data; label those points for which the "committee" disagrees the most</a:t>
            </a:r>
          </a:p>
          <a:p>
            <a:pPr lvl="1"/>
            <a:endParaRPr lang="en-US" sz="2200" dirty="0"/>
          </a:p>
          <a:p>
            <a:pPr lvl="1"/>
            <a:r>
              <a:rPr lang="en-US" sz="2200" dirty="0"/>
              <a:t>Expected error reduction: label those points that would most reduce the model's generalization error</a:t>
            </a:r>
          </a:p>
          <a:p>
            <a:pPr lvl="1"/>
            <a:endParaRPr lang="en-US" sz="2200" dirty="0"/>
          </a:p>
          <a:p>
            <a:pPr lvl="1"/>
            <a:r>
              <a:rPr lang="en-US" sz="2200" dirty="0"/>
              <a:t>Variance reduction: label those points that would minimize output variance, which is one of the components of error</a:t>
            </a:r>
          </a:p>
          <a:p>
            <a:endParaRPr lang="en-US" sz="2200" dirty="0"/>
          </a:p>
        </p:txBody>
      </p:sp>
      <p:sp>
        <p:nvSpPr>
          <p:cNvPr id="4" name="TextBox 3">
            <a:extLst>
              <a:ext uri="{FF2B5EF4-FFF2-40B4-BE49-F238E27FC236}">
                <a16:creationId xmlns:a16="http://schemas.microsoft.com/office/drawing/2014/main" id="{A82AC7CD-697E-4F1C-93C6-07B6335D735A}"/>
              </a:ext>
            </a:extLst>
          </p:cNvPr>
          <p:cNvSpPr txBox="1"/>
          <p:nvPr/>
        </p:nvSpPr>
        <p:spPr>
          <a:xfrm>
            <a:off x="-106363" y="6621462"/>
            <a:ext cx="5222392" cy="461665"/>
          </a:xfrm>
          <a:prstGeom prst="rect">
            <a:avLst/>
          </a:prstGeom>
          <a:noFill/>
        </p:spPr>
        <p:txBody>
          <a:bodyPr wrap="none" lIns="182880" tIns="146304" rIns="182880" bIns="146304" rtlCol="0">
            <a:spAutoFit/>
          </a:bodyPr>
          <a:lstStyle/>
          <a:p>
            <a:pPr>
              <a:lnSpc>
                <a:spcPct val="90000"/>
              </a:lnSpc>
              <a:spcAft>
                <a:spcPts val="600"/>
              </a:spcAft>
            </a:pPr>
            <a:r>
              <a:rPr lang="en-US" sz="1200" dirty="0">
                <a:gradFill>
                  <a:gsLst>
                    <a:gs pos="2917">
                      <a:schemeClr val="tx1"/>
                    </a:gs>
                    <a:gs pos="30000">
                      <a:schemeClr val="tx1"/>
                    </a:gs>
                  </a:gsLst>
                  <a:lin ang="5400000" scaled="0"/>
                </a:gradFill>
              </a:rPr>
              <a:t>* Source: https://en.wikipedia.org/wiki/Active_learning_(machine_learning)</a:t>
            </a:r>
          </a:p>
        </p:txBody>
      </p:sp>
    </p:spTree>
    <p:extLst>
      <p:ext uri="{BB962C8B-B14F-4D97-AF65-F5344CB8AC3E}">
        <p14:creationId xmlns:p14="http://schemas.microsoft.com/office/powerpoint/2010/main" val="29999817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3A4EC-BB6F-46E6-A931-BDD84395BC90}"/>
              </a:ext>
            </a:extLst>
          </p:cNvPr>
          <p:cNvSpPr>
            <a:spLocks noGrp="1"/>
          </p:cNvSpPr>
          <p:nvPr>
            <p:ph type="title"/>
          </p:nvPr>
        </p:nvSpPr>
        <p:spPr/>
        <p:txBody>
          <a:bodyPr/>
          <a:lstStyle/>
          <a:p>
            <a:r>
              <a:rPr lang="en-US" dirty="0"/>
              <a:t>Custom Vision Service </a:t>
            </a:r>
            <a:r>
              <a:rPr lang="en-US"/>
              <a:t>on Azure</a:t>
            </a:r>
            <a:endParaRPr lang="en-US" dirty="0"/>
          </a:p>
        </p:txBody>
      </p:sp>
      <p:pic>
        <p:nvPicPr>
          <p:cNvPr id="4" name="Picture 3">
            <a:extLst>
              <a:ext uri="{FF2B5EF4-FFF2-40B4-BE49-F238E27FC236}">
                <a16:creationId xmlns:a16="http://schemas.microsoft.com/office/drawing/2014/main" id="{185AC5C4-5D51-410B-9215-97567FE3CDC6}"/>
              </a:ext>
            </a:extLst>
          </p:cNvPr>
          <p:cNvPicPr>
            <a:picLocks noChangeAspect="1"/>
          </p:cNvPicPr>
          <p:nvPr/>
        </p:nvPicPr>
        <p:blipFill>
          <a:blip r:embed="rId3"/>
          <a:stretch>
            <a:fillRect/>
          </a:stretch>
        </p:blipFill>
        <p:spPr>
          <a:xfrm>
            <a:off x="1722437" y="2860674"/>
            <a:ext cx="8458796" cy="3811589"/>
          </a:xfrm>
          <a:prstGeom prst="rect">
            <a:avLst/>
          </a:prstGeom>
        </p:spPr>
      </p:pic>
      <p:sp>
        <p:nvSpPr>
          <p:cNvPr id="3" name="Text Placeholder 2">
            <a:extLst>
              <a:ext uri="{FF2B5EF4-FFF2-40B4-BE49-F238E27FC236}">
                <a16:creationId xmlns:a16="http://schemas.microsoft.com/office/drawing/2014/main" id="{0B1C8283-F53E-4341-8EF4-764771A6443C}"/>
              </a:ext>
            </a:extLst>
          </p:cNvPr>
          <p:cNvSpPr>
            <a:spLocks noGrp="1"/>
          </p:cNvSpPr>
          <p:nvPr>
            <p:ph type="body" sz="quarter" idx="10"/>
          </p:nvPr>
        </p:nvSpPr>
        <p:spPr>
          <a:xfrm>
            <a:off x="274639" y="1435756"/>
            <a:ext cx="11584052" cy="1348061"/>
          </a:xfrm>
        </p:spPr>
        <p:txBody>
          <a:bodyPr/>
          <a:lstStyle/>
          <a:p>
            <a:r>
              <a:rPr lang="en-US" sz="2800" dirty="0"/>
              <a:t>Easily customize state-of-the-art computer vision models for your unique use case. Just upload a few labeled images and let Custom Vision Service do the rest.</a:t>
            </a:r>
          </a:p>
        </p:txBody>
      </p:sp>
      <p:sp>
        <p:nvSpPr>
          <p:cNvPr id="5" name="Rectangle 4">
            <a:extLst>
              <a:ext uri="{FF2B5EF4-FFF2-40B4-BE49-F238E27FC236}">
                <a16:creationId xmlns:a16="http://schemas.microsoft.com/office/drawing/2014/main" id="{7CD96077-7E22-4A0E-890E-DE6B2F92267E}"/>
              </a:ext>
            </a:extLst>
          </p:cNvPr>
          <p:cNvSpPr/>
          <p:nvPr/>
        </p:nvSpPr>
        <p:spPr bwMode="auto">
          <a:xfrm>
            <a:off x="1798637" y="5707062"/>
            <a:ext cx="8305800" cy="914400"/>
          </a:xfrm>
          <a:prstGeom prst="rect">
            <a:avLst/>
          </a:prstGeom>
          <a:noFill/>
          <a:ln w="19050">
            <a:solidFill>
              <a:schemeClr val="accent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13028324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7784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09FA34-884D-4640-A1A3-F81A1CC67EDB}"/>
              </a:ext>
            </a:extLst>
          </p:cNvPr>
          <p:cNvSpPr txBox="1">
            <a:spLocks/>
          </p:cNvSpPr>
          <p:nvPr/>
        </p:nvSpPr>
        <p:spPr>
          <a:xfrm>
            <a:off x="274639" y="295274"/>
            <a:ext cx="11889564" cy="917575"/>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a:t>Session Goals</a:t>
            </a:r>
            <a:br>
              <a:rPr lang="en-US"/>
            </a:br>
            <a:endParaRPr lang="en-US"/>
          </a:p>
        </p:txBody>
      </p:sp>
      <p:sp>
        <p:nvSpPr>
          <p:cNvPr id="3" name="Text Placeholder 2" descr="Participants will learn how to use pre-trained deep learning models in Microsoft ML Server to generate features that can be used in traditional machine learning approaches.&#10;&#10;Participants will learn how to run these types of featurization at scale. &#10;&#10;Participants will learn how to use an active learning process to build more accurate classifiers by selecting additional training examples&#10;&#10;" title="Session Goals">
            <a:extLst>
              <a:ext uri="{FF2B5EF4-FFF2-40B4-BE49-F238E27FC236}">
                <a16:creationId xmlns:a16="http://schemas.microsoft.com/office/drawing/2014/main" id="{EE938E51-AC46-47CA-82A7-FB1E6428ECB0}"/>
              </a:ext>
            </a:extLst>
          </p:cNvPr>
          <p:cNvSpPr txBox="1">
            <a:spLocks/>
          </p:cNvSpPr>
          <p:nvPr/>
        </p:nvSpPr>
        <p:spPr>
          <a:xfrm>
            <a:off x="273843" y="1668462"/>
            <a:ext cx="11888787" cy="4665893"/>
          </a:xfrm>
          <a:prstGeom prst="rect">
            <a:avLst/>
          </a:prstGeom>
        </p:spPr>
        <p:txBody>
          <a:bodyPr/>
          <a:lst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Wingdings" panose="05000000000000000000" pitchFamily="2" charset="2"/>
              <a:buNone/>
            </a:pPr>
            <a:r>
              <a:rPr lang="en-US" sz="2800" i="1" dirty="0"/>
              <a:t>Participants will learn how to </a:t>
            </a:r>
          </a:p>
          <a:p>
            <a:pPr marL="0" indent="0">
              <a:buFont typeface="Wingdings" panose="05000000000000000000" pitchFamily="2" charset="2"/>
              <a:buNone/>
            </a:pPr>
            <a:endParaRPr lang="en-US" sz="2800" dirty="0"/>
          </a:p>
          <a:p>
            <a:r>
              <a:rPr lang="en-US" sz="2800" dirty="0"/>
              <a:t>use </a:t>
            </a:r>
            <a:r>
              <a:rPr lang="en-US" sz="2800" b="1" dirty="0"/>
              <a:t>pre-trained deep learning models </a:t>
            </a:r>
            <a:r>
              <a:rPr lang="en-US" sz="2800" dirty="0"/>
              <a:t>and</a:t>
            </a:r>
            <a:r>
              <a:rPr lang="en-US" sz="2800" b="1" dirty="0"/>
              <a:t> word embeddings </a:t>
            </a:r>
            <a:r>
              <a:rPr lang="en-US" sz="2800" dirty="0"/>
              <a:t>to generate features that can be used in traditional machine learning approaches.</a:t>
            </a:r>
          </a:p>
          <a:p>
            <a:endParaRPr lang="en-US" sz="2800" dirty="0"/>
          </a:p>
          <a:p>
            <a:r>
              <a:rPr lang="en-US" sz="2800" dirty="0"/>
              <a:t>run these types of </a:t>
            </a:r>
            <a:r>
              <a:rPr lang="en-US" sz="2800" b="1" dirty="0"/>
              <a:t>featurization at scale</a:t>
            </a:r>
            <a:r>
              <a:rPr lang="en-US" sz="2800" dirty="0"/>
              <a:t>. </a:t>
            </a:r>
          </a:p>
          <a:p>
            <a:endParaRPr lang="en-US" sz="2800" dirty="0"/>
          </a:p>
          <a:p>
            <a:r>
              <a:rPr lang="en-US" sz="2800" dirty="0"/>
              <a:t>use an </a:t>
            </a:r>
            <a:r>
              <a:rPr lang="en-US" sz="2800" b="1" dirty="0"/>
              <a:t>active learning process</a:t>
            </a:r>
            <a:r>
              <a:rPr lang="en-US" sz="2800" dirty="0"/>
              <a:t> to take advantage of large sets of unlabeled data to build more accurate classifiers by selecting the most useful additional examples to label for training.</a:t>
            </a:r>
          </a:p>
          <a:p>
            <a:endParaRPr lang="en-US" sz="2800" dirty="0"/>
          </a:p>
        </p:txBody>
      </p:sp>
    </p:spTree>
    <p:extLst>
      <p:ext uri="{BB962C8B-B14F-4D97-AF65-F5344CB8AC3E}">
        <p14:creationId xmlns:p14="http://schemas.microsoft.com/office/powerpoint/2010/main" val="14860244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B6777D-290C-4D22-86FC-E492E5BC871F}"/>
              </a:ext>
            </a:extLst>
          </p:cNvPr>
          <p:cNvSpPr>
            <a:spLocks noGrp="1"/>
          </p:cNvSpPr>
          <p:nvPr>
            <p:ph type="title"/>
          </p:nvPr>
        </p:nvSpPr>
        <p:spPr/>
        <p:txBody>
          <a:bodyPr/>
          <a:lstStyle/>
          <a:p>
            <a:r>
              <a:rPr lang="en-US" dirty="0"/>
              <a:t>Tutorial outline</a:t>
            </a:r>
          </a:p>
        </p:txBody>
      </p:sp>
      <p:sp>
        <p:nvSpPr>
          <p:cNvPr id="3" name="Text Placeholder 2">
            <a:extLst>
              <a:ext uri="{FF2B5EF4-FFF2-40B4-BE49-F238E27FC236}">
                <a16:creationId xmlns:a16="http://schemas.microsoft.com/office/drawing/2014/main" id="{A863A352-12C9-4F39-B952-F82C79049C1B}"/>
              </a:ext>
            </a:extLst>
          </p:cNvPr>
          <p:cNvSpPr>
            <a:spLocks noGrp="1"/>
          </p:cNvSpPr>
          <p:nvPr>
            <p:ph type="body" sz="quarter" idx="10"/>
          </p:nvPr>
        </p:nvSpPr>
        <p:spPr>
          <a:xfrm>
            <a:off x="503237" y="1287462"/>
            <a:ext cx="5715000" cy="2566857"/>
          </a:xfrm>
        </p:spPr>
        <p:txBody>
          <a:bodyPr/>
          <a:lstStyle/>
          <a:p>
            <a:pPr marL="0" indent="0">
              <a:buNone/>
            </a:pPr>
            <a:r>
              <a:rPr lang="en-US" dirty="0"/>
              <a:t>“Wiki detox”</a:t>
            </a:r>
          </a:p>
          <a:p>
            <a:r>
              <a:rPr lang="en-US" sz="2400" dirty="0"/>
              <a:t>Active learning from text data.</a:t>
            </a:r>
          </a:p>
          <a:p>
            <a:r>
              <a:rPr lang="en-US" sz="2400" dirty="0"/>
              <a:t>Binary classifier: is this comment a personal attack?</a:t>
            </a:r>
          </a:p>
          <a:p>
            <a:r>
              <a:rPr lang="en-US" sz="2400" dirty="0"/>
              <a:t>Featurization from pre-trained word embeddings.</a:t>
            </a:r>
          </a:p>
        </p:txBody>
      </p:sp>
      <p:sp>
        <p:nvSpPr>
          <p:cNvPr id="4" name="Text Placeholder 2">
            <a:extLst>
              <a:ext uri="{FF2B5EF4-FFF2-40B4-BE49-F238E27FC236}">
                <a16:creationId xmlns:a16="http://schemas.microsoft.com/office/drawing/2014/main" id="{3DF03BD4-EDA3-49BB-8C2F-92281C838026}"/>
              </a:ext>
            </a:extLst>
          </p:cNvPr>
          <p:cNvSpPr txBox="1">
            <a:spLocks/>
          </p:cNvSpPr>
          <p:nvPr/>
        </p:nvSpPr>
        <p:spPr>
          <a:xfrm>
            <a:off x="6065837" y="1287462"/>
            <a:ext cx="5715000" cy="2566857"/>
          </a:xfrm>
          <a:prstGeom prst="rect">
            <a:avLst/>
          </a:prstGeom>
        </p:spPr>
        <p:txBody>
          <a:bodyPr vert="horz" wrap="square" lIns="146304" tIns="91440" rIns="146304" bIns="91440" rtlCol="0">
            <a:spAutoFit/>
          </a:bodyPr>
          <a:lst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a:t>Wood knot images</a:t>
            </a:r>
          </a:p>
          <a:p>
            <a:r>
              <a:rPr lang="en-US" sz="2400" dirty="0"/>
              <a:t>Active learning from image data.</a:t>
            </a:r>
          </a:p>
          <a:p>
            <a:r>
              <a:rPr lang="en-US" sz="2400" dirty="0"/>
              <a:t>Multi-class classifier: which type of knot is this</a:t>
            </a:r>
          </a:p>
          <a:p>
            <a:r>
              <a:rPr lang="en-US" sz="2400" dirty="0"/>
              <a:t>Featurization from pre-trained deep learning model (Resnet)</a:t>
            </a:r>
          </a:p>
        </p:txBody>
      </p:sp>
    </p:spTree>
    <p:extLst>
      <p:ext uri="{BB962C8B-B14F-4D97-AF65-F5344CB8AC3E}">
        <p14:creationId xmlns:p14="http://schemas.microsoft.com/office/powerpoint/2010/main" val="892286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BF14A-D530-4733-B1E2-8229B55AEC1C}"/>
              </a:ext>
            </a:extLst>
          </p:cNvPr>
          <p:cNvSpPr>
            <a:spLocks noGrp="1"/>
          </p:cNvSpPr>
          <p:nvPr>
            <p:ph type="title"/>
          </p:nvPr>
        </p:nvSpPr>
        <p:spPr>
          <a:xfrm>
            <a:off x="274638" y="2125662"/>
            <a:ext cx="11887200" cy="3619452"/>
          </a:xfrm>
        </p:spPr>
        <p:txBody>
          <a:bodyPr/>
          <a:lstStyle/>
          <a:p>
            <a:r>
              <a:rPr lang="en-US" dirty="0"/>
              <a:t>Placeholder for active learning intro</a:t>
            </a:r>
            <a:br>
              <a:rPr lang="en-US" dirty="0"/>
            </a:br>
            <a:br>
              <a:rPr lang="en-US" dirty="0"/>
            </a:br>
            <a:r>
              <a:rPr lang="en-US" sz="3200" dirty="0"/>
              <a:t>data, data everywhere</a:t>
            </a:r>
          </a:p>
        </p:txBody>
      </p:sp>
    </p:spTree>
    <p:extLst>
      <p:ext uri="{BB962C8B-B14F-4D97-AF65-F5344CB8AC3E}">
        <p14:creationId xmlns:p14="http://schemas.microsoft.com/office/powerpoint/2010/main" val="2207546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BF14A-D530-4733-B1E2-8229B55AEC1C}"/>
              </a:ext>
            </a:extLst>
          </p:cNvPr>
          <p:cNvSpPr>
            <a:spLocks noGrp="1"/>
          </p:cNvSpPr>
          <p:nvPr>
            <p:ph type="title"/>
          </p:nvPr>
        </p:nvSpPr>
        <p:spPr>
          <a:xfrm>
            <a:off x="274638" y="2125662"/>
            <a:ext cx="11887200" cy="2179058"/>
          </a:xfrm>
        </p:spPr>
        <p:txBody>
          <a:bodyPr/>
          <a:lstStyle/>
          <a:p>
            <a:r>
              <a:rPr lang="en-US" dirty="0"/>
              <a:t>Part 1: Building a text classifier on the wiki detox dataset</a:t>
            </a:r>
          </a:p>
        </p:txBody>
      </p:sp>
    </p:spTree>
    <p:extLst>
      <p:ext uri="{BB962C8B-B14F-4D97-AF65-F5344CB8AC3E}">
        <p14:creationId xmlns:p14="http://schemas.microsoft.com/office/powerpoint/2010/main" val="24933168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BF14A-D530-4733-B1E2-8229B55AEC1C}"/>
              </a:ext>
            </a:extLst>
          </p:cNvPr>
          <p:cNvSpPr>
            <a:spLocks noGrp="1"/>
          </p:cNvSpPr>
          <p:nvPr>
            <p:ph type="title"/>
          </p:nvPr>
        </p:nvSpPr>
        <p:spPr>
          <a:xfrm>
            <a:off x="274638" y="2125662"/>
            <a:ext cx="11887200" cy="2179058"/>
          </a:xfrm>
        </p:spPr>
        <p:txBody>
          <a:bodyPr/>
          <a:lstStyle/>
          <a:p>
            <a:r>
              <a:rPr lang="en-US" dirty="0"/>
              <a:t>Part 2: Building a custom image classifier for wood knots</a:t>
            </a:r>
          </a:p>
        </p:txBody>
      </p:sp>
    </p:spTree>
    <p:extLst>
      <p:ext uri="{BB962C8B-B14F-4D97-AF65-F5344CB8AC3E}">
        <p14:creationId xmlns:p14="http://schemas.microsoft.com/office/powerpoint/2010/main" val="23850652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274639" y="295274"/>
            <a:ext cx="6095998" cy="917575"/>
          </a:xfrm>
        </p:spPr>
        <p:txBody>
          <a:bodyPr/>
          <a:lstStyle/>
          <a:p>
            <a:r>
              <a:rPr lang="en-US" dirty="0"/>
              <a:t>Featurizing images:</a:t>
            </a:r>
            <a:br>
              <a:rPr lang="en-US" dirty="0"/>
            </a:br>
            <a:r>
              <a:rPr lang="en-US" dirty="0"/>
              <a:t>the shallow end of deep learning</a:t>
            </a:r>
          </a:p>
        </p:txBody>
      </p:sp>
      <p:sp>
        <p:nvSpPr>
          <p:cNvPr id="6" name="Text Placeholder 5" descr="http://blog.revolutionanalytics.com/2017/09/wood-knots.html&#10;" title="Link to a blog post about image featurization"/>
          <p:cNvSpPr>
            <a:spLocks noGrp="1"/>
          </p:cNvSpPr>
          <p:nvPr>
            <p:ph type="body" sz="quarter" idx="10"/>
          </p:nvPr>
        </p:nvSpPr>
        <p:spPr>
          <a:xfrm>
            <a:off x="292101" y="3123125"/>
            <a:ext cx="5410135" cy="1791260"/>
          </a:xfrm>
        </p:spPr>
        <p:txBody>
          <a:bodyPr/>
          <a:lstStyle/>
          <a:p>
            <a:r>
              <a:rPr lang="en-US" dirty="0">
                <a:hlinkClick r:id="rId3"/>
              </a:rPr>
              <a:t>http://blog.revolutionanalytics.com/2017/09/wood-knots.html</a:t>
            </a:r>
            <a:endParaRPr lang="en-US" dirty="0"/>
          </a:p>
          <a:p>
            <a:endParaRPr lang="en-US" dirty="0"/>
          </a:p>
        </p:txBody>
      </p:sp>
      <p:pic>
        <p:nvPicPr>
          <p:cNvPr id="2" name="Picture 1" title="Revolutions Blog post on Featurizing images using Microsoft ML Server">
            <a:extLst>
              <a:ext uri="{FF2B5EF4-FFF2-40B4-BE49-F238E27FC236}">
                <a16:creationId xmlns:a16="http://schemas.microsoft.com/office/drawing/2014/main" id="{4C6A3DEF-49BE-490E-98DD-3EF829A5E6A5}"/>
              </a:ext>
            </a:extLst>
          </p:cNvPr>
          <p:cNvPicPr>
            <a:picLocks noChangeAspect="1"/>
          </p:cNvPicPr>
          <p:nvPr/>
        </p:nvPicPr>
        <p:blipFill>
          <a:blip r:embed="rId4"/>
          <a:stretch>
            <a:fillRect/>
          </a:stretch>
        </p:blipFill>
        <p:spPr>
          <a:xfrm>
            <a:off x="6370637" y="373062"/>
            <a:ext cx="5210175" cy="6391275"/>
          </a:xfrm>
          <a:prstGeom prst="rect">
            <a:avLst/>
          </a:prstGeom>
        </p:spPr>
      </p:pic>
    </p:spTree>
    <p:extLst>
      <p:ext uri="{BB962C8B-B14F-4D97-AF65-F5344CB8AC3E}">
        <p14:creationId xmlns:p14="http://schemas.microsoft.com/office/powerpoint/2010/main" val="13320491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descr="In the sawmill industry lumber grading is an important step of the manufacturing process. &#10;&#10;Improved grading accuracy and better control of quality variation in production leads directly to improved profits. &#10;&#10;Grading has traditionally been done by visual inspection, in which a (human) grader marks each piece of lumber as it leaves the mill, according to a factors like size, category, and position of knots, cracks, species of tree, etc.&#10;&#10;A number of automated lumber grading systems have been developed which aim to improve the accuracy and the efficiency of lumber grading.&#10;" title="Domain: wood knots and lumber grading"/>
          <p:cNvSpPr>
            <a:spLocks noGrp="1"/>
          </p:cNvSpPr>
          <p:nvPr>
            <p:ph type="body" sz="quarter" idx="4294967295"/>
          </p:nvPr>
        </p:nvSpPr>
        <p:spPr>
          <a:xfrm>
            <a:off x="272274" y="1343939"/>
            <a:ext cx="11887200" cy="5355312"/>
          </a:xfrm>
        </p:spPr>
        <p:txBody>
          <a:bodyPr/>
          <a:lstStyle/>
          <a:p>
            <a:r>
              <a:rPr lang="en-US" sz="2800" dirty="0"/>
              <a:t>In the sawmill industry lumber grading is an important step of the manufacturing process. </a:t>
            </a:r>
          </a:p>
          <a:p>
            <a:endParaRPr lang="en-US" sz="2800" dirty="0"/>
          </a:p>
          <a:p>
            <a:r>
              <a:rPr lang="en-US" sz="2800" dirty="0"/>
              <a:t>Improved grading accuracy and better control of quality variation in production leads directly to improved profits. </a:t>
            </a:r>
          </a:p>
          <a:p>
            <a:endParaRPr lang="en-US" sz="2800" dirty="0"/>
          </a:p>
          <a:p>
            <a:r>
              <a:rPr lang="en-US" sz="2800" dirty="0"/>
              <a:t>Grading has traditionally been done by visual inspection, in which a (human) grader marks each piece of lumber as it leaves the mill, according to a factors like size, category, and position of knots, cracks, species of tree, etc.</a:t>
            </a:r>
          </a:p>
          <a:p>
            <a:endParaRPr lang="en-US" sz="2800" dirty="0"/>
          </a:p>
          <a:p>
            <a:r>
              <a:rPr lang="en-US" sz="2800" dirty="0"/>
              <a:t>A number of automated lumber grading systems have been developed which aim to improve the accuracy and the efficiency of lumber grading.</a:t>
            </a:r>
          </a:p>
        </p:txBody>
      </p:sp>
      <p:sp>
        <p:nvSpPr>
          <p:cNvPr id="2" name="Title 1"/>
          <p:cNvSpPr>
            <a:spLocks noGrp="1"/>
          </p:cNvSpPr>
          <p:nvPr>
            <p:ph type="title"/>
          </p:nvPr>
        </p:nvSpPr>
        <p:spPr/>
        <p:txBody>
          <a:bodyPr/>
          <a:lstStyle/>
          <a:p>
            <a:r>
              <a:rPr lang="en-US" dirty="0"/>
              <a:t>Domain: Wood Knots and Lumber Grading</a:t>
            </a:r>
            <a:endParaRPr lang="en-US" sz="4000" dirty="0">
              <a:gradFill>
                <a:gsLst>
                  <a:gs pos="21538">
                    <a:schemeClr val="tx1"/>
                  </a:gs>
                  <a:gs pos="33000">
                    <a:schemeClr val="tx1"/>
                  </a:gs>
                </a:gsLst>
                <a:lin ang="5400000" scaled="0"/>
              </a:gradFill>
            </a:endParaRPr>
          </a:p>
        </p:txBody>
      </p:sp>
    </p:spTree>
    <p:extLst>
      <p:ext uri="{BB962C8B-B14F-4D97-AF65-F5344CB8AC3E}">
        <p14:creationId xmlns:p14="http://schemas.microsoft.com/office/powerpoint/2010/main" val="38875874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4294967295"/>
          </p:nvPr>
        </p:nvSpPr>
        <p:spPr>
          <a:xfrm>
            <a:off x="272274" y="1432356"/>
            <a:ext cx="6326963" cy="738664"/>
          </a:xfrm>
        </p:spPr>
        <p:txBody>
          <a:bodyPr/>
          <a:lstStyle/>
          <a:p>
            <a:pPr marL="0" indent="0">
              <a:buNone/>
            </a:pPr>
            <a:r>
              <a:rPr lang="en-US" sz="2000" b="1" dirty="0"/>
              <a:t>Sound knot</a:t>
            </a:r>
            <a:r>
              <a:rPr lang="en-US" sz="2000" dirty="0"/>
              <a:t>: A knot grown firmly into the surrounding wood material and does not contain any bark or signs of decay. The color may be very close to the color of sound wood.</a:t>
            </a:r>
          </a:p>
        </p:txBody>
      </p:sp>
      <p:sp>
        <p:nvSpPr>
          <p:cNvPr id="2" name="Title 1"/>
          <p:cNvSpPr>
            <a:spLocks noGrp="1"/>
          </p:cNvSpPr>
          <p:nvPr>
            <p:ph type="title"/>
          </p:nvPr>
        </p:nvSpPr>
        <p:spPr/>
        <p:txBody>
          <a:bodyPr/>
          <a:lstStyle/>
          <a:p>
            <a:r>
              <a:rPr lang="en-US" dirty="0"/>
              <a:t>Types of wood knots</a:t>
            </a:r>
            <a:endParaRPr lang="en-US" sz="4000" dirty="0">
              <a:gradFill>
                <a:gsLst>
                  <a:gs pos="21538">
                    <a:schemeClr val="tx1"/>
                  </a:gs>
                  <a:gs pos="33000">
                    <a:schemeClr val="tx1"/>
                  </a:gs>
                </a:gsLst>
                <a:lin ang="5400000" scaled="0"/>
              </a:gradFill>
            </a:endParaRPr>
          </a:p>
        </p:txBody>
      </p:sp>
      <p:sp>
        <p:nvSpPr>
          <p:cNvPr id="6" name="Text Placeholder 2">
            <a:extLst>
              <a:ext uri="{FF2B5EF4-FFF2-40B4-BE49-F238E27FC236}">
                <a16:creationId xmlns:a16="http://schemas.microsoft.com/office/drawing/2014/main" id="{94A0BA63-7B52-4576-BDDF-3E2482980347}"/>
              </a:ext>
            </a:extLst>
          </p:cNvPr>
          <p:cNvSpPr txBox="1">
            <a:spLocks/>
          </p:cNvSpPr>
          <p:nvPr/>
        </p:nvSpPr>
        <p:spPr>
          <a:xfrm>
            <a:off x="272274" y="3146802"/>
            <a:ext cx="6326963" cy="1569660"/>
          </a:xfrm>
          <a:prstGeom prst="rect">
            <a:avLst/>
          </a:prstGeom>
        </p:spPr>
        <p:txBody>
          <a:bodyPr vert="horz" wrap="square" lIns="146304" tIns="91440" rIns="146304" bIns="91440" rtlCol="0">
            <a:spAutoFit/>
          </a:bodyPr>
          <a:lst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000" b="1" dirty="0"/>
              <a:t>Dry knot</a:t>
            </a:r>
            <a:r>
              <a:rPr lang="en-US" sz="2000" dirty="0"/>
              <a:t>: A firm or partially firm knot, and has not taken part to the vital processes of growing wood, and does not contain any bark or signs of decay. The color is usually darker than the color of sound wood, and a thin dark ring or a partial ring surrounds the knot.</a:t>
            </a:r>
          </a:p>
        </p:txBody>
      </p:sp>
      <p:sp>
        <p:nvSpPr>
          <p:cNvPr id="7" name="Text Placeholder 2">
            <a:extLst>
              <a:ext uri="{FF2B5EF4-FFF2-40B4-BE49-F238E27FC236}">
                <a16:creationId xmlns:a16="http://schemas.microsoft.com/office/drawing/2014/main" id="{F870B958-8191-480F-8BBD-F9E6674D42E5}"/>
              </a:ext>
            </a:extLst>
          </p:cNvPr>
          <p:cNvSpPr txBox="1">
            <a:spLocks/>
          </p:cNvSpPr>
          <p:nvPr/>
        </p:nvSpPr>
        <p:spPr>
          <a:xfrm>
            <a:off x="270686" y="5120798"/>
            <a:ext cx="6326963" cy="1015663"/>
          </a:xfrm>
          <a:prstGeom prst="rect">
            <a:avLst/>
          </a:prstGeom>
        </p:spPr>
        <p:txBody>
          <a:bodyPr vert="horz" wrap="square" lIns="146304" tIns="91440" rIns="146304" bIns="91440" rtlCol="0">
            <a:spAutoFit/>
          </a:bodyPr>
          <a:lst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000" b="1" dirty="0"/>
              <a:t>Encased knot</a:t>
            </a:r>
            <a:r>
              <a:rPr lang="en-US" sz="2000" dirty="0"/>
              <a:t>: A knot surrounded totally or partially by a bark ring. Compared to dry knot, the ring around the knot is thicker.</a:t>
            </a:r>
          </a:p>
        </p:txBody>
      </p:sp>
      <p:pic>
        <p:nvPicPr>
          <p:cNvPr id="9" name="Picture 8">
            <a:extLst>
              <a:ext uri="{FF2B5EF4-FFF2-40B4-BE49-F238E27FC236}">
                <a16:creationId xmlns:a16="http://schemas.microsoft.com/office/drawing/2014/main" id="{837CB9EF-9C24-49E4-8CD4-5CDABD939782}"/>
              </a:ext>
            </a:extLst>
          </p:cNvPr>
          <p:cNvPicPr>
            <a:picLocks noChangeAspect="1"/>
          </p:cNvPicPr>
          <p:nvPr/>
        </p:nvPicPr>
        <p:blipFill>
          <a:blip r:embed="rId3"/>
          <a:stretch>
            <a:fillRect/>
          </a:stretch>
        </p:blipFill>
        <p:spPr>
          <a:xfrm>
            <a:off x="7437437" y="3187668"/>
            <a:ext cx="4495800" cy="1228956"/>
          </a:xfrm>
          <a:prstGeom prst="rect">
            <a:avLst/>
          </a:prstGeom>
        </p:spPr>
      </p:pic>
      <p:pic>
        <p:nvPicPr>
          <p:cNvPr id="10" name="Picture 9">
            <a:extLst>
              <a:ext uri="{FF2B5EF4-FFF2-40B4-BE49-F238E27FC236}">
                <a16:creationId xmlns:a16="http://schemas.microsoft.com/office/drawing/2014/main" id="{6436B28E-3A32-41B3-9F8F-2D4A93451D8E}"/>
              </a:ext>
            </a:extLst>
          </p:cNvPr>
          <p:cNvPicPr>
            <a:picLocks noChangeAspect="1"/>
          </p:cNvPicPr>
          <p:nvPr/>
        </p:nvPicPr>
        <p:blipFill>
          <a:blip r:embed="rId4"/>
          <a:stretch>
            <a:fillRect/>
          </a:stretch>
        </p:blipFill>
        <p:spPr>
          <a:xfrm>
            <a:off x="7437437" y="1373907"/>
            <a:ext cx="4495800" cy="1208955"/>
          </a:xfrm>
          <a:prstGeom prst="rect">
            <a:avLst/>
          </a:prstGeom>
        </p:spPr>
      </p:pic>
      <p:pic>
        <p:nvPicPr>
          <p:cNvPr id="11" name="Picture 10">
            <a:extLst>
              <a:ext uri="{FF2B5EF4-FFF2-40B4-BE49-F238E27FC236}">
                <a16:creationId xmlns:a16="http://schemas.microsoft.com/office/drawing/2014/main" id="{44708F9C-561E-4DBC-B087-33584E38DB40}"/>
              </a:ext>
            </a:extLst>
          </p:cNvPr>
          <p:cNvPicPr>
            <a:picLocks noChangeAspect="1"/>
          </p:cNvPicPr>
          <p:nvPr/>
        </p:nvPicPr>
        <p:blipFill>
          <a:blip r:embed="rId5"/>
          <a:stretch>
            <a:fillRect/>
          </a:stretch>
        </p:blipFill>
        <p:spPr>
          <a:xfrm>
            <a:off x="7437437" y="5031007"/>
            <a:ext cx="4495800" cy="1285655"/>
          </a:xfrm>
          <a:prstGeom prst="rect">
            <a:avLst/>
          </a:prstGeom>
        </p:spPr>
      </p:pic>
    </p:spTree>
    <p:extLst>
      <p:ext uri="{BB962C8B-B14F-4D97-AF65-F5344CB8AC3E}">
        <p14:creationId xmlns:p14="http://schemas.microsoft.com/office/powerpoint/2010/main" val="39690174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5-50166_Machine_Learning_AI_&amp;_Data_Science_Conference_Template">
  <a:themeElements>
    <a:clrScheme name="MLA&amp;DS">
      <a:dk1>
        <a:srgbClr val="505050"/>
      </a:dk1>
      <a:lt1>
        <a:srgbClr val="FFFFFF"/>
      </a:lt1>
      <a:dk2>
        <a:srgbClr val="A80000"/>
      </a:dk2>
      <a:lt2>
        <a:srgbClr val="E6E6E6"/>
      </a:lt2>
      <a:accent1>
        <a:srgbClr val="A80000"/>
      </a:accent1>
      <a:accent2>
        <a:srgbClr val="080808"/>
      </a:accent2>
      <a:accent3>
        <a:srgbClr val="505050"/>
      </a:accent3>
      <a:accent4>
        <a:srgbClr val="002050"/>
      </a:accent4>
      <a:accent5>
        <a:srgbClr val="D83B01"/>
      </a:accent5>
      <a:accent6>
        <a:srgbClr val="737373"/>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0">
                  <a:srgbClr val="FFFFFF"/>
                </a:gs>
                <a:gs pos="100000">
                  <a:srgbClr val="FFFFFF"/>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achine_Learning_AI_Data_Science_Conference_16x9_Template.potx" id="{478BF69B-7207-454D-A2B3-A99948846C7A}" vid="{9A4B171A-AA92-4439-96C1-274DD774861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PresentationsDoc" ma:contentTypeID="0x010100A584695755FE764EB25B07353E74077C00D779C3CEF1177A4F8B41F96DF87A1F66" ma:contentTypeVersion="29" ma:contentTypeDescription="" ma:contentTypeScope="" ma:versionID="bc0165f08afb8fb58dc89969b329b48b">
  <xsd:schema xmlns:xsd="http://www.w3.org/2001/XMLSchema" xmlns:xs="http://www.w3.org/2001/XMLSchema" xmlns:p="http://schemas.microsoft.com/office/2006/metadata/properties" xmlns:ns1="http://schemas.microsoft.com/sharepoint/v3" xmlns:ns2="04e01bb1-6d80-42e9-ae53-416b1e8aa845" xmlns:ns3="230e9df3-be65-4c73-a93b-d1236ebd677e" xmlns:ns5="e889e55c-35cf-43c7-aaf4-cf2500919dd8" targetNamespace="http://schemas.microsoft.com/office/2006/metadata/properties" ma:root="true" ma:fieldsID="1871bda11c5b84277cb29a8dbd7968a9" ns1:_="" ns2:_="" ns3:_="" ns5:_="">
    <xsd:import namespace="http://schemas.microsoft.com/sharepoint/v3"/>
    <xsd:import namespace="04e01bb1-6d80-42e9-ae53-416b1e8aa845"/>
    <xsd:import namespace="230e9df3-be65-4c73-a93b-d1236ebd677e"/>
    <xsd:import namespace="e889e55c-35cf-43c7-aaf4-cf2500919dd8"/>
    <xsd:element name="properties">
      <xsd:complexType>
        <xsd:sequence>
          <xsd:element name="documentManagement">
            <xsd:complexType>
              <xsd:all>
                <xsd:element ref="ns2:e349cd3f156b4e7d8653c9cd4f2d8fb4" minOccurs="0"/>
                <xsd:element ref="ns3:TaxCatchAll" minOccurs="0"/>
                <xsd:element ref="ns3:TaxCatchAllLabel" minOccurs="0"/>
                <xsd:element ref="ns2:g60601ae6c3e4c409eb6a70077dda16d" minOccurs="0"/>
                <xsd:element ref="ns2:l61c8586195b4657a1f710a539f9bc3a" minOccurs="0"/>
                <xsd:element ref="ns2:Event_x0020_Start_x0020_Date" minOccurs="0"/>
                <xsd:element ref="ns2:Event_x0020_End_x0020_Date" minOccurs="0"/>
                <xsd:element ref="ns2:Presentation_x0020_Date" minOccurs="0"/>
                <xsd:element ref="ns2:MS_x0020_Speaker" minOccurs="0"/>
                <xsd:element ref="ns2:External_x0020_Speaker" minOccurs="0"/>
                <xsd:element ref="ns2:e6bd9c8ce3ed4fe68161c78952f36fbc" minOccurs="0"/>
                <xsd:element ref="ns2:c2f1b796fca04ddbb48af271e99c8750" minOccurs="0"/>
                <xsd:element ref="ns2:Session_x0020_Code" minOccurs="0"/>
                <xsd:element ref="ns2:MS_x0020_Content_x0020_Owner" minOccurs="0"/>
                <xsd:element ref="ns2:a645af38eebb4a1ea4744f163c56ea26" minOccurs="0"/>
                <xsd:element ref="ns2:fb4e50409e3b4517bb965b3c7125e153" minOccurs="0"/>
                <xsd:element ref="ns1:AverageRating" minOccurs="0"/>
                <xsd:element ref="ns1:RatingCount" minOccurs="0"/>
                <xsd:element ref="ns1:LikesCount" minOccurs="0"/>
                <xsd:element ref="ns3:TaxKeywordTaxHTField" minOccurs="0"/>
                <xsd:element ref="ns2:SharedWithUsers" minOccurs="0"/>
                <xsd:element ref="ns2:SharedWithDetails" minOccurs="0"/>
                <xsd:element ref="ns5:_x0062_bc8" minOccurs="0"/>
                <xsd:element ref="ns2:LastSharedByUser" minOccurs="0"/>
                <xsd:element ref="ns2:LastSharedByTime" minOccurs="0"/>
                <xsd:element ref="ns5:MediaServiceMetadata" minOccurs="0"/>
                <xsd:element ref="ns5:MediaServiceFastMetadata" minOccurs="0"/>
                <xsd:element ref="ns1:_ip_UnifiedCompliancePolicyProperties" minOccurs="0"/>
                <xsd:element ref="ns1:_ip_UnifiedCompliancePolicyUIAc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31" nillable="true" ma:displayName="Rating (0-5)" ma:decimals="2" ma:description="Average value of all the ratings that have been submitted" ma:internalName="AverageRating" ma:readOnly="true">
      <xsd:simpleType>
        <xsd:restriction base="dms:Number"/>
      </xsd:simpleType>
    </xsd:element>
    <xsd:element name="RatingCount" ma:index="32" nillable="true" ma:displayName="Number of Ratings" ma:decimals="0" ma:description="Number of ratings submitted" ma:internalName="RatingCount" ma:readOnly="true">
      <xsd:simpleType>
        <xsd:restriction base="dms:Number"/>
      </xsd:simpleType>
    </xsd:element>
    <xsd:element name="LikesCount" ma:index="33" nillable="true" ma:displayName="Number of Likes" ma:internalName="LikesCount">
      <xsd:simpleType>
        <xsd:restriction base="dms:Unknown"/>
      </xsd:simpleType>
    </xsd:element>
    <xsd:element name="_ip_UnifiedCompliancePolicyProperties" ma:index="44" nillable="true" ma:displayName="Unified Compliance Policy Properties" ma:description="" ma:hidden="true" ma:internalName="_ip_UnifiedCompliancePolicyProperties">
      <xsd:simpleType>
        <xsd:restriction base="dms:Note"/>
      </xsd:simpleType>
    </xsd:element>
    <xsd:element name="_ip_UnifiedCompliancePolicyUIAction" ma:index="45" nillable="true" ma:displayName="Unified Compliance Policy UI Action" ma:descrip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4e01bb1-6d80-42e9-ae53-416b1e8aa845" elementFormDefault="qualified">
    <xsd:import namespace="http://schemas.microsoft.com/office/2006/documentManagement/types"/>
    <xsd:import namespace="http://schemas.microsoft.com/office/infopath/2007/PartnerControls"/>
    <xsd:element name="e349cd3f156b4e7d8653c9cd4f2d8fb4" ma:index="8" nillable="true" ma:taxonomy="true" ma:internalName="e349cd3f156b4e7d8653c9cd4f2d8fb4" ma:taxonomyFieldName="Event_x0020_Name" ma:displayName="Event Name" ma:default="" ma:fieldId="{e349cd3f-156b-4e7d-8653-c9cd4f2d8fb4}" ma:sspId="e385fb40-52d4-4fae-9c5b-3e8ff8a5878e" ma:termSetId="32cfb7b5-aebe-4989-95ed-0d5619f5d6c0" ma:anchorId="eaa4d92a-3824-4a49-92be-7ef169e4e325" ma:open="false" ma:isKeyword="false">
      <xsd:complexType>
        <xsd:sequence>
          <xsd:element ref="pc:Terms" minOccurs="0" maxOccurs="1"/>
        </xsd:sequence>
      </xsd:complexType>
    </xsd:element>
    <xsd:element name="g60601ae6c3e4c409eb6a70077dda16d" ma:index="12" nillable="true" ma:taxonomy="true" ma:internalName="g60601ae6c3e4c409eb6a70077dda16d" ma:taxonomyFieldName="Event_x0020_Location" ma:displayName="Event Location" ma:default="" ma:fieldId="{060601ae-6c3e-4c40-9eb6-a70077dda16d}" ma:sspId="e385fb40-52d4-4fae-9c5b-3e8ff8a5878e" ma:termSetId="ff02addd-433e-4baa-a831-22be402789db" ma:anchorId="00000000-0000-0000-0000-000000000000" ma:open="false" ma:isKeyword="false">
      <xsd:complexType>
        <xsd:sequence>
          <xsd:element ref="pc:Terms" minOccurs="0" maxOccurs="1"/>
        </xsd:sequence>
      </xsd:complexType>
    </xsd:element>
    <xsd:element name="l61c8586195b4657a1f710a539f9bc3a" ma:index="14" nillable="true" ma:taxonomy="true" ma:internalName="l61c8586195b4657a1f710a539f9bc3a" ma:taxonomyFieldName="Event_x0020_Venue" ma:displayName="Event Venue" ma:default="" ma:fieldId="{561c8586-195b-4657-a1f7-10a539f9bc3a}" ma:sspId="e385fb40-52d4-4fae-9c5b-3e8ff8a5878e" ma:termSetId="ff02addd-433e-4baa-a831-22be402789db" ma:anchorId="d989be80-0593-11e1-be50-0800200c9a66" ma:open="false" ma:isKeyword="false">
      <xsd:complexType>
        <xsd:sequence>
          <xsd:element ref="pc:Terms" minOccurs="0" maxOccurs="1"/>
        </xsd:sequence>
      </xsd:complexType>
    </xsd:element>
    <xsd:element name="Event_x0020_Start_x0020_Date" ma:index="16" nillable="true" ma:displayName="Event Start Date" ma:format="DateOnly" ma:internalName="Event_x0020_Start_x0020_Date">
      <xsd:simpleType>
        <xsd:restriction base="dms:DateTime"/>
      </xsd:simpleType>
    </xsd:element>
    <xsd:element name="Event_x0020_End_x0020_Date" ma:index="17" nillable="true" ma:displayName="Event End Date" ma:format="DateOnly" ma:internalName="Event_x0020_End_x0020_Date">
      <xsd:simpleType>
        <xsd:restriction base="dms:DateTime"/>
      </xsd:simpleType>
    </xsd:element>
    <xsd:element name="Presentation_x0020_Date" ma:index="18" nillable="true" ma:displayName="Presentation Date" ma:format="DateOnly" ma:internalName="Presentation_x0020_Date">
      <xsd:simpleType>
        <xsd:restriction base="dms:DateTime"/>
      </xsd:simpleType>
    </xsd:element>
    <xsd:element name="MS_x0020_Speaker" ma:index="19" nillable="true" ma:displayName="MS Speaker" ma:list="UserInfo" ma:SharePointGroup="0" ma:internalName="MS_x0020_Speaker" ma:showField="Imn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20" nillable="true" ma:displayName="External Speaker" ma:internalName="External_x0020_Speaker">
      <xsd:simpleType>
        <xsd:restriction base="dms:Text">
          <xsd:maxLength value="255"/>
        </xsd:restriction>
      </xsd:simpleType>
    </xsd:element>
    <xsd:element name="e6bd9c8ce3ed4fe68161c78952f36fbc" ma:index="21" nillable="true" ma:taxonomy="true" ma:internalName="e6bd9c8ce3ed4fe68161c78952f36fbc" ma:taxonomyFieldName="Product" ma:displayName="Product" ma:default="" ma:fieldId="{e6bd9c8c-e3ed-4fe6-8161-c78952f36fbc}" ma:taxonomyMulti="true" ma:sspId="e385fb40-52d4-4fae-9c5b-3e8ff8a5878e" ma:termSetId="e8298524-23d5-441d-8e61-21bed1c2c470" ma:anchorId="00000000-0000-0000-0000-000000000000" ma:open="false" ma:isKeyword="false">
      <xsd:complexType>
        <xsd:sequence>
          <xsd:element ref="pc:Terms" minOccurs="0" maxOccurs="1"/>
        </xsd:sequence>
      </xsd:complexType>
    </xsd:element>
    <xsd:element name="c2f1b796fca04ddbb48af271e99c8750" ma:index="23" nillable="true" ma:taxonomy="true" ma:internalName="c2f1b796fca04ddbb48af271e99c8750" ma:taxonomyFieldName="Campaign" ma:displayName="Campaign" ma:default="" ma:fieldId="{c2f1b796-fca0-4ddb-b48a-f271e99c8750}" ma:taxonomyMulti="true" ma:sspId="e385fb40-52d4-4fae-9c5b-3e8ff8a5878e" ma:termSetId="eb6054b1-3a98-4c79-97b4-d20150dd266e" ma:anchorId="a7bf803d-fc4f-4bb4-903c-88e76437cc17" ma:open="false" ma:isKeyword="false">
      <xsd:complexType>
        <xsd:sequence>
          <xsd:element ref="pc:Terms" minOccurs="0" maxOccurs="1"/>
        </xsd:sequence>
      </xsd:complexType>
    </xsd:element>
    <xsd:element name="Session_x0020_Code" ma:index="25" nillable="true" ma:displayName="Session Code" ma:internalName="Session_x0020_Code">
      <xsd:simpleType>
        <xsd:restriction base="dms:Text">
          <xsd:maxLength value="255"/>
        </xsd:restriction>
      </xsd:simpleType>
    </xsd:element>
    <xsd:element name="MS_x0020_Content_x0020_Owner" ma:index="26"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645af38eebb4a1ea4744f163c56ea26" ma:index="27" nillable="true" ma:taxonomy="true" ma:internalName="a645af38eebb4a1ea4744f163c56ea26" ma:taxonomyFieldName="Track" ma:displayName="Track" ma:default="" ma:fieldId="{a645af38-eebb-4a1e-a474-4f163c56ea26}" ma:sspId="e385fb40-52d4-4fae-9c5b-3e8ff8a5878e" ma:termSetId="c41d04fa-0c93-454c-bbda-19a0dbc9ce57" ma:anchorId="00000000-0000-0000-0000-000000000000" ma:open="true" ma:isKeyword="false">
      <xsd:complexType>
        <xsd:sequence>
          <xsd:element ref="pc:Terms" minOccurs="0" maxOccurs="1"/>
        </xsd:sequence>
      </xsd:complexType>
    </xsd:element>
    <xsd:element name="fb4e50409e3b4517bb965b3c7125e153" ma:index="29" nillable="true" ma:taxonomy="true" ma:internalName="fb4e50409e3b4517bb965b3c7125e153" ma:taxonomyFieldName="Audience1" ma:displayName="Audience" ma:default="" ma:fieldId="{fb4e5040-9e3b-4517-bb96-5b3c7125e153}" ma:taxonomyMulti="true" ma:sspId="e385fb40-52d4-4fae-9c5b-3e8ff8a5878e" ma:termSetId="02c0b350-7782-44ed-b079-a5ef0c1b9fe9" ma:anchorId="00000000-0000-0000-0000-000000000000" ma:open="false" ma:isKeyword="false">
      <xsd:complexType>
        <xsd:sequence>
          <xsd:element ref="pc:Terms" minOccurs="0" maxOccurs="1"/>
        </xsd:sequence>
      </xsd:complexType>
    </xsd:element>
    <xsd:element name="SharedWithUsers" ma:index="37"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38" nillable="true" ma:displayName="Shared With Details" ma:description="" ma:internalName="SharedWithDetails" ma:readOnly="true">
      <xsd:simpleType>
        <xsd:restriction base="dms:Note">
          <xsd:maxLength value="255"/>
        </xsd:restriction>
      </xsd:simpleType>
    </xsd:element>
    <xsd:element name="LastSharedByUser" ma:index="40" nillable="true" ma:displayName="Last Shared By User" ma:description="" ma:hidden="true" ma:internalName="LastSharedByUser" ma:readOnly="true">
      <xsd:simpleType>
        <xsd:restriction base="dms:Note"/>
      </xsd:simpleType>
    </xsd:element>
    <xsd:element name="LastSharedByTime" ma:index="41" nillable="true" ma:displayName="Last Shared By Time" ma:description="" ma:hidden="true"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9" nillable="true" ma:displayName="Taxonomy Catch All Column" ma:description="" ma:hidden="true" ma:list="{8508df36-a784-4474-b4a6-3a99ee8c8b37}" ma:internalName="TaxCatchAll" ma:showField="CatchAllData" ma:web="04e01bb1-6d80-42e9-ae53-416b1e8aa845">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description="" ma:hidden="true" ma:list="{8508df36-a784-4474-b4a6-3a99ee8c8b37}" ma:internalName="TaxCatchAllLabel" ma:readOnly="true" ma:showField="CatchAllDataLabel" ma:web="04e01bb1-6d80-42e9-ae53-416b1e8aa845">
      <xsd:complexType>
        <xsd:complexContent>
          <xsd:extension base="dms:MultiChoiceLookup">
            <xsd:sequence>
              <xsd:element name="Value" type="dms:Lookup" maxOccurs="unbounded" minOccurs="0" nillable="true"/>
            </xsd:sequence>
          </xsd:extension>
        </xsd:complexContent>
      </xsd:complexType>
    </xsd:element>
    <xsd:element name="TaxKeywordTaxHTField" ma:index="35"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e889e55c-35cf-43c7-aaf4-cf2500919dd8" elementFormDefault="qualified">
    <xsd:import namespace="http://schemas.microsoft.com/office/2006/documentManagement/types"/>
    <xsd:import namespace="http://schemas.microsoft.com/office/infopath/2007/PartnerControls"/>
    <xsd:element name="_x0062_bc8" ma:index="39" nillable="true" ma:displayName="Person or Group" ma:list="UserInfo" ma:internalName="_x0062_bc8">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MediaServiceMetadata" ma:index="42" nillable="true" ma:displayName="MediaServiceMetadata" ma:description="" ma:hidden="true" ma:internalName="MediaServiceMetadata" ma:readOnly="true">
      <xsd:simpleType>
        <xsd:restriction base="dms:Note"/>
      </xsd:simpleType>
    </xsd:element>
    <xsd:element name="MediaServiceFastMetadata" ma:index="43" nillable="true" ma:displayName="MediaServiceFastMetadata" ma:description=""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ma:index="34"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LikesCount xmlns="http://schemas.microsoft.com/sharepoint/v3" xsi:nil="true"/>
    <_ip_UnifiedCompliancePolicyUIAction xmlns="http://schemas.microsoft.com/sharepoint/v3" xsi:nil="true"/>
    <_ip_UnifiedCompliancePolicyProperties xmlns="http://schemas.microsoft.com/sharepoint/v3" xsi:nil="true"/>
    <TaxKeywordTaxHTField xmlns="230e9df3-be65-4c73-a93b-d1236ebd677e">
      <Terms xmlns="http://schemas.microsoft.com/office/infopath/2007/PartnerControls">
        <TermInfo xmlns="http://schemas.microsoft.com/office/infopath/2007/PartnerControls">
          <TermName xmlns="http://schemas.microsoft.com/office/infopath/2007/PartnerControls">machine learning</TermName>
          <TermId xmlns="http://schemas.microsoft.com/office/infopath/2007/PartnerControls">912b89bd-3197-4d37-838b-dea3c299099a</TermId>
        </TermInfo>
        <TermInfo xmlns="http://schemas.microsoft.com/office/infopath/2007/PartnerControls">
          <TermName xmlns="http://schemas.microsoft.com/office/infopath/2007/PartnerControls">AI ＆ Data Science Conference</TermName>
          <TermId xmlns="http://schemas.microsoft.com/office/infopath/2007/PartnerControls">8f010730-a012-41a8-b19a-7b5a9af03b6a</TermId>
        </TermInfo>
      </Terms>
    </TaxKeywordTaxHTField>
    <TaxCatchAll xmlns="230e9df3-be65-4c73-a93b-d1236ebd677e">
      <Value>69</Value>
      <Value>131</Value>
      <Value>20</Value>
      <Value>72</Value>
      <Value>169</Value>
    </TaxCatchAll>
    <Event_x0020_Start_x0020_Date xmlns="04e01bb1-6d80-42e9-ae53-416b1e8aa845">2017-12-07T00:00:00+00:00</Event_x0020_Start_x0020_Date>
    <External_x0020_Speaker xmlns="04e01bb1-6d80-42e9-ae53-416b1e8aa845" xsi:nil="true"/>
    <Presentation_x0020_Date xmlns="04e01bb1-6d80-42e9-ae53-416b1e8aa845" xsi:nil="true"/>
    <MS_x0020_Content_x0020_Owner xmlns="04e01bb1-6d80-42e9-ae53-416b1e8aa845">
      <UserInfo>
        <DisplayName/>
        <AccountId xsi:nil="true"/>
        <AccountType/>
      </UserInfo>
    </MS_x0020_Content_x0020_Owner>
    <Session_x0020_Code xmlns="04e01bb1-6d80-42e9-ae53-416b1e8aa845" xsi:nil="true"/>
    <Event_x0020_End_x0020_Date xmlns="04e01bb1-6d80-42e9-ae53-416b1e8aa845">2017-12-08T00:00:00+00:00</Event_x0020_End_x0020_Date>
    <MS_x0020_Speaker xmlns="04e01bb1-6d80-42e9-ae53-416b1e8aa845">
      <UserInfo>
        <DisplayName/>
        <AccountId xsi:nil="true"/>
        <AccountType/>
      </UserInfo>
    </MS_x0020_Speaker>
    <_x0062_bc8 xmlns="e889e55c-35cf-43c7-aaf4-cf2500919dd8">
      <UserInfo>
        <DisplayName/>
        <AccountId xsi:nil="true"/>
        <AccountType/>
      </UserInfo>
    </_x0062_bc8>
    <fb4e50409e3b4517bb965b3c7125e153 xmlns="04e01bb1-6d80-42e9-ae53-416b1e8aa845">
      <Terms xmlns="http://schemas.microsoft.com/office/infopath/2007/PartnerControls"/>
    </fb4e50409e3b4517bb965b3c7125e153>
    <l61c8586195b4657a1f710a539f9bc3a xmlns="04e01bb1-6d80-42e9-ae53-416b1e8aa845">
      <Terms xmlns="http://schemas.microsoft.com/office/infopath/2007/PartnerControls">
        <TermInfo xmlns="http://schemas.microsoft.com/office/infopath/2007/PartnerControls">
          <TermName xmlns="http://schemas.microsoft.com/office/infopath/2007/PartnerControls">Microsoft Conference Center</TermName>
          <TermId xmlns="http://schemas.microsoft.com/office/infopath/2007/PartnerControls">9ee5e79d-18a6-44c6-bfde-7021198eb4fc</TermId>
        </TermInfo>
      </Terms>
    </l61c8586195b4657a1f710a539f9bc3a>
    <a645af38eebb4a1ea4744f163c56ea26 xmlns="04e01bb1-6d80-42e9-ae53-416b1e8aa845">
      <Terms xmlns="http://schemas.microsoft.com/office/infopath/2007/PartnerControls"/>
    </a645af38eebb4a1ea4744f163c56ea26>
    <g60601ae6c3e4c409eb6a70077dda16d xmlns="04e01bb1-6d80-42e9-ae53-416b1e8aa845">
      <Terms xmlns="http://schemas.microsoft.com/office/infopath/2007/PartnerControls">
        <TermInfo xmlns="http://schemas.microsoft.com/office/infopath/2007/PartnerControls">
          <TermName xmlns="http://schemas.microsoft.com/office/infopath/2007/PartnerControls">Microsoft Redmond Campus</TermName>
          <TermId xmlns="http://schemas.microsoft.com/office/infopath/2007/PartnerControls">3cd96142-cb30-40de-9c66-cd17f1bb8ca1</TermId>
        </TermInfo>
      </Terms>
    </g60601ae6c3e4c409eb6a70077dda16d>
    <e6bd9c8ce3ed4fe68161c78952f36fbc xmlns="04e01bb1-6d80-42e9-ae53-416b1e8aa845">
      <Terms xmlns="http://schemas.microsoft.com/office/infopath/2007/PartnerControls"/>
    </e6bd9c8ce3ed4fe68161c78952f36fbc>
    <e349cd3f156b4e7d8653c9cd4f2d8fb4 xmlns="04e01bb1-6d80-42e9-ae53-416b1e8aa845">
      <Terms xmlns="http://schemas.microsoft.com/office/infopath/2007/PartnerControls">
        <TermInfo xmlns="http://schemas.microsoft.com/office/infopath/2007/PartnerControls">
          <TermName xmlns="http://schemas.microsoft.com/office/infopath/2007/PartnerControls">Machine Learning, AI and Data Science Conference</TermName>
          <TermId xmlns="http://schemas.microsoft.com/office/infopath/2007/PartnerControls">2f5995e3-1e3d-4c27-96d6-c6c80990926c</TermId>
        </TermInfo>
      </Terms>
    </e349cd3f156b4e7d8653c9cd4f2d8fb4>
    <c2f1b796fca04ddbb48af271e99c8750 xmlns="04e01bb1-6d80-42e9-ae53-416b1e8aa845">
      <Terms xmlns="http://schemas.microsoft.com/office/infopath/2007/PartnerControls"/>
    </c2f1b796fca04ddbb48af271e99c8750>
  </documentManagement>
</p:properties>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1F2A38B6-502D-4D28-8656-FF7623C1030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04e01bb1-6d80-42e9-ae53-416b1e8aa845"/>
    <ds:schemaRef ds:uri="230e9df3-be65-4c73-a93b-d1236ebd677e"/>
    <ds:schemaRef ds:uri="e889e55c-35cf-43c7-aaf4-cf2500919dd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990F116-B58F-4255-B05B-DA3808E0E5C6}">
  <ds:schemaRefs>
    <ds:schemaRef ds:uri="http://purl.org/dc/elements/1.1/"/>
    <ds:schemaRef ds:uri="http://schemas.microsoft.com/office/2006/documentManagement/types"/>
    <ds:schemaRef ds:uri="http://schemas.microsoft.com/office/infopath/2007/PartnerControls"/>
    <ds:schemaRef ds:uri="e889e55c-35cf-43c7-aaf4-cf2500919dd8"/>
    <ds:schemaRef ds:uri="04e01bb1-6d80-42e9-ae53-416b1e8aa845"/>
    <ds:schemaRef ds:uri="http://purl.org/dc/terms/"/>
    <ds:schemaRef ds:uri="http://purl.org/dc/dcmitype/"/>
    <ds:schemaRef ds:uri="http://schemas.microsoft.com/office/2006/metadata/properties"/>
    <ds:schemaRef ds:uri="230e9df3-be65-4c73-a93b-d1236ebd677e"/>
    <ds:schemaRef ds:uri="http://schemas.openxmlformats.org/package/2006/metadata/core-properties"/>
    <ds:schemaRef ds:uri="http://schemas.microsoft.com/sharepoint/v3"/>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155. Inchiosa_Horton_Paunic_Singliar_Chang</Template>
  <TotalTime>1499</TotalTime>
  <Words>1730</Words>
  <Application>Microsoft Office PowerPoint</Application>
  <PresentationFormat>Custom</PresentationFormat>
  <Paragraphs>157</Paragraphs>
  <Slides>16</Slides>
  <Notes>16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Consolas</vt:lpstr>
      <vt:lpstr>Segoe UI</vt:lpstr>
      <vt:lpstr>Segoe UI Light</vt:lpstr>
      <vt:lpstr>Segoe UI Semibold</vt:lpstr>
      <vt:lpstr>Segoe UI Semilight</vt:lpstr>
      <vt:lpstr>Wingdings</vt:lpstr>
      <vt:lpstr>5-50166_Machine_Learning_AI_&amp;_Data_Science_Conference_Template</vt:lpstr>
      <vt:lpstr>Using R and Python for Scalable Data Science, Machine Learning, and AI   </vt:lpstr>
      <vt:lpstr>PowerPoint Presentation</vt:lpstr>
      <vt:lpstr>Tutorial outline</vt:lpstr>
      <vt:lpstr>Placeholder for active learning intro  data, data everywhere</vt:lpstr>
      <vt:lpstr>Part 1: Building a text classifier on the wiki detox dataset</vt:lpstr>
      <vt:lpstr>Part 2: Building a custom image classifier for wood knots</vt:lpstr>
      <vt:lpstr>Featurizing images: the shallow end of deep learning</vt:lpstr>
      <vt:lpstr>Domain: Wood Knots and Lumber Grading</vt:lpstr>
      <vt:lpstr>Types of wood knots</vt:lpstr>
      <vt:lpstr>Image Featurization in Microsoft ML Server</vt:lpstr>
      <vt:lpstr>Image Featurization in Microsoft ML Server</vt:lpstr>
      <vt:lpstr>Active Learning</vt:lpstr>
      <vt:lpstr>Active learning</vt:lpstr>
      <vt:lpstr>Query strategies</vt:lpstr>
      <vt:lpstr>Custom Vision Service on Azure</vt:lpstr>
      <vt:lpstr>PowerPoint Presentation</vt:lpstr>
    </vt:vector>
  </TitlesOfParts>
  <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&lt;Speech title here&gt;</dc:subject>
  <dc:creator>Vanja Paunic</dc:creator>
  <cp:keywords>machine learning; AI ＆ Data Science Conference</cp:keywords>
  <dc:description>Template: Mitchell Derrey, Silver Fox Productions_x000d_
Formatting: _x000d_
Audience Type:</dc:description>
  <cp:lastModifiedBy>Robert Horton</cp:lastModifiedBy>
  <cp:revision>70</cp:revision>
  <dcterms:created xsi:type="dcterms:W3CDTF">2017-12-04T21:06:47Z</dcterms:created>
  <dcterms:modified xsi:type="dcterms:W3CDTF">2018-02-15T00:40:28Z</dcterms:modified>
  <cp:category>Machine Learning, AI &amp; Data Science Conference</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0x010100A584695755FE764EB25B07353E74077C00D779C3CEF1177A4F8B41F96DF87A1F66</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20;#Microsoft Conference Center|9ee5e79d-18a6-44c6-bfde-7021198eb4fc</vt:lpwstr>
  </property>
  <property fmtid="{D5CDD505-2E9C-101B-9397-08002B2CF9AE}" pid="7" name="Track">
    <vt:lpwstr/>
  </property>
  <property fmtid="{D5CDD505-2E9C-101B-9397-08002B2CF9AE}" pid="8" name="Event Location">
    <vt:lpwstr>131;#Microsoft Redmond Campus|3cd96142-cb30-40de-9c66-cd17f1bb8ca1</vt:lpwstr>
  </property>
  <property fmtid="{D5CDD505-2E9C-101B-9397-08002B2CF9AE}" pid="9" name="Campaign">
    <vt:lpwstr/>
  </property>
  <property fmtid="{D5CDD505-2E9C-101B-9397-08002B2CF9AE}" pid="10" name="IsMyDocuments">
    <vt:bool>true</vt:bool>
  </property>
  <property fmtid="{D5CDD505-2E9C-101B-9397-08002B2CF9AE}" pid="11" name="TaxKeyword">
    <vt:lpwstr>69;#machine learning|912b89bd-3197-4d37-838b-dea3c299099a;#169;#AI ＆ Data Science Conference|8f010730-a012-41a8-b19a-7b5a9af03b6a</vt:lpwstr>
  </property>
  <property fmtid="{D5CDD505-2E9C-101B-9397-08002B2CF9AE}" pid="12" name="Audience1">
    <vt:lpwstr/>
  </property>
  <property fmtid="{D5CDD505-2E9C-101B-9397-08002B2CF9AE}" pid="13" name="Event Name">
    <vt:lpwstr>72;#Machine Learning, AI and Data Science Conference|2f5995e3-1e3d-4c27-96d6-c6c80990926c</vt:lpwstr>
  </property>
  <property fmtid="{D5CDD505-2E9C-101B-9397-08002B2CF9AE}" pid="14" name="MSIP_Label_f42aa342-8706-4288-bd11-ebb85995028c_Enabled">
    <vt:lpwstr>True</vt:lpwstr>
  </property>
  <property fmtid="{D5CDD505-2E9C-101B-9397-08002B2CF9AE}" pid="15" name="MSIP_Label_f42aa342-8706-4288-bd11-ebb85995028c_SiteId">
    <vt:lpwstr>72f988bf-86f1-41af-91ab-2d7cd011db47</vt:lpwstr>
  </property>
  <property fmtid="{D5CDD505-2E9C-101B-9397-08002B2CF9AE}" pid="16" name="MSIP_Label_f42aa342-8706-4288-bd11-ebb85995028c_Owner">
    <vt:lpwstr>vapaunic@microsoft.com</vt:lpwstr>
  </property>
  <property fmtid="{D5CDD505-2E9C-101B-9397-08002B2CF9AE}" pid="17" name="MSIP_Label_f42aa342-8706-4288-bd11-ebb85995028c_SetDate">
    <vt:lpwstr>2017-12-04T21:08:56.3795668Z</vt:lpwstr>
  </property>
  <property fmtid="{D5CDD505-2E9C-101B-9397-08002B2CF9AE}" pid="18" name="MSIP_Label_f42aa342-8706-4288-bd11-ebb85995028c_Name">
    <vt:lpwstr>General</vt:lpwstr>
  </property>
  <property fmtid="{D5CDD505-2E9C-101B-9397-08002B2CF9AE}" pid="19" name="MSIP_Label_f42aa342-8706-4288-bd11-ebb85995028c_Application">
    <vt:lpwstr>Microsoft Azure Information Protection</vt:lpwstr>
  </property>
  <property fmtid="{D5CDD505-2E9C-101B-9397-08002B2CF9AE}" pid="20" name="MSIP_Label_f42aa342-8706-4288-bd11-ebb85995028c_Extended_MSFT_Method">
    <vt:lpwstr>Automatic</vt:lpwstr>
  </property>
  <property fmtid="{D5CDD505-2E9C-101B-9397-08002B2CF9AE}" pid="21" name="Sensitivity">
    <vt:lpwstr>General</vt:lpwstr>
  </property>
</Properties>
</file>