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5"/>
  </p:notesMasterIdLst>
  <p:handoutMasterIdLst>
    <p:handoutMasterId r:id="rId36"/>
  </p:handoutMasterIdLst>
  <p:sldIdLst>
    <p:sldId id="1502" r:id="rId5"/>
    <p:sldId id="1554" r:id="rId6"/>
    <p:sldId id="1530" r:id="rId7"/>
    <p:sldId id="1531" r:id="rId8"/>
    <p:sldId id="1536" r:id="rId9"/>
    <p:sldId id="1526" r:id="rId10"/>
    <p:sldId id="1535" r:id="rId11"/>
    <p:sldId id="1532" r:id="rId12"/>
    <p:sldId id="1548" r:id="rId13"/>
    <p:sldId id="1539" r:id="rId14"/>
    <p:sldId id="312" r:id="rId15"/>
    <p:sldId id="1555" r:id="rId16"/>
    <p:sldId id="1557" r:id="rId17"/>
    <p:sldId id="1558" r:id="rId18"/>
    <p:sldId id="1549" r:id="rId19"/>
    <p:sldId id="1550" r:id="rId20"/>
    <p:sldId id="1540" r:id="rId21"/>
    <p:sldId id="1552" r:id="rId22"/>
    <p:sldId id="1547" r:id="rId23"/>
    <p:sldId id="1534" r:id="rId24"/>
    <p:sldId id="1517" r:id="rId25"/>
    <p:sldId id="1507" r:id="rId26"/>
    <p:sldId id="1523" r:id="rId27"/>
    <p:sldId id="1524" r:id="rId28"/>
    <p:sldId id="1525" r:id="rId29"/>
    <p:sldId id="1541" r:id="rId30"/>
    <p:sldId id="1544" r:id="rId31"/>
    <p:sldId id="1553" r:id="rId32"/>
    <p:sldId id="1543" r:id="rId33"/>
    <p:sldId id="1516"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312"/>
            <p14:sldId id="1555"/>
            <p14:sldId id="1557"/>
            <p14:sldId id="1558"/>
            <p14:sldId id="1549"/>
            <p14:sldId id="1550"/>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4" autoAdjust="0"/>
    <p:restoredTop sz="78895" autoAdjust="0"/>
  </p:normalViewPr>
  <p:slideViewPr>
    <p:cSldViewPr>
      <p:cViewPr varScale="1">
        <p:scale>
          <a:sx n="81" d="100"/>
          <a:sy n="81" d="100"/>
        </p:scale>
        <p:origin x="216" y="112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8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3/6/18 3:23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3/6/18 3:23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371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8883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3/6/18 3:23 AM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3/6/18 3:23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3346" y="280105"/>
            <a:ext cx="9329784" cy="1041083"/>
          </a:xfrm>
        </p:spPr>
        <p:txBody>
          <a:bodyPr/>
          <a:lstStyle/>
          <a:p>
            <a:r>
              <a:rPr lang="en-US"/>
              <a:t>Click to edit Master title style</a:t>
            </a:r>
            <a:endParaRPr/>
          </a:p>
        </p:txBody>
      </p:sp>
      <p:grpSp>
        <p:nvGrpSpPr>
          <p:cNvPr id="167" name="line" descr="Line graphic"/>
          <p:cNvGrpSpPr/>
          <p:nvPr/>
        </p:nvGrpSpPr>
        <p:grpSpPr bwMode="invGray">
          <a:xfrm>
            <a:off x="1553346" y="1544624"/>
            <a:ext cx="10784325" cy="65282"/>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grpSp>
      <p:sp>
        <p:nvSpPr>
          <p:cNvPr id="3" name="Content Placeholder 2"/>
          <p:cNvSpPr>
            <a:spLocks noGrp="1"/>
          </p:cNvSpPr>
          <p:nvPr>
            <p:ph idx="1"/>
          </p:nvPr>
        </p:nvSpPr>
        <p:spPr/>
        <p:txBody>
          <a:bodyPr/>
          <a:lstStyle>
            <a:lvl2pPr marL="559558">
              <a:defRPr/>
            </a:lvl2pPr>
            <a:lvl3pPr marL="792707">
              <a:defRPr/>
            </a:lvl3pPr>
            <a:lvl4pPr marL="1025856">
              <a:defRPr/>
            </a:lvl4pPr>
            <a:lvl5pPr marL="1259005">
              <a:defRPr/>
            </a:lvl5pPr>
            <a:lvl6pPr marL="1492154">
              <a:defRPr baseline="0"/>
            </a:lvl6pPr>
            <a:lvl7pPr marL="1725304">
              <a:defRPr baseline="0"/>
            </a:lvl7pPr>
            <a:lvl8pPr marL="1958453">
              <a:defRPr baseline="0"/>
            </a:lvl8pPr>
            <a:lvl9pPr marL="2191602">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3/6/18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20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 id="214748449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7.02968"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Unreasonable Effectiveness of Data and Deep Architectures</a:t>
            </a:r>
          </a:p>
        </p:txBody>
      </p:sp>
      <p:cxnSp>
        <p:nvCxnSpPr>
          <p:cNvPr id="5" name="Straight Arrow Connector 4"/>
          <p:cNvCxnSpPr/>
          <p:nvPr/>
        </p:nvCxnSpPr>
        <p:spPr>
          <a:xfrm flipV="1">
            <a:off x="2021522" y="1788917"/>
            <a:ext cx="0" cy="4274432"/>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21522" y="6063349"/>
            <a:ext cx="7616261" cy="0"/>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31777" y="3214510"/>
            <a:ext cx="7372855" cy="2822934"/>
          </a:xfrm>
          <a:custGeom>
            <a:avLst/>
            <a:gdLst>
              <a:gd name="connsiteX0" fmla="*/ 0 w 6722533"/>
              <a:gd name="connsiteY0" fmla="*/ 2760133 h 2760133"/>
              <a:gd name="connsiteX1" fmla="*/ 321733 w 6722533"/>
              <a:gd name="connsiteY1" fmla="*/ 1422400 h 2760133"/>
              <a:gd name="connsiteX2" fmla="*/ 1016000 w 6722533"/>
              <a:gd name="connsiteY2" fmla="*/ 541866 h 2760133"/>
              <a:gd name="connsiteX3" fmla="*/ 2692400 w 6722533"/>
              <a:gd name="connsiteY3" fmla="*/ 169333 h 2760133"/>
              <a:gd name="connsiteX4" fmla="*/ 4521200 w 6722533"/>
              <a:gd name="connsiteY4" fmla="*/ 33866 h 2760133"/>
              <a:gd name="connsiteX5" fmla="*/ 5689600 w 6722533"/>
              <a:gd name="connsiteY5" fmla="*/ 16933 h 2760133"/>
              <a:gd name="connsiteX6" fmla="*/ 6417733 w 6722533"/>
              <a:gd name="connsiteY6" fmla="*/ 0 h 2760133"/>
              <a:gd name="connsiteX7" fmla="*/ 6722533 w 6722533"/>
              <a:gd name="connsiteY7" fmla="*/ 16933 h 27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2533" h="2760133">
                <a:moveTo>
                  <a:pt x="0" y="2760133"/>
                </a:moveTo>
                <a:cubicBezTo>
                  <a:pt x="76200" y="2276122"/>
                  <a:pt x="152400" y="1792111"/>
                  <a:pt x="321733" y="1422400"/>
                </a:cubicBezTo>
                <a:cubicBezTo>
                  <a:pt x="491066" y="1052689"/>
                  <a:pt x="620889" y="750710"/>
                  <a:pt x="1016000" y="541866"/>
                </a:cubicBezTo>
                <a:cubicBezTo>
                  <a:pt x="1411111" y="333022"/>
                  <a:pt x="2108200" y="254000"/>
                  <a:pt x="2692400" y="169333"/>
                </a:cubicBezTo>
                <a:cubicBezTo>
                  <a:pt x="3276600" y="84666"/>
                  <a:pt x="4021667" y="59266"/>
                  <a:pt x="4521200" y="33866"/>
                </a:cubicBezTo>
                <a:cubicBezTo>
                  <a:pt x="5020733" y="8466"/>
                  <a:pt x="5689600" y="16933"/>
                  <a:pt x="5689600" y="16933"/>
                </a:cubicBezTo>
                <a:lnTo>
                  <a:pt x="6417733" y="0"/>
                </a:lnTo>
                <a:cubicBezTo>
                  <a:pt x="6589888" y="0"/>
                  <a:pt x="6722533" y="16933"/>
                  <a:pt x="6722533" y="16933"/>
                </a:cubicBezTo>
              </a:path>
            </a:pathLst>
          </a:custGeom>
          <a:noFill/>
          <a:ln w="63500">
            <a:solidFill>
              <a:schemeClr val="accent1">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 name="Freeform 19"/>
          <p:cNvSpPr/>
          <p:nvPr/>
        </p:nvSpPr>
        <p:spPr>
          <a:xfrm>
            <a:off x="2049047" y="2099786"/>
            <a:ext cx="7355584" cy="3903117"/>
          </a:xfrm>
          <a:custGeom>
            <a:avLst/>
            <a:gdLst>
              <a:gd name="connsiteX0" fmla="*/ 0 w 7044267"/>
              <a:gd name="connsiteY0" fmla="*/ 3742266 h 3742266"/>
              <a:gd name="connsiteX1" fmla="*/ 626533 w 7044267"/>
              <a:gd name="connsiteY1" fmla="*/ 2387600 h 3742266"/>
              <a:gd name="connsiteX2" fmla="*/ 1591733 w 7044267"/>
              <a:gd name="connsiteY2" fmla="*/ 1439333 h 3742266"/>
              <a:gd name="connsiteX3" fmla="*/ 2810933 w 7044267"/>
              <a:gd name="connsiteY3" fmla="*/ 880533 h 3742266"/>
              <a:gd name="connsiteX4" fmla="*/ 4470400 w 7044267"/>
              <a:gd name="connsiteY4" fmla="*/ 474133 h 3742266"/>
              <a:gd name="connsiteX5" fmla="*/ 5554133 w 7044267"/>
              <a:gd name="connsiteY5" fmla="*/ 237066 h 3742266"/>
              <a:gd name="connsiteX6" fmla="*/ 6553200 w 7044267"/>
              <a:gd name="connsiteY6" fmla="*/ 67733 h 3742266"/>
              <a:gd name="connsiteX7" fmla="*/ 7044267 w 7044267"/>
              <a:gd name="connsiteY7" fmla="*/ 0 h 374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4267" h="3742266">
                <a:moveTo>
                  <a:pt x="0" y="3742266"/>
                </a:moveTo>
                <a:cubicBezTo>
                  <a:pt x="180622" y="3256844"/>
                  <a:pt x="361244" y="2771422"/>
                  <a:pt x="626533" y="2387600"/>
                </a:cubicBezTo>
                <a:cubicBezTo>
                  <a:pt x="891822" y="2003778"/>
                  <a:pt x="1227666" y="1690511"/>
                  <a:pt x="1591733" y="1439333"/>
                </a:cubicBezTo>
                <a:cubicBezTo>
                  <a:pt x="1955800" y="1188155"/>
                  <a:pt x="2331155" y="1041400"/>
                  <a:pt x="2810933" y="880533"/>
                </a:cubicBezTo>
                <a:cubicBezTo>
                  <a:pt x="3290711" y="719666"/>
                  <a:pt x="4013200" y="581378"/>
                  <a:pt x="4470400" y="474133"/>
                </a:cubicBezTo>
                <a:cubicBezTo>
                  <a:pt x="4927600" y="366888"/>
                  <a:pt x="5207000" y="304799"/>
                  <a:pt x="5554133" y="237066"/>
                </a:cubicBezTo>
                <a:cubicBezTo>
                  <a:pt x="5901266" y="169333"/>
                  <a:pt x="6304844" y="107244"/>
                  <a:pt x="6553200" y="67733"/>
                </a:cubicBezTo>
                <a:cubicBezTo>
                  <a:pt x="6801556" y="28222"/>
                  <a:pt x="7044267" y="0"/>
                  <a:pt x="7044267" y="0"/>
                </a:cubicBezTo>
              </a:path>
            </a:pathLst>
          </a:custGeom>
          <a:noFill/>
          <a:ln w="73025">
            <a:solidFill>
              <a:schemeClr val="accent2">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TextBox 22"/>
          <p:cNvSpPr txBox="1"/>
          <p:nvPr/>
        </p:nvSpPr>
        <p:spPr>
          <a:xfrm>
            <a:off x="95868" y="1632055"/>
            <a:ext cx="2020641" cy="439988"/>
          </a:xfrm>
          <a:prstGeom prst="rect">
            <a:avLst/>
          </a:prstGeom>
          <a:noFill/>
        </p:spPr>
        <p:txBody>
          <a:bodyPr wrap="square" rtlCol="0">
            <a:spAutoFit/>
          </a:bodyPr>
          <a:lstStyle/>
          <a:p>
            <a:pPr>
              <a:lnSpc>
                <a:spcPct val="90000"/>
              </a:lnSpc>
            </a:pPr>
            <a:r>
              <a:rPr lang="en-US" sz="2448"/>
              <a:t>performance</a:t>
            </a:r>
            <a:endParaRPr lang="en-US" sz="2448" dirty="0"/>
          </a:p>
        </p:txBody>
      </p:sp>
      <p:sp>
        <p:nvSpPr>
          <p:cNvPr id="24" name="TextBox 23"/>
          <p:cNvSpPr txBox="1"/>
          <p:nvPr/>
        </p:nvSpPr>
        <p:spPr>
          <a:xfrm>
            <a:off x="8627462" y="6123797"/>
            <a:ext cx="2020641" cy="442604"/>
          </a:xfrm>
          <a:prstGeom prst="rect">
            <a:avLst/>
          </a:prstGeom>
          <a:noFill/>
        </p:spPr>
        <p:txBody>
          <a:bodyPr wrap="square" rtlCol="0">
            <a:spAutoFit/>
          </a:bodyPr>
          <a:lstStyle/>
          <a:p>
            <a:pPr>
              <a:lnSpc>
                <a:spcPct val="90000"/>
              </a:lnSpc>
            </a:pPr>
            <a:r>
              <a:rPr lang="en-US" sz="2448" dirty="0"/>
              <a:t>training data</a:t>
            </a:r>
          </a:p>
        </p:txBody>
      </p:sp>
      <p:sp>
        <p:nvSpPr>
          <p:cNvPr id="25" name="TextBox 24"/>
          <p:cNvSpPr txBox="1"/>
          <p:nvPr/>
        </p:nvSpPr>
        <p:spPr>
          <a:xfrm>
            <a:off x="7617142" y="1666598"/>
            <a:ext cx="2486942" cy="439988"/>
          </a:xfrm>
          <a:prstGeom prst="rect">
            <a:avLst/>
          </a:prstGeom>
          <a:noFill/>
        </p:spPr>
        <p:txBody>
          <a:bodyPr wrap="square" rtlCol="0">
            <a:spAutoFit/>
          </a:bodyPr>
          <a:lstStyle/>
          <a:p>
            <a:pPr>
              <a:lnSpc>
                <a:spcPct val="90000"/>
              </a:lnSpc>
            </a:pPr>
            <a:r>
              <a:rPr lang="en-US" sz="2448" dirty="0"/>
              <a:t>neural networks</a:t>
            </a:r>
          </a:p>
        </p:txBody>
      </p:sp>
      <p:sp>
        <p:nvSpPr>
          <p:cNvPr id="26" name="TextBox 25"/>
          <p:cNvSpPr txBox="1"/>
          <p:nvPr/>
        </p:nvSpPr>
        <p:spPr>
          <a:xfrm>
            <a:off x="7728050" y="2711460"/>
            <a:ext cx="2686902" cy="442604"/>
          </a:xfrm>
          <a:prstGeom prst="rect">
            <a:avLst/>
          </a:prstGeom>
          <a:noFill/>
        </p:spPr>
        <p:txBody>
          <a:bodyPr wrap="square" rtlCol="0">
            <a:spAutoFit/>
          </a:bodyPr>
          <a:lstStyle/>
          <a:p>
            <a:pPr>
              <a:lnSpc>
                <a:spcPct val="90000"/>
              </a:lnSpc>
            </a:pPr>
            <a:r>
              <a:rPr lang="en-US" sz="2448" dirty="0"/>
              <a:t>traditional learners</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hlinkClick r:id="rId3"/>
              </a:rPr>
              <a:t>Revisiting Unreasonable Effectiveness of Data in Deep Learning Era, Google</a:t>
            </a:r>
            <a:endParaRPr lang="en-US" sz="1836" b="1" dirty="0"/>
          </a:p>
        </p:txBody>
      </p:sp>
    </p:spTree>
    <p:extLst>
      <p:ext uri="{BB962C8B-B14F-4D97-AF65-F5344CB8AC3E}">
        <p14:creationId xmlns:p14="http://schemas.microsoft.com/office/powerpoint/2010/main" val="423345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30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30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0" grpId="0" animBg="1"/>
      <p:bldP spid="23" grpId="0"/>
      <p:bldP spid="24" grpId="0"/>
      <p:bldP spid="25" grpId="0"/>
      <p:bldP spid="2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69639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 the </a:t>
            </a:r>
            <a:r>
              <a:rPr lang="en-US" sz="2400" b="1" dirty="0">
                <a:solidFill>
                  <a:srgbClr val="FF0000"/>
                </a:solidFill>
              </a:rPr>
              <a:t>low data regime</a:t>
            </a:r>
            <a:r>
              <a:rPr lang="en-US" sz="2400" dirty="0">
                <a:gradFill>
                  <a:gsLst>
                    <a:gs pos="2917">
                      <a:schemeClr val="tx1"/>
                    </a:gs>
                    <a:gs pos="30000">
                      <a:schemeClr val="tx1"/>
                    </a:gs>
                  </a:gsLst>
                  <a:lin ang="5400000" scaled="0"/>
                </a:gradFill>
              </a:rPr>
              <a:t>, traditional (simple) bag-of-words models may outperform neural network models</a:t>
            </a:r>
          </a:p>
          <a:p>
            <a:pPr marL="342900" indent="-342900">
              <a:lnSpc>
                <a:spcPct val="90000"/>
              </a:lnSpc>
              <a:spcAft>
                <a:spcPts val="600"/>
              </a:spcAft>
              <a:buFont typeface="Arial" panose="020B0604020202020204" pitchFamily="34" charset="0"/>
              <a:buChar char="•"/>
            </a:pPr>
            <a:r>
              <a:rPr lang="en-US" sz="2400" dirty="0">
                <a:solidFill>
                  <a:srgbClr val="FF0000"/>
                </a:solidFill>
              </a:rPr>
              <a:t>Higher bias</a:t>
            </a:r>
            <a:r>
              <a:rPr lang="en-US" sz="2400" dirty="0">
                <a:gradFill>
                  <a:gsLst>
                    <a:gs pos="2917">
                      <a:schemeClr val="tx1"/>
                    </a:gs>
                    <a:gs pos="30000">
                      <a:schemeClr val="tx1"/>
                    </a:gs>
                  </a:gsLst>
                  <a:lin ang="5400000" scaled="0"/>
                </a:gradFill>
              </a:rPr>
              <a:t>, </a:t>
            </a:r>
            <a:r>
              <a:rPr lang="en-US" sz="2400" dirty="0">
                <a:solidFill>
                  <a:srgbClr val="0070C0"/>
                </a:solidFill>
              </a:rPr>
              <a:t>lower variance</a:t>
            </a:r>
          </a:p>
        </p:txBody>
      </p:sp>
      <p:pic>
        <p:nvPicPr>
          <p:cNvPr id="10" name="Picture 9">
            <a:extLst>
              <a:ext uri="{FF2B5EF4-FFF2-40B4-BE49-F238E27FC236}">
                <a16:creationId xmlns:a16="http://schemas.microsoft.com/office/drawing/2014/main" id="{03C62F18-DD75-8747-8D14-24123117A6BF}"/>
              </a:ext>
            </a:extLst>
          </p:cNvPr>
          <p:cNvPicPr>
            <a:picLocks noChangeAspect="1"/>
          </p:cNvPicPr>
          <p:nvPr/>
        </p:nvPicPr>
        <p:blipFill>
          <a:blip r:embed="rId3"/>
          <a:stretch>
            <a:fillRect/>
          </a:stretch>
        </p:blipFill>
        <p:spPr>
          <a:xfrm>
            <a:off x="4008437" y="1872011"/>
            <a:ext cx="7849174" cy="3835748"/>
          </a:xfrm>
          <a:prstGeom prst="rect">
            <a:avLst/>
          </a:prstGeom>
        </p:spPr>
      </p:pic>
    </p:spTree>
    <p:extLst>
      <p:ext uri="{BB962C8B-B14F-4D97-AF65-F5344CB8AC3E}">
        <p14:creationId xmlns:p14="http://schemas.microsoft.com/office/powerpoint/2010/main" val="694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36399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With </a:t>
            </a:r>
            <a:r>
              <a:rPr lang="en-US" sz="2400" b="1" dirty="0">
                <a:solidFill>
                  <a:srgbClr val="0070C0"/>
                </a:solidFill>
              </a:rPr>
              <a:t>high capacity models</a:t>
            </a:r>
            <a:r>
              <a:rPr lang="en-US" sz="2400" dirty="0">
                <a:gradFill>
                  <a:gsLst>
                    <a:gs pos="2917">
                      <a:schemeClr val="tx1"/>
                    </a:gs>
                    <a:gs pos="30000">
                      <a:schemeClr val="tx1"/>
                    </a:gs>
                  </a:gsLst>
                  <a:lin ang="5400000" scaled="0"/>
                </a:gradFill>
              </a:rPr>
              <a:t>, you need more data to tune the model appropriate</a:t>
            </a:r>
          </a:p>
          <a:p>
            <a:pPr marL="342900" indent="-342900">
              <a:lnSpc>
                <a:spcPct val="90000"/>
              </a:lnSpc>
              <a:spcAft>
                <a:spcPts val="600"/>
              </a:spcAft>
              <a:buFont typeface="Arial" panose="020B0604020202020204" pitchFamily="34" charset="0"/>
              <a:buChar char="•"/>
            </a:pPr>
            <a:r>
              <a:rPr lang="en-US" sz="2400" dirty="0">
                <a:solidFill>
                  <a:srgbClr val="FF0000"/>
                </a:solidFill>
              </a:rPr>
              <a:t>Higher variance</a:t>
            </a:r>
            <a:r>
              <a:rPr lang="en-US" sz="2400" dirty="0">
                <a:gradFill>
                  <a:gsLst>
                    <a:gs pos="2917">
                      <a:schemeClr val="tx1"/>
                    </a:gs>
                    <a:gs pos="30000">
                      <a:schemeClr val="tx1"/>
                    </a:gs>
                  </a:gsLst>
                  <a:lin ang="5400000" scaled="0"/>
                </a:gradFill>
              </a:rPr>
              <a:t>, </a:t>
            </a:r>
            <a:r>
              <a:rPr lang="en-US" sz="2400" dirty="0">
                <a:solidFill>
                  <a:srgbClr val="0070C0"/>
                </a:solidFill>
              </a:rPr>
              <a:t>lower bias</a:t>
            </a:r>
          </a:p>
        </p:txBody>
      </p:sp>
      <p:pic>
        <p:nvPicPr>
          <p:cNvPr id="7" name="Picture 6">
            <a:extLst>
              <a:ext uri="{FF2B5EF4-FFF2-40B4-BE49-F238E27FC236}">
                <a16:creationId xmlns:a16="http://schemas.microsoft.com/office/drawing/2014/main" id="{F1BD0502-D265-604C-AC33-5F795C10DC72}"/>
              </a:ext>
            </a:extLst>
          </p:cNvPr>
          <p:cNvPicPr>
            <a:picLocks noChangeAspect="1"/>
          </p:cNvPicPr>
          <p:nvPr/>
        </p:nvPicPr>
        <p:blipFill>
          <a:blip r:embed="rId3"/>
          <a:stretch>
            <a:fillRect/>
          </a:stretch>
        </p:blipFill>
        <p:spPr>
          <a:xfrm>
            <a:off x="4235551" y="2088148"/>
            <a:ext cx="7191089" cy="3619611"/>
          </a:xfrm>
          <a:prstGeom prst="rect">
            <a:avLst/>
          </a:prstGeom>
        </p:spPr>
      </p:pic>
    </p:spTree>
    <p:extLst>
      <p:ext uri="{BB962C8B-B14F-4D97-AF65-F5344CB8AC3E}">
        <p14:creationId xmlns:p14="http://schemas.microsoft.com/office/powerpoint/2010/main" val="108658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AB35-EFB7-E345-AC6B-8ECAB8276540}"/>
              </a:ext>
            </a:extLst>
          </p:cNvPr>
          <p:cNvSpPr>
            <a:spLocks noGrp="1"/>
          </p:cNvSpPr>
          <p:nvPr>
            <p:ph type="title"/>
          </p:nvPr>
        </p:nvSpPr>
        <p:spPr>
          <a:xfrm>
            <a:off x="427037" y="280105"/>
            <a:ext cx="10456093" cy="1041083"/>
          </a:xfrm>
        </p:spPr>
        <p:txBody>
          <a:bodyPr/>
          <a:lstStyle/>
          <a:p>
            <a:r>
              <a:rPr lang="en-US" dirty="0"/>
              <a:t>Bias-Variance Tradeoff and Performance Diagnostics</a:t>
            </a:r>
          </a:p>
        </p:txBody>
      </p:sp>
      <p:sp>
        <p:nvSpPr>
          <p:cNvPr id="3" name="Content Placeholder 2">
            <a:extLst>
              <a:ext uri="{FF2B5EF4-FFF2-40B4-BE49-F238E27FC236}">
                <a16:creationId xmlns:a16="http://schemas.microsoft.com/office/drawing/2014/main" id="{DD8FAEAD-4DDE-EA47-A391-B710D289D5B8}"/>
              </a:ext>
            </a:extLst>
          </p:cNvPr>
          <p:cNvSpPr>
            <a:spLocks noGrp="1"/>
          </p:cNvSpPr>
          <p:nvPr>
            <p:ph idx="1"/>
          </p:nvPr>
        </p:nvSpPr>
        <p:spPr>
          <a:xfrm>
            <a:off x="274638" y="2201862"/>
            <a:ext cx="2743200" cy="4038600"/>
          </a:xfrm>
        </p:spPr>
        <p:txBody>
          <a:bodyPr/>
          <a:lstStyle/>
          <a:p>
            <a:r>
              <a:rPr lang="en-US" sz="2400" dirty="0">
                <a:latin typeface="+mn-lt"/>
              </a:rPr>
              <a:t>We have an intrinsic need to balance the </a:t>
            </a:r>
            <a:r>
              <a:rPr lang="en-US" sz="2400" dirty="0">
                <a:solidFill>
                  <a:srgbClr val="00B050"/>
                </a:solidFill>
                <a:latin typeface="+mn-lt"/>
              </a:rPr>
              <a:t>capacity of our models</a:t>
            </a:r>
            <a:r>
              <a:rPr lang="en-US" sz="2400" dirty="0">
                <a:latin typeface="+mn-lt"/>
              </a:rPr>
              <a:t> with the </a:t>
            </a:r>
            <a:r>
              <a:rPr lang="en-US" sz="2400" dirty="0">
                <a:solidFill>
                  <a:srgbClr val="00B050"/>
                </a:solidFill>
                <a:latin typeface="+mn-lt"/>
              </a:rPr>
              <a:t>amount of data </a:t>
            </a:r>
            <a:r>
              <a:rPr lang="en-US" sz="2400" dirty="0">
                <a:latin typeface="+mn-lt"/>
              </a:rPr>
              <a:t>we have</a:t>
            </a:r>
          </a:p>
          <a:p>
            <a:r>
              <a:rPr lang="en-US" sz="2400" dirty="0">
                <a:latin typeface="+mn-lt"/>
              </a:rPr>
              <a:t>What turns out to be especially important, is </a:t>
            </a:r>
            <a:r>
              <a:rPr lang="en-US" sz="2400" dirty="0">
                <a:solidFill>
                  <a:srgbClr val="00B050"/>
                </a:solidFill>
                <a:latin typeface="+mn-lt"/>
              </a:rPr>
              <a:t>the amount of labeled data that we can turn into features</a:t>
            </a:r>
          </a:p>
        </p:txBody>
      </p:sp>
      <p:cxnSp>
        <p:nvCxnSpPr>
          <p:cNvPr id="4" name="Straight Connector 3">
            <a:extLst>
              <a:ext uri="{FF2B5EF4-FFF2-40B4-BE49-F238E27FC236}">
                <a16:creationId xmlns:a16="http://schemas.microsoft.com/office/drawing/2014/main" id="{B618D9DA-A359-4847-9BC2-2528EFC6682D}"/>
              </a:ext>
            </a:extLst>
          </p:cNvPr>
          <p:cNvCxnSpPr>
            <a:cxnSpLocks/>
          </p:cNvCxnSpPr>
          <p:nvPr/>
        </p:nvCxnSpPr>
        <p:spPr>
          <a:xfrm>
            <a:off x="3246437" y="22018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4E67D0-1947-8B48-B5EE-E14EB8AFC0EB}"/>
              </a:ext>
            </a:extLst>
          </p:cNvPr>
          <p:cNvPicPr>
            <a:picLocks noChangeAspect="1"/>
          </p:cNvPicPr>
          <p:nvPr/>
        </p:nvPicPr>
        <p:blipFill>
          <a:blip r:embed="rId2"/>
          <a:stretch>
            <a:fillRect/>
          </a:stretch>
        </p:blipFill>
        <p:spPr>
          <a:xfrm>
            <a:off x="3448683" y="2201862"/>
            <a:ext cx="4366031" cy="2133600"/>
          </a:xfrm>
          <a:prstGeom prst="rect">
            <a:avLst/>
          </a:prstGeom>
        </p:spPr>
      </p:pic>
      <p:sp>
        <p:nvSpPr>
          <p:cNvPr id="6" name="Content Placeholder 2">
            <a:extLst>
              <a:ext uri="{FF2B5EF4-FFF2-40B4-BE49-F238E27FC236}">
                <a16:creationId xmlns:a16="http://schemas.microsoft.com/office/drawing/2014/main" id="{239463F3-BFEE-E44F-803A-5E6D524EBBDB}"/>
              </a:ext>
            </a:extLst>
          </p:cNvPr>
          <p:cNvSpPr txBox="1">
            <a:spLocks/>
          </p:cNvSpPr>
          <p:nvPr/>
        </p:nvSpPr>
        <p:spPr>
          <a:xfrm>
            <a:off x="3220083" y="4564062"/>
            <a:ext cx="4826954" cy="1144929"/>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Use better features </a:t>
            </a:r>
            <a:r>
              <a:rPr lang="en-US" sz="1600" dirty="0">
                <a:solidFill>
                  <a:srgbClr val="0070C0"/>
                </a:solidFill>
                <a:latin typeface="+mn-lt"/>
              </a:rPr>
              <a:t>(differentiable programming to automatically learn good features)</a:t>
            </a:r>
          </a:p>
          <a:p>
            <a:r>
              <a:rPr lang="en-US" sz="2400" dirty="0">
                <a:solidFill>
                  <a:srgbClr val="0070C0"/>
                </a:solidFill>
                <a:latin typeface="+mn-lt"/>
              </a:rPr>
              <a:t>Use a higher capacity model</a:t>
            </a:r>
          </a:p>
        </p:txBody>
      </p:sp>
      <p:cxnSp>
        <p:nvCxnSpPr>
          <p:cNvPr id="7" name="Straight Connector 6">
            <a:extLst>
              <a:ext uri="{FF2B5EF4-FFF2-40B4-BE49-F238E27FC236}">
                <a16:creationId xmlns:a16="http://schemas.microsoft.com/office/drawing/2014/main" id="{CB8EC7DB-05C1-0F49-A233-81E5485A0D01}"/>
              </a:ext>
            </a:extLst>
          </p:cNvPr>
          <p:cNvCxnSpPr>
            <a:cxnSpLocks/>
          </p:cNvCxnSpPr>
          <p:nvPr/>
        </p:nvCxnSpPr>
        <p:spPr>
          <a:xfrm>
            <a:off x="7814714" y="20494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4C1CB72-6756-7A4B-B18F-F57B7C6F5F96}"/>
              </a:ext>
            </a:extLst>
          </p:cNvPr>
          <p:cNvPicPr>
            <a:picLocks noChangeAspect="1"/>
          </p:cNvPicPr>
          <p:nvPr/>
        </p:nvPicPr>
        <p:blipFill>
          <a:blip r:embed="rId3"/>
          <a:stretch>
            <a:fillRect/>
          </a:stretch>
        </p:blipFill>
        <p:spPr>
          <a:xfrm>
            <a:off x="7953240" y="2201862"/>
            <a:ext cx="4391967" cy="2210682"/>
          </a:xfrm>
          <a:prstGeom prst="rect">
            <a:avLst/>
          </a:prstGeom>
        </p:spPr>
      </p:pic>
      <p:sp>
        <p:nvSpPr>
          <p:cNvPr id="10" name="Content Placeholder 2">
            <a:extLst>
              <a:ext uri="{FF2B5EF4-FFF2-40B4-BE49-F238E27FC236}">
                <a16:creationId xmlns:a16="http://schemas.microsoft.com/office/drawing/2014/main" id="{54370542-BEE4-774D-B409-6A6921BD1486}"/>
              </a:ext>
            </a:extLst>
          </p:cNvPr>
          <p:cNvSpPr txBox="1">
            <a:spLocks/>
          </p:cNvSpPr>
          <p:nvPr/>
        </p:nvSpPr>
        <p:spPr>
          <a:xfrm>
            <a:off x="7917698" y="4564062"/>
            <a:ext cx="4826954" cy="92333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Label more data</a:t>
            </a:r>
          </a:p>
          <a:p>
            <a:r>
              <a:rPr lang="en-US" sz="2400" dirty="0">
                <a:solidFill>
                  <a:srgbClr val="0070C0"/>
                </a:solidFill>
                <a:latin typeface="+mn-lt"/>
              </a:rPr>
              <a:t>Apply regularization / shrinkage</a:t>
            </a:r>
          </a:p>
        </p:txBody>
      </p:sp>
    </p:spTree>
    <p:extLst>
      <p:ext uri="{BB962C8B-B14F-4D97-AF65-F5344CB8AC3E}">
        <p14:creationId xmlns:p14="http://schemas.microsoft.com/office/powerpoint/2010/main" val="9428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a:t>Disregard </a:t>
            </a:r>
            <a:r>
              <a:rPr lang="en-US" sz="2400" b="1" dirty="0"/>
              <a:t>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the bash terminal,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2385</TotalTime>
  <Words>2455</Words>
  <Application>Microsoft Macintosh PowerPoint</Application>
  <PresentationFormat>Custom</PresentationFormat>
  <Paragraphs>252</Paragraphs>
  <Slides>30</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Algerian</vt:lpstr>
      <vt:lpstr>Arial</vt:lpstr>
      <vt:lpstr>Calibri</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Visualizing word and document embeddings</vt:lpstr>
      <vt:lpstr>Unreasonable Effectiveness of Data and Deep Architectures</vt:lpstr>
      <vt:lpstr>Model Complexity and Data Scarcity</vt:lpstr>
      <vt:lpstr>Model Complexity and Data Scarcity</vt:lpstr>
      <vt:lpstr>Bias-Variance Tradeoff and Performance Diagnostics</vt:lpstr>
      <vt:lpstr>PowerPoint Presentation</vt:lpstr>
      <vt:lpstr>PowerPoint Presentation</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Ali-Kazim Zaidi</cp:lastModifiedBy>
  <cp:revision>112</cp:revision>
  <dcterms:created xsi:type="dcterms:W3CDTF">2017-12-04T21:06:47Z</dcterms:created>
  <dcterms:modified xsi:type="dcterms:W3CDTF">2018-03-06T11:43:13Z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