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5" r:id="rId4"/>
  </p:sldMasterIdLst>
  <p:notesMasterIdLst>
    <p:notesMasterId r:id="rId31"/>
  </p:notesMasterIdLst>
  <p:handoutMasterIdLst>
    <p:handoutMasterId r:id="rId32"/>
  </p:handoutMasterIdLst>
  <p:sldIdLst>
    <p:sldId id="1502" r:id="rId5"/>
    <p:sldId id="1554" r:id="rId6"/>
    <p:sldId id="1530" r:id="rId7"/>
    <p:sldId id="1531" r:id="rId8"/>
    <p:sldId id="1536" r:id="rId9"/>
    <p:sldId id="1526" r:id="rId10"/>
    <p:sldId id="1535" r:id="rId11"/>
    <p:sldId id="1532" r:id="rId12"/>
    <p:sldId id="1548" r:id="rId13"/>
    <p:sldId id="1539" r:id="rId14"/>
    <p:sldId id="1549" r:id="rId15"/>
    <p:sldId id="1550" r:id="rId16"/>
    <p:sldId id="1540" r:id="rId17"/>
    <p:sldId id="1552" r:id="rId18"/>
    <p:sldId id="1547" r:id="rId19"/>
    <p:sldId id="1534" r:id="rId20"/>
    <p:sldId id="1517" r:id="rId21"/>
    <p:sldId id="1507" r:id="rId22"/>
    <p:sldId id="1523" r:id="rId23"/>
    <p:sldId id="1524" r:id="rId24"/>
    <p:sldId id="1525" r:id="rId25"/>
    <p:sldId id="1541" r:id="rId26"/>
    <p:sldId id="1544" r:id="rId27"/>
    <p:sldId id="1553" r:id="rId28"/>
    <p:sldId id="1543" r:id="rId29"/>
    <p:sldId id="1516" r:id="rId3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chine Learning, AI &amp; Data Science Conference Template" id="{E1C8FB21-FF75-44A0-8090-B2FB240B014B}">
          <p14:sldIdLst>
            <p14:sldId id="1502"/>
            <p14:sldId id="1554"/>
            <p14:sldId id="1530"/>
            <p14:sldId id="1531"/>
            <p14:sldId id="1536"/>
            <p14:sldId id="1526"/>
            <p14:sldId id="1535"/>
            <p14:sldId id="1532"/>
            <p14:sldId id="1548"/>
            <p14:sldId id="1539"/>
            <p14:sldId id="1549"/>
            <p14:sldId id="1550"/>
            <p14:sldId id="1540"/>
            <p14:sldId id="1552"/>
            <p14:sldId id="1547"/>
            <p14:sldId id="1534"/>
            <p14:sldId id="1517"/>
            <p14:sldId id="1507"/>
            <p14:sldId id="1523"/>
            <p14:sldId id="1524"/>
            <p14:sldId id="1525"/>
            <p14:sldId id="1541"/>
            <p14:sldId id="1544"/>
            <p14:sldId id="1553"/>
            <p14:sldId id="1543"/>
            <p14:sldId id="151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8D7"/>
    <a:srgbClr val="000000"/>
    <a:srgbClr val="FF8C00"/>
    <a:srgbClr val="D83B01"/>
    <a:srgbClr val="FFB900"/>
    <a:srgbClr val="107C10"/>
    <a:srgbClr val="353535"/>
    <a:srgbClr val="FF505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47" autoAdjust="0"/>
    <p:restoredTop sz="78888" autoAdjust="0"/>
  </p:normalViewPr>
  <p:slideViewPr>
    <p:cSldViewPr>
      <p:cViewPr varScale="1">
        <p:scale>
          <a:sx n="69" d="100"/>
          <a:sy n="69" d="100"/>
        </p:scale>
        <p:origin x="32" y="4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580"/>
    </p:cViewPr>
  </p:sorterViewPr>
  <p:notesViewPr>
    <p:cSldViewPr showGuides="1">
      <p:cViewPr varScale="1">
        <p:scale>
          <a:sx n="60" d="100"/>
          <a:sy n="60" d="100"/>
        </p:scale>
        <p:origin x="2333" y="3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Machine Learning, Analytics, &amp; Data Science Conference</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3/5/2018 10:11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Machine Learning, Analytics, &amp; Data Science Conference</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3/5/2018 9:21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313C66B-7AF5-40BA-8933-D16874FF94CC}" type="datetime8">
              <a:rPr lang="en-US" smtClean="0"/>
              <a:t>3/5/2018 9:21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622241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9:21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903047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9:21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653631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9:21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849406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9:21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546913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9:21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132606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9:21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7259757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9:21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579370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
        <p:nvSpPr>
          <p:cNvPr id="10" name="Date Placeholder 9"/>
          <p:cNvSpPr>
            <a:spLocks noGrp="1"/>
          </p:cNvSpPr>
          <p:nvPr>
            <p:ph type="dt" idx="13"/>
          </p:nvPr>
        </p:nvSpPr>
        <p:spPr/>
        <p:txBody>
          <a:bodyPr/>
          <a:lstStyle/>
          <a:p>
            <a:fld id="{5A70A388-5CB4-42F2-85B9-1AE1F63398FA}" type="datetime8">
              <a:rPr lang="en-US" smtClean="0"/>
              <a:t>3/5/2018 9:21 PM</a:t>
            </a:fld>
            <a:endParaRPr lang="en-US" dirty="0"/>
          </a:p>
        </p:txBody>
      </p:sp>
      <p:sp>
        <p:nvSpPr>
          <p:cNvPr id="12" name="Header Placeholder 11"/>
          <p:cNvSpPr>
            <a:spLocks noGrp="1"/>
          </p:cNvSpPr>
          <p:nvPr>
            <p:ph type="hdr" sz="quarter" idx="15"/>
          </p:nvPr>
        </p:nvSpPr>
        <p:spPr/>
        <p:txBody>
          <a:bodyPr/>
          <a:lstStyle/>
          <a:p>
            <a:r>
              <a:rPr lang="en-US" dirty="0"/>
              <a:t>Machine Learning, Analytics, &amp; Data Science Conference</a:t>
            </a:r>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927146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In the sawmill industry lumber grading is an important step of the manufacturing process. Improved grading accuracy and better control of quality variation in production leads directly to improved profits. Grading has traditionally been done by visual inspection, in which a (human) grader marks each piece of lumber as it leaves the mill, according to a factors like size, category, and position of knots, cracks, species of tree, etc. Visual inspection is often an error prone and laborious task. Certain defect classes may be difficult to distinguish, even for a human expert. To that end, a number of automated lumber grading systems have been developed which aim to improve the accuracy and the efficiency of lumber grading.</a:t>
            </a:r>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3/5/2018 9:21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18</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7060736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3/5/2018 9:21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19</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1923507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9:21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917332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3/5/2018 9:21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20</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36905289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3/5/2018 9:21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21</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28001500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9:21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7775666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9:21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9243443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9:21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7926328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9:21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8077356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dirty="0">
                <a:solidFill>
                  <a:prstClr val="black"/>
                </a:solidFill>
              </a:rPr>
              <a:t>Machine Learning, Analytics, &amp; Data Science Conference</a:t>
            </a: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3/5/2018 9:21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57329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9:21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8758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9:21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90800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9:21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726626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Data is often easier to come by than expert labels</a:t>
            </a:r>
          </a:p>
          <a:p>
            <a:r>
              <a:rPr lang="en-US" dirty="0"/>
              <a:t>Use the preliminary model for triage of unlabeled data </a:t>
            </a:r>
          </a:p>
          <a:p>
            <a:pPr lvl="1"/>
            <a:r>
              <a:rPr lang="en-US" dirty="0"/>
              <a:t>What is the model good at? What needs work (e.g., more training data)?</a:t>
            </a:r>
          </a:p>
          <a:p>
            <a:pPr lvl="1"/>
            <a:r>
              <a:rPr lang="en-US" dirty="0"/>
              <a:t>How much of the unlabeled data can we eliminate as already identifiable?</a:t>
            </a:r>
          </a:p>
          <a:p>
            <a:r>
              <a:rPr lang="en-US" dirty="0"/>
              <a:t>Better model -&gt; better triage -&gt; better selection of cases to label -&gt; better model -&gt; ...</a:t>
            </a:r>
          </a:p>
          <a:p>
            <a:r>
              <a:rPr lang="en-US" dirty="0"/>
              <a:t>Companies like </a:t>
            </a:r>
            <a:r>
              <a:rPr lang="en-US" dirty="0" err="1"/>
              <a:t>CrowdFlower</a:t>
            </a:r>
            <a:r>
              <a:rPr lang="en-US" dirty="0"/>
              <a:t> and services like the Custom Vision Service use active learning.</a:t>
            </a:r>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3/5/2018 9:21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3977165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9:21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194489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9:21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571495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9:21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7065012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event name)">
    <p:bg bwMode="auto">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ltGray">
          <a:xfrm>
            <a:off x="882" y="0"/>
            <a:ext cx="12434711" cy="6994525"/>
          </a:xfrm>
          <a:prstGeom prst="rect">
            <a:avLst/>
          </a:prstGeom>
        </p:spPr>
      </p:pic>
      <p:pic>
        <p:nvPicPr>
          <p:cNvPr id="6" name="MS logo white - EMF"/>
          <p:cNvPicPr>
            <a:picLocks noChangeAspect="1"/>
          </p:cNvPicPr>
          <p:nvPr userDrawn="1"/>
        </p:nvPicPr>
        <p:blipFill>
          <a:blip r:embed="rId3"/>
          <a:stretch>
            <a:fillRect/>
          </a:stretch>
        </p:blipFill>
        <p:spPr bwMode="white">
          <a:xfrm>
            <a:off x="460688" y="479425"/>
            <a:ext cx="1451843" cy="310896"/>
          </a:xfrm>
          <a:prstGeom prst="rect">
            <a:avLst/>
          </a:prstGeom>
        </p:spPr>
      </p:pic>
      <p:sp>
        <p:nvSpPr>
          <p:cNvPr id="8" name="TextBox 7"/>
          <p:cNvSpPr txBox="1"/>
          <p:nvPr userDrawn="1"/>
        </p:nvSpPr>
        <p:spPr bwMode="white">
          <a:xfrm>
            <a:off x="294215" y="3035497"/>
            <a:ext cx="11887200" cy="1680460"/>
          </a:xfrm>
          <a:prstGeom prst="rect">
            <a:avLst/>
          </a:prstGeom>
          <a:noFill/>
        </p:spPr>
        <p:txBody>
          <a:bodyPr wrap="square" lIns="137160" tIns="146304" rIns="137160" bIns="146304" rtlCol="0" anchor="ctr">
            <a:spAutoFit/>
          </a:bodyPr>
          <a:lstStyle/>
          <a:p>
            <a:pPr>
              <a:lnSpc>
                <a:spcPct val="90000"/>
              </a:lnSpc>
              <a:spcAft>
                <a:spcPts val="600"/>
              </a:spcAft>
            </a:pPr>
            <a:r>
              <a:rPr lang="en-US" sz="500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Machine Learning,</a:t>
            </a:r>
            <a:r>
              <a:rPr lang="en-US" sz="5000" baseline="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 AI</a:t>
            </a:r>
            <a:br>
              <a:rPr lang="en-US" sz="5000" baseline="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br>
            <a:r>
              <a:rPr lang="en-US" sz="5000" baseline="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&amp; </a:t>
            </a:r>
            <a:r>
              <a:rPr lang="en-US" sz="500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Data Science Conference</a:t>
            </a:r>
          </a:p>
        </p:txBody>
      </p:sp>
      <p:cxnSp>
        <p:nvCxnSpPr>
          <p:cNvPr id="3" name="Straight Connector 2">
            <a:extLst>
              <a:ext uri="{FF2B5EF4-FFF2-40B4-BE49-F238E27FC236}">
                <a16:creationId xmlns:a16="http://schemas.microsoft.com/office/drawing/2014/main" id="{21FF808E-119C-4D42-9CAC-52EE6F8A1ECD}"/>
              </a:ext>
            </a:extLst>
          </p:cNvPr>
          <p:cNvCxnSpPr>
            <a:cxnSpLocks/>
          </p:cNvCxnSpPr>
          <p:nvPr userDrawn="1"/>
        </p:nvCxnSpPr>
        <p:spPr>
          <a:xfrm>
            <a:off x="11056950" y="3035497"/>
            <a:ext cx="0" cy="168046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5C7176D-9E79-48E0-AC62-726FB493F6D2}"/>
              </a:ext>
            </a:extLst>
          </p:cNvPr>
          <p:cNvCxnSpPr>
            <a:cxnSpLocks/>
          </p:cNvCxnSpPr>
          <p:nvPr userDrawn="1"/>
        </p:nvCxnSpPr>
        <p:spPr>
          <a:xfrm>
            <a:off x="11056950" y="3875727"/>
            <a:ext cx="91440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0A9648B-D105-4A3F-A6C6-7AC6FA18EB21}"/>
              </a:ext>
            </a:extLst>
          </p:cNvPr>
          <p:cNvSpPr txBox="1"/>
          <p:nvPr userDrawn="1"/>
        </p:nvSpPr>
        <p:spPr>
          <a:xfrm>
            <a:off x="9331605" y="3385436"/>
            <a:ext cx="1725344" cy="960263"/>
          </a:xfrm>
          <a:prstGeom prst="rect">
            <a:avLst/>
          </a:prstGeom>
          <a:noFill/>
        </p:spPr>
        <p:txBody>
          <a:bodyPr wrap="none" lIns="182880" tIns="146304" rIns="182880" bIns="146304" rtlCol="0" anchor="ctr">
            <a:spAutoFit/>
          </a:bodyPr>
          <a:lstStyle/>
          <a:p>
            <a:pPr algn="r">
              <a:lnSpc>
                <a:spcPct val="90000"/>
              </a:lnSpc>
              <a:spcAft>
                <a:spcPts val="0"/>
              </a:spcAft>
            </a:pPr>
            <a:r>
              <a:rPr lang="en-US" sz="24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Dec 7–8</a:t>
            </a:r>
          </a:p>
          <a:p>
            <a:pPr algn="r">
              <a:lnSpc>
                <a:spcPct val="90000"/>
              </a:lnSpc>
              <a:spcAft>
                <a:spcPts val="0"/>
              </a:spcAft>
            </a:pPr>
            <a:r>
              <a:rPr lang="en-US" sz="24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Redmond</a:t>
            </a:r>
          </a:p>
        </p:txBody>
      </p:sp>
      <p:sp>
        <p:nvSpPr>
          <p:cNvPr id="11" name="TextBox 10">
            <a:extLst>
              <a:ext uri="{FF2B5EF4-FFF2-40B4-BE49-F238E27FC236}">
                <a16:creationId xmlns:a16="http://schemas.microsoft.com/office/drawing/2014/main" id="{DFDE727F-79DF-4227-94C5-AF1921E19770}"/>
              </a:ext>
            </a:extLst>
          </p:cNvPr>
          <p:cNvSpPr txBox="1"/>
          <p:nvPr userDrawn="1"/>
        </p:nvSpPr>
        <p:spPr>
          <a:xfrm>
            <a:off x="11056950" y="3475328"/>
            <a:ext cx="983603" cy="398251"/>
          </a:xfrm>
          <a:prstGeom prst="rect">
            <a:avLst/>
          </a:prstGeom>
          <a:noFill/>
        </p:spPr>
        <p:txBody>
          <a:bodyPr wrap="none" lIns="91440" tIns="91440" rIns="91440" bIns="91440" rtlCol="0" anchor="b">
            <a:noAutofit/>
          </a:bodyPr>
          <a:lstStyle/>
          <a:p>
            <a:pPr>
              <a:lnSpc>
                <a:spcPct val="15000"/>
              </a:lnSpc>
              <a:spcAft>
                <a:spcPts val="600"/>
              </a:spcAft>
            </a:pPr>
            <a:r>
              <a:rPr lang="en-US" sz="6000" dirty="0">
                <a:gradFill>
                  <a:gsLst>
                    <a:gs pos="2917">
                      <a:schemeClr val="tx1"/>
                    </a:gs>
                    <a:gs pos="30000">
                      <a:schemeClr val="tx1"/>
                    </a:gs>
                  </a:gsLst>
                  <a:lin ang="5400000" scaled="0"/>
                </a:gradFill>
                <a:latin typeface="+mj-lt"/>
              </a:rPr>
              <a:t>20</a:t>
            </a:r>
          </a:p>
        </p:txBody>
      </p:sp>
      <p:sp>
        <p:nvSpPr>
          <p:cNvPr id="13" name="TextBox 12">
            <a:extLst>
              <a:ext uri="{FF2B5EF4-FFF2-40B4-BE49-F238E27FC236}">
                <a16:creationId xmlns:a16="http://schemas.microsoft.com/office/drawing/2014/main" id="{97E3FD45-2311-4A11-86F3-A43F7F174E5F}"/>
              </a:ext>
            </a:extLst>
          </p:cNvPr>
          <p:cNvSpPr txBox="1"/>
          <p:nvPr userDrawn="1"/>
        </p:nvSpPr>
        <p:spPr>
          <a:xfrm>
            <a:off x="11056950" y="4351098"/>
            <a:ext cx="983603" cy="398251"/>
          </a:xfrm>
          <a:prstGeom prst="rect">
            <a:avLst/>
          </a:prstGeom>
          <a:noFill/>
        </p:spPr>
        <p:txBody>
          <a:bodyPr wrap="none" lIns="91440" tIns="91440" rIns="91440" bIns="91440" rtlCol="0" anchor="t">
            <a:noAutofit/>
          </a:bodyPr>
          <a:lstStyle/>
          <a:p>
            <a:pPr>
              <a:lnSpc>
                <a:spcPct val="15000"/>
              </a:lnSpc>
              <a:spcAft>
                <a:spcPts val="600"/>
              </a:spcAft>
            </a:pPr>
            <a:r>
              <a:rPr lang="en-US" sz="60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17</a:t>
            </a:r>
          </a:p>
        </p:txBody>
      </p:sp>
    </p:spTree>
    <p:extLst>
      <p:ext uri="{BB962C8B-B14F-4D97-AF65-F5344CB8AC3E}">
        <p14:creationId xmlns:p14="http://schemas.microsoft.com/office/powerpoint/2010/main" val="34550102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1863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14857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97938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10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0384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95493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277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381127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867813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131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5784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88636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09193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925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7315200"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4876166"/>
            <a:ext cx="7314043"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919933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7314042" cy="1181862"/>
          </a:xfrm>
          <a:noFill/>
        </p:spPr>
        <p:txBody>
          <a:bodyPr wrap="square"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80903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1"/>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476" r:id="rId1"/>
    <p:sldLayoutId id="2147484478" r:id="rId2"/>
    <p:sldLayoutId id="2147484480" r:id="rId3"/>
    <p:sldLayoutId id="2147484481" r:id="rId4"/>
    <p:sldLayoutId id="2147484482" r:id="rId5"/>
    <p:sldLayoutId id="2147484483" r:id="rId6"/>
    <p:sldLayoutId id="2147484484" r:id="rId7"/>
    <p:sldLayoutId id="2147484485" r:id="rId8"/>
    <p:sldLayoutId id="2147484486" r:id="rId9"/>
    <p:sldLayoutId id="2147484487" r:id="rId10"/>
    <p:sldLayoutId id="2147484488" r:id="rId11"/>
    <p:sldLayoutId id="2147484495" r:id="rId12"/>
    <p:sldLayoutId id="2147484489" r:id="rId13"/>
    <p:sldLayoutId id="2147484490" r:id="rId14"/>
    <p:sldLayoutId id="2147484491" r:id="rId15"/>
    <p:sldLayoutId id="2147484496" r:id="rId16"/>
    <p:sldLayoutId id="2147484492" r:id="rId17"/>
    <p:sldLayoutId id="2147484493" r:id="rId18"/>
    <p:sldLayoutId id="2147484494" r:id="rId19"/>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hyperlink" Target="http://blog.revolutionanalytics.com/2017/09/wood-knots.html"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Azure/Strata2018"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hyperlink" Target="http://hostname:8787/" TargetMode="External"/><Relationship Id="rId4" Type="http://schemas.openxmlformats.org/officeDocument/2006/relationships/hyperlink" Target="https://hostname:8000/"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ndex.php?title=Active_learning_(machine_learning)&amp;action=edit&amp;section=2" TargetMode="External"/><Relationship Id="rId7" Type="http://schemas.openxmlformats.org/officeDocument/2006/relationships/hyperlink" Target="https://en.wikipedia.org/w/index.php?title=Active_learning_(machine_learning)"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hyperlink" Target="https://en.wikipedia.org/wiki/Active_learning_(machine_learning)#cite_note-Bouneffouf(2016)-8" TargetMode="External"/><Relationship Id="rId5" Type="http://schemas.openxmlformats.org/officeDocument/2006/relationships/hyperlink" Target="https://en.wikipedia.org/wiki/Active_learning_(machine_learning)#cite_note-Bouneffouf(2014)-7" TargetMode="External"/><Relationship Id="rId4" Type="http://schemas.openxmlformats.org/officeDocument/2006/relationships/hyperlink" Target="https://en.wikipedia.org/wiki/Active_learning_(machine_learning)#cite_note-settles-1"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arxiv.org/abs/1610.08914v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1" y="1516062"/>
            <a:ext cx="11142942" cy="2438402"/>
          </a:xfrm>
        </p:spPr>
        <p:txBody>
          <a:bodyPr/>
          <a:lstStyle/>
          <a:p>
            <a:pPr fontAlgn="base"/>
            <a:r>
              <a:rPr lang="en-US" sz="3500" dirty="0"/>
              <a:t>Using R and Python for Scalable Data Science, Machine Learning, and AI</a:t>
            </a:r>
            <a:br>
              <a:rPr lang="en-US" sz="3500" dirty="0"/>
            </a:br>
            <a:br>
              <a:rPr lang="en-US" sz="3500" dirty="0"/>
            </a:br>
            <a:r>
              <a:rPr lang="en-US" sz="3000" i="1" dirty="0"/>
              <a:t> </a:t>
            </a:r>
          </a:p>
        </p:txBody>
      </p:sp>
      <p:sp>
        <p:nvSpPr>
          <p:cNvPr id="5" name="Text Placeholder 4"/>
          <p:cNvSpPr>
            <a:spLocks noGrp="1"/>
          </p:cNvSpPr>
          <p:nvPr>
            <p:ph type="body" sz="quarter" idx="12"/>
          </p:nvPr>
        </p:nvSpPr>
        <p:spPr>
          <a:xfrm>
            <a:off x="274701" y="3986936"/>
            <a:ext cx="7315137" cy="2482126"/>
          </a:xfrm>
        </p:spPr>
        <p:txBody>
          <a:bodyPr/>
          <a:lstStyle/>
          <a:p>
            <a:r>
              <a:rPr lang="en-US" sz="2400" i="1" dirty="0"/>
              <a:t>Debraj GuhaThakurta</a:t>
            </a:r>
          </a:p>
          <a:p>
            <a:r>
              <a:rPr lang="en-US" sz="2400" i="1" dirty="0"/>
              <a:t>Bob Horton</a:t>
            </a:r>
          </a:p>
          <a:p>
            <a:r>
              <a:rPr lang="en-US" sz="2400" i="1" dirty="0"/>
              <a:t>Ali Zaidi</a:t>
            </a:r>
          </a:p>
          <a:p>
            <a:r>
              <a:rPr lang="en-US" sz="2400" i="1" dirty="0"/>
              <a:t>John-Mark Agosta</a:t>
            </a:r>
          </a:p>
          <a:p>
            <a:r>
              <a:rPr lang="en-US" sz="2400" i="1" dirty="0"/>
              <a:t>Tomas Singliar</a:t>
            </a:r>
          </a:p>
          <a:p>
            <a:r>
              <a:rPr lang="en-US" sz="2400" i="1" dirty="0"/>
              <a:t>Mario Inchiosa</a:t>
            </a:r>
          </a:p>
          <a:p>
            <a:endParaRPr lang="en-US" sz="2400" i="1" dirty="0"/>
          </a:p>
        </p:txBody>
      </p:sp>
    </p:spTree>
    <p:extLst>
      <p:ext uri="{BB962C8B-B14F-4D97-AF65-F5344CB8AC3E}">
        <p14:creationId xmlns:p14="http://schemas.microsoft.com/office/powerpoint/2010/main" val="378864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E7622-8284-4CC0-AE77-69C91B1642F9}"/>
              </a:ext>
            </a:extLst>
          </p:cNvPr>
          <p:cNvSpPr>
            <a:spLocks noGrp="1"/>
          </p:cNvSpPr>
          <p:nvPr>
            <p:ph type="title"/>
          </p:nvPr>
        </p:nvSpPr>
        <p:spPr>
          <a:xfrm>
            <a:off x="274638" y="2125662"/>
            <a:ext cx="11887200" cy="2179058"/>
          </a:xfrm>
        </p:spPr>
        <p:txBody>
          <a:bodyPr/>
          <a:lstStyle/>
          <a:p>
            <a:r>
              <a:rPr lang="en-US" dirty="0"/>
              <a:t>Visualizing word and document embeddings</a:t>
            </a:r>
          </a:p>
        </p:txBody>
      </p:sp>
      <p:sp>
        <p:nvSpPr>
          <p:cNvPr id="3" name="Rectangle 2">
            <a:extLst>
              <a:ext uri="{FF2B5EF4-FFF2-40B4-BE49-F238E27FC236}">
                <a16:creationId xmlns:a16="http://schemas.microsoft.com/office/drawing/2014/main" id="{68443732-BC74-44FE-BB7E-1D5CC5A0C9EF}"/>
              </a:ext>
            </a:extLst>
          </p:cNvPr>
          <p:cNvSpPr/>
          <p:nvPr/>
        </p:nvSpPr>
        <p:spPr>
          <a:xfrm>
            <a:off x="8846801" y="220662"/>
            <a:ext cx="3337773"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1A</a:t>
            </a:r>
          </a:p>
        </p:txBody>
      </p:sp>
    </p:spTree>
    <p:extLst>
      <p:ext uri="{BB962C8B-B14F-4D97-AF65-F5344CB8AC3E}">
        <p14:creationId xmlns:p14="http://schemas.microsoft.com/office/powerpoint/2010/main" val="1318473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BC476D-0033-440B-88C5-5433EECE90C1}"/>
              </a:ext>
            </a:extLst>
          </p:cNvPr>
          <p:cNvPicPr>
            <a:picLocks noChangeAspect="1"/>
          </p:cNvPicPr>
          <p:nvPr/>
        </p:nvPicPr>
        <p:blipFill rotWithShape="1">
          <a:blip r:embed="rId3"/>
          <a:srcRect t="32706" r="5" b="1516"/>
          <a:stretch/>
        </p:blipFill>
        <p:spPr>
          <a:xfrm>
            <a:off x="0" y="-388938"/>
            <a:ext cx="12435840" cy="2560320"/>
          </a:xfrm>
          <a:prstGeom prst="rect">
            <a:avLst/>
          </a:prstGeom>
        </p:spPr>
      </p:pic>
      <p:pic>
        <p:nvPicPr>
          <p:cNvPr id="3" name="Picture 2">
            <a:extLst>
              <a:ext uri="{FF2B5EF4-FFF2-40B4-BE49-F238E27FC236}">
                <a16:creationId xmlns:a16="http://schemas.microsoft.com/office/drawing/2014/main" id="{83419B4E-9C3B-42DA-9C89-255DF5579219}"/>
              </a:ext>
            </a:extLst>
          </p:cNvPr>
          <p:cNvPicPr>
            <a:picLocks noChangeAspect="1"/>
          </p:cNvPicPr>
          <p:nvPr/>
        </p:nvPicPr>
        <p:blipFill>
          <a:blip r:embed="rId4"/>
          <a:stretch>
            <a:fillRect/>
          </a:stretch>
        </p:blipFill>
        <p:spPr>
          <a:xfrm>
            <a:off x="1525504" y="830262"/>
            <a:ext cx="9420970" cy="6499543"/>
          </a:xfrm>
          <a:prstGeom prst="rect">
            <a:avLst/>
          </a:prstGeom>
        </p:spPr>
      </p:pic>
      <p:sp>
        <p:nvSpPr>
          <p:cNvPr id="4" name="Oval 3">
            <a:extLst>
              <a:ext uri="{FF2B5EF4-FFF2-40B4-BE49-F238E27FC236}">
                <a16:creationId xmlns:a16="http://schemas.microsoft.com/office/drawing/2014/main" id="{2C2C3BA4-F357-42C7-AC5D-2BD7484E27F3}"/>
              </a:ext>
            </a:extLst>
          </p:cNvPr>
          <p:cNvSpPr/>
          <p:nvPr/>
        </p:nvSpPr>
        <p:spPr bwMode="auto">
          <a:xfrm>
            <a:off x="8047037" y="1211262"/>
            <a:ext cx="990600" cy="609600"/>
          </a:xfrm>
          <a:prstGeom prst="ellipse">
            <a:avLst/>
          </a:prstGeom>
          <a:solidFill>
            <a:srgbClr val="FFFF00">
              <a:alpha val="23000"/>
            </a:srgbClr>
          </a:solidFill>
          <a:ln w="190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1640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D02B00-F3C2-40EC-8E84-ADD148E17A7B}"/>
              </a:ext>
            </a:extLst>
          </p:cNvPr>
          <p:cNvPicPr>
            <a:picLocks noChangeAspect="1"/>
          </p:cNvPicPr>
          <p:nvPr/>
        </p:nvPicPr>
        <p:blipFill>
          <a:blip r:embed="rId3"/>
          <a:stretch>
            <a:fillRect/>
          </a:stretch>
        </p:blipFill>
        <p:spPr>
          <a:xfrm>
            <a:off x="2864969" y="172573"/>
            <a:ext cx="6706536" cy="6649378"/>
          </a:xfrm>
          <a:prstGeom prst="rect">
            <a:avLst/>
          </a:prstGeom>
        </p:spPr>
      </p:pic>
    </p:spTree>
    <p:extLst>
      <p:ext uri="{BB962C8B-B14F-4D97-AF65-F5344CB8AC3E}">
        <p14:creationId xmlns:p14="http://schemas.microsoft.com/office/powerpoint/2010/main" val="377877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p:txBody>
          <a:bodyPr/>
          <a:lstStyle/>
          <a:p>
            <a:r>
              <a:rPr lang="en-US" dirty="0"/>
              <a:t>Training a word embedding</a:t>
            </a:r>
          </a:p>
        </p:txBody>
      </p:sp>
      <p:sp>
        <p:nvSpPr>
          <p:cNvPr id="3" name="Rectangle 2">
            <a:extLst>
              <a:ext uri="{FF2B5EF4-FFF2-40B4-BE49-F238E27FC236}">
                <a16:creationId xmlns:a16="http://schemas.microsoft.com/office/drawing/2014/main" id="{CF7F387D-BA5E-4953-8EB7-E47D9F66627C}"/>
              </a:ext>
            </a:extLst>
          </p:cNvPr>
          <p:cNvSpPr/>
          <p:nvPr/>
        </p:nvSpPr>
        <p:spPr>
          <a:xfrm>
            <a:off x="8926150" y="220662"/>
            <a:ext cx="3179075"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1B</a:t>
            </a:r>
          </a:p>
        </p:txBody>
      </p:sp>
    </p:spTree>
    <p:extLst>
      <p:ext uri="{BB962C8B-B14F-4D97-AF65-F5344CB8AC3E}">
        <p14:creationId xmlns:p14="http://schemas.microsoft.com/office/powerpoint/2010/main" val="917875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p:txBody>
          <a:bodyPr/>
          <a:lstStyle/>
          <a:p>
            <a:r>
              <a:rPr lang="en-US" dirty="0"/>
              <a:t>Active learning on text</a:t>
            </a:r>
          </a:p>
        </p:txBody>
      </p:sp>
      <p:sp>
        <p:nvSpPr>
          <p:cNvPr id="3" name="Rectangle 2">
            <a:extLst>
              <a:ext uri="{FF2B5EF4-FFF2-40B4-BE49-F238E27FC236}">
                <a16:creationId xmlns:a16="http://schemas.microsoft.com/office/drawing/2014/main" id="{CF7F387D-BA5E-4953-8EB7-E47D9F66627C}"/>
              </a:ext>
            </a:extLst>
          </p:cNvPr>
          <p:cNvSpPr/>
          <p:nvPr/>
        </p:nvSpPr>
        <p:spPr>
          <a:xfrm>
            <a:off x="8905311" y="220662"/>
            <a:ext cx="3220754"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1C</a:t>
            </a:r>
          </a:p>
        </p:txBody>
      </p:sp>
    </p:spTree>
    <p:extLst>
      <p:ext uri="{BB962C8B-B14F-4D97-AF65-F5344CB8AC3E}">
        <p14:creationId xmlns:p14="http://schemas.microsoft.com/office/powerpoint/2010/main" val="892597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F14A-D530-4733-B1E2-8229B55AEC1C}"/>
              </a:ext>
            </a:extLst>
          </p:cNvPr>
          <p:cNvSpPr>
            <a:spLocks noGrp="1"/>
          </p:cNvSpPr>
          <p:nvPr>
            <p:ph type="title"/>
          </p:nvPr>
        </p:nvSpPr>
        <p:spPr>
          <a:xfrm>
            <a:off x="2770187" y="2973196"/>
            <a:ext cx="6896099" cy="1292662"/>
          </a:xfrm>
          <a:solidFill>
            <a:schemeClr val="accent2"/>
          </a:solidFill>
          <a:ln w="101600">
            <a:solidFill>
              <a:schemeClr val="bg1"/>
            </a:solidFill>
          </a:ln>
          <a:scene3d>
            <a:camera prst="orthographicFront"/>
            <a:lightRig rig="threePt" dir="t"/>
          </a:scene3d>
          <a:sp3d>
            <a:bevelT prst="relaxedInset"/>
          </a:sp3d>
        </p:spPr>
        <p:txBody>
          <a:bodyPr/>
          <a:lstStyle/>
          <a:p>
            <a:pPr algn="ctr"/>
            <a:r>
              <a:rPr lang="en-US" sz="8000" dirty="0">
                <a:solidFill>
                  <a:schemeClr val="bg1"/>
                </a:solidFill>
                <a:latin typeface="Algerian" panose="04020705040A02060702" pitchFamily="82" charset="0"/>
              </a:rPr>
              <a:t>Intermission</a:t>
            </a:r>
          </a:p>
        </p:txBody>
      </p:sp>
    </p:spTree>
    <p:extLst>
      <p:ext uri="{BB962C8B-B14F-4D97-AF65-F5344CB8AC3E}">
        <p14:creationId xmlns:p14="http://schemas.microsoft.com/office/powerpoint/2010/main" val="239806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F14A-D530-4733-B1E2-8229B55AEC1C}"/>
              </a:ext>
            </a:extLst>
          </p:cNvPr>
          <p:cNvSpPr>
            <a:spLocks noGrp="1"/>
          </p:cNvSpPr>
          <p:nvPr>
            <p:ph type="title"/>
          </p:nvPr>
        </p:nvSpPr>
        <p:spPr>
          <a:xfrm>
            <a:off x="274638" y="2125662"/>
            <a:ext cx="11887200" cy="3176254"/>
          </a:xfrm>
        </p:spPr>
        <p:txBody>
          <a:bodyPr/>
          <a:lstStyle/>
          <a:p>
            <a:r>
              <a:rPr lang="en-US" dirty="0">
                <a:solidFill>
                  <a:schemeClr val="accent1">
                    <a:lumMod val="75000"/>
                  </a:schemeClr>
                </a:solidFill>
              </a:rPr>
              <a:t>Use Case 2: </a:t>
            </a:r>
            <a:br>
              <a:rPr lang="en-US" dirty="0">
                <a:solidFill>
                  <a:schemeClr val="accent1">
                    <a:lumMod val="75000"/>
                  </a:schemeClr>
                </a:solidFill>
              </a:rPr>
            </a:br>
            <a:r>
              <a:rPr lang="en-US" dirty="0">
                <a:solidFill>
                  <a:schemeClr val="accent1">
                    <a:lumMod val="75000"/>
                  </a:schemeClr>
                </a:solidFill>
              </a:rPr>
              <a:t>Building a custom image classifier for wood knots</a:t>
            </a:r>
          </a:p>
        </p:txBody>
      </p:sp>
    </p:spTree>
    <p:extLst>
      <p:ext uri="{BB962C8B-B14F-4D97-AF65-F5344CB8AC3E}">
        <p14:creationId xmlns:p14="http://schemas.microsoft.com/office/powerpoint/2010/main" val="2385065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74639" y="295274"/>
            <a:ext cx="6095998" cy="917575"/>
          </a:xfrm>
        </p:spPr>
        <p:txBody>
          <a:bodyPr/>
          <a:lstStyle/>
          <a:p>
            <a:r>
              <a:rPr lang="en-US" dirty="0"/>
              <a:t>Featurizing images:</a:t>
            </a:r>
            <a:br>
              <a:rPr lang="en-US" dirty="0"/>
            </a:br>
            <a:r>
              <a:rPr lang="en-US" dirty="0"/>
              <a:t>the shallow end of deep learning</a:t>
            </a:r>
          </a:p>
        </p:txBody>
      </p:sp>
      <p:sp>
        <p:nvSpPr>
          <p:cNvPr id="6" name="Text Placeholder 5" descr="http://blog.revolutionanalytics.com/2017/09/wood-knots.html&#10;" title="Link to a blog post about image featurization"/>
          <p:cNvSpPr>
            <a:spLocks noGrp="1"/>
          </p:cNvSpPr>
          <p:nvPr>
            <p:ph type="body" sz="quarter" idx="10"/>
          </p:nvPr>
        </p:nvSpPr>
        <p:spPr>
          <a:xfrm>
            <a:off x="292101" y="3123125"/>
            <a:ext cx="5410135" cy="1791260"/>
          </a:xfrm>
        </p:spPr>
        <p:txBody>
          <a:bodyPr/>
          <a:lstStyle/>
          <a:p>
            <a:r>
              <a:rPr lang="en-US" dirty="0">
                <a:hlinkClick r:id="rId3"/>
              </a:rPr>
              <a:t>http://blog.revolutionanalytics.com/2017/09/wood-knots.html</a:t>
            </a:r>
            <a:endParaRPr lang="en-US" dirty="0"/>
          </a:p>
          <a:p>
            <a:endParaRPr lang="en-US" dirty="0"/>
          </a:p>
        </p:txBody>
      </p:sp>
      <p:pic>
        <p:nvPicPr>
          <p:cNvPr id="2" name="Picture 1" title="Revolutions Blog post on Featurizing images using Microsoft ML Server">
            <a:extLst>
              <a:ext uri="{FF2B5EF4-FFF2-40B4-BE49-F238E27FC236}">
                <a16:creationId xmlns:a16="http://schemas.microsoft.com/office/drawing/2014/main" id="{4C6A3DEF-49BE-490E-98DD-3EF829A5E6A5}"/>
              </a:ext>
            </a:extLst>
          </p:cNvPr>
          <p:cNvPicPr>
            <a:picLocks noChangeAspect="1"/>
          </p:cNvPicPr>
          <p:nvPr/>
        </p:nvPicPr>
        <p:blipFill>
          <a:blip r:embed="rId4"/>
          <a:stretch>
            <a:fillRect/>
          </a:stretch>
        </p:blipFill>
        <p:spPr>
          <a:xfrm>
            <a:off x="6370637" y="373062"/>
            <a:ext cx="5210175" cy="6391275"/>
          </a:xfrm>
          <a:prstGeom prst="rect">
            <a:avLst/>
          </a:prstGeom>
        </p:spPr>
      </p:pic>
    </p:spTree>
    <p:extLst>
      <p:ext uri="{BB962C8B-B14F-4D97-AF65-F5344CB8AC3E}">
        <p14:creationId xmlns:p14="http://schemas.microsoft.com/office/powerpoint/2010/main" val="133204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descr="In the sawmill industry lumber grading is an important step of the manufacturing process. &#10;&#10;Improved grading accuracy and better control of quality variation in production leads directly to improved profits. &#10;&#10;Grading has traditionally been done by visual inspection, in which a (human) grader marks each piece of lumber as it leaves the mill, according to a factors like size, category, and position of knots, cracks, species of tree, etc.&#10;&#10;A number of automated lumber grading systems have been developed which aim to improve the accuracy and the efficiency of lumber grading.&#10;" title="Domain: wood knots and lumber grading"/>
          <p:cNvSpPr>
            <a:spLocks noGrp="1"/>
          </p:cNvSpPr>
          <p:nvPr>
            <p:ph type="body" sz="quarter" idx="4294967295"/>
          </p:nvPr>
        </p:nvSpPr>
        <p:spPr>
          <a:xfrm>
            <a:off x="272274" y="1343939"/>
            <a:ext cx="11887200" cy="5355312"/>
          </a:xfrm>
        </p:spPr>
        <p:txBody>
          <a:bodyPr/>
          <a:lstStyle/>
          <a:p>
            <a:r>
              <a:rPr lang="en-US" sz="2800" dirty="0"/>
              <a:t>In the sawmill industry lumber grading is an important step of the manufacturing process. </a:t>
            </a:r>
          </a:p>
          <a:p>
            <a:endParaRPr lang="en-US" sz="2800" dirty="0"/>
          </a:p>
          <a:p>
            <a:r>
              <a:rPr lang="en-US" sz="2800" dirty="0"/>
              <a:t>Improved grading accuracy and better control of quality variation in production leads directly to improved profits. </a:t>
            </a:r>
          </a:p>
          <a:p>
            <a:endParaRPr lang="en-US" sz="2800" dirty="0"/>
          </a:p>
          <a:p>
            <a:r>
              <a:rPr lang="en-US" sz="2800" dirty="0"/>
              <a:t>Grading has traditionally been done by visual inspection, in which a (human) grader marks each piece of lumber as it leaves the mill, according to a factors like size, category, and position of knots, cracks, species of tree, etc.</a:t>
            </a:r>
          </a:p>
          <a:p>
            <a:endParaRPr lang="en-US" sz="2800" dirty="0"/>
          </a:p>
          <a:p>
            <a:r>
              <a:rPr lang="en-US" sz="2800" dirty="0"/>
              <a:t>A number of automated lumber grading systems have been developed which aim to improve the accuracy and the efficiency of lumber grading.</a:t>
            </a:r>
          </a:p>
        </p:txBody>
      </p:sp>
      <p:sp>
        <p:nvSpPr>
          <p:cNvPr id="2" name="Title 1"/>
          <p:cNvSpPr>
            <a:spLocks noGrp="1"/>
          </p:cNvSpPr>
          <p:nvPr>
            <p:ph type="title"/>
          </p:nvPr>
        </p:nvSpPr>
        <p:spPr/>
        <p:txBody>
          <a:bodyPr/>
          <a:lstStyle/>
          <a:p>
            <a:r>
              <a:rPr lang="en-US" dirty="0"/>
              <a:t>Domain: Wood Knots and Lumber Grading</a:t>
            </a:r>
            <a:endParaRPr lang="en-US" sz="4000" dirty="0">
              <a:gradFill>
                <a:gsLst>
                  <a:gs pos="21538">
                    <a:schemeClr val="tx1"/>
                  </a:gs>
                  <a:gs pos="33000">
                    <a:schemeClr val="tx1"/>
                  </a:gs>
                </a:gsLst>
                <a:lin ang="5400000" scaled="0"/>
              </a:gradFill>
            </a:endParaRPr>
          </a:p>
        </p:txBody>
      </p:sp>
    </p:spTree>
    <p:extLst>
      <p:ext uri="{BB962C8B-B14F-4D97-AF65-F5344CB8AC3E}">
        <p14:creationId xmlns:p14="http://schemas.microsoft.com/office/powerpoint/2010/main" val="388758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2274" y="1432356"/>
            <a:ext cx="6326963" cy="738664"/>
          </a:xfrm>
        </p:spPr>
        <p:txBody>
          <a:bodyPr/>
          <a:lstStyle/>
          <a:p>
            <a:pPr marL="0" indent="0">
              <a:buNone/>
            </a:pPr>
            <a:r>
              <a:rPr lang="en-US" sz="2000" b="1" dirty="0"/>
              <a:t>Sound knot</a:t>
            </a:r>
            <a:r>
              <a:rPr lang="en-US" sz="2000" dirty="0"/>
              <a:t>: A knot grown firmly into the surrounding wood material and does not contain any bark or signs of decay. The color may be very close to the color of sound wood.</a:t>
            </a:r>
          </a:p>
        </p:txBody>
      </p:sp>
      <p:sp>
        <p:nvSpPr>
          <p:cNvPr id="2" name="Title 1"/>
          <p:cNvSpPr>
            <a:spLocks noGrp="1"/>
          </p:cNvSpPr>
          <p:nvPr>
            <p:ph type="title"/>
          </p:nvPr>
        </p:nvSpPr>
        <p:spPr/>
        <p:txBody>
          <a:bodyPr/>
          <a:lstStyle/>
          <a:p>
            <a:r>
              <a:rPr lang="en-US" dirty="0"/>
              <a:t>Types of wood knots</a:t>
            </a:r>
            <a:endParaRPr lang="en-US" sz="4000" dirty="0">
              <a:gradFill>
                <a:gsLst>
                  <a:gs pos="21538">
                    <a:schemeClr val="tx1"/>
                  </a:gs>
                  <a:gs pos="33000">
                    <a:schemeClr val="tx1"/>
                  </a:gs>
                </a:gsLst>
                <a:lin ang="5400000" scaled="0"/>
              </a:gradFill>
            </a:endParaRPr>
          </a:p>
        </p:txBody>
      </p:sp>
      <p:sp>
        <p:nvSpPr>
          <p:cNvPr id="6" name="Text Placeholder 2">
            <a:extLst>
              <a:ext uri="{FF2B5EF4-FFF2-40B4-BE49-F238E27FC236}">
                <a16:creationId xmlns:a16="http://schemas.microsoft.com/office/drawing/2014/main" id="{94A0BA63-7B52-4576-BDDF-3E2482980347}"/>
              </a:ext>
            </a:extLst>
          </p:cNvPr>
          <p:cNvSpPr txBox="1">
            <a:spLocks/>
          </p:cNvSpPr>
          <p:nvPr/>
        </p:nvSpPr>
        <p:spPr>
          <a:xfrm>
            <a:off x="272274" y="3146802"/>
            <a:ext cx="6326963" cy="1569660"/>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t>Dry knot</a:t>
            </a:r>
            <a:r>
              <a:rPr lang="en-US" sz="2000" dirty="0"/>
              <a:t>: A firm or partially firm knot, and has not taken part to the vital processes of growing wood, and does not contain any bark or signs of decay. The color is usually darker than the color of sound wood, and a thin dark ring or a partial ring surrounds the knot.</a:t>
            </a:r>
          </a:p>
        </p:txBody>
      </p:sp>
      <p:sp>
        <p:nvSpPr>
          <p:cNvPr id="7" name="Text Placeholder 2">
            <a:extLst>
              <a:ext uri="{FF2B5EF4-FFF2-40B4-BE49-F238E27FC236}">
                <a16:creationId xmlns:a16="http://schemas.microsoft.com/office/drawing/2014/main" id="{F870B958-8191-480F-8BBD-F9E6674D42E5}"/>
              </a:ext>
            </a:extLst>
          </p:cNvPr>
          <p:cNvSpPr txBox="1">
            <a:spLocks/>
          </p:cNvSpPr>
          <p:nvPr/>
        </p:nvSpPr>
        <p:spPr>
          <a:xfrm>
            <a:off x="270686" y="5120798"/>
            <a:ext cx="6326963" cy="1015663"/>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t>Encased knot</a:t>
            </a:r>
            <a:r>
              <a:rPr lang="en-US" sz="2000" dirty="0"/>
              <a:t>: A knot surrounded totally or partially by a bark ring. Compared to dry knot, the ring around the knot is thicker.</a:t>
            </a:r>
          </a:p>
        </p:txBody>
      </p:sp>
      <p:pic>
        <p:nvPicPr>
          <p:cNvPr id="9" name="Picture 8">
            <a:extLst>
              <a:ext uri="{FF2B5EF4-FFF2-40B4-BE49-F238E27FC236}">
                <a16:creationId xmlns:a16="http://schemas.microsoft.com/office/drawing/2014/main" id="{837CB9EF-9C24-49E4-8CD4-5CDABD939782}"/>
              </a:ext>
            </a:extLst>
          </p:cNvPr>
          <p:cNvPicPr>
            <a:picLocks noChangeAspect="1"/>
          </p:cNvPicPr>
          <p:nvPr/>
        </p:nvPicPr>
        <p:blipFill>
          <a:blip r:embed="rId3"/>
          <a:stretch>
            <a:fillRect/>
          </a:stretch>
        </p:blipFill>
        <p:spPr>
          <a:xfrm>
            <a:off x="7437437" y="3187668"/>
            <a:ext cx="4495800" cy="1228956"/>
          </a:xfrm>
          <a:prstGeom prst="rect">
            <a:avLst/>
          </a:prstGeom>
        </p:spPr>
      </p:pic>
      <p:pic>
        <p:nvPicPr>
          <p:cNvPr id="10" name="Picture 9">
            <a:extLst>
              <a:ext uri="{FF2B5EF4-FFF2-40B4-BE49-F238E27FC236}">
                <a16:creationId xmlns:a16="http://schemas.microsoft.com/office/drawing/2014/main" id="{6436B28E-3A32-41B3-9F8F-2D4A93451D8E}"/>
              </a:ext>
            </a:extLst>
          </p:cNvPr>
          <p:cNvPicPr>
            <a:picLocks noChangeAspect="1"/>
          </p:cNvPicPr>
          <p:nvPr/>
        </p:nvPicPr>
        <p:blipFill>
          <a:blip r:embed="rId4"/>
          <a:stretch>
            <a:fillRect/>
          </a:stretch>
        </p:blipFill>
        <p:spPr>
          <a:xfrm>
            <a:off x="7437437" y="1373907"/>
            <a:ext cx="4495800" cy="1208955"/>
          </a:xfrm>
          <a:prstGeom prst="rect">
            <a:avLst/>
          </a:prstGeom>
        </p:spPr>
      </p:pic>
      <p:pic>
        <p:nvPicPr>
          <p:cNvPr id="11" name="Picture 10">
            <a:extLst>
              <a:ext uri="{FF2B5EF4-FFF2-40B4-BE49-F238E27FC236}">
                <a16:creationId xmlns:a16="http://schemas.microsoft.com/office/drawing/2014/main" id="{44708F9C-561E-4DBC-B087-33584E38DB40}"/>
              </a:ext>
            </a:extLst>
          </p:cNvPr>
          <p:cNvPicPr>
            <a:picLocks noChangeAspect="1"/>
          </p:cNvPicPr>
          <p:nvPr/>
        </p:nvPicPr>
        <p:blipFill>
          <a:blip r:embed="rId5"/>
          <a:stretch>
            <a:fillRect/>
          </a:stretch>
        </p:blipFill>
        <p:spPr>
          <a:xfrm>
            <a:off x="7437437" y="5031007"/>
            <a:ext cx="4495800" cy="1285655"/>
          </a:xfrm>
          <a:prstGeom prst="rect">
            <a:avLst/>
          </a:prstGeom>
        </p:spPr>
      </p:pic>
    </p:spTree>
    <p:extLst>
      <p:ext uri="{BB962C8B-B14F-4D97-AF65-F5344CB8AC3E}">
        <p14:creationId xmlns:p14="http://schemas.microsoft.com/office/powerpoint/2010/main" val="3969017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F0E70-8A76-4F57-890F-203B54B6F1C5}"/>
              </a:ext>
            </a:extLst>
          </p:cNvPr>
          <p:cNvSpPr>
            <a:spLocks noGrp="1"/>
          </p:cNvSpPr>
          <p:nvPr>
            <p:ph type="title"/>
          </p:nvPr>
        </p:nvSpPr>
        <p:spPr/>
        <p:txBody>
          <a:bodyPr/>
          <a:lstStyle/>
          <a:p>
            <a:r>
              <a:rPr lang="en-US" dirty="0"/>
              <a:t>Using R and Python for Scalable Data Science, Machine Learning, and AI</a:t>
            </a:r>
          </a:p>
        </p:txBody>
      </p:sp>
      <p:sp>
        <p:nvSpPr>
          <p:cNvPr id="3" name="Text Placeholder 2">
            <a:extLst>
              <a:ext uri="{FF2B5EF4-FFF2-40B4-BE49-F238E27FC236}">
                <a16:creationId xmlns:a16="http://schemas.microsoft.com/office/drawing/2014/main" id="{119A2FC7-452D-4105-8832-CF8C367B26AD}"/>
              </a:ext>
            </a:extLst>
          </p:cNvPr>
          <p:cNvSpPr>
            <a:spLocks noGrp="1"/>
          </p:cNvSpPr>
          <p:nvPr>
            <p:ph type="body" sz="quarter" idx="10"/>
          </p:nvPr>
        </p:nvSpPr>
        <p:spPr>
          <a:xfrm>
            <a:off x="274702" y="1973262"/>
            <a:ext cx="11888787" cy="4524315"/>
          </a:xfrm>
        </p:spPr>
        <p:txBody>
          <a:bodyPr/>
          <a:lstStyle/>
          <a:p>
            <a:r>
              <a:rPr lang="en-US" dirty="0"/>
              <a:t>Instructions at </a:t>
            </a:r>
            <a:r>
              <a:rPr lang="en-US" dirty="0">
                <a:hlinkClick r:id="rId3"/>
              </a:rPr>
              <a:t>https://github.com/Azure/Strata2018</a:t>
            </a:r>
            <a:endParaRPr lang="en-US" dirty="0"/>
          </a:p>
          <a:p>
            <a:r>
              <a:rPr lang="en-US" sz="2400" dirty="0"/>
              <a:t>Open </a:t>
            </a:r>
            <a:r>
              <a:rPr lang="en-US" sz="2400" dirty="0">
                <a:hlinkClick r:id="rId4"/>
              </a:rPr>
              <a:t>https://hostname:8000</a:t>
            </a:r>
            <a:r>
              <a:rPr lang="en-US" sz="2400" dirty="0"/>
              <a:t> (use https, not http; replace "hostname" with the hostname on the slip of paper you received when arriving). </a:t>
            </a:r>
            <a:r>
              <a:rPr lang="en-US" sz="2400" b="1"/>
              <a:t>Disregard </a:t>
            </a:r>
            <a:r>
              <a:rPr lang="en-US" sz="2400" b="1" dirty="0"/>
              <a:t>warnings about certificate errors.</a:t>
            </a:r>
          </a:p>
          <a:p>
            <a:r>
              <a:rPr lang="en-US" sz="2400" dirty="0"/>
              <a:t>Open a bash terminal window by clicking the </a:t>
            </a:r>
            <a:r>
              <a:rPr lang="en-US" sz="2400" b="1" dirty="0"/>
              <a:t>New</a:t>
            </a:r>
            <a:r>
              <a:rPr lang="en-US" sz="2400" dirty="0"/>
              <a:t> button and then clicking </a:t>
            </a:r>
            <a:r>
              <a:rPr lang="en-US" sz="2400" b="1" dirty="0"/>
              <a:t>Terminal</a:t>
            </a:r>
            <a:r>
              <a:rPr lang="en-US" sz="2400" dirty="0"/>
              <a:t>.</a:t>
            </a:r>
          </a:p>
          <a:p>
            <a:r>
              <a:rPr lang="en-US" sz="2400" dirty="0"/>
              <a:t>In the bash terminal, run these four commands:</a:t>
            </a:r>
          </a:p>
          <a:p>
            <a:pPr lvl="1"/>
            <a:r>
              <a:rPr lang="en-US" sz="1800" dirty="0"/>
              <a:t>cd ~/notebooks</a:t>
            </a:r>
          </a:p>
          <a:p>
            <a:pPr lvl="1"/>
            <a:r>
              <a:rPr lang="en-US" sz="1800" dirty="0"/>
              <a:t>git clone </a:t>
            </a:r>
            <a:r>
              <a:rPr lang="en-US" sz="1800" dirty="0">
                <a:hlinkClick r:id="rId3"/>
              </a:rPr>
              <a:t>https://github.com/Azure/Strata2018</a:t>
            </a:r>
            <a:endParaRPr lang="en-US" sz="1800" dirty="0"/>
          </a:p>
          <a:p>
            <a:pPr lvl="1"/>
            <a:r>
              <a:rPr lang="en-US" sz="1800" dirty="0"/>
              <a:t>cd Strata2018</a:t>
            </a:r>
          </a:p>
          <a:p>
            <a:pPr lvl="1"/>
            <a:r>
              <a:rPr lang="en-US" sz="1800" dirty="0"/>
              <a:t>source startup.sh</a:t>
            </a:r>
          </a:p>
          <a:p>
            <a:r>
              <a:rPr lang="en-US" sz="2400" dirty="0"/>
              <a:t>You can now log in to </a:t>
            </a:r>
            <a:r>
              <a:rPr lang="en-US" sz="2400" dirty="0" err="1"/>
              <a:t>RStudio</a:t>
            </a:r>
            <a:r>
              <a:rPr lang="en-US" sz="2400" dirty="0"/>
              <a:t> Server at </a:t>
            </a:r>
            <a:r>
              <a:rPr lang="en-US" sz="2400" dirty="0">
                <a:hlinkClick r:id="rId5"/>
              </a:rPr>
              <a:t>http://hostname:8787</a:t>
            </a:r>
            <a:r>
              <a:rPr lang="en-US" sz="2400" dirty="0"/>
              <a:t> (unlike </a:t>
            </a:r>
            <a:r>
              <a:rPr lang="en-US" sz="2400" dirty="0" err="1"/>
              <a:t>JupyterHub</a:t>
            </a:r>
            <a:r>
              <a:rPr lang="en-US" sz="2400" dirty="0"/>
              <a:t>, be sure to use http, not https). </a:t>
            </a:r>
          </a:p>
        </p:txBody>
      </p:sp>
    </p:spTree>
    <p:extLst>
      <p:ext uri="{BB962C8B-B14F-4D97-AF65-F5344CB8AC3E}">
        <p14:creationId xmlns:p14="http://schemas.microsoft.com/office/powerpoint/2010/main" val="3451572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2274" y="1343939"/>
            <a:ext cx="11887200" cy="3619452"/>
          </a:xfrm>
        </p:spPr>
        <p:txBody>
          <a:bodyPr/>
          <a:lstStyle/>
          <a:p>
            <a:r>
              <a:rPr lang="en-US" sz="2400" dirty="0"/>
              <a:t>Starting with Microsoft R Server 9.1, the </a:t>
            </a:r>
            <a:r>
              <a:rPr lang="en-US" sz="2400" dirty="0" err="1"/>
              <a:t>MicrosoftML</a:t>
            </a:r>
            <a:r>
              <a:rPr lang="en-US" sz="2400" dirty="0"/>
              <a:t> package has added support for pre-trained deep neural network models for image featurization.</a:t>
            </a:r>
          </a:p>
          <a:p>
            <a:endParaRPr lang="en-US" sz="2400" dirty="0"/>
          </a:p>
          <a:p>
            <a:r>
              <a:rPr lang="en-US" sz="2400" dirty="0"/>
              <a:t>We can now use the following four deep neural network models trained on ImageNet data set to extract features from images.</a:t>
            </a:r>
          </a:p>
          <a:p>
            <a:pPr lvl="1"/>
            <a:r>
              <a:rPr lang="en-US" sz="1800" dirty="0">
                <a:latin typeface="+mj-lt"/>
              </a:rPr>
              <a:t>ResNet-18</a:t>
            </a:r>
          </a:p>
          <a:p>
            <a:pPr lvl="1"/>
            <a:r>
              <a:rPr lang="en-US" sz="1800" dirty="0">
                <a:latin typeface="+mj-lt"/>
              </a:rPr>
              <a:t>ResNet-50</a:t>
            </a:r>
          </a:p>
          <a:p>
            <a:pPr lvl="1"/>
            <a:r>
              <a:rPr lang="en-US" sz="1800" dirty="0">
                <a:latin typeface="+mj-lt"/>
              </a:rPr>
              <a:t>ResNet-101</a:t>
            </a:r>
          </a:p>
          <a:p>
            <a:pPr lvl="1"/>
            <a:r>
              <a:rPr lang="en-US" sz="1800" dirty="0" err="1">
                <a:latin typeface="+mj-lt"/>
              </a:rPr>
              <a:t>AlexNet</a:t>
            </a:r>
            <a:endParaRPr lang="en-US" sz="1800" dirty="0">
              <a:latin typeface="+mj-lt"/>
            </a:endParaRPr>
          </a:p>
          <a:p>
            <a:pPr marL="0" indent="0">
              <a:buNone/>
            </a:pPr>
            <a:endParaRPr lang="en-US" sz="2400" dirty="0"/>
          </a:p>
        </p:txBody>
      </p:sp>
      <p:sp>
        <p:nvSpPr>
          <p:cNvPr id="2" name="Title 1"/>
          <p:cNvSpPr>
            <a:spLocks noGrp="1"/>
          </p:cNvSpPr>
          <p:nvPr>
            <p:ph type="title"/>
          </p:nvPr>
        </p:nvSpPr>
        <p:spPr/>
        <p:txBody>
          <a:bodyPr/>
          <a:lstStyle/>
          <a:p>
            <a:r>
              <a:rPr lang="en-US" dirty="0"/>
              <a:t>Image Featurization in Microsoft ML Server</a:t>
            </a:r>
            <a:endParaRPr lang="en-US" sz="4000" dirty="0">
              <a:gradFill>
                <a:gsLst>
                  <a:gs pos="21538">
                    <a:schemeClr val="tx1"/>
                  </a:gs>
                  <a:gs pos="33000">
                    <a:schemeClr val="tx1"/>
                  </a:gs>
                </a:gsLst>
                <a:lin ang="5400000" scaled="0"/>
              </a:gradFill>
            </a:endParaRPr>
          </a:p>
        </p:txBody>
      </p:sp>
      <p:sp>
        <p:nvSpPr>
          <p:cNvPr id="4" name="Rectangle 1">
            <a:extLst>
              <a:ext uri="{FF2B5EF4-FFF2-40B4-BE49-F238E27FC236}">
                <a16:creationId xmlns:a16="http://schemas.microsoft.com/office/drawing/2014/main" id="{9A794128-BD70-49F3-AAC1-B48415649597}"/>
              </a:ext>
            </a:extLst>
          </p:cNvPr>
          <p:cNvSpPr>
            <a:spLocks noChangeArrowheads="1"/>
          </p:cNvSpPr>
          <p:nvPr/>
        </p:nvSpPr>
        <p:spPr bwMode="auto">
          <a:xfrm>
            <a:off x="152400" y="152400"/>
            <a:ext cx="12436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AlexNet architecture.">
            <a:extLst>
              <a:ext uri="{FF2B5EF4-FFF2-40B4-BE49-F238E27FC236}">
                <a16:creationId xmlns:a16="http://schemas.microsoft.com/office/drawing/2014/main" id="{2CFD754C-CF89-4845-BE81-5E4E752BD776}"/>
              </a:ext>
            </a:extLst>
          </p:cNvPr>
          <p:cNvPicPr>
            <a:picLocks noChangeAspect="1"/>
          </p:cNvPicPr>
          <p:nvPr/>
        </p:nvPicPr>
        <p:blipFill>
          <a:blip r:embed="rId3"/>
          <a:stretch>
            <a:fillRect/>
          </a:stretch>
        </p:blipFill>
        <p:spPr>
          <a:xfrm>
            <a:off x="2865437" y="4069437"/>
            <a:ext cx="6234736" cy="2628225"/>
          </a:xfrm>
          <a:prstGeom prst="rect">
            <a:avLst/>
          </a:prstGeom>
        </p:spPr>
      </p:pic>
      <p:sp>
        <p:nvSpPr>
          <p:cNvPr id="10" name="TextBox 9">
            <a:extLst>
              <a:ext uri="{FF2B5EF4-FFF2-40B4-BE49-F238E27FC236}">
                <a16:creationId xmlns:a16="http://schemas.microsoft.com/office/drawing/2014/main" id="{D63DA5A4-A16D-4A89-B6D9-373EF88F841C}"/>
              </a:ext>
            </a:extLst>
          </p:cNvPr>
          <p:cNvSpPr txBox="1"/>
          <p:nvPr/>
        </p:nvSpPr>
        <p:spPr>
          <a:xfrm>
            <a:off x="980523" y="5069617"/>
            <a:ext cx="196111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solidFill>
              </a:rPr>
              <a:t>Input image</a:t>
            </a:r>
          </a:p>
        </p:txBody>
      </p:sp>
      <p:sp>
        <p:nvSpPr>
          <p:cNvPr id="11" name="Rectangle 10">
            <a:extLst>
              <a:ext uri="{FF2B5EF4-FFF2-40B4-BE49-F238E27FC236}">
                <a16:creationId xmlns:a16="http://schemas.microsoft.com/office/drawing/2014/main" id="{82FC0171-6D64-4F27-8F87-C7A48DA03F76}"/>
              </a:ext>
            </a:extLst>
          </p:cNvPr>
          <p:cNvSpPr/>
          <p:nvPr/>
        </p:nvSpPr>
        <p:spPr bwMode="auto">
          <a:xfrm>
            <a:off x="8428037" y="4259262"/>
            <a:ext cx="381000" cy="2209800"/>
          </a:xfrm>
          <a:prstGeom prst="rect">
            <a:avLst/>
          </a:prstGeom>
          <a:noFill/>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TextBox 11">
            <a:extLst>
              <a:ext uri="{FF2B5EF4-FFF2-40B4-BE49-F238E27FC236}">
                <a16:creationId xmlns:a16="http://schemas.microsoft.com/office/drawing/2014/main" id="{39D23A8E-B9A5-448D-BE80-7439ABF35389}"/>
              </a:ext>
            </a:extLst>
          </p:cNvPr>
          <p:cNvSpPr txBox="1"/>
          <p:nvPr/>
        </p:nvSpPr>
        <p:spPr>
          <a:xfrm>
            <a:off x="9023973" y="4069437"/>
            <a:ext cx="245400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solidFill>
              </a:rPr>
              <a:t>Output features</a:t>
            </a:r>
          </a:p>
        </p:txBody>
      </p:sp>
      <p:sp>
        <p:nvSpPr>
          <p:cNvPr id="13" name="Rectangle 12">
            <a:extLst>
              <a:ext uri="{FF2B5EF4-FFF2-40B4-BE49-F238E27FC236}">
                <a16:creationId xmlns:a16="http://schemas.microsoft.com/office/drawing/2014/main" id="{5D75EA1D-EA28-4F81-A86B-984FE3782408}"/>
              </a:ext>
            </a:extLst>
          </p:cNvPr>
          <p:cNvSpPr/>
          <p:nvPr/>
        </p:nvSpPr>
        <p:spPr bwMode="auto">
          <a:xfrm>
            <a:off x="2865437" y="4069437"/>
            <a:ext cx="609600" cy="2628225"/>
          </a:xfrm>
          <a:prstGeom prst="rect">
            <a:avLst/>
          </a:prstGeom>
          <a:noFill/>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428230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2274" y="1343939"/>
            <a:ext cx="11887200" cy="2326791"/>
          </a:xfrm>
        </p:spPr>
        <p:txBody>
          <a:bodyPr/>
          <a:lstStyle/>
          <a:p>
            <a:r>
              <a:rPr lang="en-US" sz="2400" dirty="0"/>
              <a:t>Usage of these pre-trained models allows us to take advantage of their features hard learned from previous data sets which would be otherwise impossible or very inefficient to feature engineer. </a:t>
            </a:r>
          </a:p>
          <a:p>
            <a:endParaRPr lang="en-US" sz="2400" dirty="0"/>
          </a:p>
          <a:p>
            <a:r>
              <a:rPr lang="en-US" sz="2400" dirty="0"/>
              <a:t>Heuristically, the larger the model, the better the performance but the longer it takes to run.</a:t>
            </a:r>
          </a:p>
        </p:txBody>
      </p:sp>
      <p:sp>
        <p:nvSpPr>
          <p:cNvPr id="2" name="Title 1"/>
          <p:cNvSpPr>
            <a:spLocks noGrp="1"/>
          </p:cNvSpPr>
          <p:nvPr>
            <p:ph type="title"/>
          </p:nvPr>
        </p:nvSpPr>
        <p:spPr/>
        <p:txBody>
          <a:bodyPr/>
          <a:lstStyle/>
          <a:p>
            <a:r>
              <a:rPr lang="en-US" dirty="0"/>
              <a:t>Image Featurization in Microsoft ML Server</a:t>
            </a:r>
            <a:endParaRPr lang="en-US" sz="4000" dirty="0">
              <a:gradFill>
                <a:gsLst>
                  <a:gs pos="21538">
                    <a:schemeClr val="tx1"/>
                  </a:gs>
                  <a:gs pos="33000">
                    <a:schemeClr val="tx1"/>
                  </a:gs>
                </a:gsLst>
                <a:lin ang="5400000" scaled="0"/>
              </a:gradFill>
            </a:endParaRPr>
          </a:p>
        </p:txBody>
      </p:sp>
      <p:sp>
        <p:nvSpPr>
          <p:cNvPr id="4" name="Rectangle 1">
            <a:extLst>
              <a:ext uri="{FF2B5EF4-FFF2-40B4-BE49-F238E27FC236}">
                <a16:creationId xmlns:a16="http://schemas.microsoft.com/office/drawing/2014/main" id="{9A794128-BD70-49F3-AAC1-B48415649597}"/>
              </a:ext>
            </a:extLst>
          </p:cNvPr>
          <p:cNvSpPr>
            <a:spLocks noChangeArrowheads="1"/>
          </p:cNvSpPr>
          <p:nvPr/>
        </p:nvSpPr>
        <p:spPr bwMode="auto">
          <a:xfrm>
            <a:off x="152400" y="152400"/>
            <a:ext cx="12436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A5D4AD01-6D38-4273-A0BD-0367A1AF925E}"/>
              </a:ext>
            </a:extLst>
          </p:cNvPr>
          <p:cNvPicPr>
            <a:picLocks noChangeAspect="1"/>
          </p:cNvPicPr>
          <p:nvPr/>
        </p:nvPicPr>
        <p:blipFill>
          <a:blip r:embed="rId3"/>
          <a:stretch>
            <a:fillRect/>
          </a:stretch>
        </p:blipFill>
        <p:spPr>
          <a:xfrm>
            <a:off x="503237" y="3944846"/>
            <a:ext cx="8786812" cy="2219416"/>
          </a:xfrm>
          <a:prstGeom prst="rect">
            <a:avLst/>
          </a:prstGeom>
        </p:spPr>
      </p:pic>
      <p:sp>
        <p:nvSpPr>
          <p:cNvPr id="6" name="TextBox 5">
            <a:extLst>
              <a:ext uri="{FF2B5EF4-FFF2-40B4-BE49-F238E27FC236}">
                <a16:creationId xmlns:a16="http://schemas.microsoft.com/office/drawing/2014/main" id="{DBA9F036-F88A-4569-A928-8FCD0BF9795B}"/>
              </a:ext>
            </a:extLst>
          </p:cNvPr>
          <p:cNvSpPr txBox="1"/>
          <p:nvPr/>
        </p:nvSpPr>
        <p:spPr>
          <a:xfrm>
            <a:off x="272274" y="6385319"/>
            <a:ext cx="10507107"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 Code snapshot taken from https://blogs.msdn.microsoft.com/mlserver/2017/04/12/image-featurization-with-a-pre-trained-deep-neural-network-model/ </a:t>
            </a:r>
          </a:p>
        </p:txBody>
      </p:sp>
    </p:spTree>
    <p:extLst>
      <p:ext uri="{BB962C8B-B14F-4D97-AF65-F5344CB8AC3E}">
        <p14:creationId xmlns:p14="http://schemas.microsoft.com/office/powerpoint/2010/main" val="420249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p:txBody>
          <a:bodyPr/>
          <a:lstStyle/>
          <a:p>
            <a:r>
              <a:rPr lang="en-US" dirty="0" err="1"/>
              <a:t>Featurizing</a:t>
            </a:r>
            <a:r>
              <a:rPr lang="en-US" dirty="0"/>
              <a:t> Images at Scale</a:t>
            </a:r>
          </a:p>
        </p:txBody>
      </p:sp>
      <p:sp>
        <p:nvSpPr>
          <p:cNvPr id="3" name="Rectangle 2">
            <a:extLst>
              <a:ext uri="{FF2B5EF4-FFF2-40B4-BE49-F238E27FC236}">
                <a16:creationId xmlns:a16="http://schemas.microsoft.com/office/drawing/2014/main" id="{7F1CF3E9-A98F-49C3-890A-36BA70DE11E6}"/>
              </a:ext>
            </a:extLst>
          </p:cNvPr>
          <p:cNvSpPr/>
          <p:nvPr/>
        </p:nvSpPr>
        <p:spPr>
          <a:xfrm>
            <a:off x="8846801" y="220662"/>
            <a:ext cx="3337773"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2A</a:t>
            </a:r>
          </a:p>
        </p:txBody>
      </p:sp>
    </p:spTree>
    <p:extLst>
      <p:ext uri="{BB962C8B-B14F-4D97-AF65-F5344CB8AC3E}">
        <p14:creationId xmlns:p14="http://schemas.microsoft.com/office/powerpoint/2010/main" val="57451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a:xfrm>
            <a:off x="274638" y="2125662"/>
            <a:ext cx="11887200" cy="2179058"/>
          </a:xfrm>
        </p:spPr>
        <p:txBody>
          <a:bodyPr/>
          <a:lstStyle/>
          <a:p>
            <a:r>
              <a:rPr lang="en-US" dirty="0"/>
              <a:t>Visualizing image feature vectors as embeddings</a:t>
            </a:r>
          </a:p>
        </p:txBody>
      </p:sp>
      <p:sp>
        <p:nvSpPr>
          <p:cNvPr id="3" name="Rectangle 2">
            <a:extLst>
              <a:ext uri="{FF2B5EF4-FFF2-40B4-BE49-F238E27FC236}">
                <a16:creationId xmlns:a16="http://schemas.microsoft.com/office/drawing/2014/main" id="{7F1CF3E9-A98F-49C3-890A-36BA70DE11E6}"/>
              </a:ext>
            </a:extLst>
          </p:cNvPr>
          <p:cNvSpPr/>
          <p:nvPr/>
        </p:nvSpPr>
        <p:spPr>
          <a:xfrm>
            <a:off x="8873251" y="220662"/>
            <a:ext cx="3284874"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2B</a:t>
            </a:r>
          </a:p>
        </p:txBody>
      </p:sp>
    </p:spTree>
    <p:extLst>
      <p:ext uri="{BB962C8B-B14F-4D97-AF65-F5344CB8AC3E}">
        <p14:creationId xmlns:p14="http://schemas.microsoft.com/office/powerpoint/2010/main" val="352034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p:txBody>
          <a:bodyPr/>
          <a:lstStyle/>
          <a:p>
            <a:r>
              <a:rPr lang="en-US" dirty="0"/>
              <a:t>Active learning on images</a:t>
            </a:r>
          </a:p>
        </p:txBody>
      </p:sp>
      <p:sp>
        <p:nvSpPr>
          <p:cNvPr id="3" name="Rectangle 2">
            <a:extLst>
              <a:ext uri="{FF2B5EF4-FFF2-40B4-BE49-F238E27FC236}">
                <a16:creationId xmlns:a16="http://schemas.microsoft.com/office/drawing/2014/main" id="{CF7F387D-BA5E-4953-8EB7-E47D9F66627C}"/>
              </a:ext>
            </a:extLst>
          </p:cNvPr>
          <p:cNvSpPr/>
          <p:nvPr/>
        </p:nvSpPr>
        <p:spPr>
          <a:xfrm>
            <a:off x="8852411" y="220662"/>
            <a:ext cx="3326553"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2C</a:t>
            </a:r>
          </a:p>
        </p:txBody>
      </p:sp>
    </p:spTree>
    <p:extLst>
      <p:ext uri="{BB962C8B-B14F-4D97-AF65-F5344CB8AC3E}">
        <p14:creationId xmlns:p14="http://schemas.microsoft.com/office/powerpoint/2010/main" val="2648632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p:txBody>
          <a:bodyPr/>
          <a:lstStyle/>
          <a:p>
            <a:r>
              <a:rPr lang="en-US" dirty="0"/>
              <a:t>Image Labeling Exercise</a:t>
            </a:r>
          </a:p>
        </p:txBody>
      </p:sp>
      <p:sp>
        <p:nvSpPr>
          <p:cNvPr id="3" name="Rectangle 2">
            <a:extLst>
              <a:ext uri="{FF2B5EF4-FFF2-40B4-BE49-F238E27FC236}">
                <a16:creationId xmlns:a16="http://schemas.microsoft.com/office/drawing/2014/main" id="{7F1CF3E9-A98F-49C3-890A-36BA70DE11E6}"/>
              </a:ext>
            </a:extLst>
          </p:cNvPr>
          <p:cNvSpPr/>
          <p:nvPr/>
        </p:nvSpPr>
        <p:spPr>
          <a:xfrm>
            <a:off x="8829168" y="220662"/>
            <a:ext cx="3373039"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2D</a:t>
            </a:r>
          </a:p>
        </p:txBody>
      </p:sp>
    </p:spTree>
    <p:extLst>
      <p:ext uri="{BB962C8B-B14F-4D97-AF65-F5344CB8AC3E}">
        <p14:creationId xmlns:p14="http://schemas.microsoft.com/office/powerpoint/2010/main" val="339734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9FA34-884D-4640-A1A3-F81A1CC67EDB}"/>
              </a:ext>
            </a:extLst>
          </p:cNvPr>
          <p:cNvSpPr txBox="1">
            <a:spLocks/>
          </p:cNvSpPr>
          <p:nvPr/>
        </p:nvSpPr>
        <p:spPr>
          <a:xfrm>
            <a:off x="274639" y="2952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t>Session Goals</a:t>
            </a:r>
            <a:br>
              <a:rPr lang="en-US"/>
            </a:br>
            <a:endParaRPr lang="en-US"/>
          </a:p>
        </p:txBody>
      </p:sp>
      <p:sp>
        <p:nvSpPr>
          <p:cNvPr id="3" name="Text Placeholder 2" descr="Participants will learn how to use pre-trained deep learning models in Microsoft ML Server to generate features that can be used in traditional machine learning approaches.&#10;&#10;Participants will learn how to run these types of featurization at scale. &#10;&#10;Participants will learn how to use an active learning process to build more accurate classifiers by selecting additional training examples&#10;&#10;" title="Session Goals">
            <a:extLst>
              <a:ext uri="{FF2B5EF4-FFF2-40B4-BE49-F238E27FC236}">
                <a16:creationId xmlns:a16="http://schemas.microsoft.com/office/drawing/2014/main" id="{EE938E51-AC46-47CA-82A7-FB1E6428ECB0}"/>
              </a:ext>
            </a:extLst>
          </p:cNvPr>
          <p:cNvSpPr txBox="1">
            <a:spLocks/>
          </p:cNvSpPr>
          <p:nvPr/>
        </p:nvSpPr>
        <p:spPr>
          <a:xfrm>
            <a:off x="273843" y="1668462"/>
            <a:ext cx="11888787" cy="4665893"/>
          </a:xfrm>
          <a:prstGeom prst="rect">
            <a:avLst/>
          </a:prstGeo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800" i="1" dirty="0"/>
              <a:t>Participants will learn how to </a:t>
            </a:r>
          </a:p>
          <a:p>
            <a:pPr marL="0" indent="0">
              <a:buFont typeface="Wingdings" panose="05000000000000000000" pitchFamily="2" charset="2"/>
              <a:buNone/>
            </a:pPr>
            <a:endParaRPr lang="en-US" sz="2800" dirty="0"/>
          </a:p>
          <a:p>
            <a:r>
              <a:rPr lang="en-US" sz="2800" dirty="0"/>
              <a:t>use </a:t>
            </a:r>
            <a:r>
              <a:rPr lang="en-US" sz="2800" b="1" dirty="0"/>
              <a:t>pre-trained deep learning models </a:t>
            </a:r>
            <a:r>
              <a:rPr lang="en-US" sz="2800" dirty="0"/>
              <a:t>and</a:t>
            </a:r>
            <a:r>
              <a:rPr lang="en-US" sz="2800" b="1" dirty="0"/>
              <a:t> word embeddings </a:t>
            </a:r>
            <a:r>
              <a:rPr lang="en-US" sz="2800" dirty="0"/>
              <a:t>to generate features that can be used in traditional machine learning approaches.</a:t>
            </a:r>
          </a:p>
          <a:p>
            <a:endParaRPr lang="en-US" sz="2800" dirty="0"/>
          </a:p>
          <a:p>
            <a:r>
              <a:rPr lang="en-US" sz="2800" dirty="0"/>
              <a:t>run these types of </a:t>
            </a:r>
            <a:r>
              <a:rPr lang="en-US" sz="2800" b="1" dirty="0"/>
              <a:t>featurization at scale</a:t>
            </a:r>
            <a:r>
              <a:rPr lang="en-US" sz="2800" dirty="0"/>
              <a:t>. </a:t>
            </a:r>
          </a:p>
          <a:p>
            <a:endParaRPr lang="en-US" sz="2800" dirty="0"/>
          </a:p>
          <a:p>
            <a:r>
              <a:rPr lang="en-US" sz="2800" dirty="0"/>
              <a:t>use an </a:t>
            </a:r>
            <a:r>
              <a:rPr lang="en-US" sz="2800" b="1" dirty="0"/>
              <a:t>active learning process</a:t>
            </a:r>
            <a:r>
              <a:rPr lang="en-US" sz="2800" dirty="0"/>
              <a:t> to take advantage of large sets of unlabeled data to build more accurate classifiers by selecting the most useful additional examples to label for training.</a:t>
            </a:r>
          </a:p>
          <a:p>
            <a:endParaRPr lang="en-US" sz="2800" dirty="0"/>
          </a:p>
        </p:txBody>
      </p:sp>
    </p:spTree>
    <p:extLst>
      <p:ext uri="{BB962C8B-B14F-4D97-AF65-F5344CB8AC3E}">
        <p14:creationId xmlns:p14="http://schemas.microsoft.com/office/powerpoint/2010/main" val="1486024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6777D-290C-4D22-86FC-E492E5BC871F}"/>
              </a:ext>
            </a:extLst>
          </p:cNvPr>
          <p:cNvSpPr>
            <a:spLocks noGrp="1"/>
          </p:cNvSpPr>
          <p:nvPr>
            <p:ph type="title"/>
          </p:nvPr>
        </p:nvSpPr>
        <p:spPr/>
        <p:txBody>
          <a:bodyPr/>
          <a:lstStyle/>
          <a:p>
            <a:r>
              <a:rPr lang="en-US" dirty="0"/>
              <a:t>Use Cases</a:t>
            </a:r>
          </a:p>
        </p:txBody>
      </p:sp>
      <p:sp>
        <p:nvSpPr>
          <p:cNvPr id="3" name="Text Placeholder 2">
            <a:extLst>
              <a:ext uri="{FF2B5EF4-FFF2-40B4-BE49-F238E27FC236}">
                <a16:creationId xmlns:a16="http://schemas.microsoft.com/office/drawing/2014/main" id="{A863A352-12C9-4F39-B952-F82C79049C1B}"/>
              </a:ext>
            </a:extLst>
          </p:cNvPr>
          <p:cNvSpPr>
            <a:spLocks noGrp="1"/>
          </p:cNvSpPr>
          <p:nvPr>
            <p:ph type="body" sz="quarter" idx="10"/>
          </p:nvPr>
        </p:nvSpPr>
        <p:spPr>
          <a:xfrm>
            <a:off x="503237" y="1287462"/>
            <a:ext cx="5715000" cy="2566857"/>
          </a:xfrm>
        </p:spPr>
        <p:txBody>
          <a:bodyPr/>
          <a:lstStyle/>
          <a:p>
            <a:pPr marL="0" indent="0">
              <a:buNone/>
            </a:pPr>
            <a:r>
              <a:rPr lang="en-US" dirty="0"/>
              <a:t>“Wiki detox”</a:t>
            </a:r>
          </a:p>
          <a:p>
            <a:r>
              <a:rPr lang="en-US" sz="2400" dirty="0"/>
              <a:t>Active learning from text data.</a:t>
            </a:r>
          </a:p>
          <a:p>
            <a:r>
              <a:rPr lang="en-US" sz="2400" dirty="0"/>
              <a:t>Binary classifier: is this comment a personal attack?</a:t>
            </a:r>
          </a:p>
          <a:p>
            <a:r>
              <a:rPr lang="en-US" sz="2400" dirty="0"/>
              <a:t>Featurization from pre-trained word embeddings.</a:t>
            </a:r>
          </a:p>
        </p:txBody>
      </p:sp>
      <p:sp>
        <p:nvSpPr>
          <p:cNvPr id="4" name="Text Placeholder 2">
            <a:extLst>
              <a:ext uri="{FF2B5EF4-FFF2-40B4-BE49-F238E27FC236}">
                <a16:creationId xmlns:a16="http://schemas.microsoft.com/office/drawing/2014/main" id="{3DF03BD4-EDA3-49BB-8C2F-92281C838026}"/>
              </a:ext>
            </a:extLst>
          </p:cNvPr>
          <p:cNvSpPr txBox="1">
            <a:spLocks/>
          </p:cNvSpPr>
          <p:nvPr/>
        </p:nvSpPr>
        <p:spPr>
          <a:xfrm>
            <a:off x="6065837" y="1287462"/>
            <a:ext cx="5715000" cy="2566857"/>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Wood knot images</a:t>
            </a:r>
          </a:p>
          <a:p>
            <a:r>
              <a:rPr lang="en-US" sz="2400" dirty="0"/>
              <a:t>Active learning from image data.</a:t>
            </a:r>
          </a:p>
          <a:p>
            <a:r>
              <a:rPr lang="en-US" sz="2400" dirty="0"/>
              <a:t>Multi-class classifier: which type of knot is this</a:t>
            </a:r>
          </a:p>
          <a:p>
            <a:r>
              <a:rPr lang="en-US" sz="2400" dirty="0"/>
              <a:t>Featurization from pre-trained deep learning model (Resnet)</a:t>
            </a:r>
          </a:p>
        </p:txBody>
      </p:sp>
    </p:spTree>
    <p:extLst>
      <p:ext uri="{BB962C8B-B14F-4D97-AF65-F5344CB8AC3E}">
        <p14:creationId xmlns:p14="http://schemas.microsoft.com/office/powerpoint/2010/main" val="89228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65614-46E7-4CA6-8FBE-940612CB08DF}"/>
              </a:ext>
            </a:extLst>
          </p:cNvPr>
          <p:cNvSpPr>
            <a:spLocks noGrp="1"/>
          </p:cNvSpPr>
          <p:nvPr>
            <p:ph type="title"/>
          </p:nvPr>
        </p:nvSpPr>
        <p:spPr/>
        <p:txBody>
          <a:bodyPr/>
          <a:lstStyle/>
          <a:p>
            <a:r>
              <a:rPr lang="en-US" dirty="0"/>
              <a:t>Technical Themes</a:t>
            </a:r>
          </a:p>
        </p:txBody>
      </p:sp>
      <p:sp>
        <p:nvSpPr>
          <p:cNvPr id="3" name="Text Placeholder 2">
            <a:extLst>
              <a:ext uri="{FF2B5EF4-FFF2-40B4-BE49-F238E27FC236}">
                <a16:creationId xmlns:a16="http://schemas.microsoft.com/office/drawing/2014/main" id="{8ABE7C13-752A-4D4A-B907-F5EBB1E52A31}"/>
              </a:ext>
            </a:extLst>
          </p:cNvPr>
          <p:cNvSpPr>
            <a:spLocks noGrp="1"/>
          </p:cNvSpPr>
          <p:nvPr>
            <p:ph type="body" sz="quarter" idx="10"/>
          </p:nvPr>
        </p:nvSpPr>
        <p:spPr>
          <a:xfrm>
            <a:off x="274702" y="1211287"/>
            <a:ext cx="11888787" cy="3053144"/>
          </a:xfrm>
        </p:spPr>
        <p:txBody>
          <a:bodyPr/>
          <a:lstStyle/>
          <a:p>
            <a:r>
              <a:rPr lang="en-US" dirty="0"/>
              <a:t>Interoperability between Python and R</a:t>
            </a:r>
          </a:p>
          <a:p>
            <a:pPr lvl="1"/>
            <a:r>
              <a:rPr lang="en-US" dirty="0"/>
              <a:t>data</a:t>
            </a:r>
          </a:p>
          <a:p>
            <a:pPr lvl="2"/>
            <a:r>
              <a:rPr lang="en-US" dirty="0"/>
              <a:t>generic formats (csv)</a:t>
            </a:r>
          </a:p>
          <a:p>
            <a:pPr lvl="2"/>
            <a:r>
              <a:rPr lang="en-US" dirty="0"/>
              <a:t>feather format</a:t>
            </a:r>
          </a:p>
          <a:p>
            <a:pPr lvl="1"/>
            <a:r>
              <a:rPr lang="en-US" dirty="0"/>
              <a:t>reticulate</a:t>
            </a:r>
          </a:p>
          <a:p>
            <a:r>
              <a:rPr lang="en-US" dirty="0"/>
              <a:t>Scaling up on the cloud</a:t>
            </a:r>
          </a:p>
        </p:txBody>
      </p:sp>
    </p:spTree>
    <p:extLst>
      <p:ext uri="{BB962C8B-B14F-4D97-AF65-F5344CB8AC3E}">
        <p14:creationId xmlns:p14="http://schemas.microsoft.com/office/powerpoint/2010/main" val="3379856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descr="In the sawmill industry lumber grading is an important step of the manufacturing process. &#10;&#10;Improved grading accuracy and better control of quality variation in production leads directly to improved profits. &#10;&#10;Grading has traditionally been done by visual inspection, in which a (human) grader marks each piece of lumber as it leaves the mill, according to a factors like size, category, and position of knots, cracks, species of tree, etc.&#10;&#10;A number of automated lumber grading systems have been developed which aim to improve the accuracy and the efficiency of lumber grading.&#10;" title="Domain: wood knots and lumber grading"/>
          <p:cNvSpPr>
            <a:spLocks noGrp="1"/>
          </p:cNvSpPr>
          <p:nvPr>
            <p:ph type="body" sz="quarter" idx="4294967295"/>
          </p:nvPr>
        </p:nvSpPr>
        <p:spPr>
          <a:xfrm>
            <a:off x="272274" y="1343939"/>
            <a:ext cx="6250763" cy="5773888"/>
          </a:xfrm>
        </p:spPr>
        <p:txBody>
          <a:bodyPr/>
          <a:lstStyle/>
          <a:p>
            <a:r>
              <a:rPr lang="en-US" sz="2400" dirty="0"/>
              <a:t>Active learning is a case of semi-supervised learning in which an algorithm interactively asks for additional labeled data that would result in most gain in model performance</a:t>
            </a:r>
          </a:p>
          <a:p>
            <a:endParaRPr lang="en-US" sz="2400" dirty="0"/>
          </a:p>
          <a:p>
            <a:r>
              <a:rPr lang="en-US" sz="2400" dirty="0"/>
              <a:t>Data (unlabeled) is often easier to come by than expert labelers</a:t>
            </a:r>
          </a:p>
          <a:p>
            <a:endParaRPr lang="en-US" sz="2400" dirty="0"/>
          </a:p>
          <a:p>
            <a:r>
              <a:rPr lang="en-US" sz="2400" dirty="0"/>
              <a:t>Active learning starts with a preliminary classifier and looks for the samples that it has the most to learn from</a:t>
            </a:r>
          </a:p>
          <a:p>
            <a:pPr lvl="1"/>
            <a:r>
              <a:rPr lang="en-US" sz="2000" dirty="0"/>
              <a:t>What is the model good at? What needs work (e.g., more training data)?</a:t>
            </a:r>
          </a:p>
          <a:p>
            <a:pPr lvl="1"/>
            <a:r>
              <a:rPr lang="en-US" sz="2000" dirty="0"/>
              <a:t>How much of the unlabeled data can we eliminate as already identifiable?</a:t>
            </a:r>
          </a:p>
          <a:p>
            <a:endParaRPr lang="en-US" sz="2400" dirty="0"/>
          </a:p>
        </p:txBody>
      </p:sp>
      <p:sp>
        <p:nvSpPr>
          <p:cNvPr id="2" name="Title 1"/>
          <p:cNvSpPr>
            <a:spLocks noGrp="1"/>
          </p:cNvSpPr>
          <p:nvPr>
            <p:ph type="title"/>
          </p:nvPr>
        </p:nvSpPr>
        <p:spPr/>
        <p:txBody>
          <a:bodyPr/>
          <a:lstStyle/>
          <a:p>
            <a:r>
              <a:rPr lang="en-US" dirty="0"/>
              <a:t>Active Learning</a:t>
            </a:r>
            <a:endParaRPr lang="en-US" sz="4000" dirty="0">
              <a:gradFill>
                <a:gsLst>
                  <a:gs pos="21538">
                    <a:schemeClr val="tx1"/>
                  </a:gs>
                  <a:gs pos="33000">
                    <a:schemeClr val="tx1"/>
                  </a:gs>
                </a:gsLst>
                <a:lin ang="5400000" scaled="0"/>
              </a:gradFill>
            </a:endParaRPr>
          </a:p>
        </p:txBody>
      </p:sp>
      <p:pic>
        <p:nvPicPr>
          <p:cNvPr id="4" name="Picture 3">
            <a:extLst>
              <a:ext uri="{FF2B5EF4-FFF2-40B4-BE49-F238E27FC236}">
                <a16:creationId xmlns:a16="http://schemas.microsoft.com/office/drawing/2014/main" id="{AEA01D66-F11A-41C7-9C4D-AA78EB9EACB6}"/>
              </a:ext>
            </a:extLst>
          </p:cNvPr>
          <p:cNvPicPr>
            <a:picLocks noChangeAspect="1"/>
          </p:cNvPicPr>
          <p:nvPr/>
        </p:nvPicPr>
        <p:blipFill>
          <a:blip r:embed="rId3"/>
          <a:stretch>
            <a:fillRect/>
          </a:stretch>
        </p:blipFill>
        <p:spPr>
          <a:xfrm>
            <a:off x="6904037" y="2049462"/>
            <a:ext cx="5353050" cy="2783650"/>
          </a:xfrm>
          <a:prstGeom prst="rect">
            <a:avLst/>
          </a:prstGeom>
        </p:spPr>
      </p:pic>
      <p:sp>
        <p:nvSpPr>
          <p:cNvPr id="5" name="TextBox 4">
            <a:extLst>
              <a:ext uri="{FF2B5EF4-FFF2-40B4-BE49-F238E27FC236}">
                <a16:creationId xmlns:a16="http://schemas.microsoft.com/office/drawing/2014/main" id="{1E476D08-A00C-46F2-B019-FE8EABB57A9F}"/>
              </a:ext>
            </a:extLst>
          </p:cNvPr>
          <p:cNvSpPr txBox="1"/>
          <p:nvPr/>
        </p:nvSpPr>
        <p:spPr>
          <a:xfrm>
            <a:off x="6751637" y="4833112"/>
            <a:ext cx="5353050"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 Image taken from https://www.crowdflower.com</a:t>
            </a:r>
          </a:p>
        </p:txBody>
      </p:sp>
    </p:spTree>
    <p:extLst>
      <p:ext uri="{BB962C8B-B14F-4D97-AF65-F5344CB8AC3E}">
        <p14:creationId xmlns:p14="http://schemas.microsoft.com/office/powerpoint/2010/main" val="303908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A7A4E1-B429-4F30-AC07-3D001122E072}"/>
              </a:ext>
            </a:extLst>
          </p:cNvPr>
          <p:cNvSpPr/>
          <p:nvPr/>
        </p:nvSpPr>
        <p:spPr>
          <a:xfrm>
            <a:off x="353153" y="144462"/>
            <a:ext cx="11277600" cy="6314549"/>
          </a:xfrm>
          <a:prstGeom prst="rect">
            <a:avLst/>
          </a:prstGeom>
        </p:spPr>
        <p:txBody>
          <a:bodyPr wrap="square">
            <a:spAutoFit/>
          </a:bodyPr>
          <a:lstStyle/>
          <a:p>
            <a:pPr>
              <a:spcBef>
                <a:spcPts val="1200"/>
              </a:spcBef>
              <a:spcAft>
                <a:spcPts val="300"/>
              </a:spcAft>
            </a:pPr>
            <a:r>
              <a:rPr lang="en-US" sz="2600" dirty="0">
                <a:solidFill>
                  <a:srgbClr val="000000"/>
                </a:solidFill>
                <a:latin typeface="Georgia" panose="02040502050405020303" pitchFamily="18" charset="0"/>
                <a:ea typeface="Times New Roman" panose="02020603050405020304" pitchFamily="18" charset="0"/>
              </a:rPr>
              <a:t>Query strategies</a:t>
            </a:r>
            <a:r>
              <a:rPr lang="en-US" sz="1200" dirty="0">
                <a:solidFill>
                  <a:srgbClr val="54595D"/>
                </a:solidFill>
                <a:latin typeface="Arial" panose="020B0604020202020204" pitchFamily="34" charset="0"/>
                <a:ea typeface="Times New Roman" panose="02020603050405020304" pitchFamily="18" charset="0"/>
              </a:rPr>
              <a:t>[</a:t>
            </a:r>
            <a:r>
              <a:rPr lang="en-US" sz="1200" u="sng" dirty="0">
                <a:solidFill>
                  <a:srgbClr val="0B0080"/>
                </a:solidFill>
                <a:latin typeface="Arial" panose="020B0604020202020204" pitchFamily="34" charset="0"/>
                <a:ea typeface="Times New Roman" panose="02020603050405020304" pitchFamily="18" charset="0"/>
                <a:hlinkClick r:id="rId3" tooltip="Edit section: Query strategies"/>
              </a:rPr>
              <a:t>edit</a:t>
            </a:r>
            <a:r>
              <a:rPr lang="en-US" sz="1200" dirty="0">
                <a:solidFill>
                  <a:srgbClr val="54595D"/>
                </a:solidFill>
                <a:latin typeface="Arial" panose="020B0604020202020204" pitchFamily="34" charset="0"/>
                <a:ea typeface="Times New Roman" panose="02020603050405020304" pitchFamily="18" charset="0"/>
              </a:rPr>
              <a:t>]</a:t>
            </a:r>
            <a:endParaRPr lang="en-US" b="1" dirty="0">
              <a:latin typeface="Calibri" panose="020F0502020204030204" pitchFamily="34" charset="0"/>
              <a:ea typeface="Calibri" panose="020F0502020204030204" pitchFamily="34" charset="0"/>
            </a:endParaRPr>
          </a:p>
          <a:p>
            <a:pPr>
              <a:spcBef>
                <a:spcPts val="600"/>
              </a:spcBef>
              <a:spcAft>
                <a:spcPts val="600"/>
              </a:spcAft>
            </a:pPr>
            <a:r>
              <a:rPr lang="en-US" dirty="0">
                <a:solidFill>
                  <a:srgbClr val="222222"/>
                </a:solidFill>
                <a:latin typeface="Arial" panose="020B0604020202020204" pitchFamily="34" charset="0"/>
                <a:ea typeface="Calibri" panose="020F0502020204030204" pitchFamily="34" charset="0"/>
              </a:rPr>
              <a:t>Algorithms for determining which data points should be labeled can be organized into a number of different categories:</a:t>
            </a:r>
            <a:r>
              <a:rPr lang="en-US" u="sng" baseline="30000" dirty="0">
                <a:solidFill>
                  <a:srgbClr val="0B0080"/>
                </a:solidFill>
                <a:latin typeface="Arial" panose="020B0604020202020204" pitchFamily="34" charset="0"/>
                <a:ea typeface="Calibri" panose="020F0502020204030204" pitchFamily="34" charset="0"/>
                <a:hlinkClick r:id="rId4"/>
              </a:rPr>
              <a:t>[1]</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Uncertainty sampling: </a:t>
            </a:r>
            <a:r>
              <a:rPr lang="en-US" dirty="0">
                <a:solidFill>
                  <a:srgbClr val="222222"/>
                </a:solidFill>
                <a:latin typeface="Arial" panose="020B0604020202020204" pitchFamily="34" charset="0"/>
                <a:ea typeface="Calibri" panose="020F0502020204030204" pitchFamily="34" charset="0"/>
              </a:rPr>
              <a:t>label those points for which the current model is least certain as to what the correct output should be</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Query by committee:</a:t>
            </a:r>
            <a:r>
              <a:rPr lang="en-US" dirty="0">
                <a:solidFill>
                  <a:srgbClr val="222222"/>
                </a:solidFill>
                <a:latin typeface="Arial" panose="020B0604020202020204" pitchFamily="34" charset="0"/>
                <a:ea typeface="Calibri" panose="020F0502020204030204" pitchFamily="34" charset="0"/>
              </a:rPr>
              <a:t> a variety of models are trained on the current labeled data, and vote on the output for unlabeled data; label those points for which the "committee" disagrees the most</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Expected model change: </a:t>
            </a:r>
            <a:r>
              <a:rPr lang="en-US" dirty="0">
                <a:solidFill>
                  <a:srgbClr val="222222"/>
                </a:solidFill>
                <a:latin typeface="Arial" panose="020B0604020202020204" pitchFamily="34" charset="0"/>
                <a:ea typeface="Calibri" panose="020F0502020204030204" pitchFamily="34" charset="0"/>
              </a:rPr>
              <a:t>label those points that would most change the current model</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Expected error reduction:</a:t>
            </a:r>
            <a:r>
              <a:rPr lang="en-US" dirty="0">
                <a:solidFill>
                  <a:srgbClr val="222222"/>
                </a:solidFill>
                <a:latin typeface="Arial" panose="020B0604020202020204" pitchFamily="34" charset="0"/>
                <a:ea typeface="Calibri" panose="020F0502020204030204" pitchFamily="34" charset="0"/>
              </a:rPr>
              <a:t> label those points that would most reduce the model's generalization error</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Variance reduction:</a:t>
            </a:r>
            <a:r>
              <a:rPr lang="en-US" dirty="0">
                <a:solidFill>
                  <a:srgbClr val="222222"/>
                </a:solidFill>
                <a:latin typeface="Arial" panose="020B0604020202020204" pitchFamily="34" charset="0"/>
                <a:ea typeface="Calibri" panose="020F0502020204030204" pitchFamily="34" charset="0"/>
              </a:rPr>
              <a:t> label those points that would minimize output variance, which is one of the components of error</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Balance exploration and exploitation:</a:t>
            </a:r>
            <a:r>
              <a:rPr lang="en-US" dirty="0">
                <a:solidFill>
                  <a:srgbClr val="222222"/>
                </a:solidFill>
                <a:latin typeface="Arial" panose="020B0604020202020204" pitchFamily="34" charset="0"/>
                <a:ea typeface="Calibri" panose="020F0502020204030204" pitchFamily="34" charset="0"/>
              </a:rPr>
              <a:t> the choice of examples to label is seen as a dilemma between the exploration and the exploitation over the data space representation. This strategy manages this compromise by modelling the active learning problem as a contextual bandit problem. For example, </a:t>
            </a:r>
            <a:r>
              <a:rPr lang="en-US" dirty="0" err="1">
                <a:solidFill>
                  <a:srgbClr val="222222"/>
                </a:solidFill>
                <a:latin typeface="Arial" panose="020B0604020202020204" pitchFamily="34" charset="0"/>
                <a:ea typeface="Calibri" panose="020F0502020204030204" pitchFamily="34" charset="0"/>
              </a:rPr>
              <a:t>Bouneffouf</a:t>
            </a:r>
            <a:r>
              <a:rPr lang="en-US" dirty="0">
                <a:solidFill>
                  <a:srgbClr val="222222"/>
                </a:solidFill>
                <a:latin typeface="Arial" panose="020B0604020202020204" pitchFamily="34" charset="0"/>
                <a:ea typeface="Calibri" panose="020F0502020204030204" pitchFamily="34" charset="0"/>
              </a:rPr>
              <a:t> et al.</a:t>
            </a:r>
            <a:r>
              <a:rPr lang="en-US" u="sng" baseline="30000" dirty="0">
                <a:solidFill>
                  <a:srgbClr val="0B0080"/>
                </a:solidFill>
                <a:latin typeface="Arial" panose="020B0604020202020204" pitchFamily="34" charset="0"/>
                <a:ea typeface="Calibri" panose="020F0502020204030204" pitchFamily="34" charset="0"/>
                <a:hlinkClick r:id="rId5"/>
              </a:rPr>
              <a:t>[7]</a:t>
            </a:r>
            <a:r>
              <a:rPr lang="en-US" dirty="0">
                <a:solidFill>
                  <a:srgbClr val="222222"/>
                </a:solidFill>
                <a:latin typeface="Arial" panose="020B0604020202020204" pitchFamily="34" charset="0"/>
                <a:ea typeface="Calibri" panose="020F0502020204030204" pitchFamily="34" charset="0"/>
              </a:rPr>
              <a:t> propose a sequential algorithm named Active Thompson Sampling (ATS), which, in each round, assigns a sampling distribution on the pool, samples one point from this distribution, and queries the oracle for this sample point label.</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Exponentiated Gradient Exploration for Active Learning:</a:t>
            </a:r>
            <a:r>
              <a:rPr lang="en-US" u="sng" baseline="30000" dirty="0">
                <a:solidFill>
                  <a:srgbClr val="0B0080"/>
                </a:solidFill>
                <a:latin typeface="Arial" panose="020B0604020202020204" pitchFamily="34" charset="0"/>
                <a:ea typeface="Calibri" panose="020F0502020204030204" pitchFamily="34" charset="0"/>
                <a:hlinkClick r:id="rId6"/>
              </a:rPr>
              <a:t>[8]</a:t>
            </a:r>
            <a:r>
              <a:rPr lang="en-US" dirty="0">
                <a:solidFill>
                  <a:srgbClr val="222222"/>
                </a:solidFill>
                <a:latin typeface="Arial" panose="020B0604020202020204" pitchFamily="34" charset="0"/>
                <a:ea typeface="Calibri" panose="020F0502020204030204" pitchFamily="34" charset="0"/>
              </a:rPr>
              <a:t> In this paper, the author proposes a sequential algorithm named exponentiated gradient (EG)-active that can improve any active learning algorithm by an optimal random exploration.</a:t>
            </a:r>
            <a:endParaRPr lang="en-US" sz="1100" dirty="0">
              <a:latin typeface="Calibri" panose="020F0502020204030204" pitchFamily="34" charset="0"/>
              <a:ea typeface="Calibri" panose="020F0502020204030204" pitchFamily="34" charset="0"/>
            </a:endParaRPr>
          </a:p>
          <a:p>
            <a:r>
              <a:rPr lang="en-US" dirty="0">
                <a:latin typeface="Calibri" panose="020F0502020204030204" pitchFamily="34" charset="0"/>
                <a:ea typeface="Calibri" panose="020F0502020204030204" pitchFamily="34" charset="0"/>
              </a:rPr>
              <a:t> </a:t>
            </a:r>
            <a:endParaRPr lang="en-US" sz="1100" dirty="0">
              <a:effectLst/>
              <a:latin typeface="Calibri" panose="020F0502020204030204" pitchFamily="34" charset="0"/>
              <a:ea typeface="Calibri" panose="020F0502020204030204" pitchFamily="34" charset="0"/>
            </a:endParaRPr>
          </a:p>
        </p:txBody>
      </p:sp>
      <p:sp>
        <p:nvSpPr>
          <p:cNvPr id="3" name="TextBox 2">
            <a:extLst>
              <a:ext uri="{FF2B5EF4-FFF2-40B4-BE49-F238E27FC236}">
                <a16:creationId xmlns:a16="http://schemas.microsoft.com/office/drawing/2014/main" id="{E04575D4-40E0-482F-97A3-0B78EDC1A73F}"/>
              </a:ext>
            </a:extLst>
          </p:cNvPr>
          <p:cNvSpPr txBox="1"/>
          <p:nvPr/>
        </p:nvSpPr>
        <p:spPr>
          <a:xfrm>
            <a:off x="4237037" y="6200461"/>
            <a:ext cx="7391400" cy="794064"/>
          </a:xfrm>
          <a:prstGeom prst="rect">
            <a:avLst/>
          </a:prstGeom>
          <a:noFill/>
        </p:spPr>
        <p:txBody>
          <a:bodyPr wrap="square" lIns="182880" tIns="146304" rIns="182880" bIns="146304" rtlCol="0">
            <a:spAutoFit/>
          </a:bodyPr>
          <a:lstStyle/>
          <a:p>
            <a:r>
              <a:rPr lang="en-US" i="1" dirty="0"/>
              <a:t>Wikipedia: Active learning (machine learning)</a:t>
            </a:r>
            <a:endParaRPr lang="en-US" sz="1600" i="1" dirty="0">
              <a:gradFill>
                <a:gsLst>
                  <a:gs pos="2917">
                    <a:schemeClr val="tx1"/>
                  </a:gs>
                  <a:gs pos="30000">
                    <a:schemeClr val="tx1"/>
                  </a:gs>
                </a:gsLst>
                <a:lin ang="5400000" scaled="0"/>
              </a:gradFill>
            </a:endParaRPr>
          </a:p>
          <a:p>
            <a:pPr>
              <a:lnSpc>
                <a:spcPct val="90000"/>
              </a:lnSpc>
              <a:spcAft>
                <a:spcPts val="600"/>
              </a:spcAft>
            </a:pPr>
            <a:r>
              <a:rPr lang="en-US" sz="1600" dirty="0">
                <a:gradFill>
                  <a:gsLst>
                    <a:gs pos="2917">
                      <a:schemeClr val="tx1"/>
                    </a:gs>
                    <a:gs pos="30000">
                      <a:schemeClr val="tx1"/>
                    </a:gs>
                  </a:gsLst>
                  <a:lin ang="5400000" scaled="0"/>
                </a:gradFill>
                <a:hlinkClick r:id="rId7"/>
              </a:rPr>
              <a:t>https://en.wikipedia.org/w/index.php?title=Active_learning_(machine_learning)</a:t>
            </a: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96695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F14A-D530-4733-B1E2-8229B55AEC1C}"/>
              </a:ext>
            </a:extLst>
          </p:cNvPr>
          <p:cNvSpPr>
            <a:spLocks noGrp="1"/>
          </p:cNvSpPr>
          <p:nvPr>
            <p:ph type="title"/>
          </p:nvPr>
        </p:nvSpPr>
        <p:spPr>
          <a:xfrm>
            <a:off x="274638" y="2125662"/>
            <a:ext cx="11887200" cy="4616648"/>
          </a:xfrm>
        </p:spPr>
        <p:txBody>
          <a:bodyPr/>
          <a:lstStyle/>
          <a:p>
            <a:r>
              <a:rPr lang="en-US" dirty="0">
                <a:solidFill>
                  <a:schemeClr val="accent1">
                    <a:lumMod val="75000"/>
                  </a:schemeClr>
                </a:solidFill>
              </a:rPr>
              <a:t>Use Case 1:</a:t>
            </a:r>
            <a:br>
              <a:rPr lang="en-US" dirty="0">
                <a:solidFill>
                  <a:schemeClr val="accent1">
                    <a:lumMod val="75000"/>
                  </a:schemeClr>
                </a:solidFill>
              </a:rPr>
            </a:br>
            <a:r>
              <a:rPr lang="en-US" dirty="0">
                <a:solidFill>
                  <a:schemeClr val="accent1">
                    <a:lumMod val="75000"/>
                  </a:schemeClr>
                </a:solidFill>
              </a:rPr>
              <a:t>active learning for text classification</a:t>
            </a:r>
            <a:br>
              <a:rPr lang="en-US" dirty="0"/>
            </a:br>
            <a:br>
              <a:rPr lang="en-US" dirty="0"/>
            </a:br>
            <a:r>
              <a:rPr lang="en-US" sz="3200" dirty="0"/>
              <a:t>data, data everywhere</a:t>
            </a:r>
          </a:p>
        </p:txBody>
      </p:sp>
    </p:spTree>
    <p:extLst>
      <p:ext uri="{BB962C8B-B14F-4D97-AF65-F5344CB8AC3E}">
        <p14:creationId xmlns:p14="http://schemas.microsoft.com/office/powerpoint/2010/main" val="220754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6D72-0F19-4304-91A5-1DC79661E439}"/>
              </a:ext>
            </a:extLst>
          </p:cNvPr>
          <p:cNvSpPr>
            <a:spLocks noGrp="1"/>
          </p:cNvSpPr>
          <p:nvPr>
            <p:ph type="title"/>
          </p:nvPr>
        </p:nvSpPr>
        <p:spPr>
          <a:xfrm>
            <a:off x="597674" y="156780"/>
            <a:ext cx="3659966" cy="2373668"/>
          </a:xfrm>
        </p:spPr>
        <p:txBody>
          <a:bodyPr/>
          <a:lstStyle/>
          <a:p>
            <a:r>
              <a:rPr lang="en-US" dirty="0"/>
              <a:t>Wikipedia detox dataset</a:t>
            </a:r>
          </a:p>
        </p:txBody>
      </p:sp>
      <p:pic>
        <p:nvPicPr>
          <p:cNvPr id="4" name="Picture 3">
            <a:extLst>
              <a:ext uri="{FF2B5EF4-FFF2-40B4-BE49-F238E27FC236}">
                <a16:creationId xmlns:a16="http://schemas.microsoft.com/office/drawing/2014/main" id="{BFE1AF5C-CDFD-4867-B82E-A9278EBC00A3}"/>
              </a:ext>
            </a:extLst>
          </p:cNvPr>
          <p:cNvPicPr>
            <a:picLocks noChangeAspect="1"/>
          </p:cNvPicPr>
          <p:nvPr/>
        </p:nvPicPr>
        <p:blipFill>
          <a:blip r:embed="rId3"/>
          <a:stretch>
            <a:fillRect/>
          </a:stretch>
        </p:blipFill>
        <p:spPr>
          <a:xfrm>
            <a:off x="4629938" y="96106"/>
            <a:ext cx="6783457" cy="1524000"/>
          </a:xfrm>
          <a:prstGeom prst="rect">
            <a:avLst/>
          </a:prstGeom>
        </p:spPr>
      </p:pic>
      <p:sp>
        <p:nvSpPr>
          <p:cNvPr id="5" name="Rectangle 4">
            <a:extLst>
              <a:ext uri="{FF2B5EF4-FFF2-40B4-BE49-F238E27FC236}">
                <a16:creationId xmlns:a16="http://schemas.microsoft.com/office/drawing/2014/main" id="{07D07A58-1F67-4620-A980-FE0EC5ACD1C9}"/>
              </a:ext>
            </a:extLst>
          </p:cNvPr>
          <p:cNvSpPr/>
          <p:nvPr/>
        </p:nvSpPr>
        <p:spPr>
          <a:xfrm>
            <a:off x="9750644" y="1515668"/>
            <a:ext cx="2383986" cy="369332"/>
          </a:xfrm>
          <a:prstGeom prst="rect">
            <a:avLst/>
          </a:prstGeom>
        </p:spPr>
        <p:txBody>
          <a:bodyPr wrap="none">
            <a:spAutoFit/>
          </a:bodyPr>
          <a:lstStyle/>
          <a:p>
            <a:r>
              <a:rPr lang="en-US" dirty="0">
                <a:solidFill>
                  <a:srgbClr val="000000"/>
                </a:solidFill>
                <a:latin typeface="Lucida Grande"/>
              </a:rPr>
              <a:t> </a:t>
            </a:r>
            <a:r>
              <a:rPr lang="en-US" b="1" dirty="0">
                <a:solidFill>
                  <a:srgbClr val="000000"/>
                </a:solidFill>
                <a:latin typeface="Lucida Grande"/>
                <a:hlinkClick r:id="rId4"/>
              </a:rPr>
              <a:t>arXiv:1610.08914v2</a:t>
            </a:r>
            <a:endParaRPr lang="en-US" dirty="0"/>
          </a:p>
        </p:txBody>
      </p:sp>
      <p:sp>
        <p:nvSpPr>
          <p:cNvPr id="8" name="Oval 7">
            <a:extLst>
              <a:ext uri="{FF2B5EF4-FFF2-40B4-BE49-F238E27FC236}">
                <a16:creationId xmlns:a16="http://schemas.microsoft.com/office/drawing/2014/main" id="{3DDDC130-CBAD-4AC6-A949-0083918544DF}"/>
              </a:ext>
            </a:extLst>
          </p:cNvPr>
          <p:cNvSpPr/>
          <p:nvPr/>
        </p:nvSpPr>
        <p:spPr bwMode="auto">
          <a:xfrm>
            <a:off x="827457" y="3525891"/>
            <a:ext cx="3200400" cy="1260598"/>
          </a:xfrm>
          <a:prstGeom prst="ellipse">
            <a:avLst/>
          </a:prstGeom>
          <a:solidFill>
            <a:schemeClr val="accent3">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b="1" dirty="0">
                <a:gradFill>
                  <a:gsLst>
                    <a:gs pos="0">
                      <a:srgbClr val="FFFFFF"/>
                    </a:gs>
                    <a:gs pos="100000">
                      <a:srgbClr val="FFFFFF"/>
                    </a:gs>
                  </a:gsLst>
                  <a:lin ang="5400000" scaled="0"/>
                </a:gradFill>
              </a:rPr>
              <a:t>115k labeled cases</a:t>
            </a:r>
          </a:p>
        </p:txBody>
      </p:sp>
      <p:sp>
        <p:nvSpPr>
          <p:cNvPr id="9" name="Oval 8">
            <a:extLst>
              <a:ext uri="{FF2B5EF4-FFF2-40B4-BE49-F238E27FC236}">
                <a16:creationId xmlns:a16="http://schemas.microsoft.com/office/drawing/2014/main" id="{FAC0BABB-2C9B-450F-B8C4-D55B68064CC8}"/>
              </a:ext>
            </a:extLst>
          </p:cNvPr>
          <p:cNvSpPr/>
          <p:nvPr/>
        </p:nvSpPr>
        <p:spPr bwMode="auto">
          <a:xfrm>
            <a:off x="827457" y="5630862"/>
            <a:ext cx="3200400" cy="1260598"/>
          </a:xfrm>
          <a:prstGeom prst="ellipse">
            <a:avLst/>
          </a:prstGeom>
          <a:solidFill>
            <a:schemeClr val="accent3">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b="1" dirty="0">
                <a:gradFill>
                  <a:gsLst>
                    <a:gs pos="0">
                      <a:srgbClr val="FFFFFF"/>
                    </a:gs>
                    <a:gs pos="100000">
                      <a:srgbClr val="FFFFFF"/>
                    </a:gs>
                  </a:gsLst>
                  <a:lin ang="5400000" scaled="0"/>
                </a:gradFill>
              </a:rPr>
              <a:t>95M unlabeled cases</a:t>
            </a:r>
          </a:p>
        </p:txBody>
      </p:sp>
      <p:sp>
        <p:nvSpPr>
          <p:cNvPr id="10" name="Oval 9">
            <a:extLst>
              <a:ext uri="{FF2B5EF4-FFF2-40B4-BE49-F238E27FC236}">
                <a16:creationId xmlns:a16="http://schemas.microsoft.com/office/drawing/2014/main" id="{F7C3E99D-4694-4029-97F9-D9D376615ECB}"/>
              </a:ext>
            </a:extLst>
          </p:cNvPr>
          <p:cNvSpPr/>
          <p:nvPr/>
        </p:nvSpPr>
        <p:spPr bwMode="auto">
          <a:xfrm>
            <a:off x="5628057" y="5065252"/>
            <a:ext cx="3430182" cy="1260598"/>
          </a:xfrm>
          <a:prstGeom prst="ellipse">
            <a:avLst/>
          </a:prstGeom>
          <a:solidFill>
            <a:schemeClr val="accent3">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b="1" dirty="0">
                <a:gradFill>
                  <a:gsLst>
                    <a:gs pos="0">
                      <a:srgbClr val="FFFFFF"/>
                    </a:gs>
                    <a:gs pos="100000">
                      <a:srgbClr val="FFFFFF"/>
                    </a:gs>
                  </a:gsLst>
                  <a:lin ang="5400000" scaled="0"/>
                </a:gradFill>
              </a:rPr>
              <a:t>Test set</a:t>
            </a:r>
          </a:p>
          <a:p>
            <a:pPr algn="ctr" defTabSz="932472" fontAlgn="base">
              <a:spcBef>
                <a:spcPct val="0"/>
              </a:spcBef>
              <a:spcAft>
                <a:spcPct val="0"/>
              </a:spcAft>
            </a:pPr>
            <a:r>
              <a:rPr lang="en-US" sz="2800" b="1" dirty="0">
                <a:gradFill>
                  <a:gsLst>
                    <a:gs pos="0">
                      <a:srgbClr val="FFFFFF"/>
                    </a:gs>
                    <a:gs pos="100000">
                      <a:srgbClr val="FFFFFF"/>
                    </a:gs>
                  </a:gsLst>
                  <a:lin ang="5400000" scaled="0"/>
                </a:gradFill>
              </a:rPr>
              <a:t>(10k)</a:t>
            </a:r>
          </a:p>
        </p:txBody>
      </p:sp>
      <p:sp>
        <p:nvSpPr>
          <p:cNvPr id="11" name="Oval 10">
            <a:extLst>
              <a:ext uri="{FF2B5EF4-FFF2-40B4-BE49-F238E27FC236}">
                <a16:creationId xmlns:a16="http://schemas.microsoft.com/office/drawing/2014/main" id="{8B35730A-8B17-43E5-B851-2A446C4E89F1}"/>
              </a:ext>
            </a:extLst>
          </p:cNvPr>
          <p:cNvSpPr/>
          <p:nvPr/>
        </p:nvSpPr>
        <p:spPr bwMode="auto">
          <a:xfrm>
            <a:off x="5628057" y="1900149"/>
            <a:ext cx="3430182" cy="1260598"/>
          </a:xfrm>
          <a:prstGeom prst="ellipse">
            <a:avLst/>
          </a:prstGeom>
          <a:solidFill>
            <a:schemeClr val="accent3">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b="1" dirty="0">
                <a:gradFill>
                  <a:gsLst>
                    <a:gs pos="0">
                      <a:srgbClr val="FFFFFF"/>
                    </a:gs>
                    <a:gs pos="100000">
                      <a:srgbClr val="FFFFFF"/>
                    </a:gs>
                  </a:gsLst>
                  <a:lin ang="5400000" scaled="0"/>
                </a:gradFill>
              </a:rPr>
              <a:t>Preliminary training set</a:t>
            </a:r>
          </a:p>
          <a:p>
            <a:pPr algn="ctr" defTabSz="932472" fontAlgn="base">
              <a:spcBef>
                <a:spcPct val="0"/>
              </a:spcBef>
              <a:spcAft>
                <a:spcPct val="0"/>
              </a:spcAft>
            </a:pPr>
            <a:r>
              <a:rPr lang="en-US" sz="2800" b="1" dirty="0">
                <a:gradFill>
                  <a:gsLst>
                    <a:gs pos="0">
                      <a:srgbClr val="FFFFFF"/>
                    </a:gs>
                    <a:gs pos="100000">
                      <a:srgbClr val="FFFFFF"/>
                    </a:gs>
                  </a:gsLst>
                  <a:lin ang="5400000" scaled="0"/>
                </a:gradFill>
              </a:rPr>
              <a:t>(40 cases)</a:t>
            </a:r>
          </a:p>
        </p:txBody>
      </p:sp>
      <p:sp>
        <p:nvSpPr>
          <p:cNvPr id="12" name="Oval 11">
            <a:extLst>
              <a:ext uri="{FF2B5EF4-FFF2-40B4-BE49-F238E27FC236}">
                <a16:creationId xmlns:a16="http://schemas.microsoft.com/office/drawing/2014/main" id="{213CDB10-556E-420C-82F1-964C14ECD8FB}"/>
              </a:ext>
            </a:extLst>
          </p:cNvPr>
          <p:cNvSpPr/>
          <p:nvPr/>
        </p:nvSpPr>
        <p:spPr bwMode="auto">
          <a:xfrm>
            <a:off x="5628056" y="3439510"/>
            <a:ext cx="3430183" cy="1260598"/>
          </a:xfrm>
          <a:prstGeom prst="ellipse">
            <a:avLst/>
          </a:prstGeom>
          <a:solidFill>
            <a:schemeClr val="accent3">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b="1" dirty="0">
                <a:gradFill>
                  <a:gsLst>
                    <a:gs pos="0">
                      <a:srgbClr val="FFFFFF"/>
                    </a:gs>
                    <a:gs pos="100000">
                      <a:srgbClr val="FFFFFF"/>
                    </a:gs>
                  </a:gsLst>
                  <a:lin ang="5400000" scaled="0"/>
                </a:gradFill>
              </a:rPr>
              <a:t>Pseudo-unlabeled cases</a:t>
            </a:r>
          </a:p>
          <a:p>
            <a:pPr algn="ctr" defTabSz="932472" fontAlgn="base">
              <a:spcBef>
                <a:spcPct val="0"/>
              </a:spcBef>
              <a:spcAft>
                <a:spcPct val="0"/>
              </a:spcAft>
            </a:pPr>
            <a:r>
              <a:rPr lang="en-US" sz="2800" b="1" dirty="0">
                <a:gradFill>
                  <a:gsLst>
                    <a:gs pos="0">
                      <a:srgbClr val="FFFFFF"/>
                    </a:gs>
                    <a:gs pos="100000">
                      <a:srgbClr val="FFFFFF"/>
                    </a:gs>
                  </a:gsLst>
                  <a:lin ang="5400000" scaled="0"/>
                </a:gradFill>
              </a:rPr>
              <a:t>(105k)</a:t>
            </a:r>
          </a:p>
        </p:txBody>
      </p:sp>
      <p:cxnSp>
        <p:nvCxnSpPr>
          <p:cNvPr id="19" name="Straight Arrow Connector 18">
            <a:extLst>
              <a:ext uri="{FF2B5EF4-FFF2-40B4-BE49-F238E27FC236}">
                <a16:creationId xmlns:a16="http://schemas.microsoft.com/office/drawing/2014/main" id="{18022030-AD8F-489B-8E0C-91C0564EEE16}"/>
              </a:ext>
            </a:extLst>
          </p:cNvPr>
          <p:cNvCxnSpPr>
            <a:cxnSpLocks/>
            <a:stCxn id="8" idx="6"/>
            <a:endCxn id="12" idx="2"/>
          </p:cNvCxnSpPr>
          <p:nvPr/>
        </p:nvCxnSpPr>
        <p:spPr>
          <a:xfrm flipV="1">
            <a:off x="4027857" y="4069809"/>
            <a:ext cx="1600199" cy="86381"/>
          </a:xfrm>
          <a:prstGeom prst="straightConnector1">
            <a:avLst/>
          </a:prstGeom>
          <a:ln w="38100">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B710D2F-6E0E-49FE-ACF8-9D365C5A5426}"/>
              </a:ext>
            </a:extLst>
          </p:cNvPr>
          <p:cNvCxnSpPr>
            <a:cxnSpLocks/>
            <a:stCxn id="8" idx="6"/>
            <a:endCxn id="11" idx="2"/>
          </p:cNvCxnSpPr>
          <p:nvPr/>
        </p:nvCxnSpPr>
        <p:spPr>
          <a:xfrm flipV="1">
            <a:off x="4027857" y="2530448"/>
            <a:ext cx="1600200" cy="1625742"/>
          </a:xfrm>
          <a:prstGeom prst="straightConnector1">
            <a:avLst/>
          </a:prstGeom>
          <a:ln w="38100">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8553B17-EB8C-4727-8306-66A3BFB20A67}"/>
              </a:ext>
            </a:extLst>
          </p:cNvPr>
          <p:cNvCxnSpPr>
            <a:cxnSpLocks/>
            <a:stCxn id="8" idx="6"/>
            <a:endCxn id="10" idx="2"/>
          </p:cNvCxnSpPr>
          <p:nvPr/>
        </p:nvCxnSpPr>
        <p:spPr>
          <a:xfrm>
            <a:off x="4027857" y="4156190"/>
            <a:ext cx="1600200" cy="1539361"/>
          </a:xfrm>
          <a:prstGeom prst="straightConnector1">
            <a:avLst/>
          </a:prstGeom>
          <a:ln w="38100">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2249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50166_Machine_Learning_AI_&amp;_Data_Science_Conference_Template">
  <a:themeElements>
    <a:clrScheme name="MLA&amp;DS">
      <a:dk1>
        <a:srgbClr val="505050"/>
      </a:dk1>
      <a:lt1>
        <a:srgbClr val="FFFFFF"/>
      </a:lt1>
      <a:dk2>
        <a:srgbClr val="A80000"/>
      </a:dk2>
      <a:lt2>
        <a:srgbClr val="E6E6E6"/>
      </a:lt2>
      <a:accent1>
        <a:srgbClr val="A80000"/>
      </a:accent1>
      <a:accent2>
        <a:srgbClr val="080808"/>
      </a:accent2>
      <a:accent3>
        <a:srgbClr val="505050"/>
      </a:accent3>
      <a:accent4>
        <a:srgbClr val="002050"/>
      </a:accent4>
      <a:accent5>
        <a:srgbClr val="D83B01"/>
      </a:accent5>
      <a:accent6>
        <a:srgbClr val="737373"/>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achine_Learning_AI_Data_Science_Conference_16x9_Template.potx" id="{478BF69B-7207-454D-A2B3-A99948846C7A}" vid="{9A4B171A-AA92-4439-96C1-274DD774861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_ip_UnifiedCompliancePolicyUIAction xmlns="http://schemas.microsoft.com/sharepoint/v3" xsi:nil="true"/>
    <_ip_UnifiedCompliancePolicyProperties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machine learning</TermName>
          <TermId xmlns="http://schemas.microsoft.com/office/infopath/2007/PartnerControls">912b89bd-3197-4d37-838b-dea3c299099a</TermId>
        </TermInfo>
        <TermInfo xmlns="http://schemas.microsoft.com/office/infopath/2007/PartnerControls">
          <TermName xmlns="http://schemas.microsoft.com/office/infopath/2007/PartnerControls">AI ＆ Data Science Conference</TermName>
          <TermId xmlns="http://schemas.microsoft.com/office/infopath/2007/PartnerControls">8f010730-a012-41a8-b19a-7b5a9af03b6a</TermId>
        </TermInfo>
      </Terms>
    </TaxKeywordTaxHTField>
    <TaxCatchAll xmlns="230e9df3-be65-4c73-a93b-d1236ebd677e">
      <Value>69</Value>
      <Value>131</Value>
      <Value>20</Value>
      <Value>72</Value>
      <Value>169</Value>
    </TaxCatchAll>
    <Event_x0020_Start_x0020_Date xmlns="04e01bb1-6d80-42e9-ae53-416b1e8aa845">2017-12-07T00:00:00+00:00</Event_x0020_Start_x0020_Date>
    <External_x0020_Speaker xmlns="04e01bb1-6d80-42e9-ae53-416b1e8aa845" xsi:nil="true"/>
    <Presentation_x0020_Date xmlns="04e01bb1-6d80-42e9-ae53-416b1e8aa845" xsi:nil="true"/>
    <MS_x0020_Content_x0020_Owner xmlns="04e01bb1-6d80-42e9-ae53-416b1e8aa845">
      <UserInfo>
        <DisplayName/>
        <AccountId xsi:nil="true"/>
        <AccountType/>
      </UserInfo>
    </MS_x0020_Content_x0020_Owner>
    <Session_x0020_Code xmlns="04e01bb1-6d80-42e9-ae53-416b1e8aa845" xsi:nil="true"/>
    <Event_x0020_End_x0020_Date xmlns="04e01bb1-6d80-42e9-ae53-416b1e8aa845">2017-12-08T00:00:00+00:00</Event_x0020_End_x0020_Date>
    <MS_x0020_Speaker xmlns="04e01bb1-6d80-42e9-ae53-416b1e8aa845">
      <UserInfo>
        <DisplayName/>
        <AccountId xsi:nil="true"/>
        <AccountType/>
      </UserInfo>
    </MS_x0020_Speaker>
    <_x0062_bc8 xmlns="e889e55c-35cf-43c7-aaf4-cf2500919dd8">
      <UserInfo>
        <DisplayName/>
        <AccountId xsi:nil="true"/>
        <AccountType/>
      </UserInfo>
    </_x0062_bc8>
    <fb4e50409e3b4517bb965b3c7125e153 xmlns="04e01bb1-6d80-42e9-ae53-416b1e8aa845">
      <Terms xmlns="http://schemas.microsoft.com/office/infopath/2007/PartnerControls"/>
    </fb4e50409e3b4517bb965b3c7125e153>
    <l61c8586195b4657a1f710a539f9bc3a xmlns="04e01bb1-6d80-42e9-ae53-416b1e8aa845">
      <Terms xmlns="http://schemas.microsoft.com/office/infopath/2007/PartnerControls">
        <TermInfo xmlns="http://schemas.microsoft.com/office/infopath/2007/PartnerControls">
          <TermName xmlns="http://schemas.microsoft.com/office/infopath/2007/PartnerControls">Microsoft Conference Center</TermName>
          <TermId xmlns="http://schemas.microsoft.com/office/infopath/2007/PartnerControls">9ee5e79d-18a6-44c6-bfde-7021198eb4fc</TermId>
        </TermInfo>
      </Terms>
    </l61c8586195b4657a1f710a539f9bc3a>
    <a645af38eebb4a1ea4744f163c56ea26 xmlns="04e01bb1-6d80-42e9-ae53-416b1e8aa845">
      <Terms xmlns="http://schemas.microsoft.com/office/infopath/2007/PartnerControls"/>
    </a645af38eebb4a1ea4744f163c56ea26>
    <g60601ae6c3e4c409eb6a70077dda16d xmlns="04e01bb1-6d80-42e9-ae53-416b1e8aa845">
      <Terms xmlns="http://schemas.microsoft.com/office/infopath/2007/PartnerControls">
        <TermInfo xmlns="http://schemas.microsoft.com/office/infopath/2007/PartnerControls">
          <TermName xmlns="http://schemas.microsoft.com/office/infopath/2007/PartnerControls">Microsoft Redmond Campus</TermName>
          <TermId xmlns="http://schemas.microsoft.com/office/infopath/2007/PartnerControls">3cd96142-cb30-40de-9c66-cd17f1bb8ca1</TermId>
        </TermInfo>
      </Terms>
    </g60601ae6c3e4c409eb6a70077dda16d>
    <e6bd9c8ce3ed4fe68161c78952f36fbc xmlns="04e01bb1-6d80-42e9-ae53-416b1e8aa845">
      <Terms xmlns="http://schemas.microsoft.com/office/infopath/2007/PartnerControls"/>
    </e6bd9c8ce3ed4fe68161c78952f36fbc>
    <e349cd3f156b4e7d8653c9cd4f2d8fb4 xmlns="04e01bb1-6d80-42e9-ae53-416b1e8aa845">
      <Terms xmlns="http://schemas.microsoft.com/office/infopath/2007/PartnerControls">
        <TermInfo xmlns="http://schemas.microsoft.com/office/infopath/2007/PartnerControls">
          <TermName xmlns="http://schemas.microsoft.com/office/infopath/2007/PartnerControls">Machine Learning, AI and Data Science Conference</TermName>
          <TermId xmlns="http://schemas.microsoft.com/office/infopath/2007/PartnerControls">2f5995e3-1e3d-4c27-96d6-c6c80990926c</TermId>
        </TermInfo>
      </Terms>
    </e349cd3f156b4e7d8653c9cd4f2d8fb4>
    <c2f1b796fca04ddbb48af271e99c8750 xmlns="04e01bb1-6d80-42e9-ae53-416b1e8aa845">
      <Terms xmlns="http://schemas.microsoft.com/office/infopath/2007/PartnerControls"/>
    </c2f1b796fca04ddbb48af271e99c875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A584695755FE764EB25B07353E74077C00D779C3CEF1177A4F8B41F96DF87A1F66" ma:contentTypeVersion="29" ma:contentTypeDescription="" ma:contentTypeScope="" ma:versionID="bc0165f08afb8fb58dc89969b329b48b">
  <xsd:schema xmlns:xsd="http://www.w3.org/2001/XMLSchema" xmlns:xs="http://www.w3.org/2001/XMLSchema" xmlns:p="http://schemas.microsoft.com/office/2006/metadata/properties" xmlns:ns1="http://schemas.microsoft.com/sharepoint/v3" xmlns:ns2="04e01bb1-6d80-42e9-ae53-416b1e8aa845" xmlns:ns3="230e9df3-be65-4c73-a93b-d1236ebd677e" xmlns:ns5="e889e55c-35cf-43c7-aaf4-cf2500919dd8" targetNamespace="http://schemas.microsoft.com/office/2006/metadata/properties" ma:root="true" ma:fieldsID="1871bda11c5b84277cb29a8dbd7968a9" ns1:_="" ns2:_="" ns3:_="" ns5:_="">
    <xsd:import namespace="http://schemas.microsoft.com/sharepoint/v3"/>
    <xsd:import namespace="04e01bb1-6d80-42e9-ae53-416b1e8aa845"/>
    <xsd:import namespace="230e9df3-be65-4c73-a93b-d1236ebd677e"/>
    <xsd:import namespace="e889e55c-35cf-43c7-aaf4-cf2500919dd8"/>
    <xsd:element name="properties">
      <xsd:complexType>
        <xsd:sequence>
          <xsd:element name="documentManagement">
            <xsd:complexType>
              <xsd:all>
                <xsd:element ref="ns2:e349cd3f156b4e7d8653c9cd4f2d8fb4" minOccurs="0"/>
                <xsd:element ref="ns3:TaxCatchAll" minOccurs="0"/>
                <xsd:element ref="ns3:TaxCatchAllLabel" minOccurs="0"/>
                <xsd:element ref="ns2:g60601ae6c3e4c409eb6a70077dda16d" minOccurs="0"/>
                <xsd:element ref="ns2:l61c8586195b4657a1f710a539f9bc3a"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e6bd9c8ce3ed4fe68161c78952f36fbc" minOccurs="0"/>
                <xsd:element ref="ns2:c2f1b796fca04ddbb48af271e99c8750" minOccurs="0"/>
                <xsd:element ref="ns2:Session_x0020_Code" minOccurs="0"/>
                <xsd:element ref="ns2:MS_x0020_Content_x0020_Owner" minOccurs="0"/>
                <xsd:element ref="ns2:a645af38eebb4a1ea4744f163c56ea26" minOccurs="0"/>
                <xsd:element ref="ns2:fb4e50409e3b4517bb965b3c7125e15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5:_x0062_bc8" minOccurs="0"/>
                <xsd:element ref="ns2:LastSharedByUser" minOccurs="0"/>
                <xsd:element ref="ns2:LastSharedByTime" minOccurs="0"/>
                <xsd:element ref="ns5:MediaServiceMetadata" minOccurs="0"/>
                <xsd:element ref="ns5:MediaServiceFastMetadata"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4" nillable="true" ma:displayName="Unified Compliance Policy Properties" ma:description="" ma:hidden="true" ma:internalName="_ip_UnifiedCompliancePolicyProperties">
      <xsd:simpleType>
        <xsd:restriction base="dms:Note"/>
      </xsd:simpleType>
    </xsd:element>
    <xsd:element name="_ip_UnifiedCompliancePolicyUIAction" ma:index="4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e01bb1-6d80-42e9-ae53-416b1e8aa845" elementFormDefault="qualified">
    <xsd:import namespace="http://schemas.microsoft.com/office/2006/documentManagement/types"/>
    <xsd:import namespace="http://schemas.microsoft.com/office/infopath/2007/PartnerControls"/>
    <xsd:element name="e349cd3f156b4e7d8653c9cd4f2d8fb4" ma:index="8" nillable="true" ma:taxonomy="true" ma:internalName="e349cd3f156b4e7d8653c9cd4f2d8fb4" ma:taxonomyFieldName="Event_x0020_Name" ma:displayName="Event Name" ma:default="" ma:fieldId="{e349cd3f-156b-4e7d-8653-c9cd4f2d8fb4}"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g60601ae6c3e4c409eb6a70077dda16d" ma:index="12" nillable="true" ma:taxonomy="true" ma:internalName="g60601ae6c3e4c409eb6a70077dda16d" ma:taxonomyFieldName="Event_x0020_Location" ma:displayName="Event Location" ma:default="" ma:fieldId="{060601ae-6c3e-4c40-9eb6-a70077dda16d}"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l61c8586195b4657a1f710a539f9bc3a" ma:index="14" nillable="true" ma:taxonomy="true" ma:internalName="l61c8586195b4657a1f710a539f9bc3a" ma:taxonomyFieldName="Event_x0020_Venue" ma:displayName="Event Venue" ma:default="" ma:fieldId="{561c8586-195b-4657-a1f7-10a539f9bc3a}"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e6bd9c8ce3ed4fe68161c78952f36fbc" ma:index="21" nillable="true" ma:taxonomy="true" ma:internalName="e6bd9c8ce3ed4fe68161c78952f36fbc" ma:taxonomyFieldName="Product" ma:displayName="Product" ma:default="" ma:fieldId="{e6bd9c8c-e3ed-4fe6-8161-c78952f36fb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c2f1b796fca04ddbb48af271e99c8750" ma:index="23" nillable="true" ma:taxonomy="true" ma:internalName="c2f1b796fca04ddbb48af271e99c8750" ma:taxonomyFieldName="Campaign" ma:displayName="Campaign" ma:default="" ma:fieldId="{c2f1b796-fca0-4ddb-b48a-f271e99c875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645af38eebb4a1ea4744f163c56ea26" ma:index="27" nillable="true" ma:taxonomy="true" ma:internalName="a645af38eebb4a1ea4744f163c56ea26" ma:taxonomyFieldName="Track" ma:displayName="Track" ma:default="" ma:fieldId="{a645af38-eebb-4a1e-a474-4f163c56ea26}" ma:sspId="e385fb40-52d4-4fae-9c5b-3e8ff8a5878e" ma:termSetId="c41d04fa-0c93-454c-bbda-19a0dbc9ce57" ma:anchorId="00000000-0000-0000-0000-000000000000" ma:open="true" ma:isKeyword="false">
      <xsd:complexType>
        <xsd:sequence>
          <xsd:element ref="pc:Terms" minOccurs="0" maxOccurs="1"/>
        </xsd:sequence>
      </xsd:complexType>
    </xsd:element>
    <xsd:element name="fb4e50409e3b4517bb965b3c7125e153" ma:index="29" nillable="true" ma:taxonomy="true" ma:internalName="fb4e50409e3b4517bb965b3c7125e153" ma:taxonomyFieldName="Audience1" ma:displayName="Audience" ma:default="" ma:fieldId="{fb4e5040-9e3b-4517-bb96-5b3c7125e15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40" nillable="true" ma:displayName="Last Shared By User" ma:description="" ma:hidden="true" ma:internalName="LastSharedByUser" ma:readOnly="true">
      <xsd:simpleType>
        <xsd:restriction base="dms:Note"/>
      </xsd:simpleType>
    </xsd:element>
    <xsd:element name="LastSharedByTime" ma:index="4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508df36-a784-4474-b4a6-3a99ee8c8b37}" ma:internalName="TaxCatchAll" ma:showField="CatchAllData" ma:web="04e01bb1-6d80-42e9-ae53-416b1e8aa84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508df36-a784-4474-b4a6-3a99ee8c8b37}" ma:internalName="TaxCatchAllLabel" ma:readOnly="true" ma:showField="CatchAllDataLabel" ma:web="04e01bb1-6d80-42e9-ae53-416b1e8aa845">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889e55c-35cf-43c7-aaf4-cf2500919dd8" elementFormDefault="qualified">
    <xsd:import namespace="http://schemas.microsoft.com/office/2006/documentManagement/types"/>
    <xsd:import namespace="http://schemas.microsoft.com/office/infopath/2007/PartnerControls"/>
    <xsd:element name="_x0062_bc8" ma:index="39" nillable="true" ma:displayName="Person or Group" ma:list="UserInfo" ma:internalName="_x0062_bc8">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Metadata" ma:index="42" nillable="true" ma:displayName="MediaServiceMetadata" ma:description="" ma:hidden="true" ma:internalName="MediaServiceMetadata" ma:readOnly="true">
      <xsd:simpleType>
        <xsd:restriction base="dms:Note"/>
      </xsd:simpleType>
    </xsd:element>
    <xsd:element name="MediaServiceFastMetadata" ma:index="4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230e9df3-be65-4c73-a93b-d1236ebd677e"/>
    <ds:schemaRef ds:uri="http://purl.org/dc/dcmitype/"/>
    <ds:schemaRef ds:uri="http://schemas.openxmlformats.org/package/2006/metadata/core-properties"/>
    <ds:schemaRef ds:uri="http://purl.org/dc/elements/1.1/"/>
    <ds:schemaRef ds:uri="http://schemas.microsoft.com/office/2006/documentManagement/types"/>
    <ds:schemaRef ds:uri="04e01bb1-6d80-42e9-ae53-416b1e8aa845"/>
    <ds:schemaRef ds:uri="http://schemas.microsoft.com/office/2006/metadata/properties"/>
    <ds:schemaRef ds:uri="http://purl.org/dc/terms/"/>
    <ds:schemaRef ds:uri="http://schemas.microsoft.com/sharepoint/v3"/>
    <ds:schemaRef ds:uri="http://schemas.microsoft.com/office/infopath/2007/PartnerControls"/>
    <ds:schemaRef ds:uri="e889e55c-35cf-43c7-aaf4-cf2500919dd8"/>
    <ds:schemaRef ds:uri="http://www.w3.org/XML/1998/namespace"/>
  </ds:schemaRefs>
</ds:datastoreItem>
</file>

<file path=customXml/itemProps2.xml><?xml version="1.0" encoding="utf-8"?>
<ds:datastoreItem xmlns:ds="http://schemas.openxmlformats.org/officeDocument/2006/customXml" ds:itemID="{1F2A38B6-502D-4D28-8656-FF7623C103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4e01bb1-6d80-42e9-ae53-416b1e8aa845"/>
    <ds:schemaRef ds:uri="230e9df3-be65-4c73-a93b-d1236ebd677e"/>
    <ds:schemaRef ds:uri="e889e55c-35cf-43c7-aaf4-cf2500919d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155. Inchiosa_Horton_Paunic_Singliar_Chang</Template>
  <TotalTime>2338</TotalTime>
  <Words>2299</Words>
  <Application>Microsoft Office PowerPoint</Application>
  <PresentationFormat>Custom</PresentationFormat>
  <Paragraphs>229</Paragraphs>
  <Slides>26</Slides>
  <Notes>26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26</vt:i4>
      </vt:variant>
    </vt:vector>
  </HeadingPairs>
  <TitlesOfParts>
    <vt:vector size="40" baseType="lpstr">
      <vt:lpstr>Algerian</vt:lpstr>
      <vt:lpstr>Arial</vt:lpstr>
      <vt:lpstr>Calibri</vt:lpstr>
      <vt:lpstr>Consolas</vt:lpstr>
      <vt:lpstr>Georgia</vt:lpstr>
      <vt:lpstr>Lucida Grande</vt:lpstr>
      <vt:lpstr>Segoe UI</vt:lpstr>
      <vt:lpstr>Segoe UI Light</vt:lpstr>
      <vt:lpstr>Segoe UI Semibold</vt:lpstr>
      <vt:lpstr>Segoe UI Semilight</vt:lpstr>
      <vt:lpstr>Symbol</vt:lpstr>
      <vt:lpstr>Times New Roman</vt:lpstr>
      <vt:lpstr>Wingdings</vt:lpstr>
      <vt:lpstr>5-50166_Machine_Learning_AI_&amp;_Data_Science_Conference_Template</vt:lpstr>
      <vt:lpstr>Using R and Python for Scalable Data Science, Machine Learning, and AI   </vt:lpstr>
      <vt:lpstr>Using R and Python for Scalable Data Science, Machine Learning, and AI</vt:lpstr>
      <vt:lpstr>PowerPoint Presentation</vt:lpstr>
      <vt:lpstr>Use Cases</vt:lpstr>
      <vt:lpstr>Technical Themes</vt:lpstr>
      <vt:lpstr>Active Learning</vt:lpstr>
      <vt:lpstr>PowerPoint Presentation</vt:lpstr>
      <vt:lpstr>Use Case 1: active learning for text classification  data, data everywhere</vt:lpstr>
      <vt:lpstr>Wikipedia detox dataset</vt:lpstr>
      <vt:lpstr>Visualizing word and document embeddings</vt:lpstr>
      <vt:lpstr>PowerPoint Presentation</vt:lpstr>
      <vt:lpstr>PowerPoint Presentation</vt:lpstr>
      <vt:lpstr>Training a word embedding</vt:lpstr>
      <vt:lpstr>Active learning on text</vt:lpstr>
      <vt:lpstr>Intermission</vt:lpstr>
      <vt:lpstr>Use Case 2:  Building a custom image classifier for wood knots</vt:lpstr>
      <vt:lpstr>Featurizing images: the shallow end of deep learning</vt:lpstr>
      <vt:lpstr>Domain: Wood Knots and Lumber Grading</vt:lpstr>
      <vt:lpstr>Types of wood knots</vt:lpstr>
      <vt:lpstr>Image Featurization in Microsoft ML Server</vt:lpstr>
      <vt:lpstr>Image Featurization in Microsoft ML Server</vt:lpstr>
      <vt:lpstr>Featurizing Images at Scale</vt:lpstr>
      <vt:lpstr>Visualizing image feature vectors as embeddings</vt:lpstr>
      <vt:lpstr>Active learning on images</vt:lpstr>
      <vt:lpstr>Image Labeling Exercise</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Vanja Paunic</dc:creator>
  <cp:keywords>machine learning; AI ＆ Data Science Conference</cp:keywords>
  <dc:description>Template: Mitchell Derrey, Silver Fox Productions_x000d_
Formatting: _x000d_
Audience Type:</dc:description>
  <cp:lastModifiedBy>Robert Horton</cp:lastModifiedBy>
  <cp:revision>107</cp:revision>
  <dcterms:created xsi:type="dcterms:W3CDTF">2017-12-04T21:06:47Z</dcterms:created>
  <dcterms:modified xsi:type="dcterms:W3CDTF">2018-03-06T06:11:51Z</dcterms:modified>
  <cp:category>Machine Learning, AI &amp; Data Science Conference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0x010100A584695755FE764EB25B07353E74077C00D779C3CEF1177A4F8B41F96DF87A1F66</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20;#Microsoft Conference Center|9ee5e79d-18a6-44c6-bfde-7021198eb4fc</vt:lpwstr>
  </property>
  <property fmtid="{D5CDD505-2E9C-101B-9397-08002B2CF9AE}" pid="7" name="Track">
    <vt:lpwstr/>
  </property>
  <property fmtid="{D5CDD505-2E9C-101B-9397-08002B2CF9AE}" pid="8" name="Event Location">
    <vt:lpwstr>131;#Microsoft Redmond Campus|3cd96142-cb30-40de-9c66-cd17f1bb8ca1</vt:lpwstr>
  </property>
  <property fmtid="{D5CDD505-2E9C-101B-9397-08002B2CF9AE}" pid="9" name="Campaign">
    <vt:lpwstr/>
  </property>
  <property fmtid="{D5CDD505-2E9C-101B-9397-08002B2CF9AE}" pid="10" name="IsMyDocuments">
    <vt:bool>true</vt:bool>
  </property>
  <property fmtid="{D5CDD505-2E9C-101B-9397-08002B2CF9AE}" pid="11" name="TaxKeyword">
    <vt:lpwstr>69;#machine learning|912b89bd-3197-4d37-838b-dea3c299099a;#169;#AI ＆ Data Science Conference|8f010730-a012-41a8-b19a-7b5a9af03b6a</vt:lpwstr>
  </property>
  <property fmtid="{D5CDD505-2E9C-101B-9397-08002B2CF9AE}" pid="12" name="Audience1">
    <vt:lpwstr/>
  </property>
  <property fmtid="{D5CDD505-2E9C-101B-9397-08002B2CF9AE}" pid="13" name="Event Name">
    <vt:lpwstr>72;#Machine Learning, AI and Data Science Conference|2f5995e3-1e3d-4c27-96d6-c6c80990926c</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Owner">
    <vt:lpwstr>vapaunic@microsoft.com</vt:lpwstr>
  </property>
  <property fmtid="{D5CDD505-2E9C-101B-9397-08002B2CF9AE}" pid="17" name="MSIP_Label_f42aa342-8706-4288-bd11-ebb85995028c_SetDate">
    <vt:lpwstr>2017-12-04T21:08:56.3795668Z</vt:lpwstr>
  </property>
  <property fmtid="{D5CDD505-2E9C-101B-9397-08002B2CF9AE}" pid="18" name="MSIP_Label_f42aa342-8706-4288-bd11-ebb85995028c_Name">
    <vt:lpwstr>General</vt:lpwstr>
  </property>
  <property fmtid="{D5CDD505-2E9C-101B-9397-08002B2CF9AE}" pid="19" name="MSIP_Label_f42aa342-8706-4288-bd11-ebb85995028c_Application">
    <vt:lpwstr>Microsoft Azure Information Protection</vt:lpwstr>
  </property>
  <property fmtid="{D5CDD505-2E9C-101B-9397-08002B2CF9AE}" pid="20" name="MSIP_Label_f42aa342-8706-4288-bd11-ebb85995028c_Extended_MSFT_Method">
    <vt:lpwstr>Automatic</vt:lpwstr>
  </property>
  <property fmtid="{D5CDD505-2E9C-101B-9397-08002B2CF9AE}" pid="21" name="Sensitivity">
    <vt:lpwstr>General</vt:lpwstr>
  </property>
</Properties>
</file>