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35"/>
  </p:notesMasterIdLst>
  <p:handoutMasterIdLst>
    <p:handoutMasterId r:id="rId36"/>
  </p:handoutMasterIdLst>
  <p:sldIdLst>
    <p:sldId id="1502" r:id="rId5"/>
    <p:sldId id="1530" r:id="rId6"/>
    <p:sldId id="1531" r:id="rId7"/>
    <p:sldId id="1536" r:id="rId8"/>
    <p:sldId id="1546" r:id="rId9"/>
    <p:sldId id="1533" r:id="rId10"/>
    <p:sldId id="1537" r:id="rId11"/>
    <p:sldId id="1548" r:id="rId12"/>
    <p:sldId id="1549" r:id="rId13"/>
    <p:sldId id="1550" r:id="rId14"/>
    <p:sldId id="1539" r:id="rId15"/>
    <p:sldId id="1540" r:id="rId16"/>
    <p:sldId id="1526" r:id="rId17"/>
    <p:sldId id="1527" r:id="rId18"/>
    <p:sldId id="1535" r:id="rId19"/>
    <p:sldId id="1529" r:id="rId20"/>
    <p:sldId id="1532" r:id="rId21"/>
    <p:sldId id="1547" r:id="rId22"/>
    <p:sldId id="1545" r:id="rId23"/>
    <p:sldId id="1534" r:id="rId24"/>
    <p:sldId id="1517" r:id="rId25"/>
    <p:sldId id="1541" r:id="rId26"/>
    <p:sldId id="1544" r:id="rId27"/>
    <p:sldId id="1507" r:id="rId28"/>
    <p:sldId id="1523" r:id="rId29"/>
    <p:sldId id="1524" r:id="rId30"/>
    <p:sldId id="1525" r:id="rId31"/>
    <p:sldId id="1543" r:id="rId32"/>
    <p:sldId id="1542" r:id="rId33"/>
    <p:sldId id="1516"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30"/>
            <p14:sldId id="1531"/>
            <p14:sldId id="1536"/>
            <p14:sldId id="1546"/>
            <p14:sldId id="1533"/>
            <p14:sldId id="1537"/>
            <p14:sldId id="1548"/>
            <p14:sldId id="1549"/>
            <p14:sldId id="1550"/>
            <p14:sldId id="1539"/>
            <p14:sldId id="1540"/>
            <p14:sldId id="1526"/>
            <p14:sldId id="1527"/>
            <p14:sldId id="1535"/>
            <p14:sldId id="1529"/>
            <p14:sldId id="1532"/>
            <p14:sldId id="1547"/>
            <p14:sldId id="1545"/>
            <p14:sldId id="1534"/>
            <p14:sldId id="1517"/>
            <p14:sldId id="1541"/>
            <p14:sldId id="1544"/>
            <p14:sldId id="1507"/>
            <p14:sldId id="1523"/>
            <p14:sldId id="1524"/>
            <p14:sldId id="1525"/>
            <p14:sldId id="1543"/>
            <p14:sldId id="1542"/>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7" autoAdjust="0"/>
    <p:restoredTop sz="78888" autoAdjust="0"/>
  </p:normalViewPr>
  <p:slideViewPr>
    <p:cSldViewPr>
      <p:cViewPr varScale="1">
        <p:scale>
          <a:sx n="85" d="100"/>
          <a:sy n="85" d="100"/>
        </p:scale>
        <p:origin x="456" y="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3/4/2018 11:01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3/4/2018 10:58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4940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03047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46913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3/4/2018 10:58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78674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94489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33402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25975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40514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3/4/2018 10:58 PM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77566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24344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3/4/2018 10:58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3/4/2018 10:58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3/4/2018 10:58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3/4/2018 10:58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0773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07045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3/4/2018 10:58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26626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04562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1622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1316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0650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3/4/2018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53631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ndex.php?title=Active_learning_(machine_learning)&amp;action=edit&amp;section=2" TargetMode="External"/><Relationship Id="rId7" Type="http://schemas.openxmlformats.org/officeDocument/2006/relationships/hyperlink" Target="https://en.wikipedia.org/w/index.php?title=Active_learning_(machine_learning)"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hyperlink" Target="https://en.wikipedia.org/wiki/Active_learning_(machine_learning)#cite_note-Bouneffouf(2016)-8" TargetMode="External"/><Relationship Id="rId5" Type="http://schemas.openxmlformats.org/officeDocument/2006/relationships/hyperlink" Target="https://en.wikipedia.org/wiki/Active_learning_(machine_learning)#cite_note-Bouneffouf(2014)-7" TargetMode="External"/><Relationship Id="rId4" Type="http://schemas.openxmlformats.org/officeDocument/2006/relationships/hyperlink" Target="https://en.wikipedia.org/wiki/Active_learning_(machine_learning)#cite_note-settles-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arxiv.org/abs/1610.08914v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02B00-F3C2-40EC-8E84-ADD148E17A7B}"/>
              </a:ext>
            </a:extLst>
          </p:cNvPr>
          <p:cNvPicPr>
            <a:picLocks noChangeAspect="1"/>
          </p:cNvPicPr>
          <p:nvPr/>
        </p:nvPicPr>
        <p:blipFill>
          <a:blip r:embed="rId3"/>
          <a:stretch>
            <a:fillRect/>
          </a:stretch>
        </p:blipFill>
        <p:spPr>
          <a:xfrm>
            <a:off x="2864969" y="172573"/>
            <a:ext cx="6706536" cy="6649378"/>
          </a:xfrm>
          <a:prstGeom prst="rect">
            <a:avLst/>
          </a:prstGeom>
        </p:spPr>
      </p:pic>
    </p:spTree>
    <p:extLst>
      <p:ext uri="{BB962C8B-B14F-4D97-AF65-F5344CB8AC3E}">
        <p14:creationId xmlns:p14="http://schemas.microsoft.com/office/powerpoint/2010/main" val="37787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2179058"/>
          </a:xfrm>
        </p:spPr>
        <p:txBody>
          <a:bodyPr/>
          <a:lstStyle/>
          <a:p>
            <a:r>
              <a:rPr lang="en-US" dirty="0"/>
              <a:t>Visualizing word and document embeddings</a:t>
            </a:r>
          </a:p>
        </p:txBody>
      </p:sp>
      <p:sp>
        <p:nvSpPr>
          <p:cNvPr id="3" name="Rectangle 2">
            <a:extLst>
              <a:ext uri="{FF2B5EF4-FFF2-40B4-BE49-F238E27FC236}">
                <a16:creationId xmlns:a16="http://schemas.microsoft.com/office/drawing/2014/main" id="{68443732-BC74-44FE-BB7E-1D5CC5A0C9EF}"/>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1A</a:t>
            </a:r>
          </a:p>
        </p:txBody>
      </p:sp>
    </p:spTree>
    <p:extLst>
      <p:ext uri="{BB962C8B-B14F-4D97-AF65-F5344CB8AC3E}">
        <p14:creationId xmlns:p14="http://schemas.microsoft.com/office/powerpoint/2010/main" val="131847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Training a word embedding</a:t>
            </a:r>
          </a:p>
        </p:txBody>
      </p:sp>
      <p:sp>
        <p:nvSpPr>
          <p:cNvPr id="3" name="Rectangle 2">
            <a:extLst>
              <a:ext uri="{FF2B5EF4-FFF2-40B4-BE49-F238E27FC236}">
                <a16:creationId xmlns:a16="http://schemas.microsoft.com/office/drawing/2014/main" id="{CF7F387D-BA5E-4953-8EB7-E47D9F66627C}"/>
              </a:ext>
            </a:extLst>
          </p:cNvPr>
          <p:cNvSpPr/>
          <p:nvPr/>
        </p:nvSpPr>
        <p:spPr>
          <a:xfrm>
            <a:off x="8926150" y="220662"/>
            <a:ext cx="317907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1B</a:t>
            </a:r>
          </a:p>
        </p:txBody>
      </p:sp>
    </p:spTree>
    <p:extLst>
      <p:ext uri="{BB962C8B-B14F-4D97-AF65-F5344CB8AC3E}">
        <p14:creationId xmlns:p14="http://schemas.microsoft.com/office/powerpoint/2010/main" val="9178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preliminary classifier and looks for the samples that it has the most to learn from</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549-3714-4EB1-89D6-90C85951D6A0}"/>
              </a:ext>
            </a:extLst>
          </p:cNvPr>
          <p:cNvSpPr>
            <a:spLocks noGrp="1"/>
          </p:cNvSpPr>
          <p:nvPr>
            <p:ph type="title"/>
          </p:nvPr>
        </p:nvSpPr>
        <p:spPr/>
        <p:txBody>
          <a:bodyPr/>
          <a:lstStyle/>
          <a:p>
            <a:r>
              <a:rPr lang="en-US" dirty="0"/>
              <a:t>Active learning</a:t>
            </a:r>
          </a:p>
        </p:txBody>
      </p:sp>
      <p:sp>
        <p:nvSpPr>
          <p:cNvPr id="3" name="Text Placeholder 2">
            <a:extLst>
              <a:ext uri="{FF2B5EF4-FFF2-40B4-BE49-F238E27FC236}">
                <a16:creationId xmlns:a16="http://schemas.microsoft.com/office/drawing/2014/main" id="{824A632E-B338-400C-87BD-897359370EFB}"/>
              </a:ext>
            </a:extLst>
          </p:cNvPr>
          <p:cNvSpPr>
            <a:spLocks noGrp="1"/>
          </p:cNvSpPr>
          <p:nvPr>
            <p:ph type="body" sz="quarter" idx="10"/>
          </p:nvPr>
        </p:nvSpPr>
        <p:spPr>
          <a:xfrm>
            <a:off x="273926" y="1363661"/>
            <a:ext cx="11889563" cy="5730800"/>
          </a:xfrm>
        </p:spPr>
        <p:txBody>
          <a:bodyPr/>
          <a:lstStyle/>
          <a:p>
            <a:r>
              <a:rPr lang="en-US" sz="2800" dirty="0"/>
              <a:t>In some applications, labels may be expensive to collect</a:t>
            </a:r>
          </a:p>
          <a:p>
            <a:pPr lvl="1"/>
            <a:r>
              <a:rPr lang="en-US" sz="2000" dirty="0"/>
              <a:t>experiments (testing to failure)</a:t>
            </a:r>
          </a:p>
          <a:p>
            <a:pPr lvl="1"/>
            <a:r>
              <a:rPr lang="en-US" sz="2000" dirty="0"/>
              <a:t>expert knowledge (radiologist)</a:t>
            </a:r>
          </a:p>
          <a:p>
            <a:endParaRPr lang="en-US" sz="2800" dirty="0"/>
          </a:p>
          <a:p>
            <a:r>
              <a:rPr lang="en-US" sz="2800" dirty="0"/>
              <a:t>Active learning aims to to improve the model by targeted selection of  examples to label. Use your labeling budget wisely.</a:t>
            </a:r>
          </a:p>
          <a:p>
            <a:endParaRPr lang="en-US" sz="2800" dirty="0"/>
          </a:p>
          <a:p>
            <a:r>
              <a:rPr lang="en-US" sz="2800" dirty="0"/>
              <a:t>Better model -&gt; better triage -&gt; better selection of cases to label -&gt; better model -&gt; ...</a:t>
            </a:r>
          </a:p>
          <a:p>
            <a:endParaRPr lang="en-US" sz="2800" dirty="0"/>
          </a:p>
          <a:p>
            <a:r>
              <a:rPr lang="en-US" sz="2800" dirty="0"/>
              <a:t>Companies like </a:t>
            </a:r>
            <a:r>
              <a:rPr lang="en-US" sz="2800" dirty="0" err="1"/>
              <a:t>CrowdFlower</a:t>
            </a:r>
            <a:r>
              <a:rPr lang="en-US" sz="2800" dirty="0"/>
              <a:t> and services like the Custom Vision Service use active learning.</a:t>
            </a:r>
          </a:p>
          <a:p>
            <a:endParaRPr lang="en-US" sz="2800" dirty="0"/>
          </a:p>
        </p:txBody>
      </p:sp>
    </p:spTree>
    <p:extLst>
      <p:ext uri="{BB962C8B-B14F-4D97-AF65-F5344CB8AC3E}">
        <p14:creationId xmlns:p14="http://schemas.microsoft.com/office/powerpoint/2010/main" val="357505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7A4E1-B429-4F30-AC07-3D001122E072}"/>
              </a:ext>
            </a:extLst>
          </p:cNvPr>
          <p:cNvSpPr/>
          <p:nvPr/>
        </p:nvSpPr>
        <p:spPr>
          <a:xfrm>
            <a:off x="350837" y="-998538"/>
            <a:ext cx="11277600" cy="6314549"/>
          </a:xfrm>
          <a:prstGeom prst="rect">
            <a:avLst/>
          </a:prstGeom>
        </p:spPr>
        <p:txBody>
          <a:bodyPr wrap="square">
            <a:spAutoFit/>
          </a:bodyPr>
          <a:lstStyle/>
          <a:p>
            <a:pPr>
              <a:spcBef>
                <a:spcPts val="1200"/>
              </a:spcBef>
              <a:spcAft>
                <a:spcPts val="300"/>
              </a:spcAft>
            </a:pPr>
            <a:r>
              <a:rPr lang="en-US" sz="2600" dirty="0">
                <a:solidFill>
                  <a:srgbClr val="000000"/>
                </a:solidFill>
                <a:latin typeface="Georgia" panose="02040502050405020303" pitchFamily="18" charset="0"/>
                <a:ea typeface="Times New Roman" panose="02020603050405020304" pitchFamily="18" charset="0"/>
              </a:rPr>
              <a:t>Query strategies</a:t>
            </a:r>
            <a:r>
              <a:rPr lang="en-US" sz="1200" dirty="0">
                <a:solidFill>
                  <a:srgbClr val="54595D"/>
                </a:solidFill>
                <a:latin typeface="Arial" panose="020B0604020202020204" pitchFamily="34" charset="0"/>
                <a:ea typeface="Times New Roman" panose="02020603050405020304" pitchFamily="18" charset="0"/>
              </a:rPr>
              <a:t>[</a:t>
            </a:r>
            <a:r>
              <a:rPr lang="en-US" sz="1200" u="sng" dirty="0">
                <a:solidFill>
                  <a:srgbClr val="0B0080"/>
                </a:solidFill>
                <a:latin typeface="Arial" panose="020B0604020202020204" pitchFamily="34" charset="0"/>
                <a:ea typeface="Times New Roman" panose="02020603050405020304" pitchFamily="18" charset="0"/>
                <a:hlinkClick r:id="rId3" tooltip="Edit section: Query strategies"/>
              </a:rPr>
              <a:t>edit</a:t>
            </a:r>
            <a:r>
              <a:rPr lang="en-US" sz="1200" dirty="0">
                <a:solidFill>
                  <a:srgbClr val="54595D"/>
                </a:solidFill>
                <a:latin typeface="Arial" panose="020B0604020202020204" pitchFamily="34" charset="0"/>
                <a:ea typeface="Times New Roman" panose="02020603050405020304" pitchFamily="18" charset="0"/>
              </a:rPr>
              <a:t>]</a:t>
            </a:r>
            <a:endParaRPr lang="en-US" b="1" dirty="0">
              <a:latin typeface="Calibri" panose="020F0502020204030204" pitchFamily="34" charset="0"/>
              <a:ea typeface="Calibri" panose="020F0502020204030204" pitchFamily="34" charset="0"/>
            </a:endParaRPr>
          </a:p>
          <a:p>
            <a:pPr>
              <a:spcBef>
                <a:spcPts val="600"/>
              </a:spcBef>
              <a:spcAft>
                <a:spcPts val="600"/>
              </a:spcAft>
            </a:pPr>
            <a:r>
              <a:rPr lang="en-US" dirty="0">
                <a:solidFill>
                  <a:srgbClr val="222222"/>
                </a:solidFill>
                <a:latin typeface="Arial" panose="020B0604020202020204" pitchFamily="34" charset="0"/>
                <a:ea typeface="Calibri" panose="020F0502020204030204" pitchFamily="34" charset="0"/>
              </a:rPr>
              <a:t>Algorithms for determining which data points should be labeled can be organized into a number of different categories:</a:t>
            </a:r>
            <a:r>
              <a:rPr lang="en-US" u="sng" baseline="30000" dirty="0">
                <a:solidFill>
                  <a:srgbClr val="0B0080"/>
                </a:solidFill>
                <a:latin typeface="Arial" panose="020B0604020202020204" pitchFamily="34" charset="0"/>
                <a:ea typeface="Calibri" panose="020F0502020204030204" pitchFamily="34" charset="0"/>
                <a:hlinkClick r:id="rId4"/>
              </a:rPr>
              <a:t>[1]</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Uncertainty sampling: </a:t>
            </a:r>
            <a:r>
              <a:rPr lang="en-US" dirty="0">
                <a:solidFill>
                  <a:srgbClr val="222222"/>
                </a:solidFill>
                <a:latin typeface="Arial" panose="020B0604020202020204" pitchFamily="34" charset="0"/>
                <a:ea typeface="Calibri" panose="020F0502020204030204" pitchFamily="34" charset="0"/>
              </a:rPr>
              <a:t>label those points for which the current model is least certain as to what the correct output should be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Query by committee:</a:t>
            </a:r>
            <a:r>
              <a:rPr lang="en-US" dirty="0">
                <a:solidFill>
                  <a:srgbClr val="222222"/>
                </a:solidFill>
                <a:latin typeface="Arial" panose="020B0604020202020204" pitchFamily="34" charset="0"/>
                <a:ea typeface="Calibri" panose="020F0502020204030204" pitchFamily="34" charset="0"/>
              </a:rPr>
              <a:t> a variety of models are trained on the current labeled data, and vote on the output for unlabeled data; label those points for which the "committee" disagrees the most</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model change: </a:t>
            </a:r>
            <a:r>
              <a:rPr lang="en-US" dirty="0">
                <a:solidFill>
                  <a:srgbClr val="222222"/>
                </a:solidFill>
                <a:latin typeface="Arial" panose="020B0604020202020204" pitchFamily="34" charset="0"/>
                <a:ea typeface="Calibri" panose="020F0502020204030204" pitchFamily="34" charset="0"/>
              </a:rPr>
              <a:t>label those points that would most change the current model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error reduction:</a:t>
            </a:r>
            <a:r>
              <a:rPr lang="en-US" dirty="0">
                <a:solidFill>
                  <a:srgbClr val="222222"/>
                </a:solidFill>
                <a:latin typeface="Arial" panose="020B0604020202020204" pitchFamily="34" charset="0"/>
                <a:ea typeface="Calibri" panose="020F0502020204030204" pitchFamily="34" charset="0"/>
              </a:rPr>
              <a:t> label those points that would most reduce the model's generalization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Variance reduction:</a:t>
            </a:r>
            <a:r>
              <a:rPr lang="en-US" dirty="0">
                <a:solidFill>
                  <a:srgbClr val="222222"/>
                </a:solidFill>
                <a:latin typeface="Arial" panose="020B0604020202020204" pitchFamily="34" charset="0"/>
                <a:ea typeface="Calibri" panose="020F0502020204030204" pitchFamily="34" charset="0"/>
              </a:rPr>
              <a:t> label those points that would minimize output variance, which is one of the components of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Balance exploration and exploitation:</a:t>
            </a:r>
            <a:r>
              <a:rPr lang="en-US" dirty="0">
                <a:solidFill>
                  <a:srgbClr val="222222"/>
                </a:solidFill>
                <a:latin typeface="Arial" panose="020B0604020202020204" pitchFamily="34" charset="0"/>
                <a:ea typeface="Calibri" panose="020F0502020204030204" pitchFamily="34" charset="0"/>
              </a:rPr>
              <a:t> the choice of examples to label is seen as a dilemma between the exploration and the exploitation over the data space representation. This strategy manages this compromise by modelling the active learning problem as a contextual bandit problem. For example, </a:t>
            </a:r>
            <a:r>
              <a:rPr lang="en-US" dirty="0" err="1">
                <a:solidFill>
                  <a:srgbClr val="222222"/>
                </a:solidFill>
                <a:latin typeface="Arial" panose="020B0604020202020204" pitchFamily="34" charset="0"/>
                <a:ea typeface="Calibri" panose="020F0502020204030204" pitchFamily="34" charset="0"/>
              </a:rPr>
              <a:t>Bouneffouf</a:t>
            </a:r>
            <a:r>
              <a:rPr lang="en-US" dirty="0">
                <a:solidFill>
                  <a:srgbClr val="222222"/>
                </a:solidFill>
                <a:latin typeface="Arial" panose="020B0604020202020204" pitchFamily="34" charset="0"/>
                <a:ea typeface="Calibri" panose="020F0502020204030204" pitchFamily="34" charset="0"/>
              </a:rPr>
              <a:t> et al.</a:t>
            </a:r>
            <a:r>
              <a:rPr lang="en-US" u="sng" baseline="30000" dirty="0">
                <a:solidFill>
                  <a:srgbClr val="0B0080"/>
                </a:solidFill>
                <a:latin typeface="Arial" panose="020B0604020202020204" pitchFamily="34" charset="0"/>
                <a:ea typeface="Calibri" panose="020F0502020204030204" pitchFamily="34" charset="0"/>
                <a:hlinkClick r:id="rId5"/>
              </a:rPr>
              <a:t>[7]</a:t>
            </a:r>
            <a:r>
              <a:rPr lang="en-US" dirty="0">
                <a:solidFill>
                  <a:srgbClr val="222222"/>
                </a:solidFill>
                <a:latin typeface="Arial" panose="020B0604020202020204" pitchFamily="34" charset="0"/>
                <a:ea typeface="Calibri" panose="020F0502020204030204" pitchFamily="34" charset="0"/>
              </a:rPr>
              <a:t> propose a sequential algorithm named Active Thompson Sampling (ATS), which, in each round, assigns a sampling distribution on the pool, samples one point from this distribution, and queries the oracle for this sample point label.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Exponentiated Gradient Exploration for Active Learning:</a:t>
            </a:r>
            <a:r>
              <a:rPr lang="en-US" u="sng" baseline="30000" dirty="0">
                <a:solidFill>
                  <a:srgbClr val="0B0080"/>
                </a:solidFill>
                <a:latin typeface="Arial" panose="020B0604020202020204" pitchFamily="34" charset="0"/>
                <a:ea typeface="Calibri" panose="020F0502020204030204" pitchFamily="34" charset="0"/>
                <a:hlinkClick r:id="rId6"/>
              </a:rPr>
              <a:t>[8]</a:t>
            </a:r>
            <a:r>
              <a:rPr lang="en-US" dirty="0">
                <a:solidFill>
                  <a:srgbClr val="222222"/>
                </a:solidFill>
                <a:latin typeface="Arial" panose="020B0604020202020204" pitchFamily="34" charset="0"/>
                <a:ea typeface="Calibri" panose="020F0502020204030204" pitchFamily="34" charset="0"/>
              </a:rPr>
              <a:t> In this paper, the author proposes a sequential algorithm named exponentiated gradient (EG)-active that can improve any active learning algorithm by an optimal random exploration.</a:t>
            </a:r>
            <a:endParaRPr lang="en-US" sz="1100"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E04575D4-40E0-482F-97A3-0B78EDC1A73F}"/>
              </a:ext>
            </a:extLst>
          </p:cNvPr>
          <p:cNvSpPr txBox="1"/>
          <p:nvPr/>
        </p:nvSpPr>
        <p:spPr>
          <a:xfrm>
            <a:off x="4237037" y="5630862"/>
            <a:ext cx="7391400" cy="794064"/>
          </a:xfrm>
          <a:prstGeom prst="rect">
            <a:avLst/>
          </a:prstGeom>
          <a:noFill/>
        </p:spPr>
        <p:txBody>
          <a:bodyPr wrap="square" lIns="182880" tIns="146304" rIns="182880" bIns="146304" rtlCol="0">
            <a:spAutoFit/>
          </a:bodyPr>
          <a:lstStyle/>
          <a:p>
            <a:r>
              <a:rPr lang="en-US" i="1" dirty="0"/>
              <a:t>Wikipedia: Active learning (machine learning)</a:t>
            </a:r>
            <a:endParaRPr lang="en-US" sz="1600" i="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hlinkClick r:id="rId7"/>
              </a:rPr>
              <a:t>https://en.wikipedia.org/w/index.php?title=Active_learning_(machine_learning)</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69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A4EC-BB6F-46E6-A931-BDD84395BC90}"/>
              </a:ext>
            </a:extLst>
          </p:cNvPr>
          <p:cNvSpPr>
            <a:spLocks noGrp="1"/>
          </p:cNvSpPr>
          <p:nvPr>
            <p:ph type="title"/>
          </p:nvPr>
        </p:nvSpPr>
        <p:spPr/>
        <p:txBody>
          <a:bodyPr/>
          <a:lstStyle/>
          <a:p>
            <a:r>
              <a:rPr lang="en-US" dirty="0"/>
              <a:t>Custom Vision Service </a:t>
            </a:r>
            <a:r>
              <a:rPr lang="en-US"/>
              <a:t>on Azure</a:t>
            </a:r>
            <a:endParaRPr lang="en-US" dirty="0"/>
          </a:p>
        </p:txBody>
      </p:sp>
      <p:pic>
        <p:nvPicPr>
          <p:cNvPr id="4" name="Picture 3">
            <a:extLst>
              <a:ext uri="{FF2B5EF4-FFF2-40B4-BE49-F238E27FC236}">
                <a16:creationId xmlns:a16="http://schemas.microsoft.com/office/drawing/2014/main" id="{185AC5C4-5D51-410B-9215-97567FE3CDC6}"/>
              </a:ext>
            </a:extLst>
          </p:cNvPr>
          <p:cNvPicPr>
            <a:picLocks noChangeAspect="1"/>
          </p:cNvPicPr>
          <p:nvPr/>
        </p:nvPicPr>
        <p:blipFill>
          <a:blip r:embed="rId3"/>
          <a:stretch>
            <a:fillRect/>
          </a:stretch>
        </p:blipFill>
        <p:spPr>
          <a:xfrm>
            <a:off x="1722437" y="2860674"/>
            <a:ext cx="8458796" cy="3811589"/>
          </a:xfrm>
          <a:prstGeom prst="rect">
            <a:avLst/>
          </a:prstGeom>
        </p:spPr>
      </p:pic>
      <p:sp>
        <p:nvSpPr>
          <p:cNvPr id="3" name="Text Placeholder 2">
            <a:extLst>
              <a:ext uri="{FF2B5EF4-FFF2-40B4-BE49-F238E27FC236}">
                <a16:creationId xmlns:a16="http://schemas.microsoft.com/office/drawing/2014/main" id="{0B1C8283-F53E-4341-8EF4-764771A6443C}"/>
              </a:ext>
            </a:extLst>
          </p:cNvPr>
          <p:cNvSpPr>
            <a:spLocks noGrp="1"/>
          </p:cNvSpPr>
          <p:nvPr>
            <p:ph type="body" sz="quarter" idx="10"/>
          </p:nvPr>
        </p:nvSpPr>
        <p:spPr>
          <a:xfrm>
            <a:off x="274639" y="1435756"/>
            <a:ext cx="11584052" cy="1348061"/>
          </a:xfrm>
        </p:spPr>
        <p:txBody>
          <a:bodyPr/>
          <a:lstStyle/>
          <a:p>
            <a:r>
              <a:rPr lang="en-US" sz="2800" dirty="0"/>
              <a:t>Easily customize state-of-the-art computer vision models for your unique use case. Just upload a few labeled images and let Custom Vision Service do the rest.</a:t>
            </a:r>
          </a:p>
        </p:txBody>
      </p:sp>
      <p:sp>
        <p:nvSpPr>
          <p:cNvPr id="5" name="Rectangle 4">
            <a:extLst>
              <a:ext uri="{FF2B5EF4-FFF2-40B4-BE49-F238E27FC236}">
                <a16:creationId xmlns:a16="http://schemas.microsoft.com/office/drawing/2014/main" id="{7CD96077-7E22-4A0E-890E-DE6B2F92267E}"/>
              </a:ext>
            </a:extLst>
          </p:cNvPr>
          <p:cNvSpPr/>
          <p:nvPr/>
        </p:nvSpPr>
        <p:spPr bwMode="auto">
          <a:xfrm>
            <a:off x="1798637" y="5707062"/>
            <a:ext cx="8305800" cy="914400"/>
          </a:xfrm>
          <a:prstGeom prst="rect">
            <a:avLst/>
          </a:prstGeom>
          <a:no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283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4616648"/>
          </a:xfrm>
        </p:spPr>
        <p:txBody>
          <a:bodyPr/>
          <a:lstStyle/>
          <a:p>
            <a:r>
              <a:rPr lang="en-US" dirty="0"/>
              <a:t>Use Case:</a:t>
            </a:r>
            <a:br>
              <a:rPr lang="en-US" dirty="0"/>
            </a:br>
            <a:r>
              <a:rPr lang="en-US" dirty="0"/>
              <a:t>active learning for text classification</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70187" y="2973196"/>
            <a:ext cx="6896099" cy="1292662"/>
          </a:xfrm>
          <a:solidFill>
            <a:schemeClr val="accent2"/>
          </a:solidFill>
          <a:ln w="101600">
            <a:solidFill>
              <a:schemeClr val="bg1"/>
            </a:solidFill>
          </a:ln>
          <a:scene3d>
            <a:camera prst="orthographicFront"/>
            <a:lightRig rig="threePt" dir="t"/>
          </a:scene3d>
          <a:sp3d>
            <a:bevelT prst="relaxedInset"/>
          </a:sp3d>
        </p:spPr>
        <p:txBody>
          <a:bodyPr/>
          <a:lstStyle/>
          <a:p>
            <a:pPr algn="ctr"/>
            <a:r>
              <a:rPr lang="en-US" sz="8000" dirty="0">
                <a:solidFill>
                  <a:schemeClr val="bg1"/>
                </a:solidFill>
                <a:latin typeface="Algerian" panose="04020705040A02060702" pitchFamily="82" charset="0"/>
              </a:rPr>
              <a:t>Intermission</a:t>
            </a:r>
          </a:p>
        </p:txBody>
      </p:sp>
    </p:spTree>
    <p:extLst>
      <p:ext uri="{BB962C8B-B14F-4D97-AF65-F5344CB8AC3E}">
        <p14:creationId xmlns:p14="http://schemas.microsoft.com/office/powerpoint/2010/main" val="23980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Deploying a scoring service</a:t>
            </a:r>
          </a:p>
        </p:txBody>
      </p:sp>
      <p:sp>
        <p:nvSpPr>
          <p:cNvPr id="3" name="Rectangle 2">
            <a:extLst>
              <a:ext uri="{FF2B5EF4-FFF2-40B4-BE49-F238E27FC236}">
                <a16:creationId xmlns:a16="http://schemas.microsoft.com/office/drawing/2014/main" id="{CF7F387D-BA5E-4953-8EB7-E47D9F66627C}"/>
              </a:ext>
            </a:extLst>
          </p:cNvPr>
          <p:cNvSpPr/>
          <p:nvPr/>
        </p:nvSpPr>
        <p:spPr>
          <a:xfrm>
            <a:off x="8905311" y="220662"/>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1C</a:t>
            </a:r>
          </a:p>
        </p:txBody>
      </p:sp>
    </p:spTree>
    <p:extLst>
      <p:ext uri="{BB962C8B-B14F-4D97-AF65-F5344CB8AC3E}">
        <p14:creationId xmlns:p14="http://schemas.microsoft.com/office/powerpoint/2010/main" val="371511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2179058"/>
          </a:xfrm>
        </p:spPr>
        <p:txBody>
          <a:bodyPr/>
          <a:lstStyle/>
          <a:p>
            <a:r>
              <a:rPr lang="en-US" dirty="0"/>
              <a:t>Part 2: 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err="1"/>
              <a:t>Featurizing</a:t>
            </a:r>
            <a:r>
              <a:rPr lang="en-US" dirty="0"/>
              <a:t> Images at Scale</a:t>
            </a:r>
          </a:p>
        </p:txBody>
      </p:sp>
      <p:sp>
        <p:nvSpPr>
          <p:cNvPr id="3" name="Rectangle 2">
            <a:extLst>
              <a:ext uri="{FF2B5EF4-FFF2-40B4-BE49-F238E27FC236}">
                <a16:creationId xmlns:a16="http://schemas.microsoft.com/office/drawing/2014/main" id="{7F1CF3E9-A98F-49C3-890A-36BA70DE11E6}"/>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2A</a:t>
            </a:r>
          </a:p>
        </p:txBody>
      </p:sp>
    </p:spTree>
    <p:extLst>
      <p:ext uri="{BB962C8B-B14F-4D97-AF65-F5344CB8AC3E}">
        <p14:creationId xmlns:p14="http://schemas.microsoft.com/office/powerpoint/2010/main" val="5745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a:xfrm>
            <a:off x="274638" y="2125662"/>
            <a:ext cx="11887200" cy="2179058"/>
          </a:xfrm>
        </p:spPr>
        <p:txBody>
          <a:bodyPr/>
          <a:lstStyle/>
          <a:p>
            <a:r>
              <a:rPr lang="en-US" dirty="0"/>
              <a:t>Visualizing image feature vectors as embeddings</a:t>
            </a:r>
          </a:p>
        </p:txBody>
      </p:sp>
      <p:sp>
        <p:nvSpPr>
          <p:cNvPr id="3" name="Rectangle 2">
            <a:extLst>
              <a:ext uri="{FF2B5EF4-FFF2-40B4-BE49-F238E27FC236}">
                <a16:creationId xmlns:a16="http://schemas.microsoft.com/office/drawing/2014/main" id="{7F1CF3E9-A98F-49C3-890A-36BA70DE11E6}"/>
              </a:ext>
            </a:extLst>
          </p:cNvPr>
          <p:cNvSpPr/>
          <p:nvPr/>
        </p:nvSpPr>
        <p:spPr>
          <a:xfrm>
            <a:off x="8873251" y="220662"/>
            <a:ext cx="328487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2B</a:t>
            </a:r>
          </a:p>
        </p:txBody>
      </p:sp>
    </p:spTree>
    <p:extLst>
      <p:ext uri="{BB962C8B-B14F-4D97-AF65-F5344CB8AC3E}">
        <p14:creationId xmlns:p14="http://schemas.microsoft.com/office/powerpoint/2010/main" val="3520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Image Labeling Exercise</a:t>
            </a:r>
          </a:p>
        </p:txBody>
      </p:sp>
      <p:sp>
        <p:nvSpPr>
          <p:cNvPr id="3" name="Rectangle 2">
            <a:extLst>
              <a:ext uri="{FF2B5EF4-FFF2-40B4-BE49-F238E27FC236}">
                <a16:creationId xmlns:a16="http://schemas.microsoft.com/office/drawing/2014/main" id="{7F1CF3E9-A98F-49C3-890A-36BA70DE11E6}"/>
              </a:ext>
            </a:extLst>
          </p:cNvPr>
          <p:cNvSpPr/>
          <p:nvPr/>
        </p:nvSpPr>
        <p:spPr>
          <a:xfrm>
            <a:off x="8852411" y="220662"/>
            <a:ext cx="332655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2C</a:t>
            </a:r>
          </a:p>
        </p:txBody>
      </p:sp>
    </p:spTree>
    <p:extLst>
      <p:ext uri="{BB962C8B-B14F-4D97-AF65-F5344CB8AC3E}">
        <p14:creationId xmlns:p14="http://schemas.microsoft.com/office/powerpoint/2010/main" val="33973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How well did you do?</a:t>
            </a:r>
          </a:p>
        </p:txBody>
      </p:sp>
      <p:sp>
        <p:nvSpPr>
          <p:cNvPr id="3" name="Rectangle 2">
            <a:extLst>
              <a:ext uri="{FF2B5EF4-FFF2-40B4-BE49-F238E27FC236}">
                <a16:creationId xmlns:a16="http://schemas.microsoft.com/office/drawing/2014/main" id="{D68C8FA5-6FD3-4CE3-9246-530148DCE548}"/>
              </a:ext>
            </a:extLst>
          </p:cNvPr>
          <p:cNvSpPr/>
          <p:nvPr/>
        </p:nvSpPr>
        <p:spPr>
          <a:xfrm>
            <a:off x="8829168" y="220662"/>
            <a:ext cx="33730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2D</a:t>
            </a:r>
          </a:p>
        </p:txBody>
      </p:sp>
    </p:spTree>
    <p:extLst>
      <p:ext uri="{BB962C8B-B14F-4D97-AF65-F5344CB8AC3E}">
        <p14:creationId xmlns:p14="http://schemas.microsoft.com/office/powerpoint/2010/main" val="23145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Technical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3053144"/>
          </a:xfrm>
        </p:spPr>
        <p:txBody>
          <a:bodyPr/>
          <a:lstStyle/>
          <a:p>
            <a:r>
              <a:rPr lang="en-US" dirty="0"/>
              <a:t>interoperability between Python and R</a:t>
            </a:r>
          </a:p>
          <a:p>
            <a:pPr lvl="1"/>
            <a:r>
              <a:rPr lang="en-US" dirty="0"/>
              <a:t>data</a:t>
            </a:r>
          </a:p>
          <a:p>
            <a:pPr lvl="2"/>
            <a:r>
              <a:rPr lang="en-US" dirty="0"/>
              <a:t>generic formats (csv)</a:t>
            </a:r>
          </a:p>
          <a:p>
            <a:pPr lvl="2"/>
            <a:r>
              <a:rPr lang="en-US" dirty="0"/>
              <a:t>feather format</a:t>
            </a:r>
          </a:p>
          <a:p>
            <a:pPr lvl="1"/>
            <a:r>
              <a:rPr lang="en-US" dirty="0"/>
              <a:t>reticulate</a:t>
            </a:r>
          </a:p>
          <a:p>
            <a:r>
              <a:rPr lang="en-US" dirty="0"/>
              <a:t>scaling up on the cloud</a:t>
            </a:r>
          </a:p>
        </p:txBody>
      </p:sp>
    </p:spTree>
    <p:extLst>
      <p:ext uri="{BB962C8B-B14F-4D97-AF65-F5344CB8AC3E}">
        <p14:creationId xmlns:p14="http://schemas.microsoft.com/office/powerpoint/2010/main" val="337985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Machine Learning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2376035"/>
          </a:xfrm>
        </p:spPr>
        <p:txBody>
          <a:bodyPr/>
          <a:lstStyle/>
          <a:p>
            <a:r>
              <a:rPr lang="en-US" dirty="0"/>
              <a:t>Featurization</a:t>
            </a:r>
          </a:p>
          <a:p>
            <a:pPr lvl="1"/>
            <a:r>
              <a:rPr lang="en-US" dirty="0"/>
              <a:t>word embeddings</a:t>
            </a:r>
          </a:p>
          <a:p>
            <a:endParaRPr lang="en-US" dirty="0"/>
          </a:p>
          <a:p>
            <a:r>
              <a:rPr lang="en-US" dirty="0"/>
              <a:t>Active learning</a:t>
            </a:r>
          </a:p>
        </p:txBody>
      </p:sp>
    </p:spTree>
    <p:extLst>
      <p:ext uri="{BB962C8B-B14F-4D97-AF65-F5344CB8AC3E}">
        <p14:creationId xmlns:p14="http://schemas.microsoft.com/office/powerpoint/2010/main" val="164611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2179058"/>
          </a:xfrm>
        </p:spPr>
        <p:txBody>
          <a:bodyPr/>
          <a:lstStyle/>
          <a:p>
            <a:r>
              <a:rPr lang="en-US" dirty="0"/>
              <a:t>Part 1: Building a text classifier on the wiki detox dataset</a:t>
            </a:r>
          </a:p>
        </p:txBody>
      </p:sp>
    </p:spTree>
    <p:extLst>
      <p:ext uri="{BB962C8B-B14F-4D97-AF65-F5344CB8AC3E}">
        <p14:creationId xmlns:p14="http://schemas.microsoft.com/office/powerpoint/2010/main" val="249331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B868-15B6-418C-8CB7-A48F651006C6}"/>
              </a:ext>
            </a:extLst>
          </p:cNvPr>
          <p:cNvSpPr>
            <a:spLocks noGrp="1"/>
          </p:cNvSpPr>
          <p:nvPr>
            <p:ph type="title"/>
          </p:nvPr>
        </p:nvSpPr>
        <p:spPr/>
        <p:txBody>
          <a:bodyPr/>
          <a:lstStyle/>
          <a:p>
            <a:r>
              <a:rPr lang="en-US" dirty="0"/>
              <a:t>Text Classification</a:t>
            </a:r>
          </a:p>
        </p:txBody>
      </p:sp>
      <p:sp>
        <p:nvSpPr>
          <p:cNvPr id="3" name="Text Placeholder 2">
            <a:extLst>
              <a:ext uri="{FF2B5EF4-FFF2-40B4-BE49-F238E27FC236}">
                <a16:creationId xmlns:a16="http://schemas.microsoft.com/office/drawing/2014/main" id="{AD109184-B4C2-421A-89AB-DC8D2D3BE6B3}"/>
              </a:ext>
            </a:extLst>
          </p:cNvPr>
          <p:cNvSpPr>
            <a:spLocks noGrp="1"/>
          </p:cNvSpPr>
          <p:nvPr>
            <p:ph type="body" sz="quarter" idx="10"/>
          </p:nvPr>
        </p:nvSpPr>
        <p:spPr>
          <a:xfrm>
            <a:off x="274702" y="1211287"/>
            <a:ext cx="11888787" cy="3053144"/>
          </a:xfrm>
        </p:spPr>
        <p:txBody>
          <a:bodyPr/>
          <a:lstStyle/>
          <a:p>
            <a:r>
              <a:rPr lang="en-US" dirty="0"/>
              <a:t>Wiki detox</a:t>
            </a:r>
          </a:p>
          <a:p>
            <a:pPr lvl="2"/>
            <a:r>
              <a:rPr lang="en-US" dirty="0"/>
              <a:t>exploratory bag of words model</a:t>
            </a:r>
          </a:p>
          <a:p>
            <a:pPr lvl="2"/>
            <a:r>
              <a:rPr lang="en-US" dirty="0"/>
              <a:t>binary classification</a:t>
            </a:r>
          </a:p>
          <a:p>
            <a:pPr lvl="1"/>
            <a:r>
              <a:rPr lang="en-US" dirty="0"/>
              <a:t>word embeddings : transfer learning from unlabeled data</a:t>
            </a:r>
          </a:p>
          <a:p>
            <a:pPr lvl="1"/>
            <a:r>
              <a:rPr lang="en-US" dirty="0"/>
              <a:t>word embedding featurization</a:t>
            </a:r>
          </a:p>
          <a:p>
            <a:endParaRPr lang="en-US" dirty="0"/>
          </a:p>
        </p:txBody>
      </p:sp>
    </p:spTree>
    <p:extLst>
      <p:ext uri="{BB962C8B-B14F-4D97-AF65-F5344CB8AC3E}">
        <p14:creationId xmlns:p14="http://schemas.microsoft.com/office/powerpoint/2010/main" val="402633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6D72-0F19-4304-91A5-1DC79661E439}"/>
              </a:ext>
            </a:extLst>
          </p:cNvPr>
          <p:cNvSpPr>
            <a:spLocks noGrp="1"/>
          </p:cNvSpPr>
          <p:nvPr>
            <p:ph type="title"/>
          </p:nvPr>
        </p:nvSpPr>
        <p:spPr/>
        <p:txBody>
          <a:bodyPr/>
          <a:lstStyle/>
          <a:p>
            <a:r>
              <a:rPr lang="en-US" dirty="0"/>
              <a:t>Wikipedia detox dataset</a:t>
            </a:r>
          </a:p>
        </p:txBody>
      </p:sp>
      <p:pic>
        <p:nvPicPr>
          <p:cNvPr id="4" name="Picture 3">
            <a:extLst>
              <a:ext uri="{FF2B5EF4-FFF2-40B4-BE49-F238E27FC236}">
                <a16:creationId xmlns:a16="http://schemas.microsoft.com/office/drawing/2014/main" id="{BFE1AF5C-CDFD-4867-B82E-A9278EBC00A3}"/>
              </a:ext>
            </a:extLst>
          </p:cNvPr>
          <p:cNvPicPr>
            <a:picLocks noChangeAspect="1"/>
          </p:cNvPicPr>
          <p:nvPr/>
        </p:nvPicPr>
        <p:blipFill>
          <a:blip r:embed="rId3"/>
          <a:stretch>
            <a:fillRect/>
          </a:stretch>
        </p:blipFill>
        <p:spPr>
          <a:xfrm>
            <a:off x="273050" y="1439862"/>
            <a:ext cx="6783457" cy="1524000"/>
          </a:xfrm>
          <a:prstGeom prst="rect">
            <a:avLst/>
          </a:prstGeom>
        </p:spPr>
      </p:pic>
      <p:sp>
        <p:nvSpPr>
          <p:cNvPr id="5" name="Rectangle 4">
            <a:extLst>
              <a:ext uri="{FF2B5EF4-FFF2-40B4-BE49-F238E27FC236}">
                <a16:creationId xmlns:a16="http://schemas.microsoft.com/office/drawing/2014/main" id="{07D07A58-1F67-4620-A980-FE0EC5ACD1C9}"/>
              </a:ext>
            </a:extLst>
          </p:cNvPr>
          <p:cNvSpPr/>
          <p:nvPr/>
        </p:nvSpPr>
        <p:spPr>
          <a:xfrm>
            <a:off x="2472785" y="2963862"/>
            <a:ext cx="2383986" cy="369332"/>
          </a:xfrm>
          <a:prstGeom prst="rect">
            <a:avLst/>
          </a:prstGeom>
        </p:spPr>
        <p:txBody>
          <a:bodyPr wrap="none">
            <a:spAutoFit/>
          </a:bodyPr>
          <a:lstStyle/>
          <a:p>
            <a:r>
              <a:rPr lang="en-US" dirty="0">
                <a:solidFill>
                  <a:srgbClr val="000000"/>
                </a:solidFill>
                <a:latin typeface="Lucida Grande"/>
              </a:rPr>
              <a:t> </a:t>
            </a:r>
            <a:r>
              <a:rPr lang="en-US" b="1" dirty="0">
                <a:solidFill>
                  <a:srgbClr val="000000"/>
                </a:solidFill>
                <a:latin typeface="Lucida Grande"/>
                <a:hlinkClick r:id="rId4"/>
              </a:rPr>
              <a:t>arXiv:1610.08914v2</a:t>
            </a:r>
            <a:endParaRPr lang="en-US" dirty="0"/>
          </a:p>
        </p:txBody>
      </p:sp>
    </p:spTree>
    <p:extLst>
      <p:ext uri="{BB962C8B-B14F-4D97-AF65-F5344CB8AC3E}">
        <p14:creationId xmlns:p14="http://schemas.microsoft.com/office/powerpoint/2010/main" val="272224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C476D-0033-440B-88C5-5433EECE90C1}"/>
              </a:ext>
            </a:extLst>
          </p:cNvPr>
          <p:cNvPicPr>
            <a:picLocks noChangeAspect="1"/>
          </p:cNvPicPr>
          <p:nvPr/>
        </p:nvPicPr>
        <p:blipFill rotWithShape="1">
          <a:blip r:embed="rId3"/>
          <a:srcRect t="32706" r="5" b="1516"/>
          <a:stretch/>
        </p:blipFill>
        <p:spPr>
          <a:xfrm>
            <a:off x="0" y="-388938"/>
            <a:ext cx="12435840" cy="2560320"/>
          </a:xfrm>
          <a:prstGeom prst="rect">
            <a:avLst/>
          </a:prstGeom>
        </p:spPr>
      </p:pic>
      <p:pic>
        <p:nvPicPr>
          <p:cNvPr id="3" name="Picture 2">
            <a:extLst>
              <a:ext uri="{FF2B5EF4-FFF2-40B4-BE49-F238E27FC236}">
                <a16:creationId xmlns:a16="http://schemas.microsoft.com/office/drawing/2014/main" id="{83419B4E-9C3B-42DA-9C89-255DF5579219}"/>
              </a:ext>
            </a:extLst>
          </p:cNvPr>
          <p:cNvPicPr>
            <a:picLocks noChangeAspect="1"/>
          </p:cNvPicPr>
          <p:nvPr/>
        </p:nvPicPr>
        <p:blipFill>
          <a:blip r:embed="rId4"/>
          <a:stretch>
            <a:fillRect/>
          </a:stretch>
        </p:blipFill>
        <p:spPr>
          <a:xfrm>
            <a:off x="1525504" y="830262"/>
            <a:ext cx="9420970" cy="6499543"/>
          </a:xfrm>
          <a:prstGeom prst="rect">
            <a:avLst/>
          </a:prstGeom>
        </p:spPr>
      </p:pic>
      <p:sp>
        <p:nvSpPr>
          <p:cNvPr id="4" name="Oval 3">
            <a:extLst>
              <a:ext uri="{FF2B5EF4-FFF2-40B4-BE49-F238E27FC236}">
                <a16:creationId xmlns:a16="http://schemas.microsoft.com/office/drawing/2014/main" id="{2C2C3BA4-F357-42C7-AC5D-2BD7484E27F3}"/>
              </a:ext>
            </a:extLst>
          </p:cNvPr>
          <p:cNvSpPr/>
          <p:nvPr/>
        </p:nvSpPr>
        <p:spPr bwMode="auto">
          <a:xfrm>
            <a:off x="8047037" y="1211262"/>
            <a:ext cx="990600" cy="609600"/>
          </a:xfrm>
          <a:prstGeom prst="ellipse">
            <a:avLst/>
          </a:prstGeom>
          <a:solidFill>
            <a:srgbClr val="FFFF00">
              <a:alpha val="23000"/>
            </a:srgbClr>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164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purl.org/dc/elements/1.1/"/>
    <ds:schemaRef ds:uri="http://schemas.microsoft.com/office/2006/documentManagement/types"/>
    <ds:schemaRef ds:uri="04e01bb1-6d80-42e9-ae53-416b1e8aa845"/>
    <ds:schemaRef ds:uri="http://schemas.microsoft.com/office/2006/metadata/properties"/>
    <ds:schemaRef ds:uri="http://purl.org/dc/terms/"/>
    <ds:schemaRef ds:uri="http://schemas.microsoft.com/sharepoint/v3"/>
    <ds:schemaRef ds:uri="http://schemas.microsoft.com/office/infopath/2007/PartnerControls"/>
    <ds:schemaRef ds:uri="e889e55c-35cf-43c7-aaf4-cf2500919dd8"/>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2036</TotalTime>
  <Words>2453</Words>
  <Application>Microsoft Office PowerPoint</Application>
  <PresentationFormat>Custom</PresentationFormat>
  <Paragraphs>251</Paragraphs>
  <Slides>30</Slides>
  <Notes>30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Algerian</vt:lpstr>
      <vt:lpstr>Arial</vt:lpstr>
      <vt:lpstr>Calibri</vt:lpstr>
      <vt:lpstr>Consolas</vt:lpstr>
      <vt:lpstr>Georgia</vt:lpstr>
      <vt:lpstr>Lucida Grande</vt:lpstr>
      <vt:lpstr>Segoe UI</vt:lpstr>
      <vt:lpstr>Segoe UI Light</vt:lpstr>
      <vt:lpstr>Segoe UI Semibold</vt:lpstr>
      <vt:lpstr>Segoe UI Semilight</vt:lpstr>
      <vt:lpstr>Symbol</vt:lpstr>
      <vt:lpstr>Times New Roman</vt:lpstr>
      <vt:lpstr>Wingdings</vt:lpstr>
      <vt:lpstr>5-50166_Machine_Learning_AI_&amp;_Data_Science_Conference_Template</vt:lpstr>
      <vt:lpstr>Using R and Python for Scalable Data Science, Machine Learning, and AI   </vt:lpstr>
      <vt:lpstr>PowerPoint Presentation</vt:lpstr>
      <vt:lpstr>Use Cases</vt:lpstr>
      <vt:lpstr>Technical Themes</vt:lpstr>
      <vt:lpstr>Machine Learning Themes</vt:lpstr>
      <vt:lpstr>Part 1: Building a text classifier on the wiki detox dataset</vt:lpstr>
      <vt:lpstr>Text Classification</vt:lpstr>
      <vt:lpstr>Wikipedia detox dataset</vt:lpstr>
      <vt:lpstr>PowerPoint Presentation</vt:lpstr>
      <vt:lpstr>PowerPoint Presentation</vt:lpstr>
      <vt:lpstr>Visualizing word and document embeddings</vt:lpstr>
      <vt:lpstr>Training a word embedding</vt:lpstr>
      <vt:lpstr>Active Learning</vt:lpstr>
      <vt:lpstr>Active learning</vt:lpstr>
      <vt:lpstr>PowerPoint Presentation</vt:lpstr>
      <vt:lpstr>Custom Vision Service on Azure</vt:lpstr>
      <vt:lpstr>Use Case: active learning for text classification  data, data everywhere</vt:lpstr>
      <vt:lpstr>Intermission</vt:lpstr>
      <vt:lpstr>Deploying a scoring service</vt:lpstr>
      <vt:lpstr>Part 2: Building a custom image classifier for wood knots</vt:lpstr>
      <vt:lpstr>Featurizing images: the shallow end of deep learning</vt:lpstr>
      <vt:lpstr>Featurizing Images at Scale</vt:lpstr>
      <vt:lpstr>Visualizing image feature vectors as embeddings</vt:lpstr>
      <vt:lpstr>Domain: Wood Knots and Lumber Grading</vt:lpstr>
      <vt:lpstr>Types of wood knots</vt:lpstr>
      <vt:lpstr>Image Featurization in Microsoft ML Server</vt:lpstr>
      <vt:lpstr>Image Featurization in Microsoft ML Server</vt:lpstr>
      <vt:lpstr>Image Labeling Exercise</vt:lpstr>
      <vt:lpstr>How well did you do?</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Robert Horton</cp:lastModifiedBy>
  <cp:revision>93</cp:revision>
  <dcterms:created xsi:type="dcterms:W3CDTF">2017-12-04T21:06:47Z</dcterms:created>
  <dcterms:modified xsi:type="dcterms:W3CDTF">2018-03-05T07:11:43Z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