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50"/>
  </p:notesMasterIdLst>
  <p:handoutMasterIdLst>
    <p:handoutMasterId r:id="rId51"/>
  </p:handoutMasterIdLst>
  <p:sldIdLst>
    <p:sldId id="1502" r:id="rId5"/>
    <p:sldId id="1554" r:id="rId6"/>
    <p:sldId id="1530" r:id="rId7"/>
    <p:sldId id="1531" r:id="rId8"/>
    <p:sldId id="1536" r:id="rId9"/>
    <p:sldId id="1526" r:id="rId10"/>
    <p:sldId id="1535" r:id="rId11"/>
    <p:sldId id="1532" r:id="rId12"/>
    <p:sldId id="1548" r:id="rId13"/>
    <p:sldId id="1539" r:id="rId14"/>
    <p:sldId id="312" r:id="rId15"/>
    <p:sldId id="1555" r:id="rId16"/>
    <p:sldId id="1557" r:id="rId17"/>
    <p:sldId id="1558" r:id="rId18"/>
    <p:sldId id="1560" r:id="rId19"/>
    <p:sldId id="384" r:id="rId20"/>
    <p:sldId id="386" r:id="rId21"/>
    <p:sldId id="388" r:id="rId22"/>
    <p:sldId id="397" r:id="rId23"/>
    <p:sldId id="400" r:id="rId24"/>
    <p:sldId id="401" r:id="rId25"/>
    <p:sldId id="402" r:id="rId26"/>
    <p:sldId id="403" r:id="rId27"/>
    <p:sldId id="404" r:id="rId28"/>
    <p:sldId id="405" r:id="rId29"/>
    <p:sldId id="406" r:id="rId30"/>
    <p:sldId id="407" r:id="rId31"/>
    <p:sldId id="408" r:id="rId32"/>
    <p:sldId id="1549" r:id="rId33"/>
    <p:sldId id="1550" r:id="rId34"/>
    <p:sldId id="1561" r:id="rId35"/>
    <p:sldId id="1540" r:id="rId36"/>
    <p:sldId id="1552" r:id="rId37"/>
    <p:sldId id="1547" r:id="rId38"/>
    <p:sldId id="1534" r:id="rId39"/>
    <p:sldId id="1517" r:id="rId40"/>
    <p:sldId id="1507" r:id="rId41"/>
    <p:sldId id="1523" r:id="rId42"/>
    <p:sldId id="1524" r:id="rId43"/>
    <p:sldId id="1525" r:id="rId44"/>
    <p:sldId id="1541" r:id="rId45"/>
    <p:sldId id="1544" r:id="rId46"/>
    <p:sldId id="1553" r:id="rId47"/>
    <p:sldId id="1543" r:id="rId48"/>
    <p:sldId id="1516"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312"/>
            <p14:sldId id="1555"/>
            <p14:sldId id="1557"/>
            <p14:sldId id="1558"/>
            <p14:sldId id="1560"/>
            <p14:sldId id="384"/>
            <p14:sldId id="386"/>
            <p14:sldId id="388"/>
            <p14:sldId id="397"/>
            <p14:sldId id="400"/>
            <p14:sldId id="401"/>
            <p14:sldId id="402"/>
            <p14:sldId id="403"/>
            <p14:sldId id="404"/>
            <p14:sldId id="405"/>
            <p14:sldId id="406"/>
            <p14:sldId id="407"/>
            <p14:sldId id="408"/>
            <p14:sldId id="1549"/>
            <p14:sldId id="1550"/>
            <p14:sldId id="1561"/>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654" autoAdjust="0"/>
    <p:restoredTop sz="78895" autoAdjust="0"/>
  </p:normalViewPr>
  <p:slideViewPr>
    <p:cSldViewPr>
      <p:cViewPr varScale="1">
        <p:scale>
          <a:sx n="87" d="100"/>
          <a:sy n="87" d="100"/>
        </p:scale>
        <p:origin x="40" y="1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36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3/6/2018 7:10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3/6/2018 7:09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371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8883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316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32234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2060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9237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795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3374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02254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824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03617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238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8633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1069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98521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160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8606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749378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3/6/2018 7:10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7:10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7:10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7:10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7:10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3/6/2018 7:10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7:09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3346" y="280105"/>
            <a:ext cx="9329784" cy="1041083"/>
          </a:xfrm>
        </p:spPr>
        <p:txBody>
          <a:bodyPr/>
          <a:lstStyle/>
          <a:p>
            <a:r>
              <a:rPr lang="en-US"/>
              <a:t>Click to edit Master title style</a:t>
            </a:r>
            <a:endParaRPr/>
          </a:p>
        </p:txBody>
      </p:sp>
      <p:grpSp>
        <p:nvGrpSpPr>
          <p:cNvPr id="167" name="line" descr="Line graphic"/>
          <p:cNvGrpSpPr/>
          <p:nvPr/>
        </p:nvGrpSpPr>
        <p:grpSpPr bwMode="invGray">
          <a:xfrm>
            <a:off x="1553346" y="1544624"/>
            <a:ext cx="10784325" cy="65282"/>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grpSp>
      <p:sp>
        <p:nvSpPr>
          <p:cNvPr id="3" name="Content Placeholder 2"/>
          <p:cNvSpPr>
            <a:spLocks noGrp="1"/>
          </p:cNvSpPr>
          <p:nvPr>
            <p:ph idx="1"/>
          </p:nvPr>
        </p:nvSpPr>
        <p:spPr/>
        <p:txBody>
          <a:bodyPr/>
          <a:lstStyle>
            <a:lvl2pPr marL="559558">
              <a:defRPr/>
            </a:lvl2pPr>
            <a:lvl3pPr marL="792707">
              <a:defRPr/>
            </a:lvl3pPr>
            <a:lvl4pPr marL="1025856">
              <a:defRPr/>
            </a:lvl4pPr>
            <a:lvl5pPr marL="1259005">
              <a:defRPr/>
            </a:lvl5pPr>
            <a:lvl6pPr marL="1492154">
              <a:defRPr baseline="0"/>
            </a:lvl6pPr>
            <a:lvl7pPr marL="1725304">
              <a:defRPr baseline="0"/>
            </a:lvl7pPr>
            <a:lvl8pPr marL="1958453">
              <a:defRPr baseline="0"/>
            </a:lvl8pPr>
            <a:lvl9pPr marL="2191602">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20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55008"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95965"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95426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p:cNvSpPr>
            <a:spLocks noGrp="1"/>
          </p:cNvSpPr>
          <p:nvPr>
            <p:ph idx="1"/>
          </p:nvPr>
        </p:nvSpPr>
        <p:spPr>
          <a:xfrm>
            <a:off x="5287122" y="1007083"/>
            <a:ext cx="6295965" cy="2225225"/>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4118756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2806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 id="2147484497" r:id="rId20"/>
    <p:sldLayoutId id="2147484498" r:id="rId21"/>
    <p:sldLayoutId id="2147484499" r:id="rId22"/>
    <p:sldLayoutId id="214748450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7.02968"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www.jair.org/media/2934/live-2934-4846-jair.pd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www.marekrei.com/blog/26-things-i-learned-in-the-deep-learning-summer-school/"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hyperlink" Target="https://arxiv.org/abs/1301.3781.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hyperlink" Target="http://papers.nips.cc/paper/5021-distributed-representations-of-words-and-phrases-and-their-compositionality.pdf"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hyperlink" Target="https://arxiv.org/pdf/1301.3781.pdf"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3.xml"/><Relationship Id="rId5" Type="http://schemas.openxmlformats.org/officeDocument/2006/relationships/hyperlink" Target="http://papers.nips.cc/paper/5021-distributed-representations-of-words-and-phrases-and-their-compositionality.pdf"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hyperlink" Target="http://anthology.aclweb.org/W/W14/W14-16.pdf#page=181"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hyperlink" Target="http://aclweb.org/anthology/D14-1162"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aclweb.org/anthology/D14-1162"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1181862"/>
          </a:xfrm>
        </p:spPr>
        <p:txBody>
          <a:bodyPr/>
          <a:lstStyle/>
          <a:p>
            <a:r>
              <a:rPr lang="en-US" dirty="0"/>
              <a:t>Word embeddings</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Unreasonable Effectiveness of Data and Deep Architectures</a:t>
            </a:r>
          </a:p>
        </p:txBody>
      </p:sp>
      <p:cxnSp>
        <p:nvCxnSpPr>
          <p:cNvPr id="5" name="Straight Arrow Connector 4"/>
          <p:cNvCxnSpPr/>
          <p:nvPr/>
        </p:nvCxnSpPr>
        <p:spPr>
          <a:xfrm flipV="1">
            <a:off x="2021522" y="1788917"/>
            <a:ext cx="0" cy="4274432"/>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21522" y="6063349"/>
            <a:ext cx="7616261" cy="0"/>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31777" y="3214510"/>
            <a:ext cx="7372855" cy="2822934"/>
          </a:xfrm>
          <a:custGeom>
            <a:avLst/>
            <a:gdLst>
              <a:gd name="connsiteX0" fmla="*/ 0 w 6722533"/>
              <a:gd name="connsiteY0" fmla="*/ 2760133 h 2760133"/>
              <a:gd name="connsiteX1" fmla="*/ 321733 w 6722533"/>
              <a:gd name="connsiteY1" fmla="*/ 1422400 h 2760133"/>
              <a:gd name="connsiteX2" fmla="*/ 1016000 w 6722533"/>
              <a:gd name="connsiteY2" fmla="*/ 541866 h 2760133"/>
              <a:gd name="connsiteX3" fmla="*/ 2692400 w 6722533"/>
              <a:gd name="connsiteY3" fmla="*/ 169333 h 2760133"/>
              <a:gd name="connsiteX4" fmla="*/ 4521200 w 6722533"/>
              <a:gd name="connsiteY4" fmla="*/ 33866 h 2760133"/>
              <a:gd name="connsiteX5" fmla="*/ 5689600 w 6722533"/>
              <a:gd name="connsiteY5" fmla="*/ 16933 h 2760133"/>
              <a:gd name="connsiteX6" fmla="*/ 6417733 w 6722533"/>
              <a:gd name="connsiteY6" fmla="*/ 0 h 2760133"/>
              <a:gd name="connsiteX7" fmla="*/ 6722533 w 6722533"/>
              <a:gd name="connsiteY7" fmla="*/ 16933 h 27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2533" h="2760133">
                <a:moveTo>
                  <a:pt x="0" y="2760133"/>
                </a:moveTo>
                <a:cubicBezTo>
                  <a:pt x="76200" y="2276122"/>
                  <a:pt x="152400" y="1792111"/>
                  <a:pt x="321733" y="1422400"/>
                </a:cubicBezTo>
                <a:cubicBezTo>
                  <a:pt x="491066" y="1052689"/>
                  <a:pt x="620889" y="750710"/>
                  <a:pt x="1016000" y="541866"/>
                </a:cubicBezTo>
                <a:cubicBezTo>
                  <a:pt x="1411111" y="333022"/>
                  <a:pt x="2108200" y="254000"/>
                  <a:pt x="2692400" y="169333"/>
                </a:cubicBezTo>
                <a:cubicBezTo>
                  <a:pt x="3276600" y="84666"/>
                  <a:pt x="4021667" y="59266"/>
                  <a:pt x="4521200" y="33866"/>
                </a:cubicBezTo>
                <a:cubicBezTo>
                  <a:pt x="5020733" y="8466"/>
                  <a:pt x="5689600" y="16933"/>
                  <a:pt x="5689600" y="16933"/>
                </a:cubicBezTo>
                <a:lnTo>
                  <a:pt x="6417733" y="0"/>
                </a:lnTo>
                <a:cubicBezTo>
                  <a:pt x="6589888" y="0"/>
                  <a:pt x="6722533" y="16933"/>
                  <a:pt x="6722533" y="16933"/>
                </a:cubicBezTo>
              </a:path>
            </a:pathLst>
          </a:custGeom>
          <a:noFill/>
          <a:ln w="63500">
            <a:solidFill>
              <a:schemeClr val="accent1">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 name="Freeform 19"/>
          <p:cNvSpPr/>
          <p:nvPr/>
        </p:nvSpPr>
        <p:spPr>
          <a:xfrm>
            <a:off x="2049047" y="2099786"/>
            <a:ext cx="7355584" cy="3903117"/>
          </a:xfrm>
          <a:custGeom>
            <a:avLst/>
            <a:gdLst>
              <a:gd name="connsiteX0" fmla="*/ 0 w 7044267"/>
              <a:gd name="connsiteY0" fmla="*/ 3742266 h 3742266"/>
              <a:gd name="connsiteX1" fmla="*/ 626533 w 7044267"/>
              <a:gd name="connsiteY1" fmla="*/ 2387600 h 3742266"/>
              <a:gd name="connsiteX2" fmla="*/ 1591733 w 7044267"/>
              <a:gd name="connsiteY2" fmla="*/ 1439333 h 3742266"/>
              <a:gd name="connsiteX3" fmla="*/ 2810933 w 7044267"/>
              <a:gd name="connsiteY3" fmla="*/ 880533 h 3742266"/>
              <a:gd name="connsiteX4" fmla="*/ 4470400 w 7044267"/>
              <a:gd name="connsiteY4" fmla="*/ 474133 h 3742266"/>
              <a:gd name="connsiteX5" fmla="*/ 5554133 w 7044267"/>
              <a:gd name="connsiteY5" fmla="*/ 237066 h 3742266"/>
              <a:gd name="connsiteX6" fmla="*/ 6553200 w 7044267"/>
              <a:gd name="connsiteY6" fmla="*/ 67733 h 3742266"/>
              <a:gd name="connsiteX7" fmla="*/ 7044267 w 7044267"/>
              <a:gd name="connsiteY7" fmla="*/ 0 h 37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267" h="3742266">
                <a:moveTo>
                  <a:pt x="0" y="3742266"/>
                </a:moveTo>
                <a:cubicBezTo>
                  <a:pt x="180622" y="3256844"/>
                  <a:pt x="361244" y="2771422"/>
                  <a:pt x="626533" y="2387600"/>
                </a:cubicBezTo>
                <a:cubicBezTo>
                  <a:pt x="891822" y="2003778"/>
                  <a:pt x="1227666" y="1690511"/>
                  <a:pt x="1591733" y="1439333"/>
                </a:cubicBezTo>
                <a:cubicBezTo>
                  <a:pt x="1955800" y="1188155"/>
                  <a:pt x="2331155" y="1041400"/>
                  <a:pt x="2810933" y="880533"/>
                </a:cubicBezTo>
                <a:cubicBezTo>
                  <a:pt x="3290711" y="719666"/>
                  <a:pt x="4013200" y="581378"/>
                  <a:pt x="4470400" y="474133"/>
                </a:cubicBezTo>
                <a:cubicBezTo>
                  <a:pt x="4927600" y="366888"/>
                  <a:pt x="5207000" y="304799"/>
                  <a:pt x="5554133" y="237066"/>
                </a:cubicBezTo>
                <a:cubicBezTo>
                  <a:pt x="5901266" y="169333"/>
                  <a:pt x="6304844" y="107244"/>
                  <a:pt x="6553200" y="67733"/>
                </a:cubicBezTo>
                <a:cubicBezTo>
                  <a:pt x="6801556" y="28222"/>
                  <a:pt x="7044267" y="0"/>
                  <a:pt x="7044267" y="0"/>
                </a:cubicBezTo>
              </a:path>
            </a:pathLst>
          </a:custGeom>
          <a:noFill/>
          <a:ln w="73025">
            <a:solidFill>
              <a:schemeClr val="accent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TextBox 22"/>
          <p:cNvSpPr txBox="1"/>
          <p:nvPr/>
        </p:nvSpPr>
        <p:spPr>
          <a:xfrm>
            <a:off x="95868" y="1632055"/>
            <a:ext cx="2020641" cy="439988"/>
          </a:xfrm>
          <a:prstGeom prst="rect">
            <a:avLst/>
          </a:prstGeom>
          <a:noFill/>
        </p:spPr>
        <p:txBody>
          <a:bodyPr wrap="square" rtlCol="0">
            <a:spAutoFit/>
          </a:bodyPr>
          <a:lstStyle/>
          <a:p>
            <a:pPr>
              <a:lnSpc>
                <a:spcPct val="90000"/>
              </a:lnSpc>
            </a:pPr>
            <a:r>
              <a:rPr lang="en-US" sz="2448"/>
              <a:t>performance</a:t>
            </a:r>
            <a:endParaRPr lang="en-US" sz="2448" dirty="0"/>
          </a:p>
        </p:txBody>
      </p:sp>
      <p:sp>
        <p:nvSpPr>
          <p:cNvPr id="24" name="TextBox 23"/>
          <p:cNvSpPr txBox="1"/>
          <p:nvPr/>
        </p:nvSpPr>
        <p:spPr>
          <a:xfrm>
            <a:off x="8627462" y="6123797"/>
            <a:ext cx="2020641" cy="442604"/>
          </a:xfrm>
          <a:prstGeom prst="rect">
            <a:avLst/>
          </a:prstGeom>
          <a:noFill/>
        </p:spPr>
        <p:txBody>
          <a:bodyPr wrap="square" rtlCol="0">
            <a:spAutoFit/>
          </a:bodyPr>
          <a:lstStyle/>
          <a:p>
            <a:pPr>
              <a:lnSpc>
                <a:spcPct val="90000"/>
              </a:lnSpc>
            </a:pPr>
            <a:r>
              <a:rPr lang="en-US" sz="2448" dirty="0"/>
              <a:t>training data</a:t>
            </a:r>
          </a:p>
        </p:txBody>
      </p:sp>
      <p:sp>
        <p:nvSpPr>
          <p:cNvPr id="25" name="TextBox 24"/>
          <p:cNvSpPr txBox="1"/>
          <p:nvPr/>
        </p:nvSpPr>
        <p:spPr>
          <a:xfrm>
            <a:off x="7617142" y="1666598"/>
            <a:ext cx="2486942" cy="439988"/>
          </a:xfrm>
          <a:prstGeom prst="rect">
            <a:avLst/>
          </a:prstGeom>
          <a:noFill/>
        </p:spPr>
        <p:txBody>
          <a:bodyPr wrap="square" rtlCol="0">
            <a:spAutoFit/>
          </a:bodyPr>
          <a:lstStyle/>
          <a:p>
            <a:pPr>
              <a:lnSpc>
                <a:spcPct val="90000"/>
              </a:lnSpc>
            </a:pPr>
            <a:r>
              <a:rPr lang="en-US" sz="2448" dirty="0"/>
              <a:t>neural networks</a:t>
            </a:r>
          </a:p>
        </p:txBody>
      </p:sp>
      <p:sp>
        <p:nvSpPr>
          <p:cNvPr id="26" name="TextBox 25"/>
          <p:cNvSpPr txBox="1"/>
          <p:nvPr/>
        </p:nvSpPr>
        <p:spPr>
          <a:xfrm>
            <a:off x="7728050" y="2711460"/>
            <a:ext cx="2686902" cy="442604"/>
          </a:xfrm>
          <a:prstGeom prst="rect">
            <a:avLst/>
          </a:prstGeom>
          <a:noFill/>
        </p:spPr>
        <p:txBody>
          <a:bodyPr wrap="square" rtlCol="0">
            <a:spAutoFit/>
          </a:bodyPr>
          <a:lstStyle/>
          <a:p>
            <a:pPr>
              <a:lnSpc>
                <a:spcPct val="90000"/>
              </a:lnSpc>
            </a:pPr>
            <a:r>
              <a:rPr lang="en-US" sz="2448" dirty="0"/>
              <a:t>traditional learners</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hlinkClick r:id="rId3"/>
              </a:rPr>
              <a:t>Revisiting Unreasonable Effectiveness of Data in Deep Learning Era, Google</a:t>
            </a:r>
            <a:endParaRPr lang="en-US" sz="1836" b="1" dirty="0"/>
          </a:p>
        </p:txBody>
      </p:sp>
    </p:spTree>
    <p:extLst>
      <p:ext uri="{BB962C8B-B14F-4D97-AF65-F5344CB8AC3E}">
        <p14:creationId xmlns:p14="http://schemas.microsoft.com/office/powerpoint/2010/main" val="42334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30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3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0" grpId="0" animBg="1"/>
      <p:bldP spid="23" grpId="0"/>
      <p:bldP spid="24" grpId="0"/>
      <p:bldP spid="25" grpId="0"/>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69639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 the </a:t>
            </a:r>
            <a:r>
              <a:rPr lang="en-US" sz="2400" b="1" dirty="0">
                <a:solidFill>
                  <a:srgbClr val="FF0000"/>
                </a:solidFill>
              </a:rPr>
              <a:t>low data regime</a:t>
            </a:r>
            <a:r>
              <a:rPr lang="en-US" sz="2400" dirty="0">
                <a:gradFill>
                  <a:gsLst>
                    <a:gs pos="2917">
                      <a:schemeClr val="tx1"/>
                    </a:gs>
                    <a:gs pos="30000">
                      <a:schemeClr val="tx1"/>
                    </a:gs>
                  </a:gsLst>
                  <a:lin ang="5400000" scaled="0"/>
                </a:gradFill>
              </a:rPr>
              <a:t>, traditional (simple) bag-of-words models may outperform neural network models</a:t>
            </a:r>
          </a:p>
          <a:p>
            <a:pPr marL="342900" indent="-342900">
              <a:lnSpc>
                <a:spcPct val="90000"/>
              </a:lnSpc>
              <a:spcAft>
                <a:spcPts val="600"/>
              </a:spcAft>
              <a:buFont typeface="Arial" panose="020B0604020202020204" pitchFamily="34" charset="0"/>
              <a:buChar char="•"/>
            </a:pPr>
            <a:r>
              <a:rPr lang="en-US" sz="2400" dirty="0">
                <a:solidFill>
                  <a:srgbClr val="FF0000"/>
                </a:solidFill>
              </a:rPr>
              <a:t>Higher bias</a:t>
            </a:r>
            <a:r>
              <a:rPr lang="en-US" sz="2400" dirty="0">
                <a:gradFill>
                  <a:gsLst>
                    <a:gs pos="2917">
                      <a:schemeClr val="tx1"/>
                    </a:gs>
                    <a:gs pos="30000">
                      <a:schemeClr val="tx1"/>
                    </a:gs>
                  </a:gsLst>
                  <a:lin ang="5400000" scaled="0"/>
                </a:gradFill>
              </a:rPr>
              <a:t>, </a:t>
            </a:r>
            <a:r>
              <a:rPr lang="en-US" sz="2400" dirty="0">
                <a:solidFill>
                  <a:srgbClr val="0070C0"/>
                </a:solidFill>
              </a:rPr>
              <a:t>lower variance</a:t>
            </a:r>
          </a:p>
        </p:txBody>
      </p:sp>
      <p:pic>
        <p:nvPicPr>
          <p:cNvPr id="10" name="Picture 9">
            <a:extLst>
              <a:ext uri="{FF2B5EF4-FFF2-40B4-BE49-F238E27FC236}">
                <a16:creationId xmlns:a16="http://schemas.microsoft.com/office/drawing/2014/main" id="{03C62F18-DD75-8747-8D14-24123117A6BF}"/>
              </a:ext>
            </a:extLst>
          </p:cNvPr>
          <p:cNvPicPr>
            <a:picLocks noChangeAspect="1"/>
          </p:cNvPicPr>
          <p:nvPr/>
        </p:nvPicPr>
        <p:blipFill>
          <a:blip r:embed="rId3"/>
          <a:stretch>
            <a:fillRect/>
          </a:stretch>
        </p:blipFill>
        <p:spPr>
          <a:xfrm>
            <a:off x="4008437" y="1872011"/>
            <a:ext cx="7849174" cy="3835748"/>
          </a:xfrm>
          <a:prstGeom prst="rect">
            <a:avLst/>
          </a:prstGeom>
        </p:spPr>
      </p:pic>
    </p:spTree>
    <p:extLst>
      <p:ext uri="{BB962C8B-B14F-4D97-AF65-F5344CB8AC3E}">
        <p14:creationId xmlns:p14="http://schemas.microsoft.com/office/powerpoint/2010/main" val="694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3639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With </a:t>
            </a:r>
            <a:r>
              <a:rPr lang="en-US" sz="2400" b="1" dirty="0">
                <a:solidFill>
                  <a:srgbClr val="0070C0"/>
                </a:solidFill>
              </a:rPr>
              <a:t>high capacity models</a:t>
            </a:r>
            <a:r>
              <a:rPr lang="en-US" sz="2400" dirty="0">
                <a:gradFill>
                  <a:gsLst>
                    <a:gs pos="2917">
                      <a:schemeClr val="tx1"/>
                    </a:gs>
                    <a:gs pos="30000">
                      <a:schemeClr val="tx1"/>
                    </a:gs>
                  </a:gsLst>
                  <a:lin ang="5400000" scaled="0"/>
                </a:gradFill>
              </a:rPr>
              <a:t>, you need more data to tune the model appropriately</a:t>
            </a:r>
          </a:p>
          <a:p>
            <a:pPr marL="342900" indent="-342900">
              <a:lnSpc>
                <a:spcPct val="90000"/>
              </a:lnSpc>
              <a:spcAft>
                <a:spcPts val="600"/>
              </a:spcAft>
              <a:buFont typeface="Arial" panose="020B0604020202020204" pitchFamily="34" charset="0"/>
              <a:buChar char="•"/>
            </a:pPr>
            <a:r>
              <a:rPr lang="en-US" sz="2400" dirty="0">
                <a:solidFill>
                  <a:srgbClr val="FF0000"/>
                </a:solidFill>
              </a:rPr>
              <a:t>Higher variance</a:t>
            </a:r>
            <a:r>
              <a:rPr lang="en-US" sz="2400" dirty="0">
                <a:gradFill>
                  <a:gsLst>
                    <a:gs pos="2917">
                      <a:schemeClr val="tx1"/>
                    </a:gs>
                    <a:gs pos="30000">
                      <a:schemeClr val="tx1"/>
                    </a:gs>
                  </a:gsLst>
                  <a:lin ang="5400000" scaled="0"/>
                </a:gradFill>
              </a:rPr>
              <a:t>, </a:t>
            </a:r>
            <a:r>
              <a:rPr lang="en-US" sz="2400" dirty="0">
                <a:solidFill>
                  <a:srgbClr val="0070C0"/>
                </a:solidFill>
              </a:rPr>
              <a:t>lower bias</a:t>
            </a:r>
          </a:p>
        </p:txBody>
      </p:sp>
      <p:pic>
        <p:nvPicPr>
          <p:cNvPr id="7" name="Picture 6">
            <a:extLst>
              <a:ext uri="{FF2B5EF4-FFF2-40B4-BE49-F238E27FC236}">
                <a16:creationId xmlns:a16="http://schemas.microsoft.com/office/drawing/2014/main" id="{F1BD0502-D265-604C-AC33-5F795C10DC72}"/>
              </a:ext>
            </a:extLst>
          </p:cNvPr>
          <p:cNvPicPr>
            <a:picLocks noChangeAspect="1"/>
          </p:cNvPicPr>
          <p:nvPr/>
        </p:nvPicPr>
        <p:blipFill>
          <a:blip r:embed="rId3"/>
          <a:stretch>
            <a:fillRect/>
          </a:stretch>
        </p:blipFill>
        <p:spPr>
          <a:xfrm>
            <a:off x="4235551" y="2088148"/>
            <a:ext cx="7191089" cy="3619611"/>
          </a:xfrm>
          <a:prstGeom prst="rect">
            <a:avLst/>
          </a:prstGeom>
        </p:spPr>
      </p:pic>
    </p:spTree>
    <p:extLst>
      <p:ext uri="{BB962C8B-B14F-4D97-AF65-F5344CB8AC3E}">
        <p14:creationId xmlns:p14="http://schemas.microsoft.com/office/powerpoint/2010/main" val="10865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B35-EFB7-E345-AC6B-8ECAB8276540}"/>
              </a:ext>
            </a:extLst>
          </p:cNvPr>
          <p:cNvSpPr>
            <a:spLocks noGrp="1"/>
          </p:cNvSpPr>
          <p:nvPr>
            <p:ph type="title"/>
          </p:nvPr>
        </p:nvSpPr>
        <p:spPr>
          <a:xfrm>
            <a:off x="427037" y="280105"/>
            <a:ext cx="10456093" cy="1041083"/>
          </a:xfrm>
        </p:spPr>
        <p:txBody>
          <a:bodyPr/>
          <a:lstStyle/>
          <a:p>
            <a:r>
              <a:rPr lang="en-US" dirty="0"/>
              <a:t>Bias-Variance Tradeoff and Performance Diagnostics</a:t>
            </a:r>
          </a:p>
        </p:txBody>
      </p:sp>
      <p:sp>
        <p:nvSpPr>
          <p:cNvPr id="3" name="Content Placeholder 2">
            <a:extLst>
              <a:ext uri="{FF2B5EF4-FFF2-40B4-BE49-F238E27FC236}">
                <a16:creationId xmlns:a16="http://schemas.microsoft.com/office/drawing/2014/main" id="{DD8FAEAD-4DDE-EA47-A391-B710D289D5B8}"/>
              </a:ext>
            </a:extLst>
          </p:cNvPr>
          <p:cNvSpPr>
            <a:spLocks noGrp="1"/>
          </p:cNvSpPr>
          <p:nvPr>
            <p:ph idx="1"/>
          </p:nvPr>
        </p:nvSpPr>
        <p:spPr>
          <a:xfrm>
            <a:off x="274638" y="2201862"/>
            <a:ext cx="2743200" cy="4038600"/>
          </a:xfrm>
        </p:spPr>
        <p:txBody>
          <a:bodyPr/>
          <a:lstStyle/>
          <a:p>
            <a:r>
              <a:rPr lang="en-US" sz="2400" dirty="0">
                <a:latin typeface="+mn-lt"/>
              </a:rPr>
              <a:t>We have an intrinsic need to balance the </a:t>
            </a:r>
            <a:r>
              <a:rPr lang="en-US" sz="2400" dirty="0">
                <a:solidFill>
                  <a:srgbClr val="00B050"/>
                </a:solidFill>
                <a:latin typeface="+mn-lt"/>
              </a:rPr>
              <a:t>capacity of our models</a:t>
            </a:r>
            <a:r>
              <a:rPr lang="en-US" sz="2400" dirty="0">
                <a:latin typeface="+mn-lt"/>
              </a:rPr>
              <a:t> with the </a:t>
            </a:r>
            <a:r>
              <a:rPr lang="en-US" sz="2400" dirty="0">
                <a:solidFill>
                  <a:srgbClr val="00B050"/>
                </a:solidFill>
                <a:latin typeface="+mn-lt"/>
              </a:rPr>
              <a:t>amount of data </a:t>
            </a:r>
            <a:r>
              <a:rPr lang="en-US" sz="2400" dirty="0">
                <a:latin typeface="+mn-lt"/>
              </a:rPr>
              <a:t>we have</a:t>
            </a:r>
          </a:p>
          <a:p>
            <a:r>
              <a:rPr lang="en-US" sz="2400" dirty="0">
                <a:latin typeface="+mn-lt"/>
              </a:rPr>
              <a:t>What turns out to be especially important, is </a:t>
            </a:r>
            <a:r>
              <a:rPr lang="en-US" sz="2400" dirty="0">
                <a:solidFill>
                  <a:srgbClr val="00B050"/>
                </a:solidFill>
                <a:latin typeface="+mn-lt"/>
              </a:rPr>
              <a:t>the amount of labeled data that we can turn into features</a:t>
            </a:r>
          </a:p>
        </p:txBody>
      </p:sp>
      <p:cxnSp>
        <p:nvCxnSpPr>
          <p:cNvPr id="4" name="Straight Connector 3">
            <a:extLst>
              <a:ext uri="{FF2B5EF4-FFF2-40B4-BE49-F238E27FC236}">
                <a16:creationId xmlns:a16="http://schemas.microsoft.com/office/drawing/2014/main" id="{B618D9DA-A359-4847-9BC2-2528EFC6682D}"/>
              </a:ext>
            </a:extLst>
          </p:cNvPr>
          <p:cNvCxnSpPr>
            <a:cxnSpLocks/>
          </p:cNvCxnSpPr>
          <p:nvPr/>
        </p:nvCxnSpPr>
        <p:spPr>
          <a:xfrm>
            <a:off x="3246437" y="22018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4E67D0-1947-8B48-B5EE-E14EB8AFC0EB}"/>
              </a:ext>
            </a:extLst>
          </p:cNvPr>
          <p:cNvPicPr>
            <a:picLocks noChangeAspect="1"/>
          </p:cNvPicPr>
          <p:nvPr/>
        </p:nvPicPr>
        <p:blipFill>
          <a:blip r:embed="rId3"/>
          <a:stretch>
            <a:fillRect/>
          </a:stretch>
        </p:blipFill>
        <p:spPr>
          <a:xfrm>
            <a:off x="3448683" y="2201862"/>
            <a:ext cx="4366031" cy="2133600"/>
          </a:xfrm>
          <a:prstGeom prst="rect">
            <a:avLst/>
          </a:prstGeom>
        </p:spPr>
      </p:pic>
      <p:sp>
        <p:nvSpPr>
          <p:cNvPr id="6" name="Content Placeholder 2">
            <a:extLst>
              <a:ext uri="{FF2B5EF4-FFF2-40B4-BE49-F238E27FC236}">
                <a16:creationId xmlns:a16="http://schemas.microsoft.com/office/drawing/2014/main" id="{239463F3-BFEE-E44F-803A-5E6D524EBBDB}"/>
              </a:ext>
            </a:extLst>
          </p:cNvPr>
          <p:cNvSpPr txBox="1">
            <a:spLocks/>
          </p:cNvSpPr>
          <p:nvPr/>
        </p:nvSpPr>
        <p:spPr>
          <a:xfrm>
            <a:off x="3220083" y="4564062"/>
            <a:ext cx="4826954" cy="1144929"/>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Use better features </a:t>
            </a:r>
            <a:r>
              <a:rPr lang="en-US" sz="1600" dirty="0">
                <a:solidFill>
                  <a:srgbClr val="0070C0"/>
                </a:solidFill>
                <a:latin typeface="+mn-lt"/>
              </a:rPr>
              <a:t>(differentiable programming to automatically learn good features)</a:t>
            </a:r>
          </a:p>
          <a:p>
            <a:r>
              <a:rPr lang="en-US" sz="2400" dirty="0">
                <a:solidFill>
                  <a:srgbClr val="0070C0"/>
                </a:solidFill>
                <a:latin typeface="+mn-lt"/>
              </a:rPr>
              <a:t>Use a higher capacity model</a:t>
            </a:r>
          </a:p>
        </p:txBody>
      </p:sp>
      <p:cxnSp>
        <p:nvCxnSpPr>
          <p:cNvPr id="7" name="Straight Connector 6">
            <a:extLst>
              <a:ext uri="{FF2B5EF4-FFF2-40B4-BE49-F238E27FC236}">
                <a16:creationId xmlns:a16="http://schemas.microsoft.com/office/drawing/2014/main" id="{CB8EC7DB-05C1-0F49-A233-81E5485A0D01}"/>
              </a:ext>
            </a:extLst>
          </p:cNvPr>
          <p:cNvCxnSpPr>
            <a:cxnSpLocks/>
          </p:cNvCxnSpPr>
          <p:nvPr/>
        </p:nvCxnSpPr>
        <p:spPr>
          <a:xfrm>
            <a:off x="7814714" y="20494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C1CB72-6756-7A4B-B18F-F57B7C6F5F96}"/>
              </a:ext>
            </a:extLst>
          </p:cNvPr>
          <p:cNvPicPr>
            <a:picLocks noChangeAspect="1"/>
          </p:cNvPicPr>
          <p:nvPr/>
        </p:nvPicPr>
        <p:blipFill>
          <a:blip r:embed="rId4"/>
          <a:stretch>
            <a:fillRect/>
          </a:stretch>
        </p:blipFill>
        <p:spPr>
          <a:xfrm>
            <a:off x="7953240" y="2201862"/>
            <a:ext cx="4391967" cy="2210682"/>
          </a:xfrm>
          <a:prstGeom prst="rect">
            <a:avLst/>
          </a:prstGeom>
        </p:spPr>
      </p:pic>
      <p:sp>
        <p:nvSpPr>
          <p:cNvPr id="10" name="Content Placeholder 2">
            <a:extLst>
              <a:ext uri="{FF2B5EF4-FFF2-40B4-BE49-F238E27FC236}">
                <a16:creationId xmlns:a16="http://schemas.microsoft.com/office/drawing/2014/main" id="{54370542-BEE4-774D-B409-6A6921BD1486}"/>
              </a:ext>
            </a:extLst>
          </p:cNvPr>
          <p:cNvSpPr txBox="1">
            <a:spLocks/>
          </p:cNvSpPr>
          <p:nvPr/>
        </p:nvSpPr>
        <p:spPr>
          <a:xfrm>
            <a:off x="7917698"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Label more data</a:t>
            </a:r>
          </a:p>
          <a:p>
            <a:r>
              <a:rPr lang="en-US" sz="2400" dirty="0">
                <a:solidFill>
                  <a:srgbClr val="0070C0"/>
                </a:solidFill>
                <a:latin typeface="+mn-lt"/>
              </a:rPr>
              <a:t>Apply regularization / shrinkage</a:t>
            </a:r>
          </a:p>
        </p:txBody>
      </p:sp>
    </p:spTree>
    <p:extLst>
      <p:ext uri="{BB962C8B-B14F-4D97-AF65-F5344CB8AC3E}">
        <p14:creationId xmlns:p14="http://schemas.microsoft.com/office/powerpoint/2010/main" val="9428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622256"/>
          </a:xfrm>
        </p:spPr>
        <p:txBody>
          <a:bodyPr/>
          <a:lstStyle/>
          <a:p>
            <a:r>
              <a:rPr lang="en-US" dirty="0" err="1">
                <a:solidFill>
                  <a:schemeClr val="accent1">
                    <a:lumMod val="75000"/>
                  </a:schemeClr>
                </a:solidFill>
              </a:rPr>
              <a:t>Featurizing</a:t>
            </a:r>
            <a:r>
              <a:rPr lang="en-US" dirty="0">
                <a:solidFill>
                  <a:schemeClr val="accent1">
                    <a:lumMod val="75000"/>
                  </a:schemeClr>
                </a:solidFill>
              </a:rPr>
              <a:t> Text</a:t>
            </a:r>
            <a:br>
              <a:rPr lang="en-US" dirty="0"/>
            </a:br>
            <a:br>
              <a:rPr lang="en-US" dirty="0"/>
            </a:br>
            <a:r>
              <a:rPr lang="en-US" sz="3200" dirty="0"/>
              <a:t>data, data everywhere</a:t>
            </a:r>
          </a:p>
        </p:txBody>
      </p:sp>
    </p:spTree>
    <p:extLst>
      <p:ext uri="{BB962C8B-B14F-4D97-AF65-F5344CB8AC3E}">
        <p14:creationId xmlns:p14="http://schemas.microsoft.com/office/powerpoint/2010/main" val="16890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representation (local)</a:t>
            </a:r>
            <a:endParaRPr lang="en-GB" dirty="0"/>
          </a:p>
        </p:txBody>
      </p:sp>
      <p:sp>
        <p:nvSpPr>
          <p:cNvPr id="3" name="Content Placeholder 2"/>
          <p:cNvSpPr>
            <a:spLocks noGrp="1"/>
          </p:cNvSpPr>
          <p:nvPr>
            <p:ph idx="1"/>
          </p:nvPr>
        </p:nvSpPr>
        <p:spPr>
          <a:xfrm>
            <a:off x="855768" y="1861968"/>
            <a:ext cx="10724938" cy="4437962"/>
          </a:xfrm>
        </p:spPr>
        <p:txBody>
          <a:bodyPr>
            <a:normAutofit/>
          </a:bodyPr>
          <a:lstStyle/>
          <a:p>
            <a:pPr marL="0" indent="0" algn="just">
              <a:lnSpc>
                <a:spcPct val="100000"/>
              </a:lnSpc>
              <a:spcBef>
                <a:spcPts val="0"/>
              </a:spcBef>
              <a:spcAft>
                <a:spcPts val="2448"/>
              </a:spcAft>
              <a:buNone/>
            </a:pPr>
            <a:r>
              <a:rPr lang="en-US" dirty="0"/>
              <a:t>		Dim = |V|			sim(banana, mango) = 0</a:t>
            </a:r>
          </a:p>
        </p:txBody>
      </p:sp>
      <p:sp>
        <p:nvSpPr>
          <p:cNvPr id="19" name="Rounded Rectangle 3"/>
          <p:cNvSpPr/>
          <p:nvPr/>
        </p:nvSpPr>
        <p:spPr>
          <a:xfrm>
            <a:off x="2671932" y="3155171"/>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1" name="Oval 20"/>
          <p:cNvSpPr/>
          <p:nvPr/>
        </p:nvSpPr>
        <p:spPr>
          <a:xfrm>
            <a:off x="2821538"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2" name="Oval 21"/>
          <p:cNvSpPr/>
          <p:nvPr/>
        </p:nvSpPr>
        <p:spPr>
          <a:xfrm>
            <a:off x="3477504" y="321961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3" name="Oval 22"/>
          <p:cNvSpPr/>
          <p:nvPr/>
        </p:nvSpPr>
        <p:spPr>
          <a:xfrm>
            <a:off x="4133470"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4" name="Oval 23"/>
          <p:cNvSpPr/>
          <p:nvPr/>
        </p:nvSpPr>
        <p:spPr>
          <a:xfrm>
            <a:off x="478943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5441432"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097398" y="3219615"/>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6753364"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7409331"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06132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8717291" y="321961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9373257"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9" name="Oval 38"/>
          <p:cNvSpPr/>
          <p:nvPr/>
        </p:nvSpPr>
        <p:spPr>
          <a:xfrm>
            <a:off x="10029224"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3" name="Rounded Rectangle 36"/>
          <p:cNvSpPr/>
          <p:nvPr/>
        </p:nvSpPr>
        <p:spPr>
          <a:xfrm>
            <a:off x="2671932" y="4138019"/>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4" name="Oval 43"/>
          <p:cNvSpPr/>
          <p:nvPr/>
        </p:nvSpPr>
        <p:spPr>
          <a:xfrm>
            <a:off x="2821538"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3477504"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133470"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478943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5441432"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097398"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6753364"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7409331"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06132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8717291" y="420246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9373257"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10029224"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0" name="Rectangle 59"/>
          <p:cNvSpPr/>
          <p:nvPr/>
        </p:nvSpPr>
        <p:spPr>
          <a:xfrm>
            <a:off x="8801431" y="3284450"/>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endParaRPr>
          </a:p>
        </p:txBody>
      </p:sp>
      <p:sp>
        <p:nvSpPr>
          <p:cNvPr id="61" name="Rectangle 60"/>
          <p:cNvSpPr/>
          <p:nvPr/>
        </p:nvSpPr>
        <p:spPr>
          <a:xfrm>
            <a:off x="8826786" y="4267298"/>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endParaRPr>
          </a:p>
        </p:txBody>
      </p:sp>
      <p:sp>
        <p:nvSpPr>
          <p:cNvPr id="62" name="Rectangle 61"/>
          <p:cNvSpPr/>
          <p:nvPr/>
        </p:nvSpPr>
        <p:spPr>
          <a:xfrm>
            <a:off x="1056218" y="3177783"/>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3" name="Rectangle 62"/>
          <p:cNvSpPr/>
          <p:nvPr/>
        </p:nvSpPr>
        <p:spPr>
          <a:xfrm>
            <a:off x="1056217" y="4202461"/>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5" name="TextBox 4"/>
          <p:cNvSpPr txBox="1"/>
          <p:nvPr/>
        </p:nvSpPr>
        <p:spPr>
          <a:xfrm>
            <a:off x="7250641" y="6299930"/>
            <a:ext cx="5257952" cy="670445"/>
          </a:xfrm>
          <a:prstGeom prst="rect">
            <a:avLst/>
          </a:prstGeom>
          <a:noFill/>
        </p:spPr>
        <p:txBody>
          <a:bodyPr wrap="square" rtlCol="0">
            <a:spAutoFit/>
          </a:bodyPr>
          <a:lstStyle/>
          <a:p>
            <a:pPr defTabSz="932597">
              <a:defRPr/>
            </a:pPr>
            <a:r>
              <a:rPr lang="en-US" sz="1836" kern="0" dirty="0">
                <a:solidFill>
                  <a:schemeClr val="bg1">
                    <a:lumMod val="50000"/>
                  </a:schemeClr>
                </a:solidFill>
              </a:rPr>
              <a:t>Notes: 1) Popular sim() is cosine, 2) Words/tokens come from some tokenization and transformation</a:t>
            </a:r>
          </a:p>
        </p:txBody>
      </p:sp>
    </p:spTree>
    <p:extLst>
      <p:ext uri="{BB962C8B-B14F-4D97-AF65-F5344CB8AC3E}">
        <p14:creationId xmlns:p14="http://schemas.microsoft.com/office/powerpoint/2010/main" val="3960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Context-based distributed representation</a:t>
            </a:r>
          </a:p>
        </p:txBody>
      </p:sp>
      <p:sp>
        <p:nvSpPr>
          <p:cNvPr id="5" name="Rectangle 4"/>
          <p:cNvSpPr/>
          <p:nvPr/>
        </p:nvSpPr>
        <p:spPr>
          <a:xfrm>
            <a:off x="2391347" y="6665703"/>
            <a:ext cx="8902610" cy="286306"/>
          </a:xfrm>
          <a:prstGeom prst="rect">
            <a:avLst/>
          </a:prstGeom>
        </p:spPr>
        <p:txBody>
          <a:bodyPr wrap="square">
            <a:spAutoFit/>
          </a:bodyPr>
          <a:lstStyle/>
          <a:p>
            <a:pPr defTabSz="932597">
              <a:defRPr/>
            </a:pPr>
            <a:r>
              <a:rPr lang="en-US" sz="1224" kern="0" dirty="0" err="1">
                <a:solidFill>
                  <a:srgbClr val="222222"/>
                </a:solidFill>
              </a:rPr>
              <a:t>Turney</a:t>
            </a:r>
            <a:r>
              <a:rPr lang="en-US" sz="1224" kern="0" dirty="0">
                <a:solidFill>
                  <a:srgbClr val="222222"/>
                </a:solidFill>
              </a:rPr>
              <a:t> and Pantel. </a:t>
            </a:r>
            <a:r>
              <a:rPr lang="en-US" sz="1224" kern="0" dirty="0">
                <a:solidFill>
                  <a:srgbClr val="222222"/>
                </a:solidFill>
                <a:hlinkClick r:id="rId3"/>
              </a:rPr>
              <a:t>From frequency to meaning: Vector space models of semantics</a:t>
            </a:r>
            <a:r>
              <a:rPr lang="en-US" sz="1224" kern="0" dirty="0">
                <a:solidFill>
                  <a:srgbClr val="222222"/>
                </a:solidFill>
              </a:rPr>
              <a:t>. </a:t>
            </a:r>
            <a:r>
              <a:rPr lang="en-US" sz="1224" i="1" kern="0" dirty="0">
                <a:solidFill>
                  <a:srgbClr val="222222"/>
                </a:solidFill>
              </a:rPr>
              <a:t>Journal of artificial intelligence research</a:t>
            </a:r>
            <a:r>
              <a:rPr lang="en-US" sz="1224" kern="0" dirty="0">
                <a:solidFill>
                  <a:srgbClr val="222222"/>
                </a:solidFill>
              </a:rPr>
              <a:t> 2010</a:t>
            </a:r>
            <a:endParaRPr lang="en-US" sz="1224" kern="0" dirty="0">
              <a:solidFill>
                <a:sysClr val="windowText" lastClr="000000"/>
              </a:solidFill>
            </a:endParaRPr>
          </a:p>
        </p:txBody>
      </p:sp>
      <p:grpSp>
        <p:nvGrpSpPr>
          <p:cNvPr id="14" name="Group 13"/>
          <p:cNvGrpSpPr/>
          <p:nvPr/>
        </p:nvGrpSpPr>
        <p:grpSpPr>
          <a:xfrm>
            <a:off x="8116446" y="4806686"/>
            <a:ext cx="3918614" cy="1084513"/>
            <a:chOff x="6264656" y="5118227"/>
            <a:chExt cx="3842127" cy="1063345"/>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7079079" y="5118227"/>
              <a:ext cx="3027704" cy="1063345"/>
              <a:chOff x="7225129" y="4954675"/>
              <a:chExt cx="3027704" cy="1063345"/>
            </a:xfrm>
          </p:grpSpPr>
          <p:sp>
            <p:nvSpPr>
              <p:cNvPr id="17" name="Rectangle 16"/>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18" name="Rectangle 17"/>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19" name="Rectangle 18"/>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20" name="Rectangle 19"/>
          <p:cNvSpPr/>
          <p:nvPr/>
        </p:nvSpPr>
        <p:spPr>
          <a:xfrm>
            <a:off x="7972570" y="5905426"/>
            <a:ext cx="4314184" cy="478442"/>
          </a:xfrm>
          <a:prstGeom prst="rect">
            <a:avLst/>
          </a:prstGeom>
        </p:spPr>
        <p:txBody>
          <a:bodyPr wrap="square">
            <a:spAutoFit/>
          </a:bodyPr>
          <a:lstStyle/>
          <a:p>
            <a:pPr defTabSz="932597">
              <a:defRPr/>
            </a:pPr>
            <a:r>
              <a:rPr lang="en-US" sz="1224" kern="0" dirty="0">
                <a:solidFill>
                  <a:sysClr val="windowText" lastClr="000000"/>
                </a:solidFill>
              </a:rPr>
              <a:t>Firth, J. R. (1957). A synopsis of linguistic theory 1930–1955. In Studies in Linguistic Analysis, p. 11. Blackwell, Oxford.</a:t>
            </a:r>
          </a:p>
        </p:txBody>
      </p:sp>
      <p:sp>
        <p:nvSpPr>
          <p:cNvPr id="25" name="Rounded Rectangle 3"/>
          <p:cNvSpPr/>
          <p:nvPr/>
        </p:nvSpPr>
        <p:spPr>
          <a:xfrm>
            <a:off x="2728812" y="2158755"/>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6" name="Oval 25"/>
          <p:cNvSpPr/>
          <p:nvPr/>
        </p:nvSpPr>
        <p:spPr>
          <a:xfrm>
            <a:off x="2878418"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7" name="Oval 26"/>
          <p:cNvSpPr/>
          <p:nvPr/>
        </p:nvSpPr>
        <p:spPr>
          <a:xfrm>
            <a:off x="3534384"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8" name="Oval 27"/>
          <p:cNvSpPr/>
          <p:nvPr/>
        </p:nvSpPr>
        <p:spPr>
          <a:xfrm>
            <a:off x="4190350"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9" name="Oval 28"/>
          <p:cNvSpPr/>
          <p:nvPr/>
        </p:nvSpPr>
        <p:spPr>
          <a:xfrm>
            <a:off x="484631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1" name="Oval 30"/>
          <p:cNvSpPr/>
          <p:nvPr/>
        </p:nvSpPr>
        <p:spPr>
          <a:xfrm>
            <a:off x="5498313"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6154278"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810244"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7466211" y="2223199"/>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811820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774172" y="2223198"/>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9430137"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10086104"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2" name="Rounded Rectangle 36"/>
          <p:cNvSpPr/>
          <p:nvPr/>
        </p:nvSpPr>
        <p:spPr>
          <a:xfrm>
            <a:off x="2728812" y="3115928"/>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3" name="Oval 42"/>
          <p:cNvSpPr/>
          <p:nvPr/>
        </p:nvSpPr>
        <p:spPr>
          <a:xfrm>
            <a:off x="2878418"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4" name="Oval 43"/>
          <p:cNvSpPr/>
          <p:nvPr/>
        </p:nvSpPr>
        <p:spPr>
          <a:xfrm>
            <a:off x="3534384" y="3180372"/>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4190350"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846316"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5498313"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6154278" y="318037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810244"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7466211"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8118206"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774172" y="318037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9430137"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10086104"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Rectangle 58"/>
          <p:cNvSpPr/>
          <p:nvPr/>
        </p:nvSpPr>
        <p:spPr>
          <a:xfrm>
            <a:off x="8768475" y="2288034"/>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0" name="Rectangle 59"/>
          <p:cNvSpPr/>
          <p:nvPr/>
        </p:nvSpPr>
        <p:spPr>
          <a:xfrm>
            <a:off x="8802388" y="3245207"/>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1" name="Rectangle 60"/>
          <p:cNvSpPr/>
          <p:nvPr/>
        </p:nvSpPr>
        <p:spPr>
          <a:xfrm>
            <a:off x="1113098" y="2181367"/>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2" name="Rectangle 61"/>
          <p:cNvSpPr/>
          <p:nvPr/>
        </p:nvSpPr>
        <p:spPr>
          <a:xfrm>
            <a:off x="1113097" y="3180370"/>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8" name="Rectangle 7"/>
          <p:cNvSpPr/>
          <p:nvPr/>
        </p:nvSpPr>
        <p:spPr>
          <a:xfrm>
            <a:off x="1113098" y="4193632"/>
            <a:ext cx="3884884" cy="1310809"/>
          </a:xfrm>
          <a:prstGeom prst="rect">
            <a:avLst/>
          </a:prstGeom>
        </p:spPr>
        <p:txBody>
          <a:bodyPr wrap="none">
            <a:spAutoFit/>
          </a:bodyPr>
          <a:lstStyle/>
          <a:p>
            <a:pPr defTabSz="932597">
              <a:defRPr/>
            </a:pPr>
            <a:r>
              <a:rPr lang="en-US" sz="2856" kern="0" dirty="0">
                <a:solidFill>
                  <a:sysClr val="windowText" lastClr="000000"/>
                </a:solidFill>
              </a:rPr>
              <a:t>sim(banana, mango) &gt; 0</a:t>
            </a:r>
          </a:p>
          <a:p>
            <a:pPr defTabSz="932597">
              <a:defRPr/>
            </a:pPr>
            <a:r>
              <a:rPr lang="en-US" sz="2448" kern="0" dirty="0">
                <a:solidFill>
                  <a:sysClr val="windowText" lastClr="000000"/>
                </a:solidFill>
              </a:rPr>
              <a:t>  Appear in same documents</a:t>
            </a:r>
          </a:p>
          <a:p>
            <a:pPr defTabSz="932597">
              <a:defRPr/>
            </a:pPr>
            <a:r>
              <a:rPr lang="en-US" sz="2448" kern="0" dirty="0">
                <a:solidFill>
                  <a:sysClr val="windowText" lastClr="000000"/>
                </a:solidFill>
              </a:rPr>
              <a:t>  Appear near same words</a:t>
            </a:r>
          </a:p>
        </p:txBody>
      </p:sp>
      <p:cxnSp>
        <p:nvCxnSpPr>
          <p:cNvPr id="63" name="Straight Arrow Connector 62"/>
          <p:cNvCxnSpPr>
            <a:cxnSpLocks/>
          </p:cNvCxnSpPr>
          <p:nvPr/>
        </p:nvCxnSpPr>
        <p:spPr>
          <a:xfrm flipH="1">
            <a:off x="9220159" y="1962470"/>
            <a:ext cx="277876" cy="3145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433598" y="1664187"/>
            <a:ext cx="1005799" cy="350330"/>
          </a:xfrm>
          <a:prstGeom prst="rect">
            <a:avLst/>
          </a:prstGeom>
          <a:noFill/>
        </p:spPr>
        <p:txBody>
          <a:bodyPr wrap="none" rtlCol="0">
            <a:spAutoFit/>
          </a:bodyPr>
          <a:lstStyle/>
          <a:p>
            <a:pPr algn="ctr" defTabSz="932597">
              <a:defRPr/>
            </a:pPr>
            <a:r>
              <a:rPr lang="en-US" sz="1632" b="1" kern="0" dirty="0">
                <a:solidFill>
                  <a:srgbClr val="00B0F0"/>
                </a:solidFill>
              </a:rPr>
              <a:t>Non-zero</a:t>
            </a:r>
          </a:p>
        </p:txBody>
      </p:sp>
      <p:cxnSp>
        <p:nvCxnSpPr>
          <p:cNvPr id="66" name="Straight Arrow Connector 65"/>
          <p:cNvCxnSpPr>
            <a:cxnSpLocks/>
          </p:cNvCxnSpPr>
          <p:nvPr/>
        </p:nvCxnSpPr>
        <p:spPr>
          <a:xfrm flipH="1">
            <a:off x="10530240" y="1959721"/>
            <a:ext cx="277876" cy="314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761842" y="1672317"/>
            <a:ext cx="587262" cy="350330"/>
          </a:xfrm>
          <a:prstGeom prst="rect">
            <a:avLst/>
          </a:prstGeom>
          <a:noFill/>
        </p:spPr>
        <p:txBody>
          <a:bodyPr wrap="none" rtlCol="0">
            <a:spAutoFit/>
          </a:bodyPr>
          <a:lstStyle/>
          <a:p>
            <a:pPr algn="ctr" defTabSz="932597">
              <a:defRPr/>
            </a:pPr>
            <a:r>
              <a:rPr lang="en-US" sz="1632" b="1" kern="0" dirty="0">
                <a:solidFill>
                  <a:sysClr val="windowText" lastClr="000000"/>
                </a:solidFill>
              </a:rPr>
              <a:t>Zero</a:t>
            </a:r>
          </a:p>
        </p:txBody>
      </p:sp>
    </p:spTree>
    <p:extLst>
      <p:ext uri="{BB962C8B-B14F-4D97-AF65-F5344CB8AC3E}">
        <p14:creationId xmlns:p14="http://schemas.microsoft.com/office/powerpoint/2010/main" val="86608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9669" y="3953118"/>
            <a:ext cx="3251276" cy="15348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932597">
              <a:defRPr/>
            </a:pPr>
            <a:r>
              <a:rPr lang="en-US" sz="1836" kern="0" dirty="0">
                <a:solidFill>
                  <a:sysClr val="windowText" lastClr="000000"/>
                </a:solidFill>
              </a:rPr>
              <a:t>Distributional methods use distributed representations</a:t>
            </a: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p:txBody>
      </p:sp>
      <p:sp>
        <p:nvSpPr>
          <p:cNvPr id="2" name="Title 1"/>
          <p:cNvSpPr>
            <a:spLocks noGrp="1"/>
          </p:cNvSpPr>
          <p:nvPr>
            <p:ph type="title"/>
          </p:nvPr>
        </p:nvSpPr>
        <p:spPr/>
        <p:txBody>
          <a:bodyPr/>
          <a:lstStyle/>
          <a:p>
            <a:r>
              <a:rPr lang="en-US" dirty="0"/>
              <a:t>Distributed and distributional</a:t>
            </a:r>
            <a:endParaRPr lang="en-GB" dirty="0"/>
          </a:p>
        </p:txBody>
      </p:sp>
      <p:sp>
        <p:nvSpPr>
          <p:cNvPr id="5" name="Content Placeholder 4"/>
          <p:cNvSpPr>
            <a:spLocks noGrp="1"/>
          </p:cNvSpPr>
          <p:nvPr>
            <p:ph sz="half" idx="1"/>
          </p:nvPr>
        </p:nvSpPr>
        <p:spPr>
          <a:xfrm>
            <a:off x="855008" y="1861968"/>
            <a:ext cx="5285502" cy="2677656"/>
          </a:xfrm>
        </p:spPr>
        <p:txBody>
          <a:bodyPr/>
          <a:lstStyle/>
          <a:p>
            <a:r>
              <a:rPr lang="en-US" b="1" dirty="0"/>
              <a:t>Distributed representation</a:t>
            </a:r>
            <a:r>
              <a:rPr lang="en-US" dirty="0"/>
              <a:t>: Vector represents a concept as a pattern, rather than 1-hot </a:t>
            </a:r>
          </a:p>
        </p:txBody>
      </p:sp>
      <p:sp>
        <p:nvSpPr>
          <p:cNvPr id="6" name="Content Placeholder 5"/>
          <p:cNvSpPr>
            <a:spLocks noGrp="1"/>
          </p:cNvSpPr>
          <p:nvPr>
            <p:ph sz="half" idx="2"/>
          </p:nvPr>
        </p:nvSpPr>
        <p:spPr>
          <a:xfrm>
            <a:off x="6295965" y="1861968"/>
            <a:ext cx="5285502" cy="2677656"/>
          </a:xfrm>
        </p:spPr>
        <p:txBody>
          <a:bodyPr/>
          <a:lstStyle/>
          <a:p>
            <a:r>
              <a:rPr lang="en-US" b="1" dirty="0"/>
              <a:t>Distributional semantics</a:t>
            </a:r>
            <a:r>
              <a:rPr lang="en-US" dirty="0"/>
              <a:t>: Linguistic items with similar distributions (e.g. context words) have similar meanings</a:t>
            </a:r>
          </a:p>
        </p:txBody>
      </p:sp>
      <p:sp>
        <p:nvSpPr>
          <p:cNvPr id="8" name="TextBox 7"/>
          <p:cNvSpPr txBox="1"/>
          <p:nvPr/>
        </p:nvSpPr>
        <p:spPr>
          <a:xfrm>
            <a:off x="3355604" y="6714809"/>
            <a:ext cx="5979690" cy="262241"/>
          </a:xfrm>
          <a:prstGeom prst="rect">
            <a:avLst/>
          </a:prstGeom>
          <a:noFill/>
        </p:spPr>
        <p:txBody>
          <a:bodyPr wrap="square" rtlCol="0">
            <a:spAutoFit/>
          </a:bodyPr>
          <a:lstStyle/>
          <a:p>
            <a:pPr defTabSz="932597">
              <a:defRPr/>
            </a:pPr>
            <a:r>
              <a:rPr lang="en-US" sz="1071" kern="0" dirty="0">
                <a:solidFill>
                  <a:sysClr val="windowText" lastClr="000000"/>
                </a:solidFill>
                <a:hlinkClick r:id="rId3"/>
              </a:rPr>
              <a:t>http://www.marekrei.com/blog/26-things-i-learned-in-the-deep-learning-summer-school/</a:t>
            </a:r>
            <a:endParaRPr lang="en-GB" sz="1071" kern="0" dirty="0">
              <a:solidFill>
                <a:sysClr val="windowText" lastClr="000000"/>
              </a:solidFill>
            </a:endParaRPr>
          </a:p>
        </p:txBody>
      </p:sp>
      <p:grpSp>
        <p:nvGrpSpPr>
          <p:cNvPr id="47" name="Group 46"/>
          <p:cNvGrpSpPr/>
          <p:nvPr/>
        </p:nvGrpSpPr>
        <p:grpSpPr>
          <a:xfrm>
            <a:off x="8372033" y="5096108"/>
            <a:ext cx="3918614" cy="1084513"/>
            <a:chOff x="6264656" y="5118227"/>
            <a:chExt cx="3842127" cy="1063345"/>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6" name="Group 45"/>
            <p:cNvGrpSpPr/>
            <p:nvPr/>
          </p:nvGrpSpPr>
          <p:grpSpPr>
            <a:xfrm>
              <a:off x="7079079" y="5118227"/>
              <a:ext cx="3027704" cy="1063345"/>
              <a:chOff x="7225129" y="4954675"/>
              <a:chExt cx="3027704" cy="1063345"/>
            </a:xfrm>
          </p:grpSpPr>
          <p:sp>
            <p:nvSpPr>
              <p:cNvPr id="44" name="Rectangle 43"/>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43" name="Rectangle 42"/>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45" name="Rectangle 44"/>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51" name="Freeform 50"/>
          <p:cNvSpPr/>
          <p:nvPr/>
        </p:nvSpPr>
        <p:spPr>
          <a:xfrm>
            <a:off x="10507643" y="1861969"/>
            <a:ext cx="1261811" cy="3306208"/>
          </a:xfrm>
          <a:custGeom>
            <a:avLst/>
            <a:gdLst>
              <a:gd name="connsiteX0" fmla="*/ 0 w 1626514"/>
              <a:gd name="connsiteY0" fmla="*/ 80682 h 1503082"/>
              <a:gd name="connsiteX1" fmla="*/ 1098550 w 1626514"/>
              <a:gd name="connsiteY1" fmla="*/ 87032 h 1503082"/>
              <a:gd name="connsiteX2" fmla="*/ 1625600 w 1626514"/>
              <a:gd name="connsiteY2" fmla="*/ 969682 h 1503082"/>
              <a:gd name="connsiteX3" fmla="*/ 1200150 w 1626514"/>
              <a:gd name="connsiteY3" fmla="*/ 1503082 h 1503082"/>
            </a:gdLst>
            <a:ahLst/>
            <a:cxnLst>
              <a:cxn ang="0">
                <a:pos x="connsiteX0" y="connsiteY0"/>
              </a:cxn>
              <a:cxn ang="0">
                <a:pos x="connsiteX1" y="connsiteY1"/>
              </a:cxn>
              <a:cxn ang="0">
                <a:pos x="connsiteX2" y="connsiteY2"/>
              </a:cxn>
              <a:cxn ang="0">
                <a:pos x="connsiteX3" y="connsiteY3"/>
              </a:cxn>
            </a:cxnLst>
            <a:rect l="l" t="t" r="r" b="b"/>
            <a:pathLst>
              <a:path w="1626514" h="1503082">
                <a:moveTo>
                  <a:pt x="0" y="80682"/>
                </a:moveTo>
                <a:cubicBezTo>
                  <a:pt x="413808" y="9773"/>
                  <a:pt x="827617" y="-61135"/>
                  <a:pt x="1098550" y="87032"/>
                </a:cubicBezTo>
                <a:cubicBezTo>
                  <a:pt x="1369483" y="235199"/>
                  <a:pt x="1608667" y="733674"/>
                  <a:pt x="1625600" y="969682"/>
                </a:cubicBezTo>
                <a:cubicBezTo>
                  <a:pt x="1642533" y="1205690"/>
                  <a:pt x="1421341" y="1354386"/>
                  <a:pt x="1200150" y="1503082"/>
                </a:cubicBezTo>
              </a:path>
            </a:pathLst>
          </a:custGeom>
          <a:noFill/>
          <a:ln w="38100">
            <a:solidFill>
              <a:schemeClr val="tx1">
                <a:lumMod val="75000"/>
                <a:lumOff val="2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pic>
        <p:nvPicPr>
          <p:cNvPr id="3" name="Picture 2"/>
          <p:cNvPicPr>
            <a:picLocks noChangeAspect="1"/>
          </p:cNvPicPr>
          <p:nvPr/>
        </p:nvPicPr>
        <p:blipFill>
          <a:blip r:embed="rId5"/>
          <a:stretch>
            <a:fillRect/>
          </a:stretch>
        </p:blipFill>
        <p:spPr>
          <a:xfrm>
            <a:off x="2317081" y="4609458"/>
            <a:ext cx="3067730" cy="705225"/>
          </a:xfrm>
          <a:prstGeom prst="rect">
            <a:avLst/>
          </a:prstGeom>
        </p:spPr>
      </p:pic>
    </p:spTree>
    <p:extLst>
      <p:ext uri="{BB962C8B-B14F-4D97-AF65-F5344CB8AC3E}">
        <p14:creationId xmlns:p14="http://schemas.microsoft.com/office/powerpoint/2010/main" val="42786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Embeddings (distributed)</a:t>
            </a:r>
            <a:endParaRPr lang="en-GB" dirty="0"/>
          </a:p>
        </p:txBody>
      </p:sp>
      <p:sp>
        <p:nvSpPr>
          <p:cNvPr id="3" name="Content Placeholder 2"/>
          <p:cNvSpPr>
            <a:spLocks noGrp="1"/>
          </p:cNvSpPr>
          <p:nvPr>
            <p:ph sz="half" idx="1"/>
          </p:nvPr>
        </p:nvSpPr>
        <p:spPr/>
        <p:txBody>
          <a:bodyPr>
            <a:normAutofit/>
          </a:bodyPr>
          <a:lstStyle/>
          <a:p>
            <a:pPr marL="0" indent="0">
              <a:lnSpc>
                <a:spcPct val="110000"/>
              </a:lnSpc>
              <a:spcBef>
                <a:spcPts val="0"/>
              </a:spcBef>
              <a:spcAft>
                <a:spcPts val="2448"/>
              </a:spcAft>
              <a:buNone/>
            </a:pPr>
            <a:r>
              <a:rPr lang="en-US" dirty="0">
                <a:latin typeface="+mj-lt"/>
              </a:rPr>
              <a:t>Dense. Dim = 200 (for example)</a:t>
            </a:r>
          </a:p>
        </p:txBody>
      </p:sp>
      <p:grpSp>
        <p:nvGrpSpPr>
          <p:cNvPr id="44" name="Group 43"/>
          <p:cNvGrpSpPr/>
          <p:nvPr/>
        </p:nvGrpSpPr>
        <p:grpSpPr>
          <a:xfrm>
            <a:off x="7181927" y="2518028"/>
            <a:ext cx="3513987" cy="3124222"/>
            <a:chOff x="3897630" y="4446269"/>
            <a:chExt cx="2198370" cy="1954531"/>
          </a:xfrm>
        </p:grpSpPr>
        <p:cxnSp>
          <p:nvCxnSpPr>
            <p:cNvPr id="11" name="Straight Arrow Connector 10"/>
            <p:cNvCxnSpPr/>
            <p:nvPr/>
          </p:nvCxnSpPr>
          <p:spPr>
            <a:xfrm flipV="1">
              <a:off x="4857750" y="4446270"/>
              <a:ext cx="0" cy="1234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857750" y="5680710"/>
              <a:ext cx="12382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4206240" y="5680710"/>
              <a:ext cx="651510" cy="720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flipV="1">
              <a:off x="3897630" y="4823460"/>
              <a:ext cx="960120" cy="85725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4857750" y="4446269"/>
              <a:ext cx="834391" cy="123444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857749" y="4629150"/>
              <a:ext cx="1238251" cy="10515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9388246" y="2099164"/>
            <a:ext cx="909340" cy="382308"/>
          </a:xfrm>
          <a:prstGeom prst="rect">
            <a:avLst/>
          </a:prstGeom>
          <a:noFill/>
        </p:spPr>
        <p:txBody>
          <a:bodyPr wrap="none" rtlCol="0">
            <a:spAutoFit/>
          </a:bodyPr>
          <a:lstStyle/>
          <a:p>
            <a:pPr defTabSz="932597">
              <a:defRPr/>
            </a:pPr>
            <a:r>
              <a:rPr lang="en-US" sz="1836" kern="0" dirty="0">
                <a:solidFill>
                  <a:sysClr val="windowText" lastClr="000000"/>
                </a:solidFill>
              </a:rPr>
              <a:t>banana</a:t>
            </a:r>
          </a:p>
        </p:txBody>
      </p:sp>
      <p:sp>
        <p:nvSpPr>
          <p:cNvPr id="18" name="TextBox 17"/>
          <p:cNvSpPr txBox="1"/>
          <p:nvPr/>
        </p:nvSpPr>
        <p:spPr>
          <a:xfrm>
            <a:off x="10566472" y="2428500"/>
            <a:ext cx="858657" cy="382308"/>
          </a:xfrm>
          <a:prstGeom prst="rect">
            <a:avLst/>
          </a:prstGeom>
          <a:noFill/>
        </p:spPr>
        <p:txBody>
          <a:bodyPr wrap="none" rtlCol="0">
            <a:spAutoFit/>
          </a:bodyPr>
          <a:lstStyle/>
          <a:p>
            <a:pPr defTabSz="932597">
              <a:defRPr/>
            </a:pPr>
            <a:r>
              <a:rPr lang="en-US" sz="1836" kern="0" dirty="0">
                <a:solidFill>
                  <a:sysClr val="windowText" lastClr="000000"/>
                </a:solidFill>
              </a:rPr>
              <a:t>mango</a:t>
            </a:r>
          </a:p>
        </p:txBody>
      </p:sp>
      <p:sp>
        <p:nvSpPr>
          <p:cNvPr id="19" name="TextBox 18"/>
          <p:cNvSpPr txBox="1"/>
          <p:nvPr/>
        </p:nvSpPr>
        <p:spPr>
          <a:xfrm>
            <a:off x="6677943" y="2744263"/>
            <a:ext cx="552929" cy="382308"/>
          </a:xfrm>
          <a:prstGeom prst="rect">
            <a:avLst/>
          </a:prstGeom>
          <a:noFill/>
        </p:spPr>
        <p:txBody>
          <a:bodyPr wrap="none" rtlCol="0">
            <a:spAutoFit/>
          </a:bodyPr>
          <a:lstStyle/>
          <a:p>
            <a:pPr defTabSz="932597">
              <a:defRPr/>
            </a:pPr>
            <a:r>
              <a:rPr lang="en-US" sz="1836" kern="0" dirty="0">
                <a:solidFill>
                  <a:sysClr val="windowText" lastClr="000000"/>
                </a:solidFill>
              </a:rPr>
              <a:t>dog</a:t>
            </a:r>
          </a:p>
        </p:txBody>
      </p:sp>
    </p:spTree>
    <p:extLst>
      <p:ext uri="{BB962C8B-B14F-4D97-AF65-F5344CB8AC3E}">
        <p14:creationId xmlns:p14="http://schemas.microsoft.com/office/powerpoint/2010/main" val="116469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97"/>
          <p:cNvSpPr>
            <a:spLocks noGrp="1"/>
          </p:cNvSpPr>
          <p:nvPr>
            <p:ph type="title"/>
          </p:nvPr>
        </p:nvSpPr>
        <p:spPr/>
        <p:txBody>
          <a:bodyPr>
            <a:normAutofit/>
          </a:bodyPr>
          <a:lstStyle/>
          <a:p>
            <a:r>
              <a:rPr lang="en-US" sz="4896" dirty="0"/>
              <a:t>Word2vec</a:t>
            </a:r>
            <a:endParaRPr lang="en-GB" sz="4896" dirty="0"/>
          </a:p>
        </p:txBody>
      </p:sp>
      <p:pic>
        <p:nvPicPr>
          <p:cNvPr id="284" name="Content Placeholder 283"/>
          <p:cNvPicPr>
            <a:picLocks noGrp="1" noChangeAspect="1"/>
          </p:cNvPicPr>
          <p:nvPr>
            <p:ph idx="1"/>
          </p:nvPr>
        </p:nvPicPr>
        <p:blipFill>
          <a:blip r:embed="rId3"/>
          <a:stretch>
            <a:fillRect/>
          </a:stretch>
        </p:blipFill>
        <p:spPr>
          <a:xfrm>
            <a:off x="5287253" y="1908727"/>
            <a:ext cx="6295073" cy="3167356"/>
          </a:xfrm>
          <a:prstGeom prst="rect">
            <a:avLst/>
          </a:prstGeom>
        </p:spPr>
      </p:pic>
      <p:sp>
        <p:nvSpPr>
          <p:cNvPr id="200" name="Text Placeholder 199"/>
          <p:cNvSpPr>
            <a:spLocks noGrp="1"/>
          </p:cNvSpPr>
          <p:nvPr>
            <p:ph type="body" sz="half" idx="2"/>
          </p:nvPr>
        </p:nvSpPr>
        <p:spPr>
          <a:xfrm>
            <a:off x="857388" y="2389796"/>
            <a:ext cx="4010518" cy="2766210"/>
          </a:xfrm>
        </p:spPr>
        <p:txBody>
          <a:bodyPr/>
          <a:lstStyle/>
          <a:p>
            <a:pPr>
              <a:lnSpc>
                <a:spcPct val="100000"/>
              </a:lnSpc>
              <a:spcBef>
                <a:spcPts val="2448"/>
              </a:spcBef>
            </a:pPr>
            <a:r>
              <a:rPr lang="en-US" dirty="0"/>
              <a:t>Goal: simple (shallow) neural model learning from billion words scale corpus</a:t>
            </a:r>
          </a:p>
          <a:p>
            <a:pPr>
              <a:lnSpc>
                <a:spcPct val="100000"/>
              </a:lnSpc>
              <a:spcBef>
                <a:spcPts val="2448"/>
              </a:spcBef>
            </a:pPr>
            <a:r>
              <a:rPr lang="en-US" dirty="0"/>
              <a:t>Predict middle word from neighbors within a fixed size context window</a:t>
            </a:r>
          </a:p>
          <a:p>
            <a:pPr>
              <a:lnSpc>
                <a:spcPct val="100000"/>
              </a:lnSpc>
              <a:spcBef>
                <a:spcPts val="2448"/>
              </a:spcBef>
            </a:pPr>
            <a:r>
              <a:rPr lang="en-US" dirty="0"/>
              <a:t>Two different architectures:</a:t>
            </a:r>
          </a:p>
          <a:p>
            <a:pPr marL="349724" indent="-349724">
              <a:lnSpc>
                <a:spcPct val="100000"/>
              </a:lnSpc>
              <a:spcBef>
                <a:spcPts val="612"/>
              </a:spcBef>
              <a:buAutoNum type="arabicPeriod"/>
            </a:pPr>
            <a:r>
              <a:rPr lang="en-US" dirty="0"/>
              <a:t>Skip-gram</a:t>
            </a:r>
          </a:p>
          <a:p>
            <a:pPr marL="349724" indent="-349724">
              <a:lnSpc>
                <a:spcPct val="100000"/>
              </a:lnSpc>
              <a:spcBef>
                <a:spcPts val="612"/>
              </a:spcBef>
              <a:buAutoNum type="arabicPeriod"/>
            </a:pPr>
            <a:r>
              <a:rPr lang="en-US" dirty="0"/>
              <a:t>CBOW</a:t>
            </a:r>
          </a:p>
        </p:txBody>
      </p:sp>
      <p:sp>
        <p:nvSpPr>
          <p:cNvPr id="201" name="TextBox 200"/>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4"/>
              </a:rPr>
              <a:t>Mikolov</a:t>
            </a:r>
            <a:r>
              <a:rPr lang="en-US" sz="1224" kern="0" dirty="0">
                <a:solidFill>
                  <a:sysClr val="windowText" lastClr="000000"/>
                </a:solidFill>
                <a:hlinkClick r:id="rId4"/>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322604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t>Skip-gram</a:t>
            </a:r>
            <a:endParaRPr lang="en-GB" sz="4896" dirty="0"/>
          </a:p>
        </p:txBody>
      </p:sp>
      <mc:AlternateContent xmlns:mc="http://schemas.openxmlformats.org/markup-compatibility/2006" xmlns:a14="http://schemas.microsoft.com/office/drawing/2010/main">
        <mc:Choice Requires="a14">
          <p:sp>
            <p:nvSpPr>
              <p:cNvPr id="96" name="Text Placeholder 95"/>
              <p:cNvSpPr>
                <a:spLocks noGrp="1"/>
              </p:cNvSpPr>
              <p:nvPr>
                <p:ph type="body" sz="half" idx="2"/>
              </p:nvPr>
            </p:nvSpPr>
            <p:spPr>
              <a:xfrm>
                <a:off x="857388" y="2564051"/>
                <a:ext cx="4010518" cy="981102"/>
              </a:xfrm>
            </p:spPr>
            <p:txBody>
              <a:bodyPr/>
              <a:lstStyle/>
              <a:p>
                <a:r>
                  <a:rPr lang="en-US" dirty="0"/>
                  <a:t>Predict </a:t>
                </a:r>
                <a:r>
                  <a:rPr lang="en-US" u="sng" dirty="0"/>
                  <a:t>neighbor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given word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endParaRPr lang="en-US" dirty="0"/>
              </a:p>
              <a:p>
                <a:endParaRPr lang="en-US" dirty="0"/>
              </a:p>
              <a:p>
                <a:r>
                  <a:rPr lang="en-US" dirty="0"/>
                  <a:t>Maximizes following average log prob.</a:t>
                </a:r>
                <a:endParaRPr lang="en-GB" dirty="0"/>
              </a:p>
            </p:txBody>
          </p:sp>
        </mc:Choice>
        <mc:Fallback xmlns="">
          <p:sp>
            <p:nvSpPr>
              <p:cNvPr id="96" name="Text Placeholder 95"/>
              <p:cNvSpPr>
                <a:spLocks noGrp="1" noRot="1" noChangeAspect="1" noMove="1" noResize="1" noEditPoints="1" noAdjustHandles="1" noChangeArrowheads="1" noChangeShapeType="1" noTextEdit="1"/>
              </p:cNvSpPr>
              <p:nvPr>
                <p:ph type="body" sz="half" idx="2"/>
              </p:nvPr>
            </p:nvSpPr>
            <p:spPr>
              <a:xfrm>
                <a:off x="857388" y="2564051"/>
                <a:ext cx="4010518" cy="981102"/>
              </a:xfrm>
              <a:blipFill>
                <a:blip r:embed="rId3"/>
                <a:stretch>
                  <a:fillRect/>
                </a:stretch>
              </a:blipFill>
            </p:spPr>
            <p:txBody>
              <a:bodyPr/>
              <a:lstStyle/>
              <a:p>
                <a:r>
                  <a:rPr lang="en-US">
                    <a:noFill/>
                  </a:rPr>
                  <a:t> </a:t>
                </a:r>
              </a:p>
            </p:txBody>
          </p:sp>
        </mc:Fallback>
      </mc:AlternateContent>
      <p:grpSp>
        <p:nvGrpSpPr>
          <p:cNvPr id="94" name="Group 93"/>
          <p:cNvGrpSpPr/>
          <p:nvPr/>
        </p:nvGrpSpPr>
        <p:grpSpPr>
          <a:xfrm>
            <a:off x="5697826" y="2564050"/>
            <a:ext cx="5479310" cy="1856708"/>
            <a:chOff x="6486852" y="2819851"/>
            <a:chExt cx="3567190" cy="1208772"/>
          </a:xfrm>
        </p:grpSpPr>
        <p:grpSp>
          <p:nvGrpSpPr>
            <p:cNvPr id="50" name="Group 49"/>
            <p:cNvGrpSpPr/>
            <p:nvPr/>
          </p:nvGrpSpPr>
          <p:grpSpPr>
            <a:xfrm>
              <a:off x="6771150" y="2820599"/>
              <a:ext cx="166365" cy="1208024"/>
              <a:chOff x="3323279" y="2156727"/>
              <a:chExt cx="224990" cy="1633717"/>
            </a:xfrm>
          </p:grpSpPr>
          <p:sp>
            <p:nvSpPr>
              <p:cNvPr id="81" name="Rounded Rectangle 80"/>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82" name="Oval 81"/>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3" name="Oval 82"/>
              <p:cNvSpPr/>
              <p:nvPr/>
            </p:nvSpPr>
            <p:spPr>
              <a:xfrm rot="5400000">
                <a:off x="3359595" y="239898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4" name="Oval 83"/>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5" name="Oval 84"/>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6" name="Oval 85"/>
              <p:cNvSpPr/>
              <p:nvPr/>
            </p:nvSpPr>
            <p:spPr>
              <a:xfrm rot="5400000">
                <a:off x="3359596" y="338465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7" name="Oval 86"/>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88" name="Group 87"/>
              <p:cNvGrpSpPr/>
              <p:nvPr/>
            </p:nvGrpSpPr>
            <p:grpSpPr>
              <a:xfrm rot="5400000">
                <a:off x="3322169" y="3142507"/>
                <a:ext cx="227211" cy="45720"/>
                <a:chOff x="3506508" y="2950590"/>
                <a:chExt cx="227211" cy="45720"/>
              </a:xfrm>
            </p:grpSpPr>
            <p:sp>
              <p:nvSpPr>
                <p:cNvPr id="89" name="Oval 8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0" name="Oval 8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1" name="Oval 9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1" name="Flowchart: Data 50"/>
            <p:cNvSpPr/>
            <p:nvPr/>
          </p:nvSpPr>
          <p:spPr>
            <a:xfrm>
              <a:off x="7278055" y="320279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baseline="-25000" dirty="0">
                <a:solidFill>
                  <a:schemeClr val="tx1"/>
                </a:solidFill>
              </a:endParaRPr>
            </a:p>
          </p:txBody>
        </p:sp>
        <p:sp>
          <p:nvSpPr>
            <p:cNvPr id="52" name="Multiply 51"/>
            <p:cNvSpPr/>
            <p:nvPr/>
          </p:nvSpPr>
          <p:spPr>
            <a:xfrm>
              <a:off x="6933004" y="3250295"/>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grpSp>
          <p:nvGrpSpPr>
            <p:cNvPr id="53" name="Group 52"/>
            <p:cNvGrpSpPr/>
            <p:nvPr/>
          </p:nvGrpSpPr>
          <p:grpSpPr>
            <a:xfrm>
              <a:off x="9601060" y="2819851"/>
              <a:ext cx="166365" cy="1208024"/>
              <a:chOff x="3323279" y="2156727"/>
              <a:chExt cx="224990" cy="1633717"/>
            </a:xfrm>
          </p:grpSpPr>
          <p:sp>
            <p:nvSpPr>
              <p:cNvPr id="70" name="Rounded Rectangle 69"/>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71" name="Oval 70"/>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2" name="Oval 71"/>
              <p:cNvSpPr/>
              <p:nvPr/>
            </p:nvSpPr>
            <p:spPr>
              <a:xfrm rot="5400000">
                <a:off x="3359595" y="239898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3" name="Oval 72"/>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4" name="Oval 73"/>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5" name="Oval 74"/>
              <p:cNvSpPr/>
              <p:nvPr/>
            </p:nvSpPr>
            <p:spPr>
              <a:xfrm rot="5400000">
                <a:off x="3359596" y="338465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6" name="Oval 75"/>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77" name="Group 76"/>
              <p:cNvGrpSpPr/>
              <p:nvPr/>
            </p:nvGrpSpPr>
            <p:grpSpPr>
              <a:xfrm rot="5400000">
                <a:off x="3322169" y="3142507"/>
                <a:ext cx="227211" cy="45720"/>
                <a:chOff x="3506508" y="2950590"/>
                <a:chExt cx="227211" cy="45720"/>
              </a:xfrm>
            </p:grpSpPr>
            <p:sp>
              <p:nvSpPr>
                <p:cNvPr id="78" name="Oval 7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4" name="Right Arrow 53"/>
            <p:cNvSpPr/>
            <p:nvPr/>
          </p:nvSpPr>
          <p:spPr>
            <a:xfrm>
              <a:off x="7916897" y="3393498"/>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grpSp>
          <p:nvGrpSpPr>
            <p:cNvPr id="55" name="Group 54"/>
            <p:cNvGrpSpPr/>
            <p:nvPr/>
          </p:nvGrpSpPr>
          <p:grpSpPr>
            <a:xfrm>
              <a:off x="8186105" y="3031060"/>
              <a:ext cx="166365" cy="775142"/>
              <a:chOff x="6120704" y="2873833"/>
              <a:chExt cx="224990" cy="1048293"/>
            </a:xfrm>
          </p:grpSpPr>
          <p:sp>
            <p:nvSpPr>
              <p:cNvPr id="61" name="Rounded Rectangle 60"/>
              <p:cNvSpPr/>
              <p:nvPr/>
            </p:nvSpPr>
            <p:spPr>
              <a:xfrm rot="5400000">
                <a:off x="5709052" y="3285485"/>
                <a:ext cx="1048293"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62" name="Oval 61"/>
              <p:cNvSpPr/>
              <p:nvPr/>
            </p:nvSpPr>
            <p:spPr>
              <a:xfrm rot="5400000">
                <a:off x="6157021" y="2927800"/>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rot="5400000">
                <a:off x="6157021" y="3125173"/>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rot="5400000">
                <a:off x="6157021" y="3716097"/>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65" name="Group 64"/>
              <p:cNvGrpSpPr/>
              <p:nvPr/>
            </p:nvGrpSpPr>
            <p:grpSpPr>
              <a:xfrm rot="5400000">
                <a:off x="6119594" y="3473953"/>
                <a:ext cx="227211" cy="45720"/>
                <a:chOff x="3506508" y="2950590"/>
                <a:chExt cx="227211" cy="45720"/>
              </a:xfrm>
            </p:grpSpPr>
            <p:sp>
              <p:nvSpPr>
                <p:cNvPr id="67" name="Oval 66"/>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8" name="Oval 67"/>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66" name="Oval 65"/>
              <p:cNvSpPr/>
              <p:nvPr/>
            </p:nvSpPr>
            <p:spPr>
              <a:xfrm rot="5400000">
                <a:off x="6157021" y="2928766"/>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56" name="Flowchart: Data 55"/>
            <p:cNvSpPr/>
            <p:nvPr/>
          </p:nvSpPr>
          <p:spPr>
            <a:xfrm>
              <a:off x="8693010" y="319327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020" kern="0" baseline="-25000" dirty="0">
                <a:solidFill>
                  <a:schemeClr val="tx1"/>
                </a:solidFill>
              </a:endParaRPr>
            </a:p>
          </p:txBody>
        </p:sp>
        <p:sp>
          <p:nvSpPr>
            <p:cNvPr id="57" name="Multiply 56"/>
            <p:cNvSpPr/>
            <p:nvPr/>
          </p:nvSpPr>
          <p:spPr>
            <a:xfrm>
              <a:off x="8351056" y="3241522"/>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58" name="Right Arrow 57"/>
            <p:cNvSpPr/>
            <p:nvPr/>
          </p:nvSpPr>
          <p:spPr>
            <a:xfrm>
              <a:off x="9331852" y="3383977"/>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59" name="TextBox 58"/>
            <p:cNvSpPr txBox="1"/>
            <p:nvPr/>
          </p:nvSpPr>
          <p:spPr>
            <a:xfrm>
              <a:off x="7360998" y="3282083"/>
              <a:ext cx="411068"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IN</a:t>
              </a:r>
              <a:endParaRPr lang="en-GB" sz="1836" kern="0" baseline="-25000" dirty="0">
                <a:solidFill>
                  <a:sysClr val="windowText" lastClr="000000"/>
                </a:solidFill>
              </a:endParaRPr>
            </a:p>
          </p:txBody>
        </p:sp>
        <p:sp>
          <p:nvSpPr>
            <p:cNvPr id="60" name="TextBox 59"/>
            <p:cNvSpPr txBox="1"/>
            <p:nvPr/>
          </p:nvSpPr>
          <p:spPr>
            <a:xfrm>
              <a:off x="8721565" y="3281618"/>
              <a:ext cx="521881"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OUT</a:t>
              </a:r>
              <a:endParaRPr lang="en-GB" sz="1836" kern="0" baseline="-25000" dirty="0">
                <a:solidFill>
                  <a:sysClr val="windowText" lastClr="000000"/>
                </a:solidFill>
              </a:endParaRPr>
            </a:p>
          </p:txBody>
        </p:sp>
        <p:sp>
          <p:nvSpPr>
            <p:cNvPr id="92" name="TextBox 91"/>
            <p:cNvSpPr txBox="1"/>
            <p:nvPr/>
          </p:nvSpPr>
          <p:spPr>
            <a:xfrm rot="16200000">
              <a:off x="6245022" y="3283755"/>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a:t>
              </a:r>
              <a:endParaRPr lang="en-GB" sz="2040" kern="0" baseline="-25000" dirty="0">
                <a:solidFill>
                  <a:sysClr val="windowText" lastClr="000000"/>
                </a:solidFill>
              </a:endParaRPr>
            </a:p>
          </p:txBody>
        </p:sp>
        <p:sp>
          <p:nvSpPr>
            <p:cNvPr id="93" name="TextBox 92"/>
            <p:cNvSpPr txBox="1"/>
            <p:nvPr/>
          </p:nvSpPr>
          <p:spPr>
            <a:xfrm rot="5400000">
              <a:off x="9542456" y="3286308"/>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t+j</a:t>
              </a:r>
              <a:endParaRPr lang="en-GB" sz="2040" kern="0" baseline="-25000" dirty="0">
                <a:solidFill>
                  <a:sysClr val="windowText" lastClr="000000"/>
                </a:solidFill>
              </a:endParaRPr>
            </a:p>
          </p:txBody>
        </p:sp>
      </p:grpSp>
      <mc:AlternateContent xmlns:mc="http://schemas.openxmlformats.org/markup-compatibility/2006" xmlns:a14="http://schemas.microsoft.com/office/drawing/2010/main">
        <mc:Choice Requires="a14">
          <p:sp>
            <p:nvSpPr>
              <p:cNvPr id="100" name="TextBox 99"/>
              <p:cNvSpPr txBox="1"/>
              <p:nvPr/>
            </p:nvSpPr>
            <p:spPr>
              <a:xfrm>
                <a:off x="857388" y="3826795"/>
                <a:ext cx="457900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func>
                            </m:e>
                          </m:nary>
                        </m:e>
                      </m:nary>
                    </m:oMath>
                  </m:oMathPara>
                </a14:m>
                <a:endParaRPr lang="en-GB" sz="1836" kern="0" dirty="0">
                  <a:solidFill>
                    <a:sysClr val="windowText" lastClr="000000"/>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857388" y="3826795"/>
                <a:ext cx="4579004" cy="868140"/>
              </a:xfrm>
              <a:prstGeom prst="rect">
                <a:avLst/>
              </a:prstGeom>
              <a:blipFill>
                <a:blip r:embed="rId4"/>
                <a:stretch>
                  <a:fillRect t="-94286" b="-14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857388" y="4971299"/>
                <a:ext cx="4667092" cy="87618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num>
                        <m:den>
                          <m:nary>
                            <m:naryPr>
                              <m:chr m:val="∑"/>
                              <m:limLoc m:val="subSup"/>
                              <m:ctrlPr>
                                <a:rPr lang="en-US" sz="1836" i="1" kern="0">
                                  <a:solidFill>
                                    <a:sysClr val="windowText" lastClr="000000"/>
                                  </a:solidFill>
                                  <a:latin typeface="Cambria Math" panose="02040503050406030204" pitchFamily="18" charset="0"/>
                                </a:rPr>
                              </m:ctrlPr>
                            </m:naryPr>
                            <m:sub>
                              <m:r>
                                <m:rPr>
                                  <m:brk m:alnAt="25"/>
                                </m:rPr>
                                <a:rPr lang="en-US" sz="1836" i="1" kern="0">
                                  <a:solidFill>
                                    <a:sysClr val="windowText" lastClr="000000"/>
                                  </a:solidFill>
                                  <a:latin typeface="Cambria Math" panose="02040503050406030204" pitchFamily="18" charset="0"/>
                                </a:rPr>
                                <m:t>𝑣</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𝑉</m:t>
                              </m:r>
                            </m:sup>
                            <m:e>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𝑣</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e>
                          </m:nary>
                        </m:den>
                      </m:f>
                    </m:oMath>
                  </m:oMathPara>
                </a14:m>
                <a:endParaRPr lang="en-GB" sz="1836" kern="0" dirty="0">
                  <a:solidFill>
                    <a:sysClr val="windowText" lastClr="000000"/>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857388" y="4971299"/>
                <a:ext cx="4667092" cy="876183"/>
              </a:xfrm>
              <a:prstGeom prst="rect">
                <a:avLst/>
              </a:prstGeom>
              <a:blipFill>
                <a:blip r:embed="rId5"/>
                <a:stretch>
                  <a:fillRect b="-71429"/>
                </a:stretch>
              </a:blipFill>
            </p:spPr>
            <p:txBody>
              <a:bodyPr/>
              <a:lstStyle/>
              <a:p>
                <a:r>
                  <a:rPr lang="en-US">
                    <a:noFill/>
                  </a:rPr>
                  <a:t> </a:t>
                </a:r>
              </a:p>
            </p:txBody>
          </p:sp>
        </mc:Fallback>
      </mc:AlternateContent>
      <p:sp>
        <p:nvSpPr>
          <p:cNvPr id="102" name="TextBox 101"/>
          <p:cNvSpPr txBox="1"/>
          <p:nvPr/>
        </p:nvSpPr>
        <p:spPr>
          <a:xfrm>
            <a:off x="5988237" y="5167790"/>
            <a:ext cx="5671374" cy="670445"/>
          </a:xfrm>
          <a:prstGeom prst="rect">
            <a:avLst/>
          </a:prstGeom>
          <a:noFill/>
        </p:spPr>
        <p:txBody>
          <a:bodyPr wrap="square" rtlCol="0">
            <a:spAutoFit/>
          </a:bodyPr>
          <a:lstStyle/>
          <a:p>
            <a:pPr defTabSz="932597">
              <a:defRPr/>
            </a:pPr>
            <a:r>
              <a:rPr lang="en-US" sz="1836" kern="0" dirty="0">
                <a:solidFill>
                  <a:sysClr val="windowText" lastClr="000000"/>
                </a:solidFill>
              </a:rPr>
              <a:t>Full </a:t>
            </a:r>
            <a:r>
              <a:rPr lang="en-US" sz="1836" kern="0" dirty="0" err="1">
                <a:solidFill>
                  <a:sysClr val="windowText" lastClr="000000"/>
                </a:solidFill>
              </a:rPr>
              <a:t>softmax</a:t>
            </a:r>
            <a:r>
              <a:rPr lang="en-US" sz="1836" kern="0" dirty="0">
                <a:solidFill>
                  <a:sysClr val="windowText" lastClr="000000"/>
                </a:solidFill>
              </a:rPr>
              <a:t> is computationally impractical. Word2vec uses hierarchical </a:t>
            </a:r>
            <a:r>
              <a:rPr lang="en-US" sz="1836" kern="0" dirty="0" err="1">
                <a:solidFill>
                  <a:sysClr val="windowText" lastClr="000000"/>
                </a:solidFill>
              </a:rPr>
              <a:t>softmax</a:t>
            </a:r>
            <a:r>
              <a:rPr lang="en-US" sz="1836" kern="0" dirty="0">
                <a:solidFill>
                  <a:sysClr val="windowText" lastClr="000000"/>
                </a:solidFill>
              </a:rPr>
              <a:t> or negative sampling instead. </a:t>
            </a:r>
            <a:endParaRPr lang="en-GB" sz="1836" kern="0" dirty="0">
              <a:solidFill>
                <a:sysClr val="windowText" lastClr="000000"/>
              </a:solidFill>
            </a:endParaRPr>
          </a:p>
        </p:txBody>
      </p:sp>
      <p:sp>
        <p:nvSpPr>
          <p:cNvPr id="103" name="TextBox 102"/>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6"/>
              </a:rPr>
              <a:t>Mikolov</a:t>
            </a:r>
            <a:r>
              <a:rPr lang="en-US" sz="1224" kern="0" dirty="0">
                <a:solidFill>
                  <a:sysClr val="windowText" lastClr="000000"/>
                </a:solidFill>
                <a:hlinkClick r:id="rId6"/>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414455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96" dirty="0"/>
              <a:t>Continuous Bag-of-Words </a:t>
            </a:r>
            <a:endParaRPr lang="en-GB" sz="4896" dirty="0"/>
          </a:p>
        </p:txBody>
      </p:sp>
      <p:sp>
        <p:nvSpPr>
          <p:cNvPr id="192" name="Text Placeholder 95"/>
          <p:cNvSpPr>
            <a:spLocks noGrp="1"/>
          </p:cNvSpPr>
          <p:nvPr>
            <p:ph type="body" sz="half" idx="2"/>
          </p:nvPr>
        </p:nvSpPr>
        <p:spPr>
          <a:xfrm>
            <a:off x="857388" y="2564051"/>
            <a:ext cx="4010518" cy="963149"/>
          </a:xfrm>
        </p:spPr>
        <p:txBody>
          <a:bodyPr/>
          <a:lstStyle/>
          <a:p>
            <a:r>
              <a:rPr lang="en-US" dirty="0"/>
              <a:t>Predict word given </a:t>
            </a:r>
            <a:r>
              <a:rPr lang="en-US" u="sng" dirty="0"/>
              <a:t>bag-of-neighbors</a:t>
            </a:r>
          </a:p>
          <a:p>
            <a:endParaRPr lang="en-US" dirty="0"/>
          </a:p>
          <a:p>
            <a:r>
              <a:rPr lang="en-US" dirty="0"/>
              <a:t>Modify the skip-gram loss function.</a:t>
            </a:r>
            <a:endParaRPr lang="en-GB" dirty="0"/>
          </a:p>
        </p:txBody>
      </p:sp>
      <mc:AlternateContent xmlns:mc="http://schemas.openxmlformats.org/markup-compatibility/2006" xmlns:a14="http://schemas.microsoft.com/office/drawing/2010/main">
        <mc:Choice Requires="a14">
          <p:sp>
            <p:nvSpPr>
              <p:cNvPr id="193" name="TextBox 192"/>
              <p:cNvSpPr txBox="1"/>
              <p:nvPr/>
            </p:nvSpPr>
            <p:spPr>
              <a:xfrm>
                <a:off x="857387" y="3826795"/>
                <a:ext cx="3417757" cy="81019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e>
                              </m:d>
                            </m:e>
                          </m:func>
                        </m:e>
                      </m:nary>
                    </m:oMath>
                  </m:oMathPara>
                </a14:m>
                <a:endParaRPr lang="en-GB" sz="1836" kern="0" dirty="0">
                  <a:solidFill>
                    <a:sysClr val="windowText" lastClr="000000"/>
                  </a:solidFill>
                </a:endParaRPr>
              </a:p>
            </p:txBody>
          </p:sp>
        </mc:Choice>
        <mc:Fallback xmlns="">
          <p:sp>
            <p:nvSpPr>
              <p:cNvPr id="193" name="TextBox 192"/>
              <p:cNvSpPr txBox="1">
                <a:spLocks noRot="1" noChangeAspect="1" noMove="1" noResize="1" noEditPoints="1" noAdjustHandles="1" noChangeArrowheads="1" noChangeShapeType="1" noTextEdit="1"/>
              </p:cNvSpPr>
              <p:nvPr/>
            </p:nvSpPr>
            <p:spPr>
              <a:xfrm>
                <a:off x="857387" y="3826795"/>
                <a:ext cx="3417757" cy="810199"/>
              </a:xfrm>
              <a:prstGeom prst="rect">
                <a:avLst/>
              </a:prstGeom>
              <a:blipFill>
                <a:blip r:embed="rId3"/>
                <a:stretch>
                  <a:fillRect t="-104615" b="-16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7388" y="4906717"/>
                <a:ext cx="220203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r>
                        <a:rPr lang="en-US" sz="1836" i="1" kern="0">
                          <a:solidFill>
                            <a:sysClr val="windowText" lastClr="000000"/>
                          </a:solidFill>
                          <a:latin typeface="Cambria Math" panose="02040503050406030204" pitchFamily="18" charset="0"/>
                        </a:rPr>
                        <m:t>=</m:t>
                      </m:r>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nary>
                    </m:oMath>
                  </m:oMathPara>
                </a14:m>
                <a:endParaRPr lang="en-GB" sz="1836" kern="0" dirty="0">
                  <a:solidFill>
                    <a:sysClr val="windowText" lastClr="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7388" y="4906717"/>
                <a:ext cx="2202034" cy="868140"/>
              </a:xfrm>
              <a:prstGeom prst="rect">
                <a:avLst/>
              </a:prstGeom>
              <a:blipFill>
                <a:blip r:embed="rId4"/>
                <a:stretch>
                  <a:fillRect t="-94286" b="-145714"/>
                </a:stretch>
              </a:blipFill>
            </p:spPr>
            <p:txBody>
              <a:bodyPr/>
              <a:lstStyle/>
              <a:p>
                <a:r>
                  <a:rPr lang="en-US">
                    <a:noFill/>
                  </a:rPr>
                  <a:t> </a:t>
                </a:r>
              </a:p>
            </p:txBody>
          </p:sp>
        </mc:Fallback>
      </mc:AlternateContent>
      <p:grpSp>
        <p:nvGrpSpPr>
          <p:cNvPr id="10" name="Group 9"/>
          <p:cNvGrpSpPr/>
          <p:nvPr/>
        </p:nvGrpSpPr>
        <p:grpSpPr>
          <a:xfrm>
            <a:off x="6885123" y="293154"/>
            <a:ext cx="4956080" cy="6408218"/>
            <a:chOff x="6198074" y="186824"/>
            <a:chExt cx="4859343" cy="6283137"/>
          </a:xfrm>
        </p:grpSpPr>
        <p:grpSp>
          <p:nvGrpSpPr>
            <p:cNvPr id="126" name="Group 125"/>
            <p:cNvGrpSpPr/>
            <p:nvPr/>
          </p:nvGrpSpPr>
          <p:grpSpPr>
            <a:xfrm>
              <a:off x="6568542" y="3577677"/>
              <a:ext cx="166365" cy="1208024"/>
              <a:chOff x="3323287" y="2156730"/>
              <a:chExt cx="224990" cy="1633720"/>
            </a:xfrm>
          </p:grpSpPr>
          <p:sp>
            <p:nvSpPr>
              <p:cNvPr id="141" name="Rounded Rectangle 140"/>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42" name="Oval 141"/>
              <p:cNvSpPr/>
              <p:nvPr/>
            </p:nvSpPr>
            <p:spPr>
              <a:xfrm rot="5400000">
                <a:off x="3359600" y="2201609"/>
                <a:ext cx="152359" cy="152359"/>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3" name="Oval 142"/>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4" name="Oval 143"/>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5" name="Oval 144"/>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6" name="Oval 145"/>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7" name="Oval 146"/>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48" name="Group 147"/>
              <p:cNvGrpSpPr/>
              <p:nvPr/>
            </p:nvGrpSpPr>
            <p:grpSpPr>
              <a:xfrm rot="5400000">
                <a:off x="3322169" y="3142507"/>
                <a:ext cx="227211" cy="45720"/>
                <a:chOff x="3506508" y="2950590"/>
                <a:chExt cx="227211" cy="45720"/>
              </a:xfrm>
            </p:grpSpPr>
            <p:sp>
              <p:nvSpPr>
                <p:cNvPr id="149" name="Oval 14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0" name="Oval 14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1" name="Oval 15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92" name="Rounded Rectangle 91"/>
            <p:cNvSpPr/>
            <p:nvPr/>
          </p:nvSpPr>
          <p:spPr>
            <a:xfrm rot="5400000">
              <a:off x="6574206" y="3338564"/>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93" name="Oval 92"/>
            <p:cNvSpPr/>
            <p:nvPr/>
          </p:nvSpPr>
          <p:spPr>
            <a:xfrm rot="5400000">
              <a:off x="7215779" y="2767322"/>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4" name="Oval 93"/>
            <p:cNvSpPr/>
            <p:nvPr/>
          </p:nvSpPr>
          <p:spPr>
            <a:xfrm rot="5400000">
              <a:off x="7215779" y="2938287"/>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5" name="Oval 94"/>
            <p:cNvSpPr/>
            <p:nvPr/>
          </p:nvSpPr>
          <p:spPr>
            <a:xfrm rot="5400000">
              <a:off x="7215780" y="3109250"/>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rot="5400000">
              <a:off x="7215780" y="3280214"/>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rot="5400000">
              <a:off x="7215780" y="3792068"/>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rot="5400000">
              <a:off x="7215780" y="3963031"/>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99" name="Group 98"/>
            <p:cNvGrpSpPr/>
            <p:nvPr/>
          </p:nvGrpSpPr>
          <p:grpSpPr>
            <a:xfrm rot="5400000">
              <a:off x="7183356" y="3582317"/>
              <a:ext cx="196802" cy="39622"/>
              <a:chOff x="3506516" y="2950590"/>
              <a:chExt cx="227203" cy="45743"/>
            </a:xfrm>
          </p:grpSpPr>
          <p:sp>
            <p:nvSpPr>
              <p:cNvPr id="180" name="Oval 179"/>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1" name="Oval 180"/>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2" name="Oval 18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00" name="Flowchart: Data 99"/>
            <p:cNvSpPr/>
            <p:nvPr/>
          </p:nvSpPr>
          <p:spPr>
            <a:xfrm>
              <a:off x="7778126" y="3176167"/>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122" kern="0" baseline="-25000" dirty="0">
                <a:solidFill>
                  <a:schemeClr val="tx1"/>
                </a:solidFill>
              </a:endParaRPr>
            </a:p>
          </p:txBody>
        </p:sp>
        <p:sp>
          <p:nvSpPr>
            <p:cNvPr id="101" name="Multiply 100"/>
            <p:cNvSpPr/>
            <p:nvPr/>
          </p:nvSpPr>
          <p:spPr>
            <a:xfrm>
              <a:off x="7373923" y="3231806"/>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02" name="Rounded Rectangle 101"/>
            <p:cNvSpPr/>
            <p:nvPr/>
          </p:nvSpPr>
          <p:spPr>
            <a:xfrm rot="5400000">
              <a:off x="9889250" y="3337687"/>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03" name="Oval 102"/>
            <p:cNvSpPr/>
            <p:nvPr/>
          </p:nvSpPr>
          <p:spPr>
            <a:xfrm rot="5400000">
              <a:off x="10530823" y="2766446"/>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4" name="Oval 103"/>
            <p:cNvSpPr/>
            <p:nvPr/>
          </p:nvSpPr>
          <p:spPr>
            <a:xfrm rot="5400000">
              <a:off x="10530823" y="2937411"/>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5" name="Oval 104"/>
            <p:cNvSpPr/>
            <p:nvPr/>
          </p:nvSpPr>
          <p:spPr>
            <a:xfrm rot="5400000">
              <a:off x="10530824" y="3108374"/>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rot="5400000">
              <a:off x="10530824" y="3279337"/>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rot="5400000">
              <a:off x="10530824" y="3791192"/>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8" name="Oval 107"/>
            <p:cNvSpPr/>
            <p:nvPr/>
          </p:nvSpPr>
          <p:spPr>
            <a:xfrm rot="5400000">
              <a:off x="10530824" y="3962155"/>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09" name="Group 108"/>
            <p:cNvGrpSpPr/>
            <p:nvPr/>
          </p:nvGrpSpPr>
          <p:grpSpPr>
            <a:xfrm rot="5400000">
              <a:off x="10498400" y="3581441"/>
              <a:ext cx="196802" cy="39622"/>
              <a:chOff x="3506516" y="2950590"/>
              <a:chExt cx="227203" cy="45743"/>
            </a:xfrm>
          </p:grpSpPr>
          <p:sp>
            <p:nvSpPr>
              <p:cNvPr id="177" name="Oval 176"/>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8" name="Oval 177"/>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9" name="Oval 17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0" name="Right Arrow 109"/>
            <p:cNvSpPr/>
            <p:nvPr/>
          </p:nvSpPr>
          <p:spPr>
            <a:xfrm>
              <a:off x="8526486" y="3399559"/>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11" name="Rounded Rectangle 110"/>
            <p:cNvSpPr/>
            <p:nvPr/>
          </p:nvSpPr>
          <p:spPr>
            <a:xfrm rot="5400000">
              <a:off x="8485273" y="3331559"/>
              <a:ext cx="908025"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12" name="Oval 111"/>
            <p:cNvSpPr/>
            <p:nvPr/>
          </p:nvSpPr>
          <p:spPr>
            <a:xfrm rot="5400000">
              <a:off x="8873302" y="3021734"/>
              <a:ext cx="131971"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3" name="Oval 112"/>
            <p:cNvSpPr/>
            <p:nvPr/>
          </p:nvSpPr>
          <p:spPr>
            <a:xfrm rot="5400000">
              <a:off x="8873302" y="3192697"/>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rot="5400000">
              <a:off x="8873302" y="3704552"/>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15" name="Group 114"/>
            <p:cNvGrpSpPr/>
            <p:nvPr/>
          </p:nvGrpSpPr>
          <p:grpSpPr>
            <a:xfrm rot="5400000">
              <a:off x="8840878" y="3494801"/>
              <a:ext cx="196802" cy="39622"/>
              <a:chOff x="3506516" y="2950590"/>
              <a:chExt cx="227203" cy="45743"/>
            </a:xfrm>
          </p:grpSpPr>
          <p:sp>
            <p:nvSpPr>
              <p:cNvPr id="174" name="Oval 173"/>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5" name="Oval 174"/>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6" name="Oval 175"/>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6" name="Oval 115"/>
            <p:cNvSpPr/>
            <p:nvPr/>
          </p:nvSpPr>
          <p:spPr>
            <a:xfrm rot="5400000">
              <a:off x="8873302" y="3022570"/>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7" name="Flowchart: Data 116"/>
            <p:cNvSpPr/>
            <p:nvPr/>
          </p:nvSpPr>
          <p:spPr>
            <a:xfrm>
              <a:off x="9435648" y="3165015"/>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816" kern="0" baseline="-25000" dirty="0">
                <a:solidFill>
                  <a:schemeClr val="tx1"/>
                </a:solidFill>
              </a:endParaRPr>
            </a:p>
          </p:txBody>
        </p:sp>
        <p:sp>
          <p:nvSpPr>
            <p:cNvPr id="118" name="Multiply 117"/>
            <p:cNvSpPr/>
            <p:nvPr/>
          </p:nvSpPr>
          <p:spPr>
            <a:xfrm>
              <a:off x="9035073" y="3221530"/>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19" name="Right Arrow 118"/>
            <p:cNvSpPr/>
            <p:nvPr/>
          </p:nvSpPr>
          <p:spPr>
            <a:xfrm>
              <a:off x="10184008" y="3388406"/>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20" name="TextBox 119"/>
            <p:cNvSpPr txBox="1"/>
            <p:nvPr/>
          </p:nvSpPr>
          <p:spPr>
            <a:xfrm>
              <a:off x="7875288" y="3269044"/>
              <a:ext cx="48153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IN</a:t>
              </a:r>
              <a:endParaRPr lang="en-GB" sz="1428" kern="0" baseline="-25000" dirty="0">
                <a:solidFill>
                  <a:sysClr val="windowText" lastClr="000000"/>
                </a:solidFill>
              </a:endParaRPr>
            </a:p>
          </p:txBody>
        </p:sp>
        <p:sp>
          <p:nvSpPr>
            <p:cNvPr id="121" name="TextBox 120"/>
            <p:cNvSpPr txBox="1"/>
            <p:nvPr/>
          </p:nvSpPr>
          <p:spPr>
            <a:xfrm>
              <a:off x="9469099" y="3268499"/>
              <a:ext cx="61134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OUT</a:t>
              </a:r>
              <a:endParaRPr lang="en-GB" sz="1428" kern="0" baseline="-25000" dirty="0">
                <a:solidFill>
                  <a:sysClr val="windowText" lastClr="000000"/>
                </a:solidFill>
              </a:endParaRPr>
            </a:p>
          </p:txBody>
        </p:sp>
        <p:grpSp>
          <p:nvGrpSpPr>
            <p:cNvPr id="122" name="Group 121"/>
            <p:cNvGrpSpPr/>
            <p:nvPr/>
          </p:nvGrpSpPr>
          <p:grpSpPr>
            <a:xfrm>
              <a:off x="6559788" y="186824"/>
              <a:ext cx="194885" cy="1415117"/>
              <a:chOff x="3323287" y="2156730"/>
              <a:chExt cx="224990" cy="1633720"/>
            </a:xfrm>
          </p:grpSpPr>
          <p:sp>
            <p:nvSpPr>
              <p:cNvPr id="163" name="Rounded Rectangle 162"/>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64" name="Oval 163"/>
              <p:cNvSpPr/>
              <p:nvPr/>
            </p:nvSpPr>
            <p:spPr>
              <a:xfrm rot="5400000">
                <a:off x="3359600" y="2201609"/>
                <a:ext cx="152359" cy="152359"/>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5" name="Oval 164"/>
              <p:cNvSpPr/>
              <p:nvPr/>
            </p:nvSpPr>
            <p:spPr>
              <a:xfrm rot="5400000">
                <a:off x="3359585" y="2398985"/>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6" name="Oval 165"/>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7" name="Oval 166"/>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8" name="Oval 167"/>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9" name="Oval 168"/>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70" name="Group 169"/>
              <p:cNvGrpSpPr/>
              <p:nvPr/>
            </p:nvGrpSpPr>
            <p:grpSpPr>
              <a:xfrm rot="5400000">
                <a:off x="3322169" y="3142507"/>
                <a:ext cx="227211" cy="45720"/>
                <a:chOff x="3506508" y="2950590"/>
                <a:chExt cx="227211" cy="45720"/>
              </a:xfrm>
            </p:grpSpPr>
            <p:sp>
              <p:nvSpPr>
                <p:cNvPr id="171" name="Oval 170"/>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2" name="Oval 171"/>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3" name="Oval 172"/>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3" name="Plus 122"/>
            <p:cNvSpPr/>
            <p:nvPr/>
          </p:nvSpPr>
          <p:spPr>
            <a:xfrm>
              <a:off x="6549881" y="1631160"/>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4" name="Group 123"/>
            <p:cNvGrpSpPr/>
            <p:nvPr/>
          </p:nvGrpSpPr>
          <p:grpSpPr>
            <a:xfrm>
              <a:off x="6559788" y="1879589"/>
              <a:ext cx="194885" cy="1415117"/>
              <a:chOff x="3323287" y="2156730"/>
              <a:chExt cx="224990" cy="1633720"/>
            </a:xfrm>
          </p:grpSpPr>
          <p:sp>
            <p:nvSpPr>
              <p:cNvPr id="152" name="Rounded Rectangle 151"/>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53" name="Oval 152"/>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4" name="Oval 153"/>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5" name="Oval 154"/>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6" name="Oval 155"/>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7" name="Oval 156"/>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8" name="Oval 157"/>
              <p:cNvSpPr/>
              <p:nvPr/>
            </p:nvSpPr>
            <p:spPr>
              <a:xfrm rot="5400000">
                <a:off x="3359583" y="3582030"/>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59" name="Group 158"/>
              <p:cNvGrpSpPr/>
              <p:nvPr/>
            </p:nvGrpSpPr>
            <p:grpSpPr>
              <a:xfrm rot="5400000">
                <a:off x="3322169" y="3142507"/>
                <a:ext cx="227211" cy="45720"/>
                <a:chOff x="3506508" y="2950590"/>
                <a:chExt cx="227211" cy="45720"/>
              </a:xfrm>
            </p:grpSpPr>
            <p:sp>
              <p:nvSpPr>
                <p:cNvPr id="160" name="Oval 159"/>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1" name="Oval 160"/>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2" name="Oval 16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5" name="Plus 124"/>
            <p:cNvSpPr/>
            <p:nvPr/>
          </p:nvSpPr>
          <p:spPr>
            <a:xfrm>
              <a:off x="6549881" y="332392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sp>
          <p:nvSpPr>
            <p:cNvPr id="127" name="Plus 126"/>
            <p:cNvSpPr/>
            <p:nvPr/>
          </p:nvSpPr>
          <p:spPr>
            <a:xfrm>
              <a:off x="6541195" y="481094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8" name="Group 127"/>
            <p:cNvGrpSpPr/>
            <p:nvPr/>
          </p:nvGrpSpPr>
          <p:grpSpPr>
            <a:xfrm>
              <a:off x="6564953" y="5054844"/>
              <a:ext cx="194885" cy="1415117"/>
              <a:chOff x="3323287" y="2156730"/>
              <a:chExt cx="224990" cy="1633720"/>
            </a:xfrm>
          </p:grpSpPr>
          <p:sp>
            <p:nvSpPr>
              <p:cNvPr id="130" name="Rounded Rectangle 129"/>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31" name="Oval 130"/>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2" name="Oval 131"/>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3" name="Oval 132"/>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4" name="Oval 133"/>
              <p:cNvSpPr/>
              <p:nvPr/>
            </p:nvSpPr>
            <p:spPr>
              <a:xfrm rot="5400000">
                <a:off x="3359574" y="2793732"/>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5" name="Oval 134"/>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6" name="Oval 135"/>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37" name="Group 136"/>
              <p:cNvGrpSpPr/>
              <p:nvPr/>
            </p:nvGrpSpPr>
            <p:grpSpPr>
              <a:xfrm rot="5400000">
                <a:off x="3322169" y="3142507"/>
                <a:ext cx="227211" cy="45720"/>
                <a:chOff x="3506508" y="2950590"/>
                <a:chExt cx="227211" cy="45720"/>
              </a:xfrm>
            </p:grpSpPr>
            <p:sp>
              <p:nvSpPr>
                <p:cNvPr id="138" name="Oval 13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9" name="Oval 13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0" name="Oval 13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9" name="Right Arrow 128"/>
            <p:cNvSpPr/>
            <p:nvPr/>
          </p:nvSpPr>
          <p:spPr>
            <a:xfrm>
              <a:off x="6863088" y="3400535"/>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83" name="TextBox 182"/>
            <p:cNvSpPr txBox="1"/>
            <p:nvPr/>
          </p:nvSpPr>
          <p:spPr>
            <a:xfrm rot="16200000">
              <a:off x="5928532" y="7123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4" name="TextBox 183"/>
            <p:cNvSpPr txBox="1"/>
            <p:nvPr/>
          </p:nvSpPr>
          <p:spPr>
            <a:xfrm rot="16200000">
              <a:off x="5930921" y="2408701"/>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85" name="TextBox 184"/>
            <p:cNvSpPr txBox="1"/>
            <p:nvPr/>
          </p:nvSpPr>
          <p:spPr>
            <a:xfrm rot="5400000">
              <a:off x="10444383" y="321666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endParaRPr lang="en-GB" sz="1632" kern="0" baseline="-25000" dirty="0">
                <a:solidFill>
                  <a:sysClr val="windowText" lastClr="000000"/>
                </a:solidFill>
              </a:endParaRPr>
            </a:p>
          </p:txBody>
        </p:sp>
        <p:sp>
          <p:nvSpPr>
            <p:cNvPr id="186" name="TextBox 185"/>
            <p:cNvSpPr txBox="1"/>
            <p:nvPr/>
          </p:nvSpPr>
          <p:spPr>
            <a:xfrm rot="16200000">
              <a:off x="5936934" y="5553465"/>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7" name="TextBox 186"/>
            <p:cNvSpPr txBox="1"/>
            <p:nvPr/>
          </p:nvSpPr>
          <p:spPr>
            <a:xfrm rot="16200000">
              <a:off x="5934718" y="40014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94" name="TextBox 193"/>
            <p:cNvSpPr txBox="1"/>
            <p:nvPr/>
          </p:nvSpPr>
          <p:spPr>
            <a:xfrm>
              <a:off x="6840459" y="410648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r>
                <a:rPr lang="en-US" sz="1632" kern="0" baseline="-25000" dirty="0">
                  <a:solidFill>
                    <a:sysClr val="windowText" lastClr="000000"/>
                  </a:solidFill>
                </a:rPr>
                <a:t>*</a:t>
              </a:r>
              <a:endParaRPr lang="en-GB" sz="1632" kern="0" baseline="-25000" dirty="0">
                <a:solidFill>
                  <a:sysClr val="windowText" lastClr="000000"/>
                </a:solidFill>
              </a:endParaRPr>
            </a:p>
          </p:txBody>
        </p:sp>
      </p:grpSp>
      <p:sp>
        <p:nvSpPr>
          <p:cNvPr id="195" name="TextBox 194"/>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145574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0530" y="986201"/>
            <a:ext cx="8784559" cy="5230067"/>
          </a:xfrm>
          <a:prstGeom prst="rect">
            <a:avLst/>
          </a:prstGeom>
        </p:spPr>
      </p:pic>
    </p:spTree>
    <p:extLst>
      <p:ext uri="{BB962C8B-B14F-4D97-AF65-F5344CB8AC3E}">
        <p14:creationId xmlns:p14="http://schemas.microsoft.com/office/powerpoint/2010/main" val="28052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47834" y="684880"/>
            <a:ext cx="10472358" cy="5624764"/>
          </a:xfrm>
          <a:prstGeom prst="rect">
            <a:avLst/>
          </a:prstGeom>
        </p:spPr>
      </p:pic>
    </p:spTree>
    <p:extLst>
      <p:ext uri="{BB962C8B-B14F-4D97-AF65-F5344CB8AC3E}">
        <p14:creationId xmlns:p14="http://schemas.microsoft.com/office/powerpoint/2010/main" val="114563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4488" dirty="0"/>
              <a:t>Word analogies with word2vec</a:t>
            </a:r>
            <a:endParaRPr lang="en-GB" sz="4488" dirty="0"/>
          </a:p>
        </p:txBody>
      </p:sp>
      <p:pic>
        <p:nvPicPr>
          <p:cNvPr id="6" name="Picture Placeholder 5"/>
          <p:cNvPicPr>
            <a:picLocks noGrp="1" noChangeAspect="1"/>
          </p:cNvPicPr>
          <p:nvPr>
            <p:ph type="pic" idx="1"/>
          </p:nvPr>
        </p:nvPicPr>
        <p:blipFill>
          <a:blip r:embed="rId3"/>
          <a:srcRect l="2424" r="2424"/>
          <a:stretch>
            <a:fillRect/>
          </a:stretch>
        </p:blipFill>
        <p:spPr>
          <a:xfrm>
            <a:off x="5287122" y="1007083"/>
            <a:ext cx="6295965" cy="5505061"/>
          </a:xfrm>
          <a:prstGeom prst="rect">
            <a:avLst/>
          </a:prstGeom>
        </p:spPr>
      </p:pic>
      <p:pic>
        <p:nvPicPr>
          <p:cNvPr id="7" name="Picture 6"/>
          <p:cNvPicPr>
            <a:picLocks noChangeAspect="1"/>
          </p:cNvPicPr>
          <p:nvPr/>
        </p:nvPicPr>
        <p:blipFill>
          <a:blip r:embed="rId4"/>
          <a:stretch>
            <a:fillRect/>
          </a:stretch>
        </p:blipFill>
        <p:spPr>
          <a:xfrm>
            <a:off x="163761" y="3047905"/>
            <a:ext cx="4913657" cy="3061137"/>
          </a:xfrm>
          <a:prstGeom prst="rect">
            <a:avLst/>
          </a:prstGeom>
        </p:spPr>
      </p:pic>
      <p:sp>
        <p:nvSpPr>
          <p:cNvPr id="5" name="Text Placeholder 4"/>
          <p:cNvSpPr>
            <a:spLocks noGrp="1"/>
          </p:cNvSpPr>
          <p:nvPr>
            <p:ph type="body" sz="half" idx="2"/>
          </p:nvPr>
        </p:nvSpPr>
        <p:spPr>
          <a:xfrm>
            <a:off x="857388" y="2229672"/>
            <a:ext cx="4010518" cy="686919"/>
          </a:xfrm>
        </p:spPr>
        <p:txBody>
          <a:bodyPr/>
          <a:lstStyle/>
          <a:p>
            <a:endParaRPr lang="en-US" dirty="0"/>
          </a:p>
          <a:p>
            <a:pPr algn="ctr"/>
            <a:r>
              <a:rPr lang="en-US" dirty="0"/>
              <a:t>[king] – [man] + [woman] ≈ [queen]</a:t>
            </a:r>
            <a:endParaRPr lang="en-GB" dirty="0"/>
          </a:p>
        </p:txBody>
      </p:sp>
      <p:sp>
        <p:nvSpPr>
          <p:cNvPr id="8" name="TextBox 7"/>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2007819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72" dirty="0"/>
              <a:t>Word analogies can work in underlying data too</a:t>
            </a:r>
            <a:endParaRPr lang="en-GB" sz="3672" dirty="0"/>
          </a:p>
        </p:txBody>
      </p:sp>
      <p:sp>
        <p:nvSpPr>
          <p:cNvPr id="4" name="Rounded Rectangle 3"/>
          <p:cNvSpPr/>
          <p:nvPr/>
        </p:nvSpPr>
        <p:spPr>
          <a:xfrm>
            <a:off x="3516183" y="2507157"/>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 name="Oval 4"/>
          <p:cNvSpPr/>
          <p:nvPr/>
        </p:nvSpPr>
        <p:spPr>
          <a:xfrm>
            <a:off x="3603612"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 name="Oval 5"/>
          <p:cNvSpPr/>
          <p:nvPr/>
        </p:nvSpPr>
        <p:spPr>
          <a:xfrm>
            <a:off x="4062644" y="254481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 name="Oval 6"/>
          <p:cNvSpPr/>
          <p:nvPr/>
        </p:nvSpPr>
        <p:spPr>
          <a:xfrm>
            <a:off x="4521674"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 name="Oval 7"/>
          <p:cNvSpPr/>
          <p:nvPr/>
        </p:nvSpPr>
        <p:spPr>
          <a:xfrm>
            <a:off x="4980706"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 name="Oval 9"/>
          <p:cNvSpPr/>
          <p:nvPr/>
        </p:nvSpPr>
        <p:spPr>
          <a:xfrm>
            <a:off x="5437418"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 name="Oval 10"/>
          <p:cNvSpPr/>
          <p:nvPr/>
        </p:nvSpPr>
        <p:spPr>
          <a:xfrm>
            <a:off x="5896447"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 name="Oval 11"/>
          <p:cNvSpPr/>
          <p:nvPr/>
        </p:nvSpPr>
        <p:spPr>
          <a:xfrm>
            <a:off x="635547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 name="Oval 12"/>
          <p:cNvSpPr/>
          <p:nvPr/>
        </p:nvSpPr>
        <p:spPr>
          <a:xfrm>
            <a:off x="6814511"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8" name="TextBox 17"/>
          <p:cNvSpPr txBox="1"/>
          <p:nvPr/>
        </p:nvSpPr>
        <p:spPr>
          <a:xfrm>
            <a:off x="2423730" y="2555190"/>
            <a:ext cx="780182"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seattle</a:t>
            </a:r>
            <a:endParaRPr lang="en-US" sz="1632" kern="0" dirty="0">
              <a:solidFill>
                <a:sysClr val="windowText" lastClr="000000"/>
              </a:solidFill>
            </a:endParaRPr>
          </a:p>
        </p:txBody>
      </p:sp>
      <p:cxnSp>
        <p:nvCxnSpPr>
          <p:cNvPr id="22" name="Straight Arrow Connector 21"/>
          <p:cNvCxnSpPr>
            <a:stCxn id="35" idx="2"/>
          </p:cNvCxnSpPr>
          <p:nvPr/>
        </p:nvCxnSpPr>
        <p:spPr>
          <a:xfrm flipH="1">
            <a:off x="4212919" y="2256672"/>
            <a:ext cx="4275" cy="179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4019" y="1724345"/>
            <a:ext cx="631404"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seattle</a:t>
            </a:r>
            <a:endParaRPr lang="en-US" sz="1224" kern="0" dirty="0">
              <a:solidFill>
                <a:sysClr val="windowText" lastClr="000000"/>
              </a:solidFill>
            </a:endParaRPr>
          </a:p>
        </p:txBody>
      </p:sp>
      <p:cxnSp>
        <p:nvCxnSpPr>
          <p:cNvPr id="24" name="Straight Arrow Connector 23"/>
          <p:cNvCxnSpPr/>
          <p:nvPr/>
        </p:nvCxnSpPr>
        <p:spPr>
          <a:xfrm flipH="1">
            <a:off x="5128352"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53732" y="1725905"/>
            <a:ext cx="642849" cy="286306"/>
          </a:xfrm>
          <a:prstGeom prst="rect">
            <a:avLst/>
          </a:prstGeom>
          <a:noFill/>
        </p:spPr>
        <p:txBody>
          <a:bodyPr wrap="none" rtlCol="0">
            <a:spAutoFit/>
          </a:bodyPr>
          <a:lstStyle/>
          <a:p>
            <a:pPr algn="ctr" defTabSz="932597">
              <a:defRPr/>
            </a:pPr>
            <a:r>
              <a:rPr lang="en-US" sz="1224" kern="0" dirty="0" err="1">
                <a:solidFill>
                  <a:sysClr val="windowText" lastClr="000000"/>
                </a:solidFill>
              </a:rPr>
              <a:t>denver</a:t>
            </a:r>
            <a:endParaRPr lang="en-US" sz="1224" kern="0" dirty="0">
              <a:solidFill>
                <a:sysClr val="windowText" lastClr="000000"/>
              </a:solidFill>
            </a:endParaRPr>
          </a:p>
        </p:txBody>
      </p:sp>
      <p:cxnSp>
        <p:nvCxnSpPr>
          <p:cNvPr id="30" name="Straight Arrow Connector 29"/>
          <p:cNvCxnSpPr>
            <a:stCxn id="23" idx="2"/>
          </p:cNvCxnSpPr>
          <p:nvPr/>
        </p:nvCxnSpPr>
        <p:spPr>
          <a:xfrm>
            <a:off x="3759721" y="2010652"/>
            <a:ext cx="0" cy="425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a:off x="4675157"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08301" y="1970366"/>
            <a:ext cx="81778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seahawks</a:t>
            </a:r>
            <a:endParaRPr lang="en-US" sz="1224" kern="0" dirty="0">
              <a:solidFill>
                <a:sysClr val="windowText" lastClr="000000"/>
              </a:solidFill>
            </a:endParaRPr>
          </a:p>
        </p:txBody>
      </p:sp>
      <p:sp>
        <p:nvSpPr>
          <p:cNvPr id="36" name="TextBox 35"/>
          <p:cNvSpPr txBox="1"/>
          <p:nvPr/>
        </p:nvSpPr>
        <p:spPr>
          <a:xfrm>
            <a:off x="4740826" y="1978920"/>
            <a:ext cx="709880" cy="286306"/>
          </a:xfrm>
          <a:prstGeom prst="rect">
            <a:avLst/>
          </a:prstGeom>
          <a:noFill/>
        </p:spPr>
        <p:txBody>
          <a:bodyPr wrap="none" rtlCol="0">
            <a:spAutoFit/>
          </a:bodyPr>
          <a:lstStyle/>
          <a:p>
            <a:pPr algn="ctr" defTabSz="932597">
              <a:defRPr/>
            </a:pPr>
            <a:r>
              <a:rPr lang="en-US" sz="1224" kern="0" dirty="0">
                <a:solidFill>
                  <a:sysClr val="windowText" lastClr="000000"/>
                </a:solidFill>
              </a:rPr>
              <a:t>broncos</a:t>
            </a:r>
          </a:p>
        </p:txBody>
      </p:sp>
      <p:cxnSp>
        <p:nvCxnSpPr>
          <p:cNvPr id="41" name="Straight Arrow Connector 40"/>
          <p:cNvCxnSpPr/>
          <p:nvPr/>
        </p:nvCxnSpPr>
        <p:spPr>
          <a:xfrm flipH="1">
            <a:off x="6046451"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74283" y="1726575"/>
            <a:ext cx="637944" cy="286306"/>
          </a:xfrm>
          <a:prstGeom prst="rect">
            <a:avLst/>
          </a:prstGeom>
          <a:noFill/>
        </p:spPr>
        <p:txBody>
          <a:bodyPr wrap="none" rtlCol="0">
            <a:spAutoFit/>
          </a:bodyPr>
          <a:lstStyle/>
          <a:p>
            <a:pPr algn="ctr" defTabSz="932597">
              <a:defRPr/>
            </a:pPr>
            <a:r>
              <a:rPr lang="en-US" sz="1224" kern="0" dirty="0">
                <a:solidFill>
                  <a:sysClr val="windowText" lastClr="000000"/>
                </a:solidFill>
              </a:rPr>
              <a:t>jerseys</a:t>
            </a:r>
          </a:p>
        </p:txBody>
      </p:sp>
      <p:cxnSp>
        <p:nvCxnSpPr>
          <p:cNvPr id="43" name="Straight Arrow Connector 42"/>
          <p:cNvCxnSpPr>
            <a:stCxn id="42" idx="2"/>
          </p:cNvCxnSpPr>
          <p:nvPr/>
        </p:nvCxnSpPr>
        <p:spPr>
          <a:xfrm>
            <a:off x="5593256" y="201288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07426" y="1979590"/>
            <a:ext cx="812879" cy="286306"/>
          </a:xfrm>
          <a:prstGeom prst="rect">
            <a:avLst/>
          </a:prstGeom>
          <a:noFill/>
        </p:spPr>
        <p:txBody>
          <a:bodyPr wrap="none" rtlCol="0">
            <a:spAutoFit/>
          </a:bodyPr>
          <a:lstStyle/>
          <a:p>
            <a:pPr algn="ctr" defTabSz="932597">
              <a:defRPr/>
            </a:pPr>
            <a:r>
              <a:rPr lang="en-US" sz="1224" kern="0" dirty="0">
                <a:solidFill>
                  <a:sysClr val="windowText" lastClr="000000"/>
                </a:solidFill>
              </a:rPr>
              <a:t>highlights</a:t>
            </a:r>
          </a:p>
        </p:txBody>
      </p:sp>
      <p:cxnSp>
        <p:nvCxnSpPr>
          <p:cNvPr id="45" name="Straight Arrow Connector 44"/>
          <p:cNvCxnSpPr/>
          <p:nvPr/>
        </p:nvCxnSpPr>
        <p:spPr>
          <a:xfrm flipH="1">
            <a:off x="6964550"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08732" y="1725905"/>
            <a:ext cx="605246" cy="286306"/>
          </a:xfrm>
          <a:prstGeom prst="rect">
            <a:avLst/>
          </a:prstGeom>
          <a:noFill/>
        </p:spPr>
        <p:txBody>
          <a:bodyPr wrap="none" rtlCol="0">
            <a:spAutoFit/>
          </a:bodyPr>
          <a:lstStyle/>
          <a:p>
            <a:pPr algn="ctr" defTabSz="932597">
              <a:defRPr/>
            </a:pPr>
            <a:r>
              <a:rPr lang="en-US" sz="1224" kern="0" dirty="0" err="1">
                <a:solidFill>
                  <a:sysClr val="windowText" lastClr="000000"/>
                </a:solidFill>
              </a:rPr>
              <a:t>wilson</a:t>
            </a:r>
            <a:endParaRPr lang="en-US" sz="1224" kern="0" dirty="0">
              <a:solidFill>
                <a:sysClr val="windowText" lastClr="000000"/>
              </a:solidFill>
            </a:endParaRPr>
          </a:p>
        </p:txBody>
      </p:sp>
      <p:cxnSp>
        <p:nvCxnSpPr>
          <p:cNvPr id="47" name="Straight Arrow Connector 46"/>
          <p:cNvCxnSpPr>
            <a:stCxn id="46" idx="2"/>
          </p:cNvCxnSpPr>
          <p:nvPr/>
        </p:nvCxnSpPr>
        <p:spPr>
          <a:xfrm>
            <a:off x="6511355"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53320" y="1978920"/>
            <a:ext cx="757293"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sherman</a:t>
            </a:r>
            <a:endParaRPr lang="en-US" sz="1224" kern="0" dirty="0">
              <a:solidFill>
                <a:sysClr val="windowText" lastClr="000000"/>
              </a:solidFill>
            </a:endParaRPr>
          </a:p>
        </p:txBody>
      </p:sp>
      <p:sp>
        <p:nvSpPr>
          <p:cNvPr id="29" name="Rounded Rectangle 28"/>
          <p:cNvSpPr/>
          <p:nvPr/>
        </p:nvSpPr>
        <p:spPr>
          <a:xfrm>
            <a:off x="3518787" y="303302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32" name="Oval 31"/>
          <p:cNvSpPr/>
          <p:nvPr/>
        </p:nvSpPr>
        <p:spPr>
          <a:xfrm>
            <a:off x="3606216"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3" name="Oval 32"/>
          <p:cNvSpPr/>
          <p:nvPr/>
        </p:nvSpPr>
        <p:spPr>
          <a:xfrm>
            <a:off x="4065248"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45242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4983310"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5440022"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9" name="Oval 38"/>
          <p:cNvSpPr/>
          <p:nvPr/>
        </p:nvSpPr>
        <p:spPr>
          <a:xfrm>
            <a:off x="5899052" y="307068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0" name="Oval 39"/>
          <p:cNvSpPr/>
          <p:nvPr/>
        </p:nvSpPr>
        <p:spPr>
          <a:xfrm>
            <a:off x="635808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9" name="Oval 48"/>
          <p:cNvSpPr/>
          <p:nvPr/>
        </p:nvSpPr>
        <p:spPr>
          <a:xfrm>
            <a:off x="6817115"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0" name="TextBox 49"/>
          <p:cNvSpPr txBox="1"/>
          <p:nvPr/>
        </p:nvSpPr>
        <p:spPr>
          <a:xfrm>
            <a:off x="2174186" y="3061689"/>
            <a:ext cx="1028688"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seahawks</a:t>
            </a:r>
            <a:endParaRPr lang="en-US" sz="1632" kern="0" dirty="0">
              <a:solidFill>
                <a:sysClr val="windowText" lastClr="000000"/>
              </a:solidFill>
            </a:endParaRPr>
          </a:p>
        </p:txBody>
      </p:sp>
      <p:sp>
        <p:nvSpPr>
          <p:cNvPr id="51" name="Rounded Rectangle 50"/>
          <p:cNvSpPr/>
          <p:nvPr/>
        </p:nvSpPr>
        <p:spPr>
          <a:xfrm>
            <a:off x="3516183" y="35588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2" name="Oval 51"/>
          <p:cNvSpPr/>
          <p:nvPr/>
        </p:nvSpPr>
        <p:spPr>
          <a:xfrm>
            <a:off x="3603612"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4062644"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4521674"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4980706"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6" name="Oval 55"/>
          <p:cNvSpPr/>
          <p:nvPr/>
        </p:nvSpPr>
        <p:spPr>
          <a:xfrm>
            <a:off x="5437418"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7" name="Oval 56"/>
          <p:cNvSpPr/>
          <p:nvPr/>
        </p:nvSpPr>
        <p:spPr>
          <a:xfrm>
            <a:off x="5896447"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8" name="Oval 57"/>
          <p:cNvSpPr/>
          <p:nvPr/>
        </p:nvSpPr>
        <p:spPr>
          <a:xfrm>
            <a:off x="635547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Oval 58"/>
          <p:cNvSpPr/>
          <p:nvPr/>
        </p:nvSpPr>
        <p:spPr>
          <a:xfrm>
            <a:off x="6814511"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0" name="TextBox 59"/>
          <p:cNvSpPr txBox="1"/>
          <p:nvPr/>
        </p:nvSpPr>
        <p:spPr>
          <a:xfrm>
            <a:off x="2408534" y="3585865"/>
            <a:ext cx="798166" cy="350330"/>
          </a:xfrm>
          <a:prstGeom prst="rect">
            <a:avLst/>
          </a:prstGeom>
          <a:noFill/>
        </p:spPr>
        <p:txBody>
          <a:bodyPr wrap="none" rtlCol="0">
            <a:spAutoFit/>
          </a:bodyPr>
          <a:lstStyle/>
          <a:p>
            <a:pPr algn="r" defTabSz="932597">
              <a:defRPr/>
            </a:pPr>
            <a:r>
              <a:rPr lang="en-US" sz="1632" kern="0" dirty="0" err="1">
                <a:solidFill>
                  <a:sysClr val="windowText" lastClr="000000"/>
                </a:solidFill>
              </a:rPr>
              <a:t>denver</a:t>
            </a:r>
            <a:endParaRPr lang="en-US" sz="1632" kern="0" dirty="0">
              <a:solidFill>
                <a:sysClr val="windowText" lastClr="000000"/>
              </a:solidFill>
            </a:endParaRPr>
          </a:p>
        </p:txBody>
      </p:sp>
      <p:sp>
        <p:nvSpPr>
          <p:cNvPr id="61" name="Rounded Rectangle 60"/>
          <p:cNvSpPr/>
          <p:nvPr/>
        </p:nvSpPr>
        <p:spPr>
          <a:xfrm>
            <a:off x="3518787" y="408476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62" name="Oval 61"/>
          <p:cNvSpPr/>
          <p:nvPr/>
        </p:nvSpPr>
        <p:spPr>
          <a:xfrm>
            <a:off x="3606216" y="412243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a:off x="4065248"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a:off x="45242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5" name="Oval 64"/>
          <p:cNvSpPr/>
          <p:nvPr/>
        </p:nvSpPr>
        <p:spPr>
          <a:xfrm>
            <a:off x="4983310"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6" name="Oval 65"/>
          <p:cNvSpPr/>
          <p:nvPr/>
        </p:nvSpPr>
        <p:spPr>
          <a:xfrm>
            <a:off x="5440022"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7" name="Oval 66"/>
          <p:cNvSpPr/>
          <p:nvPr/>
        </p:nvSpPr>
        <p:spPr>
          <a:xfrm>
            <a:off x="5899052"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8" name="Oval 67"/>
          <p:cNvSpPr/>
          <p:nvPr/>
        </p:nvSpPr>
        <p:spPr>
          <a:xfrm>
            <a:off x="635808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6817115"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0" name="TextBox 69"/>
          <p:cNvSpPr txBox="1"/>
          <p:nvPr/>
        </p:nvSpPr>
        <p:spPr>
          <a:xfrm>
            <a:off x="2321323" y="4122429"/>
            <a:ext cx="888085" cy="350330"/>
          </a:xfrm>
          <a:prstGeom prst="rect">
            <a:avLst/>
          </a:prstGeom>
          <a:noFill/>
        </p:spPr>
        <p:txBody>
          <a:bodyPr wrap="none" rtlCol="0">
            <a:spAutoFit/>
          </a:bodyPr>
          <a:lstStyle/>
          <a:p>
            <a:pPr algn="r" defTabSz="932597">
              <a:defRPr/>
            </a:pPr>
            <a:r>
              <a:rPr lang="en-US" sz="1632" kern="0" dirty="0">
                <a:solidFill>
                  <a:sysClr val="windowText" lastClr="000000"/>
                </a:solidFill>
              </a:rPr>
              <a:t>broncos</a:t>
            </a:r>
          </a:p>
        </p:txBody>
      </p:sp>
      <p:sp>
        <p:nvSpPr>
          <p:cNvPr id="73" name="Arc 72"/>
          <p:cNvSpPr/>
          <p:nvPr/>
        </p:nvSpPr>
        <p:spPr>
          <a:xfrm>
            <a:off x="10366530" y="4276993"/>
            <a:ext cx="1116505" cy="1072113"/>
          </a:xfrm>
          <a:prstGeom prst="arc">
            <a:avLst>
              <a:gd name="adj1" fmla="val 16200000"/>
              <a:gd name="adj2" fmla="val 5433643"/>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632" kern="0">
              <a:solidFill>
                <a:sysClr val="windowText" lastClr="000000"/>
              </a:solidFill>
            </a:endParaRPr>
          </a:p>
        </p:txBody>
      </p:sp>
      <p:sp>
        <p:nvSpPr>
          <p:cNvPr id="74" name="TextBox 73"/>
          <p:cNvSpPr txBox="1"/>
          <p:nvPr/>
        </p:nvSpPr>
        <p:spPr>
          <a:xfrm>
            <a:off x="11483035" y="4605873"/>
            <a:ext cx="907704" cy="414353"/>
          </a:xfrm>
          <a:prstGeom prst="rect">
            <a:avLst/>
          </a:prstGeom>
          <a:noFill/>
        </p:spPr>
        <p:txBody>
          <a:bodyPr wrap="none" rtlCol="0" anchor="ctr">
            <a:spAutoFit/>
          </a:bodyPr>
          <a:lstStyle/>
          <a:p>
            <a:pPr defTabSz="932597">
              <a:defRPr/>
            </a:pPr>
            <a:r>
              <a:rPr lang="en-US" sz="2040" kern="0" dirty="0">
                <a:solidFill>
                  <a:srgbClr val="00B0F0"/>
                </a:solidFill>
              </a:rPr>
              <a:t>similar</a:t>
            </a:r>
          </a:p>
        </p:txBody>
      </p:sp>
      <p:sp>
        <p:nvSpPr>
          <p:cNvPr id="75" name="Oval 74"/>
          <p:cNvSpPr/>
          <p:nvPr/>
        </p:nvSpPr>
        <p:spPr>
          <a:xfrm>
            <a:off x="7228938"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6" name="Oval 75"/>
          <p:cNvSpPr/>
          <p:nvPr/>
        </p:nvSpPr>
        <p:spPr>
          <a:xfrm>
            <a:off x="768796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7" name="Oval 76"/>
          <p:cNvSpPr/>
          <p:nvPr/>
        </p:nvSpPr>
        <p:spPr>
          <a:xfrm>
            <a:off x="8144680"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8" name="Oval 77"/>
          <p:cNvSpPr/>
          <p:nvPr/>
        </p:nvSpPr>
        <p:spPr>
          <a:xfrm>
            <a:off x="8603711"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9062742"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9521775"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cxnSp>
        <p:nvCxnSpPr>
          <p:cNvPr id="81" name="Straight Arrow Connector 80"/>
          <p:cNvCxnSpPr/>
          <p:nvPr/>
        </p:nvCxnSpPr>
        <p:spPr>
          <a:xfrm flipH="1">
            <a:off x="7835614"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09495" y="1725905"/>
            <a:ext cx="745848" cy="286306"/>
          </a:xfrm>
          <a:prstGeom prst="rect">
            <a:avLst/>
          </a:prstGeom>
          <a:noFill/>
        </p:spPr>
        <p:txBody>
          <a:bodyPr wrap="none" rtlCol="0">
            <a:spAutoFit/>
          </a:bodyPr>
          <a:lstStyle/>
          <a:p>
            <a:pPr algn="ctr" defTabSz="932597">
              <a:defRPr/>
            </a:pPr>
            <a:r>
              <a:rPr lang="en-US" sz="1224" kern="0" dirty="0">
                <a:solidFill>
                  <a:sysClr val="windowText" lastClr="000000"/>
                </a:solidFill>
              </a:rPr>
              <a:t>browner</a:t>
            </a:r>
          </a:p>
        </p:txBody>
      </p:sp>
      <p:cxnSp>
        <p:nvCxnSpPr>
          <p:cNvPr id="83" name="Straight Arrow Connector 82"/>
          <p:cNvCxnSpPr>
            <a:stCxn id="82" idx="2"/>
          </p:cNvCxnSpPr>
          <p:nvPr/>
        </p:nvCxnSpPr>
        <p:spPr>
          <a:xfrm>
            <a:off x="7382420" y="201221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66621" y="1978920"/>
            <a:ext cx="47281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lfedi</a:t>
            </a:r>
            <a:endParaRPr lang="en-US" sz="1224" kern="0" dirty="0">
              <a:solidFill>
                <a:sysClr val="windowText" lastClr="000000"/>
              </a:solidFill>
            </a:endParaRPr>
          </a:p>
        </p:txBody>
      </p:sp>
      <p:cxnSp>
        <p:nvCxnSpPr>
          <p:cNvPr id="85" name="Straight Arrow Connector 84"/>
          <p:cNvCxnSpPr/>
          <p:nvPr/>
        </p:nvCxnSpPr>
        <p:spPr>
          <a:xfrm flipH="1">
            <a:off x="8753713"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035498" y="1726575"/>
            <a:ext cx="530040" cy="286306"/>
          </a:xfrm>
          <a:prstGeom prst="rect">
            <a:avLst/>
          </a:prstGeom>
          <a:noFill/>
        </p:spPr>
        <p:txBody>
          <a:bodyPr wrap="none" rtlCol="0">
            <a:spAutoFit/>
          </a:bodyPr>
          <a:lstStyle/>
          <a:p>
            <a:pPr algn="ctr" defTabSz="932597">
              <a:defRPr/>
            </a:pPr>
            <a:r>
              <a:rPr lang="en-US" sz="1224" kern="0" dirty="0">
                <a:solidFill>
                  <a:sysClr val="windowText" lastClr="000000"/>
                </a:solidFill>
              </a:rPr>
              <a:t>lynch</a:t>
            </a:r>
          </a:p>
        </p:txBody>
      </p:sp>
      <p:cxnSp>
        <p:nvCxnSpPr>
          <p:cNvPr id="87" name="Straight Arrow Connector 86"/>
          <p:cNvCxnSpPr>
            <a:stCxn id="86" idx="2"/>
          </p:cNvCxnSpPr>
          <p:nvPr/>
        </p:nvCxnSpPr>
        <p:spPr>
          <a:xfrm>
            <a:off x="8300518" y="2012881"/>
            <a:ext cx="2"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368643" y="1979590"/>
            <a:ext cx="70497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sanchez</a:t>
            </a:r>
            <a:endParaRPr lang="en-US" sz="1224" kern="0" dirty="0">
              <a:solidFill>
                <a:sysClr val="windowText" lastClr="000000"/>
              </a:solidFill>
            </a:endParaRPr>
          </a:p>
        </p:txBody>
      </p:sp>
      <p:cxnSp>
        <p:nvCxnSpPr>
          <p:cNvPr id="89" name="Straight Arrow Connector 88"/>
          <p:cNvCxnSpPr/>
          <p:nvPr/>
        </p:nvCxnSpPr>
        <p:spPr>
          <a:xfrm flipH="1">
            <a:off x="9672375" y="2260263"/>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938885" y="1725905"/>
            <a:ext cx="559468" cy="286306"/>
          </a:xfrm>
          <a:prstGeom prst="rect">
            <a:avLst/>
          </a:prstGeom>
          <a:noFill/>
        </p:spPr>
        <p:txBody>
          <a:bodyPr wrap="none" rtlCol="0">
            <a:spAutoFit/>
          </a:bodyPr>
          <a:lstStyle/>
          <a:p>
            <a:pPr algn="ctr" defTabSz="932597">
              <a:defRPr/>
            </a:pPr>
            <a:r>
              <a:rPr lang="en-US" sz="1224" kern="0" dirty="0">
                <a:solidFill>
                  <a:sysClr val="windowText" lastClr="000000"/>
                </a:solidFill>
              </a:rPr>
              <a:t>miller</a:t>
            </a:r>
          </a:p>
        </p:txBody>
      </p:sp>
      <p:cxnSp>
        <p:nvCxnSpPr>
          <p:cNvPr id="91" name="Straight Arrow Connector 90"/>
          <p:cNvCxnSpPr>
            <a:stCxn id="90" idx="2"/>
          </p:cNvCxnSpPr>
          <p:nvPr/>
        </p:nvCxnSpPr>
        <p:spPr>
          <a:xfrm>
            <a:off x="9218619"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267941" y="1978920"/>
            <a:ext cx="74257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marshall</a:t>
            </a:r>
            <a:endParaRPr lang="en-US" sz="1224" kern="0" dirty="0">
              <a:solidFill>
                <a:sysClr val="windowText" lastClr="000000"/>
              </a:solidFill>
            </a:endParaRPr>
          </a:p>
        </p:txBody>
      </p:sp>
      <p:sp>
        <p:nvSpPr>
          <p:cNvPr id="93" name="Oval 92"/>
          <p:cNvSpPr/>
          <p:nvPr/>
        </p:nvSpPr>
        <p:spPr>
          <a:xfrm>
            <a:off x="7231542"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4" name="Oval 93"/>
          <p:cNvSpPr/>
          <p:nvPr/>
        </p:nvSpPr>
        <p:spPr>
          <a:xfrm>
            <a:off x="769057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5" name="Oval 94"/>
          <p:cNvSpPr/>
          <p:nvPr/>
        </p:nvSpPr>
        <p:spPr>
          <a:xfrm>
            <a:off x="8147284" y="307069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a:off x="8606316"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a:off x="906534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a:off x="95243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9" name="Oval 98"/>
          <p:cNvSpPr/>
          <p:nvPr/>
        </p:nvSpPr>
        <p:spPr>
          <a:xfrm>
            <a:off x="7228938"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0" name="Oval 99"/>
          <p:cNvSpPr/>
          <p:nvPr/>
        </p:nvSpPr>
        <p:spPr>
          <a:xfrm>
            <a:off x="768796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1" name="Oval 100"/>
          <p:cNvSpPr/>
          <p:nvPr/>
        </p:nvSpPr>
        <p:spPr>
          <a:xfrm>
            <a:off x="8144680"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2" name="Oval 101"/>
          <p:cNvSpPr/>
          <p:nvPr/>
        </p:nvSpPr>
        <p:spPr>
          <a:xfrm>
            <a:off x="8603711"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3" name="Oval 102"/>
          <p:cNvSpPr/>
          <p:nvPr/>
        </p:nvSpPr>
        <p:spPr>
          <a:xfrm>
            <a:off x="906274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4" name="Oval 103"/>
          <p:cNvSpPr/>
          <p:nvPr/>
        </p:nvSpPr>
        <p:spPr>
          <a:xfrm>
            <a:off x="952177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5" name="Oval 104"/>
          <p:cNvSpPr/>
          <p:nvPr/>
        </p:nvSpPr>
        <p:spPr>
          <a:xfrm>
            <a:off x="7231542"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a:off x="769057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a:off x="8147284"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8" name="Oval 107"/>
          <p:cNvSpPr/>
          <p:nvPr/>
        </p:nvSpPr>
        <p:spPr>
          <a:xfrm>
            <a:off x="860631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9" name="Oval 108"/>
          <p:cNvSpPr/>
          <p:nvPr/>
        </p:nvSpPr>
        <p:spPr>
          <a:xfrm>
            <a:off x="906534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0" name="Oval 109"/>
          <p:cNvSpPr/>
          <p:nvPr/>
        </p:nvSpPr>
        <p:spPr>
          <a:xfrm>
            <a:off x="95243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1" name="Rounded Rectangle 110"/>
          <p:cNvSpPr/>
          <p:nvPr/>
        </p:nvSpPr>
        <p:spPr>
          <a:xfrm>
            <a:off x="3517027" y="51700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112" name="Oval 111"/>
          <p:cNvSpPr/>
          <p:nvPr/>
        </p:nvSpPr>
        <p:spPr>
          <a:xfrm>
            <a:off x="3604455"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3" name="Oval 112"/>
          <p:cNvSpPr/>
          <p:nvPr/>
        </p:nvSpPr>
        <p:spPr>
          <a:xfrm>
            <a:off x="4063487"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a:off x="4522518"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5" name="Oval 114"/>
          <p:cNvSpPr/>
          <p:nvPr/>
        </p:nvSpPr>
        <p:spPr>
          <a:xfrm>
            <a:off x="4981550"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6" name="Oval 115"/>
          <p:cNvSpPr/>
          <p:nvPr/>
        </p:nvSpPr>
        <p:spPr>
          <a:xfrm>
            <a:off x="5438261"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7" name="Oval 116"/>
          <p:cNvSpPr/>
          <p:nvPr/>
        </p:nvSpPr>
        <p:spPr>
          <a:xfrm>
            <a:off x="5897292"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8" name="Oval 117"/>
          <p:cNvSpPr/>
          <p:nvPr/>
        </p:nvSpPr>
        <p:spPr>
          <a:xfrm>
            <a:off x="6356323"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9" name="Oval 118"/>
          <p:cNvSpPr/>
          <p:nvPr/>
        </p:nvSpPr>
        <p:spPr>
          <a:xfrm>
            <a:off x="6815354"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0" name="TextBox 119"/>
          <p:cNvSpPr txBox="1"/>
          <p:nvPr/>
        </p:nvSpPr>
        <p:spPr>
          <a:xfrm>
            <a:off x="71893" y="5197511"/>
            <a:ext cx="3125829" cy="350330"/>
          </a:xfrm>
          <a:prstGeom prst="rect">
            <a:avLst/>
          </a:prstGeom>
          <a:noFill/>
        </p:spPr>
        <p:txBody>
          <a:bodyPr wrap="square" rtlCol="0">
            <a:spAutoFit/>
          </a:bodyPr>
          <a:lstStyle/>
          <a:p>
            <a:pPr algn="r" defTabSz="932597">
              <a:defRPr/>
            </a:pPr>
            <a:r>
              <a:rPr lang="en-US" sz="1632" kern="0" dirty="0">
                <a:solidFill>
                  <a:sysClr val="windowText" lastClr="000000"/>
                </a:solidFill>
              </a:rPr>
              <a:t>[</a:t>
            </a:r>
            <a:r>
              <a:rPr lang="en-US" sz="1632" kern="0" dirty="0" err="1">
                <a:solidFill>
                  <a:sysClr val="windowText" lastClr="000000"/>
                </a:solidFill>
              </a:rPr>
              <a:t>seahawks</a:t>
            </a:r>
            <a:r>
              <a:rPr lang="en-US" sz="1632" kern="0" dirty="0">
                <a:solidFill>
                  <a:sysClr val="windowText" lastClr="000000"/>
                </a:solidFill>
              </a:rPr>
              <a:t>] – [</a:t>
            </a:r>
            <a:r>
              <a:rPr lang="en-US" sz="1632" kern="0" dirty="0" err="1">
                <a:solidFill>
                  <a:sysClr val="windowText" lastClr="000000"/>
                </a:solidFill>
              </a:rPr>
              <a:t>seattle</a:t>
            </a:r>
            <a:r>
              <a:rPr lang="en-US" sz="1632" kern="0" dirty="0">
                <a:solidFill>
                  <a:sysClr val="windowText" lastClr="000000"/>
                </a:solidFill>
              </a:rPr>
              <a:t>] + [Denver]</a:t>
            </a:r>
          </a:p>
        </p:txBody>
      </p:sp>
      <p:sp>
        <p:nvSpPr>
          <p:cNvPr id="121" name="Oval 120"/>
          <p:cNvSpPr/>
          <p:nvPr/>
        </p:nvSpPr>
        <p:spPr>
          <a:xfrm>
            <a:off x="722978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2" name="Oval 121"/>
          <p:cNvSpPr/>
          <p:nvPr/>
        </p:nvSpPr>
        <p:spPr>
          <a:xfrm>
            <a:off x="768881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3" name="Oval 122"/>
          <p:cNvSpPr/>
          <p:nvPr/>
        </p:nvSpPr>
        <p:spPr>
          <a:xfrm>
            <a:off x="8145524"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4" name="Oval 123"/>
          <p:cNvSpPr/>
          <p:nvPr/>
        </p:nvSpPr>
        <p:spPr>
          <a:xfrm>
            <a:off x="8604556"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5" name="Oval 124"/>
          <p:cNvSpPr/>
          <p:nvPr/>
        </p:nvSpPr>
        <p:spPr>
          <a:xfrm>
            <a:off x="9063585"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6" name="Oval 125"/>
          <p:cNvSpPr/>
          <p:nvPr/>
        </p:nvSpPr>
        <p:spPr>
          <a:xfrm>
            <a:off x="9522618"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0" name="Oval 129"/>
          <p:cNvSpPr/>
          <p:nvPr/>
        </p:nvSpPr>
        <p:spPr>
          <a:xfrm>
            <a:off x="9984752"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1" name="Oval 130"/>
          <p:cNvSpPr/>
          <p:nvPr/>
        </p:nvSpPr>
        <p:spPr>
          <a:xfrm>
            <a:off x="10443785"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cxnSp>
        <p:nvCxnSpPr>
          <p:cNvPr id="132" name="Straight Arrow Connector 131"/>
          <p:cNvCxnSpPr/>
          <p:nvPr/>
        </p:nvCxnSpPr>
        <p:spPr>
          <a:xfrm flipH="1">
            <a:off x="10593823"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9902586" y="1725905"/>
            <a:ext cx="476087" cy="286306"/>
          </a:xfrm>
          <a:prstGeom prst="rect">
            <a:avLst/>
          </a:prstGeom>
          <a:noFill/>
        </p:spPr>
        <p:txBody>
          <a:bodyPr wrap="none" rtlCol="0">
            <a:spAutoFit/>
          </a:bodyPr>
          <a:lstStyle/>
          <a:p>
            <a:pPr algn="ctr" defTabSz="932597">
              <a:defRPr/>
            </a:pPr>
            <a:r>
              <a:rPr lang="en-US" sz="1224" kern="0" dirty="0">
                <a:solidFill>
                  <a:sysClr val="windowText" lastClr="000000"/>
                </a:solidFill>
              </a:rPr>
              <a:t>map</a:t>
            </a:r>
          </a:p>
        </p:txBody>
      </p:sp>
      <p:cxnSp>
        <p:nvCxnSpPr>
          <p:cNvPr id="134" name="Straight Arrow Connector 133"/>
          <p:cNvCxnSpPr>
            <a:stCxn id="133" idx="2"/>
          </p:cNvCxnSpPr>
          <p:nvPr/>
        </p:nvCxnSpPr>
        <p:spPr>
          <a:xfrm>
            <a:off x="10140630"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194858" y="1978920"/>
            <a:ext cx="732769" cy="286306"/>
          </a:xfrm>
          <a:prstGeom prst="rect">
            <a:avLst/>
          </a:prstGeom>
          <a:noFill/>
        </p:spPr>
        <p:txBody>
          <a:bodyPr wrap="none" rtlCol="0">
            <a:spAutoFit/>
          </a:bodyPr>
          <a:lstStyle/>
          <a:p>
            <a:pPr algn="ctr" defTabSz="932597">
              <a:defRPr/>
            </a:pPr>
            <a:r>
              <a:rPr lang="en-US" sz="1224" kern="0" dirty="0">
                <a:solidFill>
                  <a:sysClr val="windowText" lastClr="000000"/>
                </a:solidFill>
              </a:rPr>
              <a:t>weather</a:t>
            </a:r>
          </a:p>
        </p:txBody>
      </p:sp>
      <p:sp>
        <p:nvSpPr>
          <p:cNvPr id="136" name="Oval 135"/>
          <p:cNvSpPr/>
          <p:nvPr/>
        </p:nvSpPr>
        <p:spPr>
          <a:xfrm>
            <a:off x="998735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7" name="Oval 136"/>
          <p:cNvSpPr/>
          <p:nvPr/>
        </p:nvSpPr>
        <p:spPr>
          <a:xfrm>
            <a:off x="10446389"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8" name="Oval 137"/>
          <p:cNvSpPr/>
          <p:nvPr/>
        </p:nvSpPr>
        <p:spPr>
          <a:xfrm>
            <a:off x="998475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9" name="Oval 138"/>
          <p:cNvSpPr/>
          <p:nvPr/>
        </p:nvSpPr>
        <p:spPr>
          <a:xfrm>
            <a:off x="1044378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0" name="Oval 139"/>
          <p:cNvSpPr/>
          <p:nvPr/>
        </p:nvSpPr>
        <p:spPr>
          <a:xfrm>
            <a:off x="9987356"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1" name="Oval 140"/>
          <p:cNvSpPr/>
          <p:nvPr/>
        </p:nvSpPr>
        <p:spPr>
          <a:xfrm>
            <a:off x="10446389"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2" name="Oval 141"/>
          <p:cNvSpPr/>
          <p:nvPr/>
        </p:nvSpPr>
        <p:spPr>
          <a:xfrm>
            <a:off x="9985596"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3" name="Oval 142"/>
          <p:cNvSpPr/>
          <p:nvPr/>
        </p:nvSpPr>
        <p:spPr>
          <a:xfrm>
            <a:off x="10444629"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 name="Rectangle 2"/>
          <p:cNvSpPr/>
          <p:nvPr/>
        </p:nvSpPr>
        <p:spPr>
          <a:xfrm>
            <a:off x="2411803" y="6106832"/>
            <a:ext cx="10643207" cy="542399"/>
          </a:xfrm>
          <a:prstGeom prst="rect">
            <a:avLst/>
          </a:prstGeom>
        </p:spPr>
        <p:txBody>
          <a:bodyPr wrap="square">
            <a:spAutoFit/>
          </a:bodyPr>
          <a:lstStyle/>
          <a:p>
            <a:pPr defTabSz="932597">
              <a:defRPr/>
            </a:pPr>
            <a:r>
              <a:rPr lang="en-US" sz="1428" kern="0" dirty="0">
                <a:solidFill>
                  <a:srgbClr val="222222"/>
                </a:solidFill>
              </a:rPr>
              <a:t>Sparse vectors can work well for an analogy task:</a:t>
            </a:r>
          </a:p>
          <a:p>
            <a:pPr defTabSz="932597">
              <a:defRPr/>
            </a:pPr>
            <a:r>
              <a:rPr lang="en-US" sz="1428" kern="0" dirty="0">
                <a:solidFill>
                  <a:srgbClr val="222222"/>
                </a:solidFill>
              </a:rPr>
              <a:t>Levy, Goldberg and Ramat-Gan. </a:t>
            </a:r>
            <a:r>
              <a:rPr lang="en-US" sz="1428" kern="0" dirty="0">
                <a:solidFill>
                  <a:srgbClr val="222222"/>
                </a:solidFill>
                <a:hlinkClick r:id="rId3"/>
              </a:rPr>
              <a:t>Linguistic Regularities in Sparse and Explicit Word Representations</a:t>
            </a:r>
            <a:r>
              <a:rPr lang="en-US" sz="1428" kern="0" dirty="0">
                <a:solidFill>
                  <a:srgbClr val="222222"/>
                </a:solidFill>
              </a:rPr>
              <a:t>. </a:t>
            </a:r>
            <a:r>
              <a:rPr lang="en-US" sz="1428" i="1" kern="0" dirty="0" err="1">
                <a:solidFill>
                  <a:srgbClr val="222222"/>
                </a:solidFill>
              </a:rPr>
              <a:t>CoNLL</a:t>
            </a:r>
            <a:r>
              <a:rPr lang="en-US" sz="1428" kern="0" dirty="0">
                <a:solidFill>
                  <a:srgbClr val="222222"/>
                </a:solidFill>
              </a:rPr>
              <a:t> 2014</a:t>
            </a:r>
            <a:endParaRPr lang="en-US" sz="1428" kern="0" dirty="0">
              <a:solidFill>
                <a:sysClr val="windowText" lastClr="000000"/>
              </a:solidFill>
            </a:endParaRPr>
          </a:p>
        </p:txBody>
      </p:sp>
    </p:spTree>
    <p:extLst>
      <p:ext uri="{BB962C8B-B14F-4D97-AF65-F5344CB8AC3E}">
        <p14:creationId xmlns:p14="http://schemas.microsoft.com/office/powerpoint/2010/main" val="32097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692" dirty="0"/>
              <a:t>A Matrix Interpretation of word2vec</a:t>
            </a:r>
            <a:endParaRPr lang="en-GB" sz="4692" dirty="0"/>
          </a:p>
        </p:txBody>
      </p:sp>
      <p:sp>
        <p:nvSpPr>
          <p:cNvPr id="17" name="Text Placeholder 2"/>
          <p:cNvSpPr txBox="1">
            <a:spLocks/>
          </p:cNvSpPr>
          <p:nvPr/>
        </p:nvSpPr>
        <p:spPr>
          <a:xfrm>
            <a:off x="855768" y="1781011"/>
            <a:ext cx="5516283" cy="38874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597">
              <a:lnSpc>
                <a:spcPct val="100000"/>
              </a:lnSpc>
              <a:spcBef>
                <a:spcPts val="1020"/>
              </a:spcBef>
              <a:buNone/>
              <a:defRPr/>
            </a:pPr>
            <a:r>
              <a:rPr lang="en-US" sz="1632" dirty="0"/>
              <a:t>Skip-gram looks like this:</a:t>
            </a:r>
          </a:p>
          <a:p>
            <a:pPr marL="0" indent="0" defTabSz="932597">
              <a:lnSpc>
                <a:spcPct val="100000"/>
              </a:lnSpc>
              <a:spcBef>
                <a:spcPts val="7343"/>
              </a:spcBef>
              <a:buNone/>
              <a:defRPr/>
            </a:pPr>
            <a:r>
              <a:rPr lang="en-US" sz="1632" dirty="0"/>
              <a:t>If we aggregate over all training samples…</a:t>
            </a:r>
            <a:endParaRPr lang="en-GB" sz="1632" dirty="0"/>
          </a:p>
        </p:txBody>
      </p:sp>
      <mc:AlternateContent xmlns:mc="http://schemas.openxmlformats.org/markup-compatibility/2006" xmlns:a14="http://schemas.microsoft.com/office/drawing/2010/main">
        <mc:Choice Requires="a14">
          <p:sp>
            <p:nvSpPr>
              <p:cNvPr id="18" name="TextBox 17"/>
              <p:cNvSpPr txBox="1"/>
              <p:nvPr/>
            </p:nvSpPr>
            <p:spPr>
              <a:xfrm>
                <a:off x="2180370" y="2156790"/>
                <a:ext cx="2733577" cy="54298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428" i="1" kern="0">
                              <a:solidFill>
                                <a:sysClr val="windowText" lastClr="000000"/>
                              </a:solidFill>
                              <a:latin typeface="Cambria Math" panose="02040503050406030204" pitchFamily="18" charset="0"/>
                            </a:rPr>
                          </m:ctrlPr>
                        </m:sSubPr>
                        <m:e>
                          <m:r>
                            <a:rPr lang="en-GB" sz="1428" i="1" kern="0">
                              <a:solidFill>
                                <a:sysClr val="windowText" lastClr="000000"/>
                              </a:solidFill>
                              <a:latin typeface="Cambria Math" panose="02040503050406030204" pitchFamily="18" charset="0"/>
                              <a:ea typeface="Cambria Math" panose="02040503050406030204" pitchFamily="18" charset="0"/>
                            </a:rPr>
                            <m:t>ℒ</m:t>
                          </m:r>
                        </m:e>
                        <m:sub>
                          <m:r>
                            <a:rPr lang="en-US" sz="1428" i="1" kern="0">
                              <a:solidFill>
                                <a:sysClr val="windowText" lastClr="000000"/>
                              </a:solidFill>
                              <a:latin typeface="Cambria Math" panose="02040503050406030204" pitchFamily="18" charset="0"/>
                            </a:rPr>
                            <m:t>𝑠𝑘𝑖𝑝</m:t>
                          </m:r>
                          <m:r>
                            <a:rPr lang="en-US" sz="1428" i="1" kern="0">
                              <a:solidFill>
                                <a:sysClr val="windowText" lastClr="000000"/>
                              </a:solidFill>
                              <a:latin typeface="Cambria Math" panose="02040503050406030204" pitchFamily="18" charset="0"/>
                            </a:rPr>
                            <m:t>−</m:t>
                          </m:r>
                          <m:r>
                            <a:rPr lang="en-US" sz="1428" i="1" kern="0">
                              <a:solidFill>
                                <a:sysClr val="windowText" lastClr="000000"/>
                              </a:solidFill>
                              <a:latin typeface="Cambria Math" panose="02040503050406030204" pitchFamily="18" charset="0"/>
                            </a:rPr>
                            <m:t>𝑔𝑟𝑎𝑚</m:t>
                          </m:r>
                        </m:sub>
                      </m:sSub>
                      <m:r>
                        <a:rPr lang="en-US" sz="1428" i="1" kern="0">
                          <a:solidFill>
                            <a:sysClr val="windowText" lastClr="000000"/>
                          </a:solidFill>
                          <a:latin typeface="Cambria Math" panose="02040503050406030204" pitchFamily="18" charset="0"/>
                        </a:rPr>
                        <m:t>=−</m:t>
                      </m:r>
                      <m:nary>
                        <m:naryPr>
                          <m:chr m:val="∑"/>
                          <m:supHide m:val="on"/>
                          <m:ctrlPr>
                            <a:rPr lang="en-US" sz="1428" i="1" kern="0">
                              <a:solidFill>
                                <a:sysClr val="windowText" lastClr="000000"/>
                              </a:solidFill>
                              <a:latin typeface="Cambria Math" panose="02040503050406030204" pitchFamily="18" charset="0"/>
                            </a:rPr>
                          </m:ctrlPr>
                        </m:naryPr>
                        <m:sub>
                          <m:r>
                            <m:rPr>
                              <m:brk m:alnAt="7"/>
                            </m:rPr>
                            <a:rPr lang="en-US" sz="1428" i="1" kern="0">
                              <a:solidFill>
                                <a:sysClr val="windowText" lastClr="000000"/>
                              </a:solidFill>
                              <a:latin typeface="Cambria Math" panose="02040503050406030204" pitchFamily="18" charset="0"/>
                            </a:rPr>
                            <m:t>𝐴</m:t>
                          </m:r>
                          <m:r>
                            <a:rPr lang="en-US" sz="1428" i="1" kern="0">
                              <a:solidFill>
                                <a:sysClr val="windowText" lastClr="000000"/>
                              </a:solidFill>
                              <a:latin typeface="Cambria Math" panose="02040503050406030204" pitchFamily="18" charset="0"/>
                            </a:rPr>
                            <m:t> </m:t>
                          </m:r>
                        </m:sub>
                        <m:sup/>
                        <m:e>
                          <m:nary>
                            <m:naryPr>
                              <m:chr m:val="∑"/>
                              <m:supHide m:val="on"/>
                              <m:ctrlPr>
                                <a:rPr lang="en-US" sz="1428" i="1" kern="0">
                                  <a:solidFill>
                                    <a:sysClr val="windowText" lastClr="000000"/>
                                  </a:solidFill>
                                  <a:latin typeface="Cambria Math" panose="02040503050406030204" pitchFamily="18" charset="0"/>
                                </a:rPr>
                              </m:ctrlPr>
                            </m:naryPr>
                            <m:sub>
                              <m:r>
                                <m:rPr>
                                  <m:brk m:alnAt="23"/>
                                </m:rPr>
                                <a:rPr lang="en-US" sz="1428" i="1" kern="0">
                                  <a:solidFill>
                                    <a:sysClr val="windowText" lastClr="000000"/>
                                  </a:solidFill>
                                  <a:latin typeface="Cambria Math" panose="02040503050406030204" pitchFamily="18" charset="0"/>
                                </a:rPr>
                                <m:t>𝐵</m:t>
                              </m:r>
                              <m:r>
                                <a:rPr lang="en-US" sz="1428" i="1" kern="0">
                                  <a:solidFill>
                                    <a:sysClr val="windowText" lastClr="000000"/>
                                  </a:solidFill>
                                  <a:latin typeface="Cambria Math" panose="02040503050406030204" pitchFamily="18" charset="0"/>
                                </a:rPr>
                                <m:t> </m:t>
                              </m:r>
                            </m:sub>
                            <m:sup/>
                            <m:e>
                              <m:func>
                                <m:funcPr>
                                  <m:ctrlPr>
                                    <a:rPr lang="en-US" sz="1428" i="1" kern="0">
                                      <a:solidFill>
                                        <a:sysClr val="windowText" lastClr="000000"/>
                                      </a:solidFill>
                                      <a:latin typeface="Cambria Math" panose="02040503050406030204" pitchFamily="18" charset="0"/>
                                    </a:rPr>
                                  </m:ctrlPr>
                                </m:funcPr>
                                <m:fName>
                                  <m:r>
                                    <m:rPr>
                                      <m:sty m:val="p"/>
                                    </m:rPr>
                                    <a:rPr lang="en-US" sz="1428" kern="0">
                                      <a:solidFill>
                                        <a:sysClr val="windowText" lastClr="000000"/>
                                      </a:solidFill>
                                      <a:latin typeface="Cambria Math" panose="02040503050406030204" pitchFamily="18" charset="0"/>
                                    </a:rPr>
                                    <m:t>log</m:t>
                                  </m:r>
                                </m:fName>
                                <m:e>
                                  <m:r>
                                    <a:rPr lang="en-US" sz="1428" i="1" kern="0">
                                      <a:solidFill>
                                        <a:sysClr val="windowText" lastClr="000000"/>
                                      </a:solidFill>
                                      <a:latin typeface="Cambria Math" panose="02040503050406030204" pitchFamily="18" charset="0"/>
                                    </a:rPr>
                                    <m:t>𝑝</m:t>
                                  </m:r>
                                  <m:d>
                                    <m:dPr>
                                      <m:ctrlPr>
                                        <a:rPr lang="en-US" sz="1428" i="1" kern="0">
                                          <a:solidFill>
                                            <a:sysClr val="windowText" lastClr="000000"/>
                                          </a:solidFill>
                                          <a:latin typeface="Cambria Math" panose="02040503050406030204" pitchFamily="18" charset="0"/>
                                        </a:rPr>
                                      </m:ctrlPr>
                                    </m:dPr>
                                    <m:e>
                                      <m:r>
                                        <a:rPr lang="en-US" sz="1428" i="1" kern="0">
                                          <a:solidFill>
                                            <a:sysClr val="windowText" lastClr="000000"/>
                                          </a:solidFill>
                                          <a:latin typeface="Cambria Math" panose="02040503050406030204" pitchFamily="18" charset="0"/>
                                        </a:rPr>
                                        <m:t>𝐵</m:t>
                                      </m:r>
                                      <m:r>
                                        <a:rPr lang="en-US" sz="1428" i="1" kern="0">
                                          <a:solidFill>
                                            <a:sysClr val="windowText" lastClr="000000"/>
                                          </a:solidFill>
                                          <a:latin typeface="Cambria Math" panose="02040503050406030204" pitchFamily="18" charset="0"/>
                                        </a:rPr>
                                        <m:t>|</m:t>
                                      </m:r>
                                      <m:r>
                                        <a:rPr lang="en-US" sz="1428" i="1" kern="0">
                                          <a:solidFill>
                                            <a:sysClr val="windowText" lastClr="000000"/>
                                          </a:solidFill>
                                          <a:latin typeface="Cambria Math" panose="02040503050406030204" pitchFamily="18" charset="0"/>
                                        </a:rPr>
                                        <m:t>𝐴</m:t>
                                      </m:r>
                                    </m:e>
                                  </m:d>
                                </m:e>
                              </m:func>
                            </m:e>
                          </m:nary>
                        </m:e>
                      </m:nary>
                    </m:oMath>
                  </m:oMathPara>
                </a14:m>
                <a:endParaRPr lang="en-GB" sz="1428" kern="0" dirty="0">
                  <a:solidFill>
                    <a:sysClr val="windowText" lastClr="00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180370" y="2156790"/>
                <a:ext cx="2733577" cy="542989"/>
              </a:xfrm>
              <a:prstGeom prst="rect">
                <a:avLst/>
              </a:prstGeom>
              <a:blipFill>
                <a:blip r:embed="rId3"/>
                <a:stretch>
                  <a:fillRect t="-138636" b="-193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446893" y="3345186"/>
                <a:ext cx="3165979" cy="65586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428" i="1" kern="0">
                              <a:solidFill>
                                <a:sysClr val="windowText" lastClr="000000"/>
                              </a:solidFill>
                              <a:latin typeface="Cambria Math" panose="02040503050406030204" pitchFamily="18" charset="0"/>
                            </a:rPr>
                          </m:ctrlPr>
                        </m:sSubPr>
                        <m:e>
                          <m:r>
                            <a:rPr lang="en-GB" sz="1428" i="1" kern="0">
                              <a:solidFill>
                                <a:sysClr val="windowText" lastClr="000000"/>
                              </a:solidFill>
                              <a:latin typeface="Cambria Math" panose="02040503050406030204" pitchFamily="18" charset="0"/>
                              <a:ea typeface="Cambria Math" panose="02040503050406030204" pitchFamily="18" charset="0"/>
                            </a:rPr>
                            <m:t>ℒ</m:t>
                          </m:r>
                        </m:e>
                        <m:sub>
                          <m:r>
                            <a:rPr lang="en-US" sz="1428" i="1" kern="0">
                              <a:solidFill>
                                <a:sysClr val="windowText" lastClr="000000"/>
                              </a:solidFill>
                              <a:latin typeface="Cambria Math" panose="02040503050406030204" pitchFamily="18" charset="0"/>
                            </a:rPr>
                            <m:t>𝑠𝑘𝑖𝑝</m:t>
                          </m:r>
                          <m:r>
                            <a:rPr lang="en-US" sz="1428" i="1" kern="0">
                              <a:solidFill>
                                <a:sysClr val="windowText" lastClr="000000"/>
                              </a:solidFill>
                              <a:latin typeface="Cambria Math" panose="02040503050406030204" pitchFamily="18" charset="0"/>
                            </a:rPr>
                            <m:t>−</m:t>
                          </m:r>
                          <m:r>
                            <a:rPr lang="en-US" sz="1428" i="1" kern="0">
                              <a:solidFill>
                                <a:sysClr val="windowText" lastClr="000000"/>
                              </a:solidFill>
                              <a:latin typeface="Cambria Math" panose="02040503050406030204" pitchFamily="18" charset="0"/>
                            </a:rPr>
                            <m:t>𝑔𝑟𝑎𝑚</m:t>
                          </m:r>
                        </m:sub>
                      </m:sSub>
                      <m:r>
                        <a:rPr lang="en-US" sz="1428" i="1" kern="0">
                          <a:solidFill>
                            <a:sysClr val="windowText" lastClr="000000"/>
                          </a:solidFill>
                          <a:latin typeface="Cambria Math" panose="02040503050406030204" pitchFamily="18" charset="0"/>
                        </a:rPr>
                        <m:t>=−</m:t>
                      </m:r>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rPr>
                            <m:t>𝑖</m:t>
                          </m:r>
                          <m:r>
                            <a:rPr lang="en-US" sz="1428" i="1" kern="0">
                              <a:solidFill>
                                <a:sysClr val="windowText" lastClr="000000"/>
                              </a:solidFill>
                              <a:latin typeface="Cambria Math" panose="02040503050406030204" pitchFamily="18" charset="0"/>
                            </a:rPr>
                            <m:t>=1</m:t>
                          </m:r>
                        </m:sub>
                        <m:sup>
                          <m:r>
                            <a:rPr lang="en-US" sz="1428" i="1" kern="0">
                              <a:solidFill>
                                <a:sysClr val="windowText" lastClr="000000"/>
                              </a:solidFill>
                              <a:latin typeface="Cambria Math" panose="02040503050406030204" pitchFamily="18" charset="0"/>
                            </a:rPr>
                            <m:t>𝑉</m:t>
                          </m:r>
                        </m:sup>
                        <m:e>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ea typeface="Cambria Math" panose="02040503050406030204" pitchFamily="18" charset="0"/>
                                </a:rPr>
                                <m:t>𝑗</m:t>
                              </m:r>
                              <m:r>
                                <a:rPr lang="en-US" sz="1428" i="1" kern="0">
                                  <a:solidFill>
                                    <a:sysClr val="windowText" lastClr="000000"/>
                                  </a:solidFill>
                                  <a:latin typeface="Cambria Math" panose="02040503050406030204" pitchFamily="18" charset="0"/>
                                  <a:ea typeface="Cambria Math" panose="02040503050406030204" pitchFamily="18" charset="0"/>
                                </a:rPr>
                                <m:t>=1</m:t>
                              </m:r>
                            </m:sub>
                            <m:sup>
                              <m:r>
                                <a:rPr lang="en-US" sz="1428" i="1" kern="0">
                                  <a:solidFill>
                                    <a:sysClr val="windowText" lastClr="000000"/>
                                  </a:solidFill>
                                  <a:latin typeface="Cambria Math" panose="02040503050406030204" pitchFamily="18" charset="0"/>
                                  <a:ea typeface="Cambria Math" panose="02040503050406030204" pitchFamily="18" charset="0"/>
                                </a:rPr>
                                <m:t>𝑉</m:t>
                              </m:r>
                            </m:sup>
                            <m:e>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𝑥</m:t>
                                  </m:r>
                                </m:e>
                                <m:sub>
                                  <m:r>
                                    <a:rPr lang="en-US" sz="1428" i="1" kern="0">
                                      <a:solidFill>
                                        <a:sysClr val="windowText" lastClr="000000"/>
                                      </a:solidFill>
                                      <a:latin typeface="Cambria Math" panose="02040503050406030204" pitchFamily="18" charset="0"/>
                                      <a:ea typeface="Cambria Math" panose="02040503050406030204" pitchFamily="18" charset="0"/>
                                    </a:rPr>
                                    <m:t>𝑖</m:t>
                                  </m:r>
                                  <m:r>
                                    <a:rPr lang="en-US" sz="1428" i="1" kern="0">
                                      <a:solidFill>
                                        <a:sysClr val="windowText" lastClr="000000"/>
                                      </a:solidFill>
                                      <a:latin typeface="Cambria Math" panose="02040503050406030204" pitchFamily="18" charset="0"/>
                                      <a:ea typeface="Cambria Math" panose="02040503050406030204" pitchFamily="18" charset="0"/>
                                    </a:rPr>
                                    <m:t>, </m:t>
                                  </m:r>
                                  <m:r>
                                    <a:rPr lang="en-US" sz="1428" i="1" kern="0">
                                      <a:solidFill>
                                        <a:sysClr val="windowText" lastClr="000000"/>
                                      </a:solidFill>
                                      <a:latin typeface="Cambria Math" panose="02040503050406030204" pitchFamily="18" charset="0"/>
                                      <a:ea typeface="Cambria Math" panose="02040503050406030204" pitchFamily="18" charset="0"/>
                                    </a:rPr>
                                    <m:t>𝑗</m:t>
                                  </m:r>
                                </m:sub>
                              </m:sSub>
                              <m:func>
                                <m:funcPr>
                                  <m:ctrlPr>
                                    <a:rPr lang="en-US" sz="1428" i="1" kern="0">
                                      <a:solidFill>
                                        <a:sysClr val="windowText" lastClr="000000"/>
                                      </a:solidFill>
                                      <a:latin typeface="Cambria Math" panose="02040503050406030204" pitchFamily="18" charset="0"/>
                                    </a:rPr>
                                  </m:ctrlPr>
                                </m:funcPr>
                                <m:fName>
                                  <m:r>
                                    <m:rPr>
                                      <m:sty m:val="p"/>
                                    </m:rPr>
                                    <a:rPr lang="en-US" sz="1428" kern="0">
                                      <a:solidFill>
                                        <a:sysClr val="windowText" lastClr="000000"/>
                                      </a:solidFill>
                                      <a:latin typeface="Cambria Math" panose="02040503050406030204" pitchFamily="18" charset="0"/>
                                    </a:rPr>
                                    <m:t>log</m:t>
                                  </m:r>
                                </m:fName>
                                <m:e>
                                  <m:r>
                                    <a:rPr lang="en-US" sz="1428" i="1" kern="0">
                                      <a:solidFill>
                                        <a:sysClr val="windowText" lastClr="000000"/>
                                      </a:solidFill>
                                      <a:latin typeface="Cambria Math" panose="02040503050406030204" pitchFamily="18" charset="0"/>
                                    </a:rPr>
                                    <m:t>𝑝</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e>
                              </m:func>
                            </m:e>
                          </m:nary>
                        </m:e>
                      </m:nary>
                    </m:oMath>
                  </m:oMathPara>
                </a14:m>
                <a:endParaRPr lang="en-GB" sz="1428" kern="0" dirty="0">
                  <a:solidFill>
                    <a:sysClr val="windowText" lastClr="0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46893" y="3345186"/>
                <a:ext cx="3165979" cy="655863"/>
              </a:xfrm>
              <a:prstGeom prst="rect">
                <a:avLst/>
              </a:prstGeom>
              <a:blipFill>
                <a:blip r:embed="rId4"/>
                <a:stretch>
                  <a:fillRect t="-100000" b="-15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353643" y="4046869"/>
                <a:ext cx="2438442" cy="65586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428" i="1" kern="0">
                          <a:solidFill>
                            <a:sysClr val="windowText" lastClr="000000"/>
                          </a:solidFill>
                          <a:latin typeface="Cambria Math" panose="02040503050406030204" pitchFamily="18" charset="0"/>
                        </a:rPr>
                        <m:t>=−</m:t>
                      </m:r>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rPr>
                            <m:t>𝑖</m:t>
                          </m:r>
                          <m:r>
                            <a:rPr lang="en-US" sz="1428" i="1" kern="0">
                              <a:solidFill>
                                <a:sysClr val="windowText" lastClr="000000"/>
                              </a:solidFill>
                              <a:latin typeface="Cambria Math" panose="02040503050406030204" pitchFamily="18" charset="0"/>
                            </a:rPr>
                            <m:t>=1</m:t>
                          </m:r>
                        </m:sub>
                        <m:sup>
                          <m:r>
                            <a:rPr lang="en-US" sz="1428" i="1" kern="0">
                              <a:solidFill>
                                <a:sysClr val="windowText" lastClr="000000"/>
                              </a:solidFill>
                              <a:latin typeface="Cambria Math" panose="02040503050406030204" pitchFamily="18" charset="0"/>
                            </a:rPr>
                            <m:t>𝑉</m:t>
                          </m:r>
                        </m:sup>
                        <m:e>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𝑥</m:t>
                              </m:r>
                            </m:e>
                            <m:sub>
                              <m:r>
                                <a:rPr lang="en-US" sz="1428" i="1" kern="0">
                                  <a:solidFill>
                                    <a:sysClr val="windowText" lastClr="000000"/>
                                  </a:solidFill>
                                  <a:latin typeface="Cambria Math" panose="02040503050406030204" pitchFamily="18" charset="0"/>
                                  <a:ea typeface="Cambria Math" panose="02040503050406030204" pitchFamily="18" charset="0"/>
                                </a:rPr>
                                <m:t>𝑖</m:t>
                              </m:r>
                            </m:sub>
                          </m:sSub>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ea typeface="Cambria Math" panose="02040503050406030204" pitchFamily="18" charset="0"/>
                                </a:rPr>
                                <m:t>𝑗</m:t>
                              </m:r>
                              <m:r>
                                <a:rPr lang="en-US" sz="1428" i="1" kern="0">
                                  <a:solidFill>
                                    <a:sysClr val="windowText" lastClr="000000"/>
                                  </a:solidFill>
                                  <a:latin typeface="Cambria Math" panose="02040503050406030204" pitchFamily="18" charset="0"/>
                                  <a:ea typeface="Cambria Math" panose="02040503050406030204" pitchFamily="18" charset="0"/>
                                </a:rPr>
                                <m:t>=1</m:t>
                              </m:r>
                            </m:sub>
                            <m:sup>
                              <m:r>
                                <a:rPr lang="en-US" sz="1428" i="1" kern="0">
                                  <a:solidFill>
                                    <a:sysClr val="windowText" lastClr="000000"/>
                                  </a:solidFill>
                                  <a:latin typeface="Cambria Math" panose="02040503050406030204" pitchFamily="18" charset="0"/>
                                  <a:ea typeface="Cambria Math" panose="02040503050406030204" pitchFamily="18" charset="0"/>
                                </a:rPr>
                                <m:t>𝑉</m:t>
                              </m:r>
                            </m:sup>
                            <m:e>
                              <m:f>
                                <m:fPr>
                                  <m:ctrlPr>
                                    <a:rPr lang="en-US" sz="1428" i="1" kern="0">
                                      <a:solidFill>
                                        <a:sysClr val="windowText" lastClr="000000"/>
                                      </a:solidFill>
                                      <a:latin typeface="Cambria Math" panose="02040503050406030204" pitchFamily="18" charset="0"/>
                                      <a:ea typeface="Cambria Math" panose="02040503050406030204" pitchFamily="18" charset="0"/>
                                    </a:rPr>
                                  </m:ctrlPr>
                                </m:fPr>
                                <m:num>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𝑋</m:t>
                                      </m:r>
                                    </m:e>
                                    <m:sub>
                                      <m:r>
                                        <a:rPr lang="en-US" sz="1428" i="1" kern="0">
                                          <a:solidFill>
                                            <a:sysClr val="windowText" lastClr="000000"/>
                                          </a:solidFill>
                                          <a:latin typeface="Cambria Math" panose="02040503050406030204" pitchFamily="18" charset="0"/>
                                          <a:ea typeface="Cambria Math" panose="02040503050406030204" pitchFamily="18" charset="0"/>
                                        </a:rPr>
                                        <m:t>𝑖</m:t>
                                      </m:r>
                                      <m:r>
                                        <a:rPr lang="en-US" sz="1428" i="1" kern="0">
                                          <a:solidFill>
                                            <a:sysClr val="windowText" lastClr="000000"/>
                                          </a:solidFill>
                                          <a:latin typeface="Cambria Math" panose="02040503050406030204" pitchFamily="18" charset="0"/>
                                          <a:ea typeface="Cambria Math" panose="02040503050406030204" pitchFamily="18" charset="0"/>
                                        </a:rPr>
                                        <m:t>, </m:t>
                                      </m:r>
                                      <m:r>
                                        <a:rPr lang="en-US" sz="1428" i="1" kern="0">
                                          <a:solidFill>
                                            <a:sysClr val="windowText" lastClr="000000"/>
                                          </a:solidFill>
                                          <a:latin typeface="Cambria Math" panose="02040503050406030204" pitchFamily="18" charset="0"/>
                                          <a:ea typeface="Cambria Math" panose="02040503050406030204" pitchFamily="18" charset="0"/>
                                        </a:rPr>
                                        <m:t>𝑗</m:t>
                                      </m:r>
                                    </m:sub>
                                  </m:sSub>
                                </m:num>
                                <m:den>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𝑋</m:t>
                                      </m:r>
                                    </m:e>
                                    <m:sub>
                                      <m:r>
                                        <a:rPr lang="en-US" sz="1428" i="1" kern="0">
                                          <a:solidFill>
                                            <a:sysClr val="windowText" lastClr="000000"/>
                                          </a:solidFill>
                                          <a:latin typeface="Cambria Math" panose="02040503050406030204" pitchFamily="18" charset="0"/>
                                          <a:ea typeface="Cambria Math" panose="02040503050406030204" pitchFamily="18" charset="0"/>
                                        </a:rPr>
                                        <m:t>𝑖</m:t>
                                      </m:r>
                                    </m:sub>
                                  </m:sSub>
                                </m:den>
                              </m:f>
                              <m:func>
                                <m:funcPr>
                                  <m:ctrlPr>
                                    <a:rPr lang="en-US" sz="1428" i="1" kern="0">
                                      <a:solidFill>
                                        <a:sysClr val="windowText" lastClr="000000"/>
                                      </a:solidFill>
                                      <a:latin typeface="Cambria Math" panose="02040503050406030204" pitchFamily="18" charset="0"/>
                                    </a:rPr>
                                  </m:ctrlPr>
                                </m:funcPr>
                                <m:fName>
                                  <m:r>
                                    <m:rPr>
                                      <m:sty m:val="p"/>
                                    </m:rPr>
                                    <a:rPr lang="en-US" sz="1428" kern="0">
                                      <a:solidFill>
                                        <a:sysClr val="windowText" lastClr="000000"/>
                                      </a:solidFill>
                                      <a:latin typeface="Cambria Math" panose="02040503050406030204" pitchFamily="18" charset="0"/>
                                    </a:rPr>
                                    <m:t>log</m:t>
                                  </m:r>
                                </m:fName>
                                <m:e>
                                  <m:r>
                                    <a:rPr lang="en-US" sz="1428" i="1" kern="0">
                                      <a:solidFill>
                                        <a:sysClr val="windowText" lastClr="000000"/>
                                      </a:solidFill>
                                      <a:latin typeface="Cambria Math" panose="02040503050406030204" pitchFamily="18" charset="0"/>
                                    </a:rPr>
                                    <m:t>𝑝</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e>
                              </m:func>
                            </m:e>
                          </m:nary>
                        </m:e>
                      </m:nary>
                    </m:oMath>
                  </m:oMathPara>
                </a14:m>
                <a:endParaRPr lang="en-GB" sz="1428" kern="0" dirty="0">
                  <a:solidFill>
                    <a:sysClr val="windowText" lastClr="00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353643" y="4046869"/>
                <a:ext cx="2438442" cy="655863"/>
              </a:xfrm>
              <a:prstGeom prst="rect">
                <a:avLst/>
              </a:prstGeom>
              <a:blipFill>
                <a:blip r:embed="rId5"/>
                <a:stretch>
                  <a:fillRect l="-11979" t="-103846" b="-16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353644" y="5455421"/>
                <a:ext cx="2538433" cy="63048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428" i="1" kern="0">
                          <a:solidFill>
                            <a:sysClr val="windowText" lastClr="000000"/>
                          </a:solidFill>
                          <a:latin typeface="Cambria Math" panose="02040503050406030204" pitchFamily="18" charset="0"/>
                        </a:rPr>
                        <m:t>=</m:t>
                      </m:r>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rPr>
                            <m:t>𝑖</m:t>
                          </m:r>
                          <m:r>
                            <a:rPr lang="en-US" sz="1428" i="1" kern="0">
                              <a:solidFill>
                                <a:sysClr val="windowText" lastClr="000000"/>
                              </a:solidFill>
                              <a:latin typeface="Cambria Math" panose="02040503050406030204" pitchFamily="18" charset="0"/>
                            </a:rPr>
                            <m:t>=1</m:t>
                          </m:r>
                        </m:sub>
                        <m:sup>
                          <m:r>
                            <a:rPr lang="en-US" sz="1428" i="1" kern="0">
                              <a:solidFill>
                                <a:sysClr val="windowText" lastClr="000000"/>
                              </a:solidFill>
                              <a:latin typeface="Cambria Math" panose="02040503050406030204" pitchFamily="18" charset="0"/>
                            </a:rPr>
                            <m:t>𝑉</m:t>
                          </m:r>
                        </m:sup>
                        <m:e>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𝑥</m:t>
                              </m:r>
                            </m:e>
                            <m:sub>
                              <m:r>
                                <a:rPr lang="en-US" sz="1428" i="1" kern="0">
                                  <a:solidFill>
                                    <a:sysClr val="windowText" lastClr="000000"/>
                                  </a:solidFill>
                                  <a:latin typeface="Cambria Math" panose="02040503050406030204" pitchFamily="18" charset="0"/>
                                  <a:ea typeface="Cambria Math" panose="02040503050406030204" pitchFamily="18" charset="0"/>
                                </a:rPr>
                                <m:t>𝑖</m:t>
                              </m:r>
                            </m:sub>
                          </m:sSub>
                          <m:r>
                            <a:rPr lang="en-US" sz="1428" i="1" kern="0">
                              <a:solidFill>
                                <a:sysClr val="windowText" lastClr="000000"/>
                              </a:solidFill>
                              <a:latin typeface="Cambria Math" panose="02040503050406030204" pitchFamily="18" charset="0"/>
                              <a:ea typeface="Cambria Math" panose="02040503050406030204" pitchFamily="18" charset="0"/>
                            </a:rPr>
                            <m:t>𝐻</m:t>
                          </m:r>
                          <m:d>
                            <m:dPr>
                              <m:ctrlPr>
                                <a:rPr lang="en-US" sz="1428" i="1" kern="0">
                                  <a:solidFill>
                                    <a:sysClr val="windowText" lastClr="000000"/>
                                  </a:solidFill>
                                  <a:latin typeface="Cambria Math" panose="02040503050406030204" pitchFamily="18" charset="0"/>
                                  <a:ea typeface="Cambria Math" panose="02040503050406030204" pitchFamily="18" charset="0"/>
                                </a:rPr>
                              </m:ctrlPr>
                            </m:dPr>
                            <m:e>
                              <m:r>
                                <a:rPr lang="en-US" sz="1428" i="1" kern="0">
                                  <a:solidFill>
                                    <a:sysClr val="windowText" lastClr="000000"/>
                                  </a:solidFill>
                                  <a:latin typeface="Cambria Math" panose="02040503050406030204" pitchFamily="18" charset="0"/>
                                  <a:ea typeface="Cambria Math" panose="02040503050406030204" pitchFamily="18" charset="0"/>
                                </a:rPr>
                                <m:t>𝑃</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r>
                                <a:rPr lang="en-US" sz="1428" i="1" kern="0">
                                  <a:solidFill>
                                    <a:sysClr val="windowText" lastClr="000000"/>
                                  </a:solidFill>
                                  <a:latin typeface="Cambria Math" panose="02040503050406030204" pitchFamily="18" charset="0"/>
                                  <a:ea typeface="Cambria Math" panose="02040503050406030204" pitchFamily="18" charset="0"/>
                                </a:rPr>
                                <m:t>,</m:t>
                              </m:r>
                              <m:r>
                                <a:rPr lang="en-US" sz="1428" i="1" kern="0">
                                  <a:solidFill>
                                    <a:sysClr val="windowText" lastClr="000000"/>
                                  </a:solidFill>
                                  <a:latin typeface="Cambria Math" panose="02040503050406030204" pitchFamily="18" charset="0"/>
                                </a:rPr>
                                <m:t>𝑝</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e>
                          </m:d>
                        </m:e>
                      </m:nary>
                    </m:oMath>
                  </m:oMathPara>
                </a14:m>
                <a:endParaRPr lang="en-GB" sz="1428" kern="0" dirty="0">
                  <a:solidFill>
                    <a:sysClr val="windowText" lastClr="00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353644" y="5455421"/>
                <a:ext cx="2538433" cy="630489"/>
              </a:xfrm>
              <a:prstGeom prst="rect">
                <a:avLst/>
              </a:prstGeom>
              <a:blipFill>
                <a:blip r:embed="rId6"/>
                <a:stretch>
                  <a:fillRect l="-18000" t="-108000" b="-170000"/>
                </a:stretch>
              </a:blipFill>
            </p:spPr>
            <p:txBody>
              <a:bodyPr/>
              <a:lstStyle/>
              <a:p>
                <a:r>
                  <a:rPr lang="en-US">
                    <a:noFill/>
                  </a:rPr>
                  <a:t> </a:t>
                </a:r>
              </a:p>
            </p:txBody>
          </p:sp>
        </mc:Fallback>
      </mc:AlternateContent>
      <p:sp>
        <p:nvSpPr>
          <p:cNvPr id="23" name="TextBox 22"/>
          <p:cNvSpPr txBox="1"/>
          <p:nvPr/>
        </p:nvSpPr>
        <p:spPr>
          <a:xfrm>
            <a:off x="8852605" y="6528223"/>
            <a:ext cx="1795462"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US" sz="1224" kern="0" dirty="0">
                <a:solidFill>
                  <a:sysClr val="windowText" lastClr="000000"/>
                </a:solidFill>
                <a:hlinkClick r:id="rId7"/>
              </a:rPr>
              <a:t>Pennington et al., 2014</a:t>
            </a:r>
            <a:r>
              <a:rPr lang="en-US" sz="1224" kern="0" dirty="0">
                <a:solidFill>
                  <a:sysClr val="windowText" lastClr="000000"/>
                </a:solidFill>
              </a:rPr>
              <a:t>)</a:t>
            </a:r>
            <a:endParaRPr lang="en-GB" sz="1224" kern="0" dirty="0">
              <a:solidFill>
                <a:sysClr val="windowText" lastClr="000000"/>
              </a:solidFill>
            </a:endParaRPr>
          </a:p>
        </p:txBody>
      </p:sp>
      <mc:AlternateContent xmlns:mc="http://schemas.openxmlformats.org/markup-compatibility/2006" xmlns:a14="http://schemas.microsoft.com/office/drawing/2010/main">
        <mc:Choice Requires="a14">
          <p:sp>
            <p:nvSpPr>
              <p:cNvPr id="24" name="TextBox 23"/>
              <p:cNvSpPr txBox="1"/>
              <p:nvPr/>
            </p:nvSpPr>
            <p:spPr>
              <a:xfrm>
                <a:off x="3353643" y="4751145"/>
                <a:ext cx="2898638" cy="65586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428" i="1" kern="0">
                          <a:solidFill>
                            <a:sysClr val="windowText" lastClr="000000"/>
                          </a:solidFill>
                          <a:latin typeface="Cambria Math" panose="02040503050406030204" pitchFamily="18" charset="0"/>
                        </a:rPr>
                        <m:t>=−</m:t>
                      </m:r>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rPr>
                            <m:t>𝑖</m:t>
                          </m:r>
                          <m:r>
                            <a:rPr lang="en-US" sz="1428" i="1" kern="0">
                              <a:solidFill>
                                <a:sysClr val="windowText" lastClr="000000"/>
                              </a:solidFill>
                              <a:latin typeface="Cambria Math" panose="02040503050406030204" pitchFamily="18" charset="0"/>
                            </a:rPr>
                            <m:t>=1</m:t>
                          </m:r>
                        </m:sub>
                        <m:sup>
                          <m:r>
                            <a:rPr lang="en-US" sz="1428" i="1" kern="0">
                              <a:solidFill>
                                <a:sysClr val="windowText" lastClr="000000"/>
                              </a:solidFill>
                              <a:latin typeface="Cambria Math" panose="02040503050406030204" pitchFamily="18" charset="0"/>
                            </a:rPr>
                            <m:t>𝑉</m:t>
                          </m:r>
                        </m:sup>
                        <m:e>
                          <m:sSub>
                            <m:sSubPr>
                              <m:ctrlPr>
                                <a:rPr lang="en-US" sz="1428" i="1" kern="0">
                                  <a:solidFill>
                                    <a:sysClr val="windowText" lastClr="000000"/>
                                  </a:solidFill>
                                  <a:latin typeface="Cambria Math" panose="02040503050406030204" pitchFamily="18" charset="0"/>
                                  <a:ea typeface="Cambria Math" panose="02040503050406030204" pitchFamily="18" charset="0"/>
                                </a:rPr>
                              </m:ctrlPr>
                            </m:sSubPr>
                            <m:e>
                              <m:r>
                                <a:rPr lang="en-US" sz="1428" i="1" kern="0">
                                  <a:solidFill>
                                    <a:sysClr val="windowText" lastClr="000000"/>
                                  </a:solidFill>
                                  <a:latin typeface="Cambria Math" panose="02040503050406030204" pitchFamily="18" charset="0"/>
                                  <a:ea typeface="Cambria Math" panose="02040503050406030204" pitchFamily="18" charset="0"/>
                                </a:rPr>
                                <m:t>𝑥</m:t>
                              </m:r>
                            </m:e>
                            <m:sub>
                              <m:r>
                                <a:rPr lang="en-US" sz="1428" i="1" kern="0">
                                  <a:solidFill>
                                    <a:sysClr val="windowText" lastClr="000000"/>
                                  </a:solidFill>
                                  <a:latin typeface="Cambria Math" panose="02040503050406030204" pitchFamily="18" charset="0"/>
                                  <a:ea typeface="Cambria Math" panose="02040503050406030204" pitchFamily="18" charset="0"/>
                                </a:rPr>
                                <m:t>𝑖</m:t>
                              </m:r>
                            </m:sub>
                          </m:sSub>
                          <m:nary>
                            <m:naryPr>
                              <m:chr m:val="∑"/>
                              <m:ctrlPr>
                                <a:rPr lang="en-US" sz="1428" i="1" kern="0">
                                  <a:solidFill>
                                    <a:sysClr val="windowText" lastClr="000000"/>
                                  </a:solidFill>
                                  <a:latin typeface="Cambria Math" panose="02040503050406030204" pitchFamily="18" charset="0"/>
                                </a:rPr>
                              </m:ctrlPr>
                            </m:naryPr>
                            <m:sub>
                              <m:r>
                                <a:rPr lang="en-US" sz="1428" i="1" kern="0">
                                  <a:solidFill>
                                    <a:sysClr val="windowText" lastClr="000000"/>
                                  </a:solidFill>
                                  <a:latin typeface="Cambria Math" panose="02040503050406030204" pitchFamily="18" charset="0"/>
                                  <a:ea typeface="Cambria Math" panose="02040503050406030204" pitchFamily="18" charset="0"/>
                                </a:rPr>
                                <m:t>𝑗</m:t>
                              </m:r>
                              <m:r>
                                <a:rPr lang="en-US" sz="1428" i="1" kern="0">
                                  <a:solidFill>
                                    <a:sysClr val="windowText" lastClr="000000"/>
                                  </a:solidFill>
                                  <a:latin typeface="Cambria Math" panose="02040503050406030204" pitchFamily="18" charset="0"/>
                                  <a:ea typeface="Cambria Math" panose="02040503050406030204" pitchFamily="18" charset="0"/>
                                </a:rPr>
                                <m:t>=1</m:t>
                              </m:r>
                            </m:sub>
                            <m:sup>
                              <m:r>
                                <a:rPr lang="en-US" sz="1428" i="1" kern="0">
                                  <a:solidFill>
                                    <a:sysClr val="windowText" lastClr="000000"/>
                                  </a:solidFill>
                                  <a:latin typeface="Cambria Math" panose="02040503050406030204" pitchFamily="18" charset="0"/>
                                  <a:ea typeface="Cambria Math" panose="02040503050406030204" pitchFamily="18" charset="0"/>
                                </a:rPr>
                                <m:t>𝑉</m:t>
                              </m:r>
                            </m:sup>
                            <m:e>
                              <m:r>
                                <a:rPr lang="en-US" sz="1428" i="1" kern="0">
                                  <a:solidFill>
                                    <a:sysClr val="windowText" lastClr="000000"/>
                                  </a:solidFill>
                                  <a:latin typeface="Cambria Math" panose="02040503050406030204" pitchFamily="18" charset="0"/>
                                  <a:ea typeface="Cambria Math" panose="02040503050406030204" pitchFamily="18" charset="0"/>
                                </a:rPr>
                                <m:t>𝑃</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func>
                                <m:funcPr>
                                  <m:ctrlPr>
                                    <a:rPr lang="en-US" sz="1428" i="1" kern="0">
                                      <a:solidFill>
                                        <a:sysClr val="windowText" lastClr="000000"/>
                                      </a:solidFill>
                                      <a:latin typeface="Cambria Math" panose="02040503050406030204" pitchFamily="18" charset="0"/>
                                    </a:rPr>
                                  </m:ctrlPr>
                                </m:funcPr>
                                <m:fName>
                                  <m:r>
                                    <m:rPr>
                                      <m:sty m:val="p"/>
                                    </m:rPr>
                                    <a:rPr lang="en-US" sz="1428" kern="0">
                                      <a:solidFill>
                                        <a:sysClr val="windowText" lastClr="000000"/>
                                      </a:solidFill>
                                      <a:latin typeface="Cambria Math" panose="02040503050406030204" pitchFamily="18" charset="0"/>
                                    </a:rPr>
                                    <m:t>log</m:t>
                                  </m:r>
                                </m:fName>
                                <m:e>
                                  <m:r>
                                    <a:rPr lang="en-US" sz="1428" i="1" kern="0">
                                      <a:solidFill>
                                        <a:sysClr val="windowText" lastClr="000000"/>
                                      </a:solidFill>
                                      <a:latin typeface="Cambria Math" panose="02040503050406030204" pitchFamily="18" charset="0"/>
                                    </a:rPr>
                                    <m:t>𝑝</m:t>
                                  </m:r>
                                  <m:d>
                                    <m:dPr>
                                      <m:ctrlPr>
                                        <a:rPr lang="en-US" sz="1428" i="1" kern="0">
                                          <a:solidFill>
                                            <a:sysClr val="windowText" lastClr="000000"/>
                                          </a:solidFill>
                                          <a:latin typeface="Cambria Math" panose="02040503050406030204" pitchFamily="18" charset="0"/>
                                        </a:rPr>
                                      </m:ctrlPr>
                                    </m:dPr>
                                    <m:e>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𝑖</m:t>
                                          </m:r>
                                        </m:sub>
                                      </m:sSub>
                                      <m:r>
                                        <a:rPr lang="en-US" sz="1428" i="1" kern="0">
                                          <a:solidFill>
                                            <a:sysClr val="windowText" lastClr="000000"/>
                                          </a:solidFill>
                                          <a:latin typeface="Cambria Math" panose="02040503050406030204" pitchFamily="18" charset="0"/>
                                        </a:rPr>
                                        <m:t>|</m:t>
                                      </m:r>
                                      <m:sSub>
                                        <m:sSubPr>
                                          <m:ctrlPr>
                                            <a:rPr lang="en-US" sz="1428" i="1" kern="0">
                                              <a:solidFill>
                                                <a:sysClr val="windowText" lastClr="000000"/>
                                              </a:solidFill>
                                              <a:latin typeface="Cambria Math" panose="02040503050406030204" pitchFamily="18" charset="0"/>
                                            </a:rPr>
                                          </m:ctrlPr>
                                        </m:sSubPr>
                                        <m:e>
                                          <m:r>
                                            <a:rPr lang="en-US" sz="1428" i="1" kern="0">
                                              <a:solidFill>
                                                <a:sysClr val="windowText" lastClr="000000"/>
                                              </a:solidFill>
                                              <a:latin typeface="Cambria Math" panose="02040503050406030204" pitchFamily="18" charset="0"/>
                                            </a:rPr>
                                            <m:t>𝑤</m:t>
                                          </m:r>
                                        </m:e>
                                        <m:sub>
                                          <m:r>
                                            <a:rPr lang="en-US" sz="1428" i="1" kern="0">
                                              <a:solidFill>
                                                <a:sysClr val="windowText" lastClr="000000"/>
                                              </a:solidFill>
                                              <a:latin typeface="Cambria Math" panose="02040503050406030204" pitchFamily="18" charset="0"/>
                                            </a:rPr>
                                            <m:t>𝑗</m:t>
                                          </m:r>
                                        </m:sub>
                                      </m:sSub>
                                    </m:e>
                                  </m:d>
                                </m:e>
                              </m:func>
                            </m:e>
                          </m:nary>
                        </m:e>
                      </m:nary>
                    </m:oMath>
                  </m:oMathPara>
                </a14:m>
                <a:endParaRPr lang="en-GB" sz="1428" kern="0" dirty="0">
                  <a:solidFill>
                    <a:sysClr val="windowText" lastClr="00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353643" y="4751145"/>
                <a:ext cx="2898638" cy="655863"/>
              </a:xfrm>
              <a:prstGeom prst="rect">
                <a:avLst/>
              </a:prstGeom>
              <a:blipFill>
                <a:blip r:embed="rId8"/>
                <a:stretch>
                  <a:fillRect l="-9649" t="-101887" b="-156604"/>
                </a:stretch>
              </a:blipFill>
            </p:spPr>
            <p:txBody>
              <a:bodyPr/>
              <a:lstStyle/>
              <a:p>
                <a:r>
                  <a:rPr lang="en-US">
                    <a:noFill/>
                  </a:rPr>
                  <a:t> </a:t>
                </a:r>
              </a:p>
            </p:txBody>
          </p:sp>
        </mc:Fallback>
      </mc:AlternateContent>
      <p:sp>
        <p:nvSpPr>
          <p:cNvPr id="5" name="Right Brace 4"/>
          <p:cNvSpPr/>
          <p:nvPr/>
        </p:nvSpPr>
        <p:spPr>
          <a:xfrm rot="5400000">
            <a:off x="4796187" y="5213626"/>
            <a:ext cx="271400" cy="17580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836" kern="0">
              <a:solidFill>
                <a:sysClr val="windowText" lastClr="000000"/>
              </a:solidFill>
            </a:endParaRPr>
          </a:p>
        </p:txBody>
      </p:sp>
      <p:sp>
        <p:nvSpPr>
          <p:cNvPr id="6" name="TextBox 5"/>
          <p:cNvSpPr txBox="1"/>
          <p:nvPr/>
        </p:nvSpPr>
        <p:spPr>
          <a:xfrm>
            <a:off x="4413454" y="6228333"/>
            <a:ext cx="1007435" cy="270285"/>
          </a:xfrm>
          <a:prstGeom prst="rect">
            <a:avLst/>
          </a:prstGeom>
          <a:noFill/>
        </p:spPr>
        <p:txBody>
          <a:bodyPr wrap="none" rtlCol="0">
            <a:spAutoFit/>
          </a:bodyPr>
          <a:lstStyle/>
          <a:p>
            <a:pPr defTabSz="932597">
              <a:defRPr/>
            </a:pPr>
            <a:r>
              <a:rPr lang="en-US" sz="1122" kern="0" dirty="0">
                <a:solidFill>
                  <a:sysClr val="windowText" lastClr="000000"/>
                </a:solidFill>
              </a:rPr>
              <a:t>cross-entropy</a:t>
            </a:r>
            <a:endParaRPr lang="en-GB" sz="1122" kern="0" dirty="0">
              <a:solidFill>
                <a:sysClr val="windowText" lastClr="000000"/>
              </a:solidFill>
            </a:endParaRPr>
          </a:p>
        </p:txBody>
      </p:sp>
      <p:sp>
        <p:nvSpPr>
          <p:cNvPr id="7" name="Oval 6"/>
          <p:cNvSpPr/>
          <p:nvPr/>
        </p:nvSpPr>
        <p:spPr>
          <a:xfrm>
            <a:off x="5049804" y="5566644"/>
            <a:ext cx="761090" cy="450815"/>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25" name="Oval 24"/>
          <p:cNvSpPr/>
          <p:nvPr/>
        </p:nvSpPr>
        <p:spPr>
          <a:xfrm>
            <a:off x="4240474" y="5584900"/>
            <a:ext cx="762424" cy="398832"/>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26" name="TextBox 25"/>
          <p:cNvSpPr txBox="1"/>
          <p:nvPr/>
        </p:nvSpPr>
        <p:spPr>
          <a:xfrm>
            <a:off x="2267284" y="6275417"/>
            <a:ext cx="1464010" cy="446397"/>
          </a:xfrm>
          <a:prstGeom prst="rect">
            <a:avLst/>
          </a:prstGeom>
          <a:noFill/>
        </p:spPr>
        <p:txBody>
          <a:bodyPr wrap="square" rtlCol="0">
            <a:spAutoFit/>
          </a:bodyPr>
          <a:lstStyle/>
          <a:p>
            <a:pPr algn="ctr" defTabSz="932597">
              <a:defRPr/>
            </a:pPr>
            <a:r>
              <a:rPr lang="en-US" sz="1122" kern="0" dirty="0">
                <a:solidFill>
                  <a:sysClr val="windowText" lastClr="000000"/>
                </a:solidFill>
              </a:rPr>
              <a:t>actual co-</a:t>
            </a:r>
            <a:r>
              <a:rPr lang="en-US" sz="1122" kern="0" dirty="0" err="1">
                <a:solidFill>
                  <a:sysClr val="windowText" lastClr="000000"/>
                </a:solidFill>
              </a:rPr>
              <a:t>occurence</a:t>
            </a:r>
            <a:r>
              <a:rPr lang="en-US" sz="1122" kern="0" dirty="0">
                <a:solidFill>
                  <a:sysClr val="windowText" lastClr="000000"/>
                </a:solidFill>
              </a:rPr>
              <a:t> probability</a:t>
            </a:r>
            <a:endParaRPr lang="en-GB" sz="1122" kern="0" dirty="0">
              <a:solidFill>
                <a:sysClr val="windowText" lastClr="000000"/>
              </a:solidFill>
            </a:endParaRPr>
          </a:p>
        </p:txBody>
      </p:sp>
      <p:sp>
        <p:nvSpPr>
          <p:cNvPr id="27" name="TextBox 26"/>
          <p:cNvSpPr txBox="1"/>
          <p:nvPr/>
        </p:nvSpPr>
        <p:spPr>
          <a:xfrm>
            <a:off x="5699188" y="6275417"/>
            <a:ext cx="1735722" cy="446397"/>
          </a:xfrm>
          <a:prstGeom prst="rect">
            <a:avLst/>
          </a:prstGeom>
          <a:noFill/>
        </p:spPr>
        <p:txBody>
          <a:bodyPr wrap="square" rtlCol="0">
            <a:spAutoFit/>
          </a:bodyPr>
          <a:lstStyle/>
          <a:p>
            <a:pPr algn="ctr" defTabSz="932597">
              <a:defRPr/>
            </a:pPr>
            <a:r>
              <a:rPr lang="en-US" sz="1122" kern="0" dirty="0">
                <a:solidFill>
                  <a:sysClr val="windowText" lastClr="000000"/>
                </a:solidFill>
              </a:rPr>
              <a:t>co-</a:t>
            </a:r>
            <a:r>
              <a:rPr lang="en-US" sz="1122" kern="0" dirty="0" err="1">
                <a:solidFill>
                  <a:sysClr val="windowText" lastClr="000000"/>
                </a:solidFill>
              </a:rPr>
              <a:t>occurence</a:t>
            </a:r>
            <a:r>
              <a:rPr lang="en-US" sz="1122" kern="0" dirty="0">
                <a:solidFill>
                  <a:sysClr val="windowText" lastClr="000000"/>
                </a:solidFill>
              </a:rPr>
              <a:t> probability predicted by the model</a:t>
            </a:r>
            <a:endParaRPr lang="en-GB" sz="1122" kern="0" dirty="0">
              <a:solidFill>
                <a:sysClr val="windowText" lastClr="000000"/>
              </a:solidFill>
            </a:endParaRPr>
          </a:p>
        </p:txBody>
      </p:sp>
      <p:cxnSp>
        <p:nvCxnSpPr>
          <p:cNvPr id="30" name="Curved Connector 29"/>
          <p:cNvCxnSpPr>
            <a:stCxn id="27" idx="0"/>
            <a:endCxn id="7" idx="6"/>
          </p:cNvCxnSpPr>
          <p:nvPr/>
        </p:nvCxnSpPr>
        <p:spPr>
          <a:xfrm rot="16200000" flipV="1">
            <a:off x="5947290" y="5655658"/>
            <a:ext cx="483366" cy="756155"/>
          </a:xfrm>
          <a:prstGeom prst="curved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6" idx="0"/>
            <a:endCxn id="25" idx="4"/>
          </p:cNvCxnSpPr>
          <p:nvPr/>
        </p:nvCxnSpPr>
        <p:spPr>
          <a:xfrm rot="5400000" flipH="1" flipV="1">
            <a:off x="3664646" y="5318376"/>
            <a:ext cx="291686" cy="1622397"/>
          </a:xfrm>
          <a:prstGeom prst="curvedConnector3">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nvPr>
        </p:nvGraphicFramePr>
        <p:xfrm>
          <a:off x="7383991" y="1861968"/>
          <a:ext cx="4196712" cy="4196720"/>
        </p:xfrm>
        <a:graphic>
          <a:graphicData uri="http://schemas.openxmlformats.org/drawingml/2006/table">
            <a:tbl>
              <a:tblPr firstRow="1" firstCol="1">
                <a:tableStyleId>{5940675A-B579-460E-94D1-54222C63F5DA}</a:tableStyleId>
              </a:tblPr>
              <a:tblGrid>
                <a:gridCol w="524589">
                  <a:extLst>
                    <a:ext uri="{9D8B030D-6E8A-4147-A177-3AD203B41FA5}">
                      <a16:colId xmlns:a16="http://schemas.microsoft.com/office/drawing/2014/main" val="20000"/>
                    </a:ext>
                  </a:extLst>
                </a:gridCol>
                <a:gridCol w="524589">
                  <a:extLst>
                    <a:ext uri="{9D8B030D-6E8A-4147-A177-3AD203B41FA5}">
                      <a16:colId xmlns:a16="http://schemas.microsoft.com/office/drawing/2014/main" val="20001"/>
                    </a:ext>
                  </a:extLst>
                </a:gridCol>
                <a:gridCol w="524589">
                  <a:extLst>
                    <a:ext uri="{9D8B030D-6E8A-4147-A177-3AD203B41FA5}">
                      <a16:colId xmlns:a16="http://schemas.microsoft.com/office/drawing/2014/main" val="20002"/>
                    </a:ext>
                  </a:extLst>
                </a:gridCol>
                <a:gridCol w="524589">
                  <a:extLst>
                    <a:ext uri="{9D8B030D-6E8A-4147-A177-3AD203B41FA5}">
                      <a16:colId xmlns:a16="http://schemas.microsoft.com/office/drawing/2014/main" val="20003"/>
                    </a:ext>
                  </a:extLst>
                </a:gridCol>
                <a:gridCol w="524589">
                  <a:extLst>
                    <a:ext uri="{9D8B030D-6E8A-4147-A177-3AD203B41FA5}">
                      <a16:colId xmlns:a16="http://schemas.microsoft.com/office/drawing/2014/main" val="20006"/>
                    </a:ext>
                  </a:extLst>
                </a:gridCol>
                <a:gridCol w="524589">
                  <a:extLst>
                    <a:ext uri="{9D8B030D-6E8A-4147-A177-3AD203B41FA5}">
                      <a16:colId xmlns:a16="http://schemas.microsoft.com/office/drawing/2014/main" val="20007"/>
                    </a:ext>
                  </a:extLst>
                </a:gridCol>
                <a:gridCol w="524589">
                  <a:extLst>
                    <a:ext uri="{9D8B030D-6E8A-4147-A177-3AD203B41FA5}">
                      <a16:colId xmlns:a16="http://schemas.microsoft.com/office/drawing/2014/main" val="20008"/>
                    </a:ext>
                  </a:extLst>
                </a:gridCol>
                <a:gridCol w="524589">
                  <a:extLst>
                    <a:ext uri="{9D8B030D-6E8A-4147-A177-3AD203B41FA5}">
                      <a16:colId xmlns:a16="http://schemas.microsoft.com/office/drawing/2014/main" val="20009"/>
                    </a:ext>
                  </a:extLst>
                </a:gridCol>
              </a:tblGrid>
              <a:tr h="537611">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r>
                        <a:rPr lang="en-US" sz="1100" baseline="0" dirty="0">
                          <a:latin typeface="Segoe Print" panose="02000600000000000000" pitchFamily="2" charset="0"/>
                        </a:rPr>
                        <a:t>w</a:t>
                      </a:r>
                      <a:r>
                        <a:rPr lang="en-US" sz="1100" baseline="-25000" dirty="0">
                          <a:latin typeface="Segoe Print" panose="02000600000000000000" pitchFamily="2" charset="0"/>
                        </a:rPr>
                        <a:t>0</a:t>
                      </a:r>
                      <a:endParaRPr lang="en-GB" sz="1100" b="0" baseline="-25000" dirty="0">
                        <a:solidFill>
                          <a:schemeClr val="bg1"/>
                        </a:solidFill>
                        <a:latin typeface="Segoe Print" panose="02000600000000000000" pitchFamily="2" charset="0"/>
                      </a:endParaRPr>
                    </a:p>
                  </a:txBody>
                  <a:tcPr marL="93260" marR="93260" marT="46630" marB="46630" anchor="ctr"/>
                </a:tc>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1</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2</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kern="1200" baseline="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j</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a:latin typeface="Segoe Print" panose="02000600000000000000" pitchFamily="2" charset="0"/>
                        </a:rPr>
                        <a:t>…</a:t>
                      </a: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|V</a:t>
                      </a:r>
                      <a:r>
                        <a:rPr lang="en-US" sz="1100" kern="1200" baseline="-2500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extLst>
                  <a:ext uri="{0D108BD9-81ED-4DB2-BD59-A6C34878D82A}">
                    <a16:rowId xmlns:a16="http://schemas.microsoft.com/office/drawing/2014/main" val="10000"/>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0</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1"/>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1</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2"/>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2</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3"/>
                  </a:ext>
                </a:extLst>
              </a:tr>
              <a:tr h="485527">
                <a:tc>
                  <a:txBody>
                    <a:bodyPr/>
                    <a:lstStyle/>
                    <a:p>
                      <a:pPr algn="ctr"/>
                      <a:r>
                        <a:rPr lang="en-US" sz="1100" kern="1200" baseline="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4"/>
                  </a:ext>
                </a:extLst>
              </a:tr>
              <a:tr h="537611">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i</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err="1">
                          <a:latin typeface="Segoe Print" panose="02000600000000000000" pitchFamily="2" charset="0"/>
                        </a:rPr>
                        <a:t>x</a:t>
                      </a:r>
                      <a:r>
                        <a:rPr lang="en-US" sz="1100" kern="1200" baseline="-25000" dirty="0" err="1">
                          <a:solidFill>
                            <a:schemeClr val="tx1"/>
                          </a:solidFill>
                          <a:latin typeface="Segoe Print" panose="02000600000000000000" pitchFamily="2" charset="0"/>
                          <a:ea typeface="+mn-ea"/>
                          <a:cs typeface="+mn-cs"/>
                        </a:rPr>
                        <a:t>ij</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5"/>
                  </a:ext>
                </a:extLst>
              </a:tr>
              <a:tr h="485527">
                <a:tc>
                  <a:txBody>
                    <a:bodyPr/>
                    <a:lstStyle/>
                    <a:p>
                      <a:pPr algn="ctr"/>
                      <a:r>
                        <a:rPr lang="en-US" sz="1100" dirty="0">
                          <a:latin typeface="Segoe Print" panose="02000600000000000000" pitchFamily="2" charset="0"/>
                        </a:rPr>
                        <a:t>…</a:t>
                      </a: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6"/>
                  </a:ext>
                </a:extLst>
              </a:tr>
              <a:tr h="537611">
                <a:tc>
                  <a:txBody>
                    <a:bodyPr/>
                    <a:lstStyle/>
                    <a:p>
                      <a:pPr algn="ctr"/>
                      <a:r>
                        <a:rPr lang="en-US" sz="1100" kern="1200" baseline="0" dirty="0" err="1">
                          <a:solidFill>
                            <a:schemeClr val="tx1"/>
                          </a:solidFill>
                          <a:latin typeface="Segoe Print" panose="02000600000000000000" pitchFamily="2" charset="0"/>
                          <a:ea typeface="+mn-ea"/>
                          <a:cs typeface="+mn-cs"/>
                        </a:rPr>
                        <a:t>w</a:t>
                      </a:r>
                      <a:r>
                        <a:rPr lang="en-US" sz="1100" kern="1200" baseline="-25000" dirty="0" err="1">
                          <a:solidFill>
                            <a:schemeClr val="tx1"/>
                          </a:solidFill>
                          <a:latin typeface="Segoe Print" panose="02000600000000000000" pitchFamily="2" charset="0"/>
                          <a:ea typeface="+mn-ea"/>
                          <a:cs typeface="+mn-cs"/>
                        </a:rPr>
                        <a:t>|V</a:t>
                      </a:r>
                      <a:r>
                        <a:rPr lang="en-US" sz="1100" kern="1200" baseline="-2500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7"/>
                  </a:ext>
                </a:extLst>
              </a:tr>
            </a:tbl>
          </a:graphicData>
        </a:graphic>
      </p:graphicFrame>
      <p:sp>
        <p:nvSpPr>
          <p:cNvPr id="42" name="Rounded Rectangle 41"/>
          <p:cNvSpPr/>
          <p:nvPr/>
        </p:nvSpPr>
        <p:spPr>
          <a:xfrm>
            <a:off x="7862072" y="4449186"/>
            <a:ext cx="3773291" cy="653894"/>
          </a:xfrm>
          <a:prstGeom prst="roundRect">
            <a:avLst/>
          </a:prstGeom>
          <a:noFill/>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spTree>
    <p:extLst>
      <p:ext uri="{BB962C8B-B14F-4D97-AF65-F5344CB8AC3E}">
        <p14:creationId xmlns:p14="http://schemas.microsoft.com/office/powerpoint/2010/main" val="46921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25" grpId="0" animBg="1"/>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GloVe</a:t>
            </a:r>
            <a:endParaRPr lang="en-GB" dirty="0"/>
          </a:p>
        </p:txBody>
      </p:sp>
      <p:sp>
        <p:nvSpPr>
          <p:cNvPr id="4" name="Content Placeholder 3"/>
          <p:cNvSpPr>
            <a:spLocks noGrp="1"/>
          </p:cNvSpPr>
          <p:nvPr>
            <p:ph sz="half" idx="1"/>
          </p:nvPr>
        </p:nvSpPr>
        <p:spPr>
          <a:xfrm>
            <a:off x="855767" y="1861968"/>
            <a:ext cx="5603660" cy="4437962"/>
          </a:xfrm>
        </p:spPr>
        <p:txBody>
          <a:bodyPr>
            <a:normAutofit/>
          </a:bodyPr>
          <a:lstStyle/>
          <a:p>
            <a:pPr marL="0" indent="0">
              <a:lnSpc>
                <a:spcPct val="100000"/>
              </a:lnSpc>
              <a:buNone/>
            </a:pPr>
            <a:r>
              <a:rPr lang="en-GB" sz="2040" dirty="0"/>
              <a:t>Variety of windows sizes and weighting</a:t>
            </a:r>
          </a:p>
          <a:p>
            <a:pPr marL="0" indent="0">
              <a:lnSpc>
                <a:spcPct val="100000"/>
              </a:lnSpc>
              <a:buNone/>
            </a:pPr>
            <a:r>
              <a:rPr lang="en-GB" sz="2040" dirty="0" err="1"/>
              <a:t>AdaGrad</a:t>
            </a:r>
            <a:endParaRPr lang="en-GB" sz="2040" dirty="0"/>
          </a:p>
        </p:txBody>
      </p:sp>
      <p:graphicFrame>
        <p:nvGraphicFramePr>
          <p:cNvPr id="6" name="Table 5"/>
          <p:cNvGraphicFramePr>
            <a:graphicFrameLocks noGrp="1"/>
          </p:cNvGraphicFramePr>
          <p:nvPr>
            <p:extLst/>
          </p:nvPr>
        </p:nvGraphicFramePr>
        <p:xfrm>
          <a:off x="7383991" y="1861968"/>
          <a:ext cx="4196712" cy="4196720"/>
        </p:xfrm>
        <a:graphic>
          <a:graphicData uri="http://schemas.openxmlformats.org/drawingml/2006/table">
            <a:tbl>
              <a:tblPr firstRow="1" firstCol="1">
                <a:tableStyleId>{5940675A-B579-460E-94D1-54222C63F5DA}</a:tableStyleId>
              </a:tblPr>
              <a:tblGrid>
                <a:gridCol w="524589">
                  <a:extLst>
                    <a:ext uri="{9D8B030D-6E8A-4147-A177-3AD203B41FA5}">
                      <a16:colId xmlns:a16="http://schemas.microsoft.com/office/drawing/2014/main" val="20000"/>
                    </a:ext>
                  </a:extLst>
                </a:gridCol>
                <a:gridCol w="524589">
                  <a:extLst>
                    <a:ext uri="{9D8B030D-6E8A-4147-A177-3AD203B41FA5}">
                      <a16:colId xmlns:a16="http://schemas.microsoft.com/office/drawing/2014/main" val="20001"/>
                    </a:ext>
                  </a:extLst>
                </a:gridCol>
                <a:gridCol w="524589">
                  <a:extLst>
                    <a:ext uri="{9D8B030D-6E8A-4147-A177-3AD203B41FA5}">
                      <a16:colId xmlns:a16="http://schemas.microsoft.com/office/drawing/2014/main" val="20002"/>
                    </a:ext>
                  </a:extLst>
                </a:gridCol>
                <a:gridCol w="524589">
                  <a:extLst>
                    <a:ext uri="{9D8B030D-6E8A-4147-A177-3AD203B41FA5}">
                      <a16:colId xmlns:a16="http://schemas.microsoft.com/office/drawing/2014/main" val="20003"/>
                    </a:ext>
                  </a:extLst>
                </a:gridCol>
                <a:gridCol w="524589">
                  <a:extLst>
                    <a:ext uri="{9D8B030D-6E8A-4147-A177-3AD203B41FA5}">
                      <a16:colId xmlns:a16="http://schemas.microsoft.com/office/drawing/2014/main" val="20006"/>
                    </a:ext>
                  </a:extLst>
                </a:gridCol>
                <a:gridCol w="524589">
                  <a:extLst>
                    <a:ext uri="{9D8B030D-6E8A-4147-A177-3AD203B41FA5}">
                      <a16:colId xmlns:a16="http://schemas.microsoft.com/office/drawing/2014/main" val="20007"/>
                    </a:ext>
                  </a:extLst>
                </a:gridCol>
                <a:gridCol w="524589">
                  <a:extLst>
                    <a:ext uri="{9D8B030D-6E8A-4147-A177-3AD203B41FA5}">
                      <a16:colId xmlns:a16="http://schemas.microsoft.com/office/drawing/2014/main" val="20008"/>
                    </a:ext>
                  </a:extLst>
                </a:gridCol>
                <a:gridCol w="524589">
                  <a:extLst>
                    <a:ext uri="{9D8B030D-6E8A-4147-A177-3AD203B41FA5}">
                      <a16:colId xmlns:a16="http://schemas.microsoft.com/office/drawing/2014/main" val="20009"/>
                    </a:ext>
                  </a:extLst>
                </a:gridCol>
              </a:tblGrid>
              <a:tr h="537611">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r>
                        <a:rPr lang="en-US" sz="1100" baseline="0" dirty="0">
                          <a:latin typeface="Segoe Print" panose="02000600000000000000" pitchFamily="2" charset="0"/>
                        </a:rPr>
                        <a:t>w</a:t>
                      </a:r>
                      <a:r>
                        <a:rPr lang="en-US" sz="1100" baseline="-25000" dirty="0">
                          <a:latin typeface="Segoe Print" panose="02000600000000000000" pitchFamily="2" charset="0"/>
                        </a:rPr>
                        <a:t>0</a:t>
                      </a:r>
                      <a:endParaRPr lang="en-GB" sz="1100" b="0" baseline="-25000" dirty="0">
                        <a:solidFill>
                          <a:schemeClr val="bg1"/>
                        </a:solidFill>
                        <a:latin typeface="Segoe Print" panose="02000600000000000000" pitchFamily="2" charset="0"/>
                      </a:endParaRPr>
                    </a:p>
                  </a:txBody>
                  <a:tcPr marL="93260" marR="93260" marT="46630" marB="46630" anchor="ctr"/>
                </a:tc>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1</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2</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kern="1200" baseline="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j</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r>
                        <a:rPr lang="en-US" sz="1100" dirty="0">
                          <a:latin typeface="Segoe Print" panose="02000600000000000000" pitchFamily="2" charset="0"/>
                        </a:rPr>
                        <a:t>…</a:t>
                      </a: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|V</a:t>
                      </a:r>
                      <a:r>
                        <a:rPr lang="en-US" sz="1100" kern="1200" baseline="-2500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extLst>
                  <a:ext uri="{0D108BD9-81ED-4DB2-BD59-A6C34878D82A}">
                    <a16:rowId xmlns:a16="http://schemas.microsoft.com/office/drawing/2014/main" val="10000"/>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0</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1"/>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1</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2"/>
                  </a:ext>
                </a:extLst>
              </a:tr>
              <a:tr h="537611">
                <a:tc>
                  <a:txBody>
                    <a:bodyPr/>
                    <a:lstStyle/>
                    <a:p>
                      <a:pPr algn="ctr"/>
                      <a:r>
                        <a:rPr lang="en-US" sz="1100" dirty="0">
                          <a:latin typeface="Segoe Print" panose="02000600000000000000" pitchFamily="2" charset="0"/>
                        </a:rPr>
                        <a:t>w</a:t>
                      </a:r>
                      <a:r>
                        <a:rPr lang="en-US" sz="1100" kern="1200" baseline="-25000" dirty="0">
                          <a:solidFill>
                            <a:schemeClr val="tx1"/>
                          </a:solidFill>
                          <a:latin typeface="Segoe Print" panose="02000600000000000000" pitchFamily="2" charset="0"/>
                          <a:ea typeface="+mn-ea"/>
                          <a:cs typeface="+mn-cs"/>
                        </a:rPr>
                        <a:t>2</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3"/>
                  </a:ext>
                </a:extLst>
              </a:tr>
              <a:tr h="485527">
                <a:tc>
                  <a:txBody>
                    <a:bodyPr/>
                    <a:lstStyle/>
                    <a:p>
                      <a:pPr algn="ctr"/>
                      <a:r>
                        <a:rPr lang="en-US" sz="1100" kern="1200" baseline="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4"/>
                  </a:ext>
                </a:extLst>
              </a:tr>
              <a:tr h="537611">
                <a:tc>
                  <a:txBody>
                    <a:bodyPr/>
                    <a:lstStyle/>
                    <a:p>
                      <a:pPr algn="ctr"/>
                      <a:r>
                        <a:rPr lang="en-US" sz="1100" dirty="0" err="1">
                          <a:latin typeface="Segoe Print" panose="02000600000000000000" pitchFamily="2" charset="0"/>
                        </a:rPr>
                        <a:t>w</a:t>
                      </a:r>
                      <a:r>
                        <a:rPr lang="en-US" sz="1100" kern="1200" baseline="-25000" dirty="0" err="1">
                          <a:solidFill>
                            <a:schemeClr val="tx1"/>
                          </a:solidFill>
                          <a:latin typeface="Segoe Print" panose="02000600000000000000" pitchFamily="2" charset="0"/>
                          <a:ea typeface="+mn-ea"/>
                          <a:cs typeface="+mn-cs"/>
                        </a:rPr>
                        <a:t>i</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err="1">
                          <a:latin typeface="Segoe Print" panose="02000600000000000000" pitchFamily="2" charset="0"/>
                        </a:rPr>
                        <a:t>X</a:t>
                      </a:r>
                      <a:r>
                        <a:rPr lang="en-US" sz="1100" kern="1200" baseline="-25000" dirty="0" err="1">
                          <a:solidFill>
                            <a:schemeClr val="tx1"/>
                          </a:solidFill>
                          <a:latin typeface="Segoe Print" panose="02000600000000000000" pitchFamily="2" charset="0"/>
                          <a:ea typeface="+mn-ea"/>
                          <a:cs typeface="+mn-cs"/>
                        </a:rPr>
                        <a:t>ij</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5"/>
                  </a:ext>
                </a:extLst>
              </a:tr>
              <a:tr h="485527">
                <a:tc>
                  <a:txBody>
                    <a:bodyPr/>
                    <a:lstStyle/>
                    <a:p>
                      <a:pPr algn="ctr"/>
                      <a:r>
                        <a:rPr lang="en-US" sz="1100" dirty="0">
                          <a:latin typeface="Segoe Print" panose="02000600000000000000" pitchFamily="2" charset="0"/>
                        </a:rPr>
                        <a:t>…</a:t>
                      </a: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6"/>
                  </a:ext>
                </a:extLst>
              </a:tr>
              <a:tr h="537611">
                <a:tc>
                  <a:txBody>
                    <a:bodyPr/>
                    <a:lstStyle/>
                    <a:p>
                      <a:pPr algn="ctr"/>
                      <a:r>
                        <a:rPr lang="en-US" sz="1100" kern="1200" baseline="0" dirty="0" err="1">
                          <a:solidFill>
                            <a:schemeClr val="tx1"/>
                          </a:solidFill>
                          <a:latin typeface="Segoe Print" panose="02000600000000000000" pitchFamily="2" charset="0"/>
                          <a:ea typeface="+mn-ea"/>
                          <a:cs typeface="+mn-cs"/>
                        </a:rPr>
                        <a:t>w</a:t>
                      </a:r>
                      <a:r>
                        <a:rPr lang="en-US" sz="1100" kern="1200" baseline="-25000" dirty="0" err="1">
                          <a:solidFill>
                            <a:schemeClr val="tx1"/>
                          </a:solidFill>
                          <a:latin typeface="Segoe Print" panose="02000600000000000000" pitchFamily="2" charset="0"/>
                          <a:ea typeface="+mn-ea"/>
                          <a:cs typeface="+mn-cs"/>
                        </a:rPr>
                        <a:t>|V</a:t>
                      </a:r>
                      <a:r>
                        <a:rPr lang="en-US" sz="1100" kern="1200" baseline="-25000" dirty="0">
                          <a:solidFill>
                            <a:schemeClr val="tx1"/>
                          </a:solidFill>
                          <a:latin typeface="Segoe Print" panose="02000600000000000000" pitchFamily="2" charset="0"/>
                          <a:ea typeface="+mn-ea"/>
                          <a:cs typeface="+mn-cs"/>
                        </a:rPr>
                        <a:t>|</a:t>
                      </a:r>
                      <a:endParaRPr lang="en-GB" sz="1100" kern="1200" baseline="-25000" dirty="0">
                        <a:solidFill>
                          <a:schemeClr val="tx1"/>
                        </a:solidFill>
                        <a:latin typeface="Segoe Print" panose="02000600000000000000" pitchFamily="2" charset="0"/>
                        <a:ea typeface="+mn-ea"/>
                        <a:cs typeface="+mn-cs"/>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a:solidFill>
                          <a:schemeClr val="bg1"/>
                        </a:solidFill>
                        <a:latin typeface="Segoe Print" panose="02000600000000000000" pitchFamily="2" charset="0"/>
                      </a:endParaRPr>
                    </a:p>
                  </a:txBody>
                  <a:tcPr marL="93260" marR="93260" marT="46630" marB="46630" anchor="ctr"/>
                </a:tc>
                <a:tc>
                  <a:txBody>
                    <a:bodyPr/>
                    <a:lstStyle/>
                    <a:p>
                      <a:pPr algn="ctr"/>
                      <a:endParaRPr lang="en-GB" sz="1100" b="0" dirty="0">
                        <a:solidFill>
                          <a:schemeClr val="bg1"/>
                        </a:solidFill>
                        <a:latin typeface="Segoe Print" panose="02000600000000000000" pitchFamily="2" charset="0"/>
                      </a:endParaRPr>
                    </a:p>
                  </a:txBody>
                  <a:tcPr marL="93260" marR="93260" marT="46630" marB="46630" anchor="ctr"/>
                </a:tc>
                <a:extLst>
                  <a:ext uri="{0D108BD9-81ED-4DB2-BD59-A6C34878D82A}">
                    <a16:rowId xmlns:a16="http://schemas.microsoft.com/office/drawing/2014/main" val="10007"/>
                  </a:ext>
                </a:extLst>
              </a:tr>
            </a:tbl>
          </a:graphicData>
        </a:graphic>
      </p:graphicFrame>
      <p:sp>
        <p:nvSpPr>
          <p:cNvPr id="7" name="Rounded Rectangle 6"/>
          <p:cNvSpPr/>
          <p:nvPr/>
        </p:nvSpPr>
        <p:spPr>
          <a:xfrm>
            <a:off x="7862072" y="4449186"/>
            <a:ext cx="3773291" cy="653894"/>
          </a:xfrm>
          <a:prstGeom prst="roundRect">
            <a:avLst/>
          </a:prstGeom>
          <a:noFill/>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9" name="TextBox 8"/>
          <p:cNvSpPr txBox="1"/>
          <p:nvPr/>
        </p:nvSpPr>
        <p:spPr>
          <a:xfrm>
            <a:off x="8852605" y="6528223"/>
            <a:ext cx="1795462"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US" sz="1224" kern="0" dirty="0">
                <a:solidFill>
                  <a:sysClr val="windowText" lastClr="000000"/>
                </a:solidFill>
                <a:hlinkClick r:id="rId3"/>
              </a:rPr>
              <a:t>Pennington et al., 2014</a:t>
            </a:r>
            <a:r>
              <a:rPr lang="en-US" sz="1224" kern="0" dirty="0">
                <a:solidFill>
                  <a:sysClr val="windowText" lastClr="000000"/>
                </a:solidFill>
              </a:rPr>
              <a:t>)</a:t>
            </a:r>
            <a:endParaRPr lang="en-GB" sz="1224" kern="0" dirty="0">
              <a:solidFill>
                <a:sysClr val="windowText" lastClr="000000"/>
              </a:solidFill>
            </a:endParaRPr>
          </a:p>
        </p:txBody>
      </p:sp>
      <mc:AlternateContent xmlns:mc="http://schemas.openxmlformats.org/markup-compatibility/2006" xmlns:a14="http://schemas.microsoft.com/office/drawing/2010/main">
        <mc:Choice Requires="a14">
          <p:sp>
            <p:nvSpPr>
              <p:cNvPr id="10" name="TextBox 9"/>
              <p:cNvSpPr txBox="1"/>
              <p:nvPr/>
            </p:nvSpPr>
            <p:spPr>
              <a:xfrm>
                <a:off x="917686" y="4561857"/>
                <a:ext cx="5051886" cy="93647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2040" i="1" kern="0">
                              <a:solidFill>
                                <a:sysClr val="windowText" lastClr="000000"/>
                              </a:solidFill>
                              <a:latin typeface="Cambria Math" panose="02040503050406030204" pitchFamily="18" charset="0"/>
                            </a:rPr>
                          </m:ctrlPr>
                        </m:sSubPr>
                        <m:e>
                          <m:r>
                            <a:rPr lang="en-GB" sz="2040" i="1" kern="0">
                              <a:solidFill>
                                <a:sysClr val="windowText" lastClr="000000"/>
                              </a:solidFill>
                              <a:latin typeface="Cambria Math" panose="02040503050406030204" pitchFamily="18" charset="0"/>
                              <a:ea typeface="Cambria Math" panose="02040503050406030204" pitchFamily="18" charset="0"/>
                            </a:rPr>
                            <m:t>ℒ</m:t>
                          </m:r>
                        </m:e>
                        <m:sub>
                          <m:r>
                            <a:rPr lang="en-US" sz="2040" i="1" kern="0">
                              <a:solidFill>
                                <a:sysClr val="windowText" lastClr="000000"/>
                              </a:solidFill>
                              <a:latin typeface="Cambria Math" panose="02040503050406030204" pitchFamily="18" charset="0"/>
                            </a:rPr>
                            <m:t>𝐺𝑙𝑜𝑉𝑒</m:t>
                          </m:r>
                        </m:sub>
                      </m:sSub>
                      <m:r>
                        <a:rPr lang="en-US" sz="2040" i="1" kern="0">
                          <a:solidFill>
                            <a:sysClr val="windowText" lastClr="000000"/>
                          </a:solidFill>
                          <a:latin typeface="Cambria Math" panose="02040503050406030204" pitchFamily="18" charset="0"/>
                        </a:rPr>
                        <m:t>=−</m:t>
                      </m:r>
                      <m:nary>
                        <m:naryPr>
                          <m:chr m:val="∑"/>
                          <m:ctrlPr>
                            <a:rPr lang="en-US" sz="2040" i="1" kern="0">
                              <a:solidFill>
                                <a:sysClr val="windowText" lastClr="000000"/>
                              </a:solidFill>
                              <a:latin typeface="Cambria Math" panose="02040503050406030204" pitchFamily="18" charset="0"/>
                            </a:rPr>
                          </m:ctrlPr>
                        </m:naryPr>
                        <m:sub>
                          <m:r>
                            <a:rPr lang="en-US" sz="2040" i="1" kern="0">
                              <a:solidFill>
                                <a:sysClr val="windowText" lastClr="000000"/>
                              </a:solidFill>
                              <a:latin typeface="Cambria Math" panose="02040503050406030204" pitchFamily="18" charset="0"/>
                            </a:rPr>
                            <m:t>𝑖</m:t>
                          </m:r>
                          <m:r>
                            <a:rPr lang="en-US" sz="2040" i="1" kern="0">
                              <a:solidFill>
                                <a:sysClr val="windowText" lastClr="000000"/>
                              </a:solidFill>
                              <a:latin typeface="Cambria Math" panose="02040503050406030204" pitchFamily="18" charset="0"/>
                            </a:rPr>
                            <m:t>=1</m:t>
                          </m:r>
                        </m:sub>
                        <m:sup>
                          <m:r>
                            <a:rPr lang="en-US" sz="2040" i="1" kern="0">
                              <a:solidFill>
                                <a:sysClr val="windowText" lastClr="000000"/>
                              </a:solidFill>
                              <a:latin typeface="Cambria Math" panose="02040503050406030204" pitchFamily="18" charset="0"/>
                            </a:rPr>
                            <m:t>𝑉</m:t>
                          </m:r>
                        </m:sup>
                        <m:e>
                          <m:nary>
                            <m:naryPr>
                              <m:chr m:val="∑"/>
                              <m:ctrlPr>
                                <a:rPr lang="en-US" sz="2040" i="1" kern="0">
                                  <a:solidFill>
                                    <a:sysClr val="windowText" lastClr="000000"/>
                                  </a:solidFill>
                                  <a:latin typeface="Cambria Math" panose="02040503050406030204" pitchFamily="18" charset="0"/>
                                </a:rPr>
                              </m:ctrlPr>
                            </m:naryPr>
                            <m:sub>
                              <m:r>
                                <a:rPr lang="en-US" sz="2040" i="1" kern="0">
                                  <a:solidFill>
                                    <a:sysClr val="windowText" lastClr="000000"/>
                                  </a:solidFill>
                                  <a:latin typeface="Cambria Math" panose="02040503050406030204" pitchFamily="18" charset="0"/>
                                  <a:ea typeface="Cambria Math" panose="02040503050406030204" pitchFamily="18" charset="0"/>
                                </a:rPr>
                                <m:t>𝑗</m:t>
                              </m:r>
                              <m:r>
                                <a:rPr lang="en-US" sz="2040" i="1" kern="0">
                                  <a:solidFill>
                                    <a:sysClr val="windowText" lastClr="000000"/>
                                  </a:solidFill>
                                  <a:latin typeface="Cambria Math" panose="02040503050406030204" pitchFamily="18" charset="0"/>
                                  <a:ea typeface="Cambria Math" panose="02040503050406030204" pitchFamily="18" charset="0"/>
                                </a:rPr>
                                <m:t>=1</m:t>
                              </m:r>
                            </m:sub>
                            <m:sup>
                              <m:r>
                                <a:rPr lang="en-US" sz="2040" i="1" kern="0">
                                  <a:solidFill>
                                    <a:sysClr val="windowText" lastClr="000000"/>
                                  </a:solidFill>
                                  <a:latin typeface="Cambria Math" panose="02040503050406030204" pitchFamily="18" charset="0"/>
                                  <a:ea typeface="Cambria Math" panose="02040503050406030204" pitchFamily="18" charset="0"/>
                                </a:rPr>
                                <m:t>𝑉</m:t>
                              </m:r>
                            </m:sup>
                            <m:e>
                              <m:r>
                                <a:rPr lang="en-US" sz="2040" i="1" kern="0">
                                  <a:solidFill>
                                    <a:sysClr val="windowText" lastClr="000000"/>
                                  </a:solidFill>
                                  <a:latin typeface="Cambria Math" panose="02040503050406030204" pitchFamily="18" charset="0"/>
                                  <a:ea typeface="Cambria Math" panose="02040503050406030204" pitchFamily="18" charset="0"/>
                                </a:rPr>
                                <m:t>𝑓</m:t>
                              </m:r>
                              <m:d>
                                <m:dPr>
                                  <m:ctrlPr>
                                    <a:rPr lang="en-US" sz="2040" i="1" kern="0">
                                      <a:solidFill>
                                        <a:sysClr val="windowText" lastClr="000000"/>
                                      </a:solidFill>
                                      <a:latin typeface="Cambria Math" panose="02040503050406030204" pitchFamily="18" charset="0"/>
                                      <a:ea typeface="Cambria Math" panose="02040503050406030204" pitchFamily="18" charset="0"/>
                                    </a:rPr>
                                  </m:ctrlPr>
                                </m:dPr>
                                <m:e>
                                  <m:sSub>
                                    <m:sSubPr>
                                      <m:ctrlPr>
                                        <a:rPr lang="en-US" sz="2040" i="1" kern="0">
                                          <a:solidFill>
                                            <a:sysClr val="windowText" lastClr="000000"/>
                                          </a:solidFill>
                                          <a:latin typeface="Cambria Math" panose="02040503050406030204" pitchFamily="18" charset="0"/>
                                          <a:ea typeface="Cambria Math" panose="02040503050406030204" pitchFamily="18" charset="0"/>
                                        </a:rPr>
                                      </m:ctrlPr>
                                    </m:sSubPr>
                                    <m:e>
                                      <m:r>
                                        <a:rPr lang="en-US" sz="2040" i="1" kern="0">
                                          <a:solidFill>
                                            <a:sysClr val="windowText" lastClr="000000"/>
                                          </a:solidFill>
                                          <a:latin typeface="Cambria Math" panose="02040503050406030204" pitchFamily="18" charset="0"/>
                                          <a:ea typeface="Cambria Math" panose="02040503050406030204" pitchFamily="18" charset="0"/>
                                        </a:rPr>
                                        <m:t>𝑋</m:t>
                                      </m:r>
                                    </m:e>
                                    <m:sub>
                                      <m:r>
                                        <a:rPr lang="en-US" sz="2040" i="1" kern="0">
                                          <a:solidFill>
                                            <a:sysClr val="windowText" lastClr="000000"/>
                                          </a:solidFill>
                                          <a:latin typeface="Cambria Math" panose="02040503050406030204" pitchFamily="18" charset="0"/>
                                          <a:ea typeface="Cambria Math" panose="02040503050406030204" pitchFamily="18" charset="0"/>
                                        </a:rPr>
                                        <m:t>𝑖</m:t>
                                      </m:r>
                                      <m:r>
                                        <a:rPr lang="en-US" sz="2040" i="1" kern="0">
                                          <a:solidFill>
                                            <a:sysClr val="windowText" lastClr="000000"/>
                                          </a:solidFill>
                                          <a:latin typeface="Cambria Math" panose="02040503050406030204" pitchFamily="18" charset="0"/>
                                          <a:ea typeface="Cambria Math" panose="02040503050406030204" pitchFamily="18" charset="0"/>
                                        </a:rPr>
                                        <m:t>, </m:t>
                                      </m:r>
                                      <m:r>
                                        <a:rPr lang="en-US" sz="2040" i="1" kern="0">
                                          <a:solidFill>
                                            <a:sysClr val="windowText" lastClr="000000"/>
                                          </a:solidFill>
                                          <a:latin typeface="Cambria Math" panose="02040503050406030204" pitchFamily="18" charset="0"/>
                                          <a:ea typeface="Cambria Math" panose="02040503050406030204" pitchFamily="18" charset="0"/>
                                        </a:rPr>
                                        <m:t>𝑗</m:t>
                                      </m:r>
                                    </m:sub>
                                  </m:sSub>
                                </m:e>
                              </m:d>
                              <m:sSup>
                                <m:sSupPr>
                                  <m:ctrlPr>
                                    <a:rPr lang="en-US" sz="2040" i="1" kern="0">
                                      <a:solidFill>
                                        <a:sysClr val="windowText" lastClr="000000"/>
                                      </a:solidFill>
                                      <a:latin typeface="Cambria Math" panose="02040503050406030204" pitchFamily="18" charset="0"/>
                                      <a:ea typeface="Cambria Math" panose="02040503050406030204" pitchFamily="18" charset="0"/>
                                    </a:rPr>
                                  </m:ctrlPr>
                                </m:sSupPr>
                                <m:e>
                                  <m:d>
                                    <m:dPr>
                                      <m:ctrlPr>
                                        <a:rPr lang="en-US" sz="2040" i="1" kern="0">
                                          <a:solidFill>
                                            <a:sysClr val="windowText" lastClr="000000"/>
                                          </a:solidFill>
                                          <a:latin typeface="Cambria Math" panose="02040503050406030204" pitchFamily="18" charset="0"/>
                                          <a:ea typeface="Cambria Math" panose="02040503050406030204" pitchFamily="18" charset="0"/>
                                        </a:rPr>
                                      </m:ctrlPr>
                                    </m:dPr>
                                    <m:e>
                                      <m:sSup>
                                        <m:sSupPr>
                                          <m:ctrlPr>
                                            <a:rPr lang="en-US" sz="2040" i="1" kern="0">
                                              <a:solidFill>
                                                <a:sysClr val="windowText" lastClr="000000"/>
                                              </a:solidFill>
                                              <a:latin typeface="Cambria Math" panose="02040503050406030204" pitchFamily="18" charset="0"/>
                                              <a:ea typeface="Cambria Math" panose="02040503050406030204" pitchFamily="18" charset="0"/>
                                            </a:rPr>
                                          </m:ctrlPr>
                                        </m:sSupPr>
                                        <m:e>
                                          <m:sSub>
                                            <m:sSubPr>
                                              <m:ctrlPr>
                                                <a:rPr lang="en-US" sz="2040" i="1" kern="0">
                                                  <a:solidFill>
                                                    <a:sysClr val="windowText" lastClr="000000"/>
                                                  </a:solidFill>
                                                  <a:latin typeface="Cambria Math" panose="02040503050406030204" pitchFamily="18" charset="0"/>
                                                  <a:ea typeface="Cambria Math" panose="02040503050406030204" pitchFamily="18" charset="0"/>
                                                </a:rPr>
                                              </m:ctrlPr>
                                            </m:sSubPr>
                                            <m:e>
                                              <m:r>
                                                <a:rPr lang="en-US" sz="2040" i="1" kern="0">
                                                  <a:solidFill>
                                                    <a:sysClr val="windowText" lastClr="000000"/>
                                                  </a:solidFill>
                                                  <a:latin typeface="Cambria Math" panose="02040503050406030204" pitchFamily="18" charset="0"/>
                                                  <a:ea typeface="Cambria Math" panose="02040503050406030204" pitchFamily="18" charset="0"/>
                                                </a:rPr>
                                                <m:t>𝑙𝑜𝑔</m:t>
                                              </m:r>
                                              <m:sSub>
                                                <m:sSubPr>
                                                  <m:ctrlPr>
                                                    <a:rPr lang="en-US" sz="2040" i="1" kern="0">
                                                      <a:solidFill>
                                                        <a:sysClr val="windowText" lastClr="000000"/>
                                                      </a:solidFill>
                                                      <a:latin typeface="Cambria Math" panose="02040503050406030204" pitchFamily="18" charset="0"/>
                                                      <a:ea typeface="Cambria Math" panose="02040503050406030204" pitchFamily="18" charset="0"/>
                                                    </a:rPr>
                                                  </m:ctrlPr>
                                                </m:sSubPr>
                                                <m:e>
                                                  <m:r>
                                                    <a:rPr lang="en-US" sz="2040" i="1" kern="0">
                                                      <a:solidFill>
                                                        <a:sysClr val="windowText" lastClr="000000"/>
                                                      </a:solidFill>
                                                      <a:latin typeface="Cambria Math" panose="02040503050406030204" pitchFamily="18" charset="0"/>
                                                      <a:ea typeface="Cambria Math" panose="02040503050406030204" pitchFamily="18" charset="0"/>
                                                    </a:rPr>
                                                    <m:t>𝑋</m:t>
                                                  </m:r>
                                                </m:e>
                                                <m:sub>
                                                  <m:r>
                                                    <a:rPr lang="en-US" sz="2040" i="1" kern="0">
                                                      <a:solidFill>
                                                        <a:sysClr val="windowText" lastClr="000000"/>
                                                      </a:solidFill>
                                                      <a:latin typeface="Cambria Math" panose="02040503050406030204" pitchFamily="18" charset="0"/>
                                                      <a:ea typeface="Cambria Math" panose="02040503050406030204" pitchFamily="18" charset="0"/>
                                                    </a:rPr>
                                                    <m:t>𝑖</m:t>
                                                  </m:r>
                                                  <m:r>
                                                    <a:rPr lang="en-US" sz="2040" i="1" kern="0">
                                                      <a:solidFill>
                                                        <a:sysClr val="windowText" lastClr="000000"/>
                                                      </a:solidFill>
                                                      <a:latin typeface="Cambria Math" panose="02040503050406030204" pitchFamily="18" charset="0"/>
                                                      <a:ea typeface="Cambria Math" panose="02040503050406030204" pitchFamily="18" charset="0"/>
                                                    </a:rPr>
                                                    <m:t>,</m:t>
                                                  </m:r>
                                                  <m:r>
                                                    <a:rPr lang="en-US" sz="2040" i="1" kern="0">
                                                      <a:solidFill>
                                                        <a:sysClr val="windowText" lastClr="000000"/>
                                                      </a:solidFill>
                                                      <a:latin typeface="Cambria Math" panose="02040503050406030204" pitchFamily="18" charset="0"/>
                                                      <a:ea typeface="Cambria Math" panose="02040503050406030204" pitchFamily="18" charset="0"/>
                                                    </a:rPr>
                                                    <m:t>𝑗</m:t>
                                                  </m:r>
                                                </m:sub>
                                              </m:sSub>
                                              <m:r>
                                                <a:rPr lang="en-US" sz="2040" i="1" kern="0">
                                                  <a:solidFill>
                                                    <a:sysClr val="windowText" lastClr="000000"/>
                                                  </a:solidFill>
                                                  <a:latin typeface="Cambria Math" panose="02040503050406030204" pitchFamily="18" charset="0"/>
                                                  <a:ea typeface="Cambria Math" panose="02040503050406030204" pitchFamily="18" charset="0"/>
                                                </a:rPr>
                                                <m:t>−</m:t>
                                              </m:r>
                                              <m:r>
                                                <a:rPr lang="en-US" sz="2040" i="1" kern="0">
                                                  <a:solidFill>
                                                    <a:sysClr val="windowText" lastClr="000000"/>
                                                  </a:solidFill>
                                                  <a:latin typeface="Cambria Math" panose="02040503050406030204" pitchFamily="18" charset="0"/>
                                                  <a:ea typeface="Cambria Math" panose="02040503050406030204" pitchFamily="18" charset="0"/>
                                                </a:rPr>
                                                <m:t>𝑤</m:t>
                                              </m:r>
                                            </m:e>
                                            <m:sub>
                                              <m:r>
                                                <a:rPr lang="en-US" sz="2040" i="1" kern="0">
                                                  <a:solidFill>
                                                    <a:sysClr val="windowText" lastClr="000000"/>
                                                  </a:solidFill>
                                                  <a:latin typeface="Cambria Math" panose="02040503050406030204" pitchFamily="18" charset="0"/>
                                                  <a:ea typeface="Cambria Math" panose="02040503050406030204" pitchFamily="18" charset="0"/>
                                                </a:rPr>
                                                <m:t>𝑖</m:t>
                                              </m:r>
                                            </m:sub>
                                          </m:sSub>
                                        </m:e>
                                        <m:sup>
                                          <m:r>
                                            <a:rPr lang="en-US" sz="2040" i="1" kern="0">
                                              <a:solidFill>
                                                <a:sysClr val="windowText" lastClr="000000"/>
                                              </a:solidFill>
                                              <a:latin typeface="Cambria Math" panose="02040503050406030204" pitchFamily="18" charset="0"/>
                                              <a:ea typeface="Cambria Math" panose="02040503050406030204" pitchFamily="18" charset="0"/>
                                            </a:rPr>
                                            <m:t>⊺</m:t>
                                          </m:r>
                                        </m:sup>
                                      </m:sSup>
                                      <m:sSub>
                                        <m:sSubPr>
                                          <m:ctrlPr>
                                            <a:rPr lang="en-US" sz="2040" i="1" kern="0">
                                              <a:solidFill>
                                                <a:sysClr val="windowText" lastClr="000000"/>
                                              </a:solidFill>
                                              <a:latin typeface="Cambria Math" panose="02040503050406030204" pitchFamily="18" charset="0"/>
                                              <a:ea typeface="Cambria Math" panose="02040503050406030204" pitchFamily="18" charset="0"/>
                                            </a:rPr>
                                          </m:ctrlPr>
                                        </m:sSubPr>
                                        <m:e>
                                          <m:r>
                                            <a:rPr lang="en-US" sz="2040" i="1" kern="0">
                                              <a:solidFill>
                                                <a:sysClr val="windowText" lastClr="000000"/>
                                              </a:solidFill>
                                              <a:latin typeface="Cambria Math" panose="02040503050406030204" pitchFamily="18" charset="0"/>
                                              <a:ea typeface="Cambria Math" panose="02040503050406030204" pitchFamily="18" charset="0"/>
                                            </a:rPr>
                                            <m:t>𝑤</m:t>
                                          </m:r>
                                        </m:e>
                                        <m:sub>
                                          <m:r>
                                            <a:rPr lang="en-US" sz="2040" i="1" kern="0">
                                              <a:solidFill>
                                                <a:sysClr val="windowText" lastClr="000000"/>
                                              </a:solidFill>
                                              <a:latin typeface="Cambria Math" panose="02040503050406030204" pitchFamily="18" charset="0"/>
                                              <a:ea typeface="Cambria Math" panose="02040503050406030204" pitchFamily="18" charset="0"/>
                                            </a:rPr>
                                            <m:t>𝑗</m:t>
                                          </m:r>
                                        </m:sub>
                                      </m:sSub>
                                    </m:e>
                                  </m:d>
                                </m:e>
                                <m:sup>
                                  <m:r>
                                    <a:rPr lang="en-US" sz="2040" i="1" kern="0">
                                      <a:solidFill>
                                        <a:sysClr val="windowText" lastClr="000000"/>
                                      </a:solidFill>
                                      <a:latin typeface="Cambria Math" panose="02040503050406030204" pitchFamily="18" charset="0"/>
                                      <a:ea typeface="Cambria Math" panose="02040503050406030204" pitchFamily="18" charset="0"/>
                                    </a:rPr>
                                    <m:t>2</m:t>
                                  </m:r>
                                </m:sup>
                              </m:sSup>
                            </m:e>
                          </m:nary>
                        </m:e>
                      </m:nary>
                    </m:oMath>
                  </m:oMathPara>
                </a14:m>
                <a:endParaRPr lang="en-GB" sz="2040" kern="0" dirty="0">
                  <a:solidFill>
                    <a:sysClr val="windowText" lastClr="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17686" y="4561857"/>
                <a:ext cx="5051886" cy="936479"/>
              </a:xfrm>
              <a:prstGeom prst="rect">
                <a:avLst/>
              </a:prstGeom>
              <a:blipFill>
                <a:blip r:embed="rId4"/>
                <a:stretch>
                  <a:fillRect t="-102667" b="-153333"/>
                </a:stretch>
              </a:blipFill>
            </p:spPr>
            <p:txBody>
              <a:bodyPr/>
              <a:lstStyle/>
              <a:p>
                <a:r>
                  <a:rPr lang="en-US">
                    <a:noFill/>
                  </a:rPr>
                  <a:t> </a:t>
                </a:r>
              </a:p>
            </p:txBody>
          </p:sp>
        </mc:Fallback>
      </mc:AlternateContent>
      <p:sp>
        <p:nvSpPr>
          <p:cNvPr id="11" name="Right Brace 10"/>
          <p:cNvSpPr/>
          <p:nvPr/>
        </p:nvSpPr>
        <p:spPr>
          <a:xfrm rot="5400000">
            <a:off x="4563346" y="4431066"/>
            <a:ext cx="271400" cy="1822391"/>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836" kern="0">
              <a:solidFill>
                <a:sysClr val="windowText" lastClr="000000"/>
              </a:solidFill>
            </a:endParaRPr>
          </a:p>
        </p:txBody>
      </p:sp>
      <p:sp>
        <p:nvSpPr>
          <p:cNvPr id="12" name="TextBox 11"/>
          <p:cNvSpPr txBox="1"/>
          <p:nvPr/>
        </p:nvSpPr>
        <p:spPr>
          <a:xfrm>
            <a:off x="4192058" y="5566945"/>
            <a:ext cx="1005799" cy="270285"/>
          </a:xfrm>
          <a:prstGeom prst="rect">
            <a:avLst/>
          </a:prstGeom>
          <a:noFill/>
        </p:spPr>
        <p:txBody>
          <a:bodyPr wrap="none" rtlCol="0">
            <a:spAutoFit/>
          </a:bodyPr>
          <a:lstStyle/>
          <a:p>
            <a:pPr algn="ctr" defTabSz="932597">
              <a:defRPr/>
            </a:pPr>
            <a:r>
              <a:rPr lang="en-US" sz="1122" kern="0" dirty="0">
                <a:solidFill>
                  <a:sysClr val="windowText" lastClr="000000"/>
                </a:solidFill>
              </a:rPr>
              <a:t>squared error</a:t>
            </a:r>
            <a:endParaRPr lang="en-GB" sz="1122" kern="0" dirty="0">
              <a:solidFill>
                <a:sysClr val="windowText" lastClr="000000"/>
              </a:solidFill>
            </a:endParaRPr>
          </a:p>
        </p:txBody>
      </p:sp>
      <p:sp>
        <p:nvSpPr>
          <p:cNvPr id="13" name="Oval 12"/>
          <p:cNvSpPr/>
          <p:nvPr/>
        </p:nvSpPr>
        <p:spPr>
          <a:xfrm>
            <a:off x="4849153" y="4834528"/>
            <a:ext cx="761090" cy="450815"/>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14" name="Oval 13"/>
          <p:cNvSpPr/>
          <p:nvPr/>
        </p:nvSpPr>
        <p:spPr>
          <a:xfrm>
            <a:off x="3873609" y="4834528"/>
            <a:ext cx="812069" cy="398832"/>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15" name="TextBox 14"/>
          <p:cNvSpPr txBox="1"/>
          <p:nvPr/>
        </p:nvSpPr>
        <p:spPr>
          <a:xfrm>
            <a:off x="1924598" y="5614030"/>
            <a:ext cx="1464010" cy="446397"/>
          </a:xfrm>
          <a:prstGeom prst="rect">
            <a:avLst/>
          </a:prstGeom>
          <a:noFill/>
        </p:spPr>
        <p:txBody>
          <a:bodyPr wrap="square" rtlCol="0">
            <a:spAutoFit/>
          </a:bodyPr>
          <a:lstStyle/>
          <a:p>
            <a:pPr algn="ctr" defTabSz="932597">
              <a:defRPr/>
            </a:pPr>
            <a:r>
              <a:rPr lang="en-US" sz="1122" kern="0" dirty="0">
                <a:solidFill>
                  <a:sysClr val="windowText" lastClr="000000"/>
                </a:solidFill>
              </a:rPr>
              <a:t>actual co-</a:t>
            </a:r>
            <a:r>
              <a:rPr lang="en-US" sz="1122" kern="0" dirty="0" err="1">
                <a:solidFill>
                  <a:sysClr val="windowText" lastClr="000000"/>
                </a:solidFill>
              </a:rPr>
              <a:t>occurence</a:t>
            </a:r>
            <a:r>
              <a:rPr lang="en-US" sz="1122" kern="0" dirty="0">
                <a:solidFill>
                  <a:sysClr val="windowText" lastClr="000000"/>
                </a:solidFill>
              </a:rPr>
              <a:t> probability`</a:t>
            </a:r>
            <a:endParaRPr lang="en-GB" sz="1122" kern="0" dirty="0">
              <a:solidFill>
                <a:sysClr val="windowText" lastClr="000000"/>
              </a:solidFill>
            </a:endParaRPr>
          </a:p>
        </p:txBody>
      </p:sp>
      <p:sp>
        <p:nvSpPr>
          <p:cNvPr id="16" name="TextBox 15"/>
          <p:cNvSpPr txBox="1"/>
          <p:nvPr/>
        </p:nvSpPr>
        <p:spPr>
          <a:xfrm>
            <a:off x="5356503" y="5614030"/>
            <a:ext cx="1735722" cy="446397"/>
          </a:xfrm>
          <a:prstGeom prst="rect">
            <a:avLst/>
          </a:prstGeom>
          <a:noFill/>
        </p:spPr>
        <p:txBody>
          <a:bodyPr wrap="square" rtlCol="0">
            <a:spAutoFit/>
          </a:bodyPr>
          <a:lstStyle/>
          <a:p>
            <a:pPr algn="ctr" defTabSz="932597">
              <a:defRPr/>
            </a:pPr>
            <a:r>
              <a:rPr lang="en-US" sz="1122" kern="0" dirty="0">
                <a:solidFill>
                  <a:sysClr val="windowText" lastClr="000000"/>
                </a:solidFill>
              </a:rPr>
              <a:t>co-</a:t>
            </a:r>
            <a:r>
              <a:rPr lang="en-US" sz="1122" kern="0" dirty="0" err="1">
                <a:solidFill>
                  <a:sysClr val="windowText" lastClr="000000"/>
                </a:solidFill>
              </a:rPr>
              <a:t>occurence</a:t>
            </a:r>
            <a:r>
              <a:rPr lang="en-US" sz="1122" kern="0" dirty="0">
                <a:solidFill>
                  <a:sysClr val="windowText" lastClr="000000"/>
                </a:solidFill>
              </a:rPr>
              <a:t> probability predicted by the model</a:t>
            </a:r>
            <a:endParaRPr lang="en-GB" sz="1122" kern="0" dirty="0">
              <a:solidFill>
                <a:sysClr val="windowText" lastClr="000000"/>
              </a:solidFill>
            </a:endParaRPr>
          </a:p>
        </p:txBody>
      </p:sp>
      <p:cxnSp>
        <p:nvCxnSpPr>
          <p:cNvPr id="17" name="Curved Connector 16"/>
          <p:cNvCxnSpPr>
            <a:stCxn id="16" idx="0"/>
            <a:endCxn id="13" idx="6"/>
          </p:cNvCxnSpPr>
          <p:nvPr/>
        </p:nvCxnSpPr>
        <p:spPr>
          <a:xfrm rot="16200000" flipV="1">
            <a:off x="5640257" y="5029923"/>
            <a:ext cx="554094" cy="614121"/>
          </a:xfrm>
          <a:prstGeom prst="curved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44" idx="0"/>
            <a:endCxn id="14" idx="4"/>
          </p:cNvCxnSpPr>
          <p:nvPr/>
        </p:nvCxnSpPr>
        <p:spPr>
          <a:xfrm rot="5400000" flipH="1" flipV="1">
            <a:off x="3277788" y="4612176"/>
            <a:ext cx="380671" cy="1623041"/>
          </a:xfrm>
          <a:prstGeom prst="curvedConnector3">
            <a:avLst>
              <a:gd name="adj1" fmla="val 50000"/>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965751" y="4860520"/>
            <a:ext cx="812069" cy="398832"/>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31" name="TextBox 30"/>
          <p:cNvSpPr txBox="1"/>
          <p:nvPr/>
        </p:nvSpPr>
        <p:spPr>
          <a:xfrm>
            <a:off x="1694127" y="3897564"/>
            <a:ext cx="1464010" cy="270285"/>
          </a:xfrm>
          <a:prstGeom prst="rect">
            <a:avLst/>
          </a:prstGeom>
          <a:noFill/>
        </p:spPr>
        <p:txBody>
          <a:bodyPr wrap="square" rtlCol="0">
            <a:spAutoFit/>
          </a:bodyPr>
          <a:lstStyle/>
          <a:p>
            <a:pPr algn="r" defTabSz="932597">
              <a:defRPr/>
            </a:pPr>
            <a:r>
              <a:rPr lang="en-US" sz="1122" kern="0" dirty="0">
                <a:solidFill>
                  <a:sysClr val="windowText" lastClr="000000"/>
                </a:solidFill>
              </a:rPr>
              <a:t>weighting function</a:t>
            </a:r>
            <a:endParaRPr lang="en-GB" sz="1122" kern="0" dirty="0">
              <a:solidFill>
                <a:sysClr val="windowText" lastClr="000000"/>
              </a:solidFill>
            </a:endParaRPr>
          </a:p>
        </p:txBody>
      </p:sp>
      <p:cxnSp>
        <p:nvCxnSpPr>
          <p:cNvPr id="32" name="Curved Connector 31"/>
          <p:cNvCxnSpPr>
            <a:stCxn id="31" idx="3"/>
            <a:endCxn id="30" idx="0"/>
          </p:cNvCxnSpPr>
          <p:nvPr/>
        </p:nvCxnSpPr>
        <p:spPr>
          <a:xfrm>
            <a:off x="3158137" y="4032707"/>
            <a:ext cx="213649" cy="827813"/>
          </a:xfrm>
          <a:prstGeom prst="curved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94128" y="3897564"/>
            <a:ext cx="1464010" cy="270285"/>
          </a:xfrm>
          <a:prstGeom prst="rect">
            <a:avLst/>
          </a:prstGeom>
          <a:noFill/>
        </p:spPr>
        <p:txBody>
          <a:bodyPr wrap="square" rtlCol="0">
            <a:spAutoFit/>
          </a:bodyPr>
          <a:lstStyle/>
          <a:p>
            <a:pPr algn="r" defTabSz="932597">
              <a:defRPr/>
            </a:pPr>
            <a:r>
              <a:rPr lang="en-US" sz="1122" kern="0" dirty="0">
                <a:solidFill>
                  <a:sysClr val="windowText" lastClr="000000"/>
                </a:solidFill>
              </a:rPr>
              <a:t>weighting function</a:t>
            </a:r>
            <a:endParaRPr lang="en-GB" sz="1122" kern="0" dirty="0">
              <a:solidFill>
                <a:sysClr val="windowText" lastClr="000000"/>
              </a:solidFill>
            </a:endParaRPr>
          </a:p>
        </p:txBody>
      </p:sp>
      <p:sp>
        <p:nvSpPr>
          <p:cNvPr id="41" name="Right Brace 40"/>
          <p:cNvSpPr/>
          <p:nvPr/>
        </p:nvSpPr>
        <p:spPr>
          <a:xfrm rot="5400000">
            <a:off x="4563346" y="4431067"/>
            <a:ext cx="271400" cy="1822391"/>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836" kern="0">
              <a:solidFill>
                <a:sysClr val="windowText" lastClr="000000"/>
              </a:solidFill>
            </a:endParaRPr>
          </a:p>
        </p:txBody>
      </p:sp>
      <p:sp>
        <p:nvSpPr>
          <p:cNvPr id="44" name="TextBox 43"/>
          <p:cNvSpPr txBox="1"/>
          <p:nvPr/>
        </p:nvSpPr>
        <p:spPr>
          <a:xfrm>
            <a:off x="1924598" y="5614031"/>
            <a:ext cx="1464010" cy="446397"/>
          </a:xfrm>
          <a:prstGeom prst="rect">
            <a:avLst/>
          </a:prstGeom>
          <a:noFill/>
        </p:spPr>
        <p:txBody>
          <a:bodyPr wrap="square" rtlCol="0">
            <a:spAutoFit/>
          </a:bodyPr>
          <a:lstStyle/>
          <a:p>
            <a:pPr algn="ctr" defTabSz="932597">
              <a:defRPr/>
            </a:pPr>
            <a:r>
              <a:rPr lang="en-US" sz="1122" kern="0" dirty="0">
                <a:solidFill>
                  <a:sysClr val="windowText" lastClr="000000"/>
                </a:solidFill>
              </a:rPr>
              <a:t>actual co-</a:t>
            </a:r>
            <a:r>
              <a:rPr lang="en-US" sz="1122" kern="0" dirty="0" err="1">
                <a:solidFill>
                  <a:sysClr val="windowText" lastClr="000000"/>
                </a:solidFill>
              </a:rPr>
              <a:t>occurence</a:t>
            </a:r>
            <a:r>
              <a:rPr lang="en-US" sz="1122" kern="0" dirty="0">
                <a:solidFill>
                  <a:sysClr val="windowText" lastClr="000000"/>
                </a:solidFill>
              </a:rPr>
              <a:t> probability`</a:t>
            </a:r>
            <a:endParaRPr lang="en-GB" sz="1122" kern="0" dirty="0">
              <a:solidFill>
                <a:sysClr val="windowText" lastClr="000000"/>
              </a:solidFill>
            </a:endParaRPr>
          </a:p>
        </p:txBody>
      </p:sp>
      <p:sp>
        <p:nvSpPr>
          <p:cNvPr id="48" name="TextBox 47"/>
          <p:cNvSpPr txBox="1"/>
          <p:nvPr/>
        </p:nvSpPr>
        <p:spPr>
          <a:xfrm>
            <a:off x="1694128" y="3897565"/>
            <a:ext cx="1464010" cy="270285"/>
          </a:xfrm>
          <a:prstGeom prst="rect">
            <a:avLst/>
          </a:prstGeom>
          <a:noFill/>
        </p:spPr>
        <p:txBody>
          <a:bodyPr wrap="square" rtlCol="0">
            <a:spAutoFit/>
          </a:bodyPr>
          <a:lstStyle/>
          <a:p>
            <a:pPr algn="r" defTabSz="932597">
              <a:defRPr/>
            </a:pPr>
            <a:r>
              <a:rPr lang="en-US" sz="1122" kern="0" dirty="0">
                <a:solidFill>
                  <a:sysClr val="windowText" lastClr="000000"/>
                </a:solidFill>
              </a:rPr>
              <a:t>weighting function</a:t>
            </a:r>
            <a:endParaRPr lang="en-GB" sz="1122" kern="0" dirty="0">
              <a:solidFill>
                <a:sysClr val="windowText" lastClr="000000"/>
              </a:solidFill>
            </a:endParaRPr>
          </a:p>
        </p:txBody>
      </p:sp>
      <p:pic>
        <p:nvPicPr>
          <p:cNvPr id="3" name="Picture 2"/>
          <p:cNvPicPr>
            <a:picLocks noChangeAspect="1"/>
          </p:cNvPicPr>
          <p:nvPr/>
        </p:nvPicPr>
        <p:blipFill>
          <a:blip r:embed="rId5"/>
          <a:stretch>
            <a:fillRect/>
          </a:stretch>
        </p:blipFill>
        <p:spPr>
          <a:xfrm>
            <a:off x="3606967" y="2420890"/>
            <a:ext cx="3140059" cy="1617486"/>
          </a:xfrm>
          <a:prstGeom prst="rect">
            <a:avLst/>
          </a:prstGeom>
        </p:spPr>
      </p:pic>
    </p:spTree>
    <p:extLst>
      <p:ext uri="{BB962C8B-B14F-4D97-AF65-F5344CB8AC3E}">
        <p14:creationId xmlns:p14="http://schemas.microsoft.com/office/powerpoint/2010/main" val="91138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p:bldP spid="16" grpId="0"/>
      <p:bldP spid="30" grpId="0" animBg="1"/>
      <p:bldP spid="31" grpId="0"/>
      <p:bldP spid="38" grpId="0"/>
      <p:bldP spid="41" grpId="0" animBg="1"/>
      <p:bldP spid="44"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411019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2434</TotalTime>
  <Words>3636</Words>
  <Application>Microsoft Office PowerPoint</Application>
  <PresentationFormat>Custom</PresentationFormat>
  <Paragraphs>491</Paragraphs>
  <Slides>45</Slides>
  <Notes>45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Algerian</vt:lpstr>
      <vt:lpstr>Arial</vt:lpstr>
      <vt:lpstr>Arial Rounded MT Bold</vt:lpstr>
      <vt:lpstr>Calibri</vt:lpstr>
      <vt:lpstr>Cambria Math</vt:lpstr>
      <vt:lpstr>Consolas</vt:lpstr>
      <vt:lpstr>Georgia</vt:lpstr>
      <vt:lpstr>Lucida Grande</vt:lpstr>
      <vt:lpstr>Segoe Print</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Word embeddings</vt:lpstr>
      <vt:lpstr>Unreasonable Effectiveness of Data and Deep Architectures</vt:lpstr>
      <vt:lpstr>Model Complexity and Data Scarcity</vt:lpstr>
      <vt:lpstr>Model Complexity and Data Scarcity</vt:lpstr>
      <vt:lpstr>Bias-Variance Tradeoff and Performance Diagnostics</vt:lpstr>
      <vt:lpstr>Featurizing Text  data, data everywhere</vt:lpstr>
      <vt:lpstr>One-hot representation (local)</vt:lpstr>
      <vt:lpstr>Context-based distributed representation</vt:lpstr>
      <vt:lpstr>Distributed and distributional</vt:lpstr>
      <vt:lpstr>Embeddings (distributed)</vt:lpstr>
      <vt:lpstr>Word2vec</vt:lpstr>
      <vt:lpstr>Skip-gram</vt:lpstr>
      <vt:lpstr>Continuous Bag-of-Words </vt:lpstr>
      <vt:lpstr>PowerPoint Presentation</vt:lpstr>
      <vt:lpstr>PowerPoint Presentation</vt:lpstr>
      <vt:lpstr>Word analogies with word2vec</vt:lpstr>
      <vt:lpstr>Word analogies can work in underlying data too</vt:lpstr>
      <vt:lpstr>A Matrix Interpretation of word2vec</vt:lpstr>
      <vt:lpstr>GloVe</vt:lpstr>
      <vt:lpstr>PowerPoint Presentation</vt:lpstr>
      <vt:lpstr>PowerPoint Presentation</vt:lpstr>
      <vt:lpstr>Visualizing word and document embeddings</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116</cp:revision>
  <dcterms:created xsi:type="dcterms:W3CDTF">2017-12-04T21:06:47Z</dcterms:created>
  <dcterms:modified xsi:type="dcterms:W3CDTF">2018-03-06T15:11:31Z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