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7481751"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7481751"/>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7CA22-AA4F-4A7D-AC1F-6DC53677DE2A}" v="1" dt="2025-03-19T12:29: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93" d="100"/>
          <a:sy n="93" d="100"/>
        </p:scale>
        <p:origin x="147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21-Mar-25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21-Mar-25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21-Mar-25 5:34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1807787" y="1090191"/>
            <a:ext cx="8576426" cy="1317161"/>
          </a:xfrm>
          <a:prstGeom prst="roundRect">
            <a:avLst>
              <a:gd name="adj" fmla="val 7121"/>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Recommendations Dashboard</a:t>
            </a:r>
          </a:p>
        </p:txBody>
      </p:sp>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0250" y="1842514"/>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5098" y="187241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033860" y="1864083"/>
            <a:ext cx="89814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66507" y="1864083"/>
            <a:ext cx="936432"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325833" y="1864083"/>
            <a:ext cx="880685"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932083" y="1864083"/>
            <a:ext cx="91373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30" name="TextBox 29">
            <a:extLst>
              <a:ext uri="{FF2B5EF4-FFF2-40B4-BE49-F238E27FC236}">
                <a16:creationId xmlns:a16="http://schemas.microsoft.com/office/drawing/2014/main" id="{5E58D1D2-5F8D-8999-36C7-9E88AC46B884}"/>
              </a:ext>
            </a:extLst>
          </p:cNvPr>
          <p:cNvSpPr txBox="1"/>
          <p:nvPr/>
        </p:nvSpPr>
        <p:spPr>
          <a:xfrm>
            <a:off x="8761659" y="1864083"/>
            <a:ext cx="112730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999999</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752379" y="1864083"/>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6263363"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7907914"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865385" y="1144823"/>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4352229" y="1144823"/>
            <a:ext cx="3487543"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8761659" y="1144823"/>
            <a:ext cx="1464919"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2" name="Group 1">
            <a:extLst>
              <a:ext uri="{FF2B5EF4-FFF2-40B4-BE49-F238E27FC236}">
                <a16:creationId xmlns:a16="http://schemas.microsoft.com/office/drawing/2014/main" id="{58C5AE00-2E1D-3DDA-386E-AE0F0BF32747}"/>
              </a:ext>
            </a:extLst>
          </p:cNvPr>
          <p:cNvGrpSpPr/>
          <p:nvPr/>
        </p:nvGrpSpPr>
        <p:grpSpPr>
          <a:xfrm>
            <a:off x="3766863" y="1632437"/>
            <a:ext cx="4658275" cy="110752"/>
            <a:chOff x="4559501" y="1632437"/>
            <a:chExt cx="3515040" cy="110752"/>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4559501" y="1632437"/>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731181" y="1632437"/>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902861" y="1632437"/>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3607013"/>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RE:01 Design your workload to align with business objectives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RE:02 Identify and rate user and system flows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RE:03 Use failure mode analysis to identify and prioritize potential failures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RE:04 Define reliability and recovery targets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redundancy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multi-region high availability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high availability with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data partitioning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reliable scaling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RE:07 Use background jobs</a:t>
            </a: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29028565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3884763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7043678">
                  <a:extLst>
                    <a:ext uri="{9D8B030D-6E8A-4147-A177-3AD203B41FA5}">
                      <a16:colId xmlns:a16="http://schemas.microsoft.com/office/drawing/2014/main" val="2018168186"/>
                    </a:ext>
                  </a:extLst>
                </a:gridCol>
                <a:gridCol w="3562159">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849035668"/>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7033404">
                  <a:extLst>
                    <a:ext uri="{9D8B030D-6E8A-4147-A177-3AD203B41FA5}">
                      <a16:colId xmlns:a16="http://schemas.microsoft.com/office/drawing/2014/main" val="2018168186"/>
                    </a:ext>
                  </a:extLst>
                </a:gridCol>
                <a:gridCol w="356641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363283189"/>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7029146">
                  <a:extLst>
                    <a:ext uri="{9D8B030D-6E8A-4147-A177-3AD203B41FA5}">
                      <a16:colId xmlns:a16="http://schemas.microsoft.com/office/drawing/2014/main" val="2018168186"/>
                    </a:ext>
                  </a:extLst>
                </a:gridCol>
                <a:gridCol w="3571663">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2960682"/>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What happened:</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{{Text}}</a:t>
            </a:r>
          </a:p>
          <a:p>
            <a:pPr lvl="1">
              <a:lnSpc>
                <a:spcPct val="150000"/>
              </a:lnSpc>
            </a:pPr>
            <a:r>
              <a:rPr lang="en-US" sz="1400" b="1" dirty="0">
                <a:solidFill>
                  <a:srgbClr val="323130"/>
                </a:solidFill>
                <a:latin typeface="Segoe UI" panose="020B0502040204020203" pitchFamily="34" charset="0"/>
              </a:rPr>
              <a:t>Impacted Service</a:t>
            </a:r>
            <a:r>
              <a:rPr lang="en-US" sz="1400" b="1" i="0" dirty="0">
                <a:solidFill>
                  <a:srgbClr val="323130"/>
                </a:solidFill>
                <a:effectLst/>
                <a:latin typeface="Segoe UI" panose="020B0502040204020203" pitchFamily="34" charset="0"/>
              </a:rPr>
              <a:t>:</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How can customers make incidents like this less impactful:</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Recommendation:</a:t>
            </a:r>
          </a:p>
          <a:p>
            <a:pPr marL="742950" lvl="1" indent="-285750">
              <a:lnSpc>
                <a:spcPct val="150000"/>
              </a:lnSpc>
              <a:buFont typeface="Arial" panose="020B0604020202020204" pitchFamily="34" charset="0"/>
              <a:buChar char="•"/>
            </a:pPr>
            <a:r>
              <a:rPr lang="en-US" sz="1400" dirty="0"/>
              <a:t>.</a:t>
            </a:r>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{{Title}}</a:t>
            </a:r>
          </a:p>
          <a:p>
            <a:pPr marL="742950" lvl="1" indent="-285750">
              <a:lnSpc>
                <a:spcPct val="150000"/>
              </a:lnSpc>
              <a:buFont typeface="Arial" panose="020B0604020202020204" pitchFamily="34" charset="0"/>
              <a:buChar char="•"/>
            </a:pPr>
            <a:r>
              <a:rPr lang="en-US" sz="1400" dirty="0"/>
              <a:t>{{Status}}</a:t>
            </a:r>
          </a:p>
          <a:p>
            <a:pPr marL="742950" lvl="1" indent="-285750">
              <a:lnSpc>
                <a:spcPct val="150000"/>
              </a:lnSpc>
              <a:buFont typeface="Arial" panose="020B0604020202020204" pitchFamily="34" charset="0"/>
              <a:buChar char="•"/>
            </a:pPr>
            <a:r>
              <a:rPr lang="en-US" sz="1400" dirty="0"/>
              <a:t>{{</a:t>
            </a:r>
            <a:r>
              <a:rPr lang="en-US" sz="1400" dirty="0" err="1"/>
              <a:t>Creation_Date</a:t>
            </a:r>
            <a:r>
              <a:rPr lang="en-US" sz="1400" dirty="0"/>
              <a:t>}}</a:t>
            </a:r>
          </a:p>
          <a:p>
            <a:pPr marL="742950" lvl="1" indent="-285750">
              <a:lnSpc>
                <a:spcPct val="150000"/>
              </a:lnSpc>
              <a:buFont typeface="Arial" panose="020B0604020202020204" pitchFamily="34" charset="0"/>
              <a:buChar char="•"/>
            </a:pPr>
            <a:r>
              <a:rPr lang="en-US" sz="1400" dirty="0"/>
              <a:t>Recommendation: </a:t>
            </a:r>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75359"/>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RV9Y-TP0 - Active : Final Notice: Windows Container virtual machine images that were retired on 30 </a:t>
            </a:r>
            <a:r>
              <a:rPr lang="en-US" sz="1400" b="1"/>
              <a:t>April 2023</a:t>
            </a:r>
            <a:endParaRPr lang="en-US" sz="1400" b="1" dirty="0"/>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2.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4090</Words>
  <Application>Microsoft Office PowerPoint</Application>
  <PresentationFormat>Widescreen</PresentationFormat>
  <Paragraphs>557</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Recommendations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2025-03-21T20:34:38Z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