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2147481739" r:id="rId8"/>
    <p:sldId id="10886" r:id="rId9"/>
    <p:sldId id="2142532399" r:id="rId10"/>
    <p:sldId id="2147481749" r:id="rId11"/>
    <p:sldId id="10651" r:id="rId12"/>
    <p:sldId id="2142532400" r:id="rId13"/>
    <p:sldId id="2142532401" r:id="rId14"/>
    <p:sldId id="2142532402" r:id="rId15"/>
    <p:sldId id="2147481736" r:id="rId16"/>
    <p:sldId id="2145705696" r:id="rId17"/>
    <p:sldId id="2147481750" r:id="rId18"/>
    <p:sldId id="2134805450" r:id="rId19"/>
    <p:sldId id="3639" r:id="rId20"/>
    <p:sldId id="2142532394" r:id="rId21"/>
    <p:sldId id="3673" r:id="rId22"/>
    <p:sldId id="2147481740" r:id="rId23"/>
    <p:sldId id="2147481751" r:id="rId24"/>
    <p:sldId id="2145705700" r:id="rId25"/>
    <p:sldId id="2147481746" r:id="rId26"/>
    <p:sldId id="2147481741" r:id="rId27"/>
    <p:sldId id="2145705698" r:id="rId28"/>
    <p:sldId id="2147481743" r:id="rId29"/>
    <p:sldId id="2147481745" r:id="rId30"/>
    <p:sldId id="2145705709" r:id="rId31"/>
    <p:sldId id="2147481738" r:id="rId32"/>
    <p:sldId id="2147481744" r:id="rId33"/>
    <p:sldId id="2147481747" r:id="rId34"/>
    <p:sldId id="2145705707" r:id="rId35"/>
    <p:sldId id="3674" r:id="rId36"/>
    <p:sldId id="2145705705" r:id="rId37"/>
    <p:sldId id="2145705706" r:id="rId38"/>
    <p:sldId id="2147481748" r:id="rId39"/>
    <p:sldId id="3675"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7481751"/>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CC3300"/>
    <a:srgbClr val="000000"/>
    <a:srgbClr val="99FF33"/>
    <a:srgbClr val="FFCC00"/>
    <a:srgbClr val="FFFFFF"/>
    <a:srgbClr val="C00000"/>
    <a:srgbClr val="EB9100"/>
    <a:srgbClr val="24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7CA22-AA4F-4A7D-AC1F-6DC53677DE2A}" v="1" dt="2025-03-19T12:29:40.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4" autoAdjust="0"/>
    <p:restoredTop sz="94660"/>
  </p:normalViewPr>
  <p:slideViewPr>
    <p:cSldViewPr snapToGrid="0">
      <p:cViewPr varScale="1">
        <p:scale>
          <a:sx n="93" d="100"/>
          <a:sy n="93" d="100"/>
        </p:scale>
        <p:origin x="147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a:t>Recommendations per Service / Well-Architected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High</c:v>
                </c:pt>
              </c:strCache>
            </c:strRef>
          </c:tx>
          <c:spPr>
            <a:solidFill>
              <a:srgbClr val="A4262C"/>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PivotTable!$B$5:$B$35</c:f>
              <c:numCache>
                <c:formatCode>General</c:formatCode>
                <c:ptCount val="28"/>
                <c:pt idx="1">
                  <c:v>2</c:v>
                </c:pt>
                <c:pt idx="2">
                  <c:v>2</c:v>
                </c:pt>
                <c:pt idx="5">
                  <c:v>1</c:v>
                </c:pt>
                <c:pt idx="6">
                  <c:v>1</c:v>
                </c:pt>
                <c:pt idx="8">
                  <c:v>2</c:v>
                </c:pt>
                <c:pt idx="10">
                  <c:v>1</c:v>
                </c:pt>
                <c:pt idx="12">
                  <c:v>5</c:v>
                </c:pt>
                <c:pt idx="13">
                  <c:v>4</c:v>
                </c:pt>
                <c:pt idx="14">
                  <c:v>1</c:v>
                </c:pt>
                <c:pt idx="15">
                  <c:v>2</c:v>
                </c:pt>
                <c:pt idx="16">
                  <c:v>6</c:v>
                </c:pt>
                <c:pt idx="17">
                  <c:v>2</c:v>
                </c:pt>
                <c:pt idx="18">
                  <c:v>1</c:v>
                </c:pt>
                <c:pt idx="20">
                  <c:v>2</c:v>
                </c:pt>
                <c:pt idx="21">
                  <c:v>4</c:v>
                </c:pt>
                <c:pt idx="22">
                  <c:v>2</c:v>
                </c:pt>
                <c:pt idx="23">
                  <c:v>7</c:v>
                </c:pt>
                <c:pt idx="24">
                  <c:v>4</c:v>
                </c:pt>
                <c:pt idx="25">
                  <c:v>6</c:v>
                </c:pt>
                <c:pt idx="26">
                  <c:v>5</c:v>
                </c:pt>
                <c:pt idx="27">
                  <c:v>5</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4606-4252-AB9E-318924671D2E}"/>
            </c:ext>
          </c:extLst>
        </c:ser>
        <c:ser>
          <c:idx val="1"/>
          <c:order val="1"/>
          <c:tx>
            <c:strRef>
              <c:f>PivotTable!$C$3:$C$4</c:f>
              <c:strCache>
                <c:ptCount val="1"/>
                <c:pt idx="0">
                  <c:v>Medium</c:v>
                </c:pt>
              </c:strCache>
            </c:strRef>
          </c:tx>
          <c:spPr>
            <a:solidFill>
              <a:srgbClr val="FFCC0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PivotTable!$C$5:$C$35</c:f>
              <c:numCache>
                <c:formatCode>General</c:formatCode>
                <c:ptCount val="28"/>
                <c:pt idx="0">
                  <c:v>1</c:v>
                </c:pt>
                <c:pt idx="1">
                  <c:v>2</c:v>
                </c:pt>
                <c:pt idx="3">
                  <c:v>1</c:v>
                </c:pt>
                <c:pt idx="8">
                  <c:v>1</c:v>
                </c:pt>
                <c:pt idx="9">
                  <c:v>2</c:v>
                </c:pt>
                <c:pt idx="11">
                  <c:v>1</c:v>
                </c:pt>
                <c:pt idx="12">
                  <c:v>3</c:v>
                </c:pt>
                <c:pt idx="13">
                  <c:v>2</c:v>
                </c:pt>
                <c:pt idx="14">
                  <c:v>2</c:v>
                </c:pt>
                <c:pt idx="15">
                  <c:v>2</c:v>
                </c:pt>
                <c:pt idx="16">
                  <c:v>7</c:v>
                </c:pt>
                <c:pt idx="17">
                  <c:v>4</c:v>
                </c:pt>
                <c:pt idx="18">
                  <c:v>1</c:v>
                </c:pt>
                <c:pt idx="19">
                  <c:v>3</c:v>
                </c:pt>
                <c:pt idx="20">
                  <c:v>1</c:v>
                </c:pt>
                <c:pt idx="22">
                  <c:v>2</c:v>
                </c:pt>
                <c:pt idx="23">
                  <c:v>2</c:v>
                </c:pt>
                <c:pt idx="24">
                  <c:v>2</c:v>
                </c:pt>
                <c:pt idx="25">
                  <c:v>10</c:v>
                </c:pt>
                <c:pt idx="26">
                  <c:v>2</c:v>
                </c:pt>
                <c:pt idx="27">
                  <c:v>3</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1-4606-4252-AB9E-318924671D2E}"/>
            </c:ext>
          </c:extLst>
        </c:ser>
        <c:ser>
          <c:idx val="2"/>
          <c:order val="2"/>
          <c:tx>
            <c:strRef>
              <c:f>PivotTable!$D$3:$D$4</c:f>
              <c:strCache>
                <c:ptCount val="1"/>
                <c:pt idx="0">
                  <c:v>Low</c:v>
                </c:pt>
              </c:strCache>
            </c:strRef>
          </c:tx>
          <c:spPr>
            <a:solidFill>
              <a:srgbClr val="00B0F0"/>
            </a:solidFill>
            <a:ln>
              <a:noFill/>
            </a:ln>
            <a:effectLst/>
          </c:spPr>
          <c:invertIfNegative val="0"/>
          <c:cat>
            <c:multiLvlStrRef>
              <c:f>PivotTable!$A$5:$A$35</c:f>
              <c:multiLvlStrCache>
                <c:ptCount val="28"/>
                <c:lvl>
                  <c:pt idx="0">
                    <c:v>Workload Testing</c:v>
                  </c:pt>
                  <c:pt idx="1">
                    <c:v>Workload Design</c:v>
                  </c:pt>
                  <c:pt idx="2">
                    <c:v>Requirements</c:v>
                  </c:pt>
                  <c:pt idx="3">
                    <c:v>Monitoring</c:v>
                  </c:pt>
                  <c:pt idx="4">
                    <c:v>Health Modeling</c:v>
                  </c:pt>
                  <c:pt idx="5">
                    <c:v>Failure Mode Analysis</c:v>
                  </c:pt>
                  <c:pt idx="6">
                    <c:v>Error Handling</c:v>
                  </c:pt>
                  <c:pt idx="7">
                    <c:v>Chaos Testing</c:v>
                  </c:pt>
                  <c:pt idx="8">
                    <c:v>BCDR Strategy</c:v>
                  </c:pt>
                  <c:pt idx="9">
                    <c:v>Automation and DevOps</c:v>
                  </c:pt>
                  <c:pt idx="10">
                    <c:v>Automated Incident Response</c:v>
                  </c:pt>
                  <c:pt idx="11">
                    <c:v>Application Health</c:v>
                  </c:pt>
                  <c:pt idx="12">
                    <c:v>Web Application Firewall</c:v>
                  </c:pt>
                  <c:pt idx="13">
                    <c:v>Virtual Network Gateway</c:v>
                  </c:pt>
                  <c:pt idx="14">
                    <c:v>Virtual Network</c:v>
                  </c:pt>
                  <c:pt idx="15">
                    <c:v>Virtual Machine Scale Set</c:v>
                  </c:pt>
                  <c:pt idx="16">
                    <c:v>Virtual Machine</c:v>
                  </c:pt>
                  <c:pt idx="17">
                    <c:v>Storage Account</c:v>
                  </c:pt>
                  <c:pt idx="18">
                    <c:v>Public IP</c:v>
                  </c:pt>
                  <c:pt idx="19">
                    <c:v>Log Analytics Workspace</c:v>
                  </c:pt>
                  <c:pt idx="20">
                    <c:v>Load Balancer</c:v>
                  </c:pt>
                  <c:pt idx="21">
                    <c:v>Key Vault</c:v>
                  </c:pt>
                  <c:pt idx="22">
                    <c:v>ExpressRoute Gateway</c:v>
                  </c:pt>
                  <c:pt idx="23">
                    <c:v>ExpressRoute Circuit</c:v>
                  </c:pt>
                  <c:pt idx="24">
                    <c:v>Azure SQL Database</c:v>
                  </c:pt>
                  <c:pt idx="25">
                    <c:v>Azure Front Door</c:v>
                  </c:pt>
                  <c:pt idx="26">
                    <c:v>Azure Firewall</c:v>
                  </c:pt>
                  <c:pt idx="27">
                    <c:v>Application Gateway</c:v>
                  </c:pt>
                </c:lvl>
                <c:lvl>
                  <c:pt idx="0">
                    <c:v>Well-Architected</c:v>
                  </c:pt>
                  <c:pt idx="12">
                    <c:v>Azure Service</c:v>
                  </c:pt>
                </c:lvl>
              </c:multiLvlStrCache>
            </c:multiLvlStrRef>
          </c:cat>
          <c:val>
            <c:numRef>
              <c:f>PivotTable!$D$5:$D$35</c:f>
              <c:numCache>
                <c:formatCode>General</c:formatCode>
                <c:ptCount val="28"/>
                <c:pt idx="1">
                  <c:v>2</c:v>
                </c:pt>
                <c:pt idx="3">
                  <c:v>1</c:v>
                </c:pt>
                <c:pt idx="4">
                  <c:v>1</c:v>
                </c:pt>
                <c:pt idx="7">
                  <c:v>1</c:v>
                </c:pt>
                <c:pt idx="15">
                  <c:v>2</c:v>
                </c:pt>
                <c:pt idx="16">
                  <c:v>9</c:v>
                </c:pt>
                <c:pt idx="17">
                  <c:v>2</c:v>
                </c:pt>
                <c:pt idx="19">
                  <c:v>1</c:v>
                </c:pt>
                <c:pt idx="21">
                  <c:v>1</c:v>
                </c:pt>
                <c:pt idx="25">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2-4606-4252-AB9E-318924671D2E}"/>
            </c:ext>
          </c:extLst>
        </c:ser>
        <c:dLbls>
          <c:showLegendKey val="0"/>
          <c:showVal val="0"/>
          <c:showCatName val="0"/>
          <c:showSerName val="0"/>
          <c:showPercent val="0"/>
          <c:showBubbleSize val="0"/>
        </c:dLbls>
        <c:gapWidth val="182"/>
        <c:axId val="1893474367"/>
        <c:axId val="1893475807"/>
      </c:barChart>
      <c:catAx>
        <c:axId val="189347436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5807"/>
        <c:crosses val="autoZero"/>
        <c:auto val="1"/>
        <c:lblAlgn val="ctr"/>
        <c:lblOffset val="100"/>
        <c:noMultiLvlLbl val="0"/>
      </c:catAx>
      <c:valAx>
        <c:axId val="189347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a:solidFill>
            <a:schemeClr val="bg1"/>
          </a:solidFill>
          <a:latin typeface="Segoe UI" panose="020B0502040204020203" pitchFamily="34" charset="0"/>
          <a:cs typeface="Segoe UI" panose="020B0502040204020203" pitchFamily="34" charset="0"/>
        </a:defRPr>
      </a:pPr>
      <a:endParaRPr lang="en-US"/>
    </a:p>
  </c:txPr>
  <c:externalData r:id="rId3">
    <c:autoUpdate val="0"/>
  </c:externalData>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Template.xlsx]PivotTable!PivotTable2</c:name>
    <c:fmtId val="-1"/>
  </c:pivotSource>
  <c:chart>
    <c:title>
      <c:tx>
        <c:rich>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en-US" sz="1400"/>
              <a:t>Recommendations per Resiliency Category</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s>
    <c:plotArea>
      <c:layout/>
      <c:barChart>
        <c:barDir val="bar"/>
        <c:grouping val="clustered"/>
        <c:varyColors val="0"/>
        <c:ser>
          <c:idx val="0"/>
          <c:order val="0"/>
          <c:tx>
            <c:strRef>
              <c:f>PivotTable!$K$3:$K$4</c:f>
              <c:strCache>
                <c:ptCount val="1"/>
                <c:pt idx="0">
                  <c:v>High</c:v>
                </c:pt>
              </c:strCache>
            </c:strRef>
          </c:tx>
          <c:spPr>
            <a:solidFill>
              <a:srgbClr val="A4262C"/>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PivotTable!$K$5:$K$22</c:f>
              <c:numCache>
                <c:formatCode>General</c:formatCode>
                <c:ptCount val="17"/>
                <c:pt idx="0">
                  <c:v>1</c:v>
                </c:pt>
                <c:pt idx="1">
                  <c:v>9</c:v>
                </c:pt>
                <c:pt idx="2">
                  <c:v>3</c:v>
                </c:pt>
                <c:pt idx="3">
                  <c:v>1</c:v>
                </c:pt>
                <c:pt idx="4">
                  <c:v>4</c:v>
                </c:pt>
                <c:pt idx="5">
                  <c:v>4</c:v>
                </c:pt>
                <c:pt idx="6">
                  <c:v>8</c:v>
                </c:pt>
                <c:pt idx="7">
                  <c:v>2</c:v>
                </c:pt>
                <c:pt idx="9">
                  <c:v>21</c:v>
                </c:pt>
                <c:pt idx="11">
                  <c:v>8</c:v>
                </c:pt>
                <c:pt idx="13">
                  <c:v>1</c:v>
                </c:pt>
                <c:pt idx="14">
                  <c:v>2</c:v>
                </c:pt>
                <c:pt idx="16">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9EDA-4679-A4CB-32DCB6CF6911}"/>
            </c:ext>
          </c:extLst>
        </c:ser>
        <c:ser>
          <c:idx val="1"/>
          <c:order val="1"/>
          <c:tx>
            <c:strRef>
              <c:f>PivotTable!$L$3:$L$4</c:f>
              <c:strCache>
                <c:ptCount val="1"/>
                <c:pt idx="0">
                  <c:v>Medium</c:v>
                </c:pt>
              </c:strCache>
            </c:strRef>
          </c:tx>
          <c:spPr>
            <a:solidFill>
              <a:srgbClr val="FFCC0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PivotTable!$L$5:$L$22</c:f>
              <c:numCache>
                <c:formatCode>General</c:formatCode>
                <c:ptCount val="17"/>
                <c:pt idx="0">
                  <c:v>1</c:v>
                </c:pt>
                <c:pt idx="1">
                  <c:v>10</c:v>
                </c:pt>
                <c:pt idx="2">
                  <c:v>3</c:v>
                </c:pt>
                <c:pt idx="3">
                  <c:v>2</c:v>
                </c:pt>
                <c:pt idx="4">
                  <c:v>6</c:v>
                </c:pt>
                <c:pt idx="5">
                  <c:v>3</c:v>
                </c:pt>
                <c:pt idx="6">
                  <c:v>7</c:v>
                </c:pt>
                <c:pt idx="7">
                  <c:v>1</c:v>
                </c:pt>
                <c:pt idx="8">
                  <c:v>1</c:v>
                </c:pt>
                <c:pt idx="9">
                  <c:v>6</c:v>
                </c:pt>
                <c:pt idx="11">
                  <c:v>9</c:v>
                </c:pt>
                <c:pt idx="12">
                  <c:v>2</c:v>
                </c:pt>
                <c:pt idx="14">
                  <c:v>2</c:v>
                </c:pt>
                <c:pt idx="15">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1-9EDA-4679-A4CB-32DCB6CF6911}"/>
            </c:ext>
          </c:extLst>
        </c:ser>
        <c:ser>
          <c:idx val="2"/>
          <c:order val="2"/>
          <c:tx>
            <c:strRef>
              <c:f>PivotTable!$M$3:$M$4</c:f>
              <c:strCache>
                <c:ptCount val="1"/>
                <c:pt idx="0">
                  <c:v>Low</c:v>
                </c:pt>
              </c:strCache>
            </c:strRef>
          </c:tx>
          <c:spPr>
            <a:solidFill>
              <a:srgbClr val="00B0F0"/>
            </a:solidFill>
            <a:ln>
              <a:noFill/>
            </a:ln>
            <a:effectLst/>
          </c:spPr>
          <c:invertIfNegative val="0"/>
          <c:cat>
            <c:strRef>
              <c:f>PivotTable!$J$5:$J$22</c:f>
              <c:strCache>
                <c:ptCount val="17"/>
                <c:pt idx="0">
                  <c:v>Storage</c:v>
                </c:pt>
                <c:pt idx="1">
                  <c:v>Security</c:v>
                </c:pt>
                <c:pt idx="2">
                  <c:v>Scalability</c:v>
                </c:pt>
                <c:pt idx="3">
                  <c:v>Resiliency</c:v>
                </c:pt>
                <c:pt idx="4">
                  <c:v>Performance</c:v>
                </c:pt>
                <c:pt idx="5">
                  <c:v>Networking</c:v>
                </c:pt>
                <c:pt idx="6">
                  <c:v>Monitoring</c:v>
                </c:pt>
                <c:pt idx="7">
                  <c:v>Management</c:v>
                </c:pt>
                <c:pt idx="8">
                  <c:v>Identity</c:v>
                </c:pt>
                <c:pt idx="9">
                  <c:v>High Availability</c:v>
                </c:pt>
                <c:pt idx="10">
                  <c:v>Governance</c:v>
                </c:pt>
                <c:pt idx="11">
                  <c:v>Disaster Recovery</c:v>
                </c:pt>
                <c:pt idx="12">
                  <c:v>Compliance</c:v>
                </c:pt>
                <c:pt idx="13">
                  <c:v>Compatibility</c:v>
                </c:pt>
                <c:pt idx="14">
                  <c:v>Availability</c:v>
                </c:pt>
                <c:pt idx="15">
                  <c:v>Automation</c:v>
                </c:pt>
                <c:pt idx="16">
                  <c:v>Application</c:v>
                </c:pt>
              </c:strCache>
            </c:strRef>
          </c:cat>
          <c:val>
            <c:numRef>
              <c:f>PivotTable!$M$5:$M$22</c:f>
              <c:numCache>
                <c:formatCode>General</c:formatCode>
                <c:ptCount val="17"/>
                <c:pt idx="1">
                  <c:v>2</c:v>
                </c:pt>
                <c:pt idx="2">
                  <c:v>2</c:v>
                </c:pt>
                <c:pt idx="4">
                  <c:v>4</c:v>
                </c:pt>
                <c:pt idx="5">
                  <c:v>1</c:v>
                </c:pt>
                <c:pt idx="6">
                  <c:v>4</c:v>
                </c:pt>
                <c:pt idx="7">
                  <c:v>1</c:v>
                </c:pt>
                <c:pt idx="10">
                  <c:v>1</c:v>
                </c:pt>
                <c:pt idx="11">
                  <c:v>2</c:v>
                </c:pt>
                <c:pt idx="12">
                  <c:v>1</c:v>
                </c:pt>
                <c:pt idx="14">
                  <c:v>3</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2-9EDA-4679-A4CB-32DCB6CF6911}"/>
            </c:ext>
          </c:extLst>
        </c:ser>
        <c:dLbls>
          <c:showLegendKey val="0"/>
          <c:showVal val="0"/>
          <c:showCatName val="0"/>
          <c:showSerName val="0"/>
          <c:showPercent val="0"/>
          <c:showBubbleSize val="0"/>
        </c:dLbls>
        <c:gapWidth val="182"/>
        <c:axId val="1892811919"/>
        <c:axId val="1892812399"/>
      </c:barChart>
      <c:catAx>
        <c:axId val="18928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2399"/>
        <c:crosses val="autoZero"/>
        <c:auto val="1"/>
        <c:lblAlgn val="ctr"/>
        <c:lblOffset val="100"/>
        <c:noMultiLvlLbl val="0"/>
      </c:catAx>
      <c:valAx>
        <c:axId val="189281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externalData r:id="rId3">
    <c:autoUpdate val="0"/>
  </c:externalData>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en-GB" sz="2000" b="1" dirty="0">
              <a:solidFill>
                <a:schemeClr val="tx1">
                  <a:lumMod val="50000"/>
                </a:schemeClr>
              </a:solidFill>
            </a:rPr>
            <a:t>What was assessed? </a:t>
          </a:r>
        </a:p>
        <a:p>
          <a:pPr algn="ctr">
            <a:lnSpc>
              <a:spcPct val="114000"/>
            </a:lnSpc>
            <a:spcAft>
              <a:spcPts val="0"/>
            </a:spcAft>
          </a:pPr>
          <a:r>
            <a:rPr lang="en-GB" sz="2000" b="1" dirty="0">
              <a:solidFill>
                <a:schemeClr val="tx1">
                  <a:lumMod val="50000"/>
                </a:schemeClr>
              </a:solidFill>
            </a:rPr>
            <a:t>Workload against recommended practices in the following areas: </a:t>
          </a:r>
        </a:p>
        <a:p>
          <a:pPr algn="ctr">
            <a:lnSpc>
              <a:spcPct val="114000"/>
            </a:lnSpc>
            <a:spcAft>
              <a:spcPts val="0"/>
            </a:spcAft>
          </a:pPr>
          <a:r>
            <a:rPr lang="en-US" sz="20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a:solidFill>
                <a:schemeClr val="tx1"/>
              </a:solidFill>
            </a:rPr>
            <a:t>A single run-state workload.</a:t>
          </a: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AU" sz="2000" dirty="0">
              <a:solidFill>
                <a:schemeClr val="tx1"/>
              </a:solidFill>
            </a:rPr>
            <a:t>Out of scope: </a:t>
          </a:r>
          <a:r>
            <a:rPr lang="en-US" sz="2000" dirty="0">
              <a:solidFill>
                <a:schemeClr val="tx1"/>
              </a:solidFill>
            </a:rPr>
            <a:t>remediation during the assessment delivery · customization of dashboards.</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en-GB" sz="2000">
              <a:solidFill>
                <a:schemeClr val="tx1"/>
              </a:solidFill>
            </a:rPr>
            <a:t>Collected data and provided recommendations around the configurations of your Azure resources and supporting the workload.</a:t>
          </a:r>
          <a:endParaRPr lang="en-AU" sz="200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ocket with solid fill"/>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Research with solid fill"/>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Briefcase with solid fill"/>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en-GB" sz="2000" b="1" kern="1200" dirty="0">
              <a:solidFill>
                <a:schemeClr val="tx1">
                  <a:lumMod val="50000"/>
                </a:schemeClr>
              </a:solidFill>
            </a:rPr>
            <a:t>What was assessed? </a:t>
          </a:r>
        </a:p>
        <a:p>
          <a:pPr marL="0" lvl="0" indent="0" algn="ctr" defTabSz="889000">
            <a:lnSpc>
              <a:spcPct val="114000"/>
            </a:lnSpc>
            <a:spcBef>
              <a:spcPct val="0"/>
            </a:spcBef>
            <a:spcAft>
              <a:spcPts val="0"/>
            </a:spcAft>
            <a:buNone/>
          </a:pPr>
          <a:r>
            <a:rPr lang="en-GB" sz="2000" b="1" kern="1200" dirty="0">
              <a:solidFill>
                <a:schemeClr val="tx1">
                  <a:lumMod val="50000"/>
                </a:schemeClr>
              </a:solidFill>
            </a:rPr>
            <a:t>Workload against recommended practices in the following areas: </a:t>
          </a:r>
        </a:p>
        <a:p>
          <a:pPr marL="0" lvl="0" indent="0" algn="ctr" defTabSz="889000">
            <a:lnSpc>
              <a:spcPct val="114000"/>
            </a:lnSpc>
            <a:spcBef>
              <a:spcPct val="0"/>
            </a:spcBef>
            <a:spcAft>
              <a:spcPts val="0"/>
            </a:spcAft>
            <a:buNone/>
          </a:pPr>
          <a:r>
            <a:rPr lang="en-US" sz="2000" kern="1200" dirty="0">
              <a:solidFill>
                <a:schemeClr val="tx1">
                  <a:lumMod val="50000"/>
                </a:schemeClr>
              </a:solidFill>
            </a:rPr>
            <a:t>Best practices for Azure Services and Well-Architected Reliability and Resiliency best practices for Availability Requirements - Architecture - Automation and DevOps - Scalability, Performance and Recovery - Observability and Monitoring – Failures response. </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a:solidFill>
                <a:schemeClr val="tx1"/>
              </a:solidFill>
            </a:rPr>
            <a:t>A single run-state workload.</a:t>
          </a: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GB" sz="2000" kern="1200">
              <a:solidFill>
                <a:schemeClr val="tx1"/>
              </a:solidFill>
            </a:rPr>
            <a:t>Collected data and provided recommendations around the configurations of your Azure resources and supporting the workload.</a:t>
          </a:r>
          <a:endParaRPr lang="en-AU" sz="2000" kern="120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en-AU" sz="2000" kern="1200" dirty="0">
              <a:solidFill>
                <a:schemeClr val="tx1"/>
              </a:solidFill>
            </a:rPr>
            <a:t>Out of scope: </a:t>
          </a:r>
          <a:r>
            <a:rPr lang="en-US" sz="2000" kern="1200" dirty="0">
              <a:solidFill>
                <a:schemeClr val="tx1"/>
              </a:solidFill>
            </a:rPr>
            <a:t>remediation during the assessment delivery · customization of dashboards.</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19-Mar-25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19-Mar-25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b="1"/>
              <a:t>Key Takeaway: People* still talk about determining the “root cause” of an issue but the reality is that there is almost never ONE root cause of a major issue.</a:t>
            </a:r>
          </a:p>
          <a:p>
            <a:pPr marL="171450" indent="-171450">
              <a:buFont typeface="Wingdings" panose="05000000000000000000" pitchFamily="2" charset="2"/>
              <a:buChar char="§"/>
            </a:pPr>
            <a:r>
              <a:rPr lang="en-NZ" b="1"/>
              <a:t>There are several contributing factors, which explain how an issue was able to ‘get through’ holes in various layers of mitigations/defences.</a:t>
            </a:r>
          </a:p>
          <a:p>
            <a:pPr marL="0" indent="0">
              <a:buFont typeface="Wingdings" panose="05000000000000000000" pitchFamily="2" charset="2"/>
              <a:buNone/>
            </a:pPr>
            <a:r>
              <a:rPr lang="en-NZ" b="0"/>
              <a:t>(</a:t>
            </a:r>
            <a:r>
              <a:rPr lang="en-NZ" b="1"/>
              <a:t>*</a:t>
            </a:r>
            <a:r>
              <a:rPr lang="en-NZ" b="0"/>
              <a:t>including our Azure incident communications team! Work in progress…)</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Bad things don’t happen because of component failures, or bugs. Complex systems fail in complex ways. Humans try to understand our problems as simple things, so we often over-simplify explanations.</a:t>
            </a:r>
          </a:p>
          <a:p>
            <a:pPr marL="628650" lvl="1" indent="-171450">
              <a:buFont typeface="Wingdings" panose="05000000000000000000" pitchFamily="2" charset="2"/>
              <a:buChar char="§"/>
            </a:pPr>
            <a:r>
              <a:rPr lang="en-US"/>
              <a:t>Simple issue: Why is the traffic so bad today? Maybe there is a single root cause – perhaps a big event like a sports final or a concert.</a:t>
            </a:r>
          </a:p>
          <a:p>
            <a:pPr marL="628650" lvl="1" indent="-171450">
              <a:buFont typeface="Wingdings" panose="05000000000000000000" pitchFamily="2" charset="2"/>
              <a:buChar char="§"/>
            </a:pPr>
            <a:r>
              <a:rPr lang="en-US"/>
              <a:t>Complex issue: Why is the traffic constantly bad in Seattle? No single root cause – contributing factors include an increasing population, rising house prices, more high rises downtown, pricing of the toll bridge (etc.) potentially combining with temporary factors like roadworks or big events.</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The right way to think about this space is ‘how does this work in the first place’ – effectively, we’re talking about the untold story of all the issue ‘triggers’ (left) that DIDN’T cause problems, because of these defense layers. Consider these layers and the holes in each. It goes without saying that you can’t have a single layer that has no holes, there are always goal conflicts and double binds that create ‘gaps’ in any individual layer. There is no silver bullet that will prevent all bad things from happening (in I.T. and in life!) but we can add defenses. As we try to prevent bad things from happening, all we can do is ADD LAYERS, and SHRINK HOLES.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a:t>Here’s an example – consider the major Azure outage that we had back in September 2018. An electrical storm around San Antonio caused extreme utility feed power fluctuations at an Azure datacenter in our South Central US region. Contrary to rumors at the time, no – no datacenter was ‘struck by lightning’. But one particular ‘sag’ (low power level) on the utility feed was so low that a chiller plant used to provide cooling was knocked offline – by design, to prevent powering up and down with the fluctuations. But in understanding the issue and cascading failures that resulted, there is obviously no single ‘root cause’ – contributing factors included that particular chiller plant being in maintenance mode, monitoring overload for the onsite engineers trying to respond to 1400+ alerts, technical debt in Azure AD relying on older control plane services to scale out, bad timing with Office 365 users on the East Coast coming online, a latent bug causing aggressive retries from Outlook clients, to name a few. I mentioned the ‘untold stories’ of triggers that don’t cause problems – earlier that same night of the outage, a different Azure datacenter in the region experienced similar electrical sags and swells, which also shut down a chiller plant, but the onsite team were able to bring it back online without issue.</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US" i="1"/>
              <a:t>For more details about the South Central incident, watch the Ignite 2018 ‘Anatomy of an Azure outage’ session – recording available at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19-Mar-25 9:27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en-NZ" b="1"/>
              <a:t>Key Takeaway: </a:t>
            </a:r>
            <a:r>
              <a:rPr lang="en-NZ" b="0"/>
              <a:t>(Reading from the bottom-up…) </a:t>
            </a:r>
            <a:r>
              <a:rPr lang="en-NZ" b="1"/>
              <a:t>Microsoft builds and operates the foundation, then customers choose to enable relevant services from to help with their resilience needs, and their app effectively sits on top of both.</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en-US"/>
              <a:t>The </a:t>
            </a:r>
            <a:r>
              <a:rPr lang="en-US" b="1"/>
              <a:t>resilient foundation </a:t>
            </a:r>
            <a:r>
              <a:rPr lang="en-US"/>
              <a:t>is effectively Microsoft’s considerable investment in the platform itself (the focus of the rest of this presentation) – physical things like our datacenters, as well as software things like our deployment &amp; maintenance processes. Here, Microsoft owns the end to end process and customers/partners just take advantage of it, by building on this foundation.</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en-NZ"/>
              <a:t>T</a:t>
            </a:r>
            <a:r>
              <a:rPr lang="en-US"/>
              <a:t>he </a:t>
            </a:r>
            <a:r>
              <a:rPr lang="en-US" b="1"/>
              <a:t>resilient services </a:t>
            </a:r>
            <a:r>
              <a:rPr lang="en-US"/>
              <a:t>are built by Microsoft but operated by customers – although they’re not mandatory, they’re built into the platform so that your workloads that need high availability, backup, and/or disaster recovery can get started quickly. We say that this middle ‘rung’ is the customer’s responsibility, mainly because these features aren’t enabled by default. Many workloads in Azure are dev/test or otherwise non-prod, and these kinds of services may be overkill. So Microsoft owns creating the services/features (say, providing Azure Site Recovery for DR!) but customers ‘own’ (1) deciding to use it, and (2) configuring it for their purposes. Obviously we help here too (like providing best practices through the Well-Architected Framework, more on that later…) but ultimately customers own their application reliability IN the cloud, including using these resilient features where it can help them to achieve their reliability goals.</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b="1"/>
              <a:t>Your application</a:t>
            </a:r>
            <a:r>
              <a:rPr lang="en-US"/>
              <a:t> here refers to the specifics of each individual customer workload – these ‘sit’ on the services/features/foundation below. We won’t spend a huge amount of time here, but will gesture towards some of our Reference Architectures and design guidance for ensuring that application architecture and logic understands that it’s living in the cloud, handles transient errors appropriately, etc.</a:t>
            </a:r>
          </a:p>
          <a:p>
            <a:pPr marL="0" indent="0">
              <a:buFont typeface="Wingdings" panose="05000000000000000000" pitchFamily="2" charset="2"/>
              <a:buNone/>
            </a:pPr>
            <a:endParaRPr lang="en-US"/>
          </a:p>
          <a:p>
            <a:pPr marL="0" indent="0">
              <a:buFont typeface="Wingdings" panose="05000000000000000000" pitchFamily="2" charset="2"/>
              <a:buNone/>
            </a:pPr>
            <a:r>
              <a:rPr lang="en-US"/>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en-US" sz="1200" i="1" kern="1200">
                <a:solidFill>
                  <a:schemeClr val="tx1"/>
                </a:solidFill>
                <a:effectLst/>
                <a:latin typeface="+mn-lt"/>
                <a:ea typeface="+mn-ea"/>
                <a:cs typeface="+mn-cs"/>
              </a:rPr>
              <a:t>Let's start with the resilient foundation. It is what everything is built on top of and is required for any application to achieve resiliency. The services on top, or the capabilities built on that resilient foundation that applications take advantage of, we will talk about ones that give applications DR capabilities and the ability to backup. Finally, the application on top has to take advantage of those resilient services to have resilience. The platform has inherent resilience, but true resiliency and getting close to that 100% availability requires the application to be architected to take advantage. </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en-NZ" sz="1400" b="1"/>
              <a:t>Key Takeaway: This is effectively our agenda for this part of the presentation, showing the three pillars of Microsoft’s investments in ensuring that the foundation provided by the Azure platform is as resilient as possible.</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en-US" sz="1400" b="1"/>
              <a:t>Our infrastructure:</a:t>
            </a:r>
            <a:r>
              <a:rPr lang="en-US" sz="1400"/>
              <a:t> Mostly physical elements – how we arrange hardware and structure these concepts… How we’ve designed the cloud and how we think about how our customers &amp; partners build on top of it.</a:t>
            </a:r>
          </a:p>
          <a:p>
            <a:pPr marL="171450" indent="-171450">
              <a:buFont typeface="Wingdings" panose="05000000000000000000" pitchFamily="2" charset="2"/>
              <a:buChar char="§"/>
            </a:pPr>
            <a:r>
              <a:rPr lang="en-US" sz="1400" b="1" i="0"/>
              <a:t>Our processes: </a:t>
            </a:r>
            <a:r>
              <a:rPr lang="en-US" sz="1400" i="0"/>
              <a:t>Mostly software elements – how we make changes safely, how we use machine learning to inform service operations, how we think of ‘what if’ scenarios… How we operate the cloud in an ongoing way.</a:t>
            </a:r>
          </a:p>
          <a:p>
            <a:pPr marL="171450" indent="-171450">
              <a:buFont typeface="Wingdings" panose="05000000000000000000" pitchFamily="2" charset="2"/>
              <a:buChar char="§"/>
            </a:pPr>
            <a:r>
              <a:rPr lang="en-US" sz="1400" b="1" i="0"/>
              <a:t>Our principles: </a:t>
            </a:r>
            <a:r>
              <a:rPr lang="en-US" sz="1400" i="0"/>
              <a:t>Mostly philosophical elements – decisions and trade-offs that we’ve made, including the key principles we’ve established that govern how we approach communicating with customers/partners during issues.</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lt"/>
                <a:ea typeface="+mn-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DELETE THIS SLIDE BEFORE DELIVERYING TO CUSTOMER</a:t>
            </a: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lt"/>
                <a:cs typeface="Segoe UI" panose="020B0502040204020203" pitchFamily="34" charset="0"/>
              </a:defRPr>
            </a:lvl1pPr>
          </a:lstStyle>
          <a:p>
            <a:pPr lvl="0"/>
            <a:r>
              <a:rPr lang="en-US"/>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lt"/>
                <a:cs typeface="Segoe UI" panose="020B0502040204020203" pitchFamily="34" charset="0"/>
              </a:defRPr>
            </a:lvl1pPr>
          </a:lstStyle>
          <a:p>
            <a:pPr lvl="0"/>
            <a:r>
              <a:rPr lang="en-US"/>
              <a:t>Speaker name</a:t>
            </a:r>
          </a:p>
          <a:p>
            <a:pPr lvl="0"/>
            <a:r>
              <a:rPr lang="en-US"/>
              <a:t>Speaker role</a:t>
            </a:r>
          </a:p>
          <a:p>
            <a:pPr lvl="0"/>
            <a:r>
              <a:rPr lang="en-US"/>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a:t>Heading Segoe UI </a:t>
            </a:r>
            <a:r>
              <a:rPr lang="en-US" err="1"/>
              <a:t>Semibold</a:t>
            </a:r>
            <a:r>
              <a:rPr lang="en-US"/>
              <a:t>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lt"/>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2"/>
            <a:r>
              <a:rPr lang="en-US"/>
              <a:t>H3 Segoe UI </a:t>
            </a:r>
            <a:r>
              <a:rPr lang="en-US" err="1"/>
              <a:t>Semibold</a:t>
            </a:r>
            <a:r>
              <a:rPr lang="en-US"/>
              <a:t> 14/18</a:t>
            </a:r>
          </a:p>
          <a:p>
            <a:pPr lvl="3"/>
            <a:r>
              <a:rPr lang="en-US"/>
              <a:t>B2 Segoe UI Regular 14/18</a:t>
            </a:r>
          </a:p>
          <a:p>
            <a:pPr lvl="4"/>
            <a:r>
              <a:rPr lang="en-US"/>
              <a:t>H4 Segoe UI Bold 10/12</a:t>
            </a:r>
          </a:p>
          <a:p>
            <a:pPr lvl="6"/>
            <a:r>
              <a:rPr lang="en-US"/>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lt"/>
          <a:ea typeface="+mn-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lt"/>
          <a:ea typeface="+mn-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lt"/>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lt"/>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en-us/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en-us/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en-us/azure/architecture/patterns/category/resiliency" TargetMode="External"/><Relationship Id="rId5" Type="http://schemas.openxmlformats.org/officeDocument/2006/relationships/hyperlink" Target="https://docs.microsoft.com/en-us/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docs.microsoft.com/en-us/azure/architecture/framework/resiliency/overview" TargetMode="External"/><Relationship Id="rId9" Type="http://schemas.openxmlformats.org/officeDocument/2006/relationships/hyperlink" Target="https://docs.microsoft.com/en-us/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en-US" dirty="0"/>
              <a:t>VBD Updates</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en-US" sz="1200" dirty="0"/>
              <a:t>2024-02-29 – Added ExpressRoute, Service Health Alerts, Baseline Metrics and Insights. Changed slide order, and added design elements</a:t>
            </a:r>
          </a:p>
          <a:p>
            <a:pPr>
              <a:lnSpc>
                <a:spcPct val="150000"/>
              </a:lnSpc>
            </a:pPr>
            <a:r>
              <a:rPr lang="en-US" sz="1200" dirty="0"/>
              <a:t>For detailed updates, check the release notes in the Delivery Guide.</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GB"/>
              <a:t>Our responsibility: Reliability ‘of’ the cloud</a:t>
            </a:r>
            <a:br>
              <a:rPr lang="en-GB"/>
            </a:br>
            <a:r>
              <a:rPr lang="en-US" sz="2000" spc="0">
                <a:solidFill>
                  <a:schemeClr val="accent1"/>
                </a:solidFill>
              </a:rPr>
              <a:t>How we design &amp; operate our infrastructure, evolve our processes, and affirm our principles</a:t>
            </a:r>
            <a:endParaRPr lang="en-US" spc="0">
              <a:solidFill>
                <a:schemeClr val="accent1"/>
              </a:solidFill>
            </a:endParaRPr>
          </a:p>
        </p:txBody>
      </p:sp>
      <p:grpSp>
        <p:nvGrpSpPr>
          <p:cNvPr id="4" name="Group 3" descr="Our infrastructure&#10;&#10;Global networking&#10;Geographies &amp; Regions&#10;Availability Zones&#10;Datacenters &amp; Storage&#10;Regional Network Gateways&#10;">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infrastructure</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Global networking</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Geographies &amp; Regions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Availability Zones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Datacenters &amp; Storage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Regional Network Gateways</a:t>
              </a:r>
            </a:p>
          </p:txBody>
        </p:sp>
      </p:grpSp>
      <p:grpSp>
        <p:nvGrpSpPr>
          <p:cNvPr id="8" name="Group 7" descr="Our processes&#10;&#10;Safe deployment&#10;Impactless maintenance&#10;AIOps: ML &amp; Failure prediction&#10;Worst case scenario: Dialtone&#10;Evolving our processes&#10;">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processes</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Safe deployment</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Impactless maintenance</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AIOps: ML &amp; Failure prediction</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Worst case scenario: Dialtone</a:t>
              </a:r>
              <a:endParaRPr kumimoji="0" lang="en-US"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Evolving our processes</a:t>
              </a:r>
            </a:p>
          </p:txBody>
        </p:sp>
      </p:grpSp>
      <p:grpSp>
        <p:nvGrpSpPr>
          <p:cNvPr id="10" name="Group 9" descr="Our principles&#10;&#10;Prioritizing security&#10;Prioritizing data integrity&#10;Prioritizing existing customers &#10;Our five communications pillars&#10;In-portal: Azure Service Health&#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3" y="4067618"/>
            <a:ext cx="3520440" cy="2039877"/>
            <a:chOff x="8643289" y="4189673"/>
            <a:chExt cx="3520440"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en-US" sz="2400" b="0" i="0" u="none" strike="noStrike" kern="1200" cap="none" spc="0" normalizeH="0" baseline="0" noProof="0">
                  <a:ln>
                    <a:noFill/>
                  </a:ln>
                  <a:gradFill flip="none" rotWithShape="1">
                    <a:gsLst>
                      <a:gs pos="0">
                        <a:srgbClr val="0078D4"/>
                      </a:gs>
                      <a:gs pos="100000">
                        <a:srgbClr val="00BCF2"/>
                      </a:gs>
                    </a:gsLst>
                    <a:lin ang="2700000" scaled="1"/>
                    <a:tileRect/>
                  </a:gradFill>
                  <a:effectLst/>
                  <a:uLnTx/>
                  <a:uFillTx/>
                  <a:latin typeface="Segoe UI Semibold"/>
                  <a:ea typeface="+mn-ea"/>
                  <a:cs typeface="+mn-cs"/>
                </a:rPr>
                <a:t>Our principles</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9" y="4467529"/>
              <a:ext cx="3520440"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security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data integrity</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Prioritizing existing customers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Our five communications pillars</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NZ" sz="16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In-portal: Azure Service Health</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xmlns:a16="http://schemas.microsoft.com/office/drawing/2014/main" xmlns:adec="http://schemas.microsoft.com/office/drawing/2017/decorative" xmlns:a14="http://schemas.microsoft.com/office/drawing/2010/main" xmlns:p14="http://schemas.microsoft.com/office/powerpoint/2010/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en-AU">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46121485"/>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Workload Summary</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During the engagement, the Workload &lt;XYZ&gt; has been reviewed. The solution is hosted in two </a:t>
            </a:r>
            <a:r>
              <a:rPr lang="en-US" sz="1400">
                <a:solidFill>
                  <a:prstClr val="black">
                    <a:lumMod val="75000"/>
                    <a:lumOff val="25000"/>
                  </a:prstClr>
                </a:solidFill>
                <a:latin typeface="Segoe UI"/>
              </a:rPr>
              <a:t>Azure regions, and </a:t>
            </a:r>
            <a:r>
              <a:rPr kumimoji="0" lang="en-US" sz="1400" b="0" i="0" u="none" strike="noStrike" kern="1200" cap="none" spc="0" normalizeH="0" baseline="0" noProof="0">
                <a:ln>
                  <a:noFill/>
                </a:ln>
                <a:solidFill>
                  <a:prstClr val="black">
                    <a:lumMod val="75000"/>
                    <a:lumOff val="25000"/>
                  </a:prstClr>
                </a:solidFill>
                <a:effectLst/>
                <a:uLnTx/>
                <a:uFillTx/>
                <a:latin typeface="Segoe UI"/>
                <a:ea typeface="+mn-ea"/>
                <a:cs typeface="+mn-cs"/>
              </a:rPr>
              <a:t>runs mainly IaaS resources, with some PaaS resources, which includes but is not limited to:</a:t>
            </a:r>
            <a:endParaRPr kumimoji="0" lang="en-US" sz="1765" b="0" i="0" u="none" strike="noStrike" kern="1200" cap="none" spc="0" normalizeH="0" baseline="0" noProof="0">
              <a:ln>
                <a:noFill/>
              </a:ln>
              <a:solidFill>
                <a:srgbClr val="4472C4">
                  <a:lumMod val="75000"/>
                </a:srgbClr>
              </a:solidFill>
              <a:effectLst/>
              <a:uLnTx/>
              <a:uFillTx/>
              <a:latin typeface="Calibri" panose="020F0502020204030204"/>
              <a:ea typeface="+mn-ea"/>
              <a:cs typeface="+mn-cs"/>
            </a:endParaRP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4018999127"/>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Machines</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Virtual network Gateways </a:t>
                      </a:r>
                    </a:p>
                    <a:p>
                      <a:pPr marL="742950" lvl="1" indent="-285750" defTabSz="914377">
                        <a:buFont typeface="Arial" panose="020B0604020202020204" pitchFamily="34" charset="0"/>
                        <a:buChar char="•"/>
                      </a:pPr>
                      <a:r>
                        <a:rPr lang="en-US" sz="1400" b="0" kern="1200">
                          <a:solidFill>
                            <a:prstClr val="black">
                              <a:lumMod val="75000"/>
                              <a:lumOff val="25000"/>
                            </a:prstClr>
                          </a:solidFill>
                          <a:latin typeface="+mn-lt"/>
                          <a:ea typeface="+mn-ea"/>
                          <a:cs typeface="+mn-cs"/>
                        </a:rPr>
                        <a:t>Storage Accounts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Log analytics Workspaces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SQL Server  within VMs</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Load Balancer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a:solidFill>
                            <a:prstClr val="black">
                              <a:lumMod val="75000"/>
                              <a:lumOff val="25000"/>
                            </a:prstClr>
                          </a:solidFill>
                          <a:latin typeface="+mn-lt"/>
                          <a:ea typeface="+mn-ea"/>
                          <a:cs typeface="+mn-cs"/>
                        </a:rPr>
                        <a:t>Web Applications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Segoe UI"/>
                <a:ea typeface="+mn-ea"/>
                <a:cs typeface="+mn-cs"/>
              </a:rPr>
              <a:t>&lt; Describe the Azure workload that has been assessed with its key characteristics&gt;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Diagram of the request flow.">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en-US"/>
              <a:t>Executive Summary</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en-US"/>
              <a:t>What is going well</a:t>
            </a:r>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en-US"/>
              <a:t>Reliability and Resiliency features already in-place for this workload</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3934154"/>
          </a:xfrm>
        </p:spPr>
        <p:txBody>
          <a:bodyPr/>
          <a:lstStyle/>
          <a:p>
            <a:pPr marL="285750" lvl="1" indent="-285750" defTabSz="914377">
              <a:lnSpc>
                <a:spcPct val="150000"/>
              </a:lnSpc>
              <a:spcBef>
                <a:spcPts val="0"/>
              </a:spcBef>
              <a:buSzTx/>
              <a:defRPr/>
            </a:pPr>
            <a:r>
              <a:rPr lang="en-US" sz="1800">
                <a:solidFill>
                  <a:srgbClr val="1A1A1A"/>
                </a:solidFill>
                <a:latin typeface="Segoe UI"/>
              </a:rPr>
              <a:t>In place, active and tested Disaster Recovery and Backup solutions</a:t>
            </a:r>
          </a:p>
          <a:p>
            <a:pPr marL="285750" lvl="1" indent="-285750" defTabSz="914377">
              <a:lnSpc>
                <a:spcPct val="150000"/>
              </a:lnSpc>
              <a:spcBef>
                <a:spcPts val="0"/>
              </a:spcBef>
              <a:buSzTx/>
              <a:defRPr/>
            </a:pPr>
            <a:r>
              <a:rPr lang="en-US" sz="1800">
                <a:solidFill>
                  <a:srgbClr val="1A1A1A"/>
                </a:solidFill>
                <a:latin typeface="Segoe UI"/>
              </a:rPr>
              <a:t>Internal load balancing within the application</a:t>
            </a:r>
          </a:p>
          <a:p>
            <a:pPr marL="285750" lvl="1" indent="-285750" defTabSz="914377">
              <a:lnSpc>
                <a:spcPct val="150000"/>
              </a:lnSpc>
              <a:spcBef>
                <a:spcPts val="0"/>
              </a:spcBef>
              <a:buSzTx/>
              <a:defRPr/>
            </a:pPr>
            <a:r>
              <a:rPr lang="en-US" sz="1800">
                <a:solidFill>
                  <a:srgbClr val="1A1A1A"/>
                </a:solidFill>
                <a:latin typeface="Segoe UI"/>
              </a:rPr>
              <a:t>Current infrastructure sized to accommodate growth</a:t>
            </a:r>
          </a:p>
          <a:p>
            <a:pPr marL="285750" lvl="1" indent="-285750" defTabSz="914377">
              <a:lnSpc>
                <a:spcPct val="150000"/>
              </a:lnSpc>
              <a:spcBef>
                <a:spcPts val="0"/>
              </a:spcBef>
              <a:buSzTx/>
              <a:defRPr/>
            </a:pPr>
            <a:r>
              <a:rPr lang="en-US" sz="1800">
                <a:solidFill>
                  <a:srgbClr val="1A1A1A"/>
                </a:solidFill>
                <a:latin typeface="Segoe UI"/>
              </a:rPr>
              <a:t>Azure resource monitoring connected to ITSM system to identify platform issues</a:t>
            </a:r>
          </a:p>
          <a:p>
            <a:pPr marL="285750" lvl="1" indent="-285750" defTabSz="914377">
              <a:lnSpc>
                <a:spcPct val="150000"/>
              </a:lnSpc>
              <a:spcBef>
                <a:spcPts val="0"/>
              </a:spcBef>
              <a:buSzTx/>
              <a:defRPr/>
            </a:pPr>
            <a:r>
              <a:rPr lang="en-US" sz="1800">
                <a:solidFill>
                  <a:srgbClr val="1A1A1A"/>
                </a:solidFill>
                <a:latin typeface="Segoe UI"/>
              </a:rPr>
              <a:t>Redundant ExpressRoute paths to access the application exist</a:t>
            </a:r>
          </a:p>
          <a:p>
            <a:pPr marL="285750" lvl="1" indent="-285750" defTabSz="914377">
              <a:lnSpc>
                <a:spcPct val="150000"/>
              </a:lnSpc>
              <a:spcBef>
                <a:spcPts val="0"/>
              </a:spcBef>
              <a:buSzTx/>
              <a:defRPr/>
            </a:pPr>
            <a:r>
              <a:rPr lang="en-US" sz="1800">
                <a:solidFill>
                  <a:srgbClr val="1A1A1A"/>
                </a:solidFill>
                <a:latin typeface="Segoe UI"/>
              </a:rPr>
              <a:t>Performance and fault testing process in place and operational</a:t>
            </a:r>
          </a:p>
          <a:p>
            <a:pPr marL="0" indent="0" defTabSz="914377">
              <a:spcBef>
                <a:spcPts val="0"/>
              </a:spcBef>
              <a:buSzTx/>
              <a:buFontTx/>
              <a:buNone/>
              <a:defRPr/>
            </a:pPr>
            <a:endParaRPr lang="en-US" sz="1600" spc="0">
              <a:solidFill>
                <a:prstClr val="black">
                  <a:lumMod val="75000"/>
                  <a:lumOff val="25000"/>
                </a:prstClr>
              </a:solidFill>
              <a:latin typeface="Segoe UI"/>
            </a:endParaRPr>
          </a:p>
          <a:p>
            <a:pPr marL="0" indent="0" defTabSz="914377">
              <a:spcBef>
                <a:spcPts val="0"/>
              </a:spcBef>
              <a:buSzTx/>
              <a:buFontTx/>
              <a:buNone/>
              <a:defRPr/>
            </a:pPr>
            <a:endParaRPr lang="en-US" sz="1765" spc="0">
              <a:solidFill>
                <a:srgbClr val="4472C4">
                  <a:lumMod val="75000"/>
                </a:srgbClr>
              </a:solidFill>
              <a:latin typeface="Calibri" panose="020F0502020204030204"/>
            </a:endParaRPr>
          </a:p>
          <a:p>
            <a:endParaRPr lang="en-US"/>
          </a:p>
          <a:p>
            <a:endParaRPr lang="en-US"/>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Baseline Resiliency Metrics &amp; Insights Dashboard</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1252329"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Segoe UI Semibold"/>
                <a:ea typeface="+mn-ea"/>
                <a:cs typeface="+mn-cs"/>
              </a:rPr>
              <a:t>Metrics &amp; Insights</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1027974"/>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Availability Zone and Region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400" dirty="0">
                <a:solidFill>
                  <a:srgbClr val="1A1A1A"/>
                </a:solidFill>
                <a:latin typeface="Segoe UI"/>
              </a:rPr>
              <a:t>Is the </a:t>
            </a: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workload fully protected against zone and region failures?</a:t>
            </a:r>
            <a:endParaRPr kumimoji="0" lang="en-US" sz="18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984885"/>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Multi Site Resiliency</a:t>
            </a:r>
            <a:b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b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Is ExpressRoute protected against peering location failures?</a:t>
            </a: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1360372"/>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Service Health Alerts for Resiliency</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Are there Service Health Alerts configured for all Services?</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Delete the No, Yes</a:t>
            </a:r>
            <a:r>
              <a:rPr lang="en-US" sz="2000" dirty="0">
                <a:solidFill>
                  <a:schemeClr val="bg1"/>
                </a:solidFill>
                <a:latin typeface="Segoe UI"/>
              </a:rPr>
              <a:t>, or </a:t>
            </a:r>
            <a:r>
              <a:rPr kumimoji="0" lang="en-US" sz="2000" b="0" i="0" u="none" strike="noStrike" kern="1200" cap="none" spc="0" normalizeH="0" baseline="0" noProof="0" dirty="0">
                <a:ln>
                  <a:noFill/>
                </a:ln>
                <a:solidFill>
                  <a:schemeClr val="bg1"/>
                </a:solidFill>
                <a:effectLst/>
                <a:uLnTx/>
                <a:uFillTx/>
                <a:latin typeface="Segoe UI"/>
                <a:ea typeface="+mn-ea"/>
                <a:cs typeface="+mn-cs"/>
              </a:rPr>
              <a:t>Not Applicable, according to your </a:t>
            </a:r>
            <a:r>
              <a:rPr lang="en-US" sz="2000" dirty="0">
                <a:solidFill>
                  <a:schemeClr val="bg1"/>
                </a:solidFill>
                <a:latin typeface="Segoe UI"/>
              </a:rPr>
              <a:t>findings.</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40A8E075-B1B0-A893-A6F9-0DC50950A936}"/>
              </a:ext>
              <a:ext uri="{C183D7F6-B498-43B3-948B-1728B52AA6E4}">
                <adec:decorative xmlns:adec="http://schemas.microsoft.com/office/drawing/2017/decorative" val="1"/>
              </a:ext>
            </a:extLst>
          </p:cNvPr>
          <p:cNvSpPr>
            <a:spLocks/>
          </p:cNvSpPr>
          <p:nvPr/>
        </p:nvSpPr>
        <p:spPr bwMode="auto">
          <a:xfrm>
            <a:off x="1252329"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9" name="Rectangle: Rounded Corners 8">
            <a:extLst>
              <a:ext uri="{FF2B5EF4-FFF2-40B4-BE49-F238E27FC236}">
                <a16:creationId xmlns:a16="http://schemas.microsoft.com/office/drawing/2014/main" id="{95C8E1E7-8AC3-1EB7-F8CB-6009615795C4}"/>
              </a:ext>
              <a:ext uri="{C183D7F6-B498-43B3-948B-1728B52AA6E4}">
                <adec:decorative xmlns:adec="http://schemas.microsoft.com/office/drawing/2017/decorative" val="1"/>
              </a:ext>
            </a:extLst>
          </p:cNvPr>
          <p:cNvSpPr>
            <a:spLocks/>
          </p:cNvSpPr>
          <p:nvPr/>
        </p:nvSpPr>
        <p:spPr bwMode="auto">
          <a:xfrm>
            <a:off x="1252329"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3" name="Rectangle: Rounded Corners 12">
            <a:extLst>
              <a:ext uri="{FF2B5EF4-FFF2-40B4-BE49-F238E27FC236}">
                <a16:creationId xmlns:a16="http://schemas.microsoft.com/office/drawing/2014/main" id="{AF5F83E0-FB70-7ACF-F945-009804CE20E8}"/>
              </a:ext>
              <a:ext uri="{C183D7F6-B498-43B3-948B-1728B52AA6E4}">
                <adec:decorative xmlns:adec="http://schemas.microsoft.com/office/drawing/2017/decorative" val="1"/>
              </a:ext>
            </a:extLst>
          </p:cNvPr>
          <p:cNvSpPr>
            <a:spLocks/>
          </p:cNvSpPr>
          <p:nvPr/>
        </p:nvSpPr>
        <p:spPr bwMode="auto">
          <a:xfrm>
            <a:off x="492848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4" name="Rectangle: Rounded Corners 13">
            <a:extLst>
              <a:ext uri="{FF2B5EF4-FFF2-40B4-BE49-F238E27FC236}">
                <a16:creationId xmlns:a16="http://schemas.microsoft.com/office/drawing/2014/main" id="{A829C206-C1D1-1640-7272-9DBF56E0E72C}"/>
              </a:ext>
              <a:ext uri="{C183D7F6-B498-43B3-948B-1728B52AA6E4}">
                <adec:decorative xmlns:adec="http://schemas.microsoft.com/office/drawing/2017/decorative" val="1"/>
              </a:ext>
            </a:extLst>
          </p:cNvPr>
          <p:cNvSpPr>
            <a:spLocks/>
          </p:cNvSpPr>
          <p:nvPr/>
        </p:nvSpPr>
        <p:spPr bwMode="auto">
          <a:xfrm>
            <a:off x="492848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5" name="Rectangle: Rounded Corners 14">
            <a:extLst>
              <a:ext uri="{FF2B5EF4-FFF2-40B4-BE49-F238E27FC236}">
                <a16:creationId xmlns:a16="http://schemas.microsoft.com/office/drawing/2014/main" id="{D2E47025-6CC2-D7B8-7595-2C345073BE92}"/>
              </a:ext>
              <a:ext uri="{C183D7F6-B498-43B3-948B-1728B52AA6E4}">
                <adec:decorative xmlns:adec="http://schemas.microsoft.com/office/drawing/2017/decorative" val="1"/>
              </a:ext>
            </a:extLst>
          </p:cNvPr>
          <p:cNvSpPr>
            <a:spLocks/>
          </p:cNvSpPr>
          <p:nvPr/>
        </p:nvSpPr>
        <p:spPr bwMode="auto">
          <a:xfrm>
            <a:off x="492848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
        <p:nvSpPr>
          <p:cNvPr id="16" name="Rectangle: Rounded Corners 15">
            <a:extLst>
              <a:ext uri="{FF2B5EF4-FFF2-40B4-BE49-F238E27FC236}">
                <a16:creationId xmlns:a16="http://schemas.microsoft.com/office/drawing/2014/main" id="{F6190D86-4E8D-C15A-9781-E879159AC55F}"/>
              </a:ext>
              <a:ext uri="{C183D7F6-B498-43B3-948B-1728B52AA6E4}">
                <adec:decorative xmlns:adec="http://schemas.microsoft.com/office/drawing/2017/decorative" val="1"/>
              </a:ext>
            </a:extLst>
          </p:cNvPr>
          <p:cNvSpPr>
            <a:spLocks/>
          </p:cNvSpPr>
          <p:nvPr/>
        </p:nvSpPr>
        <p:spPr bwMode="auto">
          <a:xfrm>
            <a:off x="856892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a:t>
            </a:r>
          </a:p>
        </p:txBody>
      </p:sp>
      <p:sp>
        <p:nvSpPr>
          <p:cNvPr id="17" name="Rectangle: Rounded Corners 16">
            <a:extLst>
              <a:ext uri="{FF2B5EF4-FFF2-40B4-BE49-F238E27FC236}">
                <a16:creationId xmlns:a16="http://schemas.microsoft.com/office/drawing/2014/main" id="{BE6D32B5-62EC-9238-04AE-41FD35C17A3F}"/>
              </a:ext>
              <a:ext uri="{C183D7F6-B498-43B3-948B-1728B52AA6E4}">
                <adec:decorative xmlns:adec="http://schemas.microsoft.com/office/drawing/2017/decorative" val="1"/>
              </a:ext>
            </a:extLst>
          </p:cNvPr>
          <p:cNvSpPr>
            <a:spLocks/>
          </p:cNvSpPr>
          <p:nvPr/>
        </p:nvSpPr>
        <p:spPr bwMode="auto">
          <a:xfrm>
            <a:off x="856892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Yes</a:t>
            </a:r>
          </a:p>
        </p:txBody>
      </p:sp>
      <p:sp>
        <p:nvSpPr>
          <p:cNvPr id="18" name="Rectangle: Rounded Corners 17">
            <a:extLst>
              <a:ext uri="{FF2B5EF4-FFF2-40B4-BE49-F238E27FC236}">
                <a16:creationId xmlns:a16="http://schemas.microsoft.com/office/drawing/2014/main" id="{857A8ED1-324D-6E85-96B0-9D66571D1588}"/>
              </a:ext>
              <a:ext uri="{C183D7F6-B498-43B3-948B-1728B52AA6E4}">
                <adec:decorative xmlns:adec="http://schemas.microsoft.com/office/drawing/2017/decorative" val="1"/>
              </a:ext>
            </a:extLst>
          </p:cNvPr>
          <p:cNvSpPr>
            <a:spLocks/>
          </p:cNvSpPr>
          <p:nvPr/>
        </p:nvSpPr>
        <p:spPr bwMode="auto">
          <a:xfrm>
            <a:off x="856892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dirty="0">
                <a:gradFill>
                  <a:gsLst>
                    <a:gs pos="0">
                      <a:srgbClr val="FFFFFF"/>
                    </a:gs>
                    <a:gs pos="100000">
                      <a:srgbClr val="FFFFFF"/>
                    </a:gs>
                  </a:gsLst>
                  <a:lin ang="5400000" scaled="0"/>
                </a:gradFill>
                <a:latin typeface="+mj-lt"/>
                <a:cs typeface="Segoe UI" pitchFamily="34" charset="0"/>
              </a:rPr>
              <a:t>Not Applicable</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1807787" y="1090191"/>
            <a:ext cx="8576426" cy="1317161"/>
          </a:xfrm>
          <a:prstGeom prst="roundRect">
            <a:avLst>
              <a:gd name="adj" fmla="val 7121"/>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Recommendations Dashboard</a:t>
            </a:r>
          </a:p>
        </p:txBody>
      </p:sp>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0250" y="1842514"/>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5098" y="187241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2033860" y="1864083"/>
            <a:ext cx="898149"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766507" y="1864083"/>
            <a:ext cx="936432"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23" name="TextBox 22">
            <a:extLst>
              <a:ext uri="{FF2B5EF4-FFF2-40B4-BE49-F238E27FC236}">
                <a16:creationId xmlns:a16="http://schemas.microsoft.com/office/drawing/2014/main" id="{7EBE7FA5-6790-1388-8F2B-DCDB156D0680}"/>
              </a:ext>
            </a:extLst>
          </p:cNvPr>
          <p:cNvSpPr txBox="1"/>
          <p:nvPr/>
        </p:nvSpPr>
        <p:spPr>
          <a:xfrm>
            <a:off x="5325833" y="1864083"/>
            <a:ext cx="880685"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932083" y="1864083"/>
            <a:ext cx="913737"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a:t>
            </a:r>
          </a:p>
        </p:txBody>
      </p:sp>
      <p:sp>
        <p:nvSpPr>
          <p:cNvPr id="30" name="TextBox 29">
            <a:extLst>
              <a:ext uri="{FF2B5EF4-FFF2-40B4-BE49-F238E27FC236}">
                <a16:creationId xmlns:a16="http://schemas.microsoft.com/office/drawing/2014/main" id="{5E58D1D2-5F8D-8999-36C7-9E88AC46B884}"/>
              </a:ext>
            </a:extLst>
          </p:cNvPr>
          <p:cNvSpPr txBox="1"/>
          <p:nvPr/>
        </p:nvSpPr>
        <p:spPr>
          <a:xfrm>
            <a:off x="8761659" y="1864083"/>
            <a:ext cx="1127309"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999999</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752379" y="1864083"/>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High Impact</a:t>
            </a:r>
          </a:p>
        </p:txBody>
      </p:sp>
      <p:sp>
        <p:nvSpPr>
          <p:cNvPr id="32" name="TextBox 31">
            <a:extLst>
              <a:ext uri="{FF2B5EF4-FFF2-40B4-BE49-F238E27FC236}">
                <a16:creationId xmlns:a16="http://schemas.microsoft.com/office/drawing/2014/main" id="{93011972-609D-0D6E-D86E-54A4C693F7DF}"/>
              </a:ext>
            </a:extLst>
          </p:cNvPr>
          <p:cNvSpPr txBox="1"/>
          <p:nvPr/>
        </p:nvSpPr>
        <p:spPr>
          <a:xfrm>
            <a:off x="6263363" y="1864083"/>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Medium Impact</a:t>
            </a:r>
          </a:p>
        </p:txBody>
      </p:sp>
      <p:sp>
        <p:nvSpPr>
          <p:cNvPr id="33" name="TextBox 32">
            <a:extLst>
              <a:ext uri="{FF2B5EF4-FFF2-40B4-BE49-F238E27FC236}">
                <a16:creationId xmlns:a16="http://schemas.microsoft.com/office/drawing/2014/main" id="{B795E1FC-3BBB-7CA1-2D88-17E18DAF60F4}"/>
              </a:ext>
            </a:extLst>
          </p:cNvPr>
          <p:cNvSpPr txBox="1"/>
          <p:nvPr/>
        </p:nvSpPr>
        <p:spPr>
          <a:xfrm>
            <a:off x="7907914" y="1864083"/>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Low Impact</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865385" y="1144823"/>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Total recommendations</a:t>
            </a:r>
          </a:p>
        </p:txBody>
      </p:sp>
      <p:sp>
        <p:nvSpPr>
          <p:cNvPr id="36" name="TextBox 35">
            <a:extLst>
              <a:ext uri="{FF2B5EF4-FFF2-40B4-BE49-F238E27FC236}">
                <a16:creationId xmlns:a16="http://schemas.microsoft.com/office/drawing/2014/main" id="{2CD07CB0-F2CF-90C9-8D00-E78225B41ABC}"/>
              </a:ext>
            </a:extLst>
          </p:cNvPr>
          <p:cNvSpPr txBox="1"/>
          <p:nvPr/>
        </p:nvSpPr>
        <p:spPr>
          <a:xfrm>
            <a:off x="4352229" y="1144823"/>
            <a:ext cx="3487543"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Recommendations by impact</a:t>
            </a:r>
          </a:p>
        </p:txBody>
      </p:sp>
      <p:sp>
        <p:nvSpPr>
          <p:cNvPr id="37" name="TextBox 36">
            <a:extLst>
              <a:ext uri="{FF2B5EF4-FFF2-40B4-BE49-F238E27FC236}">
                <a16:creationId xmlns:a16="http://schemas.microsoft.com/office/drawing/2014/main" id="{CADC06E5-566D-D1F6-43F3-631712CFB04A}"/>
              </a:ext>
            </a:extLst>
          </p:cNvPr>
          <p:cNvSpPr txBox="1"/>
          <p:nvPr/>
        </p:nvSpPr>
        <p:spPr>
          <a:xfrm>
            <a:off x="8761659" y="1144823"/>
            <a:ext cx="1464919"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Impacted resources</a:t>
            </a:r>
          </a:p>
        </p:txBody>
      </p:sp>
      <p:grpSp>
        <p:nvGrpSpPr>
          <p:cNvPr id="2" name="Group 1">
            <a:extLst>
              <a:ext uri="{FF2B5EF4-FFF2-40B4-BE49-F238E27FC236}">
                <a16:creationId xmlns:a16="http://schemas.microsoft.com/office/drawing/2014/main" id="{58C5AE00-2E1D-3DDA-386E-AE0F0BF32747}"/>
              </a:ext>
            </a:extLst>
          </p:cNvPr>
          <p:cNvGrpSpPr/>
          <p:nvPr/>
        </p:nvGrpSpPr>
        <p:grpSpPr>
          <a:xfrm>
            <a:off x="3766863" y="1632437"/>
            <a:ext cx="4658275" cy="110752"/>
            <a:chOff x="4559501" y="1632437"/>
            <a:chExt cx="3515040" cy="110752"/>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4559501" y="1632437"/>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731181" y="1632437"/>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902861" y="1632437"/>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solidFill>
                  <a:srgbClr val="1A1A1A"/>
                </a:solidFill>
                <a:latin typeface="Segoe UI"/>
              </a:rPr>
              <a:t>.</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a:t>
            </a: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3607013"/>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RE:01 Design your workload to align with business objectives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RE:02 Identify and rate user and system flows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RE:03 Use failure mode analysis to identify and prioritize potential failures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RE:04 Define reliability and recovery targets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RE:05 Design for redundancy</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RE:05 Design for multi-region high availability</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RE:05 Design for high availability with availability zones</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RE:06 Design for data partitioning</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RE:06 Design for reliable scaling</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A1A1A"/>
                </a:solidFill>
                <a:effectLst/>
                <a:uLnTx/>
                <a:uFillTx/>
                <a:latin typeface="Segoe UI"/>
                <a:ea typeface="+mn-ea"/>
                <a:cs typeface="+mn-cs"/>
              </a:rPr>
              <a:t>RE:07 Use background jobs</a:t>
            </a: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Azure Resources</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C00000"/>
                </a:solidFill>
                <a:effectLst/>
                <a:uLnTx/>
                <a:uFillTx/>
                <a:latin typeface="Segoe UI"/>
                <a:ea typeface="+mn-ea"/>
                <a:cs typeface="+mn-cs"/>
              </a:rPr>
              <a:t>Key High Impact issues</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spTree>
    <p:extLst>
      <p:ext uri="{BB962C8B-B14F-4D97-AF65-F5344CB8AC3E}">
        <p14:creationId xmlns:p14="http://schemas.microsoft.com/office/powerpoint/2010/main" val="290285658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en-US"/>
              <a:t>Health and Risk Dashboard</a:t>
            </a:r>
          </a:p>
        </p:txBody>
      </p:sp>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3" name="Chart 2">
            <a:extLst>
              <a:ext uri="{FF2B5EF4-FFF2-40B4-BE49-F238E27FC236}">
                <a16:creationId xmlns:a16="http://schemas.microsoft.com/office/drawing/2014/main" id="{5B0964CC-BE03-4A66-B09E-65B9FDE30A2B}"/>
              </a:ext>
            </a:extLst>
          </p:cNvPr>
          <p:cNvGraphicFramePr/>
          <p:nvPr>
            <p:extLst>
              <p:ext uri="{D42A27DB-BD31-4B8C-83A1-F6EECF244321}">
                <p14:modId xmlns:p14="http://schemas.microsoft.com/office/powerpoint/2010/main" val="3736500725"/>
              </p:ext>
            </p:extLst>
          </p:nvPr>
        </p:nvGraphicFramePr>
        <p:xfrm>
          <a:off x="6188643" y="305384"/>
          <a:ext cx="5547360" cy="637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262A564-1674-4E5D-AA95-50B0AB6077BA}"/>
              </a:ext>
            </a:extLst>
          </p:cNvPr>
          <p:cNvGraphicFramePr/>
          <p:nvPr>
            <p:extLst>
              <p:ext uri="{D42A27DB-BD31-4B8C-83A1-F6EECF244321}">
                <p14:modId xmlns:p14="http://schemas.microsoft.com/office/powerpoint/2010/main" val="1790517016"/>
              </p:ext>
            </p:extLst>
          </p:nvPr>
        </p:nvGraphicFramePr>
        <p:xfrm>
          <a:off x="455997" y="1449961"/>
          <a:ext cx="4799176" cy="522574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en-US" dirty="0"/>
              <a:t>Baseline Metrics &amp; Insights Details</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en-US" dirty="0">
                <a:cs typeface="Segoe UI"/>
              </a:rPr>
              <a:t>Well-Architected Reliability Assessment – Executive Summary</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en-US">
                <a:latin typeface="+mj-lt"/>
              </a:rPr>
              <a:t>[Customer Name – Workload Name]</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en-US"/>
              <a:t>Presenter Name</a:t>
            </a:r>
          </a:p>
          <a:p>
            <a:r>
              <a:rPr lang="en-US"/>
              <a:t>Presenter Role</a:t>
            </a:r>
          </a:p>
          <a:p>
            <a:r>
              <a:rPr lang="en-US"/>
              <a:t>Presenter E-mail</a:t>
            </a:r>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Zone and Region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nvGraphicFramePr>
        <p:xfrm>
          <a:off x="455996" y="1321635"/>
          <a:ext cx="9418106" cy="4763938"/>
        </p:xfrm>
        <a:graphic>
          <a:graphicData uri="http://schemas.openxmlformats.org/drawingml/2006/table">
            <a:tbl>
              <a:tblPr firstRow="1" bandRow="1">
                <a:tableStyleId>{93296810-A885-4BE3-A3E7-6D5BEEA58F35}</a:tableStyleId>
              </a:tblPr>
              <a:tblGrid>
                <a:gridCol w="3775873">
                  <a:extLst>
                    <a:ext uri="{9D8B030D-6E8A-4147-A177-3AD203B41FA5}">
                      <a16:colId xmlns:a16="http://schemas.microsoft.com/office/drawing/2014/main" val="2018168186"/>
                    </a:ext>
                  </a:extLst>
                </a:gridCol>
                <a:gridCol w="1377405">
                  <a:extLst>
                    <a:ext uri="{9D8B030D-6E8A-4147-A177-3AD203B41FA5}">
                      <a16:colId xmlns:a16="http://schemas.microsoft.com/office/drawing/2014/main" val="4023836002"/>
                    </a:ext>
                  </a:extLst>
                </a:gridCol>
                <a:gridCol w="1377405">
                  <a:extLst>
                    <a:ext uri="{9D8B030D-6E8A-4147-A177-3AD203B41FA5}">
                      <a16:colId xmlns:a16="http://schemas.microsoft.com/office/drawing/2014/main" val="1229423019"/>
                    </a:ext>
                  </a:extLst>
                </a:gridCol>
                <a:gridCol w="1377405">
                  <a:extLst>
                    <a:ext uri="{9D8B030D-6E8A-4147-A177-3AD203B41FA5}">
                      <a16:colId xmlns:a16="http://schemas.microsoft.com/office/drawing/2014/main" val="450747844"/>
                    </a:ext>
                  </a:extLst>
                </a:gridCol>
                <a:gridCol w="1510018">
                  <a:extLst>
                    <a:ext uri="{9D8B030D-6E8A-4147-A177-3AD203B41FA5}">
                      <a16:colId xmlns:a16="http://schemas.microsoft.com/office/drawing/2014/main" val="2552373973"/>
                    </a:ext>
                  </a:extLst>
                </a:gridCol>
              </a:tblGrid>
              <a:tr h="640918">
                <a:tc>
                  <a:txBody>
                    <a:bodyPr/>
                    <a:lstStyle/>
                    <a:p>
                      <a:pPr algn="ctr"/>
                      <a:r>
                        <a:rPr lang="en-US" sz="1050" dirty="0"/>
                        <a:t>Workload Layer or Scenario</a:t>
                      </a:r>
                    </a:p>
                    <a:p>
                      <a:pPr algn="ctr"/>
                      <a:r>
                        <a:rPr lang="en-US" sz="1050" dirty="0"/>
                        <a:t>(Key Components Only)</a:t>
                      </a:r>
                    </a:p>
                  </a:txBody>
                  <a:tcPr anchor="ctr"/>
                </a:tc>
                <a:tc>
                  <a:txBody>
                    <a:bodyPr/>
                    <a:lstStyle/>
                    <a:p>
                      <a:pPr algn="ctr"/>
                      <a:r>
                        <a:rPr lang="en-US" sz="1050" dirty="0"/>
                        <a:t>Zone Failure Protection</a:t>
                      </a:r>
                    </a:p>
                    <a:p>
                      <a:pPr algn="ct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Protection</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Zone Failure Testing</a:t>
                      </a:r>
                      <a:br>
                        <a:rPr lang="en-US" sz="1050" dirty="0"/>
                      </a:br>
                      <a:r>
                        <a:rPr lang="en-US" sz="800" dirty="0"/>
                        <a:t>(Yes/No/N.A.)</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Region Failure Testing</a:t>
                      </a:r>
                      <a:br>
                        <a:rPr lang="en-US" sz="1050" dirty="0"/>
                      </a:br>
                      <a:r>
                        <a:rPr lang="en-US" sz="800" dirty="0"/>
                        <a:t>(Yes/No/N.A.)</a:t>
                      </a:r>
                    </a:p>
                  </a:txBody>
                  <a:tcPr anchor="ctr"/>
                </a:tc>
                <a:extLst>
                  <a:ext uri="{0D108BD9-81ED-4DB2-BD59-A6C34878D82A}">
                    <a16:rowId xmlns:a16="http://schemas.microsoft.com/office/drawing/2014/main" val="2079067677"/>
                  </a:ext>
                </a:extLst>
              </a:tr>
              <a:tr h="343585">
                <a:tc>
                  <a:txBody>
                    <a:bodyPr/>
                    <a:lstStyle/>
                    <a:p>
                      <a:pPr algn="l"/>
                      <a:r>
                        <a:rPr lang="en-US" sz="1000" b="1" dirty="0"/>
                        <a:t>Workload</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176836022"/>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AKS</a:t>
                      </a:r>
                    </a:p>
                  </a:txBody>
                  <a:tcPr anchor="ctr"/>
                </a:tc>
                <a:tc>
                  <a:txBody>
                    <a:bodyPr/>
                    <a:lstStyle/>
                    <a:p>
                      <a:pPr algn="ctr"/>
                      <a:r>
                        <a:rPr lang="en-US" sz="1000"/>
                        <a:t>No</a:t>
                      </a:r>
                    </a:p>
                  </a:txBody>
                  <a:tcPr anchor="ctr"/>
                </a:tc>
                <a:tc>
                  <a:txBody>
                    <a:bodyPr/>
                    <a:lstStyle/>
                    <a:p>
                      <a:pPr algn="ctr"/>
                      <a:r>
                        <a:rPr lang="en-US" sz="1000"/>
                        <a:t>Yes</a:t>
                      </a:r>
                    </a:p>
                  </a:txBody>
                  <a:tcPr anchor="ctr"/>
                </a:tc>
                <a:tc>
                  <a:txBody>
                    <a:bodyPr/>
                    <a:lstStyle/>
                    <a:p>
                      <a:pPr algn="ctr"/>
                      <a:r>
                        <a:rPr lang="en-US" sz="1000"/>
                        <a:t>Full</a:t>
                      </a:r>
                    </a:p>
                  </a:txBody>
                  <a:tcPr anchor="ctr"/>
                </a:tc>
                <a:tc>
                  <a:txBody>
                    <a:bodyPr/>
                    <a:lstStyle/>
                    <a:p>
                      <a:pPr algn="ctr"/>
                      <a:r>
                        <a:rPr lang="en-US" sz="1000" dirty="0"/>
                        <a:t>Yes</a:t>
                      </a:r>
                    </a:p>
                  </a:txBody>
                  <a:tcPr anchor="ctr"/>
                </a:tc>
                <a:extLst>
                  <a:ext uri="{0D108BD9-81ED-4DB2-BD59-A6C34878D82A}">
                    <a16:rowId xmlns:a16="http://schemas.microsoft.com/office/drawing/2014/main" val="341657617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App Services</a:t>
                      </a:r>
                    </a:p>
                  </a:txBody>
                  <a:tcPr anchor="ctr"/>
                </a:tc>
                <a:tc>
                  <a:txBody>
                    <a:bodyPr/>
                    <a:lstStyle/>
                    <a:p>
                      <a:pPr algn="ctr"/>
                      <a:r>
                        <a:rPr lang="en-US" sz="1000" dirty="0"/>
                        <a:t>No</a:t>
                      </a:r>
                    </a:p>
                  </a:txBody>
                  <a:tcPr anchor="ctr"/>
                </a:tc>
                <a:tc>
                  <a:txBody>
                    <a:bodyPr/>
                    <a:lstStyle/>
                    <a:p>
                      <a:pPr algn="ctr"/>
                      <a:r>
                        <a:rPr lang="en-US" sz="1000" dirty="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31520498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SQL</a:t>
                      </a:r>
                    </a:p>
                  </a:txBody>
                  <a:tcPr anchor="ctr"/>
                </a:tc>
                <a:tc>
                  <a:txBody>
                    <a:bodyPr/>
                    <a:lstStyle/>
                    <a:p>
                      <a:pPr algn="ctr"/>
                      <a:r>
                        <a:rPr lang="en-US" sz="1000" dirty="0"/>
                        <a:t>Yes</a:t>
                      </a:r>
                    </a:p>
                  </a:txBody>
                  <a:tcPr anchor="ctr"/>
                </a:tc>
                <a:tc>
                  <a:txBody>
                    <a:bodyPr/>
                    <a:lstStyle/>
                    <a:p>
                      <a:pPr algn="ctr"/>
                      <a:r>
                        <a:rPr lang="en-US" sz="1000"/>
                        <a:t>No</a:t>
                      </a:r>
                    </a:p>
                  </a:txBody>
                  <a:tcPr anchor="ctr"/>
                </a:tc>
                <a:tc>
                  <a:txBody>
                    <a:bodyPr/>
                    <a:lstStyle/>
                    <a:p>
                      <a:pPr algn="ctr"/>
                      <a:r>
                        <a:rPr lang="en-US" sz="1000" dirty="0"/>
                        <a:t>Not Available</a:t>
                      </a:r>
                    </a:p>
                  </a:txBody>
                  <a:tcPr anchor="ctr"/>
                </a:tc>
                <a:tc>
                  <a:txBody>
                    <a:bodyPr/>
                    <a:lstStyle/>
                    <a:p>
                      <a:pPr algn="ctr"/>
                      <a:r>
                        <a:rPr lang="en-US" sz="1000" dirty="0"/>
                        <a:t>No</a:t>
                      </a:r>
                    </a:p>
                  </a:txBody>
                  <a:tcPr anchor="ctr"/>
                </a:tc>
                <a:extLst>
                  <a:ext uri="{0D108BD9-81ED-4DB2-BD59-A6C34878D82A}">
                    <a16:rowId xmlns:a16="http://schemas.microsoft.com/office/drawing/2014/main" val="2139424855"/>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machines</a:t>
                      </a:r>
                    </a:p>
                  </a:txBody>
                  <a:tcPr anchor="ctr"/>
                </a:tc>
                <a:tc>
                  <a:txBody>
                    <a:bodyPr/>
                    <a:lstStyle/>
                    <a:p>
                      <a:pPr algn="ctr"/>
                      <a:r>
                        <a:rPr lang="en-US" sz="1000" dirty="0"/>
                        <a:t>No</a:t>
                      </a:r>
                    </a:p>
                  </a:txBody>
                  <a:tcPr anchor="ctr"/>
                </a:tc>
                <a:tc>
                  <a:txBody>
                    <a:bodyPr/>
                    <a:lstStyle/>
                    <a:p>
                      <a:pPr algn="ctr"/>
                      <a:r>
                        <a:rPr lang="en-US" sz="1000"/>
                        <a:t>No</a:t>
                      </a:r>
                    </a:p>
                  </a:txBody>
                  <a:tcPr anchor="ctr"/>
                </a:tc>
                <a:tc>
                  <a:txBody>
                    <a:bodyPr/>
                    <a:lstStyle/>
                    <a:p>
                      <a:pPr algn="ctr"/>
                      <a:r>
                        <a:rPr lang="en-US" sz="1000" dirty="0"/>
                        <a:t>No</a:t>
                      </a:r>
                    </a:p>
                  </a:txBody>
                  <a:tcPr anchor="ctr"/>
                </a:tc>
                <a:tc>
                  <a:txBody>
                    <a:bodyPr/>
                    <a:lstStyle/>
                    <a:p>
                      <a:pPr algn="ctr"/>
                      <a:r>
                        <a:rPr lang="en-US" sz="1000" dirty="0"/>
                        <a:t>No</a:t>
                      </a:r>
                    </a:p>
                  </a:txBody>
                  <a:tcPr anchor="ctr"/>
                </a:tc>
                <a:extLst>
                  <a:ext uri="{0D108BD9-81ED-4DB2-BD59-A6C34878D82A}">
                    <a16:rowId xmlns:a16="http://schemas.microsoft.com/office/drawing/2014/main" val="3087896313"/>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Storage Accounts</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1684539754"/>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Virtual Network</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dirty="0"/>
                        <a:t>Not Available</a:t>
                      </a:r>
                    </a:p>
                  </a:txBody>
                  <a:tcPr anchor="ctr"/>
                </a:tc>
                <a:tc>
                  <a:txBody>
                    <a:bodyPr/>
                    <a:lstStyle/>
                    <a:p>
                      <a:pPr algn="ctr"/>
                      <a:r>
                        <a:rPr lang="en-US" sz="1000" dirty="0"/>
                        <a:t>Yes</a:t>
                      </a:r>
                    </a:p>
                  </a:txBody>
                  <a:tcPr anchor="ctr"/>
                </a:tc>
                <a:extLst>
                  <a:ext uri="{0D108BD9-81ED-4DB2-BD59-A6C34878D82A}">
                    <a16:rowId xmlns:a16="http://schemas.microsoft.com/office/drawing/2014/main" val="2475013441"/>
                  </a:ext>
                </a:extLst>
              </a:tr>
              <a:tr h="343585">
                <a:tc>
                  <a:txBody>
                    <a:bodyPr/>
                    <a:lstStyle/>
                    <a:p>
                      <a:pPr marL="466372" lvl="3" algn="l" defTabSz="932746" rtl="0" eaLnBrk="1" latinLnBrk="0" hangingPunct="1"/>
                      <a:r>
                        <a:rPr lang="en-US" sz="1000" b="0" kern="1200" dirty="0">
                          <a:solidFill>
                            <a:schemeClr val="dk1"/>
                          </a:solidFill>
                          <a:latin typeface="+mn-lt"/>
                          <a:ea typeface="+mn-ea"/>
                          <a:cs typeface="+mn-cs"/>
                        </a:rPr>
                        <a:t>Azure Firewall</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a:t>Not Available</a:t>
                      </a:r>
                      <a:endParaRPr lang="en-US" sz="1000" dirty="0"/>
                    </a:p>
                  </a:txBody>
                  <a:tcPr anchor="ctr"/>
                </a:tc>
                <a:tc>
                  <a:txBody>
                    <a:bodyPr/>
                    <a:lstStyle/>
                    <a:p>
                      <a:pPr algn="ctr"/>
                      <a:r>
                        <a:rPr lang="en-US" sz="1000" dirty="0"/>
                        <a:t>Yes</a:t>
                      </a:r>
                    </a:p>
                  </a:txBody>
                  <a:tcPr anchor="ctr"/>
                </a:tc>
                <a:extLst>
                  <a:ext uri="{0D108BD9-81ED-4DB2-BD59-A6C34878D82A}">
                    <a16:rowId xmlns:a16="http://schemas.microsoft.com/office/drawing/2014/main" val="1488158130"/>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879755149"/>
                  </a:ext>
                </a:extLst>
              </a:tr>
              <a:tr h="343585">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ExpressRoute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247868146"/>
              </p:ext>
            </p:extLst>
          </p:nvPr>
        </p:nvGraphicFramePr>
        <p:xfrm>
          <a:off x="455996" y="1272541"/>
          <a:ext cx="11521441" cy="4648974"/>
        </p:xfrm>
        <a:graphic>
          <a:graphicData uri="http://schemas.openxmlformats.org/drawingml/2006/table">
            <a:tbl>
              <a:tblPr firstRow="1" bandRow="1">
                <a:tableStyleId>{21E4AEA4-8DFA-4A89-87EB-49C32662AFE0}</a:tableStyleId>
              </a:tblPr>
              <a:tblGrid>
                <a:gridCol w="1912296">
                  <a:extLst>
                    <a:ext uri="{9D8B030D-6E8A-4147-A177-3AD203B41FA5}">
                      <a16:colId xmlns:a16="http://schemas.microsoft.com/office/drawing/2014/main" val="2018168186"/>
                    </a:ext>
                  </a:extLst>
                </a:gridCol>
                <a:gridCol w="1921829">
                  <a:extLst>
                    <a:ext uri="{9D8B030D-6E8A-4147-A177-3AD203B41FA5}">
                      <a16:colId xmlns:a16="http://schemas.microsoft.com/office/drawing/2014/main" val="4023836002"/>
                    </a:ext>
                  </a:extLst>
                </a:gridCol>
                <a:gridCol w="1921829">
                  <a:extLst>
                    <a:ext uri="{9D8B030D-6E8A-4147-A177-3AD203B41FA5}">
                      <a16:colId xmlns:a16="http://schemas.microsoft.com/office/drawing/2014/main" val="1229423019"/>
                    </a:ext>
                  </a:extLst>
                </a:gridCol>
                <a:gridCol w="1921829">
                  <a:extLst>
                    <a:ext uri="{9D8B030D-6E8A-4147-A177-3AD203B41FA5}">
                      <a16:colId xmlns:a16="http://schemas.microsoft.com/office/drawing/2014/main" val="450747844"/>
                    </a:ext>
                  </a:extLst>
                </a:gridCol>
                <a:gridCol w="1921829">
                  <a:extLst>
                    <a:ext uri="{9D8B030D-6E8A-4147-A177-3AD203B41FA5}">
                      <a16:colId xmlns:a16="http://schemas.microsoft.com/office/drawing/2014/main" val="2552373973"/>
                    </a:ext>
                  </a:extLst>
                </a:gridCol>
                <a:gridCol w="1921829">
                  <a:extLst>
                    <a:ext uri="{9D8B030D-6E8A-4147-A177-3AD203B41FA5}">
                      <a16:colId xmlns:a16="http://schemas.microsoft.com/office/drawing/2014/main" val="4288647603"/>
                    </a:ext>
                  </a:extLst>
                </a:gridCol>
              </a:tblGrid>
              <a:tr h="451679">
                <a:tc>
                  <a:txBody>
                    <a:bodyPr/>
                    <a:lstStyle/>
                    <a:p>
                      <a:pPr algn="ctr"/>
                      <a:r>
                        <a:rPr lang="en-US" sz="1050" dirty="0"/>
                        <a:t>Service</a:t>
                      </a:r>
                    </a:p>
                  </a:txBody>
                  <a:tcPr anchor="ctr"/>
                </a:tc>
                <a:tc gridSpan="5">
                  <a:txBody>
                    <a:bodyPr/>
                    <a:lstStyle/>
                    <a:p>
                      <a:pPr algn="ctr"/>
                      <a:r>
                        <a:rPr lang="en-US" sz="1050" dirty="0"/>
                        <a:t>Recommendations</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1031058">
                <a:tc>
                  <a:txBody>
                    <a:bodyPr/>
                    <a:lstStyle/>
                    <a:p>
                      <a:pPr algn="l"/>
                      <a:r>
                        <a:rPr lang="en-US" sz="1000" b="1" dirty="0"/>
                        <a:t>ExpressRoute Gateways</a:t>
                      </a:r>
                    </a:p>
                  </a:txBody>
                  <a:tcPr anchor="ctr"/>
                </a:tc>
                <a:tc>
                  <a:txBody>
                    <a:bodyPr/>
                    <a:lstStyle/>
                    <a:p>
                      <a:pPr algn="ctr"/>
                      <a:r>
                        <a:rPr lang="en-US" sz="1000" b="1" dirty="0"/>
                        <a:t>Is your ExpressRoute Gateway connected to two or more Circuits from different Peering Locations for higher resiliency?</a:t>
                      </a:r>
                    </a:p>
                  </a:txBody>
                  <a:tcPr anchor="ctr"/>
                </a:tc>
                <a:tc>
                  <a:txBody>
                    <a:bodyPr/>
                    <a:lstStyle/>
                    <a:p>
                      <a:pPr algn="ctr"/>
                      <a:r>
                        <a:rPr lang="en-US" sz="1000" b="1" dirty="0"/>
                        <a:t>Are you using Zone-redundant gateway SKUs?</a:t>
                      </a:r>
                    </a:p>
                  </a:txBody>
                  <a:tcPr anchor="ctr"/>
                </a:tc>
                <a:tc>
                  <a:txBody>
                    <a:bodyPr/>
                    <a:lstStyle/>
                    <a:p>
                      <a:pPr algn="ctr"/>
                      <a:r>
                        <a:rPr lang="en-US" sz="1000" b="1" dirty="0"/>
                        <a:t>Do you have monitoring and alerting configured for your ExpressRoute Gateway(s) for all gateway metrics and logs?</a:t>
                      </a:r>
                    </a:p>
                  </a:txBody>
                  <a:tcPr anchor="ctr"/>
                </a:tc>
                <a:tc>
                  <a:txBody>
                    <a:bodyPr/>
                    <a:lstStyle/>
                    <a:p>
                      <a:pPr algn="ctr"/>
                      <a:r>
                        <a:rPr lang="en-US" sz="1000" b="1" dirty="0"/>
                        <a:t>Do you have diagnostic logs with all necessary logs, and alerts configured for your ExpressRoute Gateway(s)?</a:t>
                      </a:r>
                    </a:p>
                  </a:txBody>
                  <a:tcPr anchor="ctr"/>
                </a:tc>
                <a:tc>
                  <a:txBody>
                    <a:bodyPr/>
                    <a:lstStyle/>
                    <a:p>
                      <a:pPr algn="ctr"/>
                      <a:r>
                        <a:rPr lang="en-US" sz="1000" b="1" dirty="0"/>
                        <a:t>Do you have customer-controlled gateway maintenance (Preview) configured?</a:t>
                      </a:r>
                    </a:p>
                  </a:txBody>
                  <a:tcPr anchor="ctr"/>
                </a:tc>
                <a:extLst>
                  <a:ext uri="{0D108BD9-81ED-4DB2-BD59-A6C34878D82A}">
                    <a16:rowId xmlns:a16="http://schemas.microsoft.com/office/drawing/2014/main" val="3176836022"/>
                  </a:ext>
                </a:extLst>
              </a:tr>
              <a:tr h="242559">
                <a:tc>
                  <a:txBody>
                    <a:bodyPr/>
                    <a:lstStyle/>
                    <a:p>
                      <a:pPr marL="0" lvl="2" algn="l" defTabSz="932746" rtl="0" eaLnBrk="1" latinLnBrk="0" hangingPunct="1"/>
                      <a:r>
                        <a:rPr lang="en-US" sz="1000" b="0" kern="1200" dirty="0">
                          <a:solidFill>
                            <a:schemeClr val="dk1"/>
                          </a:solidFill>
                        </a:rPr>
                        <a:t>ExpressRouteGateway1-name</a:t>
                      </a:r>
                      <a:endParaRPr lang="en-US" sz="1000" b="0" kern="1200" dirty="0">
                        <a:solidFill>
                          <a:schemeClr val="dk1"/>
                        </a:solidFill>
                        <a:latin typeface="+mn-lt"/>
                        <a:ea typeface="+mn-ea"/>
                        <a:cs typeface="+mn-cs"/>
                      </a:endParaRP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extLst>
                  <a:ext uri="{0D108BD9-81ED-4DB2-BD59-A6C34878D82A}">
                    <a16:rowId xmlns:a16="http://schemas.microsoft.com/office/drawing/2014/main" val="341657617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tc>
                  <a:txBody>
                    <a:bodyPr/>
                    <a:lstStyle/>
                    <a:p>
                      <a:pPr algn="ctr"/>
                      <a:endParaRPr lang="en-US" sz="1000" dirty="0"/>
                    </a:p>
                  </a:txBody>
                  <a:tcPr anchor="ctr"/>
                </a:tc>
                <a:tc>
                  <a:txBody>
                    <a:bodyPr/>
                    <a:lstStyle/>
                    <a:p>
                      <a:pPr algn="ctr"/>
                      <a:endParaRPr lang="en-US" sz="1000" b="1" dirty="0">
                        <a:solidFill>
                          <a:srgbClr val="C00000"/>
                        </a:solidFill>
                      </a:endParaRPr>
                    </a:p>
                  </a:txBody>
                  <a:tcPr anchor="ctr"/>
                </a:tc>
                <a:extLst>
                  <a:ext uri="{0D108BD9-81ED-4DB2-BD59-A6C34878D82A}">
                    <a16:rowId xmlns:a16="http://schemas.microsoft.com/office/drawing/2014/main" val="3152049813"/>
                  </a:ext>
                </a:extLst>
              </a:tr>
              <a:tr h="848957">
                <a:tc>
                  <a:txBody>
                    <a:bodyPr/>
                    <a:lstStyle/>
                    <a:p>
                      <a:pPr marL="0" lvl="2" algn="l" defTabSz="932746" rtl="0" eaLnBrk="1" latinLnBrk="0" hangingPunct="1"/>
                      <a:r>
                        <a:rPr lang="en-US" sz="1000" b="1" kern="1200" dirty="0">
                          <a:solidFill>
                            <a:schemeClr val="dk1"/>
                          </a:solidFill>
                        </a:rPr>
                        <a:t>ExpressRoute Circuits</a:t>
                      </a:r>
                      <a:endParaRPr lang="en-US" sz="1000" b="1" kern="1200" dirty="0">
                        <a:solidFill>
                          <a:schemeClr val="dk1"/>
                        </a:solidFill>
                        <a:latin typeface="+mn-lt"/>
                        <a:ea typeface="+mn-ea"/>
                        <a:cs typeface="+mn-cs"/>
                      </a:endParaRPr>
                    </a:p>
                  </a:txBody>
                  <a:tcPr anchor="ctr"/>
                </a:tc>
                <a:tc>
                  <a:txBody>
                    <a:bodyPr/>
                    <a:lstStyle/>
                    <a:p>
                      <a:pPr algn="ctr"/>
                      <a:r>
                        <a:rPr lang="en-US" sz="1000" b="1" dirty="0"/>
                        <a:t>What is your current ExpressRoute Peering location?</a:t>
                      </a:r>
                    </a:p>
                  </a:txBody>
                  <a:tcPr anchor="ctr"/>
                </a:tc>
                <a:tc>
                  <a:txBody>
                    <a:bodyPr/>
                    <a:lstStyle/>
                    <a:p>
                      <a:pPr algn="ctr"/>
                      <a:r>
                        <a:rPr lang="en-US" sz="1000" b="1" dirty="0"/>
                        <a:t>Are the two physical links of your ExpressRoute circuit connected to two distinct edge devices (routers/firewalls) in your network?</a:t>
                      </a:r>
                    </a:p>
                  </a:txBody>
                  <a:tcPr anchor="ctr"/>
                </a:tc>
                <a:tc>
                  <a:txBody>
                    <a:bodyPr/>
                    <a:lstStyle/>
                    <a:p>
                      <a:pPr algn="ctr"/>
                      <a:r>
                        <a:rPr lang="en-US" sz="1000" b="1" dirty="0"/>
                        <a:t>Are both connections of the ExpressRoute circuit configured in active-active mode?</a:t>
                      </a:r>
                    </a:p>
                  </a:txBody>
                  <a:tcPr anchor="ctr"/>
                </a:tc>
                <a:tc>
                  <a:txBody>
                    <a:bodyPr/>
                    <a:lstStyle/>
                    <a:p>
                      <a:pPr algn="ctr"/>
                      <a:r>
                        <a:rPr lang="en-US" sz="1000" b="1" dirty="0"/>
                        <a:t>Is (BFD) Bidirectional Forwarding Detection enabled and configured on customer or service provider edge router devices?</a:t>
                      </a:r>
                    </a:p>
                  </a:txBody>
                  <a:tcPr anchor="ctr"/>
                </a:tc>
                <a:tc>
                  <a:txBody>
                    <a:bodyPr/>
                    <a:lstStyle/>
                    <a:p>
                      <a:pPr algn="ctr"/>
                      <a:endParaRPr lang="en-US" sz="1000" b="1" dirty="0"/>
                    </a:p>
                  </a:txBody>
                  <a:tcPr anchor="ctr"/>
                </a:tc>
                <a:extLst>
                  <a:ext uri="{0D108BD9-81ED-4DB2-BD59-A6C34878D82A}">
                    <a16:rowId xmlns:a16="http://schemas.microsoft.com/office/drawing/2014/main" val="3087896313"/>
                  </a:ext>
                </a:extLst>
              </a:tr>
              <a:tr h="242559">
                <a:tc>
                  <a:txBody>
                    <a:bodyPr/>
                    <a:lstStyle/>
                    <a:p>
                      <a:pPr marL="0" lvl="2" algn="l" defTabSz="932746" rtl="0" eaLnBrk="1" latinLnBrk="0" hangingPunct="1"/>
                      <a:r>
                        <a:rPr lang="en-US" sz="1000" b="0" kern="1200" dirty="0">
                          <a:solidFill>
                            <a:schemeClr val="dk1"/>
                          </a:solidFill>
                        </a:rPr>
                        <a:t>Circuitname-1</a:t>
                      </a:r>
                      <a:endParaRPr lang="en-US" sz="1000" b="0" kern="1200" dirty="0">
                        <a:solidFill>
                          <a:schemeClr val="dk1"/>
                        </a:solidFill>
                        <a:latin typeface="+mn-lt"/>
                        <a:ea typeface="+mn-ea"/>
                        <a:cs typeface="+mn-cs"/>
                      </a:endParaRPr>
                    </a:p>
                  </a:txBody>
                  <a:tcPr anchor="ctr"/>
                </a:tc>
                <a:tc>
                  <a:txBody>
                    <a:bodyPr/>
                    <a:lstStyle/>
                    <a:p>
                      <a:pPr algn="ctr"/>
                      <a:r>
                        <a:rPr lang="en-US" sz="1000" dirty="0"/>
                        <a:t>Ashburn</a:t>
                      </a:r>
                    </a:p>
                  </a:txBody>
                  <a:tcPr anchor="ctr"/>
                </a:tc>
                <a:tc>
                  <a:txBody>
                    <a:bodyPr/>
                    <a:lstStyle/>
                    <a:p>
                      <a:pPr algn="ctr"/>
                      <a:r>
                        <a:rPr lang="en-US" sz="1000" dirty="0"/>
                        <a:t>Yes</a:t>
                      </a:r>
                    </a:p>
                  </a:txBody>
                  <a:tcPr anchor="ctr"/>
                </a:tc>
                <a:tc>
                  <a:txBody>
                    <a:bodyPr/>
                    <a:lstStyle/>
                    <a:p>
                      <a:pPr algn="ctr"/>
                      <a:r>
                        <a:rPr lang="en-US" sz="1000" dirty="0"/>
                        <a:t>Yes</a:t>
                      </a:r>
                    </a:p>
                  </a:txBody>
                  <a:tcPr anchor="ctr"/>
                </a:tc>
                <a:tc>
                  <a:txBody>
                    <a:bodyPr/>
                    <a:lstStyle/>
                    <a:p>
                      <a:pPr algn="ctr"/>
                      <a:r>
                        <a:rPr lang="en-US" sz="1000" b="1" dirty="0">
                          <a:solidFill>
                            <a:srgbClr val="C00000"/>
                          </a:solidFill>
                        </a:rPr>
                        <a:t>No</a:t>
                      </a:r>
                    </a:p>
                  </a:txBody>
                  <a:tcPr anchor="ctr"/>
                </a:tc>
                <a:tc>
                  <a:txBody>
                    <a:bodyPr/>
                    <a:lstStyle/>
                    <a:p>
                      <a:pPr algn="ctr"/>
                      <a:endParaRPr lang="en-US" sz="1000" dirty="0"/>
                    </a:p>
                  </a:txBody>
                  <a:tcPr anchor="ctr"/>
                </a:tc>
                <a:extLst>
                  <a:ext uri="{0D108BD9-81ED-4DB2-BD59-A6C34878D82A}">
                    <a16:rowId xmlns:a16="http://schemas.microsoft.com/office/drawing/2014/main" val="1684539754"/>
                  </a:ext>
                </a:extLst>
              </a:tr>
              <a:tr h="242559">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75013441"/>
                  </a:ext>
                </a:extLst>
              </a:tr>
              <a:tr h="697357">
                <a:tc>
                  <a:txBody>
                    <a:bodyPr/>
                    <a:lstStyle/>
                    <a:p>
                      <a:pPr marL="0" lvl="2" algn="l" defTabSz="932746" rtl="0" eaLnBrk="1" latinLnBrk="0" hangingPunct="1"/>
                      <a:r>
                        <a:rPr lang="en-US" sz="1000" b="1" kern="1200" dirty="0">
                          <a:solidFill>
                            <a:schemeClr val="dk1"/>
                          </a:solidFill>
                        </a:rPr>
                        <a:t>ExpressRoute Direct</a:t>
                      </a:r>
                      <a:endParaRPr lang="en-US" sz="1000" b="1" kern="1200" dirty="0">
                        <a:solidFill>
                          <a:schemeClr val="dk1"/>
                        </a:solidFill>
                        <a:latin typeface="+mn-lt"/>
                        <a:ea typeface="+mn-ea"/>
                        <a:cs typeface="+mn-cs"/>
                      </a:endParaRPr>
                    </a:p>
                  </a:txBody>
                  <a:tcPr anchor="ctr"/>
                </a:tc>
                <a:tc>
                  <a:txBody>
                    <a:bodyPr/>
                    <a:lstStyle/>
                    <a:p>
                      <a:pPr algn="ctr"/>
                      <a:r>
                        <a:rPr lang="en-US" sz="1000" b="1" dirty="0"/>
                        <a:t>Is the “Admin State” of both Links of your ExpressRoute Direct in “Enabled” state?</a:t>
                      </a:r>
                    </a:p>
                  </a:txBody>
                  <a:tcPr anchor="ctr"/>
                </a:tc>
                <a:tc>
                  <a:txBody>
                    <a:bodyPr/>
                    <a:lstStyle/>
                    <a:p>
                      <a:pPr algn="ctr"/>
                      <a:r>
                        <a:rPr lang="en-US" sz="1000" b="1" dirty="0"/>
                        <a:t>Is your ExpressRoute Direct over-subscribed?</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488158130"/>
                  </a:ext>
                </a:extLst>
              </a:tr>
              <a:tr h="242559">
                <a:tc>
                  <a:txBody>
                    <a:bodyPr/>
                    <a:lstStyle/>
                    <a:p>
                      <a:pPr marL="0" lvl="2" algn="l" defTabSz="932746" rtl="0" eaLnBrk="1" latinLnBrk="0" hangingPunct="1"/>
                      <a:r>
                        <a:rPr lang="en-US" sz="1000" b="0" kern="1200" dirty="0">
                          <a:solidFill>
                            <a:schemeClr val="dk1"/>
                          </a:solidFill>
                        </a:rPr>
                        <a:t>Expressroutedirectname-1</a:t>
                      </a:r>
                      <a:endParaRPr lang="en-US" sz="1000" b="0" kern="1200" dirty="0">
                        <a:solidFill>
                          <a:schemeClr val="dk1"/>
                        </a:solidFill>
                        <a:latin typeface="+mn-lt"/>
                        <a:ea typeface="+mn-ea"/>
                        <a:cs typeface="+mn-cs"/>
                      </a:endParaRPr>
                    </a:p>
                  </a:txBody>
                  <a:tcPr anchor="ctr"/>
                </a:tc>
                <a:tc>
                  <a:txBody>
                    <a:bodyPr/>
                    <a:lstStyle/>
                    <a:p>
                      <a:pPr algn="ctr"/>
                      <a:r>
                        <a:rPr lang="en-US" sz="1000" dirty="0"/>
                        <a:t>Yes</a:t>
                      </a:r>
                    </a:p>
                  </a:txBody>
                  <a:tcPr anchor="ctr"/>
                </a:tc>
                <a:tc>
                  <a:txBody>
                    <a:bodyPr/>
                    <a:lstStyle/>
                    <a:p>
                      <a:pPr algn="ctr"/>
                      <a:r>
                        <a:rPr lang="en-US" sz="1000" b="0" dirty="0">
                          <a:solidFill>
                            <a:srgbClr val="000000"/>
                          </a:solidFill>
                        </a:rPr>
                        <a:t>No</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3220993052"/>
                  </a:ext>
                </a:extLst>
              </a:tr>
              <a:tr h="242559">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t>Service Health Alerts for Resiliency</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17888402"/>
              </p:ext>
            </p:extLst>
          </p:nvPr>
        </p:nvGraphicFramePr>
        <p:xfrm>
          <a:off x="38629" y="1180674"/>
          <a:ext cx="12100561" cy="5009064"/>
        </p:xfrm>
        <a:graphic>
          <a:graphicData uri="http://schemas.openxmlformats.org/drawingml/2006/table">
            <a:tbl>
              <a:tblPr firstRow="1" bandRow="1">
                <a:tableStyleId>{00A15C55-8517-42AA-B614-E9B94910E393}</a:tableStyleId>
              </a:tblPr>
              <a:tblGrid>
                <a:gridCol w="2586378">
                  <a:extLst>
                    <a:ext uri="{9D8B030D-6E8A-4147-A177-3AD203B41FA5}">
                      <a16:colId xmlns:a16="http://schemas.microsoft.com/office/drawing/2014/main" val="216684026"/>
                    </a:ext>
                  </a:extLst>
                </a:gridCol>
                <a:gridCol w="2535061">
                  <a:extLst>
                    <a:ext uri="{9D8B030D-6E8A-4147-A177-3AD203B41FA5}">
                      <a16:colId xmlns:a16="http://schemas.microsoft.com/office/drawing/2014/main" val="3875941315"/>
                    </a:ext>
                  </a:extLst>
                </a:gridCol>
                <a:gridCol w="944233">
                  <a:extLst>
                    <a:ext uri="{9D8B030D-6E8A-4147-A177-3AD203B41FA5}">
                      <a16:colId xmlns:a16="http://schemas.microsoft.com/office/drawing/2014/main" val="4023836002"/>
                    </a:ext>
                  </a:extLst>
                </a:gridCol>
                <a:gridCol w="733379">
                  <a:extLst>
                    <a:ext uri="{9D8B030D-6E8A-4147-A177-3AD203B41FA5}">
                      <a16:colId xmlns:a16="http://schemas.microsoft.com/office/drawing/2014/main" val="1229423019"/>
                    </a:ext>
                  </a:extLst>
                </a:gridCol>
                <a:gridCol w="1370619">
                  <a:extLst>
                    <a:ext uri="{9D8B030D-6E8A-4147-A177-3AD203B41FA5}">
                      <a16:colId xmlns:a16="http://schemas.microsoft.com/office/drawing/2014/main" val="450747844"/>
                    </a:ext>
                  </a:extLst>
                </a:gridCol>
                <a:gridCol w="1098184">
                  <a:extLst>
                    <a:ext uri="{9D8B030D-6E8A-4147-A177-3AD203B41FA5}">
                      <a16:colId xmlns:a16="http://schemas.microsoft.com/office/drawing/2014/main" val="2552373973"/>
                    </a:ext>
                  </a:extLst>
                </a:gridCol>
                <a:gridCol w="954497">
                  <a:extLst>
                    <a:ext uri="{9D8B030D-6E8A-4147-A177-3AD203B41FA5}">
                      <a16:colId xmlns:a16="http://schemas.microsoft.com/office/drawing/2014/main" val="4288647603"/>
                    </a:ext>
                  </a:extLst>
                </a:gridCol>
                <a:gridCol w="915020">
                  <a:extLst>
                    <a:ext uri="{9D8B030D-6E8A-4147-A177-3AD203B41FA5}">
                      <a16:colId xmlns:a16="http://schemas.microsoft.com/office/drawing/2014/main" val="2574389261"/>
                    </a:ext>
                  </a:extLst>
                </a:gridCol>
                <a:gridCol w="963190">
                  <a:extLst>
                    <a:ext uri="{9D8B030D-6E8A-4147-A177-3AD203B41FA5}">
                      <a16:colId xmlns:a16="http://schemas.microsoft.com/office/drawing/2014/main" val="3033138154"/>
                    </a:ext>
                  </a:extLst>
                </a:gridCol>
              </a:tblGrid>
              <a:tr h="343326">
                <a:tc>
                  <a:txBody>
                    <a:bodyPr/>
                    <a:lstStyle/>
                    <a:p>
                      <a:pPr algn="ctr"/>
                      <a:r>
                        <a:rPr lang="en-US" sz="1050" dirty="0"/>
                        <a:t>Subscriptions</a:t>
                      </a:r>
                    </a:p>
                  </a:txBody>
                  <a:tcPr anchor="ctr"/>
                </a:tc>
                <a:tc>
                  <a:txBody>
                    <a:bodyPr/>
                    <a:lstStyle/>
                    <a:p>
                      <a:pPr algn="ctr"/>
                      <a:r>
                        <a:rPr lang="en-US" sz="1050" dirty="0"/>
                        <a:t>Alerts</a:t>
                      </a:r>
                    </a:p>
                  </a:txBody>
                  <a:tcPr anchor="ctr"/>
                </a:tc>
                <a:tc gridSpan="7">
                  <a:txBody>
                    <a:bodyPr/>
                    <a:lstStyle/>
                    <a:p>
                      <a:pPr algn="ctr"/>
                      <a:r>
                        <a:rPr lang="en-US" sz="1050" dirty="0"/>
                        <a:t>Service </a:t>
                      </a:r>
                      <a:r>
                        <a:rPr lang="en-US" sz="1050"/>
                        <a:t>Health Alerts configured </a:t>
                      </a:r>
                      <a:r>
                        <a:rPr lang="en-US" sz="1050" dirty="0"/>
                        <a:t>to monitor:</a:t>
                      </a:r>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640080">
                <a:tc>
                  <a:txBody>
                    <a:bodyPr/>
                    <a:lstStyle/>
                    <a:p>
                      <a:pPr algn="ctr"/>
                      <a:r>
                        <a:rPr lang="en-US" sz="1000" b="1" dirty="0"/>
                        <a:t>Subscription Name</a:t>
                      </a:r>
                    </a:p>
                  </a:txBody>
                  <a:tcPr anchor="ctr"/>
                </a:tc>
                <a:tc>
                  <a:txBody>
                    <a:bodyPr/>
                    <a:lstStyle/>
                    <a:p>
                      <a:pPr algn="ctr"/>
                      <a:r>
                        <a:rPr lang="en-US" sz="1000" b="1" dirty="0"/>
                        <a:t>Alert Name</a:t>
                      </a:r>
                    </a:p>
                  </a:txBody>
                  <a:tcPr anchor="ctr"/>
                </a:tc>
                <a:tc>
                  <a:txBody>
                    <a:bodyPr/>
                    <a:lstStyle/>
                    <a:p>
                      <a:pPr algn="ctr"/>
                      <a:r>
                        <a:rPr lang="en-US" sz="900" b="1" dirty="0"/>
                        <a:t>All Azure Services?</a:t>
                      </a:r>
                    </a:p>
                  </a:txBody>
                  <a:tcPr anchor="ctr"/>
                </a:tc>
                <a:tc>
                  <a:txBody>
                    <a:bodyPr/>
                    <a:lstStyle/>
                    <a:p>
                      <a:pPr algn="ctr"/>
                      <a:r>
                        <a:rPr lang="en-US" sz="900" b="1" dirty="0"/>
                        <a:t>All Regions?</a:t>
                      </a:r>
                    </a:p>
                  </a:txBody>
                  <a:tcPr anchor="ctr"/>
                </a:tc>
                <a:tc>
                  <a:txBody>
                    <a:bodyPr/>
                    <a:lstStyle/>
                    <a:p>
                      <a:pPr algn="ctr"/>
                      <a:r>
                        <a:rPr lang="en-US" sz="900" b="1" dirty="0"/>
                        <a:t>Event Type:</a:t>
                      </a:r>
                    </a:p>
                    <a:p>
                      <a:pPr algn="ctr"/>
                      <a:r>
                        <a:rPr lang="en-US" sz="900" b="1" dirty="0"/>
                        <a:t>Service Issues?</a:t>
                      </a:r>
                    </a:p>
                  </a:txBody>
                  <a:tcPr anchor="ctr"/>
                </a:tc>
                <a:tc>
                  <a:txBody>
                    <a:bodyPr/>
                    <a:lstStyle/>
                    <a:p>
                      <a:pPr algn="ctr"/>
                      <a:r>
                        <a:rPr lang="en-US" sz="900" b="1" dirty="0"/>
                        <a:t>Event Type:</a:t>
                      </a:r>
                    </a:p>
                    <a:p>
                      <a:pPr algn="ctr"/>
                      <a:r>
                        <a:rPr lang="en-US" sz="900" b="1" dirty="0"/>
                        <a:t>Planned Maintenance?</a:t>
                      </a:r>
                    </a:p>
                  </a:txBody>
                  <a:tcPr anchor="ctr"/>
                </a:tc>
                <a:tc>
                  <a:txBody>
                    <a:bodyPr/>
                    <a:lstStyle/>
                    <a:p>
                      <a:pPr algn="ctr"/>
                      <a:r>
                        <a:rPr lang="en-US" sz="900" b="1" dirty="0"/>
                        <a:t>Event Type:</a:t>
                      </a:r>
                    </a:p>
                    <a:p>
                      <a:pPr algn="ctr"/>
                      <a:r>
                        <a:rPr lang="en-US" sz="900" b="1" dirty="0"/>
                        <a:t>Health Advisories?</a:t>
                      </a:r>
                    </a:p>
                    <a:p>
                      <a:pPr algn="ctr"/>
                      <a:endParaRPr lang="en-US" sz="900" b="1" dirty="0"/>
                    </a:p>
                  </a:txBody>
                  <a:tcPr anchor="ctr"/>
                </a:tc>
                <a:tc>
                  <a:txBody>
                    <a:bodyPr/>
                    <a:lstStyle/>
                    <a:p>
                      <a:pPr algn="ctr"/>
                      <a:r>
                        <a:rPr lang="en-US" sz="900" b="1" dirty="0"/>
                        <a:t>Event Type:</a:t>
                      </a:r>
                    </a:p>
                    <a:p>
                      <a:pPr algn="ctr"/>
                      <a:r>
                        <a:rPr lang="en-US" sz="900" b="1" dirty="0"/>
                        <a:t>Security Advisory?</a:t>
                      </a:r>
                    </a:p>
                    <a:p>
                      <a:pPr algn="ctr"/>
                      <a:endParaRPr lang="en-US" sz="900" b="1" dirty="0"/>
                    </a:p>
                  </a:txBody>
                  <a:tcPr anchor="ctr"/>
                </a:tc>
                <a:tc>
                  <a:txBody>
                    <a:bodyPr/>
                    <a:lstStyle/>
                    <a:p>
                      <a:pPr algn="ctr"/>
                      <a:r>
                        <a:rPr lang="en-US" sz="900" b="1" dirty="0"/>
                        <a:t>Automatically triggering Actions to your teams?</a:t>
                      </a:r>
                    </a:p>
                  </a:txBody>
                  <a:tcPr anchor="ctr"/>
                </a:tc>
                <a:extLst>
                  <a:ext uri="{0D108BD9-81ED-4DB2-BD59-A6C34878D82A}">
                    <a16:rowId xmlns:a16="http://schemas.microsoft.com/office/drawing/2014/main" val="3176836022"/>
                  </a:ext>
                </a:extLst>
              </a:tr>
              <a:tr h="398538">
                <a:tc>
                  <a:txBody>
                    <a:bodyPr/>
                    <a:lstStyle/>
                    <a:p>
                      <a:pPr algn="ctr"/>
                      <a:r>
                        <a:rPr lang="en-US" sz="1000" b="0" dirty="0">
                          <a:solidFill>
                            <a:srgbClr val="000000"/>
                          </a:solidFill>
                        </a:rPr>
                        <a:t>Sub name 1</a:t>
                      </a:r>
                    </a:p>
                  </a:txBody>
                  <a:tcPr anchor="ctr"/>
                </a:tc>
                <a:tc>
                  <a:txBody>
                    <a:bodyPr/>
                    <a:lstStyle/>
                    <a:p>
                      <a:pPr algn="ctr"/>
                      <a:r>
                        <a:rPr lang="en-US" sz="1000" b="0" dirty="0">
                          <a:solidFill>
                            <a:srgbClr val="000000"/>
                          </a:solidFill>
                        </a:rPr>
                        <a:t>Name</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100" b="1" dirty="0">
                          <a:solidFill>
                            <a:srgbClr val="000000"/>
                          </a:solidFill>
                        </a:rPr>
                        <a:t>Yes</a:t>
                      </a:r>
                    </a:p>
                  </a:txBody>
                  <a:tcPr anchor="ctr"/>
                </a:tc>
                <a:tc>
                  <a:txBody>
                    <a:bodyPr/>
                    <a:lstStyle/>
                    <a:p>
                      <a:pPr algn="ctr"/>
                      <a:r>
                        <a:rPr lang="en-US" sz="1100" b="1" dirty="0">
                          <a:solidFill>
                            <a:srgbClr val="000000"/>
                          </a:solidFill>
                        </a:rPr>
                        <a:t>Yes</a:t>
                      </a:r>
                    </a:p>
                  </a:txBody>
                  <a:tcPr anchor="ctr"/>
                </a:tc>
                <a:extLst>
                  <a:ext uri="{0D108BD9-81ED-4DB2-BD59-A6C34878D82A}">
                    <a16:rowId xmlns:a16="http://schemas.microsoft.com/office/drawing/2014/main" val="3416576174"/>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15204981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220993052"/>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148979663"/>
                  </a:ext>
                </a:extLst>
              </a:tr>
              <a:tr h="245254">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52019536"/>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1973758985"/>
                  </a:ext>
                </a:extLst>
              </a:tr>
              <a:tr h="0">
                <a:tc>
                  <a:txBody>
                    <a:bodyPr/>
                    <a:lstStyle/>
                    <a:p>
                      <a:pPr algn="ctr"/>
                      <a:endParaRPr lang="en-US" sz="1000" b="0" dirty="0">
                        <a:solidFill>
                          <a:srgbClr val="000000"/>
                        </a:solidFill>
                      </a:endParaRPr>
                    </a:p>
                  </a:txBody>
                  <a:tcPr anchor="ctr"/>
                </a:tc>
                <a:tc>
                  <a:txBody>
                    <a:bodyPr/>
                    <a:lstStyle/>
                    <a:p>
                      <a:pPr algn="ctr"/>
                      <a:endParaRPr lang="en-US" sz="1000" b="0"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tc>
                  <a:txBody>
                    <a:bodyPr/>
                    <a:lstStyle/>
                    <a:p>
                      <a:pPr algn="ctr"/>
                      <a:endParaRPr lang="en-US" sz="1100" b="1" dirty="0">
                        <a:solidFill>
                          <a:srgbClr val="000000"/>
                        </a:solidFill>
                      </a:endParaRPr>
                    </a:p>
                  </a:txBody>
                  <a:tcPr anchor="ctr"/>
                </a:tc>
                <a:extLst>
                  <a:ext uri="{0D108BD9-81ED-4DB2-BD59-A6C34878D82A}">
                    <a16:rowId xmlns:a16="http://schemas.microsoft.com/office/drawing/2014/main" val="3648776811"/>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en-US" dirty="0"/>
              <a:t>Health and Risk Recommendations</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C00000"/>
                </a:solidFill>
              </a:rPr>
              <a:t>High</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038847639"/>
              </p:ext>
            </p:extLst>
          </p:nvPr>
        </p:nvGraphicFramePr>
        <p:xfrm>
          <a:off x="54142" y="1321635"/>
          <a:ext cx="12091736" cy="5214335"/>
        </p:xfrm>
        <a:graphic>
          <a:graphicData uri="http://schemas.openxmlformats.org/drawingml/2006/table">
            <a:tbl>
              <a:tblPr firstRow="1" bandRow="1">
                <a:tableStyleId>{F5AB1C69-6EDB-4FF4-983F-18BD219EF322}</a:tableStyleId>
              </a:tblPr>
              <a:tblGrid>
                <a:gridCol w="433137">
                  <a:extLst>
                    <a:ext uri="{9D8B030D-6E8A-4147-A177-3AD203B41FA5}">
                      <a16:colId xmlns:a16="http://schemas.microsoft.com/office/drawing/2014/main" val="3093542262"/>
                    </a:ext>
                  </a:extLst>
                </a:gridCol>
                <a:gridCol w="7043678">
                  <a:extLst>
                    <a:ext uri="{9D8B030D-6E8A-4147-A177-3AD203B41FA5}">
                      <a16:colId xmlns:a16="http://schemas.microsoft.com/office/drawing/2014/main" val="2018168186"/>
                    </a:ext>
                  </a:extLst>
                </a:gridCol>
                <a:gridCol w="3562159">
                  <a:extLst>
                    <a:ext uri="{9D8B030D-6E8A-4147-A177-3AD203B41FA5}">
                      <a16:colId xmlns:a16="http://schemas.microsoft.com/office/drawing/2014/main" val="4023836002"/>
                    </a:ext>
                  </a:extLst>
                </a:gridCol>
                <a:gridCol w="1052762">
                  <a:extLst>
                    <a:ext uri="{9D8B030D-6E8A-4147-A177-3AD203B41FA5}">
                      <a16:colId xmlns:a16="http://schemas.microsoft.com/office/drawing/2014/main" val="1229423019"/>
                    </a:ext>
                  </a:extLst>
                </a:gridCol>
              </a:tblGrid>
              <a:tr h="634692">
                <a:tc>
                  <a:txBody>
                    <a:bodyPr/>
                    <a:lstStyle/>
                    <a:p>
                      <a:pPr algn="ctr"/>
                      <a:r>
                        <a:rPr lang="en-US" sz="1050" b="1" dirty="0"/>
                        <a:t>#</a:t>
                      </a:r>
                    </a:p>
                  </a:txBody>
                  <a:tcPr anchor="ctr">
                    <a:solidFill>
                      <a:srgbClr val="CC3300"/>
                    </a:solidFill>
                  </a:tcPr>
                </a:tc>
                <a:tc>
                  <a:txBody>
                    <a:bodyPr/>
                    <a:lstStyle/>
                    <a:p>
                      <a:pPr algn="ctr"/>
                      <a:r>
                        <a:rPr lang="en-US" sz="1050" dirty="0"/>
                        <a:t>Recommendations</a:t>
                      </a:r>
                    </a:p>
                  </a:txBody>
                  <a:tcPr anchor="ctr">
                    <a:solidFill>
                      <a:srgbClr val="CC3300"/>
                    </a:solidFill>
                  </a:tcPr>
                </a:tc>
                <a:tc>
                  <a:txBody>
                    <a:bodyPr/>
                    <a:lstStyle/>
                    <a:p>
                      <a:pPr algn="ctr"/>
                      <a:r>
                        <a:rPr lang="en-US" sz="800" dirty="0"/>
                        <a:t>Azure Service / WAF / Architecture Design</a:t>
                      </a:r>
                    </a:p>
                  </a:txBody>
                  <a:tcPr anchor="c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CC33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dirty="0">
                <a:solidFill>
                  <a:srgbClr val="EB9100"/>
                </a:solidFill>
              </a:rPr>
              <a:t>Medium</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849035668"/>
              </p:ext>
            </p:extLst>
          </p:nvPr>
        </p:nvGraphicFramePr>
        <p:xfrm>
          <a:off x="48125" y="1321635"/>
          <a:ext cx="12085721" cy="5214335"/>
        </p:xfrm>
        <a:graphic>
          <a:graphicData uri="http://schemas.openxmlformats.org/drawingml/2006/table">
            <a:tbl>
              <a:tblPr firstRow="1" bandRow="1">
                <a:tableStyleId>{F5AB1C69-6EDB-4FF4-983F-18BD219EF322}</a:tableStyleId>
              </a:tblPr>
              <a:tblGrid>
                <a:gridCol w="439154">
                  <a:extLst>
                    <a:ext uri="{9D8B030D-6E8A-4147-A177-3AD203B41FA5}">
                      <a16:colId xmlns:a16="http://schemas.microsoft.com/office/drawing/2014/main" val="876465614"/>
                    </a:ext>
                  </a:extLst>
                </a:gridCol>
                <a:gridCol w="7033404">
                  <a:extLst>
                    <a:ext uri="{9D8B030D-6E8A-4147-A177-3AD203B41FA5}">
                      <a16:colId xmlns:a16="http://schemas.microsoft.com/office/drawing/2014/main" val="2018168186"/>
                    </a:ext>
                  </a:extLst>
                </a:gridCol>
                <a:gridCol w="3566417">
                  <a:extLst>
                    <a:ext uri="{9D8B030D-6E8A-4147-A177-3AD203B41FA5}">
                      <a16:colId xmlns:a16="http://schemas.microsoft.com/office/drawing/2014/main" val="4023836002"/>
                    </a:ext>
                  </a:extLst>
                </a:gridCol>
                <a:gridCol w="1046746">
                  <a:extLst>
                    <a:ext uri="{9D8B030D-6E8A-4147-A177-3AD203B41FA5}">
                      <a16:colId xmlns:a16="http://schemas.microsoft.com/office/drawing/2014/main" val="1229423019"/>
                    </a:ext>
                  </a:extLst>
                </a:gridCol>
              </a:tblGrid>
              <a:tr h="634692">
                <a:tc>
                  <a:txBody>
                    <a:bodyPr/>
                    <a:lstStyle/>
                    <a:p>
                      <a:pPr algn="ctr"/>
                      <a:r>
                        <a:rPr lang="en-US" sz="1050" dirty="0">
                          <a:solidFill>
                            <a:srgbClr val="000000"/>
                          </a:solidFill>
                        </a:rPr>
                        <a:t>#</a:t>
                      </a:r>
                    </a:p>
                  </a:txBody>
                  <a:tcPr anchor="ctr">
                    <a:solidFill>
                      <a:srgbClr val="FFCC00"/>
                    </a:solidFill>
                  </a:tcPr>
                </a:tc>
                <a:tc>
                  <a:txBody>
                    <a:bodyPr/>
                    <a:lstStyle/>
                    <a:p>
                      <a:pPr algn="ctr"/>
                      <a:r>
                        <a:rPr lang="en-US" sz="1050" dirty="0">
                          <a:solidFill>
                            <a:srgbClr val="000000"/>
                          </a:solidFill>
                        </a:rPr>
                        <a:t>Recommendations</a:t>
                      </a:r>
                    </a:p>
                  </a:txBody>
                  <a:tcPr anchor="ctr">
                    <a:solidFill>
                      <a:srgbClr val="FFCC00"/>
                    </a:solidFill>
                  </a:tcPr>
                </a:tc>
                <a:tc>
                  <a:txBody>
                    <a:bodyPr/>
                    <a:lstStyle/>
                    <a:p>
                      <a:pPr algn="ctr"/>
                      <a:r>
                        <a:rPr lang="en-US" sz="800" dirty="0">
                          <a:solidFill>
                            <a:srgbClr val="000000"/>
                          </a:solidFill>
                        </a:rPr>
                        <a:t>Azure Service / WAF / Architecture Design</a:t>
                      </a:r>
                    </a:p>
                  </a:txBody>
                  <a:tcPr anchor="c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solidFill>
                            <a:srgbClr val="000000"/>
                          </a:solidFill>
                        </a:rPr>
                        <a:t># of Impacted Resources</a:t>
                      </a:r>
                      <a:endParaRPr lang="en-US" sz="800" dirty="0">
                        <a:solidFill>
                          <a:srgbClr val="000000"/>
                        </a:solidFill>
                      </a:endParaRPr>
                    </a:p>
                  </a:txBody>
                  <a:tcPr anchor="ctr">
                    <a:solidFill>
                      <a:srgbClr val="FFCC0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grpSp>
        <p:nvGrpSpPr>
          <p:cNvPr id="7" name="Group 6">
            <a:extLst>
              <a:ext uri="{FF2B5EF4-FFF2-40B4-BE49-F238E27FC236}">
                <a16:creationId xmlns:a16="http://schemas.microsoft.com/office/drawing/2014/main" id="{14030E02-75C2-650A-B43D-D5F42F244330}"/>
              </a:ext>
            </a:extLst>
          </p:cNvPr>
          <p:cNvGrpSpPr/>
          <p:nvPr/>
        </p:nvGrpSpPr>
        <p:grpSpPr>
          <a:xfrm>
            <a:off x="4289216" y="6812281"/>
            <a:ext cx="3515040" cy="45719"/>
            <a:chOff x="4289216" y="6747249"/>
            <a:chExt cx="3515040" cy="110752"/>
          </a:xfrm>
        </p:grpSpPr>
        <p:sp>
          <p:nvSpPr>
            <p:cNvPr id="8" name="Rectangle 7">
              <a:extLst>
                <a:ext uri="{FF2B5EF4-FFF2-40B4-BE49-F238E27FC236}">
                  <a16:creationId xmlns:a16="http://schemas.microsoft.com/office/drawing/2014/main" id="{EBE57035-A55A-A9D4-8A83-2263BF3FC5A4}"/>
                </a:ext>
              </a:extLst>
            </p:cNvPr>
            <p:cNvSpPr/>
            <p:nvPr/>
          </p:nvSpPr>
          <p:spPr bwMode="auto">
            <a:xfrm>
              <a:off x="4289216" y="6747249"/>
              <a:ext cx="1171680" cy="110752"/>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BCF599C5-9A61-F349-C60D-1472BE18911C}"/>
                </a:ext>
              </a:extLst>
            </p:cNvPr>
            <p:cNvSpPr/>
            <p:nvPr/>
          </p:nvSpPr>
          <p:spPr bwMode="auto">
            <a:xfrm>
              <a:off x="5460896" y="6747249"/>
              <a:ext cx="1171680" cy="110752"/>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 name="Rectangle 9">
              <a:extLst>
                <a:ext uri="{FF2B5EF4-FFF2-40B4-BE49-F238E27FC236}">
                  <a16:creationId xmlns:a16="http://schemas.microsoft.com/office/drawing/2014/main" id="{6FE1980B-B224-A363-32B4-83503189C231}"/>
                </a:ext>
              </a:extLst>
            </p:cNvPr>
            <p:cNvSpPr/>
            <p:nvPr/>
          </p:nvSpPr>
          <p:spPr bwMode="auto">
            <a:xfrm>
              <a:off x="6632576" y="6747249"/>
              <a:ext cx="1171680" cy="11075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en-US" b="1" dirty="0">
                <a:solidFill>
                  <a:srgbClr val="0070C0"/>
                </a:solidFill>
              </a:rPr>
              <a:t>Low</a:t>
            </a:r>
            <a:r>
              <a:rPr lang="en-US" dirty="0"/>
              <a:t> Impact issues - Recommendations</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363283189"/>
              </p:ext>
            </p:extLst>
          </p:nvPr>
        </p:nvGraphicFramePr>
        <p:xfrm>
          <a:off x="47124" y="1321635"/>
          <a:ext cx="12097753" cy="5214335"/>
        </p:xfrm>
        <a:graphic>
          <a:graphicData uri="http://schemas.openxmlformats.org/drawingml/2006/table">
            <a:tbl>
              <a:tblPr firstRow="1" bandRow="1">
                <a:tableStyleId>{7DF18680-E054-41AD-8BC1-D1AEF772440D}</a:tableStyleId>
              </a:tblPr>
              <a:tblGrid>
                <a:gridCol w="434139">
                  <a:extLst>
                    <a:ext uri="{9D8B030D-6E8A-4147-A177-3AD203B41FA5}">
                      <a16:colId xmlns:a16="http://schemas.microsoft.com/office/drawing/2014/main" val="2684924245"/>
                    </a:ext>
                  </a:extLst>
                </a:gridCol>
                <a:gridCol w="7029146">
                  <a:extLst>
                    <a:ext uri="{9D8B030D-6E8A-4147-A177-3AD203B41FA5}">
                      <a16:colId xmlns:a16="http://schemas.microsoft.com/office/drawing/2014/main" val="2018168186"/>
                    </a:ext>
                  </a:extLst>
                </a:gridCol>
                <a:gridCol w="3571663">
                  <a:extLst>
                    <a:ext uri="{9D8B030D-6E8A-4147-A177-3AD203B41FA5}">
                      <a16:colId xmlns:a16="http://schemas.microsoft.com/office/drawing/2014/main" val="4023836002"/>
                    </a:ext>
                  </a:extLst>
                </a:gridCol>
                <a:gridCol w="1062805">
                  <a:extLst>
                    <a:ext uri="{9D8B030D-6E8A-4147-A177-3AD203B41FA5}">
                      <a16:colId xmlns:a16="http://schemas.microsoft.com/office/drawing/2014/main" val="1229423019"/>
                    </a:ext>
                  </a:extLst>
                </a:gridCol>
              </a:tblGrid>
              <a:tr h="634692">
                <a:tc>
                  <a:txBody>
                    <a:bodyPr/>
                    <a:lstStyle/>
                    <a:p>
                      <a:pPr algn="ctr"/>
                      <a:r>
                        <a:rPr lang="en-US" sz="1050" dirty="0"/>
                        <a:t>#</a:t>
                      </a:r>
                    </a:p>
                  </a:txBody>
                  <a:tcPr anchor="ctr">
                    <a:solidFill>
                      <a:srgbClr val="00B0F0"/>
                    </a:solidFill>
                  </a:tcPr>
                </a:tc>
                <a:tc>
                  <a:txBody>
                    <a:bodyPr/>
                    <a:lstStyle/>
                    <a:p>
                      <a:pPr algn="ctr"/>
                      <a:r>
                        <a:rPr lang="en-US" sz="1050" dirty="0"/>
                        <a:t>Recommendations</a:t>
                      </a:r>
                    </a:p>
                  </a:txBody>
                  <a:tcPr anchor="ctr">
                    <a:solidFill>
                      <a:srgbClr val="00B0F0"/>
                    </a:solidFill>
                  </a:tcPr>
                </a:tc>
                <a:tc>
                  <a:txBody>
                    <a:bodyPr/>
                    <a:lstStyle/>
                    <a:p>
                      <a:pPr algn="ctr"/>
                      <a:r>
                        <a:rPr lang="en-US" sz="800" dirty="0"/>
                        <a:t>Azure Service / WAF / Architecture Design</a:t>
                      </a:r>
                    </a:p>
                  </a:txBody>
                  <a:tcPr anchor="c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en-US" sz="1050" dirty="0"/>
                        <a:t># of Impacted Resources</a:t>
                      </a:r>
                      <a:endParaRPr lang="en-US" sz="800" dirty="0"/>
                    </a:p>
                  </a:txBody>
                  <a:tcPr anchor="ctr">
                    <a:solidFill>
                      <a:srgbClr val="00B0F0"/>
                    </a:solidFill>
                  </a:tcPr>
                </a:tc>
                <a:extLst>
                  <a:ext uri="{0D108BD9-81ED-4DB2-BD59-A6C34878D82A}">
                    <a16:rowId xmlns:a16="http://schemas.microsoft.com/office/drawing/2014/main" val="2079067677"/>
                  </a:ext>
                </a:extLst>
              </a:tr>
              <a:tr h="392391">
                <a:tc>
                  <a:txBody>
                    <a:bodyPr/>
                    <a:lstStyle/>
                    <a:p>
                      <a:pPr algn="ctr"/>
                      <a:r>
                        <a:rPr lang="en-US" sz="1100" b="0" dirty="0"/>
                        <a:t>1</a:t>
                      </a:r>
                    </a:p>
                  </a:txBody>
                  <a:tcPr anchor="ctr"/>
                </a:tc>
                <a:tc>
                  <a:txBody>
                    <a:bodyPr/>
                    <a:lstStyle/>
                    <a:p>
                      <a:pPr algn="l"/>
                      <a:r>
                        <a:rPr lang="en-US" sz="1100" b="0" dirty="0"/>
                        <a:t>Use Zone-redundant gateway SKUs</a:t>
                      </a:r>
                    </a:p>
                  </a:txBody>
                  <a:tcPr anchor="ctr"/>
                </a:tc>
                <a:tc>
                  <a:txBody>
                    <a:bodyPr/>
                    <a:lstStyle/>
                    <a:p>
                      <a:pPr algn="ctr"/>
                      <a:r>
                        <a:rPr lang="en-US" sz="1100" dirty="0"/>
                        <a:t>ExpressRoute Gateway</a:t>
                      </a:r>
                    </a:p>
                  </a:txBody>
                  <a:tcPr anchor="ctr"/>
                </a:tc>
                <a:tc>
                  <a:txBody>
                    <a:bodyPr/>
                    <a:lstStyle/>
                    <a:p>
                      <a:pPr algn="ctr"/>
                      <a:r>
                        <a:rPr lang="en-US" sz="1100" dirty="0"/>
                        <a:t>2</a:t>
                      </a:r>
                    </a:p>
                  </a:txBody>
                  <a:tcPr anchor="ctr"/>
                </a:tc>
                <a:extLst>
                  <a:ext uri="{0D108BD9-81ED-4DB2-BD59-A6C34878D82A}">
                    <a16:rowId xmlns:a16="http://schemas.microsoft.com/office/drawing/2014/main" val="3176836022"/>
                  </a:ext>
                </a:extLst>
              </a:tr>
              <a:tr h="392391">
                <a:tc>
                  <a:txBody>
                    <a:bodyPr/>
                    <a:lstStyle/>
                    <a:p>
                      <a:pPr lvl="0" algn="ctr"/>
                      <a:r>
                        <a:rPr lang="en-US" sz="1100" b="0" dirty="0"/>
                        <a:t>2</a:t>
                      </a:r>
                    </a:p>
                  </a:txBody>
                  <a:tcPr anchor="ctr"/>
                </a:tc>
                <a:tc>
                  <a:txBody>
                    <a:bodyPr/>
                    <a:lstStyle/>
                    <a:p>
                      <a:pPr lvl="0" algn="l"/>
                      <a:r>
                        <a:rPr lang="en-US" sz="1100" b="0" dirty="0"/>
                        <a:t>Ensure the Availability Targets are well defined and communicated across teams working on the Workload.</a:t>
                      </a:r>
                    </a:p>
                  </a:txBody>
                  <a:tcPr anchor="ctr"/>
                </a:tc>
                <a:tc>
                  <a:txBody>
                    <a:bodyPr/>
                    <a:lstStyle/>
                    <a:p>
                      <a:pPr algn="ctr"/>
                      <a:r>
                        <a:rPr lang="en-US" sz="1100" dirty="0"/>
                        <a:t>WAF - 1. Define</a:t>
                      </a:r>
                    </a:p>
                  </a:txBody>
                  <a:tcPr anchor="ctr"/>
                </a:tc>
                <a:tc>
                  <a:txBody>
                    <a:bodyPr/>
                    <a:lstStyle/>
                    <a:p>
                      <a:pPr algn="ctr"/>
                      <a:r>
                        <a:rPr lang="en-US" sz="1100" dirty="0"/>
                        <a:t>Workload</a:t>
                      </a:r>
                    </a:p>
                  </a:txBody>
                  <a:tcPr anchor="ctr"/>
                </a:tc>
                <a:extLst>
                  <a:ext uri="{0D108BD9-81ED-4DB2-BD59-A6C34878D82A}">
                    <a16:rowId xmlns:a16="http://schemas.microsoft.com/office/drawing/2014/main" val="57884556"/>
                  </a:ext>
                </a:extLst>
              </a:tr>
              <a:tr h="340247">
                <a:tc>
                  <a:txBody>
                    <a:bodyPr/>
                    <a:lstStyle/>
                    <a:p>
                      <a:pPr lvl="0" algn="ctr"/>
                      <a:r>
                        <a:rPr lang="en-US" sz="1100" b="0" dirty="0"/>
                        <a:t>3</a:t>
                      </a:r>
                    </a:p>
                  </a:txBody>
                  <a:tcPr anchor="ctr"/>
                </a:tc>
                <a:tc>
                  <a:txBody>
                    <a:bodyPr/>
                    <a:lstStyle/>
                    <a:p>
                      <a:pPr lvl="0" algn="l"/>
                      <a:r>
                        <a:rPr lang="en-US" sz="1100" b="0" dirty="0"/>
                        <a:t>Production VMs should be using SSD disks</a:t>
                      </a:r>
                    </a:p>
                  </a:txBody>
                  <a:tcPr anchor="ctr"/>
                </a:tc>
                <a:tc>
                  <a:txBody>
                    <a:bodyPr/>
                    <a:lstStyle/>
                    <a:p>
                      <a:pPr algn="ctr"/>
                      <a:r>
                        <a:rPr lang="en-US" sz="1100" dirty="0"/>
                        <a:t>Virtual Machines</a:t>
                      </a:r>
                    </a:p>
                  </a:txBody>
                  <a:tcPr anchor="ctr"/>
                </a:tc>
                <a:tc>
                  <a:txBody>
                    <a:bodyPr/>
                    <a:lstStyle/>
                    <a:p>
                      <a:pPr algn="ctr"/>
                      <a:r>
                        <a:rPr lang="en-US" sz="1100" dirty="0"/>
                        <a:t>40</a:t>
                      </a:r>
                    </a:p>
                  </a:txBody>
                  <a:tcPr anchor="ctr"/>
                </a:tc>
                <a:extLst>
                  <a:ext uri="{0D108BD9-81ED-4DB2-BD59-A6C34878D82A}">
                    <a16:rowId xmlns:a16="http://schemas.microsoft.com/office/drawing/2014/main" val="3416576174"/>
                  </a:ext>
                </a:extLst>
              </a:tr>
              <a:tr h="392391">
                <a:tc>
                  <a:txBody>
                    <a:bodyPr/>
                    <a:lstStyle/>
                    <a:p>
                      <a:pPr lvl="0" algn="ctr"/>
                      <a:r>
                        <a:rPr lang="en-US" sz="1100" b="0" dirty="0"/>
                        <a:t>4</a:t>
                      </a:r>
                    </a:p>
                  </a:txBody>
                  <a:tcPr anchor="ctr"/>
                </a:tc>
                <a:tc>
                  <a:txBody>
                    <a:bodyPr/>
                    <a:lstStyle/>
                    <a:p>
                      <a:pPr lvl="0" algn="l"/>
                      <a:r>
                        <a:rPr lang="en-US" sz="1100" b="0" dirty="0"/>
                        <a:t>Connect Vnets directly with Vnet Peering when traffic inspection is not required</a:t>
                      </a:r>
                    </a:p>
                  </a:txBody>
                  <a:tcPr anchor="ctr"/>
                </a:tc>
                <a:tc>
                  <a:txBody>
                    <a:bodyPr/>
                    <a:lstStyle/>
                    <a:p>
                      <a:pPr algn="ctr"/>
                      <a:r>
                        <a:rPr lang="en-US" sz="1100" dirty="0"/>
                        <a:t>Architecture Design</a:t>
                      </a:r>
                    </a:p>
                  </a:txBody>
                  <a:tcPr anchor="ctr"/>
                </a:tc>
                <a:tc>
                  <a:txBody>
                    <a:bodyPr/>
                    <a:lstStyle/>
                    <a:p>
                      <a:pPr algn="ctr"/>
                      <a:r>
                        <a:rPr lang="en-US" sz="1100" dirty="0"/>
                        <a:t>2</a:t>
                      </a:r>
                    </a:p>
                  </a:txBody>
                  <a:tcPr anchor="ctr"/>
                </a:tc>
                <a:extLst>
                  <a:ext uri="{0D108BD9-81ED-4DB2-BD59-A6C34878D82A}">
                    <a16:rowId xmlns:a16="http://schemas.microsoft.com/office/drawing/2014/main" val="31520498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868463326"/>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139424855"/>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a:p>
                  </a:txBody>
                  <a:tcPr anchor="ctr"/>
                </a:tc>
                <a:extLst>
                  <a:ext uri="{0D108BD9-81ED-4DB2-BD59-A6C34878D82A}">
                    <a16:rowId xmlns:a16="http://schemas.microsoft.com/office/drawing/2014/main" val="2761907888"/>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3087896313"/>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88606709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1684539754"/>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a:p>
                  </a:txBody>
                  <a:tcPr anchor="ctr"/>
                </a:tc>
                <a:extLst>
                  <a:ext uri="{0D108BD9-81ED-4DB2-BD59-A6C34878D82A}">
                    <a16:rowId xmlns:a16="http://schemas.microsoft.com/office/drawing/2014/main" val="3510008677"/>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dirty="0"/>
                    </a:p>
                  </a:txBody>
                  <a:tcPr anchor="ctr"/>
                </a:tc>
                <a:tc>
                  <a:txBody>
                    <a:bodyPr/>
                    <a:lstStyle/>
                    <a:p>
                      <a:pPr algn="ctr"/>
                      <a:endParaRPr lang="en-US" sz="1100" dirty="0"/>
                    </a:p>
                  </a:txBody>
                  <a:tcPr anchor="ctr"/>
                </a:tc>
                <a:extLst>
                  <a:ext uri="{0D108BD9-81ED-4DB2-BD59-A6C34878D82A}">
                    <a16:rowId xmlns:a16="http://schemas.microsoft.com/office/drawing/2014/main" val="2475013441"/>
                  </a:ext>
                </a:extLst>
              </a:tr>
              <a:tr h="340247">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anchor="ct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anchor="ctr"/>
                </a:tc>
                <a:tc>
                  <a:txBody>
                    <a:bodyPr/>
                    <a:lstStyle/>
                    <a:p>
                      <a:pPr algn="ctr"/>
                      <a:endParaRPr lang="en-US" sz="1100"/>
                    </a:p>
                  </a:txBody>
                  <a:tcPr anchor="ctr"/>
                </a:tc>
                <a:tc>
                  <a:txBody>
                    <a:bodyPr/>
                    <a:lstStyle/>
                    <a:p>
                      <a:pPr algn="ctr"/>
                      <a:endParaRPr lang="en-US" sz="1100" dirty="0"/>
                    </a:p>
                  </a:txBody>
                  <a:tcPr anchor="ct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en-US" dirty="0"/>
              <a:t>Design, Platform and Support recommendations</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en-US" dirty="0"/>
              <a:t>Architectural Design, Microsoft Outages, Support Incidents, Service Retirements</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Architectural Recommendations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 Add any changes to the architecture that could help improve resiliency. Make sure the recommendations are added to the Excel “Action Plan” and entered in </a:t>
            </a:r>
            <a:r>
              <a:rPr kumimoji="0" lang="en-US" sz="16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16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a:t>Observations or recommendations</a:t>
            </a:r>
          </a:p>
          <a:p>
            <a:pPr marL="285750" indent="-285750" rtl="0">
              <a:lnSpc>
                <a:spcPct val="150000"/>
              </a:lnSpc>
              <a:buFont typeface="Arial" panose="020B0604020202020204" pitchFamily="34" charset="0"/>
              <a:buChar char="•"/>
            </a:pPr>
            <a:r>
              <a:rPr lang="en-US" sz="1400" b="1"/>
              <a:t>Observations or recommendations</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Recent Microsoft Outages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Outages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2960682"/>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VKBN-P80 - Intermittent connectivity issues - East US 2</a:t>
            </a:r>
          </a:p>
          <a:p>
            <a:pPr lvl="1">
              <a:lnSpc>
                <a:spcPct val="150000"/>
              </a:lnSpc>
            </a:pPr>
            <a:r>
              <a:rPr lang="en-US" sz="1400" b="1" i="0" dirty="0">
                <a:solidFill>
                  <a:srgbClr val="323130"/>
                </a:solidFill>
                <a:effectLst/>
                <a:latin typeface="Segoe UI" panose="020B0502040204020203" pitchFamily="34" charset="0"/>
              </a:rPr>
              <a:t>What happened:</a:t>
            </a:r>
            <a:endParaRPr lang="en-US" sz="1400" dirty="0"/>
          </a:p>
          <a:p>
            <a:pPr marL="742950" lvl="1" indent="-285750">
              <a:lnSpc>
                <a:spcPct val="150000"/>
              </a:lnSpc>
              <a:buFont typeface="Arial" panose="020B0604020202020204" pitchFamily="34" charset="0"/>
              <a:buChar char="•"/>
            </a:pPr>
            <a:r>
              <a:rPr lang="en-US" sz="1400" b="0" i="0" dirty="0">
                <a:solidFill>
                  <a:srgbClr val="323130"/>
                </a:solidFill>
                <a:effectLst/>
                <a:latin typeface="Segoe UI" panose="020B0502040204020203" pitchFamily="34" charset="0"/>
              </a:rPr>
              <a:t>{{Text}}</a:t>
            </a:r>
          </a:p>
          <a:p>
            <a:pPr lvl="1">
              <a:lnSpc>
                <a:spcPct val="150000"/>
              </a:lnSpc>
            </a:pPr>
            <a:r>
              <a:rPr lang="en-US" sz="1400" b="1" dirty="0">
                <a:solidFill>
                  <a:srgbClr val="323130"/>
                </a:solidFill>
                <a:latin typeface="Segoe UI" panose="020B0502040204020203" pitchFamily="34" charset="0"/>
              </a:rPr>
              <a:t>Impacted Service</a:t>
            </a:r>
            <a:r>
              <a:rPr lang="en-US" sz="1400" b="1" i="0" dirty="0">
                <a:solidFill>
                  <a:srgbClr val="323130"/>
                </a:solidFill>
                <a:effectLst/>
                <a:latin typeface="Segoe UI" panose="020B0502040204020203" pitchFamily="34" charset="0"/>
              </a:rPr>
              <a:t>:</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{{Text}}</a:t>
            </a:r>
          </a:p>
          <a:p>
            <a:pPr lvl="1">
              <a:lnSpc>
                <a:spcPct val="150000"/>
              </a:lnSpc>
            </a:pPr>
            <a:r>
              <a:rPr lang="en-US" sz="1400" b="1" dirty="0">
                <a:solidFill>
                  <a:srgbClr val="323130"/>
                </a:solidFill>
                <a:latin typeface="Segoe UI" panose="020B0502040204020203" pitchFamily="34" charset="0"/>
              </a:rPr>
              <a:t>How can customers make incidents like this less impactful:</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en-US" sz="1400" dirty="0"/>
              <a:t>{{Text}}</a:t>
            </a:r>
          </a:p>
          <a:p>
            <a:pPr lvl="1">
              <a:lnSpc>
                <a:spcPct val="150000"/>
              </a:lnSpc>
            </a:pPr>
            <a:r>
              <a:rPr lang="en-US" sz="1400" b="1" dirty="0">
                <a:solidFill>
                  <a:srgbClr val="323130"/>
                </a:solidFill>
                <a:latin typeface="Segoe UI" panose="020B0502040204020203" pitchFamily="34" charset="0"/>
              </a:rPr>
              <a:t>Recommendation:</a:t>
            </a:r>
          </a:p>
          <a:p>
            <a:pPr marL="742950" lvl="1" indent="-285750">
              <a:lnSpc>
                <a:spcPct val="150000"/>
              </a:lnSpc>
              <a:buFont typeface="Arial" panose="020B0604020202020204" pitchFamily="34" charset="0"/>
              <a:buChar char="•"/>
            </a:pPr>
            <a:r>
              <a:rPr lang="en-US" sz="1400" dirty="0"/>
              <a:t>.</a:t>
            </a:r>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Agenda</a:t>
            </a:r>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724096"/>
          </a:xfrm>
        </p:spPr>
        <p:txBody>
          <a:bodyPr/>
          <a:lstStyle/>
          <a:p>
            <a:pPr marL="342900" indent="-342900">
              <a:buFont typeface="Arial" panose="020B0604020202020204" pitchFamily="34" charset="0"/>
              <a:buChar char="•"/>
            </a:pPr>
            <a:r>
              <a:rPr lang="en-GB" sz="2000" dirty="0"/>
              <a:t>Introduction</a:t>
            </a:r>
          </a:p>
          <a:p>
            <a:pPr marL="342900" indent="-342900">
              <a:buFont typeface="Arial" panose="020B0604020202020204" pitchFamily="34" charset="0"/>
              <a:buChar char="•"/>
            </a:pPr>
            <a:r>
              <a:rPr lang="en-GB" sz="2000" dirty="0"/>
              <a:t>Executive Summary</a:t>
            </a:r>
          </a:p>
          <a:p>
            <a:pPr marL="342900" indent="-342900">
              <a:buFont typeface="Arial" panose="020B0604020202020204" pitchFamily="34" charset="0"/>
              <a:buChar char="•"/>
            </a:pPr>
            <a:r>
              <a:rPr lang="en-GB" sz="2000" dirty="0"/>
              <a:t>Baseline Metrics &amp; Insights Details</a:t>
            </a:r>
          </a:p>
          <a:p>
            <a:pPr marL="342900" indent="-342900">
              <a:buFont typeface="Arial" panose="020B0604020202020204" pitchFamily="34" charset="0"/>
              <a:buChar char="•"/>
            </a:pPr>
            <a:r>
              <a:rPr lang="en-GB" sz="2000" dirty="0"/>
              <a:t>Health and Risk - Recommendations</a:t>
            </a:r>
          </a:p>
          <a:p>
            <a:pPr marL="342900" indent="-342900">
              <a:buFont typeface="Arial" panose="020B0604020202020204" pitchFamily="34" charset="0"/>
              <a:buChar char="•"/>
            </a:pPr>
            <a:r>
              <a:rPr lang="en-GB" sz="2000" dirty="0"/>
              <a:t>Design, Platform and Support Recommendations</a:t>
            </a:r>
          </a:p>
          <a:p>
            <a:pPr marL="342900" indent="-342900">
              <a:buFont typeface="Arial" panose="020B0604020202020204" pitchFamily="34" charset="0"/>
              <a:buChar char="•"/>
            </a:pPr>
            <a:r>
              <a:rPr lang="en-GB" sz="2000" dirty="0"/>
              <a:t>Next Steps – Remediation Plan</a:t>
            </a:r>
          </a:p>
          <a:p>
            <a:pPr marL="342900" indent="-342900">
              <a:buFont typeface="Arial" panose="020B0604020202020204" pitchFamily="34" charset="0"/>
              <a:buChar char="•"/>
            </a:pPr>
            <a:r>
              <a:rPr lang="en-GB" sz="2000" dirty="0"/>
              <a:t>Microsoft Assistance</a:t>
            </a:r>
          </a:p>
          <a:p>
            <a:pPr marL="342900" indent="-342900">
              <a:buFont typeface="Arial" panose="020B0604020202020204" pitchFamily="34" charset="0"/>
              <a:buChar char="•"/>
            </a:pPr>
            <a:r>
              <a:rPr lang="en-GB" sz="2000" dirty="0"/>
              <a:t>Questions &amp; Feedback</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dirty="0"/>
              <a:t>Sev-A Support Requests (past 3 months)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Add Support Incidents that impacted the workload.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{{Title}}</a:t>
            </a:r>
          </a:p>
          <a:p>
            <a:pPr marL="742950" lvl="1" indent="-285750">
              <a:lnSpc>
                <a:spcPct val="150000"/>
              </a:lnSpc>
              <a:buFont typeface="Arial" panose="020B0604020202020204" pitchFamily="34" charset="0"/>
              <a:buChar char="•"/>
            </a:pPr>
            <a:r>
              <a:rPr lang="en-US" sz="1400" dirty="0"/>
              <a:t>{{Status}}</a:t>
            </a:r>
          </a:p>
          <a:p>
            <a:pPr marL="742950" lvl="1" indent="-285750">
              <a:lnSpc>
                <a:spcPct val="150000"/>
              </a:lnSpc>
              <a:buFont typeface="Arial" panose="020B0604020202020204" pitchFamily="34" charset="0"/>
              <a:buChar char="•"/>
            </a:pPr>
            <a:r>
              <a:rPr lang="en-US" sz="1400" dirty="0"/>
              <a:t>{{</a:t>
            </a:r>
            <a:r>
              <a:rPr lang="en-US" sz="1400" dirty="0" err="1"/>
              <a:t>Creation_Date</a:t>
            </a:r>
            <a:r>
              <a:rPr lang="en-US" sz="1400" dirty="0"/>
              <a:t>}}</a:t>
            </a:r>
          </a:p>
          <a:p>
            <a:pPr marL="742950" lvl="1" indent="-285750">
              <a:lnSpc>
                <a:spcPct val="150000"/>
              </a:lnSpc>
              <a:buFont typeface="Arial" panose="020B0604020202020204" pitchFamily="34" charset="0"/>
              <a:buChar char="•"/>
            </a:pPr>
            <a:r>
              <a:rPr lang="en-US" sz="1400" dirty="0"/>
              <a:t>Recommendation: </a:t>
            </a:r>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en-US"/>
              <a:t>Service Retirement Notifications</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Segoe UI"/>
                <a:ea typeface="+mn-ea"/>
                <a:cs typeface="+mn-cs"/>
              </a:rPr>
              <a:t>REQUIRED - Customize based on workload findings. Make sure the recommendations are added to the Excel “Action Plan” and entered in </a:t>
            </a:r>
            <a:r>
              <a:rPr kumimoji="0" lang="en-US" sz="2000" b="0" i="0" u="none" strike="noStrike" kern="1200" cap="none" spc="0" normalizeH="0" baseline="0" noProof="0" dirty="0" err="1">
                <a:ln>
                  <a:noFill/>
                </a:ln>
                <a:solidFill>
                  <a:schemeClr val="bg1"/>
                </a:solidFill>
                <a:effectLst/>
                <a:uLnTx/>
                <a:uFillTx/>
                <a:latin typeface="Segoe UI"/>
                <a:ea typeface="+mn-ea"/>
                <a:cs typeface="+mn-cs"/>
              </a:rPr>
              <a:t>CxObserve</a:t>
            </a:r>
            <a:r>
              <a:rPr kumimoji="0" lang="en-US" sz="2000" b="0" i="0" u="none" strike="noStrike" kern="1200" cap="none" spc="0" normalizeH="0" baseline="0" noProof="0" dirty="0">
                <a:ln>
                  <a:noFill/>
                </a:ln>
                <a:solidFill>
                  <a:schemeClr val="bg1"/>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75359"/>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en-US" sz="1400" b="1" dirty="0"/>
              <a:t>RV9Y-TP0 - Active : Final Notice: Windows Container virtual machine images that were retired on 30 </a:t>
            </a:r>
            <a:r>
              <a:rPr lang="en-US" sz="1400" b="1"/>
              <a:t>April 2023</a:t>
            </a:r>
            <a:endParaRPr lang="en-US" sz="1400" b="1" dirty="0"/>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en-US" dirty="0"/>
              <a:t>Next Steps</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en-US" dirty="0"/>
              <a:t>Remediation Planning, Level-up, Platform Quality Updates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en-US"/>
              <a:t>Recommended Training, Design and Implement Microsoft Services</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a:ln>
                  <a:noFill/>
                </a:ln>
                <a:solidFill>
                  <a:schemeClr val="bg1"/>
                </a:solidFill>
                <a:effectLst/>
                <a:uLnTx/>
                <a:uFillTx/>
                <a:latin typeface="Segoe UI"/>
                <a:ea typeface="+mn-ea"/>
                <a:cs typeface="+mn-cs"/>
              </a:rPr>
              <a:t>REQUIRED - Customize based on workload findings</a:t>
            </a: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034107290"/>
              </p:ext>
            </p:extLst>
          </p:nvPr>
        </p:nvGraphicFramePr>
        <p:xfrm>
          <a:off x="455996" y="1544442"/>
          <a:ext cx="11306468" cy="4104516"/>
        </p:xfrm>
        <a:graphic>
          <a:graphicData uri="http://schemas.openxmlformats.org/drawingml/2006/table">
            <a:tbl>
              <a:tblPr firstRow="1" firstCol="1" bandRow="1"/>
              <a:tblGrid>
                <a:gridCol w="93548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514528">
                <a:tc>
                  <a:txBody>
                    <a:bodyPr/>
                    <a:lstStyle/>
                    <a:p>
                      <a:pPr marL="0" marR="0" algn="ctr">
                        <a:lnSpc>
                          <a:spcPct val="115000"/>
                        </a:lnSpc>
                        <a:spcBef>
                          <a:spcPts val="600"/>
                        </a:spcBef>
                        <a:spcAft>
                          <a:spcPts val="600"/>
                        </a:spcAft>
                      </a:pPr>
                      <a:r>
                        <a:rPr lang="nl-NL" sz="1400" b="1" dirty="0">
                          <a:solidFill>
                            <a:srgbClr val="FFFFFF"/>
                          </a:solidFill>
                          <a:effectLst/>
                          <a:latin typeface="Segoe UI" panose="020B0502040204020203" pitchFamily="34" charset="0"/>
                          <a:ea typeface="MS Mincho" panose="02020609040205080304" pitchFamily="49" charset="-128"/>
                          <a:cs typeface="Arial" panose="020B0604020202020204" pitchFamily="34" charset="0"/>
                        </a:rPr>
                        <a:t>Priority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MS Mincho" panose="02020609040205080304" pitchFamily="49" charset="-128"/>
                          <a:cs typeface="Arial" panose="020B0604020202020204" pitchFamily="34" charset="0"/>
                        </a:rPr>
                        <a:t>Microsoft Service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nl-NL" sz="1400" b="1">
                          <a:solidFill>
                            <a:srgbClr val="FFFFFF"/>
                          </a:solidFill>
                          <a:effectLst/>
                          <a:latin typeface="Segoe UI" panose="020B0502040204020203" pitchFamily="34" charset="0"/>
                          <a:ea typeface="Calibri" panose="020F0502020204030204" pitchFamily="34" charset="0"/>
                          <a:cs typeface="Arial" panose="020B0604020202020204" pitchFamily="34" charset="0"/>
                        </a:rPr>
                        <a:t>Customer Value (Outcomes)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000000"/>
                      </a:solid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1064494">
                <a:tc>
                  <a:txBody>
                    <a:bodyPr/>
                    <a:lstStyle/>
                    <a:p>
                      <a:pPr marL="0" marR="0" algn="ctr" defTabSz="932746" rtl="0" eaLnBrk="1" latinLnBrk="0" hangingPunct="1">
                        <a:lnSpc>
                          <a:spcPct val="115000"/>
                        </a:lnSpc>
                        <a:spcBef>
                          <a:spcPts val="600"/>
                        </a:spcBef>
                        <a:spcAft>
                          <a:spcPts val="600"/>
                        </a:spcAft>
                      </a:pPr>
                      <a:r>
                        <a:rPr lang="nl-NL"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Critical</a:t>
                      </a:r>
                      <a:endPar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ctr"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Azure Networking Design and Implementation – Azure Network Topology Scenario (ExpressRoute module)</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en-US" sz="1400" kern="1200" dirty="0">
                          <a:solidFill>
                            <a:schemeClr val="tx1"/>
                          </a:solidFill>
                          <a:effectLst/>
                          <a:latin typeface="Calibri" panose="020F0502020204030204" pitchFamily="34" charset="0"/>
                          <a:ea typeface="Calibri" panose="020F0502020204030204" pitchFamily="34" charset="0"/>
                          <a:cs typeface="Arial" panose="020B0604020202020204" pitchFamily="34" charset="0"/>
                        </a:rPr>
                        <a:t>Enhance your Azure network's resilience and security, aligning with top recommendations for reliability, resiliency, operational excellence, performance efficiency, and security.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Medium</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Recovery Design &amp; Implement</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Craft and execute a disaster recovery plan, ensuring business continuity.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514528">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Low</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Remediation - Infra services</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en-US" sz="1400" dirty="0">
                          <a:effectLst/>
                          <a:latin typeface="Calibri" panose="020F0502020204030204" pitchFamily="34" charset="0"/>
                          <a:ea typeface="Calibri" panose="020F0502020204030204" pitchFamily="34" charset="0"/>
                          <a:cs typeface="Arial" panose="020B0604020202020204" pitchFamily="34" charset="0"/>
                        </a:rPr>
                        <a:t>Address and fix key infrastructure issues, boosting your system's reliability.</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981910">
                <a:tc>
                  <a:txBody>
                    <a:bodyPr/>
                    <a:lstStyle/>
                    <a:p>
                      <a:pPr marL="0" marR="0" algn="ctr">
                        <a:lnSpc>
                          <a:spcPct val="115000"/>
                        </a:lnSpc>
                        <a:spcBef>
                          <a:spcPts val="600"/>
                        </a:spcBef>
                        <a:spcAft>
                          <a:spcPts val="600"/>
                        </a:spcAft>
                      </a:pPr>
                      <a:r>
                        <a:rPr lang="en-US" sz="1400" dirty="0">
                          <a:effectLst/>
                          <a:latin typeface="Calibri" panose="020F0502020204030204" pitchFamily="34" charset="0"/>
                          <a:ea typeface="Calibri" panose="020F0502020204030204" pitchFamily="34" charset="0"/>
                          <a:cs typeface="Arial" panose="020B0604020202020204" pitchFamily="34" charset="0"/>
                        </a:rPr>
                        <a:t>High</a:t>
                      </a: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Well-Architected Reliability - Availability Zone and Multi-Region Design and Implementation</a:t>
                      </a: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sz="1400" dirty="0">
                          <a:effectLst/>
                          <a:latin typeface="Calibri" panose="020F0502020204030204" pitchFamily="34" charset="0"/>
                          <a:ea typeface="Calibri" panose="020F0502020204030204" pitchFamily="34" charset="0"/>
                          <a:cs typeface="Arial" panose="020B0604020202020204" pitchFamily="34" charset="0"/>
                        </a:rPr>
                        <a:t>Develop a high-availability and disaster recovery plan across multiple zones or regions for higher resilience.</a:t>
                      </a: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514528">
                <a:tc>
                  <a:txBody>
                    <a:bodyPr/>
                    <a:lstStyle/>
                    <a:p>
                      <a:pPr marL="0" marR="0" algn="ctr">
                        <a:lnSpc>
                          <a:spcPct val="115000"/>
                        </a:lnSpc>
                        <a:spcBef>
                          <a:spcPts val="600"/>
                        </a:spcBef>
                        <a:spcAft>
                          <a:spcPts val="600"/>
                        </a:spcAft>
                      </a:pPr>
                      <a:r>
                        <a:rPr lang="nl-NL" sz="1400">
                          <a:effectLst/>
                          <a:latin typeface="Segoe UI" panose="020B0502040204020203" pitchFamily="34" charset="0"/>
                          <a:ea typeface="MS Mincho" panose="02020609040205080304" pitchFamily="49" charset="-128"/>
                          <a:cs typeface="Arial" panose="020B0604020202020204" pitchFamily="34" charset="0"/>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a:noFill/>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w="12700" cap="flat" cmpd="sng" algn="ctr">
                      <a:solidFill>
                        <a:srgbClr val="525251"/>
                      </a:solidFill>
                      <a:prstDash val="solid"/>
                      <a:round/>
                      <a:headEnd type="none" w="med" len="med"/>
                      <a:tailEnd type="none" w="med" len="med"/>
                    </a:lnR>
                    <a:lnT>
                      <a:noFill/>
                    </a:lnT>
                    <a:lnB>
                      <a:noFill/>
                    </a:lnB>
                    <a:solidFill>
                      <a:srgbClr val="F0F0F0"/>
                    </a:solidFill>
                  </a:tcPr>
                </a:tc>
                <a:tc>
                  <a:txBody>
                    <a:bodyPr/>
                    <a:lstStyle/>
                    <a:p>
                      <a:pPr marL="0" marR="0">
                        <a:lnSpc>
                          <a:spcPct val="107000"/>
                        </a:lnSpc>
                        <a:spcBef>
                          <a:spcPts val="0"/>
                        </a:spcBef>
                        <a:spcAft>
                          <a:spcPts val="1500"/>
                        </a:spcAft>
                      </a:pPr>
                      <a:r>
                        <a:rPr lang="nl-NL" sz="1400" dirty="0">
                          <a:effectLst/>
                          <a:latin typeface="Segoe UI" panose="020B0502040204020203"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44002" marR="44002" marT="0" marB="0" anchor="ctr">
                    <a:lnL w="12700" cap="flat" cmpd="sng" algn="ctr">
                      <a:solidFill>
                        <a:srgbClr val="525251"/>
                      </a:solid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en-US"/>
              <a:t>Q&amp;A and Resources</a:t>
            </a:r>
          </a:p>
        </p:txBody>
      </p:sp>
      <p:pic>
        <p:nvPicPr>
          <p:cNvPr id="7" name="Picture Placeholder 6" descr="A group of people sitting at a table&#10;&#10;Description automatically generated">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568742"/>
            <a:ext cx="4822952" cy="4185761"/>
          </a:xfrm>
        </p:spPr>
        <p:txBody>
          <a:bodyPr/>
          <a:lstStyle/>
          <a:p>
            <a:pPr>
              <a:lnSpc>
                <a:spcPct val="100000"/>
              </a:lnSpc>
            </a:pP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Designing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hlinkClick r:id="rId4">
                  <a:extLst>
                    <a:ext uri="{A12FA001-AC4F-418D-AE19-62706E023703}">
                      <ahyp:hlinkClr xmlns:ahyp="http://schemas.microsoft.com/office/drawing/2018/hyperlinkcolor" val="tx"/>
                    </a:ext>
                  </a:extLst>
                </a:hlinkClick>
              </a:rPr>
              <a:t>Building Resilient and Reliable Azure Applications</a:t>
            </a:r>
            <a:br>
              <a:rPr kumimoji="0" lang="en-US" sz="1800" b="0" i="0" u="sng" strike="noStrike" kern="1200" cap="none" spc="0" normalizeH="0" baseline="0" noProof="0" dirty="0">
                <a:ln w="3175">
                  <a:noFill/>
                </a:ln>
                <a:solidFill>
                  <a:srgbClr val="0078D4"/>
                </a:soli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5"/>
              </a:rPr>
              <a:t>Error Handling for Resilient Cloud Applications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6"/>
              </a:rPr>
              <a:t>Cloud Application Resiliency Patterns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7"/>
              </a:rPr>
              <a:t>Cloud Application Availability Patterns</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Mission-Critical Workloads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8"/>
              </a:rPr>
              <a:t>What is a mission-critical workload?</a:t>
            </a:r>
            <a:endPar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Operating Reliable Applications</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9"/>
              </a:rPr>
              <a:t>Site Reliability Engineering Resources</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t>Theoretical</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hlinkClick r:id="rId10"/>
              </a:rPr>
              <a:t>Reliability and Availability Engineering</a:t>
            </a:r>
            <a:endParaRPr lang="en-US" sz="1200" dirty="0"/>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en-US"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Resiliency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and </a:t>
            </a:r>
            <a:r>
              <a:rPr kumimoji="0" lang="en-US"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Reliability</a:t>
            </a:r>
            <a:r>
              <a:rPr kumimoji="0" lang="en-US"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 Resources</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en-US" sz="2800"/>
              <a:t>Thank you.</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a16="http://schemas.microsoft.com/office/drawing/2014/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en-US" dirty="0"/>
              <a:t>Well-Architected Framework - Reliability</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a:t>Why do bad things happen?</a:t>
            </a:r>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78D4"/>
                </a:solidFill>
                <a:effectLst/>
                <a:uLnTx/>
                <a:uFillTx/>
                <a:latin typeface="Segoe UI Semibold"/>
                <a:ea typeface="+mn-ea"/>
                <a:cs typeface="+mn-cs"/>
              </a:rPr>
              <a:t>LAYERS OF DEFENSE</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Institution defense shape">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913712"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Institution</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00119" y="3251457"/>
            <a:ext cx="848374" cy="1028167"/>
            <a:chOff x="10800119" y="3251457"/>
            <a:chExt cx="848374"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0800119" y="4064180"/>
              <a:ext cx="848374"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D83B01"/>
                  </a:solidFill>
                  <a:effectLst/>
                  <a:uLnTx/>
                  <a:uFillTx/>
                  <a:latin typeface="Segoe UI Semibold"/>
                  <a:ea typeface="+mn-ea"/>
                  <a:cs typeface="+mn-cs"/>
                </a:rPr>
                <a:t>ACCIDENT</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Organization</a:t>
              </a:r>
            </a:p>
          </p:txBody>
        </p:sp>
        <p:sp>
          <p:nvSpPr>
            <p:cNvPr id="80" name="Freeform: Shape 79" descr="Organization defense shape">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876843"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Individual</a:t>
              </a:r>
            </a:p>
          </p:txBody>
        </p:sp>
        <p:sp>
          <p:nvSpPr>
            <p:cNvPr id="128" name="Freeform: Shape 127" descr="Individual defense shape">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817211"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Technical</a:t>
              </a:r>
            </a:p>
          </p:txBody>
        </p:sp>
        <p:sp>
          <p:nvSpPr>
            <p:cNvPr id="139" name="Freeform: Shape 138" descr="Technical defense shape">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Red line">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Red line">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Red line">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Red line">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Profession</a:t>
              </a:r>
            </a:p>
          </p:txBody>
        </p:sp>
        <p:sp>
          <p:nvSpPr>
            <p:cNvPr id="108" name="Freeform: Shape 107" descr="Profession defense shape">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Team</a:t>
              </a:r>
            </a:p>
          </p:txBody>
        </p:sp>
        <p:sp>
          <p:nvSpPr>
            <p:cNvPr id="117" name="Freeform: Shape 116" descr="Team defense shape">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Red line">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Red line">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Red line">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Red line">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Red line">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Red line">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Red line">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84813" y="1294392"/>
            <a:ext cx="760208" cy="2159553"/>
            <a:chOff x="2184813" y="1294392"/>
            <a:chExt cx="76020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84813" y="1294392"/>
              <a:ext cx="76020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Incomplete</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procedures</a:t>
              </a:r>
            </a:p>
          </p:txBody>
        </p:sp>
        <p:sp>
          <p:nvSpPr>
            <p:cNvPr id="150" name="Freeform: Shape 149" descr="Vertical line">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828925" y="2017409"/>
            <a:ext cx="776495" cy="1263621"/>
            <a:chOff x="2828925" y="2017409"/>
            <a:chExt cx="77649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828925" y="2017409"/>
              <a:ext cx="77649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Regulatory</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narrowness</a:t>
              </a:r>
            </a:p>
          </p:txBody>
        </p:sp>
        <p:sp>
          <p:nvSpPr>
            <p:cNvPr id="151" name="Freeform: Shape 150" descr="Vertical line">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657563" y="1590783"/>
            <a:ext cx="660437" cy="1814512"/>
            <a:chOff x="3657563" y="1590783"/>
            <a:chExt cx="66043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657563" y="1590783"/>
              <a:ext cx="66043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Mixed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messages</a:t>
              </a:r>
            </a:p>
          </p:txBody>
        </p:sp>
        <p:sp>
          <p:nvSpPr>
            <p:cNvPr id="152" name="Freeform: Shape 151" descr="Vertical line">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553929" y="1810929"/>
            <a:ext cx="783420" cy="1560653"/>
            <a:chOff x="4553929" y="1810929"/>
            <a:chExt cx="783420"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553929" y="1810929"/>
              <a:ext cx="783420"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Production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pressures</a:t>
              </a:r>
            </a:p>
          </p:txBody>
        </p:sp>
        <p:sp>
          <p:nvSpPr>
            <p:cNvPr id="153" name="Freeform: Shape 152" descr="Vertical line">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414846" y="2022878"/>
            <a:ext cx="970329" cy="909392"/>
            <a:chOff x="5414846" y="2022878"/>
            <a:chExt cx="970329"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414846" y="2022878"/>
              <a:ext cx="97032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Responsibility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shifting</a:t>
              </a:r>
            </a:p>
          </p:txBody>
        </p:sp>
        <p:sp>
          <p:nvSpPr>
            <p:cNvPr id="154" name="Freeform: Shape 153" descr="Vertical line">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565469" y="1664559"/>
            <a:ext cx="808298" cy="1440652"/>
            <a:chOff x="6565469" y="1664559"/>
            <a:chExt cx="808298"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565469" y="1664559"/>
              <a:ext cx="80829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Inadequate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training</a:t>
              </a:r>
            </a:p>
          </p:txBody>
        </p:sp>
        <p:sp>
          <p:nvSpPr>
            <p:cNvPr id="155" name="Freeform: Shape 154" descr="Vertical line">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538110" y="1539402"/>
            <a:ext cx="757002" cy="1544337"/>
            <a:chOff x="8538110" y="1539402"/>
            <a:chExt cx="757002"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538110" y="1539402"/>
              <a:ext cx="75700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Clumsy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technology</a:t>
              </a:r>
            </a:p>
          </p:txBody>
        </p:sp>
        <p:sp>
          <p:nvSpPr>
            <p:cNvPr id="156" name="Freeform: Shape 155" descr="Vertical line">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699967" y="2265463"/>
            <a:ext cx="780662" cy="1105297"/>
            <a:chOff x="7699967" y="2265463"/>
            <a:chExt cx="780662"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699967" y="2265463"/>
              <a:ext cx="78066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Attention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distractions</a:t>
              </a:r>
            </a:p>
          </p:txBody>
        </p:sp>
        <p:sp>
          <p:nvSpPr>
            <p:cNvPr id="157" name="Freeform: Shape 156" descr="Vertical line">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68256" y="1294392"/>
            <a:ext cx="869212" cy="1639091"/>
            <a:chOff x="9768256" y="1294392"/>
            <a:chExt cx="869212"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68256" y="1294392"/>
              <a:ext cx="869212"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Deferred </a:t>
              </a:r>
              <a:br>
                <a:rPr kumimoji="0" lang="en-US" sz="1200" b="0" i="0" u="none" strike="noStrike" kern="1200" cap="none" spc="0" normalizeH="0" baseline="0" noProof="0">
                  <a:ln>
                    <a:noFill/>
                  </a:ln>
                  <a:solidFill>
                    <a:srgbClr val="FFFFFF"/>
                  </a:solidFill>
                  <a:effectLst/>
                  <a:uLnTx/>
                  <a:uFillTx/>
                  <a:latin typeface="Segoe UI"/>
                  <a:ea typeface="+mn-ea"/>
                  <a:cs typeface="+mn-cs"/>
                </a:rPr>
              </a:br>
              <a:r>
                <a:rPr kumimoji="0" lang="en-US" sz="1200" b="0" i="0" u="none" strike="noStrike" kern="1200" cap="none" spc="0" normalizeH="0" baseline="0" noProof="0">
                  <a:ln>
                    <a:noFill/>
                  </a:ln>
                  <a:solidFill>
                    <a:srgbClr val="FFFFFF"/>
                  </a:solidFill>
                  <a:effectLst/>
                  <a:uLnTx/>
                  <a:uFillTx/>
                  <a:latin typeface="Segoe UI"/>
                  <a:ea typeface="+mn-ea"/>
                  <a:cs typeface="+mn-cs"/>
                </a:rPr>
                <a:t>maintenance</a:t>
              </a:r>
            </a:p>
          </p:txBody>
        </p:sp>
        <p:sp>
          <p:nvSpPr>
            <p:cNvPr id="158" name="Freeform: Shape 157" descr="Vertical line">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97808" y="2060799"/>
            <a:ext cx="519060" cy="1430278"/>
            <a:chOff x="9497808" y="2060799"/>
            <a:chExt cx="519060"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97808" y="2060799"/>
              <a:ext cx="49051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Coding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a:ea typeface="+mn-ea"/>
                  <a:cs typeface="+mn-cs"/>
                </a:rPr>
                <a:t>bugs</a:t>
              </a:r>
            </a:p>
          </p:txBody>
        </p:sp>
        <p:sp>
          <p:nvSpPr>
            <p:cNvPr id="62" name="Freeform: Shape 61" descr="Vertical line">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543813" y="3186235"/>
            <a:ext cx="1011495" cy="1637885"/>
            <a:chOff x="543813" y="3186235"/>
            <a:chExt cx="1011495"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689878" y="3186235"/>
              <a:ext cx="719364"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Triggers</a:t>
              </a:r>
            </a:p>
          </p:txBody>
        </p:sp>
        <p:sp>
          <p:nvSpPr>
            <p:cNvPr id="16" name="TextBox 15">
              <a:extLst>
                <a:ext uri="{FF2B5EF4-FFF2-40B4-BE49-F238E27FC236}">
                  <a16:creationId xmlns:a16="http://schemas.microsoft.com/office/drawing/2014/main" id="{DD73567F-16C6-45A2-B84C-9D6457B65FC0}"/>
                </a:ext>
              </a:extLst>
            </p:cNvPr>
            <p:cNvSpPr txBox="1"/>
            <p:nvPr/>
          </p:nvSpPr>
          <p:spPr>
            <a:xfrm>
              <a:off x="543813" y="4608676"/>
              <a:ext cx="1011495"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Semibold"/>
                  <a:ea typeface="+mn-ea"/>
                  <a:cs typeface="+mn-cs"/>
                </a:rPr>
                <a:t>THE WORLD</a:t>
              </a:r>
            </a:p>
          </p:txBody>
        </p:sp>
        <p:grpSp>
          <p:nvGrpSpPr>
            <p:cNvPr id="64" name="Group 63" descr="globe, earth">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2"/>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428654"/>
              <a:ext cx="1384300"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Modified from</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Reason</a:t>
              </a:r>
              <a:r>
                <a:rPr kumimoji="0" lang="en-US" sz="1200" b="0"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 </a:t>
              </a:r>
              <a:r>
                <a:rPr kumimoji="0" lang="en-US" sz="1200" b="1" i="0" u="none" strike="noStrike" kern="1200" cap="none" spc="0" normalizeH="0" baseline="0" noProof="0">
                  <a:ln>
                    <a:noFill/>
                  </a:ln>
                  <a:solidFill>
                    <a:srgbClr val="FFFFFF"/>
                  </a:solidFill>
                  <a:effectLst/>
                  <a:uLnTx/>
                  <a:uFillTx/>
                  <a:latin typeface="Segoe UI Semilight" panose="020B0402040204020203" pitchFamily="34" charset="0"/>
                  <a:ea typeface="+mn-ea"/>
                  <a:cs typeface="Segoe UI Semilight" panose="020B0402040204020203" pitchFamily="34" charset="0"/>
                </a:rPr>
                <a:t>1991</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 xmlns:a16="http://schemas.microsoft.com/office/drawing/2014/main" xmlns:adec="http://schemas.microsoft.com/office/drawing/2017/decorative" xmlns:a14="http://schemas.microsoft.com/office/drawing/2010/main" xmlns:p14="http://schemas.microsoft.com/office/powerpoint/2010/main">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1107996"/>
          </a:xfrm>
        </p:spPr>
        <p:txBody>
          <a:bodyPr/>
          <a:lstStyle/>
          <a:p>
            <a:pPr marL="0" lvl="1"/>
            <a:r>
              <a:rPr lang="en-US" sz="2400"/>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Cost Optimization&#10;">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Operational Excellence&#10;">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Operational Excellence&#10;">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24" name="Group 23" descr="Performance Efficiency&#10;">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Reliability&#10;">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Security&#10;">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34" name="TextBox 33" descr="Cost Optimization&#10;">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en-US" sz="3700">
                <a:latin typeface="Segoe UI Semibold (Headings)"/>
              </a:rPr>
              <a:t>Building reliable systems is a shared responsibility</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responsibility:</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Reliability ‘in’ the cloud</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Our responsibility: Reliability ‘of’ the cloud</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Your application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Your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app</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or</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workload</a:t>
            </a:r>
            <a:r>
              <a:rPr kumimoji="0" lang="en-US" sz="1800" b="1"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architecture,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built on the below.</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Resiliency features</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you enable — </a:t>
            </a: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high availability with Availability Zones, disaster recovery, and backup.</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554272"/>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a:ln>
                  <a:noFill/>
                </a:ln>
                <a:solidFill>
                  <a:srgbClr val="0B66B1"/>
                </a:solidFill>
                <a:effectLst/>
                <a:uLnTx/>
                <a:uFillTx/>
                <a:latin typeface="Segoe UI Semibold"/>
                <a:ea typeface="+mn-ea"/>
                <a:cs typeface="Calibri" panose="020F0502020204030204" pitchFamily="34" charset="0"/>
              </a:rPr>
              <a:t>Resilient foundation</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Core Azure capabilities </a:t>
            </a:r>
            <a: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t>built into the platform—</a:t>
            </a:r>
            <a:br>
              <a:rPr kumimoji="0" lang="en-US" sz="1800" b="1" i="0" u="none" strike="noStrike" kern="1200" cap="none" spc="0" normalizeH="0" baseline="0" noProof="0">
                <a:ln>
                  <a:noFill/>
                </a:ln>
                <a:solidFill>
                  <a:srgbClr val="000000"/>
                </a:solidFill>
                <a:effectLst/>
                <a:uLnTx/>
                <a:uFillTx/>
                <a:latin typeface="Segoe UI Semibold"/>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how the foundation is designed, operated, </a:t>
            </a:r>
            <a:b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br>
            <a:r>
              <a:rPr kumimoji="0" lang="en-US" sz="1800" b="0" i="0" u="none" strike="noStrike" kern="1200" cap="none" spc="0" normalizeH="0" baseline="0" noProof="0">
                <a:ln>
                  <a:noFill/>
                </a:ln>
                <a:solidFill>
                  <a:srgbClr val="000000"/>
                </a:solidFill>
                <a:effectLst/>
                <a:uLnTx/>
                <a:uFillTx/>
                <a:latin typeface="Segoe UI"/>
                <a:ea typeface="+mn-ea"/>
                <a:cs typeface="Calibri" panose="020F0502020204030204" pitchFamily="34" charset="0"/>
              </a:rPr>
              <a:t>and monitored to ensure availability, isolation by Availability Zones and data redundancy.</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INSTRUCTION:</a:t>
            </a:r>
            <a:endParaRPr kumimoji="0" lang="en-US" sz="2000" b="0" i="0" u="none" strike="noStrike" kern="1200" cap="none" spc="0" normalizeH="0" baseline="0" noProof="0" err="1">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Replace slide 8 in </a:t>
            </a: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Executive Summary</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Presentation deck.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1" i="0" u="none" strike="noStrike" kern="1200" cap="none" spc="0" normalizeH="0" baseline="0" noProof="0">
                <a:ln>
                  <a:noFill/>
                </a:ln>
                <a:solidFill>
                  <a:srgbClr val="000000"/>
                </a:solidFill>
                <a:effectLst/>
                <a:uLnTx/>
                <a:uFillTx/>
                <a:latin typeface="Segoe Sans Text"/>
                <a:ea typeface="+mn-ea"/>
                <a:cs typeface="Segoe Sans Text"/>
              </a:rPr>
              <a:t>Delete</a:t>
            </a:r>
            <a:r>
              <a:rPr kumimoji="0" lang="en-US" sz="2000" b="0" i="0" u="none" strike="noStrike" kern="1200" cap="none" spc="0" normalizeH="0" baseline="0" noProof="0">
                <a:ln>
                  <a:noFill/>
                </a:ln>
                <a:solidFill>
                  <a:srgbClr val="000000"/>
                </a:solidFill>
                <a:effectLst/>
                <a:uLnTx/>
                <a:uFillTx/>
                <a:latin typeface="Segoe Sans Text"/>
                <a:ea typeface="+mn-ea"/>
                <a:cs typeface="Segoe Sans Text"/>
              </a:rPr>
              <a:t> this instruction once added to IP Kit.</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A75C01-D387-40C1-AEDD-B398CE7E0B5A}">
  <ds:schemaRefs>
    <ds:schemaRef ds:uri="http://schemas.microsoft.com/sharepoint/v3/contenttype/forms"/>
  </ds:schemaRefs>
</ds:datastoreItem>
</file>

<file path=customXml/itemProps2.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3.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4102</Words>
  <Application>Microsoft Office PowerPoint</Application>
  <PresentationFormat>Widescreen</PresentationFormat>
  <Paragraphs>559</Paragraphs>
  <Slides>35</Slides>
  <Notes>22</Notes>
  <HiddenSlides>8</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35</vt:i4>
      </vt:variant>
    </vt:vector>
  </HeadingPairs>
  <TitlesOfParts>
    <vt:vector size="51" baseType="lpstr">
      <vt:lpstr>Arial</vt:lpstr>
      <vt:lpstr>Biome</vt:lpstr>
      <vt:lpstr>Calibri</vt:lpstr>
      <vt:lpstr>Segoe</vt:lpstr>
      <vt:lpstr>Segoe </vt:lpstr>
      <vt:lpstr>Segoe Sans Text</vt:lpstr>
      <vt:lpstr>Segoe Sans Text Semibold</vt:lpstr>
      <vt:lpstr>Segoe UI</vt:lpstr>
      <vt:lpstr>Segoe UI Semibold</vt:lpstr>
      <vt:lpstr>Segoe UI Semibold (Headings)</vt:lpstr>
      <vt:lpstr>Segoe UI Semilight</vt:lpstr>
      <vt:lpstr>Wingdings</vt:lpstr>
      <vt:lpstr>SOFT BLACK TEMPLATE</vt:lpstr>
      <vt:lpstr>TITLE SLIDES</vt:lpstr>
      <vt:lpstr>White Template</vt:lpstr>
      <vt:lpstr>1_Azure 2023 Template</vt:lpstr>
      <vt:lpstr>VBD Updates</vt:lpstr>
      <vt:lpstr>Well-Architected Reliability Assessment – Executive Summary</vt:lpstr>
      <vt:lpstr>Agenda</vt:lpstr>
      <vt:lpstr>Well-Architected Framework - Reliability</vt:lpstr>
      <vt:lpstr>Why do bad things happen?</vt:lpstr>
      <vt:lpstr>Microsoft Azure Well-Architected Framework</vt:lpstr>
      <vt:lpstr>Overcoming workload quality inhibitors</vt:lpstr>
      <vt:lpstr>Best practices to drive workload quality</vt:lpstr>
      <vt:lpstr>Building reliable systems is a shared responsibility</vt:lpstr>
      <vt:lpstr>Our responsibility: Reliability ‘of’ the cloud How we design &amp; operate our infrastructure, evolve our processes, and affirm our principles</vt:lpstr>
      <vt:lpstr>Introduction</vt:lpstr>
      <vt:lpstr>Well-Architected Reliability Assessment</vt:lpstr>
      <vt:lpstr>Workload Summary</vt:lpstr>
      <vt:lpstr>Executive Summary</vt:lpstr>
      <vt:lpstr>What is going well</vt:lpstr>
      <vt:lpstr>Baseline Resiliency Metrics &amp; Insights Dashboard</vt:lpstr>
      <vt:lpstr>Recommendations Dashboard</vt:lpstr>
      <vt:lpstr>Health and Risk Dashboard</vt:lpstr>
      <vt:lpstr>Baseline Metrics &amp; Insights Details</vt:lpstr>
      <vt:lpstr>Zone and Region Resiliency</vt:lpstr>
      <vt:lpstr>ExpressRoute Resiliency</vt:lpstr>
      <vt:lpstr>Service Health Alerts for Resiliency</vt:lpstr>
      <vt:lpstr>Health and Risk Recommendations</vt:lpstr>
      <vt:lpstr>High Impact issues - Recommendations</vt:lpstr>
      <vt:lpstr>Medium Impact issues - Recommendations</vt:lpstr>
      <vt:lpstr>Low Impact issues - Recommendations</vt:lpstr>
      <vt:lpstr>Design, Platform and Support recommendations</vt:lpstr>
      <vt:lpstr>Architectural Recommendations</vt:lpstr>
      <vt:lpstr>Recent Microsoft Outages (past 3 months)</vt:lpstr>
      <vt:lpstr>Sev-A Support Requests (past 3 months)</vt:lpstr>
      <vt:lpstr>Service Retirement Notifications</vt:lpstr>
      <vt:lpstr>Next Steps</vt:lpstr>
      <vt:lpstr>Recommended Training, Design and Implement Microsoft Services</vt:lpstr>
      <vt:lpstr>Q&amp;A and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2025-03-19T12:29:50Z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