
<file path=[Content_Types].xml><?xml version="1.0" encoding="utf-8"?>
<Types xmlns="http://schemas.openxmlformats.org/package/2006/content-types">
  <Default Extension="bin" ContentType="image/png"/>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4"/>
    <p:sldMasterId id="2147483824" r:id="rId5"/>
    <p:sldMasterId id="2147483846" r:id="rId6"/>
  </p:sldMasterIdLst>
  <p:notesMasterIdLst>
    <p:notesMasterId r:id="rId19"/>
  </p:notesMasterIdLst>
  <p:sldIdLst>
    <p:sldId id="2142532404" r:id="rId7"/>
    <p:sldId id="2142532405" r:id="rId8"/>
    <p:sldId id="2142532406" r:id="rId9"/>
    <p:sldId id="2142532407" r:id="rId10"/>
    <p:sldId id="2142532408" r:id="rId11"/>
    <p:sldId id="2142532409" r:id="rId12"/>
    <p:sldId id="2142532410" r:id="rId13"/>
    <p:sldId id="2142532411" r:id="rId14"/>
    <p:sldId id="2142532412" r:id="rId15"/>
    <p:sldId id="2142532413" r:id="rId16"/>
    <p:sldId id="2142532414" r:id="rId17"/>
    <p:sldId id="214253241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0ADE2E4-5A64-425D-8EFC-5F87BD713580}" v="241" dt="2023-12-23T00:14:38.8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7" d="100"/>
          <a:sy n="97" d="100"/>
        </p:scale>
        <p:origin x="95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4C0521-8DA9-4E5B-BDF7-39313039DCA3}" type="datetimeFigureOut">
              <a:rPr lang="en-US" smtClean="0"/>
              <a:t>12/22/2023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FBA584-7682-4988-AC61-4D0C33719A40}" type="slidenum">
              <a:rPr lang="en-US" smtClean="0"/>
              <a:t>‹#›</a:t>
            </a:fld>
            <a:endParaRPr lang="en-US"/>
          </a:p>
        </p:txBody>
      </p:sp>
    </p:spTree>
    <p:extLst>
      <p:ext uri="{BB962C8B-B14F-4D97-AF65-F5344CB8AC3E}">
        <p14:creationId xmlns:p14="http://schemas.microsoft.com/office/powerpoint/2010/main" val="4242510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Date Placeholder 4"/>
          <p:cNvSpPr>
            <a:spLocks noGrp="1"/>
          </p:cNvSpPr>
          <p:nvPr>
            <p:ph type="dt" idx="1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0ECFDC7D-F4BE-4668-920D-08874925A5D7}"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12/22/2023 4:14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6" name="Footer Placeholder 5"/>
          <p:cNvSpPr>
            <a:spLocks noGrp="1"/>
          </p:cNvSpPr>
          <p:nvPr>
            <p:ph type="ftr" sz="quarter" idx="1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pic>
        <p:nvPicPr>
          <p:cNvPr id="2" name="Picture 1" descr="Connection event illustration dark">
            <a:extLst>
              <a:ext uri="{FF2B5EF4-FFF2-40B4-BE49-F238E27FC236}">
                <a16:creationId xmlns:a16="http://schemas.microsoft.com/office/drawing/2014/main" id="{9489D3FF-C884-41DC-A4D2-8F11F22CD645}"/>
              </a:ext>
            </a:extLst>
          </p:cNvPr>
          <p:cNvPicPr>
            <a:picLocks noChangeAspect="1"/>
          </p:cNvPicPr>
          <p:nvPr userDrawn="1"/>
        </p:nvPicPr>
        <p:blipFill>
          <a:blip r:embed="rId2"/>
          <a:stretch>
            <a:fillRect/>
          </a:stretch>
        </p:blipFill>
        <p:spPr bwMode="ltGray">
          <a:xfrm>
            <a:off x="0" y="0"/>
            <a:ext cx="12192000" cy="6858000"/>
          </a:xfrm>
          <a:prstGeom prst="rect">
            <a:avLst/>
          </a:prstGeom>
        </p:spPr>
      </p:pic>
      <p:pic>
        <p:nvPicPr>
          <p:cNvPr id="3" name="MS logo white - EMF" descr="Microsoft logo white text version">
            <a:extLst>
              <a:ext uri="{FF2B5EF4-FFF2-40B4-BE49-F238E27FC236}">
                <a16:creationId xmlns:a16="http://schemas.microsoft.com/office/drawing/2014/main" id="{A0263815-BFDD-470B-8D0A-54991A418EAA}"/>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FC555B86-B744-448C-A004-EEB4516C68A9}"/>
              </a:ext>
            </a:extLst>
          </p:cNvPr>
          <p:cNvPicPr>
            <a:picLocks noChangeAspect="1"/>
          </p:cNvPicPr>
          <p:nvPr userDrawn="1"/>
        </p:nvPicPr>
        <p:blipFill>
          <a:blip r:embed="rId4"/>
          <a:stretch>
            <a:fillRect/>
          </a:stretch>
        </p:blipFill>
        <p:spPr bwMode="black">
          <a:xfrm>
            <a:off x="249743" y="2742369"/>
            <a:ext cx="2846838" cy="1673355"/>
          </a:xfrm>
          <a:prstGeom prst="rect">
            <a:avLst/>
          </a:prstGeom>
        </p:spPr>
      </p:pic>
    </p:spTree>
    <p:extLst>
      <p:ext uri="{BB962C8B-B14F-4D97-AF65-F5344CB8AC3E}">
        <p14:creationId xmlns:p14="http://schemas.microsoft.com/office/powerpoint/2010/main" val="3834495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2A8B3ECF-E4A4-4BBE-8FC7-9B89BFA966A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91906413"/>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08019716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213E2564-B248-4307-9647-3860A1D1F957}"/>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253972195"/>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491772539"/>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454017512"/>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934283167"/>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EE0325E-4E70-4338-BF4C-7AFCB34D09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28707936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AACE723B-35DC-425C-8962-F4599190EE4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560679647"/>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A39C78D3-0313-4B8D-88E0-883765889810}"/>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260724412"/>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B2F9ED1A-9FCE-462D-B16F-2A263C5EA46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68626806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EB02FAD1-E14D-41F9-A1BC-FCCF4626291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9421575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F8455F91-F643-4C10-B5F5-E0C9FA397E4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210346524"/>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354523" y="2309812"/>
            <a:ext cx="7254865" cy="3959226"/>
          </a:xfrm>
        </p:spPr>
        <p:txBody>
          <a:bodyPr anchor="t"/>
          <a:lstStyle>
            <a:lvl1pPr marL="0" indent="0">
              <a:spcAft>
                <a:spcPts val="800"/>
              </a:spcAft>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82003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1628632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D83B0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13266441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0078D4"/>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1108567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578692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11207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28085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solidFill>
                  <a:schemeClr val="tx1"/>
                </a:solidFill>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7542087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67691AE2-EB2F-4DC7-AF3E-3DBF63743870}"/>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76924730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2" name="Picture 1" descr="Connection event illustration dark">
            <a:extLst>
              <a:ext uri="{FF2B5EF4-FFF2-40B4-BE49-F238E27FC236}">
                <a16:creationId xmlns:a16="http://schemas.microsoft.com/office/drawing/2014/main" id="{70B020DF-A712-4578-AD3B-F2B7975B20EE}"/>
              </a:ext>
            </a:extLst>
          </p:cNvPr>
          <p:cNvPicPr>
            <a:picLocks noChangeAspect="1"/>
          </p:cNvPicPr>
          <p:nvPr userDrawn="1"/>
        </p:nvPicPr>
        <p:blipFill>
          <a:blip r:embed="rId2"/>
          <a:stretch>
            <a:fillRect/>
          </a:stretch>
        </p:blipFill>
        <p:spPr bwMode="ltGray">
          <a:xfrm>
            <a:off x="0" y="0"/>
            <a:ext cx="12192000" cy="6858000"/>
          </a:xfrm>
          <a:prstGeom prst="rect">
            <a:avLst/>
          </a:prstGeom>
        </p:spPr>
      </p:pic>
      <p:sp>
        <p:nvSpPr>
          <p:cNvPr id="9" name="Title 1"/>
          <p:cNvSpPr>
            <a:spLocks noGrp="1"/>
          </p:cNvSpPr>
          <p:nvPr>
            <p:ph type="title" hasCustomPrompt="1"/>
          </p:nvPr>
        </p:nvSpPr>
        <p:spPr bwMode="auto">
          <a:xfrm>
            <a:off x="584200" y="3429000"/>
            <a:ext cx="7863840" cy="553998"/>
          </a:xfrm>
          <a:noFill/>
        </p:spPr>
        <p:txBody>
          <a:bodyPr wrap="square" lIns="0" tIns="0" rIns="0" bIns="0" anchor="b" anchorCtr="0">
            <a:spAutoFit/>
          </a:bodyPr>
          <a:lstStyle>
            <a:lvl1pPr>
              <a:defRPr sz="3600" spc="-50" baseline="0">
                <a:solidFill>
                  <a:srgbClr val="FFFF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bwMode="auto">
          <a:xfrm>
            <a:off x="584200" y="4411622"/>
            <a:ext cx="7863840" cy="338554"/>
          </a:xfrm>
          <a:noFill/>
        </p:spPr>
        <p:txBody>
          <a:bodyPr wrap="square" lIns="0" tIns="0" rIns="0" bIns="0">
            <a:spAutoFit/>
          </a:bodyPr>
          <a:lstStyle>
            <a:lvl1pPr marL="0" indent="0">
              <a:spcBef>
                <a:spcPts val="0"/>
              </a:spcBef>
              <a:buNone/>
              <a:defRPr sz="2200" spc="0" baseline="0">
                <a:solidFill>
                  <a:srgbClr val="FFFFFF"/>
                </a:solidFill>
                <a:latin typeface="+mn-lt"/>
                <a:cs typeface="Segoe UI" panose="020B0502040204020203" pitchFamily="34" charset="0"/>
              </a:defRPr>
            </a:lvl1pPr>
          </a:lstStyle>
          <a:p>
            <a:pPr lvl="0"/>
            <a:r>
              <a:rPr lang="en-US"/>
              <a:t>Speaker name or subtitle text</a:t>
            </a:r>
          </a:p>
        </p:txBody>
      </p:sp>
      <p:pic>
        <p:nvPicPr>
          <p:cNvPr id="10" name="MS logo white - EMF" descr="Microsoft logo white text version">
            <a:extLst>
              <a:ext uri="{FF2B5EF4-FFF2-40B4-BE49-F238E27FC236}">
                <a16:creationId xmlns:a16="http://schemas.microsoft.com/office/drawing/2014/main" id="{B4AFEFEA-501F-45C2-A9A4-8F69A9370F5E}"/>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0063815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solidFill>
                  <a:schemeClr val="tx1"/>
                </a:solidFill>
                <a:latin typeface="+mn-lt"/>
              </a:defRPr>
            </a:lvl1pPr>
            <a:lvl2pPr>
              <a:defRPr sz="2800">
                <a:solidFill>
                  <a:schemeClr val="tx1"/>
                </a:solidFill>
                <a:latin typeface="+mn-lt"/>
              </a:defRPr>
            </a:lvl2pPr>
            <a:lvl3pPr>
              <a:defRPr sz="2400">
                <a:solidFill>
                  <a:schemeClr val="tx1"/>
                </a:solidFill>
                <a:latin typeface="+mn-lt"/>
              </a:defRPr>
            </a:lvl3pPr>
            <a:lvl4pPr>
              <a:defRPr sz="2000">
                <a:solidFill>
                  <a:schemeClr val="tx1"/>
                </a:solidFill>
                <a:latin typeface="+mn-lt"/>
              </a:defRPr>
            </a:lvl4pPr>
            <a:lvl5pPr>
              <a:defRPr sz="18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269003831"/>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47B09-A02B-4D0F-A997-FEE1253E64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E11B77-5D4D-4D0F-AD18-038042882B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E1A807-E025-458D-AC9B-3E3C4695071E}"/>
              </a:ext>
            </a:extLst>
          </p:cNvPr>
          <p:cNvSpPr>
            <a:spLocks noGrp="1"/>
          </p:cNvSpPr>
          <p:nvPr>
            <p:ph type="dt" sz="half" idx="10"/>
          </p:nvPr>
        </p:nvSpPr>
        <p:spPr/>
        <p:txBody>
          <a:bodyPr/>
          <a:lstStyle/>
          <a:p>
            <a:fld id="{E5DC6E1D-8633-4282-A851-FB08133C52FE}" type="datetimeFigureOut">
              <a:rPr lang="en-US" smtClean="0"/>
              <a:t>12/22/2023</a:t>
            </a:fld>
            <a:endParaRPr lang="en-US"/>
          </a:p>
        </p:txBody>
      </p:sp>
      <p:sp>
        <p:nvSpPr>
          <p:cNvPr id="5" name="Footer Placeholder 4">
            <a:extLst>
              <a:ext uri="{FF2B5EF4-FFF2-40B4-BE49-F238E27FC236}">
                <a16:creationId xmlns:a16="http://schemas.microsoft.com/office/drawing/2014/main" id="{256E3678-0EB1-4A1D-9895-D538286036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1570C8-D922-4503-981B-E5DFF881F51D}"/>
              </a:ext>
            </a:extLst>
          </p:cNvPr>
          <p:cNvSpPr>
            <a:spLocks noGrp="1"/>
          </p:cNvSpPr>
          <p:nvPr>
            <p:ph type="sldNum" sz="quarter" idx="12"/>
          </p:nvPr>
        </p:nvSpPr>
        <p:spPr/>
        <p:txBody>
          <a:bodyPr/>
          <a:lstStyle/>
          <a:p>
            <a:fld id="{E90C4E60-8A51-4F6E-8A26-98C6A7CE6CF0}" type="slidenum">
              <a:rPr lang="en-US" smtClean="0"/>
              <a:t>‹#›</a:t>
            </a:fld>
            <a:endParaRPr lang="en-US"/>
          </a:p>
        </p:txBody>
      </p:sp>
    </p:spTree>
    <p:extLst>
      <p:ext uri="{BB962C8B-B14F-4D97-AF65-F5344CB8AC3E}">
        <p14:creationId xmlns:p14="http://schemas.microsoft.com/office/powerpoint/2010/main" val="34884918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36004327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0950074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56952716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6901089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67477898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7298810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07069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171856228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9121006B-09FA-4F62-9542-4F6479B0897F}"/>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725401647"/>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354523" y="2309812"/>
            <a:ext cx="7254865" cy="3959226"/>
          </a:xfrm>
        </p:spPr>
        <p:txBody>
          <a:bodyPr anchor="t"/>
          <a:lstStyle>
            <a:lvl1pPr marL="0" indent="0">
              <a:spcAft>
                <a:spcPts val="800"/>
              </a:spcAft>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76930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5251837" y="2019300"/>
            <a:ext cx="6357551"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776230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EB5FBAF-D5DB-4D1E-9D76-AE83D1B7417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937993077"/>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19152912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39848045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1912366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9119499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16482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604037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6994981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55240170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6457056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63659111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E33D9-CBD0-4129-AD31-9E911B4ACA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F906C10-64AE-46B4-AA71-EED019C008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246D60E-B546-4547-8F32-1BC06FE8528F}"/>
              </a:ext>
            </a:extLst>
          </p:cNvPr>
          <p:cNvSpPr>
            <a:spLocks noGrp="1"/>
          </p:cNvSpPr>
          <p:nvPr>
            <p:ph type="dt" sz="half" idx="10"/>
          </p:nvPr>
        </p:nvSpPr>
        <p:spPr>
          <a:xfrm>
            <a:off x="838200" y="6356350"/>
            <a:ext cx="2743200" cy="365125"/>
          </a:xfrm>
          <a:prstGeom prst="rect">
            <a:avLst/>
          </a:prstGeom>
        </p:spPr>
        <p:txBody>
          <a:bodyPr vert="horz" lIns="91440" tIns="45720" rIns="91440" bIns="45720" rtlCol="0" anchor="ctr"/>
          <a:lstStyle>
            <a:defPPr>
              <a:defRPr lang="en-US"/>
            </a:defPPr>
            <a:lvl1pPr marL="0" algn="l" defTabSz="914367" rtl="0" eaLnBrk="1" latinLnBrk="0" hangingPunct="1">
              <a:defRPr sz="1200" kern="1200">
                <a:solidFill>
                  <a:schemeClr val="tx1">
                    <a:tint val="75000"/>
                  </a:schemeClr>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fld id="{329C081E-9B66-4AF8-A649-B70F0DB58386}" type="datetimeFigureOut">
              <a:rPr lang="en-US" smtClean="0"/>
              <a:pPr/>
              <a:t>12/22/2023</a:t>
            </a:fld>
            <a:endParaRPr lang="en-US"/>
          </a:p>
        </p:txBody>
      </p:sp>
      <p:sp>
        <p:nvSpPr>
          <p:cNvPr id="5" name="Footer Placeholder 4">
            <a:extLst>
              <a:ext uri="{FF2B5EF4-FFF2-40B4-BE49-F238E27FC236}">
                <a16:creationId xmlns:a16="http://schemas.microsoft.com/office/drawing/2014/main" id="{2313CBB3-EDB8-4F93-8650-B36C52B54E2F}"/>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367" rtl="0" eaLnBrk="1" latinLnBrk="0" hangingPunct="1">
              <a:defRPr sz="1200" kern="1200">
                <a:solidFill>
                  <a:schemeClr val="tx1">
                    <a:tint val="75000"/>
                  </a:schemeClr>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US"/>
          </a:p>
        </p:txBody>
      </p:sp>
      <p:sp>
        <p:nvSpPr>
          <p:cNvPr id="6" name="Slide Number Placeholder 5">
            <a:extLst>
              <a:ext uri="{FF2B5EF4-FFF2-40B4-BE49-F238E27FC236}">
                <a16:creationId xmlns:a16="http://schemas.microsoft.com/office/drawing/2014/main" id="{A84ABEA7-0271-4CD7-878E-7624312C1AF4}"/>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367" rtl="0" eaLnBrk="1" latinLnBrk="0" hangingPunct="1">
              <a:defRPr sz="1200" kern="1200">
                <a:solidFill>
                  <a:schemeClr val="tx1">
                    <a:tint val="75000"/>
                  </a:schemeClr>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fld id="{32D656A0-9C83-4D20-9FEF-7ABAD3B2106F}" type="slidenum">
              <a:rPr lang="en-US" smtClean="0"/>
              <a:pPr/>
              <a:t>‹#›</a:t>
            </a:fld>
            <a:endParaRPr lang="en-US"/>
          </a:p>
        </p:txBody>
      </p:sp>
    </p:spTree>
    <p:extLst>
      <p:ext uri="{BB962C8B-B14F-4D97-AF65-F5344CB8AC3E}">
        <p14:creationId xmlns:p14="http://schemas.microsoft.com/office/powerpoint/2010/main" val="3902592675"/>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E33D9-CBD0-4129-AD31-9E911B4ACA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F906C10-64AE-46B4-AA71-EED019C008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246D60E-B546-4547-8F32-1BC06FE8528F}"/>
              </a:ext>
            </a:extLst>
          </p:cNvPr>
          <p:cNvSpPr>
            <a:spLocks noGrp="1"/>
          </p:cNvSpPr>
          <p:nvPr>
            <p:ph type="dt" sz="half" idx="10"/>
          </p:nvPr>
        </p:nvSpPr>
        <p:spPr/>
        <p:txBody>
          <a:bodyPr/>
          <a:lstStyle/>
          <a:p>
            <a:fld id="{329C081E-9B66-4AF8-A649-B70F0DB58386}" type="datetimeFigureOut">
              <a:rPr lang="en-US" smtClean="0"/>
              <a:t>12/22/2023</a:t>
            </a:fld>
            <a:endParaRPr lang="en-US"/>
          </a:p>
        </p:txBody>
      </p:sp>
      <p:sp>
        <p:nvSpPr>
          <p:cNvPr id="5" name="Footer Placeholder 4">
            <a:extLst>
              <a:ext uri="{FF2B5EF4-FFF2-40B4-BE49-F238E27FC236}">
                <a16:creationId xmlns:a16="http://schemas.microsoft.com/office/drawing/2014/main" id="{2313CBB3-EDB8-4F93-8650-B36C52B54E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4ABEA7-0271-4CD7-878E-7624312C1AF4}"/>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267163880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C4A51-174E-403D-BDFA-FAEDB911D9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F3D310-5580-49DD-AAAF-69177A3340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821256-EB7D-4235-AF60-E18AA7BEEC4D}"/>
              </a:ext>
            </a:extLst>
          </p:cNvPr>
          <p:cNvSpPr>
            <a:spLocks noGrp="1"/>
          </p:cNvSpPr>
          <p:nvPr>
            <p:ph type="dt" sz="half" idx="10"/>
          </p:nvPr>
        </p:nvSpPr>
        <p:spPr/>
        <p:txBody>
          <a:bodyPr/>
          <a:lstStyle/>
          <a:p>
            <a:fld id="{329C081E-9B66-4AF8-A649-B70F0DB58386}" type="datetimeFigureOut">
              <a:rPr lang="en-US" smtClean="0"/>
              <a:t>12/22/2023</a:t>
            </a:fld>
            <a:endParaRPr lang="en-US"/>
          </a:p>
        </p:txBody>
      </p:sp>
      <p:sp>
        <p:nvSpPr>
          <p:cNvPr id="5" name="Footer Placeholder 4">
            <a:extLst>
              <a:ext uri="{FF2B5EF4-FFF2-40B4-BE49-F238E27FC236}">
                <a16:creationId xmlns:a16="http://schemas.microsoft.com/office/drawing/2014/main" id="{B1FD687B-0407-4670-8932-B6387777F1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1E71D3-B9E2-41F2-B0ED-CB3868051DE6}"/>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289958297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35F22-6841-4CEC-8098-14928A1969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5600E3-3686-462C-8855-3F2B851B2E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B749AC-9E84-45D7-8608-4947262B432E}"/>
              </a:ext>
            </a:extLst>
          </p:cNvPr>
          <p:cNvSpPr>
            <a:spLocks noGrp="1"/>
          </p:cNvSpPr>
          <p:nvPr>
            <p:ph type="dt" sz="half" idx="10"/>
          </p:nvPr>
        </p:nvSpPr>
        <p:spPr/>
        <p:txBody>
          <a:bodyPr/>
          <a:lstStyle/>
          <a:p>
            <a:fld id="{329C081E-9B66-4AF8-A649-B70F0DB58386}" type="datetimeFigureOut">
              <a:rPr lang="en-US" smtClean="0"/>
              <a:t>12/22/2023</a:t>
            </a:fld>
            <a:endParaRPr lang="en-US"/>
          </a:p>
        </p:txBody>
      </p:sp>
      <p:sp>
        <p:nvSpPr>
          <p:cNvPr id="5" name="Footer Placeholder 4">
            <a:extLst>
              <a:ext uri="{FF2B5EF4-FFF2-40B4-BE49-F238E27FC236}">
                <a16:creationId xmlns:a16="http://schemas.microsoft.com/office/drawing/2014/main" id="{8659BA67-626C-4D85-B93D-F1BA79ED79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00458E-2B0B-4273-A4DA-A58054E9793A}"/>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334485001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D8B55-8614-434B-8DF6-0596331132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EE9584-261B-4D29-B03C-FA6BED7511D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CEF5A3-29DF-4975-ADE6-0DD0AFCF13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8416C6-612C-45AF-9F03-A2742CA531D4}"/>
              </a:ext>
            </a:extLst>
          </p:cNvPr>
          <p:cNvSpPr>
            <a:spLocks noGrp="1"/>
          </p:cNvSpPr>
          <p:nvPr>
            <p:ph type="dt" sz="half" idx="10"/>
          </p:nvPr>
        </p:nvSpPr>
        <p:spPr/>
        <p:txBody>
          <a:bodyPr/>
          <a:lstStyle/>
          <a:p>
            <a:fld id="{329C081E-9B66-4AF8-A649-B70F0DB58386}" type="datetimeFigureOut">
              <a:rPr lang="en-US" smtClean="0"/>
              <a:t>12/22/2023</a:t>
            </a:fld>
            <a:endParaRPr lang="en-US"/>
          </a:p>
        </p:txBody>
      </p:sp>
      <p:sp>
        <p:nvSpPr>
          <p:cNvPr id="6" name="Footer Placeholder 5">
            <a:extLst>
              <a:ext uri="{FF2B5EF4-FFF2-40B4-BE49-F238E27FC236}">
                <a16:creationId xmlns:a16="http://schemas.microsoft.com/office/drawing/2014/main" id="{F533ABFE-8023-4CF9-8AA1-FD135B57E3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23BFA5-CA06-410A-8041-0C6468F582F3}"/>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197902171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F120E-F889-465B-BE44-2D931AF85F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F804378-D1F7-4BB2-B622-E5F90E914A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C82E101-A00B-494F-8D8A-451A9932676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18C887C-213F-48E1-A068-897C2F522B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FDABF5-732B-4405-8EB6-191B8BB268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8769BB-6895-4408-9CED-639EEBE09411}"/>
              </a:ext>
            </a:extLst>
          </p:cNvPr>
          <p:cNvSpPr>
            <a:spLocks noGrp="1"/>
          </p:cNvSpPr>
          <p:nvPr>
            <p:ph type="dt" sz="half" idx="10"/>
          </p:nvPr>
        </p:nvSpPr>
        <p:spPr/>
        <p:txBody>
          <a:bodyPr/>
          <a:lstStyle/>
          <a:p>
            <a:fld id="{329C081E-9B66-4AF8-A649-B70F0DB58386}" type="datetimeFigureOut">
              <a:rPr lang="en-US" smtClean="0"/>
              <a:t>12/22/2023</a:t>
            </a:fld>
            <a:endParaRPr lang="en-US"/>
          </a:p>
        </p:txBody>
      </p:sp>
      <p:sp>
        <p:nvSpPr>
          <p:cNvPr id="8" name="Footer Placeholder 7">
            <a:extLst>
              <a:ext uri="{FF2B5EF4-FFF2-40B4-BE49-F238E27FC236}">
                <a16:creationId xmlns:a16="http://schemas.microsoft.com/office/drawing/2014/main" id="{15DB67BB-9444-452F-9B15-43421516E4A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E60B87F-6E76-48F2-8A8F-506BF813FBCF}"/>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128388081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C4989-CBE1-422D-8214-C6C4015703D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9DE8391-9A35-459A-8CB9-82022C673083}"/>
              </a:ext>
            </a:extLst>
          </p:cNvPr>
          <p:cNvSpPr>
            <a:spLocks noGrp="1"/>
          </p:cNvSpPr>
          <p:nvPr>
            <p:ph type="dt" sz="half" idx="10"/>
          </p:nvPr>
        </p:nvSpPr>
        <p:spPr/>
        <p:txBody>
          <a:bodyPr/>
          <a:lstStyle/>
          <a:p>
            <a:fld id="{329C081E-9B66-4AF8-A649-B70F0DB58386}" type="datetimeFigureOut">
              <a:rPr lang="en-US" smtClean="0"/>
              <a:t>12/22/2023</a:t>
            </a:fld>
            <a:endParaRPr lang="en-US"/>
          </a:p>
        </p:txBody>
      </p:sp>
      <p:sp>
        <p:nvSpPr>
          <p:cNvPr id="4" name="Footer Placeholder 3">
            <a:extLst>
              <a:ext uri="{FF2B5EF4-FFF2-40B4-BE49-F238E27FC236}">
                <a16:creationId xmlns:a16="http://schemas.microsoft.com/office/drawing/2014/main" id="{815A3406-CAE4-4BE5-AA69-BB4895961A5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24107E7-F3F9-4610-A90E-D98C6916ED87}"/>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414720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23E8D3-2FD7-4975-A1FC-B2EB048541BA}"/>
              </a:ext>
            </a:extLst>
          </p:cNvPr>
          <p:cNvSpPr>
            <a:spLocks noGrp="1"/>
          </p:cNvSpPr>
          <p:nvPr>
            <p:ph type="dt" sz="half" idx="10"/>
          </p:nvPr>
        </p:nvSpPr>
        <p:spPr/>
        <p:txBody>
          <a:bodyPr/>
          <a:lstStyle/>
          <a:p>
            <a:fld id="{329C081E-9B66-4AF8-A649-B70F0DB58386}" type="datetimeFigureOut">
              <a:rPr lang="en-US" smtClean="0"/>
              <a:t>12/22/2023</a:t>
            </a:fld>
            <a:endParaRPr lang="en-US"/>
          </a:p>
        </p:txBody>
      </p:sp>
      <p:sp>
        <p:nvSpPr>
          <p:cNvPr id="3" name="Footer Placeholder 2">
            <a:extLst>
              <a:ext uri="{FF2B5EF4-FFF2-40B4-BE49-F238E27FC236}">
                <a16:creationId xmlns:a16="http://schemas.microsoft.com/office/drawing/2014/main" id="{A4AAEDB6-4567-42B8-B06B-7FC999F360E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5D792AA-CA14-4882-8724-DF48B3FB9924}"/>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420272296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500F1-796B-4F5C-93D7-3009862BE1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51011E-4495-40F9-8E1D-F8B07E412D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930CDEC-FCFA-4F33-B687-DD864F3F4C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BC6BA5-478F-4CF2-A822-2B99782CCC59}"/>
              </a:ext>
            </a:extLst>
          </p:cNvPr>
          <p:cNvSpPr>
            <a:spLocks noGrp="1"/>
          </p:cNvSpPr>
          <p:nvPr>
            <p:ph type="dt" sz="half" idx="10"/>
          </p:nvPr>
        </p:nvSpPr>
        <p:spPr/>
        <p:txBody>
          <a:bodyPr/>
          <a:lstStyle/>
          <a:p>
            <a:fld id="{329C081E-9B66-4AF8-A649-B70F0DB58386}" type="datetimeFigureOut">
              <a:rPr lang="en-US" smtClean="0"/>
              <a:t>12/22/2023</a:t>
            </a:fld>
            <a:endParaRPr lang="en-US"/>
          </a:p>
        </p:txBody>
      </p:sp>
      <p:sp>
        <p:nvSpPr>
          <p:cNvPr id="6" name="Footer Placeholder 5">
            <a:extLst>
              <a:ext uri="{FF2B5EF4-FFF2-40B4-BE49-F238E27FC236}">
                <a16:creationId xmlns:a16="http://schemas.microsoft.com/office/drawing/2014/main" id="{FD052562-8665-42C0-BE23-BD5D3AC42B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39FED4-64A6-42FC-84E5-BF8E6546A95E}"/>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3272144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88456887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8F925-04C9-4E56-82FC-CC7AC0F733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A2EDB0E-6CEB-4CE9-A3B9-77C1F00EF5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5C0D832-38C5-4AB5-92E4-3742BE0D82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D15A33-3321-4FB6-BB57-86F71F7FE702}"/>
              </a:ext>
            </a:extLst>
          </p:cNvPr>
          <p:cNvSpPr>
            <a:spLocks noGrp="1"/>
          </p:cNvSpPr>
          <p:nvPr>
            <p:ph type="dt" sz="half" idx="10"/>
          </p:nvPr>
        </p:nvSpPr>
        <p:spPr/>
        <p:txBody>
          <a:bodyPr/>
          <a:lstStyle/>
          <a:p>
            <a:fld id="{329C081E-9B66-4AF8-A649-B70F0DB58386}" type="datetimeFigureOut">
              <a:rPr lang="en-US" smtClean="0"/>
              <a:t>12/22/2023</a:t>
            </a:fld>
            <a:endParaRPr lang="en-US"/>
          </a:p>
        </p:txBody>
      </p:sp>
      <p:sp>
        <p:nvSpPr>
          <p:cNvPr id="6" name="Footer Placeholder 5">
            <a:extLst>
              <a:ext uri="{FF2B5EF4-FFF2-40B4-BE49-F238E27FC236}">
                <a16:creationId xmlns:a16="http://schemas.microsoft.com/office/drawing/2014/main" id="{15E263F4-0368-4AD3-A466-12C0BAFE54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1B7E24-9F62-4A74-8226-7D3B59D3CD3C}"/>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114740154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571DF-9AF0-4AD0-802C-5AEEF649D77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5C661F-C53A-4B6F-877D-4CC57FEC8A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FF86D5-1688-4CAA-BCC6-07FB104FB9C1}"/>
              </a:ext>
            </a:extLst>
          </p:cNvPr>
          <p:cNvSpPr>
            <a:spLocks noGrp="1"/>
          </p:cNvSpPr>
          <p:nvPr>
            <p:ph type="dt" sz="half" idx="10"/>
          </p:nvPr>
        </p:nvSpPr>
        <p:spPr/>
        <p:txBody>
          <a:bodyPr/>
          <a:lstStyle/>
          <a:p>
            <a:fld id="{329C081E-9B66-4AF8-A649-B70F0DB58386}" type="datetimeFigureOut">
              <a:rPr lang="en-US" smtClean="0"/>
              <a:t>12/22/2023</a:t>
            </a:fld>
            <a:endParaRPr lang="en-US"/>
          </a:p>
        </p:txBody>
      </p:sp>
      <p:sp>
        <p:nvSpPr>
          <p:cNvPr id="5" name="Footer Placeholder 4">
            <a:extLst>
              <a:ext uri="{FF2B5EF4-FFF2-40B4-BE49-F238E27FC236}">
                <a16:creationId xmlns:a16="http://schemas.microsoft.com/office/drawing/2014/main" id="{AB19360A-6FFC-472E-9F51-D9F538AA1D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17CB84-CBBC-4232-A23F-6B37349B0E3E}"/>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384892973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A03DBC-43F0-4BA7-938F-354A5E35AFC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F37367E-F059-4AD2-9C02-22540C8DF8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6BD96C-C1BE-4EE8-BFE1-AD7C223A88B8}"/>
              </a:ext>
            </a:extLst>
          </p:cNvPr>
          <p:cNvSpPr>
            <a:spLocks noGrp="1"/>
          </p:cNvSpPr>
          <p:nvPr>
            <p:ph type="dt" sz="half" idx="10"/>
          </p:nvPr>
        </p:nvSpPr>
        <p:spPr/>
        <p:txBody>
          <a:bodyPr/>
          <a:lstStyle/>
          <a:p>
            <a:fld id="{329C081E-9B66-4AF8-A649-B70F0DB58386}" type="datetimeFigureOut">
              <a:rPr lang="en-US" smtClean="0"/>
              <a:t>12/22/2023</a:t>
            </a:fld>
            <a:endParaRPr lang="en-US"/>
          </a:p>
        </p:txBody>
      </p:sp>
      <p:sp>
        <p:nvSpPr>
          <p:cNvPr id="5" name="Footer Placeholder 4">
            <a:extLst>
              <a:ext uri="{FF2B5EF4-FFF2-40B4-BE49-F238E27FC236}">
                <a16:creationId xmlns:a16="http://schemas.microsoft.com/office/drawing/2014/main" id="{DFF9DDE0-EF29-455E-A0C6-C924B55046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55DA0A-BC6F-4F8A-96AF-CB6929C1C2F4}"/>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145581933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cSld name="Title slide 3">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705" strike="noStrike" spc="-49" baseline="0">
                <a:solidFill>
                  <a:schemeClr val="bg2"/>
                </a:solidFill>
              </a:defRPr>
            </a:lvl1pPr>
          </a:lstStyle>
          <a:p>
            <a:r>
              <a:rPr lang="en-US"/>
              <a:t>Azure presentation title </a:t>
            </a:r>
            <a:br>
              <a:rPr lang="en-US"/>
            </a:br>
            <a:r>
              <a:rPr lang="en-US"/>
              <a:t>or event name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42466" y="4350114"/>
            <a:ext cx="9602819" cy="724246"/>
          </a:xfrm>
          <a:prstGeom prst="rect">
            <a:avLst/>
          </a:prstGeom>
        </p:spPr>
        <p:txBody>
          <a:bodyPr/>
          <a:lstStyle>
            <a:lvl1pPr>
              <a:defRPr sz="1765">
                <a:solidFill>
                  <a:schemeClr val="bg2"/>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Tree>
    <p:extLst>
      <p:ext uri="{BB962C8B-B14F-4D97-AF65-F5344CB8AC3E}">
        <p14:creationId xmlns:p14="http://schemas.microsoft.com/office/powerpoint/2010/main" val="1006470036"/>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37911062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393756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359937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11357754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slideLayout" Target="../slideLayouts/slideLayout44.xml"/><Relationship Id="rId18" Type="http://schemas.openxmlformats.org/officeDocument/2006/relationships/slideLayout" Target="../slideLayouts/slideLayout49.xml"/><Relationship Id="rId3" Type="http://schemas.openxmlformats.org/officeDocument/2006/relationships/slideLayout" Target="../slideLayouts/slideLayout34.xml"/><Relationship Id="rId21" Type="http://schemas.openxmlformats.org/officeDocument/2006/relationships/theme" Target="../theme/theme2.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 Type="http://schemas.openxmlformats.org/officeDocument/2006/relationships/slideLayout" Target="../slideLayouts/slideLayout33.xml"/><Relationship Id="rId16" Type="http://schemas.openxmlformats.org/officeDocument/2006/relationships/slideLayout" Target="../slideLayouts/slideLayout47.xml"/><Relationship Id="rId20" Type="http://schemas.openxmlformats.org/officeDocument/2006/relationships/slideLayout" Target="../slideLayouts/slideLayout51.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10" Type="http://schemas.openxmlformats.org/officeDocument/2006/relationships/slideLayout" Target="../slideLayouts/slideLayout41.xml"/><Relationship Id="rId19" Type="http://schemas.openxmlformats.org/officeDocument/2006/relationships/slideLayout" Target="../slideLayouts/slideLayout50.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 Id="rId22"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2" Type="http://schemas.openxmlformats.org/officeDocument/2006/relationships/slideLayout" Target="../slideLayouts/slideLayout53.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0" Type="http://schemas.openxmlformats.org/officeDocument/2006/relationships/slideLayout" Target="../slideLayouts/slideLayout61.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122858720"/>
      </p:ext>
    </p:extLst>
  </p:cSld>
  <p:clrMap bg1="dk1" tx1="lt1" bg2="dk2" tx2="lt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 id="2147483708" r:id="rId16"/>
    <p:sldLayoutId id="2147483709" r:id="rId17"/>
    <p:sldLayoutId id="2147483710" r:id="rId18"/>
    <p:sldLayoutId id="2147483711" r:id="rId19"/>
    <p:sldLayoutId id="2147483712" r:id="rId20"/>
    <p:sldLayoutId id="2147483713" r:id="rId21"/>
    <p:sldLayoutId id="2147483714" r:id="rId22"/>
    <p:sldLayoutId id="2147483715" r:id="rId23"/>
    <p:sldLayoutId id="2147483716" r:id="rId24"/>
    <p:sldLayoutId id="2147483717" r:id="rId25"/>
    <p:sldLayoutId id="2147483718" r:id="rId26"/>
    <p:sldLayoutId id="2147483719" r:id="rId27"/>
    <p:sldLayoutId id="2147483720" r:id="rId28"/>
    <p:sldLayoutId id="2147483721" r:id="rId29"/>
    <p:sldLayoutId id="2147483722" r:id="rId30"/>
    <p:sldLayoutId id="2147483723"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22"/>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867479381"/>
      </p:ext>
    </p:extLst>
  </p:cSld>
  <p:clrMap bg1="lt1" tx1="dk1" bg2="lt2" tx2="dk2" accent1="accent1" accent2="accent2" accent3="accent3" accent4="accent4" accent5="accent5" accent6="accent6" hlink="hlink" folHlink="folHlink"/>
  <p:sldLayoutIdLst>
    <p:sldLayoutId id="2147483825" r:id="rId1"/>
    <p:sldLayoutId id="2147483826" r:id="rId2"/>
    <p:sldLayoutId id="2147483827" r:id="rId3"/>
    <p:sldLayoutId id="2147483828" r:id="rId4"/>
    <p:sldLayoutId id="2147483829" r:id="rId5"/>
    <p:sldLayoutId id="2147483830" r:id="rId6"/>
    <p:sldLayoutId id="2147483831" r:id="rId7"/>
    <p:sldLayoutId id="2147483832" r:id="rId8"/>
    <p:sldLayoutId id="2147483833" r:id="rId9"/>
    <p:sldLayoutId id="2147483834" r:id="rId10"/>
    <p:sldLayoutId id="2147483835" r:id="rId11"/>
    <p:sldLayoutId id="2147483836" r:id="rId12"/>
    <p:sldLayoutId id="2147483837" r:id="rId13"/>
    <p:sldLayoutId id="2147483838" r:id="rId14"/>
    <p:sldLayoutId id="2147483839" r:id="rId15"/>
    <p:sldLayoutId id="2147483840" r:id="rId16"/>
    <p:sldLayoutId id="2147483841" r:id="rId17"/>
    <p:sldLayoutId id="2147483842" r:id="rId18"/>
    <p:sldLayoutId id="2147483843" r:id="rId19"/>
    <p:sldLayoutId id="2147483845" r:id="rId2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B88B61-F3D3-4C1A-B77F-8EE5445D64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CE67BD7-3602-499A-91C1-3F30D8F567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C39313-CE5E-400B-8A61-852B72DDE1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9C081E-9B66-4AF8-A649-B70F0DB58386}" type="datetimeFigureOut">
              <a:rPr lang="en-US" smtClean="0"/>
              <a:t>12/22/2023</a:t>
            </a:fld>
            <a:endParaRPr lang="en-US"/>
          </a:p>
        </p:txBody>
      </p:sp>
      <p:sp>
        <p:nvSpPr>
          <p:cNvPr id="5" name="Footer Placeholder 4">
            <a:extLst>
              <a:ext uri="{FF2B5EF4-FFF2-40B4-BE49-F238E27FC236}">
                <a16:creationId xmlns:a16="http://schemas.microsoft.com/office/drawing/2014/main" id="{8D5C2582-A9B7-44C8-8584-2BD00F97DD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9390BBA-39AC-44CA-9933-89EE0FE7F1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D656A0-9C83-4D20-9FEF-7ABAD3B2106F}" type="slidenum">
              <a:rPr lang="en-US" smtClean="0"/>
              <a:t>‹#›</a:t>
            </a:fld>
            <a:endParaRPr lang="en-US"/>
          </a:p>
        </p:txBody>
      </p:sp>
    </p:spTree>
    <p:extLst>
      <p:ext uri="{BB962C8B-B14F-4D97-AF65-F5344CB8AC3E}">
        <p14:creationId xmlns:p14="http://schemas.microsoft.com/office/powerpoint/2010/main" val="168828980"/>
      </p:ext>
    </p:extLst>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 id="2147483858" r:id="rId12"/>
    <p:sldLayoutId id="2147483859"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2.xml"/></Relationships>
</file>

<file path=ppt/slides/_rels/slide10.xml.rels><?xml version="1.0" encoding="UTF-8" standalone="yes"?>
<Relationships xmlns="http://schemas.openxmlformats.org/package/2006/relationships"><Relationship Id="rId8" Type="http://schemas.openxmlformats.org/officeDocument/2006/relationships/hyperlink" Target="https://learn.microsoft.com/devops/operate/safe-deployment-practices#controlling-exposure-to-customers" TargetMode="External"/><Relationship Id="rId3" Type="http://schemas.openxmlformats.org/officeDocument/2006/relationships/hyperlink" Target="https://learn.microsoft.com/azure/devops/pipelines/release/approvals/?view=azure-devops&amp;tabs=yaml" TargetMode="External"/><Relationship Id="rId7" Type="http://schemas.openxmlformats.org/officeDocument/2006/relationships/hyperlink" Target="https://learn.microsoft.com/azure/well-architected/devops/release-engineering-cd#stage-your-workloads" TargetMode="External"/><Relationship Id="rId2" Type="http://schemas.openxmlformats.org/officeDocument/2006/relationships/image" Target="../media/image11.png"/><Relationship Id="rId1" Type="http://schemas.openxmlformats.org/officeDocument/2006/relationships/slideLayout" Target="../slideLayouts/slideLayout53.xml"/><Relationship Id="rId6" Type="http://schemas.openxmlformats.org/officeDocument/2006/relationships/hyperlink" Target="https://learn.microsoft.com/azure/architecture/framework/devops/automation-infrastructure#manual-deployment" TargetMode="External"/><Relationship Id="rId5" Type="http://schemas.openxmlformats.org/officeDocument/2006/relationships/hyperlink" Target="https://learn.microsoft.com/azure/architecture/framework/devops/release-engineering-rollback" TargetMode="External"/><Relationship Id="rId4" Type="http://schemas.openxmlformats.org/officeDocument/2006/relationships/hyperlink" Target="https://learn.microsoft.com/azure/devops/learn/devops-at-microsoft/security-in-devops"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s://learn.microsoft.com/azure/architecture/framework/devops/automation-overview" TargetMode="External"/><Relationship Id="rId3" Type="http://schemas.openxmlformats.org/officeDocument/2006/relationships/hyperlink" Target="https://learn.microsoft.com/azure/architecture/framework/devops/automation-infrastructure" TargetMode="External"/><Relationship Id="rId7" Type="http://schemas.openxmlformats.org/officeDocument/2006/relationships/hyperlink" Target="https://learn.microsoft.com/devops/deliver/what-is-infrastructure-as-code#prefer-declarative-definitions" TargetMode="External"/><Relationship Id="rId2" Type="http://schemas.openxmlformats.org/officeDocument/2006/relationships/image" Target="../media/image11.png"/><Relationship Id="rId1" Type="http://schemas.openxmlformats.org/officeDocument/2006/relationships/slideLayout" Target="../slideLayouts/slideLayout53.xml"/><Relationship Id="rId6" Type="http://schemas.openxmlformats.org/officeDocument/2006/relationships/hyperlink" Target="https://learn.microsoft.com/azure/architecture/framework/devops/deployment#stage-your-workloads" TargetMode="External"/><Relationship Id="rId5" Type="http://schemas.openxmlformats.org/officeDocument/2006/relationships/hyperlink" Target="https://learn.microsoft.com/azure/architecture/solution-ideas/articles/dev-test-paas" TargetMode="External"/><Relationship Id="rId4" Type="http://schemas.openxmlformats.org/officeDocument/2006/relationships/hyperlink" Target="https://learn.microsoft.com/devops/develop/git/what-is-version-control"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9.xml"/></Relationships>
</file>

<file path=ppt/slides/_rels/slide2.xml.rels><?xml version="1.0" encoding="UTF-8" standalone="yes"?>
<Relationships xmlns="http://schemas.openxmlformats.org/package/2006/relationships"><Relationship Id="rId3" Type="http://schemas.openxmlformats.org/officeDocument/2006/relationships/image" Target="../media/image13.bin"/><Relationship Id="rId2" Type="http://schemas.openxmlformats.org/officeDocument/2006/relationships/image" Target="../media/image11.png"/><Relationship Id="rId1" Type="http://schemas.openxmlformats.org/officeDocument/2006/relationships/slideLayout" Target="../slideLayouts/slideLayout53.xml"/><Relationship Id="rId6" Type="http://schemas.openxmlformats.org/officeDocument/2006/relationships/image" Target="../media/image16.jpg"/><Relationship Id="rId5" Type="http://schemas.openxmlformats.org/officeDocument/2006/relationships/image" Target="../media/image15.jpg"/><Relationship Id="rId4" Type="http://schemas.openxmlformats.org/officeDocument/2006/relationships/image" Target="../media/image14.jpg"/></Relationships>
</file>

<file path=ppt/slides/_rels/slide3.xml.rels><?xml version="1.0" encoding="UTF-8" standalone="yes"?>
<Relationships xmlns="http://schemas.openxmlformats.org/package/2006/relationships"><Relationship Id="rId3" Type="http://schemas.openxmlformats.org/officeDocument/2006/relationships/hyperlink" Target="https://learn.microsoft.com/azure/key-vault/" TargetMode="External"/><Relationship Id="rId2" Type="http://schemas.openxmlformats.org/officeDocument/2006/relationships/image" Target="../media/image11.png"/><Relationship Id="rId1" Type="http://schemas.openxmlformats.org/officeDocument/2006/relationships/slideLayout" Target="../slideLayouts/slideLayout53.xml"/></Relationships>
</file>

<file path=ppt/slides/_rels/slide4.xml.rels><?xml version="1.0" encoding="UTF-8" standalone="yes"?>
<Relationships xmlns="http://schemas.openxmlformats.org/package/2006/relationships"><Relationship Id="rId3" Type="http://schemas.openxmlformats.org/officeDocument/2006/relationships/hyperlink" Target="https://learn.microsoft.com/azure/architecture/framework/security/design-app-dependencies#config-change" TargetMode="External"/><Relationship Id="rId2" Type="http://schemas.openxmlformats.org/officeDocument/2006/relationships/image" Target="../media/image11.png"/><Relationship Id="rId1" Type="http://schemas.openxmlformats.org/officeDocument/2006/relationships/slideLayout" Target="../slideLayouts/slideLayout53.xml"/></Relationships>
</file>

<file path=ppt/slides/_rels/slide5.xml.rels><?xml version="1.0" encoding="UTF-8" standalone="yes"?>
<Relationships xmlns="http://schemas.openxmlformats.org/package/2006/relationships"><Relationship Id="rId3" Type="http://schemas.openxmlformats.org/officeDocument/2006/relationships/hyperlink" Target="https://docs.microsoft.com/en-us/devops/develop/git/git-pull-requests#protect-branches-with-policies" TargetMode="External"/><Relationship Id="rId7" Type="http://schemas.openxmlformats.org/officeDocument/2006/relationships/hyperlink" Target="https://docs.microsoft.com/en-us/devops/develop/git/git-share-code#stage-changes" TargetMode="External"/><Relationship Id="rId2" Type="http://schemas.openxmlformats.org/officeDocument/2006/relationships/image" Target="../media/image11.png"/><Relationship Id="rId1" Type="http://schemas.openxmlformats.org/officeDocument/2006/relationships/slideLayout" Target="../slideLayouts/slideLayout53.xml"/><Relationship Id="rId6" Type="http://schemas.openxmlformats.org/officeDocument/2006/relationships/hyperlink" Target="https://docs.microsoft.com/en-us/devops/develop/git/git-pull-requests#get-code-reviewed" TargetMode="External"/><Relationship Id="rId5" Type="http://schemas.openxmlformats.org/officeDocument/2006/relationships/hyperlink" Target="https://docs.microsoft.com/en-us/devops/plan/what-is-agile-development#integrate-early-and-often" TargetMode="External"/><Relationship Id="rId4" Type="http://schemas.openxmlformats.org/officeDocument/2006/relationships/hyperlink" Target="https://devblogs.microsoft.com/appcenter/how-the-visual-studio-mobile-center-team-does-code-review/"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learn.microsoft.com/azure/governance/policy/concepts/definition-structure" TargetMode="External"/><Relationship Id="rId2" Type="http://schemas.openxmlformats.org/officeDocument/2006/relationships/image" Target="../media/image11.png"/><Relationship Id="rId1" Type="http://schemas.openxmlformats.org/officeDocument/2006/relationships/slideLayout" Target="../slideLayouts/slideLayout53.xml"/><Relationship Id="rId5" Type="http://schemas.openxmlformats.org/officeDocument/2006/relationships/hyperlink" Target="https://learn.microsoft.com/azure/cloud-adoption-framework/govern/deployment-acceleration/template" TargetMode="External"/><Relationship Id="rId4" Type="http://schemas.openxmlformats.org/officeDocument/2006/relationships/hyperlink" Target="https://learn.microsoft.com/azure/architecture/framework/security/design-regulatory-compliance#gather-regulatory-requirements"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docs.microsoft.com/en-us/devops/plan/what-is-scrum#sprint-review-and-sprint-retrospective" TargetMode="External"/><Relationship Id="rId7" Type="http://schemas.openxmlformats.org/officeDocument/2006/relationships/hyperlink" Target="https://devblogs.microsoft.com/devops/azurefunbytes-intro-to-agile-development-with-abel-wang" TargetMode="External"/><Relationship Id="rId2" Type="http://schemas.openxmlformats.org/officeDocument/2006/relationships/image" Target="../media/image11.png"/><Relationship Id="rId1" Type="http://schemas.openxmlformats.org/officeDocument/2006/relationships/slideLayout" Target="../slideLayouts/slideLayout53.xml"/><Relationship Id="rId6" Type="http://schemas.openxmlformats.org/officeDocument/2006/relationships/hyperlink" Target="https://devblogs.microsoft.com/premier-developer/what-is-your-agile" TargetMode="External"/><Relationship Id="rId5" Type="http://schemas.openxmlformats.org/officeDocument/2006/relationships/hyperlink" Target="https://docs.microsoft.com/en-us/devops/plan/adopting-agile#schedule-and-rhythm" TargetMode="External"/><Relationship Id="rId4" Type="http://schemas.openxmlformats.org/officeDocument/2006/relationships/hyperlink" Target="https://docs.microsoft.com/en-us/devops/plan/what-is-scrum#sprint-planning-and-the-sprint-backlog"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learn.microsoft.com/devops/plan/scaling-agile#line-of-autonomy" TargetMode="External"/><Relationship Id="rId7" Type="http://schemas.openxmlformats.org/officeDocument/2006/relationships/hyperlink" Target="https://learn.microsoft.com/devops/plan/adopting-agile#co-locate-teams-whenever-possible" TargetMode="External"/><Relationship Id="rId2" Type="http://schemas.openxmlformats.org/officeDocument/2006/relationships/image" Target="../media/image11.png"/><Relationship Id="rId1" Type="http://schemas.openxmlformats.org/officeDocument/2006/relationships/slideLayout" Target="../slideLayouts/slideLayout53.xml"/><Relationship Id="rId6" Type="http://schemas.openxmlformats.org/officeDocument/2006/relationships/hyperlink" Target="https://docs.microsoft.com/en-us/learn/modules/characterize-devops-continous-collaboration-improvement/3-explore-continuous-improvement" TargetMode="External"/><Relationship Id="rId5" Type="http://schemas.openxmlformats.org/officeDocument/2006/relationships/hyperlink" Target="https://docs.microsoft.com/en-us/azure/devops/learn/what-is-devops-culture" TargetMode="External"/><Relationship Id="rId4" Type="http://schemas.openxmlformats.org/officeDocument/2006/relationships/hyperlink" Target="https://learn.microsoft.com/devops/plan/adopting-agile"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learn.microsoft.com/azure/security/develop/security-code-analysis-overview#:~:text=%20Microsoft%20Security%20Code%20Analysis%20tool%20set%20,in%20source%20code%20are%20a%20significant...%20More" TargetMode="External"/><Relationship Id="rId2" Type="http://schemas.openxmlformats.org/officeDocument/2006/relationships/image" Target="../media/image11.png"/><Relationship Id="rId1" Type="http://schemas.openxmlformats.org/officeDocument/2006/relationships/slideLayout" Target="../slideLayouts/slideLayout53.xml"/><Relationship Id="rId4" Type="http://schemas.openxmlformats.org/officeDocument/2006/relationships/hyperlink" Target="https://learn.microsoft.com/azure/architecture/framework/security/resilience#increasing-attacker-cos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drawing&#10;&#10;Description automatically generated">
            <a:extLst>
              <a:ext uri="{FF2B5EF4-FFF2-40B4-BE49-F238E27FC236}">
                <a16:creationId xmlns:a16="http://schemas.microsoft.com/office/drawing/2014/main" id="{8DF5946B-52E1-4DCC-BA3B-61A79BD8A6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963" y="151522"/>
            <a:ext cx="2488676" cy="1115443"/>
          </a:xfrm>
          <a:prstGeom prst="rect">
            <a:avLst/>
          </a:prstGeom>
        </p:spPr>
      </p:pic>
      <p:pic>
        <p:nvPicPr>
          <p:cNvPr id="6" name="Picture 5" descr="A picture containing clock&#10;&#10;Description automatically generated">
            <a:extLst>
              <a:ext uri="{FF2B5EF4-FFF2-40B4-BE49-F238E27FC236}">
                <a16:creationId xmlns:a16="http://schemas.microsoft.com/office/drawing/2014/main" id="{05B3471A-EEBC-4E3C-B4ED-4136239A34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4751" y="1428267"/>
            <a:ext cx="4260916" cy="4185787"/>
          </a:xfrm>
          <a:prstGeom prst="rect">
            <a:avLst/>
          </a:prstGeom>
        </p:spPr>
      </p:pic>
      <p:sp>
        <p:nvSpPr>
          <p:cNvPr id="7" name="TextBox 6">
            <a:extLst>
              <a:ext uri="{FF2B5EF4-FFF2-40B4-BE49-F238E27FC236}">
                <a16:creationId xmlns:a16="http://schemas.microsoft.com/office/drawing/2014/main" id="{DF68B3D7-6A77-446B-9BE0-5761866275FA}"/>
              </a:ext>
            </a:extLst>
          </p:cNvPr>
          <p:cNvSpPr txBox="1"/>
          <p:nvPr/>
        </p:nvSpPr>
        <p:spPr>
          <a:xfrm>
            <a:off x="414778" y="3463602"/>
            <a:ext cx="5779833" cy="132343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DevOps Capability Assessment</a:t>
            </a:r>
            <a:endParaRPr kumimoji="0" lang="en-US" sz="40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8" name="TextBox 7">
            <a:extLst>
              <a:ext uri="{FF2B5EF4-FFF2-40B4-BE49-F238E27FC236}">
                <a16:creationId xmlns:a16="http://schemas.microsoft.com/office/drawing/2014/main" id="{18E67519-EB92-47EA-95FF-71912384D9F3}"/>
              </a:ext>
            </a:extLst>
          </p:cNvPr>
          <p:cNvSpPr txBox="1"/>
          <p:nvPr/>
        </p:nvSpPr>
        <p:spPr>
          <a:xfrm>
            <a:off x="414778" y="5429388"/>
            <a:ext cx="530202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Report generated: 2023-12-22 4:14 PM</a:t>
            </a:r>
            <a:endParaRPr kumimoji="0" lang="en-US" sz="18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7125621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D92F025-1776-4403-B9D2-623921B955C4}"/>
              </a:ext>
            </a:extLst>
          </p:cNvPr>
          <p:cNvSpPr txBox="1"/>
          <p:nvPr/>
        </p:nvSpPr>
        <p:spPr>
          <a:xfrm>
            <a:off x="838200" y="416103"/>
            <a:ext cx="1010891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Continuous Deployment &amp; Testing</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084211DB-3DD5-4181-9098-B93AE002E96E}"/>
              </a:ext>
            </a:extLst>
          </p:cNvPr>
          <p:cNvSpPr txBox="1"/>
          <p:nvPr/>
        </p:nvSpPr>
        <p:spPr>
          <a:xfrm>
            <a:off x="509900" y="3313797"/>
            <a:ext cx="2901815"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Focus Area relative weight</a:t>
            </a:r>
          </a:p>
        </p:txBody>
      </p:sp>
      <p:sp>
        <p:nvSpPr>
          <p:cNvPr id="8" name="TextBox 7">
            <a:extLst>
              <a:ext uri="{FF2B5EF4-FFF2-40B4-BE49-F238E27FC236}">
                <a16:creationId xmlns:a16="http://schemas.microsoft.com/office/drawing/2014/main" id="{4B5C319F-B8B1-45BD-9E8E-CE6EA54E14C4}"/>
              </a:ext>
            </a:extLst>
          </p:cNvPr>
          <p:cNvSpPr txBox="1"/>
          <p:nvPr/>
        </p:nvSpPr>
        <p:spPr>
          <a:xfrm>
            <a:off x="1378057" y="4074389"/>
            <a:ext cx="1087526"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84</a:t>
            </a:r>
            <a:endParaRPr kumimoji="0" lang="en-US" sz="2400" b="1"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9" name="TextBox 8">
            <a:extLst>
              <a:ext uri="{FF2B5EF4-FFF2-40B4-BE49-F238E27FC236}">
                <a16:creationId xmlns:a16="http://schemas.microsoft.com/office/drawing/2014/main" id="{B766487E-9ACD-4696-B909-0BD529DF9077}"/>
              </a:ext>
            </a:extLst>
          </p:cNvPr>
          <p:cNvSpPr txBox="1"/>
          <p:nvPr/>
        </p:nvSpPr>
        <p:spPr>
          <a:xfrm>
            <a:off x="589529" y="4606058"/>
            <a:ext cx="3127705"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pic>
        <p:nvPicPr>
          <p:cNvPr id="12" name="Picture 11" descr="A picture containing drawing&#10;&#10;Description automatically generated">
            <a:extLst>
              <a:ext uri="{FF2B5EF4-FFF2-40B4-BE49-F238E27FC236}">
                <a16:creationId xmlns:a16="http://schemas.microsoft.com/office/drawing/2014/main" id="{DD5139E9-65A9-4877-A3C4-11D1D88FB4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0203" y="6269032"/>
            <a:ext cx="1527613" cy="684687"/>
          </a:xfrm>
          <a:prstGeom prst="rect">
            <a:avLst/>
          </a:prstGeom>
        </p:spPr>
      </p:pic>
      <p:cxnSp>
        <p:nvCxnSpPr>
          <p:cNvPr id="14" name="Straight Connector 13">
            <a:extLst>
              <a:ext uri="{FF2B5EF4-FFF2-40B4-BE49-F238E27FC236}">
                <a16:creationId xmlns:a16="http://schemas.microsoft.com/office/drawing/2014/main" id="{7DFFB3DB-8742-4644-A164-270EE991FF51}"/>
              </a:ext>
            </a:extLst>
          </p:cNvPr>
          <p:cNvCxnSpPr/>
          <p:nvPr/>
        </p:nvCxnSpPr>
        <p:spPr>
          <a:xfrm>
            <a:off x="287959" y="6369978"/>
            <a:ext cx="11245065" cy="0"/>
          </a:xfrm>
          <a:prstGeom prst="line">
            <a:avLst/>
          </a:prstGeom>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26DAAD99-B0A4-4450-8DD7-E1274ABD2AC4}"/>
              </a:ext>
            </a:extLst>
          </p:cNvPr>
          <p:cNvSpPr txBox="1"/>
          <p:nvPr/>
        </p:nvSpPr>
        <p:spPr>
          <a:xfrm>
            <a:off x="4037743" y="1423542"/>
            <a:ext cx="6149084"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Top 6 out of 7 recommendations:</a:t>
            </a:r>
            <a:endParaRPr kumimoji="0" lang="en-US" sz="16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10" name="TextBox 9">
            <a:extLst>
              <a:ext uri="{FF2B5EF4-FFF2-40B4-BE49-F238E27FC236}">
                <a16:creationId xmlns:a16="http://schemas.microsoft.com/office/drawing/2014/main" id="{16C628AB-B86D-42DC-BED2-78A954B9C5FA}"/>
              </a:ext>
            </a:extLst>
          </p:cNvPr>
          <p:cNvSpPr txBox="1"/>
          <p:nvPr/>
        </p:nvSpPr>
        <p:spPr>
          <a:xfrm>
            <a:off x="4470363" y="2065106"/>
            <a:ext cx="7041830" cy="304698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hlinkClick r:id="rId3"/>
              </a:rPr>
              <a:t>Implement release gates</a:t>
            </a:r>
            <a:endParaRPr kumimoji="0" lang="en-US" sz="16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hlinkClick r:id="rId4"/>
              </a:rPr>
              <a:t>Drive Secure Code thru Testing</a:t>
            </a:r>
            <a:endParaRPr kumimoji="0" lang="en-US" sz="16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hlinkClick r:id="rId5"/>
              </a:rPr>
              <a:t>Implement automated deployment process with rollback/roll-forward capabilities</a:t>
            </a:r>
            <a:endParaRPr kumimoji="0" lang="en-US" sz="16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hlinkClick r:id="rId6"/>
              </a:rPr>
              <a:t>Document all portions of the deployment that require manual intervention</a:t>
            </a:r>
            <a:endParaRPr kumimoji="0" lang="en-US" sz="16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hlinkClick r:id="rId7"/>
              </a:rPr>
              <a:t>Use common deployment strategies to deploy your applications</a:t>
            </a:r>
            <a:endParaRPr kumimoji="0" lang="en-US" sz="16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hlinkClick r:id="rId8"/>
              </a:rPr>
              <a:t>Control Exposure of Updates</a:t>
            </a:r>
            <a:endParaRPr kumimoji="0" lang="en-US" sz="16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2" name="Rectangle 1">
            <a:extLst>
              <a:ext uri="{FF2B5EF4-FFF2-40B4-BE49-F238E27FC236}">
                <a16:creationId xmlns:a16="http://schemas.microsoft.com/office/drawing/2014/main" id="{592CADCD-60F2-4869-BD5E-6B1EFCA36D12}"/>
              </a:ext>
            </a:extLst>
          </p:cNvPr>
          <p:cNvSpPr/>
          <p:nvPr/>
        </p:nvSpPr>
        <p:spPr>
          <a:xfrm>
            <a:off x="470914" y="3067221"/>
            <a:ext cx="1047750" cy="80767"/>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A2A08287-B0DD-4BC8-8447-8BC4E10D2E1C}"/>
              </a:ext>
            </a:extLst>
          </p:cNvPr>
          <p:cNvSpPr/>
          <p:nvPr/>
        </p:nvSpPr>
        <p:spPr>
          <a:xfrm>
            <a:off x="1531393" y="3068361"/>
            <a:ext cx="1047750" cy="8076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highlight>
                <a:srgbClr val="000080"/>
              </a:highligh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9297CE32-1511-4B8A-BBB9-EDC68C2D4EC5}"/>
              </a:ext>
            </a:extLst>
          </p:cNvPr>
          <p:cNvSpPr/>
          <p:nvPr/>
        </p:nvSpPr>
        <p:spPr>
          <a:xfrm>
            <a:off x="2590531" y="3068458"/>
            <a:ext cx="1047750" cy="8076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28AA62ED-5C89-4E21-BEA3-D3CE68733D6D}"/>
              </a:ext>
            </a:extLst>
          </p:cNvPr>
          <p:cNvCxnSpPr>
            <a:cxnSpLocks/>
          </p:cNvCxnSpPr>
          <p:nvPr/>
        </p:nvCxnSpPr>
        <p:spPr>
          <a:xfrm>
            <a:off x="3141762" y="3016509"/>
            <a:ext cx="0" cy="16262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0" name="Table 28">
            <a:extLst>
              <a:ext uri="{FF2B5EF4-FFF2-40B4-BE49-F238E27FC236}">
                <a16:creationId xmlns:a16="http://schemas.microsoft.com/office/drawing/2014/main" id="{DFD0D5D0-4BC5-4C00-9740-CA903D9969DD}"/>
              </a:ext>
            </a:extLst>
          </p:cNvPr>
          <p:cNvGraphicFramePr>
            <a:graphicFrameLocks noGrp="1"/>
          </p:cNvGraphicFramePr>
          <p:nvPr/>
        </p:nvGraphicFramePr>
        <p:xfrm>
          <a:off x="470913" y="2807585"/>
          <a:ext cx="3167368" cy="213360"/>
        </p:xfrm>
        <a:graphic>
          <a:graphicData uri="http://schemas.openxmlformats.org/drawingml/2006/table">
            <a:tbl>
              <a:tblPr firstRow="1" bandRow="1">
                <a:effectLst/>
                <a:tableStyleId>{5C22544A-7EE6-4342-B048-85BDC9FD1C3A}</a:tableStyleId>
              </a:tblPr>
              <a:tblGrid>
                <a:gridCol w="1058069">
                  <a:extLst>
                    <a:ext uri="{9D8B030D-6E8A-4147-A177-3AD203B41FA5}">
                      <a16:colId xmlns:a16="http://schemas.microsoft.com/office/drawing/2014/main" val="444279859"/>
                    </a:ext>
                  </a:extLst>
                </a:gridCol>
                <a:gridCol w="1054100">
                  <a:extLst>
                    <a:ext uri="{9D8B030D-6E8A-4147-A177-3AD203B41FA5}">
                      <a16:colId xmlns:a16="http://schemas.microsoft.com/office/drawing/2014/main" val="4264896445"/>
                    </a:ext>
                  </a:extLst>
                </a:gridCol>
                <a:gridCol w="1055199">
                  <a:extLst>
                    <a:ext uri="{9D8B030D-6E8A-4147-A177-3AD203B41FA5}">
                      <a16:colId xmlns:a16="http://schemas.microsoft.com/office/drawing/2014/main" val="1697782480"/>
                    </a:ext>
                  </a:extLst>
                </a:gridCol>
              </a:tblGrid>
              <a:tr h="187595">
                <a:tc>
                  <a:txBody>
                    <a:bodyPr/>
                    <a:lstStyle/>
                    <a:p>
                      <a:r>
                        <a:rPr lang="en-US" sz="800" dirty="0">
                          <a:solidFill>
                            <a:schemeClr val="tx1"/>
                          </a:solidFill>
                        </a:rPr>
                        <a:t>Excellent (0-33)</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800" dirty="0">
                          <a:solidFill>
                            <a:schemeClr val="tx1"/>
                          </a:solidFill>
                        </a:rPr>
                        <a:t>Moderate (34-66)</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800" dirty="0">
                          <a:solidFill>
                            <a:schemeClr val="tx1"/>
                          </a:solidFill>
                        </a:rPr>
                        <a:t>Critical (67-100)</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92734065"/>
                  </a:ext>
                </a:extLst>
              </a:tr>
            </a:tbl>
          </a:graphicData>
        </a:graphic>
      </p:graphicFrame>
      <p:sp>
        <p:nvSpPr>
          <p:cNvPr id="17" name="TextBox 16">
            <a:extLst>
              <a:ext uri="{FF2B5EF4-FFF2-40B4-BE49-F238E27FC236}">
                <a16:creationId xmlns:a16="http://schemas.microsoft.com/office/drawing/2014/main" id="{B6192819-0A74-4FB6-828C-0681B504C31E}"/>
              </a:ext>
            </a:extLst>
          </p:cNvPr>
          <p:cNvSpPr txBox="1"/>
          <p:nvPr/>
        </p:nvSpPr>
        <p:spPr>
          <a:xfrm>
            <a:off x="0" y="3700426"/>
            <a:ext cx="4027055" cy="40011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000" b="0" i="1"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Relative weight </a:t>
            </a:r>
            <a:r>
              <a:rPr kumimoji="0" lang="en-AU" sz="10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indicates the average importance of recommendations in this section</a:t>
            </a:r>
          </a:p>
        </p:txBody>
      </p:sp>
    </p:spTree>
    <p:extLst>
      <p:ext uri="{BB962C8B-B14F-4D97-AF65-F5344CB8AC3E}">
        <p14:creationId xmlns:p14="http://schemas.microsoft.com/office/powerpoint/2010/main" val="6729277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D92F025-1776-4403-B9D2-623921B955C4}"/>
              </a:ext>
            </a:extLst>
          </p:cNvPr>
          <p:cNvSpPr txBox="1"/>
          <p:nvPr/>
        </p:nvSpPr>
        <p:spPr>
          <a:xfrm>
            <a:off x="838200" y="416103"/>
            <a:ext cx="1010891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Repeatable Infrastructure</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084211DB-3DD5-4181-9098-B93AE002E96E}"/>
              </a:ext>
            </a:extLst>
          </p:cNvPr>
          <p:cNvSpPr txBox="1"/>
          <p:nvPr/>
        </p:nvSpPr>
        <p:spPr>
          <a:xfrm>
            <a:off x="509900" y="3313797"/>
            <a:ext cx="2901815"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Focus Area relative weight</a:t>
            </a:r>
          </a:p>
        </p:txBody>
      </p:sp>
      <p:sp>
        <p:nvSpPr>
          <p:cNvPr id="8" name="TextBox 7">
            <a:extLst>
              <a:ext uri="{FF2B5EF4-FFF2-40B4-BE49-F238E27FC236}">
                <a16:creationId xmlns:a16="http://schemas.microsoft.com/office/drawing/2014/main" id="{4B5C319F-B8B1-45BD-9E8E-CE6EA54E14C4}"/>
              </a:ext>
            </a:extLst>
          </p:cNvPr>
          <p:cNvSpPr txBox="1"/>
          <p:nvPr/>
        </p:nvSpPr>
        <p:spPr>
          <a:xfrm>
            <a:off x="1378057" y="4074389"/>
            <a:ext cx="1087526"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74</a:t>
            </a:r>
            <a:endParaRPr kumimoji="0" lang="en-US" sz="2400" b="1"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9" name="TextBox 8">
            <a:extLst>
              <a:ext uri="{FF2B5EF4-FFF2-40B4-BE49-F238E27FC236}">
                <a16:creationId xmlns:a16="http://schemas.microsoft.com/office/drawing/2014/main" id="{B766487E-9ACD-4696-B909-0BD529DF9077}"/>
              </a:ext>
            </a:extLst>
          </p:cNvPr>
          <p:cNvSpPr txBox="1"/>
          <p:nvPr/>
        </p:nvSpPr>
        <p:spPr>
          <a:xfrm>
            <a:off x="589529" y="4606058"/>
            <a:ext cx="3127705"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pic>
        <p:nvPicPr>
          <p:cNvPr id="12" name="Picture 11" descr="A picture containing drawing&#10;&#10;Description automatically generated">
            <a:extLst>
              <a:ext uri="{FF2B5EF4-FFF2-40B4-BE49-F238E27FC236}">
                <a16:creationId xmlns:a16="http://schemas.microsoft.com/office/drawing/2014/main" id="{DD5139E9-65A9-4877-A3C4-11D1D88FB4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0203" y="6269032"/>
            <a:ext cx="1527613" cy="684687"/>
          </a:xfrm>
          <a:prstGeom prst="rect">
            <a:avLst/>
          </a:prstGeom>
        </p:spPr>
      </p:pic>
      <p:cxnSp>
        <p:nvCxnSpPr>
          <p:cNvPr id="14" name="Straight Connector 13">
            <a:extLst>
              <a:ext uri="{FF2B5EF4-FFF2-40B4-BE49-F238E27FC236}">
                <a16:creationId xmlns:a16="http://schemas.microsoft.com/office/drawing/2014/main" id="{7DFFB3DB-8742-4644-A164-270EE991FF51}"/>
              </a:ext>
            </a:extLst>
          </p:cNvPr>
          <p:cNvCxnSpPr/>
          <p:nvPr/>
        </p:nvCxnSpPr>
        <p:spPr>
          <a:xfrm>
            <a:off x="287959" y="6369978"/>
            <a:ext cx="11245065" cy="0"/>
          </a:xfrm>
          <a:prstGeom prst="line">
            <a:avLst/>
          </a:prstGeom>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26DAAD99-B0A4-4450-8DD7-E1274ABD2AC4}"/>
              </a:ext>
            </a:extLst>
          </p:cNvPr>
          <p:cNvSpPr txBox="1"/>
          <p:nvPr/>
        </p:nvSpPr>
        <p:spPr>
          <a:xfrm>
            <a:off x="4037743" y="1423542"/>
            <a:ext cx="6149084"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Top 6 out of 6 recommendations:</a:t>
            </a:r>
            <a:endParaRPr kumimoji="0" lang="en-US" sz="16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10" name="TextBox 9">
            <a:extLst>
              <a:ext uri="{FF2B5EF4-FFF2-40B4-BE49-F238E27FC236}">
                <a16:creationId xmlns:a16="http://schemas.microsoft.com/office/drawing/2014/main" id="{16C628AB-B86D-42DC-BED2-78A954B9C5FA}"/>
              </a:ext>
            </a:extLst>
          </p:cNvPr>
          <p:cNvSpPr txBox="1"/>
          <p:nvPr/>
        </p:nvSpPr>
        <p:spPr>
          <a:xfrm>
            <a:off x="4470363" y="2065106"/>
            <a:ext cx="7041830" cy="304698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hlinkClick r:id="rId3"/>
              </a:rPr>
              <a:t>Define all infrastructure components as code</a:t>
            </a:r>
            <a:endParaRPr kumimoji="0" lang="en-US" sz="16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hlinkClick r:id="rId4"/>
              </a:rPr>
              <a:t>Implement source control for Infrastructure as Code (IaC) scripts</a:t>
            </a:r>
            <a:endParaRPr kumimoji="0" lang="en-US" sz="16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hlinkClick r:id="rId5"/>
              </a:rPr>
              <a:t>Use environments for dev and test stages that simulate the production environment</a:t>
            </a:r>
            <a:endParaRPr kumimoji="0" lang="en-US" sz="16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hlinkClick r:id="rId6"/>
              </a:rPr>
              <a:t>Use deployment strategies to deploy your workloads</a:t>
            </a:r>
            <a:endParaRPr kumimoji="0" lang="en-US" sz="16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hlinkClick r:id="rId7"/>
              </a:rPr>
              <a:t>Prefer declarative definitions</a:t>
            </a:r>
            <a:endParaRPr kumimoji="0" lang="en-US" sz="16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hlinkClick r:id="rId8"/>
              </a:rPr>
              <a:t>Automate infrastructure deployment process</a:t>
            </a:r>
            <a:endParaRPr kumimoji="0" lang="en-US" sz="16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2" name="Rectangle 1">
            <a:extLst>
              <a:ext uri="{FF2B5EF4-FFF2-40B4-BE49-F238E27FC236}">
                <a16:creationId xmlns:a16="http://schemas.microsoft.com/office/drawing/2014/main" id="{592CADCD-60F2-4869-BD5E-6B1EFCA36D12}"/>
              </a:ext>
            </a:extLst>
          </p:cNvPr>
          <p:cNvSpPr/>
          <p:nvPr/>
        </p:nvSpPr>
        <p:spPr>
          <a:xfrm>
            <a:off x="470914" y="3067221"/>
            <a:ext cx="1047750" cy="80767"/>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A2A08287-B0DD-4BC8-8447-8BC4E10D2E1C}"/>
              </a:ext>
            </a:extLst>
          </p:cNvPr>
          <p:cNvSpPr/>
          <p:nvPr/>
        </p:nvSpPr>
        <p:spPr>
          <a:xfrm>
            <a:off x="1531393" y="3068361"/>
            <a:ext cx="1047750" cy="8076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highlight>
                <a:srgbClr val="000080"/>
              </a:highligh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9297CE32-1511-4B8A-BBB9-EDC68C2D4EC5}"/>
              </a:ext>
            </a:extLst>
          </p:cNvPr>
          <p:cNvSpPr/>
          <p:nvPr/>
        </p:nvSpPr>
        <p:spPr>
          <a:xfrm>
            <a:off x="2590531" y="3068458"/>
            <a:ext cx="1047750" cy="8076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28AA62ED-5C89-4E21-BEA3-D3CE68733D6D}"/>
              </a:ext>
            </a:extLst>
          </p:cNvPr>
          <p:cNvCxnSpPr>
            <a:cxnSpLocks/>
          </p:cNvCxnSpPr>
          <p:nvPr/>
        </p:nvCxnSpPr>
        <p:spPr>
          <a:xfrm>
            <a:off x="2808055" y="3016509"/>
            <a:ext cx="0" cy="16262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0" name="Table 28">
            <a:extLst>
              <a:ext uri="{FF2B5EF4-FFF2-40B4-BE49-F238E27FC236}">
                <a16:creationId xmlns:a16="http://schemas.microsoft.com/office/drawing/2014/main" id="{DFD0D5D0-4BC5-4C00-9740-CA903D9969DD}"/>
              </a:ext>
            </a:extLst>
          </p:cNvPr>
          <p:cNvGraphicFramePr>
            <a:graphicFrameLocks noGrp="1"/>
          </p:cNvGraphicFramePr>
          <p:nvPr/>
        </p:nvGraphicFramePr>
        <p:xfrm>
          <a:off x="470913" y="2807585"/>
          <a:ext cx="3167368" cy="213360"/>
        </p:xfrm>
        <a:graphic>
          <a:graphicData uri="http://schemas.openxmlformats.org/drawingml/2006/table">
            <a:tbl>
              <a:tblPr firstRow="1" bandRow="1">
                <a:effectLst/>
                <a:tableStyleId>{5C22544A-7EE6-4342-B048-85BDC9FD1C3A}</a:tableStyleId>
              </a:tblPr>
              <a:tblGrid>
                <a:gridCol w="1058069">
                  <a:extLst>
                    <a:ext uri="{9D8B030D-6E8A-4147-A177-3AD203B41FA5}">
                      <a16:colId xmlns:a16="http://schemas.microsoft.com/office/drawing/2014/main" val="444279859"/>
                    </a:ext>
                  </a:extLst>
                </a:gridCol>
                <a:gridCol w="1054100">
                  <a:extLst>
                    <a:ext uri="{9D8B030D-6E8A-4147-A177-3AD203B41FA5}">
                      <a16:colId xmlns:a16="http://schemas.microsoft.com/office/drawing/2014/main" val="4264896445"/>
                    </a:ext>
                  </a:extLst>
                </a:gridCol>
                <a:gridCol w="1055199">
                  <a:extLst>
                    <a:ext uri="{9D8B030D-6E8A-4147-A177-3AD203B41FA5}">
                      <a16:colId xmlns:a16="http://schemas.microsoft.com/office/drawing/2014/main" val="1697782480"/>
                    </a:ext>
                  </a:extLst>
                </a:gridCol>
              </a:tblGrid>
              <a:tr h="187595">
                <a:tc>
                  <a:txBody>
                    <a:bodyPr/>
                    <a:lstStyle/>
                    <a:p>
                      <a:r>
                        <a:rPr lang="en-US" sz="800" dirty="0">
                          <a:solidFill>
                            <a:schemeClr val="tx1"/>
                          </a:solidFill>
                        </a:rPr>
                        <a:t>Excellent (0-33)</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800" dirty="0">
                          <a:solidFill>
                            <a:schemeClr val="tx1"/>
                          </a:solidFill>
                        </a:rPr>
                        <a:t>Moderate (34-66)</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800" dirty="0">
                          <a:solidFill>
                            <a:schemeClr val="tx1"/>
                          </a:solidFill>
                        </a:rPr>
                        <a:t>Critical (67-100)</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92734065"/>
                  </a:ext>
                </a:extLst>
              </a:tr>
            </a:tbl>
          </a:graphicData>
        </a:graphic>
      </p:graphicFrame>
      <p:sp>
        <p:nvSpPr>
          <p:cNvPr id="17" name="TextBox 16">
            <a:extLst>
              <a:ext uri="{FF2B5EF4-FFF2-40B4-BE49-F238E27FC236}">
                <a16:creationId xmlns:a16="http://schemas.microsoft.com/office/drawing/2014/main" id="{B6192819-0A74-4FB6-828C-0681B504C31E}"/>
              </a:ext>
            </a:extLst>
          </p:cNvPr>
          <p:cNvSpPr txBox="1"/>
          <p:nvPr/>
        </p:nvSpPr>
        <p:spPr>
          <a:xfrm>
            <a:off x="0" y="3700426"/>
            <a:ext cx="4027055" cy="40011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000" b="0" i="1"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Relative weight </a:t>
            </a:r>
            <a:r>
              <a:rPr kumimoji="0" lang="en-AU" sz="10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indicates the average importance of recommendations in this section</a:t>
            </a:r>
          </a:p>
        </p:txBody>
      </p:sp>
    </p:spTree>
    <p:extLst>
      <p:ext uri="{BB962C8B-B14F-4D97-AF65-F5344CB8AC3E}">
        <p14:creationId xmlns:p14="http://schemas.microsoft.com/office/powerpoint/2010/main" val="2544432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678792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C9A5B1A-EDE5-4D1A-A469-71DA222E7843}"/>
              </a:ext>
            </a:extLst>
          </p:cNvPr>
          <p:cNvSpPr>
            <a:spLocks noGrp="1"/>
          </p:cNvSpPr>
          <p:nvPr>
            <p:ph type="title"/>
          </p:nvPr>
        </p:nvSpPr>
        <p:spPr>
          <a:xfrm>
            <a:off x="753359" y="365126"/>
            <a:ext cx="10515600" cy="700103"/>
          </a:xfrm>
        </p:spPr>
        <p:txBody>
          <a:bodyPr/>
          <a:lstStyle/>
          <a:p>
            <a:r>
              <a:rPr lang="en-US">
                <a:latin typeface="Segoe UI" panose="020B0502040204020203" pitchFamily="34" charset="0"/>
                <a:cs typeface="Segoe UI" panose="020B0502040204020203" pitchFamily="34" charset="0"/>
              </a:rPr>
              <a:t>Executive Summary</a:t>
            </a:r>
            <a:endParaRPr lang="en-US" dirty="0">
              <a:latin typeface="Segoe UI" panose="020B0502040204020203" pitchFamily="34" charset="0"/>
              <a:cs typeface="Segoe UI" panose="020B0502040204020203" pitchFamily="34" charset="0"/>
            </a:endParaRPr>
          </a:p>
        </p:txBody>
      </p:sp>
      <p:sp>
        <p:nvSpPr>
          <p:cNvPr id="7" name="TextBox 6">
            <a:extLst>
              <a:ext uri="{FF2B5EF4-FFF2-40B4-BE49-F238E27FC236}">
                <a16:creationId xmlns:a16="http://schemas.microsoft.com/office/drawing/2014/main" id="{403E0E98-5DA7-4DA9-B9CC-19ACE9F902EC}"/>
              </a:ext>
            </a:extLst>
          </p:cNvPr>
          <p:cNvSpPr txBox="1"/>
          <p:nvPr/>
        </p:nvSpPr>
        <p:spPr>
          <a:xfrm>
            <a:off x="1339624" y="3672411"/>
            <a:ext cx="191334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Capability Score</a:t>
            </a:r>
          </a:p>
        </p:txBody>
      </p:sp>
      <p:sp>
        <p:nvSpPr>
          <p:cNvPr id="8" name="TextBox 7">
            <a:extLst>
              <a:ext uri="{FF2B5EF4-FFF2-40B4-BE49-F238E27FC236}">
                <a16:creationId xmlns:a16="http://schemas.microsoft.com/office/drawing/2014/main" id="{3E3E86A1-51F0-4ACE-9110-65C339009DC5}"/>
              </a:ext>
            </a:extLst>
          </p:cNvPr>
          <p:cNvSpPr txBox="1"/>
          <p:nvPr/>
        </p:nvSpPr>
        <p:spPr>
          <a:xfrm>
            <a:off x="1668837" y="4045376"/>
            <a:ext cx="1087526"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61</a:t>
            </a:r>
            <a:endParaRPr kumimoji="0" lang="en-US" sz="2400" b="1"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9" name="TextBox 8">
            <a:extLst>
              <a:ext uri="{FF2B5EF4-FFF2-40B4-BE49-F238E27FC236}">
                <a16:creationId xmlns:a16="http://schemas.microsoft.com/office/drawing/2014/main" id="{03055892-809B-4369-8DC3-837607F92822}"/>
              </a:ext>
            </a:extLst>
          </p:cNvPr>
          <p:cNvSpPr txBox="1"/>
          <p:nvPr/>
        </p:nvSpPr>
        <p:spPr>
          <a:xfrm>
            <a:off x="541683" y="4588001"/>
            <a:ext cx="3485519"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Understand current capabilities across the entire software release lifecycle and quickly identify opportunities for improvement based on the Microsoft DevOps practices.</a:t>
            </a: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10" name="TextBox 9">
            <a:extLst>
              <a:ext uri="{FF2B5EF4-FFF2-40B4-BE49-F238E27FC236}">
                <a16:creationId xmlns:a16="http://schemas.microsoft.com/office/drawing/2014/main" id="{0E5A7937-C405-4E1D-A3A8-1BECC411166F}"/>
              </a:ext>
            </a:extLst>
          </p:cNvPr>
          <p:cNvSpPr txBox="1"/>
          <p:nvPr/>
        </p:nvSpPr>
        <p:spPr>
          <a:xfrm>
            <a:off x="4402647" y="1175520"/>
            <a:ext cx="6324159"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Areas of focus to raise your Review Score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4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Number </a:t>
            </a:r>
            <a:r>
              <a:rPr kumimoji="0" lang="en-US" sz="16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of recommendations </a:t>
            </a:r>
            <a:r>
              <a:rPr kumimoji="0" lang="en-US" sz="16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per focus area:</a:t>
            </a:r>
            <a:endParaRPr kumimoji="0" lang="en-US" sz="20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cxnSp>
        <p:nvCxnSpPr>
          <p:cNvPr id="33" name="Straight Connector 32">
            <a:extLst>
              <a:ext uri="{FF2B5EF4-FFF2-40B4-BE49-F238E27FC236}">
                <a16:creationId xmlns:a16="http://schemas.microsoft.com/office/drawing/2014/main" id="{AB75820A-4AB7-4F9E-987C-56F577C895DD}"/>
              </a:ext>
            </a:extLst>
          </p:cNvPr>
          <p:cNvCxnSpPr>
            <a:cxnSpLocks/>
          </p:cNvCxnSpPr>
          <p:nvPr/>
        </p:nvCxnSpPr>
        <p:spPr>
          <a:xfrm>
            <a:off x="383568" y="6370484"/>
            <a:ext cx="11210017" cy="0"/>
          </a:xfrm>
          <a:prstGeom prst="line">
            <a:avLst/>
          </a:prstGeom>
          <a:ln w="6350"/>
        </p:spPr>
        <p:style>
          <a:lnRef idx="1">
            <a:schemeClr val="dk1"/>
          </a:lnRef>
          <a:fillRef idx="0">
            <a:schemeClr val="dk1"/>
          </a:fillRef>
          <a:effectRef idx="0">
            <a:schemeClr val="dk1"/>
          </a:effectRef>
          <a:fontRef idx="minor">
            <a:schemeClr val="tx1"/>
          </a:fontRef>
        </p:style>
      </p:cxnSp>
      <p:pic>
        <p:nvPicPr>
          <p:cNvPr id="2" name="Picture 1" descr="A picture containing drawing&#10;&#10;Description automatically generated">
            <a:extLst>
              <a:ext uri="{FF2B5EF4-FFF2-40B4-BE49-F238E27FC236}">
                <a16:creationId xmlns:a16="http://schemas.microsoft.com/office/drawing/2014/main" id="{FC62FFDF-31E4-4B37-8145-BCD2CD9581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0203" y="6269032"/>
            <a:ext cx="1527613" cy="684687"/>
          </a:xfrm>
          <a:prstGeom prst="rect">
            <a:avLst/>
          </a:prstGeom>
        </p:spPr>
      </p:pic>
      <p:sp>
        <p:nvSpPr>
          <p:cNvPr id="15" name="Rectangle 14">
            <a:extLst>
              <a:ext uri="{FF2B5EF4-FFF2-40B4-BE49-F238E27FC236}">
                <a16:creationId xmlns:a16="http://schemas.microsoft.com/office/drawing/2014/main" id="{A90F76FF-2EB4-4F7B-A2BC-9AC4BADD3D0E}"/>
              </a:ext>
            </a:extLst>
          </p:cNvPr>
          <p:cNvSpPr/>
          <p:nvPr/>
        </p:nvSpPr>
        <p:spPr>
          <a:xfrm>
            <a:off x="697706" y="3364708"/>
            <a:ext cx="1047750" cy="8076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6B900603-4563-4EE8-88E5-CF41A9E3D314}"/>
              </a:ext>
            </a:extLst>
          </p:cNvPr>
          <p:cNvSpPr/>
          <p:nvPr/>
        </p:nvSpPr>
        <p:spPr>
          <a:xfrm>
            <a:off x="1758185" y="3365848"/>
            <a:ext cx="1047750" cy="8076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40179111-8EC3-41D6-9524-11F6E57B6BC4}"/>
              </a:ext>
            </a:extLst>
          </p:cNvPr>
          <p:cNvSpPr/>
          <p:nvPr/>
        </p:nvSpPr>
        <p:spPr>
          <a:xfrm>
            <a:off x="2817323" y="3365945"/>
            <a:ext cx="1047750" cy="80767"/>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3" name="Straight Connector 22">
            <a:extLst>
              <a:ext uri="{FF2B5EF4-FFF2-40B4-BE49-F238E27FC236}">
                <a16:creationId xmlns:a16="http://schemas.microsoft.com/office/drawing/2014/main" id="{AB43E8F0-8C3C-4F1E-919E-E1ECE342E8DE}"/>
              </a:ext>
            </a:extLst>
          </p:cNvPr>
          <p:cNvCxnSpPr>
            <a:cxnSpLocks/>
          </p:cNvCxnSpPr>
          <p:nvPr/>
        </p:nvCxnSpPr>
        <p:spPr>
          <a:xfrm>
            <a:off x="2624709" y="3313996"/>
            <a:ext cx="0" cy="16262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8" name="Table 28">
            <a:extLst>
              <a:ext uri="{FF2B5EF4-FFF2-40B4-BE49-F238E27FC236}">
                <a16:creationId xmlns:a16="http://schemas.microsoft.com/office/drawing/2014/main" id="{DF4E3A34-F519-48B0-93A5-6358AEB67186}"/>
              </a:ext>
            </a:extLst>
          </p:cNvPr>
          <p:cNvGraphicFramePr>
            <a:graphicFrameLocks noGrp="1"/>
          </p:cNvGraphicFramePr>
          <p:nvPr/>
        </p:nvGraphicFramePr>
        <p:xfrm>
          <a:off x="697705" y="3105072"/>
          <a:ext cx="3167368" cy="213360"/>
        </p:xfrm>
        <a:graphic>
          <a:graphicData uri="http://schemas.openxmlformats.org/drawingml/2006/table">
            <a:tbl>
              <a:tblPr firstRow="1" bandRow="1">
                <a:effectLst/>
                <a:tableStyleId>{5C22544A-7EE6-4342-B048-85BDC9FD1C3A}</a:tableStyleId>
              </a:tblPr>
              <a:tblGrid>
                <a:gridCol w="1058069">
                  <a:extLst>
                    <a:ext uri="{9D8B030D-6E8A-4147-A177-3AD203B41FA5}">
                      <a16:colId xmlns:a16="http://schemas.microsoft.com/office/drawing/2014/main" val="444279859"/>
                    </a:ext>
                  </a:extLst>
                </a:gridCol>
                <a:gridCol w="1054100">
                  <a:extLst>
                    <a:ext uri="{9D8B030D-6E8A-4147-A177-3AD203B41FA5}">
                      <a16:colId xmlns:a16="http://schemas.microsoft.com/office/drawing/2014/main" val="4264896445"/>
                    </a:ext>
                  </a:extLst>
                </a:gridCol>
                <a:gridCol w="1055199">
                  <a:extLst>
                    <a:ext uri="{9D8B030D-6E8A-4147-A177-3AD203B41FA5}">
                      <a16:colId xmlns:a16="http://schemas.microsoft.com/office/drawing/2014/main" val="1697782480"/>
                    </a:ext>
                  </a:extLst>
                </a:gridCol>
              </a:tblGrid>
              <a:tr h="187595">
                <a:tc>
                  <a:txBody>
                    <a:bodyPr/>
                    <a:lstStyle/>
                    <a:p>
                      <a:r>
                        <a:rPr lang="en-US" sz="800" dirty="0">
                          <a:solidFill>
                            <a:schemeClr val="tx1"/>
                          </a:solidFill>
                        </a:rPr>
                        <a:t>Critical (0-33)</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800" dirty="0">
                          <a:solidFill>
                            <a:schemeClr val="tx1"/>
                          </a:solidFill>
                        </a:rPr>
                        <a:t>Moderate (34-66)</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800" dirty="0">
                          <a:solidFill>
                            <a:schemeClr val="tx1"/>
                          </a:solidFill>
                        </a:rPr>
                        <a:t>Excellent (67-100)</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92734065"/>
                  </a:ext>
                </a:extLst>
              </a:tr>
            </a:tbl>
          </a:graphicData>
        </a:graphic>
      </p:graphicFrame>
      <p:sp>
        <p:nvSpPr>
          <p:cNvPr id="16" name="TextBox 15">
            <a:extLst>
              <a:ext uri="{FF2B5EF4-FFF2-40B4-BE49-F238E27FC236}">
                <a16:creationId xmlns:a16="http://schemas.microsoft.com/office/drawing/2014/main" id="{8FAEC4C6-4999-49FA-9A20-D5286ACF228D}"/>
              </a:ext>
            </a:extLst>
          </p:cNvPr>
          <p:cNvSpPr txBox="1"/>
          <p:nvPr/>
        </p:nvSpPr>
        <p:spPr>
          <a:xfrm>
            <a:off x="5379784" y="2206196"/>
            <a:ext cx="64815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1</a:t>
            </a:r>
            <a:endParaRPr kumimoji="0" lang="en-US" sz="18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18" name="TextBox 17">
            <a:extLst>
              <a:ext uri="{FF2B5EF4-FFF2-40B4-BE49-F238E27FC236}">
                <a16:creationId xmlns:a16="http://schemas.microsoft.com/office/drawing/2014/main" id="{534C3077-CDBF-4AF7-9BDC-213801286609}"/>
              </a:ext>
            </a:extLst>
          </p:cNvPr>
          <p:cNvSpPr txBox="1"/>
          <p:nvPr/>
        </p:nvSpPr>
        <p:spPr>
          <a:xfrm>
            <a:off x="6038856" y="2201381"/>
            <a:ext cx="476595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Secrets Management</a:t>
            </a:r>
            <a:endParaRPr kumimoji="0" lang="en-US" sz="18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pic>
        <p:nvPicPr>
          <p:cNvPr id="20" name="Picture 19" descr="AltText:FocusAreaScore0">
            <a:extLst>
              <a:ext uri="{FF2B5EF4-FFF2-40B4-BE49-F238E27FC236}">
                <a16:creationId xmlns:a16="http://schemas.microsoft.com/office/drawing/2014/main" id="{89181935-928F-4933-BA6F-EC5DD1349DE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802034" y="2240736"/>
            <a:ext cx="448073" cy="340281"/>
          </a:xfrm>
          <a:prstGeom prst="rect">
            <a:avLst/>
          </a:prstGeom>
        </p:spPr>
      </p:pic>
      <p:sp>
        <p:nvSpPr>
          <p:cNvPr id="22" name="TextBox 21">
            <a:extLst>
              <a:ext uri="{FF2B5EF4-FFF2-40B4-BE49-F238E27FC236}">
                <a16:creationId xmlns:a16="http://schemas.microsoft.com/office/drawing/2014/main" id="{26EC3D75-A7AA-419E-954A-541DBD940CE3}"/>
              </a:ext>
            </a:extLst>
          </p:cNvPr>
          <p:cNvSpPr txBox="1"/>
          <p:nvPr/>
        </p:nvSpPr>
        <p:spPr>
          <a:xfrm>
            <a:off x="5379784" y="2729385"/>
            <a:ext cx="64815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1</a:t>
            </a:r>
            <a:endParaRPr kumimoji="0" lang="en-US" sz="18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25" name="TextBox 24">
            <a:extLst>
              <a:ext uri="{FF2B5EF4-FFF2-40B4-BE49-F238E27FC236}">
                <a16:creationId xmlns:a16="http://schemas.microsoft.com/office/drawing/2014/main" id="{92D996AE-5E09-476E-81FB-22FA58980C80}"/>
              </a:ext>
            </a:extLst>
          </p:cNvPr>
          <p:cNvSpPr txBox="1"/>
          <p:nvPr/>
        </p:nvSpPr>
        <p:spPr>
          <a:xfrm>
            <a:off x="6038856" y="2724570"/>
            <a:ext cx="476595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Operational Procedures</a:t>
            </a:r>
            <a:endParaRPr kumimoji="0" lang="en-US" sz="18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pic>
        <p:nvPicPr>
          <p:cNvPr id="26" name="Picture 25" descr="AltText:FocusAreaScore0">
            <a:extLst>
              <a:ext uri="{FF2B5EF4-FFF2-40B4-BE49-F238E27FC236}">
                <a16:creationId xmlns:a16="http://schemas.microsoft.com/office/drawing/2014/main" id="{84584DBA-19CF-4346-8079-46C03DD9E73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802034" y="2763925"/>
            <a:ext cx="448073" cy="340281"/>
          </a:xfrm>
          <a:prstGeom prst="rect">
            <a:avLst/>
          </a:prstGeom>
        </p:spPr>
      </p:pic>
      <p:sp>
        <p:nvSpPr>
          <p:cNvPr id="41" name="TextBox 40">
            <a:extLst>
              <a:ext uri="{FF2B5EF4-FFF2-40B4-BE49-F238E27FC236}">
                <a16:creationId xmlns:a16="http://schemas.microsoft.com/office/drawing/2014/main" id="{5F718C7C-8E6C-4F1F-880F-BE556A2A4FA1}"/>
              </a:ext>
            </a:extLst>
          </p:cNvPr>
          <p:cNvSpPr txBox="1"/>
          <p:nvPr/>
        </p:nvSpPr>
        <p:spPr>
          <a:xfrm>
            <a:off x="5379784" y="3246736"/>
            <a:ext cx="64815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6</a:t>
            </a:r>
            <a:endParaRPr kumimoji="0" lang="en-US" sz="18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43" name="TextBox 42">
            <a:extLst>
              <a:ext uri="{FF2B5EF4-FFF2-40B4-BE49-F238E27FC236}">
                <a16:creationId xmlns:a16="http://schemas.microsoft.com/office/drawing/2014/main" id="{9A0E3318-F6C4-42EA-8925-F6A87532565D}"/>
              </a:ext>
            </a:extLst>
          </p:cNvPr>
          <p:cNvSpPr txBox="1"/>
          <p:nvPr/>
        </p:nvSpPr>
        <p:spPr>
          <a:xfrm>
            <a:off x="6038856" y="3241921"/>
            <a:ext cx="476595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Software Development Practices</a:t>
            </a:r>
            <a:endParaRPr kumimoji="0" lang="en-US" sz="18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pic>
        <p:nvPicPr>
          <p:cNvPr id="45" name="Picture 44" descr="AltText:FocusAreaScore0">
            <a:extLst>
              <a:ext uri="{FF2B5EF4-FFF2-40B4-BE49-F238E27FC236}">
                <a16:creationId xmlns:a16="http://schemas.microsoft.com/office/drawing/2014/main" id="{B53BF202-0EE5-4181-AD0E-37FC0C51366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802034" y="3281276"/>
            <a:ext cx="448073" cy="340281"/>
          </a:xfrm>
          <a:prstGeom prst="rect">
            <a:avLst/>
          </a:prstGeom>
        </p:spPr>
      </p:pic>
      <p:sp>
        <p:nvSpPr>
          <p:cNvPr id="47" name="TextBox 46">
            <a:extLst>
              <a:ext uri="{FF2B5EF4-FFF2-40B4-BE49-F238E27FC236}">
                <a16:creationId xmlns:a16="http://schemas.microsoft.com/office/drawing/2014/main" id="{97A63E6B-1073-45D8-81B7-6FB833A473A3}"/>
              </a:ext>
            </a:extLst>
          </p:cNvPr>
          <p:cNvSpPr txBox="1"/>
          <p:nvPr/>
        </p:nvSpPr>
        <p:spPr>
          <a:xfrm>
            <a:off x="5379784" y="3764988"/>
            <a:ext cx="64815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3</a:t>
            </a:r>
            <a:endParaRPr kumimoji="0" lang="en-US" sz="18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49" name="TextBox 48">
            <a:extLst>
              <a:ext uri="{FF2B5EF4-FFF2-40B4-BE49-F238E27FC236}">
                <a16:creationId xmlns:a16="http://schemas.microsoft.com/office/drawing/2014/main" id="{D8B9A33B-ADD7-4791-8FF2-6D7E50EF2C36}"/>
              </a:ext>
            </a:extLst>
          </p:cNvPr>
          <p:cNvSpPr txBox="1"/>
          <p:nvPr/>
        </p:nvSpPr>
        <p:spPr>
          <a:xfrm>
            <a:off x="6038856" y="3760173"/>
            <a:ext cx="476595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Regulatory, Governance &amp; Compliance</a:t>
            </a:r>
            <a:endParaRPr kumimoji="0" lang="en-US" sz="18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pic>
        <p:nvPicPr>
          <p:cNvPr id="51" name="Picture 50" descr="AltText:FocusAreaScore0">
            <a:extLst>
              <a:ext uri="{FF2B5EF4-FFF2-40B4-BE49-F238E27FC236}">
                <a16:creationId xmlns:a16="http://schemas.microsoft.com/office/drawing/2014/main" id="{879EF4F3-5DB6-49E5-99DA-24390DB4FF1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802034" y="3799528"/>
            <a:ext cx="448073" cy="340281"/>
          </a:xfrm>
          <a:prstGeom prst="rect">
            <a:avLst/>
          </a:prstGeom>
        </p:spPr>
      </p:pic>
      <p:sp>
        <p:nvSpPr>
          <p:cNvPr id="53" name="TextBox 52">
            <a:extLst>
              <a:ext uri="{FF2B5EF4-FFF2-40B4-BE49-F238E27FC236}">
                <a16:creationId xmlns:a16="http://schemas.microsoft.com/office/drawing/2014/main" id="{DE4F2781-57BF-400E-9776-D0CB596ECA76}"/>
              </a:ext>
            </a:extLst>
          </p:cNvPr>
          <p:cNvSpPr txBox="1"/>
          <p:nvPr/>
        </p:nvSpPr>
        <p:spPr>
          <a:xfrm>
            <a:off x="5379784" y="4281799"/>
            <a:ext cx="64815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5</a:t>
            </a:r>
            <a:endParaRPr kumimoji="0" lang="en-US" sz="18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5" name="TextBox 54">
            <a:extLst>
              <a:ext uri="{FF2B5EF4-FFF2-40B4-BE49-F238E27FC236}">
                <a16:creationId xmlns:a16="http://schemas.microsoft.com/office/drawing/2014/main" id="{89E44410-8F83-483F-AF65-068A8FA9E76C}"/>
              </a:ext>
            </a:extLst>
          </p:cNvPr>
          <p:cNvSpPr txBox="1"/>
          <p:nvPr/>
        </p:nvSpPr>
        <p:spPr>
          <a:xfrm>
            <a:off x="6038856" y="4276984"/>
            <a:ext cx="476595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Adopting Agile Practices</a:t>
            </a:r>
            <a:endParaRPr kumimoji="0" lang="en-US" sz="18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pic>
        <p:nvPicPr>
          <p:cNvPr id="57" name="Picture 56" descr="AltText:FocusAreaScore0">
            <a:extLst>
              <a:ext uri="{FF2B5EF4-FFF2-40B4-BE49-F238E27FC236}">
                <a16:creationId xmlns:a16="http://schemas.microsoft.com/office/drawing/2014/main" id="{F2CA0EDE-1458-4000-B0D0-FAE6E29232E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802034" y="4316339"/>
            <a:ext cx="448073" cy="340281"/>
          </a:xfrm>
          <a:prstGeom prst="rect">
            <a:avLst/>
          </a:prstGeom>
        </p:spPr>
      </p:pic>
      <p:sp>
        <p:nvSpPr>
          <p:cNvPr id="59" name="TextBox 58">
            <a:extLst>
              <a:ext uri="{FF2B5EF4-FFF2-40B4-BE49-F238E27FC236}">
                <a16:creationId xmlns:a16="http://schemas.microsoft.com/office/drawing/2014/main" id="{91C29F1C-4489-4EBD-A4B7-A32D7A563807}"/>
              </a:ext>
            </a:extLst>
          </p:cNvPr>
          <p:cNvSpPr txBox="1"/>
          <p:nvPr/>
        </p:nvSpPr>
        <p:spPr>
          <a:xfrm>
            <a:off x="5379784" y="4825327"/>
            <a:ext cx="64815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5</a:t>
            </a:r>
            <a:endParaRPr kumimoji="0" lang="en-US" sz="18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61" name="TextBox 60">
            <a:extLst>
              <a:ext uri="{FF2B5EF4-FFF2-40B4-BE49-F238E27FC236}">
                <a16:creationId xmlns:a16="http://schemas.microsoft.com/office/drawing/2014/main" id="{89C2434E-16C4-48B5-AA76-0F387E7C12B5}"/>
              </a:ext>
            </a:extLst>
          </p:cNvPr>
          <p:cNvSpPr txBox="1"/>
          <p:nvPr/>
        </p:nvSpPr>
        <p:spPr>
          <a:xfrm>
            <a:off x="6038856" y="4820512"/>
            <a:ext cx="476595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Operational Model &amp; DevOps</a:t>
            </a:r>
            <a:endParaRPr kumimoji="0" lang="en-US" sz="18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pic>
        <p:nvPicPr>
          <p:cNvPr id="63" name="Picture 62" descr="AltText:FocusAreaScore0">
            <a:extLst>
              <a:ext uri="{FF2B5EF4-FFF2-40B4-BE49-F238E27FC236}">
                <a16:creationId xmlns:a16="http://schemas.microsoft.com/office/drawing/2014/main" id="{2E6876F7-D800-44D1-BE73-6CB286E0788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802034" y="4859867"/>
            <a:ext cx="448073" cy="340281"/>
          </a:xfrm>
          <a:prstGeom prst="rect">
            <a:avLst/>
          </a:prstGeom>
        </p:spPr>
      </p:pic>
      <p:sp>
        <p:nvSpPr>
          <p:cNvPr id="3" name="TextBox 2">
            <a:extLst>
              <a:ext uri="{FF2B5EF4-FFF2-40B4-BE49-F238E27FC236}">
                <a16:creationId xmlns:a16="http://schemas.microsoft.com/office/drawing/2014/main" id="{02A2312C-B6C0-45C8-BA07-32B020802FF8}"/>
              </a:ext>
            </a:extLst>
          </p:cNvPr>
          <p:cNvSpPr txBox="1"/>
          <p:nvPr/>
        </p:nvSpPr>
        <p:spPr>
          <a:xfrm>
            <a:off x="5379784" y="5350000"/>
            <a:ext cx="64815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2</a:t>
            </a:r>
            <a:endParaRPr kumimoji="0" lang="en-US" sz="18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TextBox 4">
            <a:extLst>
              <a:ext uri="{FF2B5EF4-FFF2-40B4-BE49-F238E27FC236}">
                <a16:creationId xmlns:a16="http://schemas.microsoft.com/office/drawing/2014/main" id="{449B3142-8E14-463C-9568-B853FC4E00D8}"/>
              </a:ext>
            </a:extLst>
          </p:cNvPr>
          <p:cNvSpPr txBox="1"/>
          <p:nvPr/>
        </p:nvSpPr>
        <p:spPr>
          <a:xfrm>
            <a:off x="6038856" y="5345185"/>
            <a:ext cx="476595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Configuration &amp; Security Management</a:t>
            </a:r>
            <a:endParaRPr kumimoji="0" lang="en-US" sz="18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pic>
        <p:nvPicPr>
          <p:cNvPr id="11" name="Picture 10" descr="AltText:FocusAreaScore0">
            <a:extLst>
              <a:ext uri="{FF2B5EF4-FFF2-40B4-BE49-F238E27FC236}">
                <a16:creationId xmlns:a16="http://schemas.microsoft.com/office/drawing/2014/main" id="{1EBA8035-212B-480B-8B1E-860C89CA3DA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802034" y="5384540"/>
            <a:ext cx="448073" cy="340281"/>
          </a:xfrm>
          <a:prstGeom prst="rect">
            <a:avLst/>
          </a:prstGeom>
        </p:spPr>
      </p:pic>
      <p:sp>
        <p:nvSpPr>
          <p:cNvPr id="12" name="TextBox 11">
            <a:extLst>
              <a:ext uri="{FF2B5EF4-FFF2-40B4-BE49-F238E27FC236}">
                <a16:creationId xmlns:a16="http://schemas.microsoft.com/office/drawing/2014/main" id="{BF878C93-8775-4329-AC41-FB6E5F1F9E5D}"/>
              </a:ext>
            </a:extLst>
          </p:cNvPr>
          <p:cNvSpPr txBox="1"/>
          <p:nvPr/>
        </p:nvSpPr>
        <p:spPr>
          <a:xfrm>
            <a:off x="5379784" y="5820784"/>
            <a:ext cx="64815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7</a:t>
            </a:r>
            <a:endParaRPr kumimoji="0" lang="en-US" sz="18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13" name="TextBox 12">
            <a:extLst>
              <a:ext uri="{FF2B5EF4-FFF2-40B4-BE49-F238E27FC236}">
                <a16:creationId xmlns:a16="http://schemas.microsoft.com/office/drawing/2014/main" id="{DEACA864-3795-4B65-93F0-66CF1A79BB5F}"/>
              </a:ext>
            </a:extLst>
          </p:cNvPr>
          <p:cNvSpPr txBox="1"/>
          <p:nvPr/>
        </p:nvSpPr>
        <p:spPr>
          <a:xfrm>
            <a:off x="6038856" y="5815969"/>
            <a:ext cx="476595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Continuous Deployment &amp; Testing</a:t>
            </a:r>
            <a:endParaRPr kumimoji="0" lang="en-US" sz="18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pic>
        <p:nvPicPr>
          <p:cNvPr id="14" name="Picture 13" descr="AltText:FocusAreaScore0">
            <a:extLst>
              <a:ext uri="{FF2B5EF4-FFF2-40B4-BE49-F238E27FC236}">
                <a16:creationId xmlns:a16="http://schemas.microsoft.com/office/drawing/2014/main" id="{296B9A7F-40EE-4F45-9BD3-33136A53C4E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802034" y="5855324"/>
            <a:ext cx="448073" cy="340281"/>
          </a:xfrm>
          <a:prstGeom prst="rect">
            <a:avLst/>
          </a:prstGeom>
        </p:spPr>
      </p:pic>
      <p:pic>
        <p:nvPicPr>
          <p:cNvPr id="21" name="Picture 20" descr="A picture containing text&#10;&#10;Description automatically generated">
            <a:extLst>
              <a:ext uri="{FF2B5EF4-FFF2-40B4-BE49-F238E27FC236}">
                <a16:creationId xmlns:a16="http://schemas.microsoft.com/office/drawing/2014/main" id="{58794FA3-F49D-421A-A084-08CB394733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9322" y="7305265"/>
            <a:ext cx="446500" cy="342000"/>
          </a:xfrm>
          <a:prstGeom prst="rect">
            <a:avLst/>
          </a:prstGeom>
        </p:spPr>
      </p:pic>
      <p:pic>
        <p:nvPicPr>
          <p:cNvPr id="30" name="Picture 29" descr="Icon&#10;&#10;Description automatically generated">
            <a:extLst>
              <a:ext uri="{FF2B5EF4-FFF2-40B4-BE49-F238E27FC236}">
                <a16:creationId xmlns:a16="http://schemas.microsoft.com/office/drawing/2014/main" id="{319DFA20-D6C6-47D3-BF84-47473FE5F36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1798" y="7308021"/>
            <a:ext cx="446500" cy="342000"/>
          </a:xfrm>
          <a:prstGeom prst="rect">
            <a:avLst/>
          </a:prstGeom>
        </p:spPr>
      </p:pic>
      <p:pic>
        <p:nvPicPr>
          <p:cNvPr id="27" name="Picture 26" descr="Icon&#10;&#10;Description automatically generated">
            <a:extLst>
              <a:ext uri="{FF2B5EF4-FFF2-40B4-BE49-F238E27FC236}">
                <a16:creationId xmlns:a16="http://schemas.microsoft.com/office/drawing/2014/main" id="{5B432997-6AE9-4175-8840-776C13766D2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4274" y="7331944"/>
            <a:ext cx="446500" cy="342000"/>
          </a:xfrm>
          <a:prstGeom prst="rect">
            <a:avLst/>
          </a:prstGeom>
        </p:spPr>
      </p:pic>
      <p:pic>
        <p:nvPicPr>
          <p:cNvPr id="6" name="Picture 5" descr="Icon&#10;&#10;Description automatically generated">
            <a:extLst>
              <a:ext uri="{FF2B5EF4-FFF2-40B4-BE49-F238E27FC236}">
                <a16:creationId xmlns:a16="http://schemas.microsoft.com/office/drawing/2014/main" id="{AE91254B-300F-3077-C5D8-D2A4C2EA166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02034" y="2240736"/>
            <a:ext cx="446500" cy="342000"/>
          </a:xfrm>
          <a:prstGeom prst="rect">
            <a:avLst/>
          </a:prstGeom>
        </p:spPr>
      </p:pic>
      <p:pic>
        <p:nvPicPr>
          <p:cNvPr id="24" name="Picture 23" descr="Icon&#10;&#10;Description automatically generated">
            <a:extLst>
              <a:ext uri="{FF2B5EF4-FFF2-40B4-BE49-F238E27FC236}">
                <a16:creationId xmlns:a16="http://schemas.microsoft.com/office/drawing/2014/main" id="{D0E9E491-B0CD-81E1-FE3C-19E87351D9B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02034" y="2763925"/>
            <a:ext cx="446500" cy="342000"/>
          </a:xfrm>
          <a:prstGeom prst="rect">
            <a:avLst/>
          </a:prstGeom>
        </p:spPr>
      </p:pic>
      <p:pic>
        <p:nvPicPr>
          <p:cNvPr id="29" name="Picture 28" descr="Icon&#10;&#10;Description automatically generated">
            <a:extLst>
              <a:ext uri="{FF2B5EF4-FFF2-40B4-BE49-F238E27FC236}">
                <a16:creationId xmlns:a16="http://schemas.microsoft.com/office/drawing/2014/main" id="{EE1C330F-AB54-0BCB-6032-B316A0D6829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02034" y="3281276"/>
            <a:ext cx="446500" cy="342000"/>
          </a:xfrm>
          <a:prstGeom prst="rect">
            <a:avLst/>
          </a:prstGeom>
        </p:spPr>
      </p:pic>
      <p:pic>
        <p:nvPicPr>
          <p:cNvPr id="31" name="Picture 30" descr="Icon&#10;&#10;Description automatically generated">
            <a:extLst>
              <a:ext uri="{FF2B5EF4-FFF2-40B4-BE49-F238E27FC236}">
                <a16:creationId xmlns:a16="http://schemas.microsoft.com/office/drawing/2014/main" id="{E9C928E6-095C-962F-7ACD-C4872F8A515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02034" y="3799528"/>
            <a:ext cx="446500" cy="342000"/>
          </a:xfrm>
          <a:prstGeom prst="rect">
            <a:avLst/>
          </a:prstGeom>
        </p:spPr>
      </p:pic>
      <p:pic>
        <p:nvPicPr>
          <p:cNvPr id="32" name="Picture 31" descr="Icon&#10;&#10;Description automatically generated">
            <a:extLst>
              <a:ext uri="{FF2B5EF4-FFF2-40B4-BE49-F238E27FC236}">
                <a16:creationId xmlns:a16="http://schemas.microsoft.com/office/drawing/2014/main" id="{2B2B73F6-98B9-8AA8-FEAA-ED21838BF04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02034" y="4316339"/>
            <a:ext cx="446500" cy="342000"/>
          </a:xfrm>
          <a:prstGeom prst="rect">
            <a:avLst/>
          </a:prstGeom>
        </p:spPr>
      </p:pic>
      <p:pic>
        <p:nvPicPr>
          <p:cNvPr id="34" name="Picture 33" descr="Icon&#10;&#10;Description automatically generated">
            <a:extLst>
              <a:ext uri="{FF2B5EF4-FFF2-40B4-BE49-F238E27FC236}">
                <a16:creationId xmlns:a16="http://schemas.microsoft.com/office/drawing/2014/main" id="{5677BF78-4A45-3923-0E70-F849BE0CC14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02034" y="4859867"/>
            <a:ext cx="446500" cy="342000"/>
          </a:xfrm>
          <a:prstGeom prst="rect">
            <a:avLst/>
          </a:prstGeom>
        </p:spPr>
      </p:pic>
      <p:pic>
        <p:nvPicPr>
          <p:cNvPr id="35" name="Picture 34" descr="Icon&#10;&#10;Description automatically generated">
            <a:extLst>
              <a:ext uri="{FF2B5EF4-FFF2-40B4-BE49-F238E27FC236}">
                <a16:creationId xmlns:a16="http://schemas.microsoft.com/office/drawing/2014/main" id="{5DFC9924-0983-6AB5-1008-0B0F0F1F46E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02034" y="5384540"/>
            <a:ext cx="446500" cy="342000"/>
          </a:xfrm>
          <a:prstGeom prst="rect">
            <a:avLst/>
          </a:prstGeom>
        </p:spPr>
      </p:pic>
      <p:pic>
        <p:nvPicPr>
          <p:cNvPr id="36" name="Picture 35" descr="Icon&#10;&#10;Description automatically generated">
            <a:extLst>
              <a:ext uri="{FF2B5EF4-FFF2-40B4-BE49-F238E27FC236}">
                <a16:creationId xmlns:a16="http://schemas.microsoft.com/office/drawing/2014/main" id="{B3F1FA7F-84EE-45FA-6A20-3F972019A95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02034" y="5855324"/>
            <a:ext cx="446500" cy="342000"/>
          </a:xfrm>
          <a:prstGeom prst="rect">
            <a:avLst/>
          </a:prstGeom>
        </p:spPr>
      </p:pic>
    </p:spTree>
    <p:extLst>
      <p:ext uri="{BB962C8B-B14F-4D97-AF65-F5344CB8AC3E}">
        <p14:creationId xmlns:p14="http://schemas.microsoft.com/office/powerpoint/2010/main" val="2487487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D92F025-1776-4403-B9D2-623921B955C4}"/>
              </a:ext>
            </a:extLst>
          </p:cNvPr>
          <p:cNvSpPr txBox="1"/>
          <p:nvPr/>
        </p:nvSpPr>
        <p:spPr>
          <a:xfrm>
            <a:off x="838200" y="416103"/>
            <a:ext cx="1010891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Secrets Management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084211DB-3DD5-4181-9098-B93AE002E96E}"/>
              </a:ext>
            </a:extLst>
          </p:cNvPr>
          <p:cNvSpPr txBox="1"/>
          <p:nvPr/>
        </p:nvSpPr>
        <p:spPr>
          <a:xfrm>
            <a:off x="509900" y="3313797"/>
            <a:ext cx="2901815"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Focus Area relative weight</a:t>
            </a:r>
          </a:p>
        </p:txBody>
      </p:sp>
      <p:sp>
        <p:nvSpPr>
          <p:cNvPr id="8" name="TextBox 7">
            <a:extLst>
              <a:ext uri="{FF2B5EF4-FFF2-40B4-BE49-F238E27FC236}">
                <a16:creationId xmlns:a16="http://schemas.microsoft.com/office/drawing/2014/main" id="{4B5C319F-B8B1-45BD-9E8E-CE6EA54E14C4}"/>
              </a:ext>
            </a:extLst>
          </p:cNvPr>
          <p:cNvSpPr txBox="1"/>
          <p:nvPr/>
        </p:nvSpPr>
        <p:spPr>
          <a:xfrm>
            <a:off x="1378057" y="4074389"/>
            <a:ext cx="1087526"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93</a:t>
            </a:r>
            <a:endParaRPr kumimoji="0" lang="en-US" sz="2400" b="1"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9" name="TextBox 8">
            <a:extLst>
              <a:ext uri="{FF2B5EF4-FFF2-40B4-BE49-F238E27FC236}">
                <a16:creationId xmlns:a16="http://schemas.microsoft.com/office/drawing/2014/main" id="{B766487E-9ACD-4696-B909-0BD529DF9077}"/>
              </a:ext>
            </a:extLst>
          </p:cNvPr>
          <p:cNvSpPr txBox="1"/>
          <p:nvPr/>
        </p:nvSpPr>
        <p:spPr>
          <a:xfrm>
            <a:off x="589529" y="4606058"/>
            <a:ext cx="3127705"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pic>
        <p:nvPicPr>
          <p:cNvPr id="12" name="Picture 11" descr="A picture containing drawing&#10;&#10;Description automatically generated">
            <a:extLst>
              <a:ext uri="{FF2B5EF4-FFF2-40B4-BE49-F238E27FC236}">
                <a16:creationId xmlns:a16="http://schemas.microsoft.com/office/drawing/2014/main" id="{DD5139E9-65A9-4877-A3C4-11D1D88FB4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0203" y="6269032"/>
            <a:ext cx="1527613" cy="684687"/>
          </a:xfrm>
          <a:prstGeom prst="rect">
            <a:avLst/>
          </a:prstGeom>
        </p:spPr>
      </p:pic>
      <p:cxnSp>
        <p:nvCxnSpPr>
          <p:cNvPr id="14" name="Straight Connector 13">
            <a:extLst>
              <a:ext uri="{FF2B5EF4-FFF2-40B4-BE49-F238E27FC236}">
                <a16:creationId xmlns:a16="http://schemas.microsoft.com/office/drawing/2014/main" id="{7DFFB3DB-8742-4644-A164-270EE991FF51}"/>
              </a:ext>
            </a:extLst>
          </p:cNvPr>
          <p:cNvCxnSpPr/>
          <p:nvPr/>
        </p:nvCxnSpPr>
        <p:spPr>
          <a:xfrm>
            <a:off x="287959" y="6369978"/>
            <a:ext cx="11245065" cy="0"/>
          </a:xfrm>
          <a:prstGeom prst="line">
            <a:avLst/>
          </a:prstGeom>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26DAAD99-B0A4-4450-8DD7-E1274ABD2AC4}"/>
              </a:ext>
            </a:extLst>
          </p:cNvPr>
          <p:cNvSpPr txBox="1"/>
          <p:nvPr/>
        </p:nvSpPr>
        <p:spPr>
          <a:xfrm>
            <a:off x="4037743" y="1423542"/>
            <a:ext cx="6149084"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Top 1 out of 1 recommendations:</a:t>
            </a:r>
            <a:endParaRPr kumimoji="0" lang="en-US" sz="16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10" name="TextBox 9">
            <a:extLst>
              <a:ext uri="{FF2B5EF4-FFF2-40B4-BE49-F238E27FC236}">
                <a16:creationId xmlns:a16="http://schemas.microsoft.com/office/drawing/2014/main" id="{16C628AB-B86D-42DC-BED2-78A954B9C5FA}"/>
              </a:ext>
            </a:extLst>
          </p:cNvPr>
          <p:cNvSpPr txBox="1"/>
          <p:nvPr/>
        </p:nvSpPr>
        <p:spPr>
          <a:xfrm>
            <a:off x="4470363" y="2065106"/>
            <a:ext cx="704183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hlinkClick r:id="rId3"/>
              </a:rPr>
              <a:t>Implement a Key Vault Solution to Secure Secrets</a:t>
            </a:r>
            <a:endParaRPr kumimoji="0" lang="en-US" sz="16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2" name="Rectangle 1">
            <a:extLst>
              <a:ext uri="{FF2B5EF4-FFF2-40B4-BE49-F238E27FC236}">
                <a16:creationId xmlns:a16="http://schemas.microsoft.com/office/drawing/2014/main" id="{592CADCD-60F2-4869-BD5E-6B1EFCA36D12}"/>
              </a:ext>
            </a:extLst>
          </p:cNvPr>
          <p:cNvSpPr/>
          <p:nvPr/>
        </p:nvSpPr>
        <p:spPr>
          <a:xfrm>
            <a:off x="470914" y="3067221"/>
            <a:ext cx="1047750" cy="80767"/>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A2A08287-B0DD-4BC8-8447-8BC4E10D2E1C}"/>
              </a:ext>
            </a:extLst>
          </p:cNvPr>
          <p:cNvSpPr/>
          <p:nvPr/>
        </p:nvSpPr>
        <p:spPr>
          <a:xfrm>
            <a:off x="1531393" y="3068361"/>
            <a:ext cx="1047750" cy="8076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highlight>
                <a:srgbClr val="000080"/>
              </a:highligh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9297CE32-1511-4B8A-BBB9-EDC68C2D4EC5}"/>
              </a:ext>
            </a:extLst>
          </p:cNvPr>
          <p:cNvSpPr/>
          <p:nvPr/>
        </p:nvSpPr>
        <p:spPr>
          <a:xfrm>
            <a:off x="2590531" y="3068458"/>
            <a:ext cx="1047750" cy="8076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28AA62ED-5C89-4E21-BEA3-D3CE68733D6D}"/>
              </a:ext>
            </a:extLst>
          </p:cNvPr>
          <p:cNvCxnSpPr>
            <a:cxnSpLocks/>
          </p:cNvCxnSpPr>
          <p:nvPr/>
        </p:nvCxnSpPr>
        <p:spPr>
          <a:xfrm>
            <a:off x="3411728" y="3016509"/>
            <a:ext cx="0" cy="16262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0" name="Table 28">
            <a:extLst>
              <a:ext uri="{FF2B5EF4-FFF2-40B4-BE49-F238E27FC236}">
                <a16:creationId xmlns:a16="http://schemas.microsoft.com/office/drawing/2014/main" id="{DFD0D5D0-4BC5-4C00-9740-CA903D9969DD}"/>
              </a:ext>
            </a:extLst>
          </p:cNvPr>
          <p:cNvGraphicFramePr>
            <a:graphicFrameLocks noGrp="1"/>
          </p:cNvGraphicFramePr>
          <p:nvPr/>
        </p:nvGraphicFramePr>
        <p:xfrm>
          <a:off x="470913" y="2807585"/>
          <a:ext cx="3167368" cy="213360"/>
        </p:xfrm>
        <a:graphic>
          <a:graphicData uri="http://schemas.openxmlformats.org/drawingml/2006/table">
            <a:tbl>
              <a:tblPr firstRow="1" bandRow="1">
                <a:effectLst/>
                <a:tableStyleId>{5C22544A-7EE6-4342-B048-85BDC9FD1C3A}</a:tableStyleId>
              </a:tblPr>
              <a:tblGrid>
                <a:gridCol w="1058069">
                  <a:extLst>
                    <a:ext uri="{9D8B030D-6E8A-4147-A177-3AD203B41FA5}">
                      <a16:colId xmlns:a16="http://schemas.microsoft.com/office/drawing/2014/main" val="444279859"/>
                    </a:ext>
                  </a:extLst>
                </a:gridCol>
                <a:gridCol w="1054100">
                  <a:extLst>
                    <a:ext uri="{9D8B030D-6E8A-4147-A177-3AD203B41FA5}">
                      <a16:colId xmlns:a16="http://schemas.microsoft.com/office/drawing/2014/main" val="4264896445"/>
                    </a:ext>
                  </a:extLst>
                </a:gridCol>
                <a:gridCol w="1055199">
                  <a:extLst>
                    <a:ext uri="{9D8B030D-6E8A-4147-A177-3AD203B41FA5}">
                      <a16:colId xmlns:a16="http://schemas.microsoft.com/office/drawing/2014/main" val="1697782480"/>
                    </a:ext>
                  </a:extLst>
                </a:gridCol>
              </a:tblGrid>
              <a:tr h="187595">
                <a:tc>
                  <a:txBody>
                    <a:bodyPr/>
                    <a:lstStyle/>
                    <a:p>
                      <a:r>
                        <a:rPr lang="en-US" sz="800" dirty="0">
                          <a:solidFill>
                            <a:schemeClr val="tx1"/>
                          </a:solidFill>
                        </a:rPr>
                        <a:t>Excellent (0-33)</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800" dirty="0">
                          <a:solidFill>
                            <a:schemeClr val="tx1"/>
                          </a:solidFill>
                        </a:rPr>
                        <a:t>Moderate (34-66)</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800" dirty="0">
                          <a:solidFill>
                            <a:schemeClr val="tx1"/>
                          </a:solidFill>
                        </a:rPr>
                        <a:t>Critical (67-100)</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92734065"/>
                  </a:ext>
                </a:extLst>
              </a:tr>
            </a:tbl>
          </a:graphicData>
        </a:graphic>
      </p:graphicFrame>
      <p:sp>
        <p:nvSpPr>
          <p:cNvPr id="17" name="TextBox 16">
            <a:extLst>
              <a:ext uri="{FF2B5EF4-FFF2-40B4-BE49-F238E27FC236}">
                <a16:creationId xmlns:a16="http://schemas.microsoft.com/office/drawing/2014/main" id="{B6192819-0A74-4FB6-828C-0681B504C31E}"/>
              </a:ext>
            </a:extLst>
          </p:cNvPr>
          <p:cNvSpPr txBox="1"/>
          <p:nvPr/>
        </p:nvSpPr>
        <p:spPr>
          <a:xfrm>
            <a:off x="0" y="3700426"/>
            <a:ext cx="4027055" cy="40011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000" b="0" i="1"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Relative weight </a:t>
            </a:r>
            <a:r>
              <a:rPr kumimoji="0" lang="en-AU" sz="10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indicates the average importance of recommendations in this section</a:t>
            </a:r>
          </a:p>
        </p:txBody>
      </p:sp>
    </p:spTree>
    <p:extLst>
      <p:ext uri="{BB962C8B-B14F-4D97-AF65-F5344CB8AC3E}">
        <p14:creationId xmlns:p14="http://schemas.microsoft.com/office/powerpoint/2010/main" val="21390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D92F025-1776-4403-B9D2-623921B955C4}"/>
              </a:ext>
            </a:extLst>
          </p:cNvPr>
          <p:cNvSpPr txBox="1"/>
          <p:nvPr/>
        </p:nvSpPr>
        <p:spPr>
          <a:xfrm>
            <a:off x="838200" y="416103"/>
            <a:ext cx="1010891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Operational Procedures</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084211DB-3DD5-4181-9098-B93AE002E96E}"/>
              </a:ext>
            </a:extLst>
          </p:cNvPr>
          <p:cNvSpPr txBox="1"/>
          <p:nvPr/>
        </p:nvSpPr>
        <p:spPr>
          <a:xfrm>
            <a:off x="509900" y="3313797"/>
            <a:ext cx="2901815"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Focus Area relative weight</a:t>
            </a:r>
          </a:p>
        </p:txBody>
      </p:sp>
      <p:sp>
        <p:nvSpPr>
          <p:cNvPr id="8" name="TextBox 7">
            <a:extLst>
              <a:ext uri="{FF2B5EF4-FFF2-40B4-BE49-F238E27FC236}">
                <a16:creationId xmlns:a16="http://schemas.microsoft.com/office/drawing/2014/main" id="{4B5C319F-B8B1-45BD-9E8E-CE6EA54E14C4}"/>
              </a:ext>
            </a:extLst>
          </p:cNvPr>
          <p:cNvSpPr txBox="1"/>
          <p:nvPr/>
        </p:nvSpPr>
        <p:spPr>
          <a:xfrm>
            <a:off x="1378057" y="4074389"/>
            <a:ext cx="1087526"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92</a:t>
            </a:r>
            <a:endParaRPr kumimoji="0" lang="en-US" sz="2400" b="1"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9" name="TextBox 8">
            <a:extLst>
              <a:ext uri="{FF2B5EF4-FFF2-40B4-BE49-F238E27FC236}">
                <a16:creationId xmlns:a16="http://schemas.microsoft.com/office/drawing/2014/main" id="{B766487E-9ACD-4696-B909-0BD529DF9077}"/>
              </a:ext>
            </a:extLst>
          </p:cNvPr>
          <p:cNvSpPr txBox="1"/>
          <p:nvPr/>
        </p:nvSpPr>
        <p:spPr>
          <a:xfrm>
            <a:off x="589529" y="4606058"/>
            <a:ext cx="3127705"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pic>
        <p:nvPicPr>
          <p:cNvPr id="12" name="Picture 11" descr="A picture containing drawing&#10;&#10;Description automatically generated">
            <a:extLst>
              <a:ext uri="{FF2B5EF4-FFF2-40B4-BE49-F238E27FC236}">
                <a16:creationId xmlns:a16="http://schemas.microsoft.com/office/drawing/2014/main" id="{DD5139E9-65A9-4877-A3C4-11D1D88FB4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0203" y="6269032"/>
            <a:ext cx="1527613" cy="684687"/>
          </a:xfrm>
          <a:prstGeom prst="rect">
            <a:avLst/>
          </a:prstGeom>
        </p:spPr>
      </p:pic>
      <p:cxnSp>
        <p:nvCxnSpPr>
          <p:cNvPr id="14" name="Straight Connector 13">
            <a:extLst>
              <a:ext uri="{FF2B5EF4-FFF2-40B4-BE49-F238E27FC236}">
                <a16:creationId xmlns:a16="http://schemas.microsoft.com/office/drawing/2014/main" id="{7DFFB3DB-8742-4644-A164-270EE991FF51}"/>
              </a:ext>
            </a:extLst>
          </p:cNvPr>
          <p:cNvCxnSpPr/>
          <p:nvPr/>
        </p:nvCxnSpPr>
        <p:spPr>
          <a:xfrm>
            <a:off x="287959" y="6369978"/>
            <a:ext cx="11245065" cy="0"/>
          </a:xfrm>
          <a:prstGeom prst="line">
            <a:avLst/>
          </a:prstGeom>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26DAAD99-B0A4-4450-8DD7-E1274ABD2AC4}"/>
              </a:ext>
            </a:extLst>
          </p:cNvPr>
          <p:cNvSpPr txBox="1"/>
          <p:nvPr/>
        </p:nvSpPr>
        <p:spPr>
          <a:xfrm>
            <a:off x="4037743" y="1423542"/>
            <a:ext cx="6149084"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Top 1 out of 1 recommendations:</a:t>
            </a:r>
            <a:endParaRPr kumimoji="0" lang="en-US" sz="16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10" name="TextBox 9">
            <a:extLst>
              <a:ext uri="{FF2B5EF4-FFF2-40B4-BE49-F238E27FC236}">
                <a16:creationId xmlns:a16="http://schemas.microsoft.com/office/drawing/2014/main" id="{16C628AB-B86D-42DC-BED2-78A954B9C5FA}"/>
              </a:ext>
            </a:extLst>
          </p:cNvPr>
          <p:cNvSpPr txBox="1"/>
          <p:nvPr/>
        </p:nvSpPr>
        <p:spPr>
          <a:xfrm>
            <a:off x="4470363" y="2065106"/>
            <a:ext cx="704183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hlinkClick r:id="rId3"/>
              </a:rPr>
              <a:t>Make sure that configuration settings can be changed or modified without rebuilding or redeploying the application</a:t>
            </a:r>
            <a:endParaRPr kumimoji="0" lang="en-US" sz="16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2" name="Rectangle 1">
            <a:extLst>
              <a:ext uri="{FF2B5EF4-FFF2-40B4-BE49-F238E27FC236}">
                <a16:creationId xmlns:a16="http://schemas.microsoft.com/office/drawing/2014/main" id="{592CADCD-60F2-4869-BD5E-6B1EFCA36D12}"/>
              </a:ext>
            </a:extLst>
          </p:cNvPr>
          <p:cNvSpPr/>
          <p:nvPr/>
        </p:nvSpPr>
        <p:spPr>
          <a:xfrm>
            <a:off x="470914" y="3067221"/>
            <a:ext cx="1047750" cy="80767"/>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A2A08287-B0DD-4BC8-8447-8BC4E10D2E1C}"/>
              </a:ext>
            </a:extLst>
          </p:cNvPr>
          <p:cNvSpPr/>
          <p:nvPr/>
        </p:nvSpPr>
        <p:spPr>
          <a:xfrm>
            <a:off x="1531393" y="3068361"/>
            <a:ext cx="1047750" cy="8076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highlight>
                <a:srgbClr val="000080"/>
              </a:highligh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9297CE32-1511-4B8A-BBB9-EDC68C2D4EC5}"/>
              </a:ext>
            </a:extLst>
          </p:cNvPr>
          <p:cNvSpPr/>
          <p:nvPr/>
        </p:nvSpPr>
        <p:spPr>
          <a:xfrm>
            <a:off x="2590531" y="3068458"/>
            <a:ext cx="1047750" cy="8076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28AA62ED-5C89-4E21-BEA3-D3CE68733D6D}"/>
              </a:ext>
            </a:extLst>
          </p:cNvPr>
          <p:cNvCxnSpPr>
            <a:cxnSpLocks/>
          </p:cNvCxnSpPr>
          <p:nvPr/>
        </p:nvCxnSpPr>
        <p:spPr>
          <a:xfrm>
            <a:off x="3380232" y="3016509"/>
            <a:ext cx="0" cy="16262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0" name="Table 28">
            <a:extLst>
              <a:ext uri="{FF2B5EF4-FFF2-40B4-BE49-F238E27FC236}">
                <a16:creationId xmlns:a16="http://schemas.microsoft.com/office/drawing/2014/main" id="{DFD0D5D0-4BC5-4C00-9740-CA903D9969DD}"/>
              </a:ext>
            </a:extLst>
          </p:cNvPr>
          <p:cNvGraphicFramePr>
            <a:graphicFrameLocks noGrp="1"/>
          </p:cNvGraphicFramePr>
          <p:nvPr/>
        </p:nvGraphicFramePr>
        <p:xfrm>
          <a:off x="470913" y="2807585"/>
          <a:ext cx="3167368" cy="213360"/>
        </p:xfrm>
        <a:graphic>
          <a:graphicData uri="http://schemas.openxmlformats.org/drawingml/2006/table">
            <a:tbl>
              <a:tblPr firstRow="1" bandRow="1">
                <a:effectLst/>
                <a:tableStyleId>{5C22544A-7EE6-4342-B048-85BDC9FD1C3A}</a:tableStyleId>
              </a:tblPr>
              <a:tblGrid>
                <a:gridCol w="1058069">
                  <a:extLst>
                    <a:ext uri="{9D8B030D-6E8A-4147-A177-3AD203B41FA5}">
                      <a16:colId xmlns:a16="http://schemas.microsoft.com/office/drawing/2014/main" val="444279859"/>
                    </a:ext>
                  </a:extLst>
                </a:gridCol>
                <a:gridCol w="1054100">
                  <a:extLst>
                    <a:ext uri="{9D8B030D-6E8A-4147-A177-3AD203B41FA5}">
                      <a16:colId xmlns:a16="http://schemas.microsoft.com/office/drawing/2014/main" val="4264896445"/>
                    </a:ext>
                  </a:extLst>
                </a:gridCol>
                <a:gridCol w="1055199">
                  <a:extLst>
                    <a:ext uri="{9D8B030D-6E8A-4147-A177-3AD203B41FA5}">
                      <a16:colId xmlns:a16="http://schemas.microsoft.com/office/drawing/2014/main" val="1697782480"/>
                    </a:ext>
                  </a:extLst>
                </a:gridCol>
              </a:tblGrid>
              <a:tr h="187595">
                <a:tc>
                  <a:txBody>
                    <a:bodyPr/>
                    <a:lstStyle/>
                    <a:p>
                      <a:r>
                        <a:rPr lang="en-US" sz="800" dirty="0">
                          <a:solidFill>
                            <a:schemeClr val="tx1"/>
                          </a:solidFill>
                        </a:rPr>
                        <a:t>Excellent (0-33)</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800" dirty="0">
                          <a:solidFill>
                            <a:schemeClr val="tx1"/>
                          </a:solidFill>
                        </a:rPr>
                        <a:t>Moderate (34-66)</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800" dirty="0">
                          <a:solidFill>
                            <a:schemeClr val="tx1"/>
                          </a:solidFill>
                        </a:rPr>
                        <a:t>Critical (67-100)</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92734065"/>
                  </a:ext>
                </a:extLst>
              </a:tr>
            </a:tbl>
          </a:graphicData>
        </a:graphic>
      </p:graphicFrame>
      <p:sp>
        <p:nvSpPr>
          <p:cNvPr id="17" name="TextBox 16">
            <a:extLst>
              <a:ext uri="{FF2B5EF4-FFF2-40B4-BE49-F238E27FC236}">
                <a16:creationId xmlns:a16="http://schemas.microsoft.com/office/drawing/2014/main" id="{B6192819-0A74-4FB6-828C-0681B504C31E}"/>
              </a:ext>
            </a:extLst>
          </p:cNvPr>
          <p:cNvSpPr txBox="1"/>
          <p:nvPr/>
        </p:nvSpPr>
        <p:spPr>
          <a:xfrm>
            <a:off x="0" y="3700426"/>
            <a:ext cx="4027055" cy="40011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000" b="0" i="1"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Relative weight </a:t>
            </a:r>
            <a:r>
              <a:rPr kumimoji="0" lang="en-AU" sz="10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indicates the average importance of recommendations in this section</a:t>
            </a:r>
          </a:p>
        </p:txBody>
      </p:sp>
    </p:spTree>
    <p:extLst>
      <p:ext uri="{BB962C8B-B14F-4D97-AF65-F5344CB8AC3E}">
        <p14:creationId xmlns:p14="http://schemas.microsoft.com/office/powerpoint/2010/main" val="2102933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D92F025-1776-4403-B9D2-623921B955C4}"/>
              </a:ext>
            </a:extLst>
          </p:cNvPr>
          <p:cNvSpPr txBox="1"/>
          <p:nvPr/>
        </p:nvSpPr>
        <p:spPr>
          <a:xfrm>
            <a:off x="838200" y="416103"/>
            <a:ext cx="1010891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Software Development Practices</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084211DB-3DD5-4181-9098-B93AE002E96E}"/>
              </a:ext>
            </a:extLst>
          </p:cNvPr>
          <p:cNvSpPr txBox="1"/>
          <p:nvPr/>
        </p:nvSpPr>
        <p:spPr>
          <a:xfrm>
            <a:off x="509900" y="3313797"/>
            <a:ext cx="2901815"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Focus Area relative weight</a:t>
            </a:r>
          </a:p>
        </p:txBody>
      </p:sp>
      <p:sp>
        <p:nvSpPr>
          <p:cNvPr id="8" name="TextBox 7">
            <a:extLst>
              <a:ext uri="{FF2B5EF4-FFF2-40B4-BE49-F238E27FC236}">
                <a16:creationId xmlns:a16="http://schemas.microsoft.com/office/drawing/2014/main" id="{4B5C319F-B8B1-45BD-9E8E-CE6EA54E14C4}"/>
              </a:ext>
            </a:extLst>
          </p:cNvPr>
          <p:cNvSpPr txBox="1"/>
          <p:nvPr/>
        </p:nvSpPr>
        <p:spPr>
          <a:xfrm>
            <a:off x="1378057" y="4074389"/>
            <a:ext cx="1087526"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92</a:t>
            </a:r>
            <a:endParaRPr kumimoji="0" lang="en-US" sz="2400" b="1"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9" name="TextBox 8">
            <a:extLst>
              <a:ext uri="{FF2B5EF4-FFF2-40B4-BE49-F238E27FC236}">
                <a16:creationId xmlns:a16="http://schemas.microsoft.com/office/drawing/2014/main" id="{B766487E-9ACD-4696-B909-0BD529DF9077}"/>
              </a:ext>
            </a:extLst>
          </p:cNvPr>
          <p:cNvSpPr txBox="1"/>
          <p:nvPr/>
        </p:nvSpPr>
        <p:spPr>
          <a:xfrm>
            <a:off x="589529" y="4606058"/>
            <a:ext cx="3127705"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pic>
        <p:nvPicPr>
          <p:cNvPr id="12" name="Picture 11" descr="A picture containing drawing&#10;&#10;Description automatically generated">
            <a:extLst>
              <a:ext uri="{FF2B5EF4-FFF2-40B4-BE49-F238E27FC236}">
                <a16:creationId xmlns:a16="http://schemas.microsoft.com/office/drawing/2014/main" id="{DD5139E9-65A9-4877-A3C4-11D1D88FB4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0203" y="6269032"/>
            <a:ext cx="1527613" cy="684687"/>
          </a:xfrm>
          <a:prstGeom prst="rect">
            <a:avLst/>
          </a:prstGeom>
        </p:spPr>
      </p:pic>
      <p:cxnSp>
        <p:nvCxnSpPr>
          <p:cNvPr id="14" name="Straight Connector 13">
            <a:extLst>
              <a:ext uri="{FF2B5EF4-FFF2-40B4-BE49-F238E27FC236}">
                <a16:creationId xmlns:a16="http://schemas.microsoft.com/office/drawing/2014/main" id="{7DFFB3DB-8742-4644-A164-270EE991FF51}"/>
              </a:ext>
            </a:extLst>
          </p:cNvPr>
          <p:cNvCxnSpPr/>
          <p:nvPr/>
        </p:nvCxnSpPr>
        <p:spPr>
          <a:xfrm>
            <a:off x="287959" y="6369978"/>
            <a:ext cx="11245065" cy="0"/>
          </a:xfrm>
          <a:prstGeom prst="line">
            <a:avLst/>
          </a:prstGeom>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26DAAD99-B0A4-4450-8DD7-E1274ABD2AC4}"/>
              </a:ext>
            </a:extLst>
          </p:cNvPr>
          <p:cNvSpPr txBox="1"/>
          <p:nvPr/>
        </p:nvSpPr>
        <p:spPr>
          <a:xfrm>
            <a:off x="4037743" y="1423542"/>
            <a:ext cx="6149084"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Top 6 out of 6 recommendations:</a:t>
            </a:r>
            <a:endParaRPr kumimoji="0" lang="en-US" sz="16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10" name="TextBox 9">
            <a:extLst>
              <a:ext uri="{FF2B5EF4-FFF2-40B4-BE49-F238E27FC236}">
                <a16:creationId xmlns:a16="http://schemas.microsoft.com/office/drawing/2014/main" id="{16C628AB-B86D-42DC-BED2-78A954B9C5FA}"/>
              </a:ext>
            </a:extLst>
          </p:cNvPr>
          <p:cNvSpPr txBox="1"/>
          <p:nvPr/>
        </p:nvSpPr>
        <p:spPr>
          <a:xfrm>
            <a:off x="4470363" y="2065106"/>
            <a:ext cx="7041830" cy="280076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hlinkClick r:id="rId3"/>
              </a:rPr>
              <a:t>Configure check-in policies</a:t>
            </a:r>
            <a:endParaRPr kumimoji="0" lang="en-US" sz="16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hlinkClick r:id="rId3"/>
              </a:rPr>
              <a:t>Protect branches with policies</a:t>
            </a:r>
            <a:endParaRPr kumimoji="0" lang="en-US" sz="16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hlinkClick r:id="rId4"/>
              </a:rPr>
              <a:t>Implement a Code Review Strategy</a:t>
            </a:r>
            <a:endParaRPr kumimoji="0" lang="en-US" sz="16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hlinkClick r:id="rId5"/>
              </a:rPr>
              <a:t>Integrate code early and often</a:t>
            </a:r>
            <a:endParaRPr kumimoji="0" lang="en-US" sz="16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hlinkClick r:id="rId6"/>
              </a:rPr>
              <a:t>Perform peer code reviews prior to every commit or check-in</a:t>
            </a:r>
            <a:endParaRPr kumimoji="0" lang="en-US" sz="16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hlinkClick r:id="rId7"/>
              </a:rPr>
              <a:t>Update code with fetch and pull</a:t>
            </a:r>
            <a:endParaRPr kumimoji="0" lang="en-US" sz="16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2" name="Rectangle 1">
            <a:extLst>
              <a:ext uri="{FF2B5EF4-FFF2-40B4-BE49-F238E27FC236}">
                <a16:creationId xmlns:a16="http://schemas.microsoft.com/office/drawing/2014/main" id="{592CADCD-60F2-4869-BD5E-6B1EFCA36D12}"/>
              </a:ext>
            </a:extLst>
          </p:cNvPr>
          <p:cNvSpPr/>
          <p:nvPr/>
        </p:nvSpPr>
        <p:spPr>
          <a:xfrm>
            <a:off x="470914" y="3067221"/>
            <a:ext cx="1047750" cy="80767"/>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A2A08287-B0DD-4BC8-8447-8BC4E10D2E1C}"/>
              </a:ext>
            </a:extLst>
          </p:cNvPr>
          <p:cNvSpPr/>
          <p:nvPr/>
        </p:nvSpPr>
        <p:spPr>
          <a:xfrm>
            <a:off x="1531393" y="3068361"/>
            <a:ext cx="1047750" cy="8076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highlight>
                <a:srgbClr val="000080"/>
              </a:highligh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9297CE32-1511-4B8A-BBB9-EDC68C2D4EC5}"/>
              </a:ext>
            </a:extLst>
          </p:cNvPr>
          <p:cNvSpPr/>
          <p:nvPr/>
        </p:nvSpPr>
        <p:spPr>
          <a:xfrm>
            <a:off x="2590531" y="3068458"/>
            <a:ext cx="1047750" cy="8076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28AA62ED-5C89-4E21-BEA3-D3CE68733D6D}"/>
              </a:ext>
            </a:extLst>
          </p:cNvPr>
          <p:cNvCxnSpPr>
            <a:cxnSpLocks/>
          </p:cNvCxnSpPr>
          <p:nvPr/>
        </p:nvCxnSpPr>
        <p:spPr>
          <a:xfrm>
            <a:off x="3369733" y="3016509"/>
            <a:ext cx="0" cy="16262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0" name="Table 28">
            <a:extLst>
              <a:ext uri="{FF2B5EF4-FFF2-40B4-BE49-F238E27FC236}">
                <a16:creationId xmlns:a16="http://schemas.microsoft.com/office/drawing/2014/main" id="{DFD0D5D0-4BC5-4C00-9740-CA903D9969DD}"/>
              </a:ext>
            </a:extLst>
          </p:cNvPr>
          <p:cNvGraphicFramePr>
            <a:graphicFrameLocks noGrp="1"/>
          </p:cNvGraphicFramePr>
          <p:nvPr/>
        </p:nvGraphicFramePr>
        <p:xfrm>
          <a:off x="470913" y="2807585"/>
          <a:ext cx="3167368" cy="213360"/>
        </p:xfrm>
        <a:graphic>
          <a:graphicData uri="http://schemas.openxmlformats.org/drawingml/2006/table">
            <a:tbl>
              <a:tblPr firstRow="1" bandRow="1">
                <a:effectLst/>
                <a:tableStyleId>{5C22544A-7EE6-4342-B048-85BDC9FD1C3A}</a:tableStyleId>
              </a:tblPr>
              <a:tblGrid>
                <a:gridCol w="1058069">
                  <a:extLst>
                    <a:ext uri="{9D8B030D-6E8A-4147-A177-3AD203B41FA5}">
                      <a16:colId xmlns:a16="http://schemas.microsoft.com/office/drawing/2014/main" val="444279859"/>
                    </a:ext>
                  </a:extLst>
                </a:gridCol>
                <a:gridCol w="1054100">
                  <a:extLst>
                    <a:ext uri="{9D8B030D-6E8A-4147-A177-3AD203B41FA5}">
                      <a16:colId xmlns:a16="http://schemas.microsoft.com/office/drawing/2014/main" val="4264896445"/>
                    </a:ext>
                  </a:extLst>
                </a:gridCol>
                <a:gridCol w="1055199">
                  <a:extLst>
                    <a:ext uri="{9D8B030D-6E8A-4147-A177-3AD203B41FA5}">
                      <a16:colId xmlns:a16="http://schemas.microsoft.com/office/drawing/2014/main" val="1697782480"/>
                    </a:ext>
                  </a:extLst>
                </a:gridCol>
              </a:tblGrid>
              <a:tr h="187595">
                <a:tc>
                  <a:txBody>
                    <a:bodyPr/>
                    <a:lstStyle/>
                    <a:p>
                      <a:r>
                        <a:rPr lang="en-US" sz="800" dirty="0">
                          <a:solidFill>
                            <a:schemeClr val="tx1"/>
                          </a:solidFill>
                        </a:rPr>
                        <a:t>Excellent (0-33)</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800" dirty="0">
                          <a:solidFill>
                            <a:schemeClr val="tx1"/>
                          </a:solidFill>
                        </a:rPr>
                        <a:t>Moderate (34-66)</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800" dirty="0">
                          <a:solidFill>
                            <a:schemeClr val="tx1"/>
                          </a:solidFill>
                        </a:rPr>
                        <a:t>Critical (67-100)</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92734065"/>
                  </a:ext>
                </a:extLst>
              </a:tr>
            </a:tbl>
          </a:graphicData>
        </a:graphic>
      </p:graphicFrame>
      <p:sp>
        <p:nvSpPr>
          <p:cNvPr id="17" name="TextBox 16">
            <a:extLst>
              <a:ext uri="{FF2B5EF4-FFF2-40B4-BE49-F238E27FC236}">
                <a16:creationId xmlns:a16="http://schemas.microsoft.com/office/drawing/2014/main" id="{B6192819-0A74-4FB6-828C-0681B504C31E}"/>
              </a:ext>
            </a:extLst>
          </p:cNvPr>
          <p:cNvSpPr txBox="1"/>
          <p:nvPr/>
        </p:nvSpPr>
        <p:spPr>
          <a:xfrm>
            <a:off x="0" y="3700426"/>
            <a:ext cx="4027055" cy="40011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000" b="0" i="1"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Relative weight </a:t>
            </a:r>
            <a:r>
              <a:rPr kumimoji="0" lang="en-AU" sz="10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indicates the average importance of recommendations in this section</a:t>
            </a:r>
          </a:p>
        </p:txBody>
      </p:sp>
    </p:spTree>
    <p:extLst>
      <p:ext uri="{BB962C8B-B14F-4D97-AF65-F5344CB8AC3E}">
        <p14:creationId xmlns:p14="http://schemas.microsoft.com/office/powerpoint/2010/main" val="1563036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D92F025-1776-4403-B9D2-623921B955C4}"/>
              </a:ext>
            </a:extLst>
          </p:cNvPr>
          <p:cNvSpPr txBox="1"/>
          <p:nvPr/>
        </p:nvSpPr>
        <p:spPr>
          <a:xfrm>
            <a:off x="838200" y="416103"/>
            <a:ext cx="1010891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Regulatory, Governance &amp; Compliance</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084211DB-3DD5-4181-9098-B93AE002E96E}"/>
              </a:ext>
            </a:extLst>
          </p:cNvPr>
          <p:cNvSpPr txBox="1"/>
          <p:nvPr/>
        </p:nvSpPr>
        <p:spPr>
          <a:xfrm>
            <a:off x="509900" y="3313797"/>
            <a:ext cx="2901815"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Focus Area relative weight</a:t>
            </a:r>
          </a:p>
        </p:txBody>
      </p:sp>
      <p:sp>
        <p:nvSpPr>
          <p:cNvPr id="8" name="TextBox 7">
            <a:extLst>
              <a:ext uri="{FF2B5EF4-FFF2-40B4-BE49-F238E27FC236}">
                <a16:creationId xmlns:a16="http://schemas.microsoft.com/office/drawing/2014/main" id="{4B5C319F-B8B1-45BD-9E8E-CE6EA54E14C4}"/>
              </a:ext>
            </a:extLst>
          </p:cNvPr>
          <p:cNvSpPr txBox="1"/>
          <p:nvPr/>
        </p:nvSpPr>
        <p:spPr>
          <a:xfrm>
            <a:off x="1378057" y="4074389"/>
            <a:ext cx="1087526"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89</a:t>
            </a:r>
            <a:endParaRPr kumimoji="0" lang="en-US" sz="2400" b="1"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9" name="TextBox 8">
            <a:extLst>
              <a:ext uri="{FF2B5EF4-FFF2-40B4-BE49-F238E27FC236}">
                <a16:creationId xmlns:a16="http://schemas.microsoft.com/office/drawing/2014/main" id="{B766487E-9ACD-4696-B909-0BD529DF9077}"/>
              </a:ext>
            </a:extLst>
          </p:cNvPr>
          <p:cNvSpPr txBox="1"/>
          <p:nvPr/>
        </p:nvSpPr>
        <p:spPr>
          <a:xfrm>
            <a:off x="589529" y="4606058"/>
            <a:ext cx="3127705"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pic>
        <p:nvPicPr>
          <p:cNvPr id="12" name="Picture 11" descr="A picture containing drawing&#10;&#10;Description automatically generated">
            <a:extLst>
              <a:ext uri="{FF2B5EF4-FFF2-40B4-BE49-F238E27FC236}">
                <a16:creationId xmlns:a16="http://schemas.microsoft.com/office/drawing/2014/main" id="{DD5139E9-65A9-4877-A3C4-11D1D88FB4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0203" y="6269032"/>
            <a:ext cx="1527613" cy="684687"/>
          </a:xfrm>
          <a:prstGeom prst="rect">
            <a:avLst/>
          </a:prstGeom>
        </p:spPr>
      </p:pic>
      <p:cxnSp>
        <p:nvCxnSpPr>
          <p:cNvPr id="14" name="Straight Connector 13">
            <a:extLst>
              <a:ext uri="{FF2B5EF4-FFF2-40B4-BE49-F238E27FC236}">
                <a16:creationId xmlns:a16="http://schemas.microsoft.com/office/drawing/2014/main" id="{7DFFB3DB-8742-4644-A164-270EE991FF51}"/>
              </a:ext>
            </a:extLst>
          </p:cNvPr>
          <p:cNvCxnSpPr/>
          <p:nvPr/>
        </p:nvCxnSpPr>
        <p:spPr>
          <a:xfrm>
            <a:off x="287959" y="6369978"/>
            <a:ext cx="11245065" cy="0"/>
          </a:xfrm>
          <a:prstGeom prst="line">
            <a:avLst/>
          </a:prstGeom>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26DAAD99-B0A4-4450-8DD7-E1274ABD2AC4}"/>
              </a:ext>
            </a:extLst>
          </p:cNvPr>
          <p:cNvSpPr txBox="1"/>
          <p:nvPr/>
        </p:nvSpPr>
        <p:spPr>
          <a:xfrm>
            <a:off x="4037743" y="1423542"/>
            <a:ext cx="6149084"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Top 3 out of 3 recommendations:</a:t>
            </a:r>
            <a:endParaRPr kumimoji="0" lang="en-US" sz="16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10" name="TextBox 9">
            <a:extLst>
              <a:ext uri="{FF2B5EF4-FFF2-40B4-BE49-F238E27FC236}">
                <a16:creationId xmlns:a16="http://schemas.microsoft.com/office/drawing/2014/main" id="{16C628AB-B86D-42DC-BED2-78A954B9C5FA}"/>
              </a:ext>
            </a:extLst>
          </p:cNvPr>
          <p:cNvSpPr txBox="1"/>
          <p:nvPr/>
        </p:nvSpPr>
        <p:spPr>
          <a:xfrm>
            <a:off x="4470363" y="2065106"/>
            <a:ext cx="7041830" cy="132343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hlinkClick r:id="rId3"/>
              </a:rPr>
              <a:t>Define standards, policies and best practices as code</a:t>
            </a:r>
            <a:endParaRPr kumimoji="0" lang="en-US" sz="16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hlinkClick r:id="rId4"/>
              </a:rPr>
              <a:t>Make sure that all regulatory requirements are known and well understood</a:t>
            </a:r>
            <a:endParaRPr kumimoji="0" lang="en-US" sz="16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hlinkClick r:id="rId5"/>
              </a:rPr>
              <a:t>Effectively Communicating Change</a:t>
            </a:r>
            <a:endParaRPr kumimoji="0" lang="en-US" sz="16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2" name="Rectangle 1">
            <a:extLst>
              <a:ext uri="{FF2B5EF4-FFF2-40B4-BE49-F238E27FC236}">
                <a16:creationId xmlns:a16="http://schemas.microsoft.com/office/drawing/2014/main" id="{592CADCD-60F2-4869-BD5E-6B1EFCA36D12}"/>
              </a:ext>
            </a:extLst>
          </p:cNvPr>
          <p:cNvSpPr/>
          <p:nvPr/>
        </p:nvSpPr>
        <p:spPr>
          <a:xfrm>
            <a:off x="470914" y="3067221"/>
            <a:ext cx="1047750" cy="80767"/>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A2A08287-B0DD-4BC8-8447-8BC4E10D2E1C}"/>
              </a:ext>
            </a:extLst>
          </p:cNvPr>
          <p:cNvSpPr/>
          <p:nvPr/>
        </p:nvSpPr>
        <p:spPr>
          <a:xfrm>
            <a:off x="1531393" y="3068361"/>
            <a:ext cx="1047750" cy="8076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highlight>
                <a:srgbClr val="000080"/>
              </a:highligh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9297CE32-1511-4B8A-BBB9-EDC68C2D4EC5}"/>
              </a:ext>
            </a:extLst>
          </p:cNvPr>
          <p:cNvSpPr/>
          <p:nvPr/>
        </p:nvSpPr>
        <p:spPr>
          <a:xfrm>
            <a:off x="2590531" y="3068458"/>
            <a:ext cx="1047750" cy="8076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28AA62ED-5C89-4E21-BEA3-D3CE68733D6D}"/>
              </a:ext>
            </a:extLst>
          </p:cNvPr>
          <p:cNvCxnSpPr>
            <a:cxnSpLocks/>
          </p:cNvCxnSpPr>
          <p:nvPr/>
        </p:nvCxnSpPr>
        <p:spPr>
          <a:xfrm>
            <a:off x="3296243" y="3016509"/>
            <a:ext cx="0" cy="16262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0" name="Table 28">
            <a:extLst>
              <a:ext uri="{FF2B5EF4-FFF2-40B4-BE49-F238E27FC236}">
                <a16:creationId xmlns:a16="http://schemas.microsoft.com/office/drawing/2014/main" id="{DFD0D5D0-4BC5-4C00-9740-CA903D9969DD}"/>
              </a:ext>
            </a:extLst>
          </p:cNvPr>
          <p:cNvGraphicFramePr>
            <a:graphicFrameLocks noGrp="1"/>
          </p:cNvGraphicFramePr>
          <p:nvPr/>
        </p:nvGraphicFramePr>
        <p:xfrm>
          <a:off x="470913" y="2807585"/>
          <a:ext cx="3167368" cy="213360"/>
        </p:xfrm>
        <a:graphic>
          <a:graphicData uri="http://schemas.openxmlformats.org/drawingml/2006/table">
            <a:tbl>
              <a:tblPr firstRow="1" bandRow="1">
                <a:effectLst/>
                <a:tableStyleId>{5C22544A-7EE6-4342-B048-85BDC9FD1C3A}</a:tableStyleId>
              </a:tblPr>
              <a:tblGrid>
                <a:gridCol w="1058069">
                  <a:extLst>
                    <a:ext uri="{9D8B030D-6E8A-4147-A177-3AD203B41FA5}">
                      <a16:colId xmlns:a16="http://schemas.microsoft.com/office/drawing/2014/main" val="444279859"/>
                    </a:ext>
                  </a:extLst>
                </a:gridCol>
                <a:gridCol w="1054100">
                  <a:extLst>
                    <a:ext uri="{9D8B030D-6E8A-4147-A177-3AD203B41FA5}">
                      <a16:colId xmlns:a16="http://schemas.microsoft.com/office/drawing/2014/main" val="4264896445"/>
                    </a:ext>
                  </a:extLst>
                </a:gridCol>
                <a:gridCol w="1055199">
                  <a:extLst>
                    <a:ext uri="{9D8B030D-6E8A-4147-A177-3AD203B41FA5}">
                      <a16:colId xmlns:a16="http://schemas.microsoft.com/office/drawing/2014/main" val="1697782480"/>
                    </a:ext>
                  </a:extLst>
                </a:gridCol>
              </a:tblGrid>
              <a:tr h="187595">
                <a:tc>
                  <a:txBody>
                    <a:bodyPr/>
                    <a:lstStyle/>
                    <a:p>
                      <a:r>
                        <a:rPr lang="en-US" sz="800" dirty="0">
                          <a:solidFill>
                            <a:schemeClr val="tx1"/>
                          </a:solidFill>
                        </a:rPr>
                        <a:t>Excellent (0-33)</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800" dirty="0">
                          <a:solidFill>
                            <a:schemeClr val="tx1"/>
                          </a:solidFill>
                        </a:rPr>
                        <a:t>Moderate (34-66)</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800" dirty="0">
                          <a:solidFill>
                            <a:schemeClr val="tx1"/>
                          </a:solidFill>
                        </a:rPr>
                        <a:t>Critical (67-100)</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92734065"/>
                  </a:ext>
                </a:extLst>
              </a:tr>
            </a:tbl>
          </a:graphicData>
        </a:graphic>
      </p:graphicFrame>
      <p:sp>
        <p:nvSpPr>
          <p:cNvPr id="17" name="TextBox 16">
            <a:extLst>
              <a:ext uri="{FF2B5EF4-FFF2-40B4-BE49-F238E27FC236}">
                <a16:creationId xmlns:a16="http://schemas.microsoft.com/office/drawing/2014/main" id="{B6192819-0A74-4FB6-828C-0681B504C31E}"/>
              </a:ext>
            </a:extLst>
          </p:cNvPr>
          <p:cNvSpPr txBox="1"/>
          <p:nvPr/>
        </p:nvSpPr>
        <p:spPr>
          <a:xfrm>
            <a:off x="0" y="3700426"/>
            <a:ext cx="4027055" cy="40011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000" b="0" i="1"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Relative weight </a:t>
            </a:r>
            <a:r>
              <a:rPr kumimoji="0" lang="en-AU" sz="10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indicates the average importance of recommendations in this section</a:t>
            </a:r>
          </a:p>
        </p:txBody>
      </p:sp>
    </p:spTree>
    <p:extLst>
      <p:ext uri="{BB962C8B-B14F-4D97-AF65-F5344CB8AC3E}">
        <p14:creationId xmlns:p14="http://schemas.microsoft.com/office/powerpoint/2010/main" val="3237397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D92F025-1776-4403-B9D2-623921B955C4}"/>
              </a:ext>
            </a:extLst>
          </p:cNvPr>
          <p:cNvSpPr txBox="1"/>
          <p:nvPr/>
        </p:nvSpPr>
        <p:spPr>
          <a:xfrm>
            <a:off x="838200" y="416103"/>
            <a:ext cx="1010891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Adopting Agile Practices</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084211DB-3DD5-4181-9098-B93AE002E96E}"/>
              </a:ext>
            </a:extLst>
          </p:cNvPr>
          <p:cNvSpPr txBox="1"/>
          <p:nvPr/>
        </p:nvSpPr>
        <p:spPr>
          <a:xfrm>
            <a:off x="509900" y="3313797"/>
            <a:ext cx="2901815"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Focus Area relative weight</a:t>
            </a:r>
          </a:p>
        </p:txBody>
      </p:sp>
      <p:sp>
        <p:nvSpPr>
          <p:cNvPr id="8" name="TextBox 7">
            <a:extLst>
              <a:ext uri="{FF2B5EF4-FFF2-40B4-BE49-F238E27FC236}">
                <a16:creationId xmlns:a16="http://schemas.microsoft.com/office/drawing/2014/main" id="{4B5C319F-B8B1-45BD-9E8E-CE6EA54E14C4}"/>
              </a:ext>
            </a:extLst>
          </p:cNvPr>
          <p:cNvSpPr txBox="1"/>
          <p:nvPr/>
        </p:nvSpPr>
        <p:spPr>
          <a:xfrm>
            <a:off x="1378057" y="4074389"/>
            <a:ext cx="1087526"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88</a:t>
            </a:r>
            <a:endParaRPr kumimoji="0" lang="en-US" sz="2400" b="1"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9" name="TextBox 8">
            <a:extLst>
              <a:ext uri="{FF2B5EF4-FFF2-40B4-BE49-F238E27FC236}">
                <a16:creationId xmlns:a16="http://schemas.microsoft.com/office/drawing/2014/main" id="{B766487E-9ACD-4696-B909-0BD529DF9077}"/>
              </a:ext>
            </a:extLst>
          </p:cNvPr>
          <p:cNvSpPr txBox="1"/>
          <p:nvPr/>
        </p:nvSpPr>
        <p:spPr>
          <a:xfrm>
            <a:off x="589529" y="4606058"/>
            <a:ext cx="3127705"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pic>
        <p:nvPicPr>
          <p:cNvPr id="12" name="Picture 11" descr="A picture containing drawing&#10;&#10;Description automatically generated">
            <a:extLst>
              <a:ext uri="{FF2B5EF4-FFF2-40B4-BE49-F238E27FC236}">
                <a16:creationId xmlns:a16="http://schemas.microsoft.com/office/drawing/2014/main" id="{DD5139E9-65A9-4877-A3C4-11D1D88FB4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0203" y="6269032"/>
            <a:ext cx="1527613" cy="684687"/>
          </a:xfrm>
          <a:prstGeom prst="rect">
            <a:avLst/>
          </a:prstGeom>
        </p:spPr>
      </p:pic>
      <p:cxnSp>
        <p:nvCxnSpPr>
          <p:cNvPr id="14" name="Straight Connector 13">
            <a:extLst>
              <a:ext uri="{FF2B5EF4-FFF2-40B4-BE49-F238E27FC236}">
                <a16:creationId xmlns:a16="http://schemas.microsoft.com/office/drawing/2014/main" id="{7DFFB3DB-8742-4644-A164-270EE991FF51}"/>
              </a:ext>
            </a:extLst>
          </p:cNvPr>
          <p:cNvCxnSpPr/>
          <p:nvPr/>
        </p:nvCxnSpPr>
        <p:spPr>
          <a:xfrm>
            <a:off x="287959" y="6369978"/>
            <a:ext cx="11245065" cy="0"/>
          </a:xfrm>
          <a:prstGeom prst="line">
            <a:avLst/>
          </a:prstGeom>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26DAAD99-B0A4-4450-8DD7-E1274ABD2AC4}"/>
              </a:ext>
            </a:extLst>
          </p:cNvPr>
          <p:cNvSpPr txBox="1"/>
          <p:nvPr/>
        </p:nvSpPr>
        <p:spPr>
          <a:xfrm>
            <a:off x="4037743" y="1423542"/>
            <a:ext cx="6149084"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Top 5 out of 5 recommendations:</a:t>
            </a:r>
            <a:endParaRPr kumimoji="0" lang="en-US" sz="16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10" name="TextBox 9">
            <a:extLst>
              <a:ext uri="{FF2B5EF4-FFF2-40B4-BE49-F238E27FC236}">
                <a16:creationId xmlns:a16="http://schemas.microsoft.com/office/drawing/2014/main" id="{16C628AB-B86D-42DC-BED2-78A954B9C5FA}"/>
              </a:ext>
            </a:extLst>
          </p:cNvPr>
          <p:cNvSpPr txBox="1"/>
          <p:nvPr/>
        </p:nvSpPr>
        <p:spPr>
          <a:xfrm>
            <a:off x="4470363" y="2065106"/>
            <a:ext cx="7041830" cy="230832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hlinkClick r:id="rId3"/>
              </a:rPr>
              <a:t>Plan Sprint Reviews among the team to evaluate work</a:t>
            </a:r>
            <a:endParaRPr kumimoji="0" lang="en-US" sz="16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hlinkClick r:id="rId4"/>
              </a:rPr>
              <a:t>Setup a planned iteration for alignment on product planning</a:t>
            </a:r>
            <a:endParaRPr kumimoji="0" lang="en-US" sz="16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hlinkClick r:id="rId5"/>
              </a:rPr>
              <a:t>Consider planning and scheduling work in time boxed sprints/iterations.</a:t>
            </a:r>
            <a:endParaRPr kumimoji="0" lang="en-US" sz="16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hlinkClick r:id="rId6"/>
              </a:rPr>
              <a:t>Drive toward small iterative sprints</a:t>
            </a:r>
            <a:endParaRPr kumimoji="0" lang="en-US" sz="16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hlinkClick r:id="rId7"/>
              </a:rPr>
              <a:t>Understand Agile Development</a:t>
            </a:r>
            <a:endParaRPr kumimoji="0" lang="en-US" sz="16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2" name="Rectangle 1">
            <a:extLst>
              <a:ext uri="{FF2B5EF4-FFF2-40B4-BE49-F238E27FC236}">
                <a16:creationId xmlns:a16="http://schemas.microsoft.com/office/drawing/2014/main" id="{592CADCD-60F2-4869-BD5E-6B1EFCA36D12}"/>
              </a:ext>
            </a:extLst>
          </p:cNvPr>
          <p:cNvSpPr/>
          <p:nvPr/>
        </p:nvSpPr>
        <p:spPr>
          <a:xfrm>
            <a:off x="470914" y="3067221"/>
            <a:ext cx="1047750" cy="80767"/>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A2A08287-B0DD-4BC8-8447-8BC4E10D2E1C}"/>
              </a:ext>
            </a:extLst>
          </p:cNvPr>
          <p:cNvSpPr/>
          <p:nvPr/>
        </p:nvSpPr>
        <p:spPr>
          <a:xfrm>
            <a:off x="1531393" y="3068361"/>
            <a:ext cx="1047750" cy="8076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highlight>
                <a:srgbClr val="000080"/>
              </a:highligh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9297CE32-1511-4B8A-BBB9-EDC68C2D4EC5}"/>
              </a:ext>
            </a:extLst>
          </p:cNvPr>
          <p:cNvSpPr/>
          <p:nvPr/>
        </p:nvSpPr>
        <p:spPr>
          <a:xfrm>
            <a:off x="2590531" y="3068458"/>
            <a:ext cx="1047750" cy="8076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28AA62ED-5C89-4E21-BEA3-D3CE68733D6D}"/>
              </a:ext>
            </a:extLst>
          </p:cNvPr>
          <p:cNvCxnSpPr>
            <a:cxnSpLocks/>
          </p:cNvCxnSpPr>
          <p:nvPr/>
        </p:nvCxnSpPr>
        <p:spPr>
          <a:xfrm>
            <a:off x="3254248" y="3016509"/>
            <a:ext cx="0" cy="16262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0" name="Table 28">
            <a:extLst>
              <a:ext uri="{FF2B5EF4-FFF2-40B4-BE49-F238E27FC236}">
                <a16:creationId xmlns:a16="http://schemas.microsoft.com/office/drawing/2014/main" id="{DFD0D5D0-4BC5-4C00-9740-CA903D9969DD}"/>
              </a:ext>
            </a:extLst>
          </p:cNvPr>
          <p:cNvGraphicFramePr>
            <a:graphicFrameLocks noGrp="1"/>
          </p:cNvGraphicFramePr>
          <p:nvPr/>
        </p:nvGraphicFramePr>
        <p:xfrm>
          <a:off x="470913" y="2807585"/>
          <a:ext cx="3167368" cy="213360"/>
        </p:xfrm>
        <a:graphic>
          <a:graphicData uri="http://schemas.openxmlformats.org/drawingml/2006/table">
            <a:tbl>
              <a:tblPr firstRow="1" bandRow="1">
                <a:effectLst/>
                <a:tableStyleId>{5C22544A-7EE6-4342-B048-85BDC9FD1C3A}</a:tableStyleId>
              </a:tblPr>
              <a:tblGrid>
                <a:gridCol w="1058069">
                  <a:extLst>
                    <a:ext uri="{9D8B030D-6E8A-4147-A177-3AD203B41FA5}">
                      <a16:colId xmlns:a16="http://schemas.microsoft.com/office/drawing/2014/main" val="444279859"/>
                    </a:ext>
                  </a:extLst>
                </a:gridCol>
                <a:gridCol w="1054100">
                  <a:extLst>
                    <a:ext uri="{9D8B030D-6E8A-4147-A177-3AD203B41FA5}">
                      <a16:colId xmlns:a16="http://schemas.microsoft.com/office/drawing/2014/main" val="4264896445"/>
                    </a:ext>
                  </a:extLst>
                </a:gridCol>
                <a:gridCol w="1055199">
                  <a:extLst>
                    <a:ext uri="{9D8B030D-6E8A-4147-A177-3AD203B41FA5}">
                      <a16:colId xmlns:a16="http://schemas.microsoft.com/office/drawing/2014/main" val="1697782480"/>
                    </a:ext>
                  </a:extLst>
                </a:gridCol>
              </a:tblGrid>
              <a:tr h="187595">
                <a:tc>
                  <a:txBody>
                    <a:bodyPr/>
                    <a:lstStyle/>
                    <a:p>
                      <a:r>
                        <a:rPr lang="en-US" sz="800" dirty="0">
                          <a:solidFill>
                            <a:schemeClr val="tx1"/>
                          </a:solidFill>
                        </a:rPr>
                        <a:t>Excellent (0-33)</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800" dirty="0">
                          <a:solidFill>
                            <a:schemeClr val="tx1"/>
                          </a:solidFill>
                        </a:rPr>
                        <a:t>Moderate (34-66)</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800" dirty="0">
                          <a:solidFill>
                            <a:schemeClr val="tx1"/>
                          </a:solidFill>
                        </a:rPr>
                        <a:t>Critical (67-100)</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92734065"/>
                  </a:ext>
                </a:extLst>
              </a:tr>
            </a:tbl>
          </a:graphicData>
        </a:graphic>
      </p:graphicFrame>
      <p:sp>
        <p:nvSpPr>
          <p:cNvPr id="17" name="TextBox 16">
            <a:extLst>
              <a:ext uri="{FF2B5EF4-FFF2-40B4-BE49-F238E27FC236}">
                <a16:creationId xmlns:a16="http://schemas.microsoft.com/office/drawing/2014/main" id="{B6192819-0A74-4FB6-828C-0681B504C31E}"/>
              </a:ext>
            </a:extLst>
          </p:cNvPr>
          <p:cNvSpPr txBox="1"/>
          <p:nvPr/>
        </p:nvSpPr>
        <p:spPr>
          <a:xfrm>
            <a:off x="0" y="3700426"/>
            <a:ext cx="4027055" cy="40011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000" b="0" i="1"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Relative weight </a:t>
            </a:r>
            <a:r>
              <a:rPr kumimoji="0" lang="en-AU" sz="10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indicates the average importance of recommendations in this section</a:t>
            </a:r>
          </a:p>
        </p:txBody>
      </p:sp>
    </p:spTree>
    <p:extLst>
      <p:ext uri="{BB962C8B-B14F-4D97-AF65-F5344CB8AC3E}">
        <p14:creationId xmlns:p14="http://schemas.microsoft.com/office/powerpoint/2010/main" val="580910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D92F025-1776-4403-B9D2-623921B955C4}"/>
              </a:ext>
            </a:extLst>
          </p:cNvPr>
          <p:cNvSpPr txBox="1"/>
          <p:nvPr/>
        </p:nvSpPr>
        <p:spPr>
          <a:xfrm>
            <a:off x="838200" y="416103"/>
            <a:ext cx="1010891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Operational Model &amp; DevOps</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084211DB-3DD5-4181-9098-B93AE002E96E}"/>
              </a:ext>
            </a:extLst>
          </p:cNvPr>
          <p:cNvSpPr txBox="1"/>
          <p:nvPr/>
        </p:nvSpPr>
        <p:spPr>
          <a:xfrm>
            <a:off x="509900" y="3313797"/>
            <a:ext cx="2901815"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Focus Area relative weight</a:t>
            </a:r>
          </a:p>
        </p:txBody>
      </p:sp>
      <p:sp>
        <p:nvSpPr>
          <p:cNvPr id="8" name="TextBox 7">
            <a:extLst>
              <a:ext uri="{FF2B5EF4-FFF2-40B4-BE49-F238E27FC236}">
                <a16:creationId xmlns:a16="http://schemas.microsoft.com/office/drawing/2014/main" id="{4B5C319F-B8B1-45BD-9E8E-CE6EA54E14C4}"/>
              </a:ext>
            </a:extLst>
          </p:cNvPr>
          <p:cNvSpPr txBox="1"/>
          <p:nvPr/>
        </p:nvSpPr>
        <p:spPr>
          <a:xfrm>
            <a:off x="1378057" y="4074389"/>
            <a:ext cx="1087526"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88</a:t>
            </a:r>
            <a:endParaRPr kumimoji="0" lang="en-US" sz="2400" b="1"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9" name="TextBox 8">
            <a:extLst>
              <a:ext uri="{FF2B5EF4-FFF2-40B4-BE49-F238E27FC236}">
                <a16:creationId xmlns:a16="http://schemas.microsoft.com/office/drawing/2014/main" id="{B766487E-9ACD-4696-B909-0BD529DF9077}"/>
              </a:ext>
            </a:extLst>
          </p:cNvPr>
          <p:cNvSpPr txBox="1"/>
          <p:nvPr/>
        </p:nvSpPr>
        <p:spPr>
          <a:xfrm>
            <a:off x="589529" y="4606058"/>
            <a:ext cx="3127705"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pic>
        <p:nvPicPr>
          <p:cNvPr id="12" name="Picture 11" descr="A picture containing drawing&#10;&#10;Description automatically generated">
            <a:extLst>
              <a:ext uri="{FF2B5EF4-FFF2-40B4-BE49-F238E27FC236}">
                <a16:creationId xmlns:a16="http://schemas.microsoft.com/office/drawing/2014/main" id="{DD5139E9-65A9-4877-A3C4-11D1D88FB4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0203" y="6269032"/>
            <a:ext cx="1527613" cy="684687"/>
          </a:xfrm>
          <a:prstGeom prst="rect">
            <a:avLst/>
          </a:prstGeom>
        </p:spPr>
      </p:pic>
      <p:cxnSp>
        <p:nvCxnSpPr>
          <p:cNvPr id="14" name="Straight Connector 13">
            <a:extLst>
              <a:ext uri="{FF2B5EF4-FFF2-40B4-BE49-F238E27FC236}">
                <a16:creationId xmlns:a16="http://schemas.microsoft.com/office/drawing/2014/main" id="{7DFFB3DB-8742-4644-A164-270EE991FF51}"/>
              </a:ext>
            </a:extLst>
          </p:cNvPr>
          <p:cNvCxnSpPr/>
          <p:nvPr/>
        </p:nvCxnSpPr>
        <p:spPr>
          <a:xfrm>
            <a:off x="287959" y="6369978"/>
            <a:ext cx="11245065" cy="0"/>
          </a:xfrm>
          <a:prstGeom prst="line">
            <a:avLst/>
          </a:prstGeom>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26DAAD99-B0A4-4450-8DD7-E1274ABD2AC4}"/>
              </a:ext>
            </a:extLst>
          </p:cNvPr>
          <p:cNvSpPr txBox="1"/>
          <p:nvPr/>
        </p:nvSpPr>
        <p:spPr>
          <a:xfrm>
            <a:off x="4037743" y="1423542"/>
            <a:ext cx="6149084"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Top 5 out of 5 recommendations:</a:t>
            </a:r>
            <a:endParaRPr kumimoji="0" lang="en-US" sz="16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10" name="TextBox 9">
            <a:extLst>
              <a:ext uri="{FF2B5EF4-FFF2-40B4-BE49-F238E27FC236}">
                <a16:creationId xmlns:a16="http://schemas.microsoft.com/office/drawing/2014/main" id="{16C628AB-B86D-42DC-BED2-78A954B9C5FA}"/>
              </a:ext>
            </a:extLst>
          </p:cNvPr>
          <p:cNvSpPr txBox="1"/>
          <p:nvPr/>
        </p:nvSpPr>
        <p:spPr>
          <a:xfrm>
            <a:off x="4470363" y="2065106"/>
            <a:ext cx="7041830" cy="230832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hlinkClick r:id="rId3"/>
              </a:rPr>
              <a:t>Drive a Align Autonomy Team</a:t>
            </a:r>
            <a:endParaRPr kumimoji="0" lang="en-US" sz="16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hlinkClick r:id="rId4"/>
              </a:rPr>
              <a:t>Adopt an Agile culture</a:t>
            </a:r>
            <a:endParaRPr kumimoji="0" lang="en-US" sz="16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hlinkClick r:id="rId5"/>
              </a:rPr>
              <a:t>Build a healthy culture on trust and respect</a:t>
            </a:r>
            <a:endParaRPr kumimoji="0" lang="en-US" sz="16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hlinkClick r:id="rId6"/>
              </a:rPr>
              <a:t>Focus on continuous improvement with your team</a:t>
            </a:r>
            <a:endParaRPr kumimoji="0" lang="en-US" sz="16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hlinkClick r:id="rId7"/>
              </a:rPr>
              <a:t>Co-Locate where possible</a:t>
            </a:r>
            <a:endParaRPr kumimoji="0" lang="en-US" sz="16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2" name="Rectangle 1">
            <a:extLst>
              <a:ext uri="{FF2B5EF4-FFF2-40B4-BE49-F238E27FC236}">
                <a16:creationId xmlns:a16="http://schemas.microsoft.com/office/drawing/2014/main" id="{592CADCD-60F2-4869-BD5E-6B1EFCA36D12}"/>
              </a:ext>
            </a:extLst>
          </p:cNvPr>
          <p:cNvSpPr/>
          <p:nvPr/>
        </p:nvSpPr>
        <p:spPr>
          <a:xfrm>
            <a:off x="470914" y="3067221"/>
            <a:ext cx="1047750" cy="80767"/>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A2A08287-B0DD-4BC8-8447-8BC4E10D2E1C}"/>
              </a:ext>
            </a:extLst>
          </p:cNvPr>
          <p:cNvSpPr/>
          <p:nvPr/>
        </p:nvSpPr>
        <p:spPr>
          <a:xfrm>
            <a:off x="1531393" y="3068361"/>
            <a:ext cx="1047750" cy="8076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highlight>
                <a:srgbClr val="000080"/>
              </a:highligh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9297CE32-1511-4B8A-BBB9-EDC68C2D4EC5}"/>
              </a:ext>
            </a:extLst>
          </p:cNvPr>
          <p:cNvSpPr/>
          <p:nvPr/>
        </p:nvSpPr>
        <p:spPr>
          <a:xfrm>
            <a:off x="2590531" y="3068458"/>
            <a:ext cx="1047750" cy="8076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28AA62ED-5C89-4E21-BEA3-D3CE68733D6D}"/>
              </a:ext>
            </a:extLst>
          </p:cNvPr>
          <p:cNvCxnSpPr>
            <a:cxnSpLocks/>
          </p:cNvCxnSpPr>
          <p:nvPr/>
        </p:nvCxnSpPr>
        <p:spPr>
          <a:xfrm>
            <a:off x="3254248" y="3016509"/>
            <a:ext cx="0" cy="16262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0" name="Table 28">
            <a:extLst>
              <a:ext uri="{FF2B5EF4-FFF2-40B4-BE49-F238E27FC236}">
                <a16:creationId xmlns:a16="http://schemas.microsoft.com/office/drawing/2014/main" id="{DFD0D5D0-4BC5-4C00-9740-CA903D9969DD}"/>
              </a:ext>
            </a:extLst>
          </p:cNvPr>
          <p:cNvGraphicFramePr>
            <a:graphicFrameLocks noGrp="1"/>
          </p:cNvGraphicFramePr>
          <p:nvPr/>
        </p:nvGraphicFramePr>
        <p:xfrm>
          <a:off x="470913" y="2807585"/>
          <a:ext cx="3167368" cy="213360"/>
        </p:xfrm>
        <a:graphic>
          <a:graphicData uri="http://schemas.openxmlformats.org/drawingml/2006/table">
            <a:tbl>
              <a:tblPr firstRow="1" bandRow="1">
                <a:effectLst/>
                <a:tableStyleId>{5C22544A-7EE6-4342-B048-85BDC9FD1C3A}</a:tableStyleId>
              </a:tblPr>
              <a:tblGrid>
                <a:gridCol w="1058069">
                  <a:extLst>
                    <a:ext uri="{9D8B030D-6E8A-4147-A177-3AD203B41FA5}">
                      <a16:colId xmlns:a16="http://schemas.microsoft.com/office/drawing/2014/main" val="444279859"/>
                    </a:ext>
                  </a:extLst>
                </a:gridCol>
                <a:gridCol w="1054100">
                  <a:extLst>
                    <a:ext uri="{9D8B030D-6E8A-4147-A177-3AD203B41FA5}">
                      <a16:colId xmlns:a16="http://schemas.microsoft.com/office/drawing/2014/main" val="4264896445"/>
                    </a:ext>
                  </a:extLst>
                </a:gridCol>
                <a:gridCol w="1055199">
                  <a:extLst>
                    <a:ext uri="{9D8B030D-6E8A-4147-A177-3AD203B41FA5}">
                      <a16:colId xmlns:a16="http://schemas.microsoft.com/office/drawing/2014/main" val="1697782480"/>
                    </a:ext>
                  </a:extLst>
                </a:gridCol>
              </a:tblGrid>
              <a:tr h="187595">
                <a:tc>
                  <a:txBody>
                    <a:bodyPr/>
                    <a:lstStyle/>
                    <a:p>
                      <a:r>
                        <a:rPr lang="en-US" sz="800" dirty="0">
                          <a:solidFill>
                            <a:schemeClr val="tx1"/>
                          </a:solidFill>
                        </a:rPr>
                        <a:t>Excellent (0-33)</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800" dirty="0">
                          <a:solidFill>
                            <a:schemeClr val="tx1"/>
                          </a:solidFill>
                        </a:rPr>
                        <a:t>Moderate (34-66)</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800" dirty="0">
                          <a:solidFill>
                            <a:schemeClr val="tx1"/>
                          </a:solidFill>
                        </a:rPr>
                        <a:t>Critical (67-100)</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92734065"/>
                  </a:ext>
                </a:extLst>
              </a:tr>
            </a:tbl>
          </a:graphicData>
        </a:graphic>
      </p:graphicFrame>
      <p:sp>
        <p:nvSpPr>
          <p:cNvPr id="17" name="TextBox 16">
            <a:extLst>
              <a:ext uri="{FF2B5EF4-FFF2-40B4-BE49-F238E27FC236}">
                <a16:creationId xmlns:a16="http://schemas.microsoft.com/office/drawing/2014/main" id="{B6192819-0A74-4FB6-828C-0681B504C31E}"/>
              </a:ext>
            </a:extLst>
          </p:cNvPr>
          <p:cNvSpPr txBox="1"/>
          <p:nvPr/>
        </p:nvSpPr>
        <p:spPr>
          <a:xfrm>
            <a:off x="0" y="3700426"/>
            <a:ext cx="4027055" cy="40011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000" b="0" i="1"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Relative weight </a:t>
            </a:r>
            <a:r>
              <a:rPr kumimoji="0" lang="en-AU" sz="10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indicates the average importance of recommendations in this section</a:t>
            </a:r>
          </a:p>
        </p:txBody>
      </p:sp>
    </p:spTree>
    <p:extLst>
      <p:ext uri="{BB962C8B-B14F-4D97-AF65-F5344CB8AC3E}">
        <p14:creationId xmlns:p14="http://schemas.microsoft.com/office/powerpoint/2010/main" val="3053955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D92F025-1776-4403-B9D2-623921B955C4}"/>
              </a:ext>
            </a:extLst>
          </p:cNvPr>
          <p:cNvSpPr txBox="1"/>
          <p:nvPr/>
        </p:nvSpPr>
        <p:spPr>
          <a:xfrm>
            <a:off x="838200" y="416103"/>
            <a:ext cx="1010891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Configuration &amp; Security Management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084211DB-3DD5-4181-9098-B93AE002E96E}"/>
              </a:ext>
            </a:extLst>
          </p:cNvPr>
          <p:cNvSpPr txBox="1"/>
          <p:nvPr/>
        </p:nvSpPr>
        <p:spPr>
          <a:xfrm>
            <a:off x="509900" y="3313797"/>
            <a:ext cx="2901815"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Focus Area relative weight</a:t>
            </a:r>
          </a:p>
        </p:txBody>
      </p:sp>
      <p:sp>
        <p:nvSpPr>
          <p:cNvPr id="8" name="TextBox 7">
            <a:extLst>
              <a:ext uri="{FF2B5EF4-FFF2-40B4-BE49-F238E27FC236}">
                <a16:creationId xmlns:a16="http://schemas.microsoft.com/office/drawing/2014/main" id="{4B5C319F-B8B1-45BD-9E8E-CE6EA54E14C4}"/>
              </a:ext>
            </a:extLst>
          </p:cNvPr>
          <p:cNvSpPr txBox="1"/>
          <p:nvPr/>
        </p:nvSpPr>
        <p:spPr>
          <a:xfrm>
            <a:off x="1378057" y="4074389"/>
            <a:ext cx="1087526"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88</a:t>
            </a:r>
            <a:endParaRPr kumimoji="0" lang="en-US" sz="2400" b="1"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9" name="TextBox 8">
            <a:extLst>
              <a:ext uri="{FF2B5EF4-FFF2-40B4-BE49-F238E27FC236}">
                <a16:creationId xmlns:a16="http://schemas.microsoft.com/office/drawing/2014/main" id="{B766487E-9ACD-4696-B909-0BD529DF9077}"/>
              </a:ext>
            </a:extLst>
          </p:cNvPr>
          <p:cNvSpPr txBox="1"/>
          <p:nvPr/>
        </p:nvSpPr>
        <p:spPr>
          <a:xfrm>
            <a:off x="589529" y="4606058"/>
            <a:ext cx="3127705"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pic>
        <p:nvPicPr>
          <p:cNvPr id="12" name="Picture 11" descr="A picture containing drawing&#10;&#10;Description automatically generated">
            <a:extLst>
              <a:ext uri="{FF2B5EF4-FFF2-40B4-BE49-F238E27FC236}">
                <a16:creationId xmlns:a16="http://schemas.microsoft.com/office/drawing/2014/main" id="{DD5139E9-65A9-4877-A3C4-11D1D88FB4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0203" y="6269032"/>
            <a:ext cx="1527613" cy="684687"/>
          </a:xfrm>
          <a:prstGeom prst="rect">
            <a:avLst/>
          </a:prstGeom>
        </p:spPr>
      </p:pic>
      <p:cxnSp>
        <p:nvCxnSpPr>
          <p:cNvPr id="14" name="Straight Connector 13">
            <a:extLst>
              <a:ext uri="{FF2B5EF4-FFF2-40B4-BE49-F238E27FC236}">
                <a16:creationId xmlns:a16="http://schemas.microsoft.com/office/drawing/2014/main" id="{7DFFB3DB-8742-4644-A164-270EE991FF51}"/>
              </a:ext>
            </a:extLst>
          </p:cNvPr>
          <p:cNvCxnSpPr/>
          <p:nvPr/>
        </p:nvCxnSpPr>
        <p:spPr>
          <a:xfrm>
            <a:off x="287959" y="6369978"/>
            <a:ext cx="11245065" cy="0"/>
          </a:xfrm>
          <a:prstGeom prst="line">
            <a:avLst/>
          </a:prstGeom>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26DAAD99-B0A4-4450-8DD7-E1274ABD2AC4}"/>
              </a:ext>
            </a:extLst>
          </p:cNvPr>
          <p:cNvSpPr txBox="1"/>
          <p:nvPr/>
        </p:nvSpPr>
        <p:spPr>
          <a:xfrm>
            <a:off x="4037743" y="1423542"/>
            <a:ext cx="6149084"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Top 2 out of 2 recommendations:</a:t>
            </a:r>
            <a:endParaRPr kumimoji="0" lang="en-US" sz="16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10" name="TextBox 9">
            <a:extLst>
              <a:ext uri="{FF2B5EF4-FFF2-40B4-BE49-F238E27FC236}">
                <a16:creationId xmlns:a16="http://schemas.microsoft.com/office/drawing/2014/main" id="{16C628AB-B86D-42DC-BED2-78A954B9C5FA}"/>
              </a:ext>
            </a:extLst>
          </p:cNvPr>
          <p:cNvSpPr txBox="1"/>
          <p:nvPr/>
        </p:nvSpPr>
        <p:spPr>
          <a:xfrm>
            <a:off x="4470363" y="2065106"/>
            <a:ext cx="7041830"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hlinkClick r:id="rId3"/>
              </a:rPr>
              <a:t>Integrate the scanning tools within a CI / CD pipeline</a:t>
            </a:r>
            <a:endParaRPr kumimoji="0" lang="en-US" sz="16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hlinkClick r:id="rId4"/>
              </a:rPr>
              <a:t>Implement defenses that detect and prevent commodity attacks</a:t>
            </a:r>
            <a:endParaRPr kumimoji="0" lang="en-US" sz="16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2" name="Rectangle 1">
            <a:extLst>
              <a:ext uri="{FF2B5EF4-FFF2-40B4-BE49-F238E27FC236}">
                <a16:creationId xmlns:a16="http://schemas.microsoft.com/office/drawing/2014/main" id="{592CADCD-60F2-4869-BD5E-6B1EFCA36D12}"/>
              </a:ext>
            </a:extLst>
          </p:cNvPr>
          <p:cNvSpPr/>
          <p:nvPr/>
        </p:nvSpPr>
        <p:spPr>
          <a:xfrm>
            <a:off x="470914" y="3067221"/>
            <a:ext cx="1047750" cy="80767"/>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A2A08287-B0DD-4BC8-8447-8BC4E10D2E1C}"/>
              </a:ext>
            </a:extLst>
          </p:cNvPr>
          <p:cNvSpPr/>
          <p:nvPr/>
        </p:nvSpPr>
        <p:spPr>
          <a:xfrm>
            <a:off x="1531393" y="3068361"/>
            <a:ext cx="1047750" cy="8076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highlight>
                <a:srgbClr val="000080"/>
              </a:highligh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9297CE32-1511-4B8A-BBB9-EDC68C2D4EC5}"/>
              </a:ext>
            </a:extLst>
          </p:cNvPr>
          <p:cNvSpPr/>
          <p:nvPr/>
        </p:nvSpPr>
        <p:spPr>
          <a:xfrm>
            <a:off x="2590531" y="3068458"/>
            <a:ext cx="1047750" cy="8076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28AA62ED-5C89-4E21-BEA3-D3CE68733D6D}"/>
              </a:ext>
            </a:extLst>
          </p:cNvPr>
          <p:cNvCxnSpPr>
            <a:cxnSpLocks/>
          </p:cNvCxnSpPr>
          <p:nvPr/>
        </p:nvCxnSpPr>
        <p:spPr>
          <a:xfrm>
            <a:off x="3238500" y="3016509"/>
            <a:ext cx="0" cy="16262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0" name="Table 28">
            <a:extLst>
              <a:ext uri="{FF2B5EF4-FFF2-40B4-BE49-F238E27FC236}">
                <a16:creationId xmlns:a16="http://schemas.microsoft.com/office/drawing/2014/main" id="{DFD0D5D0-4BC5-4C00-9740-CA903D9969DD}"/>
              </a:ext>
            </a:extLst>
          </p:cNvPr>
          <p:cNvGraphicFramePr>
            <a:graphicFrameLocks noGrp="1"/>
          </p:cNvGraphicFramePr>
          <p:nvPr/>
        </p:nvGraphicFramePr>
        <p:xfrm>
          <a:off x="470913" y="2807585"/>
          <a:ext cx="3167368" cy="213360"/>
        </p:xfrm>
        <a:graphic>
          <a:graphicData uri="http://schemas.openxmlformats.org/drawingml/2006/table">
            <a:tbl>
              <a:tblPr firstRow="1" bandRow="1">
                <a:effectLst/>
                <a:tableStyleId>{5C22544A-7EE6-4342-B048-85BDC9FD1C3A}</a:tableStyleId>
              </a:tblPr>
              <a:tblGrid>
                <a:gridCol w="1058069">
                  <a:extLst>
                    <a:ext uri="{9D8B030D-6E8A-4147-A177-3AD203B41FA5}">
                      <a16:colId xmlns:a16="http://schemas.microsoft.com/office/drawing/2014/main" val="444279859"/>
                    </a:ext>
                  </a:extLst>
                </a:gridCol>
                <a:gridCol w="1054100">
                  <a:extLst>
                    <a:ext uri="{9D8B030D-6E8A-4147-A177-3AD203B41FA5}">
                      <a16:colId xmlns:a16="http://schemas.microsoft.com/office/drawing/2014/main" val="4264896445"/>
                    </a:ext>
                  </a:extLst>
                </a:gridCol>
                <a:gridCol w="1055199">
                  <a:extLst>
                    <a:ext uri="{9D8B030D-6E8A-4147-A177-3AD203B41FA5}">
                      <a16:colId xmlns:a16="http://schemas.microsoft.com/office/drawing/2014/main" val="1697782480"/>
                    </a:ext>
                  </a:extLst>
                </a:gridCol>
              </a:tblGrid>
              <a:tr h="187595">
                <a:tc>
                  <a:txBody>
                    <a:bodyPr/>
                    <a:lstStyle/>
                    <a:p>
                      <a:r>
                        <a:rPr lang="en-US" sz="800" dirty="0">
                          <a:solidFill>
                            <a:schemeClr val="tx1"/>
                          </a:solidFill>
                        </a:rPr>
                        <a:t>Excellent (0-33)</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800" dirty="0">
                          <a:solidFill>
                            <a:schemeClr val="tx1"/>
                          </a:solidFill>
                        </a:rPr>
                        <a:t>Moderate (34-66)</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800" dirty="0">
                          <a:solidFill>
                            <a:schemeClr val="tx1"/>
                          </a:solidFill>
                        </a:rPr>
                        <a:t>Critical (67-100)</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92734065"/>
                  </a:ext>
                </a:extLst>
              </a:tr>
            </a:tbl>
          </a:graphicData>
        </a:graphic>
      </p:graphicFrame>
      <p:sp>
        <p:nvSpPr>
          <p:cNvPr id="17" name="TextBox 16">
            <a:extLst>
              <a:ext uri="{FF2B5EF4-FFF2-40B4-BE49-F238E27FC236}">
                <a16:creationId xmlns:a16="http://schemas.microsoft.com/office/drawing/2014/main" id="{B6192819-0A74-4FB6-828C-0681B504C31E}"/>
              </a:ext>
            </a:extLst>
          </p:cNvPr>
          <p:cNvSpPr txBox="1"/>
          <p:nvPr/>
        </p:nvSpPr>
        <p:spPr>
          <a:xfrm>
            <a:off x="0" y="3700426"/>
            <a:ext cx="4027055" cy="40011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000" b="0" i="1"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Relative weight </a:t>
            </a:r>
            <a:r>
              <a:rPr kumimoji="0" lang="en-AU" sz="10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indicates the average importance of recommendations in this section</a:t>
            </a:r>
          </a:p>
        </p:txBody>
      </p:sp>
    </p:spTree>
    <p:extLst>
      <p:ext uri="{BB962C8B-B14F-4D97-AF65-F5344CB8AC3E}">
        <p14:creationId xmlns:p14="http://schemas.microsoft.com/office/powerpoint/2010/main" val="2355490398"/>
      </p:ext>
    </p:extLst>
  </p:cSld>
  <p:clrMapOvr>
    <a:masterClrMapping/>
  </p:clrMapOvr>
</p:sld>
</file>

<file path=ppt/theme/theme1.xml><?xml version="1.0" encoding="utf-8"?>
<a:theme xmlns:a="http://schemas.openxmlformats.org/drawingml/2006/main" name="6-51096_Microsoft_Inspire_Black_Template">
  <a:themeElements>
    <a:clrScheme name="MBAS_Dark">
      <a:dk1>
        <a:srgbClr val="000000"/>
      </a:dk1>
      <a:lt1>
        <a:srgbClr val="FFFFFF"/>
      </a:lt1>
      <a:dk2>
        <a:srgbClr val="243A5E"/>
      </a:dk2>
      <a:lt2>
        <a:srgbClr val="E6E6E6"/>
      </a:lt2>
      <a:accent1>
        <a:srgbClr val="50E6FF"/>
      </a:accent1>
      <a:accent2>
        <a:srgbClr val="0078D4"/>
      </a:accent2>
      <a:accent3>
        <a:srgbClr val="D83B01"/>
      </a:accent3>
      <a:accent4>
        <a:srgbClr val="FF9349"/>
      </a:accent4>
      <a:accent5>
        <a:srgbClr val="8661C5"/>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000000"/>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defPPr>
      </a:lstStyle>
    </a:txDef>
  </a:objectDefaults>
  <a:extraClrSchemeLst/>
  <a:extLst>
    <a:ext uri="{05A4C25C-085E-4340-85A3-A5531E510DB2}">
      <thm15:themeFamily xmlns:thm15="http://schemas.microsoft.com/office/thememl/2012/main" name="Microsoft_Inspire_Digital_Event_WAF.potx  -  Recovered" id="{6ACA0D1D-AF9E-4787-8DB0-DEB3C7C0FF4E}" vid="{37C2AF9B-7226-4058-B07A-D2C2EDA278A2}"/>
    </a:ext>
  </a:extLst>
</a:theme>
</file>

<file path=ppt/theme/theme2.xml><?xml version="1.0" encoding="utf-8"?>
<a:theme xmlns:a="http://schemas.openxmlformats.org/drawingml/2006/main" name="White Template">
  <a:themeElements>
    <a:clrScheme name="TS_20_Blue on White">
      <a:dk1>
        <a:srgbClr val="000000"/>
      </a:dk1>
      <a:lt1>
        <a:srgbClr val="FFFFFF"/>
      </a:lt1>
      <a:dk2>
        <a:srgbClr val="243A5E"/>
      </a:dk2>
      <a:lt2>
        <a:srgbClr val="E6E6E6"/>
      </a:lt2>
      <a:accent1>
        <a:srgbClr val="0078D4"/>
      </a:accent1>
      <a:accent2>
        <a:srgbClr val="243A5E"/>
      </a:accent2>
      <a:accent3>
        <a:srgbClr val="50E6FF"/>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Template Starter Blue - February 2020_v6" id="{071E01FD-2079-42F8-8403-F72D98F421C4}" vid="{4AE5ECA4-1508-4F7F-B9BC-6CD0E5E51A6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ead_x0020_Signoff xmlns="cea7764e-6bf9-427d-be15-e74097e0a61c">false</Lead_x0020_Signoff>
    <Title_x0020_URL xmlns="cea7764e-6bf9-427d-be15-e74097e0a61c">
      <Url xsi:nil="true"/>
      <Description xsi:nil="true"/>
    </Title_x0020_URL>
    <Title_x0020_ID xmlns="cea7764e-6bf9-427d-be15-e74097e0a61c" xsi:nil="true"/>
    <Sign_x002d_off_x0020_status xmlns="cea7764e-6bf9-427d-be15-e74097e0a61c" xsi:nil="true"/>
    <_ip_UnifiedCompliancePolicyUIAction xmlns="http://schemas.microsoft.com/sharepoint/v3" xsi:nil="true"/>
    <Comments xmlns="cea7764e-6bf9-427d-be15-e74097e0a61c" xsi:nil="true"/>
    <_ip_UnifiedCompliancePolicyProperties xmlns="http://schemas.microsoft.com/sharepoint/v3" xsi:nil="true"/>
    <_Flow_SignoffStatus xmlns="cea7764e-6bf9-427d-be15-e74097e0a61c" xsi:nil="true"/>
    <Mail_x0020_Sent xmlns="cea7764e-6bf9-427d-be15-e74097e0a61c">false</Mail_x0020_Sent>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9A62E282DDA434E979CD3E03185182E" ma:contentTypeVersion="23" ma:contentTypeDescription="Create a new document." ma:contentTypeScope="" ma:versionID="25e0202e920ae1caa2ed48d7e06d7f07">
  <xsd:schema xmlns:xsd="http://www.w3.org/2001/XMLSchema" xmlns:xs="http://www.w3.org/2001/XMLSchema" xmlns:p="http://schemas.microsoft.com/office/2006/metadata/properties" xmlns:ns1="http://schemas.microsoft.com/sharepoint/v3" xmlns:ns2="cea7764e-6bf9-427d-be15-e74097e0a61c" xmlns:ns3="fb9ea31f-0ab8-44ff-80d1-5777f6d9d945" targetNamespace="http://schemas.microsoft.com/office/2006/metadata/properties" ma:root="true" ma:fieldsID="72871e016597b6247a6da5776c2b5398" ns1:_="" ns2:_="" ns3:_="">
    <xsd:import namespace="http://schemas.microsoft.com/sharepoint/v3"/>
    <xsd:import namespace="cea7764e-6bf9-427d-be15-e74097e0a61c"/>
    <xsd:import namespace="fb9ea31f-0ab8-44ff-80d1-5777f6d9d945"/>
    <xsd:element name="properties">
      <xsd:complexType>
        <xsd:sequence>
          <xsd:element name="documentManagement">
            <xsd:complexType>
              <xsd:all>
                <xsd:element ref="ns2:Title_x0020_ID" minOccurs="0"/>
                <xsd:element ref="ns2:Title_x0020_URL" minOccurs="0"/>
                <xsd:element ref="ns2:Comments" minOccurs="0"/>
                <xsd:element ref="ns2:Sign_x002d_off_x0020_status" minOccurs="0"/>
                <xsd:element ref="ns2:Mail_x0020_Sent" minOccurs="0"/>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GenerationTime" minOccurs="0"/>
                <xsd:element ref="ns2:MediaServiceEventHashCode" minOccurs="0"/>
                <xsd:element ref="ns2:MediaServiceOCR" minOccurs="0"/>
                <xsd:element ref="ns1:_ip_UnifiedCompliancePolicyProperties" minOccurs="0"/>
                <xsd:element ref="ns1:_ip_UnifiedCompliancePolicyUIAction" minOccurs="0"/>
                <xsd:element ref="ns2:_Flow_SignoffStatus" minOccurs="0"/>
                <xsd:element ref="ns2:MediaServiceDateTaken" minOccurs="0"/>
                <xsd:element ref="ns2:Lead_x0020_Signoff" minOccurs="0"/>
                <xsd:element ref="ns2:MediaService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3" nillable="true" ma:displayName="Unified Compliance Policy Properties" ma:hidden="true" ma:internalName="_ip_UnifiedCompliancePolicyProperties" ma:readOnly="false">
      <xsd:simpleType>
        <xsd:restriction base="dms:Note"/>
      </xsd:simpleType>
    </xsd:element>
    <xsd:element name="_ip_UnifiedCompliancePolicyUIAction" ma:index="24"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ea7764e-6bf9-427d-be15-e74097e0a61c" elementFormDefault="qualified">
    <xsd:import namespace="http://schemas.microsoft.com/office/2006/documentManagement/types"/>
    <xsd:import namespace="http://schemas.microsoft.com/office/infopath/2007/PartnerControls"/>
    <xsd:element name="Title_x0020_ID" ma:index="2" nillable="true" ma:displayName="Title ID" ma:internalName="Title_x0020_ID" ma:readOnly="false">
      <xsd:simpleType>
        <xsd:restriction base="dms:Number"/>
      </xsd:simpleType>
    </xsd:element>
    <xsd:element name="Title_x0020_URL" ma:index="3" nillable="true" ma:displayName="Title URL" ma:format="Hyperlink" ma:internalName="Title_x0020_URL"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Comments" ma:index="4" nillable="true" ma:displayName="Comments" ma:internalName="Comments" ma:readOnly="false">
      <xsd:simpleType>
        <xsd:restriction base="dms:Note">
          <xsd:maxLength value="255"/>
        </xsd:restriction>
      </xsd:simpleType>
    </xsd:element>
    <xsd:element name="Sign_x002d_off_x0020_status" ma:index="5" nillable="true" ma:displayName="Sign-off status" ma:format="Dropdown" ma:internalName="Sign_x002d_off_x0020_status" ma:readOnly="false">
      <xsd:simpleType>
        <xsd:restriction base="dms:Choice">
          <xsd:enumeration value="Approve"/>
          <xsd:enumeration value="Approved with Comments"/>
          <xsd:enumeration value="Rejected with Comments"/>
        </xsd:restriction>
      </xsd:simpleType>
    </xsd:element>
    <xsd:element name="Mail_x0020_Sent" ma:index="6" nillable="true" ma:displayName="Mail Sent" ma:default="0" ma:internalName="Mail_x0020_Sent" ma:readOnly="false">
      <xsd:simpleType>
        <xsd:restriction base="dms:Boolea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hidden="true" ma:internalName="MediaServiceKeyPoints" ma:readOnly="true">
      <xsd:simpleType>
        <xsd:restriction base="dms:Note"/>
      </xsd:simpleType>
    </xsd:element>
    <xsd:element name="MediaServiceAutoTags" ma:index="19" nillable="true" ma:displayName="Tags" ma:hidden="true" ma:internalName="MediaServiceAutoTags" ma:readOnly="true">
      <xsd:simpleType>
        <xsd:restriction base="dms:Text"/>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MediaServiceOCR" ma:index="22" nillable="true" ma:displayName="Extracted Text" ma:hidden="true" ma:internalName="MediaServiceOCR" ma:readOnly="true">
      <xsd:simpleType>
        <xsd:restriction base="dms:Note"/>
      </xsd:simpleType>
    </xsd:element>
    <xsd:element name="_Flow_SignoffStatus" ma:index="25" nillable="true" ma:displayName="Sign-off status" ma:hidden="true" ma:internalName="Sign_x002d_off_x0020_status0" ma:readOnly="false">
      <xsd:simpleType>
        <xsd:restriction base="dms:Text"/>
      </xsd:simpleType>
    </xsd:element>
    <xsd:element name="MediaServiceDateTaken" ma:index="26" nillable="true" ma:displayName="MediaServiceDateTaken" ma:hidden="true" ma:internalName="MediaServiceDateTaken" ma:readOnly="true">
      <xsd:simpleType>
        <xsd:restriction base="dms:Text"/>
      </xsd:simpleType>
    </xsd:element>
    <xsd:element name="Lead_x0020_Signoff" ma:index="27" nillable="true" ma:displayName="Lead Signoff" ma:default="0" ma:internalName="Lead_x0020_Signoff">
      <xsd:simpleType>
        <xsd:restriction base="dms:Boolean"/>
      </xsd:simpleType>
    </xsd:element>
    <xsd:element name="MediaServiceLocation" ma:index="28" nillable="true" ma:displayName="Location" ma:internalName="MediaServiceLocation" ma:readOnly="true">
      <xsd:simpleType>
        <xsd:restriction base="dms:Text"/>
      </xsd:simpleType>
    </xsd:element>
    <xsd:element name="MediaLengthInSeconds" ma:index="2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b9ea31f-0ab8-44ff-80d1-5777f6d9d945" elementFormDefault="qualified">
    <xsd:import namespace="http://schemas.microsoft.com/office/2006/documentManagement/types"/>
    <xsd:import namespace="http://schemas.microsoft.com/office/infopath/2007/PartnerControls"/>
    <xsd:element name="SharedWithUsers" ma:index="17"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hidden="true" ma:internalName="SharedWithDetail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CB9193D-5D51-49BB-AAA1-3AC2D0225BCF}">
  <ds:schemaRefs>
    <ds:schemaRef ds:uri="http://schemas.microsoft.com/office/2006/metadata/properties"/>
    <ds:schemaRef ds:uri="http://schemas.microsoft.com/office/infopath/2007/PartnerControls"/>
    <ds:schemaRef ds:uri="cea7764e-6bf9-427d-be15-e74097e0a61c"/>
    <ds:schemaRef ds:uri="http://schemas.microsoft.com/sharepoint/v3"/>
  </ds:schemaRefs>
</ds:datastoreItem>
</file>

<file path=customXml/itemProps2.xml><?xml version="1.0" encoding="utf-8"?>
<ds:datastoreItem xmlns:ds="http://schemas.openxmlformats.org/officeDocument/2006/customXml" ds:itemID="{20BF7F7D-64C2-49DA-99D8-03059C19A68C}">
  <ds:schemaRefs>
    <ds:schemaRef ds:uri="http://schemas.microsoft.com/sharepoint/v3/contenttype/forms"/>
  </ds:schemaRefs>
</ds:datastoreItem>
</file>

<file path=customXml/itemProps3.xml><?xml version="1.0" encoding="utf-8"?>
<ds:datastoreItem xmlns:ds="http://schemas.openxmlformats.org/officeDocument/2006/customXml" ds:itemID="{ABBA7D32-1078-49EC-A113-43D71288DB4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cea7764e-6bf9-427d-be15-e74097e0a61c"/>
    <ds:schemaRef ds:uri="fb9ea31f-0ab8-44ff-80d1-5777f6d9d94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714</TotalTime>
  <Words>716</Words>
  <Application>Microsoft Office PowerPoint</Application>
  <PresentationFormat>Widescreen</PresentationFormat>
  <Paragraphs>164</Paragraphs>
  <Slides>12</Slides>
  <Notes>1</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12</vt:i4>
      </vt:variant>
    </vt:vector>
  </HeadingPairs>
  <TitlesOfParts>
    <vt:vector size="22" baseType="lpstr">
      <vt:lpstr>Arial</vt:lpstr>
      <vt:lpstr>Calibri</vt:lpstr>
      <vt:lpstr>Calibri Light</vt:lpstr>
      <vt:lpstr>Consolas</vt:lpstr>
      <vt:lpstr>Segoe UI</vt:lpstr>
      <vt:lpstr>Segoe UI Semibold</vt:lpstr>
      <vt:lpstr>Wingdings</vt:lpstr>
      <vt:lpstr>6-51096_Microsoft_Inspire_Black_Template</vt:lpstr>
      <vt:lpstr>White Template</vt:lpstr>
      <vt:lpstr>Office Theme</vt:lpstr>
      <vt:lpstr>PowerPoint Presentation</vt:lpstr>
      <vt:lpstr>Executive Summary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Kashish Babbar</dc:creator>
  <cp:lastModifiedBy>Daniel Stocker (HE/THEY)</cp:lastModifiedBy>
  <cp:revision>107</cp:revision>
  <dcterms:created xsi:type="dcterms:W3CDTF">2020-03-06T02:07:13Z</dcterms:created>
  <dcterms:modified xsi:type="dcterms:W3CDTF">2023-12-23T00:14:41Z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kababbar@microsoft.com</vt:lpwstr>
  </property>
  <property fmtid="{D5CDD505-2E9C-101B-9397-08002B2CF9AE}" pid="5" name="MSIP_Label_f42aa342-8706-4288-bd11-ebb85995028c_SetDate">
    <vt:lpwstr>2020-03-06T02:08:12.8648026Z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cd9b84a3-3b4a-47fc-b254-511405c02c38</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ContentTypeId">
    <vt:lpwstr>0x01010039A62E282DDA434E979CD3E03185182E</vt:lpwstr>
  </property>
</Properties>
</file>