
<file path=[Content_Types].xml><?xml version="1.0" encoding="utf-8"?>
<Types xmlns="http://schemas.openxmlformats.org/package/2006/content-types">
  <Default Extension="bin" ContentType="image/png"/>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4" r:id="rId5"/>
    <p:sldMasterId id="2147483692" r:id="rId6"/>
    <p:sldMasterId id="2147483724" r:id="rId7"/>
  </p:sldMasterIdLst>
  <p:notesMasterIdLst>
    <p:notesMasterId r:id="rId19"/>
  </p:notesMasterIdLst>
  <p:sldIdLst>
    <p:sldId id="2142532379" r:id="rId8"/>
    <p:sldId id="2076137889" r:id="rId9"/>
    <p:sldId id="2142532389" r:id="rId10"/>
    <p:sldId id="2142532390" r:id="rId11"/>
    <p:sldId id="2142532391" r:id="rId12"/>
    <p:sldId id="2142532392" r:id="rId13"/>
    <p:sldId id="2142532393" r:id="rId14"/>
    <p:sldId id="256" r:id="rId15"/>
    <p:sldId id="260" r:id="rId16"/>
    <p:sldId id="273" r:id="rId17"/>
    <p:sldId id="365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y Barnes" userId="7f482166c642ee4e" providerId="LiveId" clId="{3E545332-18B5-4F25-AD82-54001EDA07C3}"/>
    <pc:docChg chg="modSld">
      <pc:chgData name="Joey Barnes" userId="7f482166c642ee4e" providerId="LiveId" clId="{3E545332-18B5-4F25-AD82-54001EDA07C3}" dt="2021-09-08T13:30:31.900" v="0" actId="14100"/>
      <pc:docMkLst>
        <pc:docMk/>
      </pc:docMkLst>
      <pc:sldChg chg="modSp mod">
        <pc:chgData name="Joey Barnes" userId="7f482166c642ee4e" providerId="LiveId" clId="{3E545332-18B5-4F25-AD82-54001EDA07C3}" dt="2021-09-08T13:30:31.900" v="0" actId="14100"/>
        <pc:sldMkLst>
          <pc:docMk/>
          <pc:sldMk cId="4044188780" sldId="256"/>
        </pc:sldMkLst>
        <pc:spChg chg="mod">
          <ac:chgData name="Joey Barnes" userId="7f482166c642ee4e" providerId="LiveId" clId="{3E545332-18B5-4F25-AD82-54001EDA07C3}" dt="2021-09-08T13:30:31.900" v="0" actId="14100"/>
          <ac:spMkLst>
            <pc:docMk/>
            <pc:sldMk cId="4044188780" sldId="256"/>
            <ac:spMk id="7" creationId="{DF68B3D7-6A77-446B-9BE0-5761866275FA}"/>
          </ac:spMkLst>
        </pc:spChg>
      </pc:sldChg>
    </pc:docChg>
  </pc:docChgLst>
  <pc:docChgLst>
    <pc:chgData name="Jeremy Kingston" userId="85cf57c7-bf76-41b2-b0b0-f5d78eaa8c7b" providerId="ADAL" clId="{AD7082B4-58EF-4DEE-92DE-5B028713284F}"/>
    <pc:docChg chg="modSld">
      <pc:chgData name="Jeremy Kingston" userId="85cf57c7-bf76-41b2-b0b0-f5d78eaa8c7b" providerId="ADAL" clId="{AD7082B4-58EF-4DEE-92DE-5B028713284F}" dt="2022-02-14T23:19:36.452" v="0" actId="729"/>
      <pc:docMkLst>
        <pc:docMk/>
      </pc:docMkLst>
      <pc:sldChg chg="mod modShow">
        <pc:chgData name="Jeremy Kingston" userId="85cf57c7-bf76-41b2-b0b0-f5d78eaa8c7b" providerId="ADAL" clId="{AD7082B4-58EF-4DEE-92DE-5B028713284F}" dt="2022-02-14T23:19:36.452" v="0" actId="729"/>
        <pc:sldMkLst>
          <pc:docMk/>
          <pc:sldMk cId="2286789046" sldId="214253238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4C0521-8DA9-4E5B-BDF7-39313039DCA3}" type="datetimeFigureOut">
              <a:rPr lang="en-US" smtClean="0"/>
              <a:t>2/14/2022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BA584-7682-4988-AC61-4D0C33719A40}" type="slidenum">
              <a:rPr lang="en-US" smtClean="0"/>
              <a:t>‹#›</a:t>
            </a:fld>
            <a:endParaRPr lang="en-US"/>
          </a:p>
        </p:txBody>
      </p:sp>
    </p:spTree>
    <p:extLst>
      <p:ext uri="{BB962C8B-B14F-4D97-AF65-F5344CB8AC3E}">
        <p14:creationId xmlns:p14="http://schemas.microsoft.com/office/powerpoint/2010/main" val="4242510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200" kern="120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62C61DAB-D93E-49CA-B245-379601CFE8D0}"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2/14/2022 5:19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40171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9189" lvl="1" indent="0">
              <a:buNone/>
            </a:pPr>
            <a:r>
              <a:rPr lang="en-US" sz="900" b="1">
                <a:solidFill>
                  <a:schemeClr val="tx1"/>
                </a:solidFill>
              </a:rPr>
              <a:t>&lt;Key Point&gt;: </a:t>
            </a:r>
            <a:r>
              <a:rPr lang="en-US" sz="900">
                <a:solidFill>
                  <a:schemeClr val="tx1"/>
                </a:solidFill>
              </a:rPr>
              <a:t>Agenda </a:t>
            </a:r>
          </a:p>
          <a:p>
            <a:pPr marL="109189" lvl="1" indent="0">
              <a:buNone/>
            </a:pPr>
            <a:endParaRPr lang="en-US" sz="900">
              <a:solidFill>
                <a:schemeClr val="tx1"/>
              </a:solidFill>
            </a:endParaRP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rPr>
              <a:t>Why is being well-architected important?</a:t>
            </a: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rPr>
              <a:t>Overview: Microsoft Azure Well-Architected Framework</a:t>
            </a: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rPr>
              <a:t>Overcoming workload quality inhibitors</a:t>
            </a:r>
            <a:endParaRPr lang="en-US" sz="900">
              <a:solidFill>
                <a:schemeClr val="tx1"/>
              </a:solidFill>
              <a:latin typeface="Segoe UI"/>
              <a:cs typeface="Segoe UI"/>
            </a:endParaRP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ea typeface="+mn-lt"/>
                <a:cs typeface="Segoe UI Light"/>
              </a:rPr>
              <a:t>Resources &amp; Amplification</a:t>
            </a:r>
            <a:endParaRPr lang="en-US" sz="900">
              <a:solidFill>
                <a:schemeClr val="tx1"/>
              </a:solidFill>
              <a:latin typeface="Segoe UI"/>
              <a:cs typeface="Segoe UI"/>
            </a:endParaRPr>
          </a:p>
          <a:p>
            <a:pPr marL="109189" lvl="1" indent="0">
              <a:buNone/>
            </a:pPr>
            <a:endParaRPr lang="en-US" sz="900"/>
          </a:p>
        </p:txBody>
      </p:sp>
      <p:sp>
        <p:nvSpPr>
          <p:cNvPr id="5" name="Date Placeholder 4"/>
          <p:cNvSpPr>
            <a:spLocks noGrp="1"/>
          </p:cNvSpPr>
          <p:nvPr>
            <p:ph type="dt" idx="10"/>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2/14/2022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8016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&lt;Key point&gt; </a:t>
            </a:r>
            <a:r>
              <a:rPr lang="en-US" sz="1800" b="0">
                <a:effectLst/>
                <a:latin typeface="Segoe UI" panose="020B0502040204020203" pitchFamily="34" charset="0"/>
                <a:ea typeface="Calibri" panose="020F0502020204030204" pitchFamily="34" charset="0"/>
                <a:cs typeface="Times New Roman" panose="02020603050405020304" pitchFamily="18" charset="0"/>
              </a:rPr>
              <a:t>Data breaches have a negative and real dollar impact for your organization </a:t>
            </a:r>
            <a:r>
              <a:rPr lang="en-US" sz="1800" b="1">
                <a:effectLst/>
                <a:latin typeface="Segoe UI" panose="020B0502040204020203" pitchFamily="34" charset="0"/>
                <a:ea typeface="Calibri" panose="020F0502020204030204" pitchFamily="34" charset="0"/>
                <a:cs typeface="Times New Roman" panose="02020603050405020304" pitchFamily="18" charset="0"/>
              </a:rPr>
              <a:t>and affect your customers </a:t>
            </a:r>
            <a:r>
              <a:rPr lang="en-US" sz="1800" b="0">
                <a:effectLst/>
                <a:latin typeface="Segoe UI" panose="020B0502040204020203" pitchFamily="34" charset="0"/>
                <a:ea typeface="Calibri" panose="020F0502020204030204" pitchFamily="34" charset="0"/>
                <a:cs typeface="Times New Roman" panose="02020603050405020304" pitchFamily="18" charset="0"/>
              </a:rPr>
              <a:t>as well.</a:t>
            </a:r>
            <a:endParaRPr lang="en-US" sz="1800">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&lt;Talking points&gt; </a:t>
            </a:r>
            <a:r>
              <a:rPr lang="en-US" sz="1800" b="0">
                <a:effectLst/>
                <a:latin typeface="Segoe UI" panose="020B0502040204020203" pitchFamily="34" charset="0"/>
                <a:ea typeface="Calibri" panose="020F0502020204030204" pitchFamily="34" charset="0"/>
                <a:cs typeface="Times New Roman" panose="02020603050405020304" pitchFamily="18" charset="0"/>
              </a:rPr>
              <a:t>Review the numbers on data points—focus on </a:t>
            </a:r>
            <a:r>
              <a:rPr lang="en-US" sz="1800" b="1">
                <a:effectLst/>
                <a:latin typeface="Segoe UI" panose="020B0502040204020203" pitchFamily="34" charset="0"/>
                <a:ea typeface="Calibri" panose="020F0502020204030204" pitchFamily="34" charset="0"/>
                <a:cs typeface="Times New Roman" panose="02020603050405020304" pitchFamily="18" charset="0"/>
              </a:rPr>
              <a:t>their impact to organizations and their customers.</a:t>
            </a:r>
          </a:p>
          <a:p>
            <a:pPr marL="0" marR="0">
              <a:lnSpc>
                <a:spcPct val="107000"/>
              </a:lnSpc>
              <a:spcBef>
                <a:spcPts val="0"/>
              </a:spcBef>
              <a:spcAft>
                <a:spcPts val="800"/>
              </a:spcAft>
            </a:pPr>
            <a:endParaRPr lang="en-US" sz="1800" b="1">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&lt;Transition&gt; </a:t>
            </a:r>
            <a:r>
              <a:rPr lang="en-US" sz="1800" b="0">
                <a:effectLst/>
                <a:latin typeface="Segoe UI" panose="020B0502040204020203" pitchFamily="34" charset="0"/>
                <a:ea typeface="Calibri" panose="020F0502020204030204" pitchFamily="34" charset="0"/>
                <a:cs typeface="Times New Roman" panose="02020603050405020304" pitchFamily="18" charset="0"/>
              </a:rPr>
              <a:t>What can organizations proactively do to help avoid costly pitfalls like increased spend, loss of trust, and costly aftermath of breaches?</a:t>
            </a:r>
            <a:endParaRPr lang="en-US" sz="1800">
              <a:effectLst/>
              <a:latin typeface="Segoe UI" panose="020B0502040204020203" pitchFamily="34" charset="0"/>
              <a:ea typeface="Calibri" panose="020F0502020204030204" pitchFamily="34" charset="0"/>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3D3F82-2573-4BDF-AED5-9A631685E6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6476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i="0" u="none" strike="noStrike" baseline="0">
                <a:solidFill>
                  <a:srgbClr val="000000"/>
                </a:solidFill>
                <a:latin typeface="Segoe Pro Display SemiLight"/>
              </a:rPr>
              <a:t>&lt;Key point&gt; </a:t>
            </a:r>
            <a:r>
              <a:rPr lang="en-US" sz="1800" b="0" i="0" u="none" strike="noStrike" baseline="0">
                <a:solidFill>
                  <a:srgbClr val="000000"/>
                </a:solidFill>
                <a:latin typeface="Segoe Pro Display SemiLight"/>
              </a:rPr>
              <a:t>It’s critical for an organization to avoid or minimize impact of not running well-architected workloads, because the impact is clear and tangible. </a:t>
            </a:r>
          </a:p>
          <a:p>
            <a:pPr algn="l"/>
            <a:endParaRPr lang="en-US" sz="1800" b="0" i="0" u="none" strike="noStrike" baseline="0">
              <a:solidFill>
                <a:srgbClr val="000000"/>
              </a:solidFill>
              <a:latin typeface="Segoe Pro Display SemiLight"/>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800" b="1" i="0" u="none" strike="noStrike" kern="1200">
                <a:solidFill>
                  <a:schemeClr val="tx1"/>
                </a:solidFill>
                <a:effectLst/>
                <a:latin typeface="Segoe "/>
                <a:ea typeface="+mn-ea"/>
                <a:cs typeface="+mn-cs"/>
              </a:rPr>
              <a:t>&lt;Talking points&gt;</a:t>
            </a:r>
          </a:p>
          <a:p>
            <a:pPr algn="l"/>
            <a:r>
              <a:rPr lang="en-US" sz="1800" b="0" i="0" u="none" strike="noStrike" baseline="0">
                <a:solidFill>
                  <a:srgbClr val="000000"/>
                </a:solidFill>
                <a:latin typeface="Segoe Pro Display SemiLight"/>
              </a:rPr>
              <a:t>By managing and understanding your budget to avoid ‘surprises’ in the invoice, establishing processed that drive efficiencies, designing workload architectures to avoid costly mistakes down the road, making sure these are secured and the data is protected, and having proper incident response plans that allow faster, more efficient reaction to failure –which is gong to happen, inevitably- the organization will minimize or avoid incurring in expenses and revenue loses, negatively impacting their customer’s trust and their reputation, and having to invest time and money in doing incident forensics and damage control –from PR, reimbursements and fees-, after the incident. </a:t>
            </a:r>
          </a:p>
          <a:p>
            <a:pPr algn="l"/>
            <a:endParaRPr lang="en-US" sz="1800" b="0" i="0" u="none" strike="noStrike" baseline="0">
              <a:solidFill>
                <a:srgbClr val="000000"/>
              </a:solidFill>
              <a:latin typeface="Segoe Pro Display SemiLight"/>
            </a:endParaRPr>
          </a:p>
          <a:p>
            <a:pPr algn="l"/>
            <a:r>
              <a:rPr lang="en-US" sz="1800" b="1" i="0" u="none" strike="noStrike" baseline="0">
                <a:solidFill>
                  <a:srgbClr val="000000"/>
                </a:solidFill>
                <a:latin typeface="Segoe Pro Display SemiLight"/>
              </a:rPr>
              <a:t>&lt;Transition&gt; </a:t>
            </a:r>
            <a:r>
              <a:rPr lang="en-US" sz="1800" b="0" i="0" u="none" strike="noStrike" baseline="0">
                <a:solidFill>
                  <a:srgbClr val="000000"/>
                </a:solidFill>
                <a:latin typeface="Segoe Pro Display SemiLight"/>
              </a:rPr>
              <a:t>We created the Microsoft Azure Well-Architected Framework for you—helping you with guidance from proper design and technical considerations, to operations efficiency and security.</a:t>
            </a:r>
            <a:endParaRPr lang="en-US" sz="1800" b="1" i="0" u="none" strike="noStrike" baseline="0">
              <a:solidFill>
                <a:srgbClr val="000000"/>
              </a:solidFill>
              <a:latin typeface="Segoe Pro Display SemiLight"/>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2/14/2022 5:19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589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Segoe "/>
                <a:ea typeface="+mn-ea"/>
                <a:cs typeface="+mn-cs"/>
              </a:rPr>
              <a:t>&lt;</a:t>
            </a:r>
            <a:r>
              <a:rPr lang="en-US" sz="1200" b="1" i="0" u="none" strike="noStrike" kern="1200">
                <a:solidFill>
                  <a:schemeClr val="tx1"/>
                </a:solidFill>
                <a:effectLst/>
                <a:latin typeface="Segoe "/>
                <a:ea typeface="+mn-ea"/>
                <a:cs typeface="+mn-cs"/>
              </a:rPr>
              <a:t>Key point</a:t>
            </a:r>
            <a:r>
              <a:rPr lang="en-US" sz="1200" b="0" i="0" u="none" strike="noStrike" kern="1200">
                <a:solidFill>
                  <a:schemeClr val="tx1"/>
                </a:solidFill>
                <a:effectLst/>
                <a:latin typeface="Segoe "/>
                <a:ea typeface="+mn-ea"/>
                <a:cs typeface="+mn-cs"/>
              </a:rPr>
              <a:t>&gt;:  Microsoft Azure Well-Architected Framework enables cloud solution success.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a:solidFill>
                <a:schemeClr val="tx1"/>
              </a:solidFill>
              <a:effectLst/>
              <a:latin typeface="Segoe "/>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a:solidFill>
                  <a:schemeClr val="tx1"/>
                </a:solidFill>
                <a:effectLst/>
                <a:latin typeface="Segoe "/>
                <a:ea typeface="+mn-ea"/>
                <a:cs typeface="+mn-cs"/>
              </a:rPr>
              <a:t>&lt;Talking Points&gt;</a:t>
            </a:r>
          </a:p>
          <a:p>
            <a:endParaRPr lang="en-US" sz="1200">
              <a:latin typeface="Segoe"/>
            </a:endParaRPr>
          </a:p>
          <a:p>
            <a:pPr marL="0" indent="0">
              <a:buFontTx/>
              <a:buNone/>
            </a:pPr>
            <a:r>
              <a:rPr lang="en-US" sz="1200" b="1" i="0" u="none" strike="noStrike" kern="1200">
                <a:solidFill>
                  <a:schemeClr val="tx1"/>
                </a:solidFill>
                <a:effectLst/>
                <a:latin typeface="Segoe "/>
                <a:ea typeface="+mn-ea"/>
                <a:cs typeface="+mn-cs"/>
              </a:rPr>
              <a:t>Well-architected</a:t>
            </a:r>
            <a:r>
              <a:rPr lang="en-US" sz="1200" b="0" i="0" u="none" strike="noStrike" kern="1200">
                <a:solidFill>
                  <a:schemeClr val="tx1"/>
                </a:solidFill>
                <a:effectLst/>
                <a:latin typeface="Segoe "/>
                <a:ea typeface="+mn-ea"/>
                <a:cs typeface="+mn-cs"/>
              </a:rPr>
              <a:t> </a:t>
            </a:r>
          </a:p>
          <a:p>
            <a:pPr marL="171450" indent="-171450">
              <a:buFont typeface="Wingdings" panose="05000000000000000000" pitchFamily="2" charset="2"/>
              <a:buChar char="Ø"/>
            </a:pPr>
            <a:r>
              <a:rPr lang="en-US" sz="1200" b="0" i="0" u="none" strike="noStrike" kern="1200">
                <a:solidFill>
                  <a:schemeClr val="tx1"/>
                </a:solidFill>
                <a:effectLst/>
                <a:latin typeface="Segoe "/>
                <a:ea typeface="+mn-ea"/>
                <a:cs typeface="+mn-cs"/>
              </a:rPr>
              <a:t>Operationalizes </a:t>
            </a:r>
            <a:r>
              <a:rPr lang="en-US" sz="1200">
                <a:solidFill>
                  <a:schemeClr val="bg1"/>
                </a:solidFill>
                <a:highlight>
                  <a:srgbClr val="000000"/>
                </a:highlight>
              </a:rPr>
              <a:t>Microsoft Azure Well-Architected Framework’s 5 principles : cost optimization, operational excellence, performance efficiency, and reliability.</a:t>
            </a:r>
          </a:p>
          <a:p>
            <a:pPr marL="171450" indent="-171450">
              <a:buFont typeface="Wingdings" panose="05000000000000000000" pitchFamily="2" charset="2"/>
              <a:buChar char="Ø"/>
            </a:pPr>
            <a:r>
              <a:rPr lang="en-US" sz="1200" spc="-50">
                <a:solidFill>
                  <a:srgbClr val="50E6FF"/>
                </a:solidFill>
                <a:latin typeface="Segoe UI Semibold"/>
              </a:rPr>
              <a:t>Design</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build</a:t>
            </a:r>
            <a:r>
              <a:rPr lang="en-US" sz="1200">
                <a:solidFill>
                  <a:schemeClr val="bg1"/>
                </a:solidFill>
                <a:latin typeface="Segoe UI" panose="020B0502040204020203" pitchFamily="34" charset="0"/>
                <a:cs typeface="Segoe UI" panose="020B0502040204020203" pitchFamily="34" charset="0"/>
              </a:rPr>
              <a:t>, and </a:t>
            </a:r>
            <a:r>
              <a:rPr lang="en-US" sz="1200" spc="-50">
                <a:solidFill>
                  <a:srgbClr val="50E6FF"/>
                </a:solidFill>
                <a:latin typeface="Segoe UI Semibold"/>
              </a:rPr>
              <a:t>optimize</a:t>
            </a:r>
            <a:r>
              <a:rPr lang="en-US" sz="1200">
                <a:solidFill>
                  <a:schemeClr val="bg1"/>
                </a:solidFill>
                <a:latin typeface="Segoe UI" panose="020B0502040204020203" pitchFamily="34" charset="0"/>
                <a:cs typeface="Segoe UI" panose="020B0502040204020203" pitchFamily="34" charset="0"/>
              </a:rPr>
              <a:t> cloud solutions, using </a:t>
            </a:r>
            <a:r>
              <a:rPr lang="en-US" sz="1200" spc="-50">
                <a:solidFill>
                  <a:srgbClr val="50E6FF"/>
                </a:solidFill>
                <a:latin typeface="Segoe UI Semibold"/>
              </a:rPr>
              <a:t>architectural</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guidance</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assessments</a:t>
            </a:r>
            <a:r>
              <a:rPr lang="en-US" sz="1200">
                <a:solidFill>
                  <a:schemeClr val="bg1"/>
                </a:solidFill>
                <a:latin typeface="Segoe UI" panose="020B0502040204020203" pitchFamily="34" charset="0"/>
                <a:cs typeface="Segoe UI" panose="020B0502040204020203" pitchFamily="34" charset="0"/>
              </a:rPr>
              <a:t>, and </a:t>
            </a:r>
            <a:r>
              <a:rPr lang="en-US" sz="1200" spc="-50">
                <a:solidFill>
                  <a:srgbClr val="50E6FF"/>
                </a:solidFill>
                <a:latin typeface="Segoe UI Semibold"/>
              </a:rPr>
              <a:t>industry</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best</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practices.</a:t>
            </a:r>
          </a:p>
          <a:p>
            <a:pPr marL="0" indent="0">
              <a:buFont typeface="Wingdings" panose="05000000000000000000" pitchFamily="2" charset="2"/>
              <a:buNone/>
            </a:pPr>
            <a:endParaRPr lang="en-US" sz="1200">
              <a:solidFill>
                <a:schemeClr val="bg1"/>
              </a:solidFill>
              <a:highlight>
                <a:srgbClr val="000000"/>
              </a:highlight>
            </a:endParaRPr>
          </a:p>
          <a:p>
            <a:pPr marL="285750" indent="-285750">
              <a:buFont typeface="Wingdings" panose="05000000000000000000" pitchFamily="2" charset="2"/>
              <a:buChar char="§"/>
            </a:pPr>
            <a:r>
              <a:rPr lang="en-US" sz="1200" b="1" kern="1200">
                <a:solidFill>
                  <a:schemeClr val="tx1"/>
                </a:solidFill>
                <a:effectLst/>
                <a:latin typeface="+mn-lt"/>
                <a:ea typeface="+mn-ea"/>
                <a:cs typeface="+mn-cs"/>
              </a:rPr>
              <a:t>Cost-Optimization: </a:t>
            </a:r>
            <a:r>
              <a:rPr lang="en-US" sz="1200" b="0" kern="1200">
                <a:solidFill>
                  <a:schemeClr val="tx1"/>
                </a:solidFill>
                <a:effectLst/>
                <a:latin typeface="+mn-lt"/>
                <a:ea typeface="+mn-ea"/>
                <a:cs typeface="+mn-cs"/>
              </a:rPr>
              <a:t>Design "pay-as-you-go" cost-effective workloads, aligned with business objectives/ROI, while maintaining a budget.</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Operational Excellence: </a:t>
            </a:r>
            <a:r>
              <a:rPr lang="en-US" sz="1200" b="0" kern="1200">
                <a:solidFill>
                  <a:schemeClr val="tx1"/>
                </a:solidFill>
                <a:effectLst/>
                <a:latin typeface="+mn-lt"/>
                <a:ea typeface="+mn-ea"/>
                <a:cs typeface="+mn-cs"/>
              </a:rPr>
              <a:t>Design reliable, predictable, automated deployments, with monitoring, performance management, and extensive automated and manual testing from an infrastructure and application perspective.</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Performance Efficiency: </a:t>
            </a:r>
            <a:r>
              <a:rPr lang="en-US" sz="1200" b="0" kern="1200">
                <a:solidFill>
                  <a:schemeClr val="tx1"/>
                </a:solidFill>
                <a:effectLst/>
                <a:latin typeface="+mn-lt"/>
                <a:ea typeface="+mn-ea"/>
                <a:cs typeface="+mn-cs"/>
              </a:rPr>
              <a:t>Lower maintenance costs, improve user experience, and increase agility by architecting solutions with scalability baked-in. Move to PaaS by default, to use built-in scaling functionality.</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Reliability: </a:t>
            </a:r>
            <a:r>
              <a:rPr lang="en-US" sz="1200" b="0" kern="1200">
                <a:solidFill>
                  <a:schemeClr val="tx1"/>
                </a:solidFill>
                <a:effectLst/>
                <a:latin typeface="+mn-lt"/>
                <a:ea typeface="+mn-ea"/>
                <a:cs typeface="+mn-cs"/>
              </a:rPr>
              <a:t>Scale out instead of scaling up with expensive hardware, and build reliability across deployments with resilient, HA applications, and failure mode analysis.</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Security: </a:t>
            </a:r>
            <a:r>
              <a:rPr lang="en-US" sz="1200" b="0" kern="1200">
                <a:solidFill>
                  <a:schemeClr val="tx1"/>
                </a:solidFill>
                <a:effectLst/>
                <a:latin typeface="+mn-lt"/>
                <a:ea typeface="+mn-ea"/>
                <a:cs typeface="+mn-cs"/>
              </a:rPr>
              <a:t>Build with security by design--to provide confidentiality, integrity, and availability assurances against deliberate attacks and abuse of your valuable data and systems. </a:t>
            </a:r>
          </a:p>
          <a:p>
            <a:pPr marL="342900" indent="-342900">
              <a:buFont typeface="Wingdings" panose="05000000000000000000" pitchFamily="2" charset="2"/>
              <a:buChar cha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Segoe "/>
                <a:ea typeface="+mn-ea"/>
                <a:cs typeface="+mn-cs"/>
              </a:rPr>
              <a:t>&lt;</a:t>
            </a:r>
            <a:r>
              <a:rPr lang="en-US" sz="1200" b="1" i="0" u="none" strike="noStrike" kern="1200">
                <a:solidFill>
                  <a:schemeClr val="tx1"/>
                </a:solidFill>
                <a:effectLst/>
                <a:latin typeface="Segoe "/>
                <a:ea typeface="+mn-ea"/>
                <a:cs typeface="+mn-cs"/>
              </a:rPr>
              <a:t>Transition</a:t>
            </a:r>
            <a:r>
              <a:rPr lang="en-US" sz="1200" b="0" i="0" u="none" strike="noStrike" kern="1200">
                <a:solidFill>
                  <a:schemeClr val="tx1"/>
                </a:solidFill>
                <a:effectLst/>
                <a:latin typeface="Segoe "/>
                <a:ea typeface="+mn-ea"/>
                <a:cs typeface="+mn-cs"/>
              </a:rPr>
              <a:t>&gt;: Now you have some idea about the foundational principles, we will walk through some </a:t>
            </a:r>
            <a:r>
              <a:rPr lang="en-US" b="1">
                <a:solidFill>
                  <a:schemeClr val="bg1"/>
                </a:solidFill>
                <a:latin typeface="Segoe UI Semibold" panose="020B0702040204020203" pitchFamily="34" charset="0"/>
                <a:cs typeface="Segoe UI Semibold" panose="020B0702040204020203" pitchFamily="34" charset="0"/>
              </a:rPr>
              <a:t>Best practices to drive workload quality.</a:t>
            </a:r>
            <a:endParaRPr lang="en-US" sz="1200" b="0" i="0" kern="1200">
              <a:solidFill>
                <a:schemeClr val="tx1"/>
              </a:solidFill>
              <a:effectLst/>
              <a:latin typeface="Segoe "/>
              <a:ea typeface="+mn-ea"/>
              <a:cs typeface="+mn-cs"/>
            </a:endParaRP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2/14/2022 5:19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&lt;Talking points&gt; </a:t>
            </a:r>
            <a:r>
              <a:rPr lang="en-US" b="0"/>
              <a:t>Cover these are a sample of the quality inhibitors to look out and that could be addressed by the guidance included in Microsoft WAF. Recommendation to mention at least one from each pillar and provide additional details on that as examples of what impact these inhibitors may have. It is not a deep technical conversation. Main goal is to represent both the breadth and depth of guidance provided by Microsoft. </a:t>
            </a:r>
          </a:p>
          <a:p>
            <a:endParaRPr lang="en-US" b="0"/>
          </a:p>
          <a:p>
            <a:pPr marL="0" marR="0" lvl="0" indent="0" algn="l" defTabSz="914400" rtl="0" eaLnBrk="1" fontAlgn="auto" latinLnBrk="0" hangingPunct="1">
              <a:lnSpc>
                <a:spcPct val="100000"/>
              </a:lnSpc>
              <a:spcBef>
                <a:spcPts val="0"/>
              </a:spcBef>
              <a:spcAft>
                <a:spcPts val="0"/>
              </a:spcAft>
              <a:buClrTx/>
              <a:buSzTx/>
              <a:buFontTx/>
              <a:buNone/>
              <a:tabLst/>
              <a:defRPr/>
            </a:pPr>
            <a:r>
              <a:rPr lang="en-US" b="1"/>
              <a:t>&lt;Transition&gt; </a:t>
            </a:r>
            <a:r>
              <a:rPr lang="en-US" b="0"/>
              <a:t>How you can get started to leverage all this in your customer engagements?</a:t>
            </a: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2/14/2022 5:19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2/14/2022 5:19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7554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2/14/2022 5:19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11</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e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33D9-CBD0-4129-AD31-9E911B4ACA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906C10-64AE-46B4-AA71-EED019C008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46D60E-B546-4547-8F32-1BC06FE8528F}"/>
              </a:ext>
            </a:extLst>
          </p:cNvPr>
          <p:cNvSpPr>
            <a:spLocks noGrp="1"/>
          </p:cNvSpPr>
          <p:nvPr>
            <p:ph type="dt" sz="half" idx="10"/>
          </p:nvPr>
        </p:nvSpPr>
        <p:spPr/>
        <p:txBody>
          <a:bodyPr/>
          <a:lstStyle/>
          <a:p>
            <a:fld id="{329C081E-9B66-4AF8-A649-B70F0DB58386}" type="datetimeFigureOut">
              <a:rPr lang="en-US" smtClean="0"/>
              <a:t>2/14/2022</a:t>
            </a:fld>
            <a:endParaRPr lang="en-US"/>
          </a:p>
        </p:txBody>
      </p:sp>
      <p:sp>
        <p:nvSpPr>
          <p:cNvPr id="5" name="Footer Placeholder 4">
            <a:extLst>
              <a:ext uri="{FF2B5EF4-FFF2-40B4-BE49-F238E27FC236}">
                <a16:creationId xmlns:a16="http://schemas.microsoft.com/office/drawing/2014/main" id="{2313CBB3-EDB8-4F93-8650-B36C52B54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BEA7-0271-4CD7-878E-7624312C1AF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427055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71DF-9AF0-4AD0-802C-5AEEF649D7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5C661F-C53A-4B6F-877D-4CC57FEC8A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FF86D5-1688-4CAA-BCC6-07FB104FB9C1}"/>
              </a:ext>
            </a:extLst>
          </p:cNvPr>
          <p:cNvSpPr>
            <a:spLocks noGrp="1"/>
          </p:cNvSpPr>
          <p:nvPr>
            <p:ph type="dt" sz="half" idx="10"/>
          </p:nvPr>
        </p:nvSpPr>
        <p:spPr/>
        <p:txBody>
          <a:bodyPr/>
          <a:lstStyle/>
          <a:p>
            <a:fld id="{329C081E-9B66-4AF8-A649-B70F0DB58386}" type="datetimeFigureOut">
              <a:rPr lang="en-US" smtClean="0"/>
              <a:t>2/14/2022</a:t>
            </a:fld>
            <a:endParaRPr lang="en-US"/>
          </a:p>
        </p:txBody>
      </p:sp>
      <p:sp>
        <p:nvSpPr>
          <p:cNvPr id="5" name="Footer Placeholder 4">
            <a:extLst>
              <a:ext uri="{FF2B5EF4-FFF2-40B4-BE49-F238E27FC236}">
                <a16:creationId xmlns:a16="http://schemas.microsoft.com/office/drawing/2014/main" id="{AB19360A-6FFC-472E-9F51-D9F538AA1D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7CB84-CBBC-4232-A23F-6B37349B0E3E}"/>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2621571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A03DBC-43F0-4BA7-938F-354A5E35AF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37367E-F059-4AD2-9C02-22540C8DF8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BD96C-C1BE-4EE8-BFE1-AD7C223A88B8}"/>
              </a:ext>
            </a:extLst>
          </p:cNvPr>
          <p:cNvSpPr>
            <a:spLocks noGrp="1"/>
          </p:cNvSpPr>
          <p:nvPr>
            <p:ph type="dt" sz="half" idx="10"/>
          </p:nvPr>
        </p:nvSpPr>
        <p:spPr/>
        <p:txBody>
          <a:bodyPr/>
          <a:lstStyle/>
          <a:p>
            <a:fld id="{329C081E-9B66-4AF8-A649-B70F0DB58386}" type="datetimeFigureOut">
              <a:rPr lang="en-US" smtClean="0"/>
              <a:t>2/14/2022</a:t>
            </a:fld>
            <a:endParaRPr lang="en-US"/>
          </a:p>
        </p:txBody>
      </p:sp>
      <p:sp>
        <p:nvSpPr>
          <p:cNvPr id="5" name="Footer Placeholder 4">
            <a:extLst>
              <a:ext uri="{FF2B5EF4-FFF2-40B4-BE49-F238E27FC236}">
                <a16:creationId xmlns:a16="http://schemas.microsoft.com/office/drawing/2014/main" id="{DFF9DDE0-EF29-455E-A0C6-C924B5504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5DA0A-BC6F-4F8A-96AF-CB6929C1C2F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097491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Tree>
    <p:extLst>
      <p:ext uri="{BB962C8B-B14F-4D97-AF65-F5344CB8AC3E}">
        <p14:creationId xmlns:p14="http://schemas.microsoft.com/office/powerpoint/2010/main" val="285014687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slide 3">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705" strike="noStrike" spc="-49" baseline="0">
                <a:solidFill>
                  <a:schemeClr val="bg2"/>
                </a:solidFill>
              </a:defRPr>
            </a:lvl1pPr>
          </a:lstStyle>
          <a:p>
            <a:r>
              <a:rPr lang="en-US"/>
              <a:t>Azure presentation title </a:t>
            </a:r>
            <a:br>
              <a:rPr lang="en-US"/>
            </a:br>
            <a:r>
              <a:rPr lang="en-US"/>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4350114"/>
            <a:ext cx="9602819" cy="724246"/>
          </a:xfrm>
          <a:prstGeom prst="rect">
            <a:avLst/>
          </a:prstGeom>
        </p:spPr>
        <p:txBody>
          <a:bodyPr/>
          <a:lstStyle>
            <a:lvl1pPr>
              <a:defRPr sz="1765">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Tree>
    <p:extLst>
      <p:ext uri="{BB962C8B-B14F-4D97-AF65-F5344CB8AC3E}">
        <p14:creationId xmlns:p14="http://schemas.microsoft.com/office/powerpoint/2010/main" val="417399606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1517751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3AF5-F116-4AAF-9E71-23AADA7FED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A3D2CB-447A-4ADC-B9CC-2A7A50A8F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C1B89F-43CA-400F-8EEB-9FD547E5541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367B606-CA4F-49D4-8A04-E93BE07DE3CA}"/>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F321713D-6F96-421A-8341-2F272FAC02AD}"/>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257095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2AC2-E682-4F84-829C-D977347DB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B2B288-C900-43FE-93E9-B70AA76FB8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B1E2B-4855-4C95-93CF-BF67727A9AC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07C8904-81C3-4EF1-B01C-836B4E073DF2}"/>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E5250309-7835-485A-8B6F-14FC0D60C8EB}"/>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99521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CC68-740E-42C5-A4C2-E4AB287FD6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8B6105-8A23-4FE6-A2FC-F66E22A59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9F1776-40BC-4402-B432-E18ECBF6D9C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C24BC59-34EB-4C66-82F1-3283B65F9D3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ADD2C74-6D90-41A7-89E5-CC71EADFEBBE}"/>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184641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4158-5635-4F54-8D3F-5F9337068B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40A002-C687-4E6F-A527-9F2BAE0927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29A5A5-FF8B-4408-B607-B8F05F32A6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8572BF-1989-4F75-AF78-B83CF29161F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F73D2-873D-4A80-90CE-D3A20AD93E8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06BFAE27-41C7-4B8C-B5BC-CDE30A783E99}"/>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655598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1695-29AA-468C-A8F3-57A0B2CD36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83C5F7-675B-44B8-B34F-205E40A275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DFBC7-8863-4E4C-9191-129A22346F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4138AE-00BC-401F-AF04-7618BE36E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CEE2EF-A235-45AB-83AD-B088B7E1F3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8A8BD1-3DE4-4ECE-8CEB-25D4FBDF55A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6E63EDE-524E-42F6-958F-CD8C127E253F}"/>
              </a:ext>
            </a:extLst>
          </p:cNvPr>
          <p:cNvSpPr>
            <a:spLocks noGrp="1"/>
          </p:cNvSpPr>
          <p:nvPr>
            <p:ph type="ftr" sz="quarter" idx="11"/>
          </p:nvPr>
        </p:nvSpPr>
        <p:spPr/>
        <p:txBody>
          <a:bodyPr/>
          <a:lstStyle/>
          <a:p>
            <a:r>
              <a:rPr lang="en-US"/>
              <a:t>1 https://www.gartner.com/en/documents/3906929/2019-ceo-survey-the-year-of-challenged-growth</a:t>
            </a:r>
          </a:p>
        </p:txBody>
      </p:sp>
      <p:sp>
        <p:nvSpPr>
          <p:cNvPr id="9" name="Slide Number Placeholder 8">
            <a:extLst>
              <a:ext uri="{FF2B5EF4-FFF2-40B4-BE49-F238E27FC236}">
                <a16:creationId xmlns:a16="http://schemas.microsoft.com/office/drawing/2014/main" id="{F94891C9-4D24-4D5C-B142-D69AA48082E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6289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C4A51-174E-403D-BDFA-FAEDB911D9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F3D310-5580-49DD-AAAF-69177A3340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21256-EB7D-4235-AF60-E18AA7BEEC4D}"/>
              </a:ext>
            </a:extLst>
          </p:cNvPr>
          <p:cNvSpPr>
            <a:spLocks noGrp="1"/>
          </p:cNvSpPr>
          <p:nvPr>
            <p:ph type="dt" sz="half" idx="10"/>
          </p:nvPr>
        </p:nvSpPr>
        <p:spPr/>
        <p:txBody>
          <a:bodyPr/>
          <a:lstStyle/>
          <a:p>
            <a:fld id="{329C081E-9B66-4AF8-A649-B70F0DB58386}" type="datetimeFigureOut">
              <a:rPr lang="en-US" smtClean="0"/>
              <a:t>2/14/2022</a:t>
            </a:fld>
            <a:endParaRPr lang="en-US"/>
          </a:p>
        </p:txBody>
      </p:sp>
      <p:sp>
        <p:nvSpPr>
          <p:cNvPr id="5" name="Footer Placeholder 4">
            <a:extLst>
              <a:ext uri="{FF2B5EF4-FFF2-40B4-BE49-F238E27FC236}">
                <a16:creationId xmlns:a16="http://schemas.microsoft.com/office/drawing/2014/main" id="{B1FD687B-0407-4670-8932-B6387777F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E71D3-B9E2-41F2-B0ED-CB3868051DE6}"/>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106941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E0DBC-C3D2-4A39-B71C-788D9F8737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87D1FC-EA46-4A6C-859E-546B6BD4D0E1}"/>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6197212D-AE6F-4358-9DAE-2FB90E857A04}"/>
              </a:ext>
            </a:extLst>
          </p:cNvPr>
          <p:cNvSpPr>
            <a:spLocks noGrp="1"/>
          </p:cNvSpPr>
          <p:nvPr>
            <p:ph type="ftr" sz="quarter" idx="11"/>
          </p:nvPr>
        </p:nvSpPr>
        <p:spPr/>
        <p:txBody>
          <a:bodyPr/>
          <a:lstStyle/>
          <a:p>
            <a:r>
              <a:rPr lang="en-US"/>
              <a:t>1 https://www.gartner.com/en/documents/3906929/2019-ceo-survey-the-year-of-challenged-growth</a:t>
            </a:r>
          </a:p>
        </p:txBody>
      </p:sp>
      <p:sp>
        <p:nvSpPr>
          <p:cNvPr id="5" name="Slide Number Placeholder 4">
            <a:extLst>
              <a:ext uri="{FF2B5EF4-FFF2-40B4-BE49-F238E27FC236}">
                <a16:creationId xmlns:a16="http://schemas.microsoft.com/office/drawing/2014/main" id="{F1B0AFAF-82DB-41A7-8EBA-9DDDC8A14995}"/>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643412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59B58C-3AC8-4F8B-B16D-AEA1F7E49C53}"/>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C32EE17-0537-4F34-91A4-705F88648EBB}"/>
              </a:ext>
            </a:extLst>
          </p:cNvPr>
          <p:cNvSpPr>
            <a:spLocks noGrp="1"/>
          </p:cNvSpPr>
          <p:nvPr>
            <p:ph type="ftr" sz="quarter" idx="11"/>
          </p:nvPr>
        </p:nvSpPr>
        <p:spPr/>
        <p:txBody>
          <a:bodyPr/>
          <a:lstStyle/>
          <a:p>
            <a:r>
              <a:rPr lang="en-US"/>
              <a:t>1 https://www.gartner.com/en/documents/3906929/2019-ceo-survey-the-year-of-challenged-growth</a:t>
            </a:r>
          </a:p>
        </p:txBody>
      </p:sp>
      <p:sp>
        <p:nvSpPr>
          <p:cNvPr id="4" name="Slide Number Placeholder 3">
            <a:extLst>
              <a:ext uri="{FF2B5EF4-FFF2-40B4-BE49-F238E27FC236}">
                <a16:creationId xmlns:a16="http://schemas.microsoft.com/office/drawing/2014/main" id="{4CAE7DA3-07D6-4BAA-9568-051978973F0A}"/>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1528874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1447-9FD6-4E53-9B76-9A3C6E9AF8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07A26D-80B5-40C5-802C-A46140D88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4A3B31-BADA-4CB0-B468-DF8307F49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521686-BCB7-4C3D-B936-CD67830C5F0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33F2564-E345-4934-A61B-01C897FF2AAE}"/>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EB491193-95DE-44A2-9D79-440AB06DFF4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2575571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7BA4-63D6-4255-955F-A766E57F0A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FE7FF3-E5A8-4F29-860C-B06E34C0D0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323460-56AD-444C-949C-51D84828B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9009D-5CA7-4804-A293-9D2E0FAAE9D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E589F22-CE27-49A2-BCB2-7467458B9BC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74DE57D8-5D16-493C-8C7A-9F3832029F3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881370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1C5D-1E17-44D6-8133-CE7CEAC365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3C4C5C-6E7B-44E4-A3A1-B01064C22F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474C9-473A-45B5-BCC7-303E2F4778A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525BFAA-61F1-4911-AB4C-07ADB9E7D2E4}"/>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5281997F-31E1-458A-B243-66C596DBF4AC}"/>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1512462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F6349-82D9-4028-8BD2-430E3907D9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182BDB-727E-489C-A64E-C789B776A2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BE732-96EF-48BF-A20F-76BBAE10BB1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6D30F05-C976-404C-9026-B86227E6762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D0F60E58-6869-4B95-B594-F8F74C83289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4652072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33210075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27787"/>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6" y="1922588"/>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100" indent="0">
              <a:buNone/>
              <a:defRPr/>
            </a:lvl2pPr>
            <a:lvl3pPr marL="448198" indent="0">
              <a:buNone/>
              <a:defRPr/>
            </a:lvl3pPr>
            <a:lvl4pPr marL="672298" indent="0">
              <a:buNone/>
              <a:defRPr/>
            </a:lvl4pPr>
            <a:lvl5pPr marL="896397"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6"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1 https://www.gartner.com/en/documents/3906929/2019-ceo-survey-the-year-of-challenged-growth</a:t>
            </a:r>
          </a:p>
        </p:txBody>
      </p:sp>
    </p:spTree>
    <p:extLst>
      <p:ext uri="{BB962C8B-B14F-4D97-AF65-F5344CB8AC3E}">
        <p14:creationId xmlns:p14="http://schemas.microsoft.com/office/powerpoint/2010/main" val="771453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3780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35F22-6841-4CEC-8098-14928A1969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5600E3-3686-462C-8855-3F2B851B2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B749AC-9E84-45D7-8608-4947262B432E}"/>
              </a:ext>
            </a:extLst>
          </p:cNvPr>
          <p:cNvSpPr>
            <a:spLocks noGrp="1"/>
          </p:cNvSpPr>
          <p:nvPr>
            <p:ph type="dt" sz="half" idx="10"/>
          </p:nvPr>
        </p:nvSpPr>
        <p:spPr/>
        <p:txBody>
          <a:bodyPr/>
          <a:lstStyle/>
          <a:p>
            <a:fld id="{329C081E-9B66-4AF8-A649-B70F0DB58386}" type="datetimeFigureOut">
              <a:rPr lang="en-US" smtClean="0"/>
              <a:t>2/14/2022</a:t>
            </a:fld>
            <a:endParaRPr lang="en-US"/>
          </a:p>
        </p:txBody>
      </p:sp>
      <p:sp>
        <p:nvSpPr>
          <p:cNvPr id="5" name="Footer Placeholder 4">
            <a:extLst>
              <a:ext uri="{FF2B5EF4-FFF2-40B4-BE49-F238E27FC236}">
                <a16:creationId xmlns:a16="http://schemas.microsoft.com/office/drawing/2014/main" id="{8659BA67-626C-4D85-B93D-F1BA79ED79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0458E-2B0B-4273-A4DA-A58054E9793A}"/>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5247394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9_Macbook Mockup">
    <p:spTree>
      <p:nvGrpSpPr>
        <p:cNvPr id="1" name=""/>
        <p:cNvGrpSpPr/>
        <p:nvPr/>
      </p:nvGrpSpPr>
      <p:grpSpPr>
        <a:xfrm>
          <a:off x="0" y="0"/>
          <a:ext cx="0" cy="0"/>
          <a:chOff x="0" y="0"/>
          <a:chExt cx="0" cy="0"/>
        </a:xfrm>
      </p:grpSpPr>
      <p:sp>
        <p:nvSpPr>
          <p:cNvPr id="17" name="Picture Placeholder 4"/>
          <p:cNvSpPr>
            <a:spLocks noGrp="1"/>
          </p:cNvSpPr>
          <p:nvPr>
            <p:ph type="pic" sz="quarter" idx="14"/>
          </p:nvPr>
        </p:nvSpPr>
        <p:spPr>
          <a:xfrm>
            <a:off x="6096000" y="0"/>
            <a:ext cx="6096000" cy="4506875"/>
          </a:xfrm>
          <a:prstGeom prst="rect">
            <a:avLst/>
          </a:prstGeom>
          <a:solidFill>
            <a:schemeClr val="bg1">
              <a:lumMod val="95000"/>
            </a:schemeClr>
          </a:solidFill>
        </p:spPr>
        <p:txBody>
          <a:bodyPr>
            <a:normAutofit/>
          </a:bodyPr>
          <a:lstStyle>
            <a:lvl1pPr>
              <a:defRPr sz="1000"/>
            </a:lvl1pPr>
          </a:lstStyle>
          <a:p>
            <a:endParaRPr lang="en-US"/>
          </a:p>
        </p:txBody>
      </p:sp>
    </p:spTree>
    <p:extLst>
      <p:ext uri="{BB962C8B-B14F-4D97-AF65-F5344CB8AC3E}">
        <p14:creationId xmlns:p14="http://schemas.microsoft.com/office/powerpoint/2010/main" val="42114434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icrosoft Docs Slide">
    <p:spTree>
      <p:nvGrpSpPr>
        <p:cNvPr id="1" name=""/>
        <p:cNvGrpSpPr/>
        <p:nvPr/>
      </p:nvGrpSpPr>
      <p:grpSpPr>
        <a:xfrm>
          <a:off x="0" y="0"/>
          <a:ext cx="0" cy="0"/>
          <a:chOff x="0" y="0"/>
          <a:chExt cx="0" cy="0"/>
        </a:xfrm>
      </p:grpSpPr>
      <p:pic>
        <p:nvPicPr>
          <p:cNvPr id="4" name="Picture 3" descr="Microsoft Docs designed image">
            <a:extLst>
              <a:ext uri="{FF2B5EF4-FFF2-40B4-BE49-F238E27FC236}">
                <a16:creationId xmlns:a16="http://schemas.microsoft.com/office/drawing/2014/main" id="{15F1B631-BB65-49F7-8147-1D8D8ECED980}"/>
              </a:ext>
            </a:extLst>
          </p:cNvPr>
          <p:cNvPicPr>
            <a:picLocks noChangeAspect="1"/>
          </p:cNvPicPr>
          <p:nvPr userDrawn="1"/>
        </p:nvPicPr>
        <p:blipFill>
          <a:blip r:embed="rId2"/>
          <a:srcRect/>
          <a:stretch/>
        </p:blipFill>
        <p:spPr>
          <a:xfrm>
            <a:off x="1234" y="28"/>
            <a:ext cx="12189531" cy="6857944"/>
          </a:xfrm>
          <a:prstGeom prst="rect">
            <a:avLst/>
          </a:prstGeom>
        </p:spPr>
      </p:pic>
      <p:sp>
        <p:nvSpPr>
          <p:cNvPr id="5" name="TextBox 4">
            <a:extLst>
              <a:ext uri="{FF2B5EF4-FFF2-40B4-BE49-F238E27FC236}">
                <a16:creationId xmlns:a16="http://schemas.microsoft.com/office/drawing/2014/main" id="{0C45E7BE-3A8B-48F0-8322-81249B4EBD7E}"/>
              </a:ext>
            </a:extLst>
          </p:cNvPr>
          <p:cNvSpPr txBox="1"/>
          <p:nvPr userDrawn="1"/>
        </p:nvSpPr>
        <p:spPr>
          <a:xfrm>
            <a:off x="584200" y="1343771"/>
            <a:ext cx="2573590" cy="307777"/>
          </a:xfrm>
          <a:prstGeom prst="rect">
            <a:avLst/>
          </a:prstGeom>
          <a:noFill/>
        </p:spPr>
        <p:txBody>
          <a:bodyPr wrap="none" lIns="0" tIns="0" rIns="0" bIns="0" rtlCol="0">
            <a:spAutoFit/>
          </a:bodyPr>
          <a:lstStyle/>
          <a:p>
            <a:pPr algn="l"/>
            <a:r>
              <a:rPr lang="en-US" sz="2000"/>
              <a:t>Guidance from experts</a:t>
            </a:r>
          </a:p>
        </p:txBody>
      </p:sp>
      <p:sp>
        <p:nvSpPr>
          <p:cNvPr id="6" name="TextBox 5">
            <a:extLst>
              <a:ext uri="{FF2B5EF4-FFF2-40B4-BE49-F238E27FC236}">
                <a16:creationId xmlns:a16="http://schemas.microsoft.com/office/drawing/2014/main" id="{09A7C342-A96B-434F-BDD1-FA441BEDA29E}"/>
              </a:ext>
            </a:extLst>
          </p:cNvPr>
          <p:cNvSpPr txBox="1"/>
          <p:nvPr userDrawn="1"/>
        </p:nvSpPr>
        <p:spPr>
          <a:xfrm>
            <a:off x="536494" y="1585527"/>
            <a:ext cx="4037003" cy="723275"/>
          </a:xfrm>
          <a:prstGeom prst="rect">
            <a:avLst/>
          </a:prstGeom>
          <a:noFill/>
        </p:spPr>
        <p:txBody>
          <a:bodyPr wrap="none" lIns="0" tIns="0" rIns="0" bIns="0" rtlCol="0">
            <a:spAutoFit/>
          </a:bodyPr>
          <a:lstStyle/>
          <a:p>
            <a:pPr algn="l" defTabSz="932742" rtl="0" eaLnBrk="1" latinLnBrk="0" hangingPunct="1">
              <a:lnSpc>
                <a:spcPct val="100000"/>
              </a:lnSpc>
              <a:spcBef>
                <a:spcPct val="0"/>
              </a:spcBef>
              <a:buNone/>
            </a:pPr>
            <a:r>
              <a:rPr lang="en-US" sz="4700" b="0" kern="1200" cap="none" spc="-50" baseline="0">
                <a:ln w="3175">
                  <a:noFill/>
                </a:ln>
                <a:solidFill>
                  <a:schemeClr val="tx1"/>
                </a:solidFill>
                <a:effectLst/>
                <a:latin typeface="+mj-lt"/>
                <a:ea typeface="+mn-ea"/>
                <a:cs typeface="Segoe UI" pitchFamily="34" charset="0"/>
              </a:rPr>
              <a:t>Microsoft Docs</a:t>
            </a:r>
          </a:p>
        </p:txBody>
      </p:sp>
      <p:sp>
        <p:nvSpPr>
          <p:cNvPr id="7" name="TextBox 6">
            <a:extLst>
              <a:ext uri="{FF2B5EF4-FFF2-40B4-BE49-F238E27FC236}">
                <a16:creationId xmlns:a16="http://schemas.microsoft.com/office/drawing/2014/main" id="{F823198D-FC47-490F-8433-6D66E37F4CEF}"/>
              </a:ext>
            </a:extLst>
          </p:cNvPr>
          <p:cNvSpPr txBox="1"/>
          <p:nvPr userDrawn="1"/>
        </p:nvSpPr>
        <p:spPr>
          <a:xfrm>
            <a:off x="584200" y="2543473"/>
            <a:ext cx="3129255" cy="615553"/>
          </a:xfrm>
          <a:prstGeom prst="rect">
            <a:avLst/>
          </a:prstGeom>
          <a:noFill/>
        </p:spPr>
        <p:txBody>
          <a:bodyPr wrap="none" lIns="0" tIns="0" rIns="0" bIns="0" rtlCol="0">
            <a:spAutoFit/>
          </a:bodyPr>
          <a:lstStyle/>
          <a:p>
            <a:pPr algn="l"/>
            <a:r>
              <a:rPr lang="en-US" sz="2000"/>
              <a:t>Explore overviews, tutorials,</a:t>
            </a:r>
            <a:br>
              <a:rPr lang="en-US" sz="2000"/>
            </a:br>
            <a:r>
              <a:rPr lang="en-US" sz="2000"/>
              <a:t>code samples, and more.</a:t>
            </a:r>
          </a:p>
        </p:txBody>
      </p:sp>
    </p:spTree>
    <p:extLst>
      <p:ext uri="{BB962C8B-B14F-4D97-AF65-F5344CB8AC3E}">
        <p14:creationId xmlns:p14="http://schemas.microsoft.com/office/powerpoint/2010/main" val="21633492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descr="Connection event illustration dark">
            <a:extLst>
              <a:ext uri="{FF2B5EF4-FFF2-40B4-BE49-F238E27FC236}">
                <a16:creationId xmlns:a16="http://schemas.microsoft.com/office/drawing/2014/main" id="{9489D3FF-C884-41DC-A4D2-8F11F22CD645}"/>
              </a:ext>
            </a:extLst>
          </p:cNvPr>
          <p:cNvPicPr>
            <a:picLocks noChangeAspect="1"/>
          </p:cNvPicPr>
          <p:nvPr userDrawn="1"/>
        </p:nvPicPr>
        <p:blipFill>
          <a:blip r:embed="rId2"/>
          <a:stretch>
            <a:fillRect/>
          </a:stretch>
        </p:blipFill>
        <p:spPr bwMode="ltGray">
          <a:xfrm>
            <a:off x="0" y="0"/>
            <a:ext cx="12192000" cy="6858000"/>
          </a:xfrm>
          <a:prstGeom prst="rect">
            <a:avLst/>
          </a:prstGeom>
        </p:spPr>
      </p:pic>
      <p:pic>
        <p:nvPicPr>
          <p:cNvPr id="3" name="MS logo white - EMF" descr="Microsoft logo white text version">
            <a:extLst>
              <a:ext uri="{FF2B5EF4-FFF2-40B4-BE49-F238E27FC236}">
                <a16:creationId xmlns:a16="http://schemas.microsoft.com/office/drawing/2014/main" id="{A0263815-BFDD-470B-8D0A-54991A418EAA}"/>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FC555B86-B744-448C-A004-EEB4516C68A9}"/>
              </a:ext>
            </a:extLst>
          </p:cNvPr>
          <p:cNvPicPr>
            <a:picLocks noChangeAspect="1"/>
          </p:cNvPicPr>
          <p:nvPr userDrawn="1"/>
        </p:nvPicPr>
        <p:blipFill>
          <a:blip r:embed="rId4"/>
          <a:stretch>
            <a:fillRect/>
          </a:stretch>
        </p:blipFill>
        <p:spPr bwMode="black">
          <a:xfrm>
            <a:off x="249743" y="2742369"/>
            <a:ext cx="2846838" cy="1673355"/>
          </a:xfrm>
          <a:prstGeom prst="rect">
            <a:avLst/>
          </a:prstGeom>
        </p:spPr>
      </p:pic>
    </p:spTree>
    <p:extLst>
      <p:ext uri="{BB962C8B-B14F-4D97-AF65-F5344CB8AC3E}">
        <p14:creationId xmlns:p14="http://schemas.microsoft.com/office/powerpoint/2010/main" val="3834495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942157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2" name="Picture 1" descr="Connection event illustration dark">
            <a:extLst>
              <a:ext uri="{FF2B5EF4-FFF2-40B4-BE49-F238E27FC236}">
                <a16:creationId xmlns:a16="http://schemas.microsoft.com/office/drawing/2014/main" id="{70B020DF-A712-4578-AD3B-F2B7975B20EE}"/>
              </a:ext>
            </a:extLst>
          </p:cNvPr>
          <p:cNvPicPr>
            <a:picLocks noChangeAspect="1"/>
          </p:cNvPicPr>
          <p:nvPr userDrawn="1"/>
        </p:nvPicPr>
        <p:blipFill>
          <a:blip r:embed="rId2"/>
          <a:stretch>
            <a:fillRect/>
          </a:stretch>
        </p:blipFill>
        <p:spPr bwMode="ltGray">
          <a:xfrm>
            <a:off x="0" y="0"/>
            <a:ext cx="12192000" cy="6858000"/>
          </a:xfrm>
          <a:prstGeom prst="rect">
            <a:avLst/>
          </a:prstGeom>
        </p:spPr>
      </p:pic>
      <p:sp>
        <p:nvSpPr>
          <p:cNvPr id="9" name="Title 1"/>
          <p:cNvSpPr>
            <a:spLocks noGrp="1"/>
          </p:cNvSpPr>
          <p:nvPr>
            <p:ph type="title" hasCustomPrompt="1"/>
          </p:nvPr>
        </p:nvSpPr>
        <p:spPr bwMode="auto">
          <a:xfrm>
            <a:off x="584200" y="3429000"/>
            <a:ext cx="7863840" cy="553998"/>
          </a:xfrm>
          <a:noFill/>
        </p:spPr>
        <p:txBody>
          <a:bodyPr wrap="square" lIns="0" tIns="0" rIns="0" bIns="0" anchor="b" anchorCtr="0">
            <a:spAutoFit/>
          </a:bodyPr>
          <a:lstStyle>
            <a:lvl1pPr>
              <a:defRPr sz="3600" spc="-50" baseline="0">
                <a:solidFill>
                  <a:srgbClr val="FFFF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bwMode="auto">
          <a:xfrm>
            <a:off x="584200" y="4411622"/>
            <a:ext cx="7863840" cy="338554"/>
          </a:xfrm>
          <a:noFill/>
        </p:spPr>
        <p:txBody>
          <a:bodyPr wrap="square" lIns="0" tIns="0" rIns="0" bIns="0">
            <a:spAutoFit/>
          </a:bodyPr>
          <a:lstStyle>
            <a:lvl1pPr marL="0" indent="0">
              <a:spcBef>
                <a:spcPts val="0"/>
              </a:spcBef>
              <a:buNone/>
              <a:defRPr sz="2200" spc="0" baseline="0">
                <a:solidFill>
                  <a:srgbClr val="FFFFFF"/>
                </a:soli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B4AFEFEA-501F-45C2-A9A4-8F69A9370F5E}"/>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0063815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2540164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457056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8456887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93756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59937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8B55-8614-434B-8DF6-0596331132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EE9584-261B-4D29-B03C-FA6BED7511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CEF5A3-29DF-4975-ADE6-0DD0AFCF1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8416C6-612C-45AF-9F03-A2742CA531D4}"/>
              </a:ext>
            </a:extLst>
          </p:cNvPr>
          <p:cNvSpPr>
            <a:spLocks noGrp="1"/>
          </p:cNvSpPr>
          <p:nvPr>
            <p:ph type="dt" sz="half" idx="10"/>
          </p:nvPr>
        </p:nvSpPr>
        <p:spPr/>
        <p:txBody>
          <a:bodyPr/>
          <a:lstStyle/>
          <a:p>
            <a:fld id="{329C081E-9B66-4AF8-A649-B70F0DB58386}" type="datetimeFigureOut">
              <a:rPr lang="en-US" smtClean="0"/>
              <a:t>2/14/2022</a:t>
            </a:fld>
            <a:endParaRPr lang="en-US"/>
          </a:p>
        </p:txBody>
      </p:sp>
      <p:sp>
        <p:nvSpPr>
          <p:cNvPr id="6" name="Footer Placeholder 5">
            <a:extLst>
              <a:ext uri="{FF2B5EF4-FFF2-40B4-BE49-F238E27FC236}">
                <a16:creationId xmlns:a16="http://schemas.microsoft.com/office/drawing/2014/main" id="{F533ABFE-8023-4CF9-8AA1-FD135B57E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23BFA5-CA06-410A-8041-0C6468F582F3}"/>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5332273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13577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2A8B3ECF-E4A4-4BBE-8FC7-9B89BFA966A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190641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8019716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213E2564-B248-4307-9647-3860A1D1F95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53972195"/>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9177253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54017512"/>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34283167"/>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EE0325E-4E70-4338-BF4C-7AFCB34D09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8707936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AACE723B-35DC-425C-8962-F4599190EE4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6067964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A39C78D3-0313-4B8D-88E0-88376588981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6072441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120E-F889-465B-BE44-2D931AF85F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804378-D1F7-4BB2-B622-E5F90E914A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82E101-A00B-494F-8D8A-451A993267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8C887C-213F-48E1-A068-897C2F522B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FDABF5-732B-4405-8EB6-191B8BB268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8769BB-6895-4408-9CED-639EEBE09411}"/>
              </a:ext>
            </a:extLst>
          </p:cNvPr>
          <p:cNvSpPr>
            <a:spLocks noGrp="1"/>
          </p:cNvSpPr>
          <p:nvPr>
            <p:ph type="dt" sz="half" idx="10"/>
          </p:nvPr>
        </p:nvSpPr>
        <p:spPr/>
        <p:txBody>
          <a:bodyPr/>
          <a:lstStyle/>
          <a:p>
            <a:fld id="{329C081E-9B66-4AF8-A649-B70F0DB58386}" type="datetimeFigureOut">
              <a:rPr lang="en-US" smtClean="0"/>
              <a:t>2/14/2022</a:t>
            </a:fld>
            <a:endParaRPr lang="en-US"/>
          </a:p>
        </p:txBody>
      </p:sp>
      <p:sp>
        <p:nvSpPr>
          <p:cNvPr id="8" name="Footer Placeholder 7">
            <a:extLst>
              <a:ext uri="{FF2B5EF4-FFF2-40B4-BE49-F238E27FC236}">
                <a16:creationId xmlns:a16="http://schemas.microsoft.com/office/drawing/2014/main" id="{15DB67BB-9444-452F-9B15-43421516E4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60B87F-6E76-48F2-8A8F-506BF813FBCF}"/>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3602408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B2F9ED1A-9FCE-462D-B16F-2A263C5EA46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8626806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F8455F91-F643-4C10-B5F5-E0C9FA397E4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1034652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2003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162863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D83B0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3266441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0078D4"/>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1108567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7869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1207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28085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542087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4989-CBE1-422D-8214-C6C4015703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DE8391-9A35-459A-8CB9-82022C673083}"/>
              </a:ext>
            </a:extLst>
          </p:cNvPr>
          <p:cNvSpPr>
            <a:spLocks noGrp="1"/>
          </p:cNvSpPr>
          <p:nvPr>
            <p:ph type="dt" sz="half" idx="10"/>
          </p:nvPr>
        </p:nvSpPr>
        <p:spPr/>
        <p:txBody>
          <a:bodyPr/>
          <a:lstStyle/>
          <a:p>
            <a:fld id="{329C081E-9B66-4AF8-A649-B70F0DB58386}" type="datetimeFigureOut">
              <a:rPr lang="en-US" smtClean="0"/>
              <a:t>2/14/2022</a:t>
            </a:fld>
            <a:endParaRPr lang="en-US"/>
          </a:p>
        </p:txBody>
      </p:sp>
      <p:sp>
        <p:nvSpPr>
          <p:cNvPr id="4" name="Footer Placeholder 3">
            <a:extLst>
              <a:ext uri="{FF2B5EF4-FFF2-40B4-BE49-F238E27FC236}">
                <a16:creationId xmlns:a16="http://schemas.microsoft.com/office/drawing/2014/main" id="{815A3406-CAE4-4BE5-AA69-BB4895961A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4107E7-F3F9-4610-A90E-D98C6916ED87}"/>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49360608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67691AE2-EB2F-4DC7-AF3E-3DBF63743870}"/>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76924730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26900383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7B09-A02B-4D0F-A997-FEE1253E64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11B77-5D4D-4D0F-AD18-038042882B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1A807-E025-458D-AC9B-3E3C4695071E}"/>
              </a:ext>
            </a:extLst>
          </p:cNvPr>
          <p:cNvSpPr>
            <a:spLocks noGrp="1"/>
          </p:cNvSpPr>
          <p:nvPr>
            <p:ph type="dt" sz="half" idx="10"/>
          </p:nvPr>
        </p:nvSpPr>
        <p:spPr/>
        <p:txBody>
          <a:bodyPr/>
          <a:lstStyle/>
          <a:p>
            <a:fld id="{E5DC6E1D-8633-4282-A851-FB08133C52FE}" type="datetimeFigureOut">
              <a:rPr lang="en-US" smtClean="0"/>
              <a:t>2/14/2022</a:t>
            </a:fld>
            <a:endParaRPr lang="en-US"/>
          </a:p>
        </p:txBody>
      </p:sp>
      <p:sp>
        <p:nvSpPr>
          <p:cNvPr id="5" name="Footer Placeholder 4">
            <a:extLst>
              <a:ext uri="{FF2B5EF4-FFF2-40B4-BE49-F238E27FC236}">
                <a16:creationId xmlns:a16="http://schemas.microsoft.com/office/drawing/2014/main" id="{256E3678-0EB1-4A1D-9895-D53828603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1570C8-D922-4503-981B-E5DFF881F51D}"/>
              </a:ext>
            </a:extLst>
          </p:cNvPr>
          <p:cNvSpPr>
            <a:spLocks noGrp="1"/>
          </p:cNvSpPr>
          <p:nvPr>
            <p:ph type="sldNum" sz="quarter" idx="12"/>
          </p:nvPr>
        </p:nvSpPr>
        <p:spPr/>
        <p:txBody>
          <a:bodyPr/>
          <a:lstStyle/>
          <a:p>
            <a:fld id="{E90C4E60-8A51-4F6E-8A26-98C6A7CE6CF0}" type="slidenum">
              <a:rPr lang="en-US" smtClean="0"/>
              <a:t>‹#›</a:t>
            </a:fld>
            <a:endParaRPr lang="en-US"/>
          </a:p>
        </p:txBody>
      </p:sp>
    </p:spTree>
    <p:extLst>
      <p:ext uri="{BB962C8B-B14F-4D97-AF65-F5344CB8AC3E}">
        <p14:creationId xmlns:p14="http://schemas.microsoft.com/office/powerpoint/2010/main" val="34884918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3AF5-F116-4AAF-9E71-23AADA7FED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A3D2CB-447A-4ADC-B9CC-2A7A50A8F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C1B89F-43CA-400F-8EEB-9FD547E5541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367B606-CA4F-49D4-8A04-E93BE07DE3CA}"/>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F321713D-6F96-421A-8341-2F272FAC02AD}"/>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74604528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2AC2-E682-4F84-829C-D977347DB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B2B288-C900-43FE-93E9-B70AA76FB8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B1E2B-4855-4C95-93CF-BF67727A9AC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07C8904-81C3-4EF1-B01C-836B4E073DF2}"/>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E5250309-7835-485A-8B6F-14FC0D60C8EB}"/>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62686624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CC68-740E-42C5-A4C2-E4AB287FD6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8B6105-8A23-4FE6-A2FC-F66E22A59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9F1776-40BC-4402-B432-E18ECBF6D9C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C24BC59-34EB-4C66-82F1-3283B65F9D3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ADD2C74-6D90-41A7-89E5-CC71EADFEBBE}"/>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10082991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4158-5635-4F54-8D3F-5F9337068B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40A002-C687-4E6F-A527-9F2BAE0927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29A5A5-FF8B-4408-B607-B8F05F32A6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8572BF-1989-4F75-AF78-B83CF29161F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F73D2-873D-4A80-90CE-D3A20AD93E8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06BFAE27-41C7-4B8C-B5BC-CDE30A783E99}"/>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23780461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1695-29AA-468C-A8F3-57A0B2CD36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83C5F7-675B-44B8-B34F-205E40A275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DFBC7-8863-4E4C-9191-129A22346F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4138AE-00BC-401F-AF04-7618BE36E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CEE2EF-A235-45AB-83AD-B088B7E1F3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8A8BD1-3DE4-4ECE-8CEB-25D4FBDF55A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6E63EDE-524E-42F6-958F-CD8C127E253F}"/>
              </a:ext>
            </a:extLst>
          </p:cNvPr>
          <p:cNvSpPr>
            <a:spLocks noGrp="1"/>
          </p:cNvSpPr>
          <p:nvPr>
            <p:ph type="ftr" sz="quarter" idx="11"/>
          </p:nvPr>
        </p:nvSpPr>
        <p:spPr/>
        <p:txBody>
          <a:bodyPr/>
          <a:lstStyle/>
          <a:p>
            <a:r>
              <a:rPr lang="en-US"/>
              <a:t>1 https://www.gartner.com/en/documents/3906929/2019-ceo-survey-the-year-of-challenged-growth</a:t>
            </a:r>
          </a:p>
        </p:txBody>
      </p:sp>
      <p:sp>
        <p:nvSpPr>
          <p:cNvPr id="9" name="Slide Number Placeholder 8">
            <a:extLst>
              <a:ext uri="{FF2B5EF4-FFF2-40B4-BE49-F238E27FC236}">
                <a16:creationId xmlns:a16="http://schemas.microsoft.com/office/drawing/2014/main" id="{F94891C9-4D24-4D5C-B142-D69AA48082E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22601900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E0DBC-C3D2-4A39-B71C-788D9F8737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87D1FC-EA46-4A6C-859E-546B6BD4D0E1}"/>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6197212D-AE6F-4358-9DAE-2FB90E857A04}"/>
              </a:ext>
            </a:extLst>
          </p:cNvPr>
          <p:cNvSpPr>
            <a:spLocks noGrp="1"/>
          </p:cNvSpPr>
          <p:nvPr>
            <p:ph type="ftr" sz="quarter" idx="11"/>
          </p:nvPr>
        </p:nvSpPr>
        <p:spPr/>
        <p:txBody>
          <a:bodyPr/>
          <a:lstStyle/>
          <a:p>
            <a:r>
              <a:rPr lang="en-US"/>
              <a:t>1 https://www.gartner.com/en/documents/3906929/2019-ceo-survey-the-year-of-challenged-growth</a:t>
            </a:r>
          </a:p>
        </p:txBody>
      </p:sp>
      <p:sp>
        <p:nvSpPr>
          <p:cNvPr id="5" name="Slide Number Placeholder 4">
            <a:extLst>
              <a:ext uri="{FF2B5EF4-FFF2-40B4-BE49-F238E27FC236}">
                <a16:creationId xmlns:a16="http://schemas.microsoft.com/office/drawing/2014/main" id="{F1B0AFAF-82DB-41A7-8EBA-9DDDC8A14995}"/>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825009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59B58C-3AC8-4F8B-B16D-AEA1F7E49C53}"/>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C32EE17-0537-4F34-91A4-705F88648EBB}"/>
              </a:ext>
            </a:extLst>
          </p:cNvPr>
          <p:cNvSpPr>
            <a:spLocks noGrp="1"/>
          </p:cNvSpPr>
          <p:nvPr>
            <p:ph type="ftr" sz="quarter" idx="11"/>
          </p:nvPr>
        </p:nvSpPr>
        <p:spPr/>
        <p:txBody>
          <a:bodyPr/>
          <a:lstStyle/>
          <a:p>
            <a:r>
              <a:rPr lang="en-US"/>
              <a:t>1 https://www.gartner.com/en/documents/3906929/2019-ceo-survey-the-year-of-challenged-growth</a:t>
            </a:r>
          </a:p>
        </p:txBody>
      </p:sp>
      <p:sp>
        <p:nvSpPr>
          <p:cNvPr id="4" name="Slide Number Placeholder 3">
            <a:extLst>
              <a:ext uri="{FF2B5EF4-FFF2-40B4-BE49-F238E27FC236}">
                <a16:creationId xmlns:a16="http://schemas.microsoft.com/office/drawing/2014/main" id="{4CAE7DA3-07D6-4BAA-9568-051978973F0A}"/>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149145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23E8D3-2FD7-4975-A1FC-B2EB048541BA}"/>
              </a:ext>
            </a:extLst>
          </p:cNvPr>
          <p:cNvSpPr>
            <a:spLocks noGrp="1"/>
          </p:cNvSpPr>
          <p:nvPr>
            <p:ph type="dt" sz="half" idx="10"/>
          </p:nvPr>
        </p:nvSpPr>
        <p:spPr/>
        <p:txBody>
          <a:bodyPr/>
          <a:lstStyle/>
          <a:p>
            <a:fld id="{329C081E-9B66-4AF8-A649-B70F0DB58386}" type="datetimeFigureOut">
              <a:rPr lang="en-US" smtClean="0"/>
              <a:t>2/14/2022</a:t>
            </a:fld>
            <a:endParaRPr lang="en-US"/>
          </a:p>
        </p:txBody>
      </p:sp>
      <p:sp>
        <p:nvSpPr>
          <p:cNvPr id="3" name="Footer Placeholder 2">
            <a:extLst>
              <a:ext uri="{FF2B5EF4-FFF2-40B4-BE49-F238E27FC236}">
                <a16:creationId xmlns:a16="http://schemas.microsoft.com/office/drawing/2014/main" id="{A4AAEDB6-4567-42B8-B06B-7FC999F360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D792AA-CA14-4882-8724-DF48B3FB992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42276159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1447-9FD6-4E53-9B76-9A3C6E9AF8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07A26D-80B5-40C5-802C-A46140D88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4A3B31-BADA-4CB0-B468-DF8307F49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521686-BCB7-4C3D-B936-CD67830C5F0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33F2564-E345-4934-A61B-01C897FF2AAE}"/>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EB491193-95DE-44A2-9D79-440AB06DFF4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75325817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7BA4-63D6-4255-955F-A766E57F0A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FE7FF3-E5A8-4F29-860C-B06E34C0D0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323460-56AD-444C-949C-51D84828B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9009D-5CA7-4804-A293-9D2E0FAAE9D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E589F22-CE27-49A2-BCB2-7467458B9BC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74DE57D8-5D16-493C-8C7A-9F3832029F3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13626284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1C5D-1E17-44D6-8133-CE7CEAC365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3C4C5C-6E7B-44E4-A3A1-B01064C22F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474C9-473A-45B5-BCC7-303E2F4778A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525BFAA-61F1-4911-AB4C-07ADB9E7D2E4}"/>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5281997F-31E1-458A-B243-66C596DBF4AC}"/>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82153457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F6349-82D9-4028-8BD2-430E3907D9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182BDB-727E-489C-A64E-C789B776A2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BE732-96EF-48BF-A20F-76BBAE10BB1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6D30F05-C976-404C-9026-B86227E6762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D0F60E58-6869-4B95-B594-F8F74C83289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70711163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4040903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6201509"/>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6" y="1922588"/>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100" indent="0">
              <a:buNone/>
              <a:defRPr/>
            </a:lvl2pPr>
            <a:lvl3pPr marL="448198" indent="0">
              <a:buNone/>
              <a:defRPr/>
            </a:lvl3pPr>
            <a:lvl4pPr marL="672298" indent="0">
              <a:buNone/>
              <a:defRPr/>
            </a:lvl4pPr>
            <a:lvl5pPr marL="896397"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6"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1 https://www.gartner.com/en/documents/3906929/2019-ceo-survey-the-year-of-challenged-growth</a:t>
            </a:r>
          </a:p>
        </p:txBody>
      </p:sp>
    </p:spTree>
    <p:extLst>
      <p:ext uri="{BB962C8B-B14F-4D97-AF65-F5344CB8AC3E}">
        <p14:creationId xmlns:p14="http://schemas.microsoft.com/office/powerpoint/2010/main" val="3737110438"/>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55239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9_Macbook Mockup">
    <p:spTree>
      <p:nvGrpSpPr>
        <p:cNvPr id="1" name=""/>
        <p:cNvGrpSpPr/>
        <p:nvPr/>
      </p:nvGrpSpPr>
      <p:grpSpPr>
        <a:xfrm>
          <a:off x="0" y="0"/>
          <a:ext cx="0" cy="0"/>
          <a:chOff x="0" y="0"/>
          <a:chExt cx="0" cy="0"/>
        </a:xfrm>
      </p:grpSpPr>
      <p:sp>
        <p:nvSpPr>
          <p:cNvPr id="17" name="Picture Placeholder 4"/>
          <p:cNvSpPr>
            <a:spLocks noGrp="1"/>
          </p:cNvSpPr>
          <p:nvPr>
            <p:ph type="pic" sz="quarter" idx="14"/>
          </p:nvPr>
        </p:nvSpPr>
        <p:spPr>
          <a:xfrm>
            <a:off x="6096000" y="0"/>
            <a:ext cx="6096000" cy="4506875"/>
          </a:xfrm>
          <a:prstGeom prst="rect">
            <a:avLst/>
          </a:prstGeom>
          <a:solidFill>
            <a:schemeClr val="bg1">
              <a:lumMod val="95000"/>
            </a:schemeClr>
          </a:solidFill>
        </p:spPr>
        <p:txBody>
          <a:bodyPr>
            <a:normAutofit/>
          </a:bodyPr>
          <a:lstStyle>
            <a:lvl1pPr>
              <a:defRPr sz="1000"/>
            </a:lvl1pPr>
          </a:lstStyle>
          <a:p>
            <a:endParaRPr lang="en-US"/>
          </a:p>
        </p:txBody>
      </p:sp>
    </p:spTree>
    <p:extLst>
      <p:ext uri="{BB962C8B-B14F-4D97-AF65-F5344CB8AC3E}">
        <p14:creationId xmlns:p14="http://schemas.microsoft.com/office/powerpoint/2010/main" val="294721152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Microsoft Docs Slide">
    <p:spTree>
      <p:nvGrpSpPr>
        <p:cNvPr id="1" name=""/>
        <p:cNvGrpSpPr/>
        <p:nvPr/>
      </p:nvGrpSpPr>
      <p:grpSpPr>
        <a:xfrm>
          <a:off x="0" y="0"/>
          <a:ext cx="0" cy="0"/>
          <a:chOff x="0" y="0"/>
          <a:chExt cx="0" cy="0"/>
        </a:xfrm>
      </p:grpSpPr>
      <p:pic>
        <p:nvPicPr>
          <p:cNvPr id="4" name="Picture 3" descr="Microsoft Docs designed image">
            <a:extLst>
              <a:ext uri="{FF2B5EF4-FFF2-40B4-BE49-F238E27FC236}">
                <a16:creationId xmlns:a16="http://schemas.microsoft.com/office/drawing/2014/main" id="{15F1B631-BB65-49F7-8147-1D8D8ECED980}"/>
              </a:ext>
            </a:extLst>
          </p:cNvPr>
          <p:cNvPicPr>
            <a:picLocks noChangeAspect="1"/>
          </p:cNvPicPr>
          <p:nvPr userDrawn="1"/>
        </p:nvPicPr>
        <p:blipFill>
          <a:blip r:embed="rId2"/>
          <a:srcRect/>
          <a:stretch/>
        </p:blipFill>
        <p:spPr>
          <a:xfrm>
            <a:off x="1234" y="28"/>
            <a:ext cx="12189531" cy="6857944"/>
          </a:xfrm>
          <a:prstGeom prst="rect">
            <a:avLst/>
          </a:prstGeom>
        </p:spPr>
      </p:pic>
      <p:sp>
        <p:nvSpPr>
          <p:cNvPr id="5" name="TextBox 4">
            <a:extLst>
              <a:ext uri="{FF2B5EF4-FFF2-40B4-BE49-F238E27FC236}">
                <a16:creationId xmlns:a16="http://schemas.microsoft.com/office/drawing/2014/main" id="{0C45E7BE-3A8B-48F0-8322-81249B4EBD7E}"/>
              </a:ext>
            </a:extLst>
          </p:cNvPr>
          <p:cNvSpPr txBox="1"/>
          <p:nvPr userDrawn="1"/>
        </p:nvSpPr>
        <p:spPr>
          <a:xfrm>
            <a:off x="584200" y="1343771"/>
            <a:ext cx="2573590" cy="307777"/>
          </a:xfrm>
          <a:prstGeom prst="rect">
            <a:avLst/>
          </a:prstGeom>
          <a:noFill/>
        </p:spPr>
        <p:txBody>
          <a:bodyPr wrap="none" lIns="0" tIns="0" rIns="0" bIns="0" rtlCol="0">
            <a:spAutoFit/>
          </a:bodyPr>
          <a:lstStyle/>
          <a:p>
            <a:pPr algn="l"/>
            <a:r>
              <a:rPr lang="en-US" sz="2000"/>
              <a:t>Guidance from experts</a:t>
            </a:r>
          </a:p>
        </p:txBody>
      </p:sp>
      <p:sp>
        <p:nvSpPr>
          <p:cNvPr id="6" name="TextBox 5">
            <a:extLst>
              <a:ext uri="{FF2B5EF4-FFF2-40B4-BE49-F238E27FC236}">
                <a16:creationId xmlns:a16="http://schemas.microsoft.com/office/drawing/2014/main" id="{09A7C342-A96B-434F-BDD1-FA441BEDA29E}"/>
              </a:ext>
            </a:extLst>
          </p:cNvPr>
          <p:cNvSpPr txBox="1"/>
          <p:nvPr userDrawn="1"/>
        </p:nvSpPr>
        <p:spPr>
          <a:xfrm>
            <a:off x="536494" y="1585527"/>
            <a:ext cx="4037003" cy="723275"/>
          </a:xfrm>
          <a:prstGeom prst="rect">
            <a:avLst/>
          </a:prstGeom>
          <a:noFill/>
        </p:spPr>
        <p:txBody>
          <a:bodyPr wrap="none" lIns="0" tIns="0" rIns="0" bIns="0" rtlCol="0">
            <a:spAutoFit/>
          </a:bodyPr>
          <a:lstStyle/>
          <a:p>
            <a:pPr algn="l" defTabSz="932742" rtl="0" eaLnBrk="1" latinLnBrk="0" hangingPunct="1">
              <a:lnSpc>
                <a:spcPct val="100000"/>
              </a:lnSpc>
              <a:spcBef>
                <a:spcPct val="0"/>
              </a:spcBef>
              <a:buNone/>
            </a:pPr>
            <a:r>
              <a:rPr lang="en-US" sz="4700" b="0" kern="1200" cap="none" spc="-50" baseline="0">
                <a:ln w="3175">
                  <a:noFill/>
                </a:ln>
                <a:solidFill>
                  <a:schemeClr val="tx1"/>
                </a:solidFill>
                <a:effectLst/>
                <a:latin typeface="+mj-lt"/>
                <a:ea typeface="+mn-ea"/>
                <a:cs typeface="Segoe UI" pitchFamily="34" charset="0"/>
              </a:rPr>
              <a:t>Microsoft Docs</a:t>
            </a:r>
          </a:p>
        </p:txBody>
      </p:sp>
      <p:sp>
        <p:nvSpPr>
          <p:cNvPr id="7" name="TextBox 6">
            <a:extLst>
              <a:ext uri="{FF2B5EF4-FFF2-40B4-BE49-F238E27FC236}">
                <a16:creationId xmlns:a16="http://schemas.microsoft.com/office/drawing/2014/main" id="{F823198D-FC47-490F-8433-6D66E37F4CEF}"/>
              </a:ext>
            </a:extLst>
          </p:cNvPr>
          <p:cNvSpPr txBox="1"/>
          <p:nvPr userDrawn="1"/>
        </p:nvSpPr>
        <p:spPr>
          <a:xfrm>
            <a:off x="584200" y="2543473"/>
            <a:ext cx="3129255" cy="615553"/>
          </a:xfrm>
          <a:prstGeom prst="rect">
            <a:avLst/>
          </a:prstGeom>
          <a:noFill/>
        </p:spPr>
        <p:txBody>
          <a:bodyPr wrap="none" lIns="0" tIns="0" rIns="0" bIns="0" rtlCol="0">
            <a:spAutoFit/>
          </a:bodyPr>
          <a:lstStyle/>
          <a:p>
            <a:pPr algn="l"/>
            <a:r>
              <a:rPr lang="en-US" sz="2000"/>
              <a:t>Explore overviews, tutorials,</a:t>
            </a:r>
            <a:br>
              <a:rPr lang="en-US" sz="2000"/>
            </a:br>
            <a:r>
              <a:rPr lang="en-US" sz="2000"/>
              <a:t>code samples, and more.</a:t>
            </a:r>
          </a:p>
        </p:txBody>
      </p:sp>
    </p:spTree>
    <p:extLst>
      <p:ext uri="{BB962C8B-B14F-4D97-AF65-F5344CB8AC3E}">
        <p14:creationId xmlns:p14="http://schemas.microsoft.com/office/powerpoint/2010/main" val="109714313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500F1-796B-4F5C-93D7-3009862BE1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1011E-4495-40F9-8E1D-F8B07E412D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30CDEC-FCFA-4F33-B687-DD864F3F4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BC6BA5-478F-4CF2-A822-2B99782CCC59}"/>
              </a:ext>
            </a:extLst>
          </p:cNvPr>
          <p:cNvSpPr>
            <a:spLocks noGrp="1"/>
          </p:cNvSpPr>
          <p:nvPr>
            <p:ph type="dt" sz="half" idx="10"/>
          </p:nvPr>
        </p:nvSpPr>
        <p:spPr/>
        <p:txBody>
          <a:bodyPr/>
          <a:lstStyle/>
          <a:p>
            <a:fld id="{329C081E-9B66-4AF8-A649-B70F0DB58386}" type="datetimeFigureOut">
              <a:rPr lang="en-US" smtClean="0"/>
              <a:t>2/14/2022</a:t>
            </a:fld>
            <a:endParaRPr lang="en-US"/>
          </a:p>
        </p:txBody>
      </p:sp>
      <p:sp>
        <p:nvSpPr>
          <p:cNvPr id="6" name="Footer Placeholder 5">
            <a:extLst>
              <a:ext uri="{FF2B5EF4-FFF2-40B4-BE49-F238E27FC236}">
                <a16:creationId xmlns:a16="http://schemas.microsoft.com/office/drawing/2014/main" id="{FD052562-8665-42C0-BE23-BD5D3AC42B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39FED4-64A6-42FC-84E5-BF8E6546A95E}"/>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72184896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354831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8F925-04C9-4E56-82FC-CC7AC0F73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2EDB0E-6CEB-4CE9-A3B9-77C1F00EF5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C0D832-38C5-4AB5-92E4-3742BE0D8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D15A33-3321-4FB6-BB57-86F71F7FE702}"/>
              </a:ext>
            </a:extLst>
          </p:cNvPr>
          <p:cNvSpPr>
            <a:spLocks noGrp="1"/>
          </p:cNvSpPr>
          <p:nvPr>
            <p:ph type="dt" sz="half" idx="10"/>
          </p:nvPr>
        </p:nvSpPr>
        <p:spPr/>
        <p:txBody>
          <a:bodyPr/>
          <a:lstStyle/>
          <a:p>
            <a:fld id="{329C081E-9B66-4AF8-A649-B70F0DB58386}" type="datetimeFigureOut">
              <a:rPr lang="en-US" smtClean="0"/>
              <a:t>2/14/2022</a:t>
            </a:fld>
            <a:endParaRPr lang="en-US"/>
          </a:p>
        </p:txBody>
      </p:sp>
      <p:sp>
        <p:nvSpPr>
          <p:cNvPr id="6" name="Footer Placeholder 5">
            <a:extLst>
              <a:ext uri="{FF2B5EF4-FFF2-40B4-BE49-F238E27FC236}">
                <a16:creationId xmlns:a16="http://schemas.microsoft.com/office/drawing/2014/main" id="{15E263F4-0368-4AD3-A466-12C0BAFE5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B7E24-9F62-4A74-8226-7D3B59D3CD3C}"/>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422271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image" Target="../media/image3.emf"/><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3.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 Id="rId8"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10" Type="http://schemas.openxmlformats.org/officeDocument/2006/relationships/slideLayout" Target="../slideLayouts/slideLayout72.xml"/><Relationship Id="rId19" Type="http://schemas.openxmlformats.org/officeDocument/2006/relationships/theme" Target="../theme/theme4.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B88B61-F3D3-4C1A-B77F-8EE5445D64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E67BD7-3602-499A-91C1-3F30D8F567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C39313-CE5E-400B-8A61-852B72DDE1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C081E-9B66-4AF8-A649-B70F0DB58386}" type="datetimeFigureOut">
              <a:rPr lang="en-US" smtClean="0"/>
              <a:t>2/14/2022</a:t>
            </a:fld>
            <a:endParaRPr lang="en-US"/>
          </a:p>
        </p:txBody>
      </p:sp>
      <p:sp>
        <p:nvSpPr>
          <p:cNvPr id="5" name="Footer Placeholder 4">
            <a:extLst>
              <a:ext uri="{FF2B5EF4-FFF2-40B4-BE49-F238E27FC236}">
                <a16:creationId xmlns:a16="http://schemas.microsoft.com/office/drawing/2014/main" id="{8D5C2582-A9B7-44C8-8584-2BD00F97DD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390BBA-39AC-44CA-9933-89EE0FE7F1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656A0-9C83-4D20-9FEF-7ABAD3B2106F}" type="slidenum">
              <a:rPr lang="en-US" smtClean="0"/>
              <a:t>‹#›</a:t>
            </a:fld>
            <a:endParaRPr lang="en-US"/>
          </a:p>
        </p:txBody>
      </p:sp>
    </p:spTree>
    <p:extLst>
      <p:ext uri="{BB962C8B-B14F-4D97-AF65-F5344CB8AC3E}">
        <p14:creationId xmlns:p14="http://schemas.microsoft.com/office/powerpoint/2010/main" val="2101804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821" r:id="rId12"/>
    <p:sldLayoutId id="2147483822" r:id="rId13"/>
    <p:sldLayoutId id="214748382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6D5573-CF18-469A-AC9A-ECA4E899BB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E4F6A1-A70C-4995-A218-B655B339CC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92D5B-7246-4B6F-8B9B-5334CD950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6945038E-EFB6-4A00-B9DD-CD350C0E51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D998D26-327D-473D-92DF-90FDFFAA2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4B71F-1E90-49CA-A44C-B683252D884E}" type="slidenum">
              <a:rPr lang="en-US" smtClean="0"/>
              <a:t>‹#›</a:t>
            </a:fld>
            <a:endParaRPr lang="en-US"/>
          </a:p>
        </p:txBody>
      </p:sp>
    </p:spTree>
    <p:extLst>
      <p:ext uri="{BB962C8B-B14F-4D97-AF65-F5344CB8AC3E}">
        <p14:creationId xmlns:p14="http://schemas.microsoft.com/office/powerpoint/2010/main" val="396339670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122858720"/>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717" r:id="rId25"/>
    <p:sldLayoutId id="2147483718" r:id="rId26"/>
    <p:sldLayoutId id="2147483719" r:id="rId27"/>
    <p:sldLayoutId id="2147483720" r:id="rId28"/>
    <p:sldLayoutId id="2147483721" r:id="rId29"/>
    <p:sldLayoutId id="2147483722" r:id="rId30"/>
    <p:sldLayoutId id="214748372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6D5573-CF18-469A-AC9A-ECA4E899BB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E4F6A1-A70C-4995-A218-B655B339CC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92D5B-7246-4B6F-8B9B-5334CD950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6945038E-EFB6-4A00-B9DD-CD350C0E51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D998D26-327D-473D-92DF-90FDFFAA2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4B71F-1E90-49CA-A44C-B683252D884E}" type="slidenum">
              <a:rPr lang="en-US" smtClean="0"/>
              <a:t>‹#›</a:t>
            </a:fld>
            <a:endParaRPr lang="en-US"/>
          </a:p>
        </p:txBody>
      </p:sp>
    </p:spTree>
    <p:extLst>
      <p:ext uri="{BB962C8B-B14F-4D97-AF65-F5344CB8AC3E}">
        <p14:creationId xmlns:p14="http://schemas.microsoft.com/office/powerpoint/2010/main" val="3180328492"/>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hyperlink" Target="https://www.ibm.com/security/digital-assets/cost-data-breach-report/#/"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notesSlide" Target="../notesSlides/notesSlide4.xml"/><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5.xml"/><Relationship Id="rId1" Type="http://schemas.openxmlformats.org/officeDocument/2006/relationships/tags" Target="../tags/tag2.xml"/><Relationship Id="rId5" Type="http://schemas.openxmlformats.org/officeDocument/2006/relationships/image" Target="../media/image26.png"/><Relationship Id="rId4" Type="http://schemas.openxmlformats.org/officeDocument/2006/relationships/hyperlink" Target="https://aka.ms/wellarchitecture/framework"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7.xml"/><Relationship Id="rId1" Type="http://schemas.openxmlformats.org/officeDocument/2006/relationships/tags" Target="../tags/tag3.xml"/><Relationship Id="rId5" Type="http://schemas.openxmlformats.org/officeDocument/2006/relationships/image" Target="../media/image26.png"/><Relationship Id="rId4" Type="http://schemas.openxmlformats.org/officeDocument/2006/relationships/hyperlink" Target="https://aka.ms/wellarchitected/framework"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7.xml"/><Relationship Id="rId1" Type="http://schemas.openxmlformats.org/officeDocument/2006/relationships/tags" Target="../tags/tag4.xml"/><Relationship Id="rId5" Type="http://schemas.openxmlformats.org/officeDocument/2006/relationships/image" Target="../media/image26.png"/><Relationship Id="rId4" Type="http://schemas.openxmlformats.org/officeDocument/2006/relationships/hyperlink" Target="https://aka.ms/wellarchitected/framework"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9.bin"/><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2.jpg"/><Relationship Id="rId5" Type="http://schemas.openxmlformats.org/officeDocument/2006/relationships/image" Target="../media/image31.jpg"/><Relationship Id="rId4" Type="http://schemas.openxmlformats.org/officeDocument/2006/relationships/image" Target="../media/image30.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50024" y="1775364"/>
            <a:ext cx="10854270" cy="1793104"/>
          </a:xfrm>
        </p:spPr>
        <p:txBody>
          <a:bodyPr/>
          <a:lstStyle/>
          <a:p>
            <a:r>
              <a:rPr lang="en-US" sz="3600">
                <a:solidFill>
                  <a:srgbClr val="0070C0"/>
                </a:solidFill>
                <a:cs typeface="Aharoni" panose="020B0604020202020204" pitchFamily="2" charset="-79"/>
              </a:rPr>
              <a:t>Microsoft</a:t>
            </a:r>
            <a:r>
              <a:rPr lang="en-US" sz="4000" spc="-147">
                <a:solidFill>
                  <a:srgbClr val="44C4D9"/>
                </a:solidFill>
                <a:latin typeface="Segoe UI Semibold" panose="020B0702040204020203" pitchFamily="34" charset="0"/>
                <a:cs typeface="Segoe UI Semibold" panose="020B0702040204020203" pitchFamily="34" charset="0"/>
              </a:rPr>
              <a:t> </a:t>
            </a:r>
            <a:r>
              <a:rPr lang="en-US" sz="3600">
                <a:solidFill>
                  <a:srgbClr val="0070C0"/>
                </a:solidFill>
                <a:cs typeface="Aharoni" panose="020B0604020202020204" pitchFamily="2" charset="-79"/>
              </a:rPr>
              <a:t>Azure</a:t>
            </a:r>
            <a:r>
              <a:rPr lang="en-US" sz="3600" spc="-147">
                <a:solidFill>
                  <a:srgbClr val="44C4D9"/>
                </a:solidFill>
                <a:latin typeface="Segoe UI Semibold" panose="020B0702040204020203" pitchFamily="34" charset="0"/>
                <a:cs typeface="Segoe UI Semibold" panose="020B0702040204020203" pitchFamily="34" charset="0"/>
              </a:rPr>
              <a:t> </a:t>
            </a:r>
            <a:r>
              <a:rPr lang="en-US" sz="3600" spc="-147">
                <a:solidFill>
                  <a:schemeClr val="bg1"/>
                </a:solidFill>
                <a:latin typeface="Segoe UI Semibold" panose="020B0702040204020203" pitchFamily="34" charset="0"/>
                <a:cs typeface="Segoe UI Semibold" panose="020B0702040204020203" pitchFamily="34" charset="0"/>
              </a:rPr>
              <a:t>Well-Architected Framework</a:t>
            </a:r>
            <a:endParaRPr lang="en-US" sz="3400" b="1">
              <a:solidFill>
                <a:srgbClr val="0070C0"/>
              </a:solidFill>
              <a:latin typeface="Segoe UI Semilight" panose="020B0402040204020203" pitchFamily="34" charset="0"/>
              <a:cs typeface="Segoe UI Semilight" panose="020B0402040204020203" pitchFamily="34" charset="0"/>
            </a:endParaRPr>
          </a:p>
        </p:txBody>
      </p:sp>
      <p:sp>
        <p:nvSpPr>
          <p:cNvPr id="6" name="Text Placeholder 5">
            <a:extLst>
              <a:ext uri="{FF2B5EF4-FFF2-40B4-BE49-F238E27FC236}">
                <a16:creationId xmlns:a16="http://schemas.microsoft.com/office/drawing/2014/main" id="{ABA12F99-4DE6-42BB-BAC0-32965280D26D}"/>
              </a:ext>
            </a:extLst>
          </p:cNvPr>
          <p:cNvSpPr>
            <a:spLocks noGrp="1"/>
          </p:cNvSpPr>
          <p:nvPr>
            <p:ph type="body" sz="quarter" idx="15"/>
          </p:nvPr>
        </p:nvSpPr>
        <p:spPr>
          <a:xfrm>
            <a:off x="442466" y="4350114"/>
            <a:ext cx="9602819" cy="1253732"/>
          </a:xfrm>
        </p:spPr>
        <p:txBody>
          <a:bodyPr>
            <a:normAutofit/>
          </a:bodyPr>
          <a:lstStyle/>
          <a:p>
            <a:pPr marL="0" indent="0">
              <a:spcBef>
                <a:spcPts val="0"/>
              </a:spcBef>
              <a:buNone/>
            </a:pPr>
            <a:r>
              <a:rPr lang="en-US" sz="2400">
                <a:latin typeface="Segoe UI Semilight" panose="020B0402040204020203" pitchFamily="34" charset="0"/>
                <a:cs typeface="Segoe UI Semilight" panose="020B0402040204020203" pitchFamily="34" charset="0"/>
              </a:rPr>
              <a:t>[Name]</a:t>
            </a:r>
          </a:p>
          <a:p>
            <a:pPr marL="0" indent="0">
              <a:spcBef>
                <a:spcPts val="0"/>
              </a:spcBef>
              <a:buNone/>
            </a:pPr>
            <a:r>
              <a:rPr lang="en-US">
                <a:latin typeface="Segoe UI Semilight" panose="020B0402040204020203" pitchFamily="34" charset="0"/>
                <a:cs typeface="Segoe UI Semilight" panose="020B0402040204020203" pitchFamily="34" charset="0"/>
              </a:rPr>
              <a:t>[Title]</a:t>
            </a:r>
          </a:p>
          <a:p>
            <a:pPr marL="0" indent="0">
              <a:spcBef>
                <a:spcPts val="0"/>
              </a:spcBef>
              <a:buNone/>
            </a:pPr>
            <a:r>
              <a:rPr lang="en-US">
                <a:latin typeface="Segoe UI Semilight" panose="020B0402040204020203" pitchFamily="34" charset="0"/>
                <a:cs typeface="Segoe UI Semilight" panose="020B0402040204020203" pitchFamily="34" charset="0"/>
              </a:rPr>
              <a:t>[Organization Name]</a:t>
            </a:r>
          </a:p>
        </p:txBody>
      </p:sp>
    </p:spTree>
    <p:extLst>
      <p:ext uri="{BB962C8B-B14F-4D97-AF65-F5344CB8AC3E}">
        <p14:creationId xmlns:p14="http://schemas.microsoft.com/office/powerpoint/2010/main" val="145259068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92F025-1776-4403-B9D2-623921B955C4}"/>
              </a:ext>
            </a:extLst>
          </p:cNvPr>
          <p:cNvSpPr txBox="1"/>
          <p:nvPr/>
        </p:nvSpPr>
        <p:spPr>
          <a:xfrm>
            <a:off x="838200" y="416103"/>
            <a:ext cx="10108915" cy="1015663"/>
          </a:xfrm>
          <a:prstGeom prst="rect">
            <a:avLst/>
          </a:prstGeom>
          <a:noFill/>
        </p:spPr>
        <p:txBody>
          <a:bodyPr wrap="square" rtlCol="0">
            <a:spAutoFit/>
          </a:bodyPr>
          <a:lstStyle/>
          <a:p>
            <a:r>
              <a:rPr lang="en-US" sz="2400" b="1" dirty="0">
                <a:latin typeface="Segoe UI" panose="020B0502040204020203" pitchFamily="34" charset="0"/>
                <a:cs typeface="Segoe UI" panose="020B0502040204020203" pitchFamily="34" charset="0"/>
              </a:rPr>
              <a:t>[</a:t>
            </a:r>
            <a:r>
              <a:rPr lang="en-US" sz="2400" b="1" dirty="0" err="1">
                <a:latin typeface="Segoe UI" panose="020B0502040204020203" pitchFamily="34" charset="0"/>
                <a:cs typeface="Segoe UI" panose="020B0502040204020203" pitchFamily="34" charset="0"/>
              </a:rPr>
              <a:t>Domain_Title</a:t>
            </a:r>
            <a:r>
              <a:rPr lang="en-US" sz="2400" b="1" dirty="0">
                <a:latin typeface="Segoe UI" panose="020B0502040204020203" pitchFamily="34" charset="0"/>
                <a:cs typeface="Segoe UI" panose="020B0502040204020203" pitchFamily="34" charset="0"/>
              </a:rPr>
              <a:t>]</a:t>
            </a:r>
            <a:br>
              <a:rPr lang="en-US" dirty="0"/>
            </a:br>
            <a:br>
              <a:rPr lang="en-US" dirty="0"/>
            </a:br>
            <a:endParaRPr lang="en-US" dirty="0"/>
          </a:p>
        </p:txBody>
      </p:sp>
      <p:sp>
        <p:nvSpPr>
          <p:cNvPr id="7" name="TextBox 6">
            <a:extLst>
              <a:ext uri="{FF2B5EF4-FFF2-40B4-BE49-F238E27FC236}">
                <a16:creationId xmlns:a16="http://schemas.microsoft.com/office/drawing/2014/main" id="{084211DB-3DD5-4181-9098-B93AE002E96E}"/>
              </a:ext>
            </a:extLst>
          </p:cNvPr>
          <p:cNvSpPr txBox="1"/>
          <p:nvPr/>
        </p:nvSpPr>
        <p:spPr>
          <a:xfrm>
            <a:off x="1044700" y="3400536"/>
            <a:ext cx="1933449" cy="646331"/>
          </a:xfrm>
          <a:prstGeom prst="rect">
            <a:avLst/>
          </a:prstGeom>
          <a:noFill/>
        </p:spPr>
        <p:txBody>
          <a:bodyPr wrap="square" rtlCol="0">
            <a:spAutoFit/>
          </a:bodyPr>
          <a:lstStyle/>
          <a:p>
            <a:pPr algn="ctr"/>
            <a:r>
              <a:rPr lang="en-US" b="1" dirty="0">
                <a:latin typeface="Segoe UI" panose="020B0502040204020203" pitchFamily="34" charset="0"/>
                <a:cs typeface="Segoe UI" panose="020B0502040204020203" pitchFamily="34" charset="0"/>
              </a:rPr>
              <a:t>Focus Area Capability Score</a:t>
            </a:r>
          </a:p>
        </p:txBody>
      </p:sp>
      <p:sp>
        <p:nvSpPr>
          <p:cNvPr id="8" name="TextBox 7">
            <a:extLst>
              <a:ext uri="{FF2B5EF4-FFF2-40B4-BE49-F238E27FC236}">
                <a16:creationId xmlns:a16="http://schemas.microsoft.com/office/drawing/2014/main" id="{4B5C319F-B8B1-45BD-9E8E-CE6EA54E14C4}"/>
              </a:ext>
            </a:extLst>
          </p:cNvPr>
          <p:cNvSpPr txBox="1"/>
          <p:nvPr/>
        </p:nvSpPr>
        <p:spPr>
          <a:xfrm>
            <a:off x="1434346" y="4043662"/>
            <a:ext cx="1087526" cy="461665"/>
          </a:xfrm>
          <a:prstGeom prst="rect">
            <a:avLst/>
          </a:prstGeom>
          <a:noFill/>
        </p:spPr>
        <p:txBody>
          <a:bodyPr wrap="square" rtlCol="0">
            <a:spAutoFit/>
          </a:bodyPr>
          <a:lstStyle/>
          <a:p>
            <a:pPr algn="ctr"/>
            <a:r>
              <a:rPr lang="en-US" sz="2400" b="1" dirty="0">
                <a:latin typeface="Segoe UI" panose="020B0502040204020203" pitchFamily="34" charset="0"/>
                <a:cs typeface="Segoe UI" panose="020B0502040204020203" pitchFamily="34" charset="0"/>
              </a:rPr>
              <a:t>[Sc]</a:t>
            </a:r>
          </a:p>
        </p:txBody>
      </p:sp>
      <p:sp>
        <p:nvSpPr>
          <p:cNvPr id="9" name="TextBox 8">
            <a:extLst>
              <a:ext uri="{FF2B5EF4-FFF2-40B4-BE49-F238E27FC236}">
                <a16:creationId xmlns:a16="http://schemas.microsoft.com/office/drawing/2014/main" id="{B766487E-9ACD-4696-B909-0BD529DF9077}"/>
              </a:ext>
            </a:extLst>
          </p:cNvPr>
          <p:cNvSpPr txBox="1"/>
          <p:nvPr/>
        </p:nvSpPr>
        <p:spPr>
          <a:xfrm>
            <a:off x="589529" y="4606058"/>
            <a:ext cx="3127705" cy="276999"/>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Domain_Description</a:t>
            </a:r>
            <a:r>
              <a:rPr lang="en-US" sz="1200" dirty="0">
                <a:latin typeface="Segoe UI" panose="020B0502040204020203" pitchFamily="34" charset="0"/>
                <a:cs typeface="Segoe UI" panose="020B0502040204020203" pitchFamily="34" charset="0"/>
              </a:rPr>
              <a:t>]</a:t>
            </a:r>
          </a:p>
        </p:txBody>
      </p:sp>
      <p:pic>
        <p:nvPicPr>
          <p:cNvPr id="12" name="Picture 11" descr="A picture containing drawing&#10;&#10;Description automatically generated">
            <a:extLst>
              <a:ext uri="{FF2B5EF4-FFF2-40B4-BE49-F238E27FC236}">
                <a16:creationId xmlns:a16="http://schemas.microsoft.com/office/drawing/2014/main" id="{DD5139E9-65A9-4877-A3C4-11D1D88FB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cxnSp>
        <p:nvCxnSpPr>
          <p:cNvPr id="14" name="Straight Connector 13">
            <a:extLst>
              <a:ext uri="{FF2B5EF4-FFF2-40B4-BE49-F238E27FC236}">
                <a16:creationId xmlns:a16="http://schemas.microsoft.com/office/drawing/2014/main" id="{7DFFB3DB-8742-4644-A164-270EE991FF51}"/>
              </a:ext>
            </a:extLst>
          </p:cNvPr>
          <p:cNvCxnSpPr/>
          <p:nvPr/>
        </p:nvCxnSpPr>
        <p:spPr>
          <a:xfrm>
            <a:off x="287959" y="6369978"/>
            <a:ext cx="11245065" cy="0"/>
          </a:xfrm>
          <a:prstGeom prst="line">
            <a:avLst/>
          </a:prstGeom>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26DAAD99-B0A4-4450-8DD7-E1274ABD2AC4}"/>
              </a:ext>
            </a:extLst>
          </p:cNvPr>
          <p:cNvSpPr txBox="1"/>
          <p:nvPr/>
        </p:nvSpPr>
        <p:spPr>
          <a:xfrm>
            <a:off x="4037743" y="1423542"/>
            <a:ext cx="6149084" cy="307777"/>
          </a:xfrm>
          <a:prstGeom prst="rect">
            <a:avLst/>
          </a:prstGeom>
          <a:noFill/>
        </p:spPr>
        <p:txBody>
          <a:bodyPr wrap="square" rtlCol="0">
            <a:spAutoFit/>
          </a:bodyPr>
          <a:lstStyle/>
          <a:p>
            <a:r>
              <a:rPr lang="en-US" sz="1400" b="1" dirty="0">
                <a:latin typeface="Segoe UI" panose="020B0502040204020203" pitchFamily="34" charset="0"/>
                <a:cs typeface="Segoe UI" panose="020B0502040204020203" pitchFamily="34" charset="0"/>
              </a:rPr>
              <a:t>Top X out of Y recommendations:</a:t>
            </a:r>
            <a:endParaRPr lang="en-US" sz="1600" dirty="0">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16C628AB-B86D-42DC-BED2-78A954B9C5FA}"/>
              </a:ext>
            </a:extLst>
          </p:cNvPr>
          <p:cNvSpPr txBox="1"/>
          <p:nvPr/>
        </p:nvSpPr>
        <p:spPr>
          <a:xfrm>
            <a:off x="4470363" y="2065106"/>
            <a:ext cx="7041830" cy="338554"/>
          </a:xfrm>
          <a:prstGeom prst="rect">
            <a:avLst/>
          </a:prstGeom>
          <a:noFill/>
        </p:spPr>
        <p:txBody>
          <a:bodyPr wrap="square" rtlCol="0">
            <a:spAutoFit/>
          </a:bodyPr>
          <a:lstStyle/>
          <a:p>
            <a:r>
              <a:rPr lang="en-US" sz="1600" dirty="0">
                <a:latin typeface="Segoe UI" panose="020B0502040204020203" pitchFamily="34" charset="0"/>
                <a:cs typeface="Segoe UI" panose="020B0502040204020203" pitchFamily="34" charset="0"/>
              </a:rPr>
              <a:t>[Placeholder_Text_1]</a:t>
            </a:r>
          </a:p>
        </p:txBody>
      </p:sp>
      <p:sp>
        <p:nvSpPr>
          <p:cNvPr id="2" name="Rectangle 1">
            <a:extLst>
              <a:ext uri="{FF2B5EF4-FFF2-40B4-BE49-F238E27FC236}">
                <a16:creationId xmlns:a16="http://schemas.microsoft.com/office/drawing/2014/main" id="{592CADCD-60F2-4869-BD5E-6B1EFCA36D12}"/>
              </a:ext>
            </a:extLst>
          </p:cNvPr>
          <p:cNvSpPr/>
          <p:nvPr/>
        </p:nvSpPr>
        <p:spPr>
          <a:xfrm>
            <a:off x="470914" y="3067221"/>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Rectangle 2">
            <a:extLst>
              <a:ext uri="{FF2B5EF4-FFF2-40B4-BE49-F238E27FC236}">
                <a16:creationId xmlns:a16="http://schemas.microsoft.com/office/drawing/2014/main" id="{A2A08287-B0DD-4BC8-8447-8BC4E10D2E1C}"/>
              </a:ext>
            </a:extLst>
          </p:cNvPr>
          <p:cNvSpPr/>
          <p:nvPr/>
        </p:nvSpPr>
        <p:spPr>
          <a:xfrm>
            <a:off x="1531393" y="3068361"/>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9297CE32-1511-4B8A-BBB9-EDC68C2D4EC5}"/>
              </a:ext>
            </a:extLst>
          </p:cNvPr>
          <p:cNvSpPr/>
          <p:nvPr/>
        </p:nvSpPr>
        <p:spPr>
          <a:xfrm>
            <a:off x="2590531" y="3068458"/>
            <a:ext cx="1047750" cy="80767"/>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8" name="Straight Connector 17">
            <a:extLst>
              <a:ext uri="{FF2B5EF4-FFF2-40B4-BE49-F238E27FC236}">
                <a16:creationId xmlns:a16="http://schemas.microsoft.com/office/drawing/2014/main" id="{28AA62ED-5C89-4E21-BEA3-D3CE68733D6D}"/>
              </a:ext>
            </a:extLst>
          </p:cNvPr>
          <p:cNvCxnSpPr>
            <a:cxnSpLocks/>
          </p:cNvCxnSpPr>
          <p:nvPr/>
        </p:nvCxnSpPr>
        <p:spPr>
          <a:xfrm>
            <a:off x="509900" y="3016509"/>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0" name="Table 28">
            <a:extLst>
              <a:ext uri="{FF2B5EF4-FFF2-40B4-BE49-F238E27FC236}">
                <a16:creationId xmlns:a16="http://schemas.microsoft.com/office/drawing/2014/main" id="{DFD0D5D0-4BC5-4C00-9740-CA903D9969DD}"/>
              </a:ext>
            </a:extLst>
          </p:cNvPr>
          <p:cNvGraphicFramePr>
            <a:graphicFrameLocks noGrp="1"/>
          </p:cNvGraphicFramePr>
          <p:nvPr>
            <p:extLst>
              <p:ext uri="{D42A27DB-BD31-4B8C-83A1-F6EECF244321}">
                <p14:modId xmlns:p14="http://schemas.microsoft.com/office/powerpoint/2010/main" val="3711636447"/>
              </p:ext>
            </p:extLst>
          </p:nvPr>
        </p:nvGraphicFramePr>
        <p:xfrm>
          <a:off x="470913" y="2807585"/>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Critical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Moderate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Excellent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Tree>
    <p:extLst>
      <p:ext uri="{BB962C8B-B14F-4D97-AF65-F5344CB8AC3E}">
        <p14:creationId xmlns:p14="http://schemas.microsoft.com/office/powerpoint/2010/main" val="4120510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58373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solidFill>
                  <a:srgbClr val="4FE7FF"/>
                </a:solidFill>
                <a:latin typeface="Segoe UI Semibold" panose="020B0502040204020203" pitchFamily="34" charset="0"/>
                <a:cs typeface="Segoe UI Semibold" panose="020B0502040204020203" pitchFamily="34" charset="0"/>
              </a:rPr>
              <a:t>Agenda</a:t>
            </a:r>
          </a:p>
        </p:txBody>
      </p:sp>
      <p:sp>
        <p:nvSpPr>
          <p:cNvPr id="2" name="TextBox 1">
            <a:extLst>
              <a:ext uri="{FF2B5EF4-FFF2-40B4-BE49-F238E27FC236}">
                <a16:creationId xmlns:a16="http://schemas.microsoft.com/office/drawing/2014/main" id="{D0D79292-2676-3343-A684-812C7C4DB8CE}"/>
              </a:ext>
            </a:extLst>
          </p:cNvPr>
          <p:cNvSpPr txBox="1"/>
          <p:nvPr/>
        </p:nvSpPr>
        <p:spPr>
          <a:xfrm>
            <a:off x="915100" y="1714814"/>
            <a:ext cx="10285914" cy="4893647"/>
          </a:xfrm>
          <a:prstGeom prst="rect">
            <a:avLst/>
          </a:prstGeom>
          <a:noFill/>
        </p:spPr>
        <p:txBody>
          <a:bodyPr wrap="square" lIns="91440" tIns="45720" rIns="91440" bIns="45720" rtlCol="0" anchor="t">
            <a:spAutoFit/>
          </a:bodyPr>
          <a:lstStyle/>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Why is being Well-Architected important?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Overview: Microsoft Azure Well-Architected</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Overcoming workload quality inhibitors</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Pillar Overviews: Cost Optimization, Operational Excellence, Performance Efficiency, Security</a:t>
            </a:r>
            <a:endParaRPr kumimoji="0" lang="en-US" sz="2400" b="0" i="0" u="none" strike="noStrike" kern="1200" cap="none" spc="0" normalizeH="0" baseline="0" noProof="0">
              <a:ln>
                <a:noFill/>
              </a:ln>
              <a:solidFill>
                <a:prstClr val="white"/>
              </a:solidFill>
              <a:effectLst/>
              <a:uLnTx/>
              <a:uFillTx/>
              <a:latin typeface="Segoe UI"/>
              <a:ea typeface="+mn-ea"/>
              <a:cs typeface="+mn-cs"/>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lt"/>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lt"/>
                <a:cs typeface="Segoe UI"/>
              </a:rPr>
              <a:t>How to get started with the Well-Architecture Framework</a:t>
            </a: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lt"/>
                <a:cs typeface="Segoe UI Light"/>
              </a:rPr>
              <a:t>Resources</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400"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endParaRPr>
          </a:p>
        </p:txBody>
      </p:sp>
    </p:spTree>
    <p:extLst>
      <p:ext uri="{BB962C8B-B14F-4D97-AF65-F5344CB8AC3E}">
        <p14:creationId xmlns:p14="http://schemas.microsoft.com/office/powerpoint/2010/main" val="1773292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CD341D-0B59-4ACD-8DD5-75DA9C1D35B3}"/>
              </a:ext>
            </a:extLst>
          </p:cNvPr>
          <p:cNvSpPr>
            <a:spLocks noGrp="1"/>
          </p:cNvSpPr>
          <p:nvPr>
            <p:ph type="title"/>
          </p:nvPr>
        </p:nvSpPr>
        <p:spPr>
          <a:xfrm>
            <a:off x="455995" y="620428"/>
            <a:ext cx="6916943" cy="795089"/>
          </a:xfrm>
        </p:spPr>
        <p:txBody>
          <a:bodyPr/>
          <a:lstStyle/>
          <a:p>
            <a:r>
              <a:rPr lang="en-US" sz="3400">
                <a:solidFill>
                  <a:schemeClr val="bg1"/>
                </a:solidFill>
              </a:rPr>
              <a:t>Data breaches cost you</a:t>
            </a:r>
            <a:br>
              <a:rPr lang="en-US" sz="3400">
                <a:solidFill>
                  <a:schemeClr val="bg1"/>
                </a:solidFill>
              </a:rPr>
            </a:br>
            <a:r>
              <a:rPr lang="en-US" sz="3400">
                <a:solidFill>
                  <a:schemeClr val="bg1"/>
                </a:solidFill>
              </a:rPr>
              <a:t>—and your customers</a:t>
            </a:r>
            <a:endParaRPr lang="en-US">
              <a:solidFill>
                <a:schemeClr val="bg1"/>
              </a:solidFill>
            </a:endParaRPr>
          </a:p>
        </p:txBody>
      </p:sp>
      <p:sp>
        <p:nvSpPr>
          <p:cNvPr id="10" name="TextBox 9">
            <a:extLst>
              <a:ext uri="{FF2B5EF4-FFF2-40B4-BE49-F238E27FC236}">
                <a16:creationId xmlns:a16="http://schemas.microsoft.com/office/drawing/2014/main" id="{C8AEAE91-7B4E-411A-B4F6-FA4F06A5FB3F}"/>
              </a:ext>
            </a:extLst>
          </p:cNvPr>
          <p:cNvSpPr txBox="1"/>
          <p:nvPr/>
        </p:nvSpPr>
        <p:spPr>
          <a:xfrm>
            <a:off x="360064" y="1446967"/>
            <a:ext cx="679770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49" normalizeH="0" baseline="0" noProof="0" dirty="0">
                <a:ln w="3175">
                  <a:noFill/>
                </a:ln>
                <a:solidFill>
                  <a:srgbClr val="50E6FF"/>
                </a:solidFill>
                <a:effectLst/>
                <a:uLnTx/>
                <a:uFillTx/>
                <a:latin typeface="Segoe UI Semilight" panose="020B0402040204020203" pitchFamily="34" charset="0"/>
                <a:ea typeface="+mn-ea"/>
                <a:cs typeface="Segoe UI Semilight" panose="020B0402040204020203" pitchFamily="34" charset="0"/>
              </a:rPr>
              <a:t>Customers’ PII was the most frequently, and costliest compromised type of record per latest data breach study* </a:t>
            </a:r>
          </a:p>
        </p:txBody>
      </p:sp>
      <p:sp>
        <p:nvSpPr>
          <p:cNvPr id="49" name="TextBox 48">
            <a:extLst>
              <a:ext uri="{FF2B5EF4-FFF2-40B4-BE49-F238E27FC236}">
                <a16:creationId xmlns:a16="http://schemas.microsoft.com/office/drawing/2014/main" id="{8F33B37D-7F91-4E1A-92D5-E60CC9B316FE}"/>
              </a:ext>
            </a:extLst>
          </p:cNvPr>
          <p:cNvSpPr txBox="1"/>
          <p:nvPr/>
        </p:nvSpPr>
        <p:spPr>
          <a:xfrm>
            <a:off x="326065" y="2447814"/>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$3.86M</a:t>
            </a:r>
          </a:p>
        </p:txBody>
      </p:sp>
      <p:sp>
        <p:nvSpPr>
          <p:cNvPr id="47" name="TextBox 46">
            <a:extLst>
              <a:ext uri="{FF2B5EF4-FFF2-40B4-BE49-F238E27FC236}">
                <a16:creationId xmlns:a16="http://schemas.microsoft.com/office/drawing/2014/main" id="{940F6743-DA4A-48FC-A03D-6C0F226FEA74}"/>
              </a:ext>
            </a:extLst>
          </p:cNvPr>
          <p:cNvSpPr txBox="1"/>
          <p:nvPr/>
        </p:nvSpPr>
        <p:spPr>
          <a:xfrm>
            <a:off x="2794699" y="2570924"/>
            <a:ext cx="487697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Average total cost of a data breach</a:t>
            </a:r>
          </a:p>
        </p:txBody>
      </p:sp>
      <p:sp>
        <p:nvSpPr>
          <p:cNvPr id="51" name="TextBox 50">
            <a:extLst>
              <a:ext uri="{FF2B5EF4-FFF2-40B4-BE49-F238E27FC236}">
                <a16:creationId xmlns:a16="http://schemas.microsoft.com/office/drawing/2014/main" id="{5AFC8D0D-6C6F-4B98-A51A-D9E682DE8E74}"/>
              </a:ext>
            </a:extLst>
          </p:cNvPr>
          <p:cNvSpPr txBox="1"/>
          <p:nvPr/>
        </p:nvSpPr>
        <p:spPr>
          <a:xfrm>
            <a:off x="326065" y="3203008"/>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80%</a:t>
            </a:r>
          </a:p>
        </p:txBody>
      </p:sp>
      <p:sp>
        <p:nvSpPr>
          <p:cNvPr id="50" name="TextBox 49">
            <a:extLst>
              <a:ext uri="{FF2B5EF4-FFF2-40B4-BE49-F238E27FC236}">
                <a16:creationId xmlns:a16="http://schemas.microsoft.com/office/drawing/2014/main" id="{774F1AF7-7F0E-4E6E-88C6-03E7BADF6EE4}"/>
              </a:ext>
            </a:extLst>
          </p:cNvPr>
          <p:cNvSpPr txBox="1"/>
          <p:nvPr/>
        </p:nvSpPr>
        <p:spPr>
          <a:xfrm>
            <a:off x="2794699" y="3326118"/>
            <a:ext cx="487697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Number of breaches carried out with customer PII</a:t>
            </a:r>
          </a:p>
        </p:txBody>
      </p:sp>
      <p:sp>
        <p:nvSpPr>
          <p:cNvPr id="53" name="TextBox 52">
            <a:extLst>
              <a:ext uri="{FF2B5EF4-FFF2-40B4-BE49-F238E27FC236}">
                <a16:creationId xmlns:a16="http://schemas.microsoft.com/office/drawing/2014/main" id="{5A271B15-1B88-4603-B231-40199CB2D0C1}"/>
              </a:ext>
            </a:extLst>
          </p:cNvPr>
          <p:cNvSpPr txBox="1"/>
          <p:nvPr/>
        </p:nvSpPr>
        <p:spPr>
          <a:xfrm>
            <a:off x="326065" y="3958202"/>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$150</a:t>
            </a:r>
          </a:p>
        </p:txBody>
      </p:sp>
      <p:sp>
        <p:nvSpPr>
          <p:cNvPr id="52" name="TextBox 51">
            <a:extLst>
              <a:ext uri="{FF2B5EF4-FFF2-40B4-BE49-F238E27FC236}">
                <a16:creationId xmlns:a16="http://schemas.microsoft.com/office/drawing/2014/main" id="{67CDEAE6-BCC3-41C7-827F-5AD69F1DBB51}"/>
              </a:ext>
            </a:extLst>
          </p:cNvPr>
          <p:cNvSpPr txBox="1"/>
          <p:nvPr/>
        </p:nvSpPr>
        <p:spPr>
          <a:xfrm>
            <a:off x="2794699" y="4081312"/>
            <a:ext cx="457823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Customer PII average cost per record</a:t>
            </a:r>
          </a:p>
        </p:txBody>
      </p:sp>
      <p:sp>
        <p:nvSpPr>
          <p:cNvPr id="55" name="TextBox 54">
            <a:extLst>
              <a:ext uri="{FF2B5EF4-FFF2-40B4-BE49-F238E27FC236}">
                <a16:creationId xmlns:a16="http://schemas.microsoft.com/office/drawing/2014/main" id="{9E5DC545-2F94-4D46-AD2F-CCEB4417A4EF}"/>
              </a:ext>
            </a:extLst>
          </p:cNvPr>
          <p:cNvSpPr txBox="1"/>
          <p:nvPr/>
        </p:nvSpPr>
        <p:spPr>
          <a:xfrm>
            <a:off x="326065" y="4713396"/>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$175</a:t>
            </a:r>
          </a:p>
        </p:txBody>
      </p:sp>
      <p:sp>
        <p:nvSpPr>
          <p:cNvPr id="54" name="TextBox 53">
            <a:extLst>
              <a:ext uri="{FF2B5EF4-FFF2-40B4-BE49-F238E27FC236}">
                <a16:creationId xmlns:a16="http://schemas.microsoft.com/office/drawing/2014/main" id="{CF717F8F-FDE8-4F3F-8908-2F9894924F0A}"/>
              </a:ext>
            </a:extLst>
          </p:cNvPr>
          <p:cNvSpPr txBox="1"/>
          <p:nvPr/>
        </p:nvSpPr>
        <p:spPr>
          <a:xfrm>
            <a:off x="2794699" y="4713396"/>
            <a:ext cx="4018885"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Increased cost per record of customer PII in breaches caused by a malicious attack</a:t>
            </a:r>
          </a:p>
        </p:txBody>
      </p:sp>
      <p:sp>
        <p:nvSpPr>
          <p:cNvPr id="57" name="TextBox 56">
            <a:extLst>
              <a:ext uri="{FF2B5EF4-FFF2-40B4-BE49-F238E27FC236}">
                <a16:creationId xmlns:a16="http://schemas.microsoft.com/office/drawing/2014/main" id="{15971CA2-8A1E-4BA3-92B6-9A5000ACF67C}"/>
              </a:ext>
            </a:extLst>
          </p:cNvPr>
          <p:cNvSpPr txBox="1"/>
          <p:nvPr/>
        </p:nvSpPr>
        <p:spPr>
          <a:xfrm>
            <a:off x="326065" y="5468588"/>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$137,000+</a:t>
            </a:r>
          </a:p>
        </p:txBody>
      </p:sp>
      <p:sp>
        <p:nvSpPr>
          <p:cNvPr id="56" name="TextBox 55">
            <a:extLst>
              <a:ext uri="{FF2B5EF4-FFF2-40B4-BE49-F238E27FC236}">
                <a16:creationId xmlns:a16="http://schemas.microsoft.com/office/drawing/2014/main" id="{1B14F198-0773-42A5-B2EB-669AAF93955C}"/>
              </a:ext>
            </a:extLst>
          </p:cNvPr>
          <p:cNvSpPr txBox="1"/>
          <p:nvPr/>
        </p:nvSpPr>
        <p:spPr>
          <a:xfrm>
            <a:off x="2794699" y="5468588"/>
            <a:ext cx="346543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Remote workforce impact on average total cost of data breaches</a:t>
            </a:r>
          </a:p>
        </p:txBody>
      </p:sp>
      <p:sp>
        <p:nvSpPr>
          <p:cNvPr id="2" name="Rectangle 1">
            <a:extLst>
              <a:ext uri="{FF2B5EF4-FFF2-40B4-BE49-F238E27FC236}">
                <a16:creationId xmlns:a16="http://schemas.microsoft.com/office/drawing/2014/main" id="{1AAA31F3-89BE-4778-93D3-DDA4DAFA868C}"/>
              </a:ext>
              <a:ext uri="{C183D7F6-B498-43B3-948B-1728B52AA6E4}">
                <adec:decorative xmlns:adec="http://schemas.microsoft.com/office/drawing/2017/decorative" val="1"/>
              </a:ext>
            </a:extLst>
          </p:cNvPr>
          <p:cNvSpPr/>
          <p:nvPr/>
        </p:nvSpPr>
        <p:spPr bwMode="auto">
          <a:xfrm>
            <a:off x="7613761" y="0"/>
            <a:ext cx="457823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99" name="Straight Connector 198">
            <a:extLst>
              <a:ext uri="{FF2B5EF4-FFF2-40B4-BE49-F238E27FC236}">
                <a16:creationId xmlns:a16="http://schemas.microsoft.com/office/drawing/2014/main" id="{C395EC4C-FF20-44D2-AE64-ABEA9131B39D}"/>
              </a:ext>
              <a:ext uri="{C183D7F6-B498-43B3-948B-1728B52AA6E4}">
                <adec:decorative xmlns:adec="http://schemas.microsoft.com/office/drawing/2017/decorative" val="1"/>
              </a:ext>
            </a:extLst>
          </p:cNvPr>
          <p:cNvCxnSpPr/>
          <p:nvPr/>
        </p:nvCxnSpPr>
        <p:spPr>
          <a:xfrm>
            <a:off x="2738036" y="2431827"/>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116A1673-C9F4-4BAB-903D-C41FCD96951E}"/>
              </a:ext>
              <a:ext uri="{C183D7F6-B498-43B3-948B-1728B52AA6E4}">
                <adec:decorative xmlns:adec="http://schemas.microsoft.com/office/drawing/2017/decorative" val="1"/>
              </a:ext>
            </a:extLst>
          </p:cNvPr>
          <p:cNvCxnSpPr/>
          <p:nvPr/>
        </p:nvCxnSpPr>
        <p:spPr>
          <a:xfrm>
            <a:off x="2738036" y="3190283"/>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A983E4CF-FEC6-4586-A5CB-12EB905CBE9A}"/>
              </a:ext>
              <a:ext uri="{C183D7F6-B498-43B3-948B-1728B52AA6E4}">
                <adec:decorative xmlns:adec="http://schemas.microsoft.com/office/drawing/2017/decorative" val="1"/>
              </a:ext>
            </a:extLst>
          </p:cNvPr>
          <p:cNvCxnSpPr/>
          <p:nvPr/>
        </p:nvCxnSpPr>
        <p:spPr>
          <a:xfrm>
            <a:off x="2738036" y="3948739"/>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804E057-6734-43AD-BCE8-27AEDD8F5E98}"/>
              </a:ext>
              <a:ext uri="{C183D7F6-B498-43B3-948B-1728B52AA6E4}">
                <adec:decorative xmlns:adec="http://schemas.microsoft.com/office/drawing/2017/decorative" val="1"/>
              </a:ext>
            </a:extLst>
          </p:cNvPr>
          <p:cNvCxnSpPr/>
          <p:nvPr/>
        </p:nvCxnSpPr>
        <p:spPr>
          <a:xfrm>
            <a:off x="2738036" y="4707195"/>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3A53B972-A308-4D25-9012-62FC2C495462}"/>
              </a:ext>
              <a:ext uri="{C183D7F6-B498-43B3-948B-1728B52AA6E4}">
                <adec:decorative xmlns:adec="http://schemas.microsoft.com/office/drawing/2017/decorative" val="1"/>
              </a:ext>
            </a:extLst>
          </p:cNvPr>
          <p:cNvCxnSpPr/>
          <p:nvPr/>
        </p:nvCxnSpPr>
        <p:spPr>
          <a:xfrm>
            <a:off x="2738036" y="5465650"/>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07" name="Group 206">
            <a:extLst>
              <a:ext uri="{FF2B5EF4-FFF2-40B4-BE49-F238E27FC236}">
                <a16:creationId xmlns:a16="http://schemas.microsoft.com/office/drawing/2014/main" id="{3F11CA7A-51D5-49B8-8DCD-61106742C53F}"/>
              </a:ext>
              <a:ext uri="{C183D7F6-B498-43B3-948B-1728B52AA6E4}">
                <adec:decorative xmlns:adec="http://schemas.microsoft.com/office/drawing/2017/decorative" val="1"/>
              </a:ext>
            </a:extLst>
          </p:cNvPr>
          <p:cNvGrpSpPr/>
          <p:nvPr/>
        </p:nvGrpSpPr>
        <p:grpSpPr>
          <a:xfrm>
            <a:off x="7952036" y="960437"/>
            <a:ext cx="3879900" cy="5584825"/>
            <a:chOff x="7952036" y="960437"/>
            <a:chExt cx="3879900" cy="5584825"/>
          </a:xfrm>
        </p:grpSpPr>
        <p:pic>
          <p:nvPicPr>
            <p:cNvPr id="4" name="Graphic 3">
              <a:extLst>
                <a:ext uri="{FF2B5EF4-FFF2-40B4-BE49-F238E27FC236}">
                  <a16:creationId xmlns:a16="http://schemas.microsoft.com/office/drawing/2014/main" id="{A0FB9CAF-14D5-4E22-8482-B8BF23B8FF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52036" y="960437"/>
              <a:ext cx="3879900" cy="5584825"/>
            </a:xfrm>
            <a:prstGeom prst="rect">
              <a:avLst/>
            </a:prstGeom>
          </p:spPr>
        </p:pic>
        <p:sp>
          <p:nvSpPr>
            <p:cNvPr id="206" name="Oval 205">
              <a:extLst>
                <a:ext uri="{FF2B5EF4-FFF2-40B4-BE49-F238E27FC236}">
                  <a16:creationId xmlns:a16="http://schemas.microsoft.com/office/drawing/2014/main" id="{B8C5D91A-DD75-4B9C-AE52-4F14018C7128}"/>
                </a:ext>
              </a:extLst>
            </p:cNvPr>
            <p:cNvSpPr/>
            <p:nvPr/>
          </p:nvSpPr>
          <p:spPr bwMode="auto">
            <a:xfrm>
              <a:off x="9591928" y="1187762"/>
              <a:ext cx="710964" cy="710964"/>
            </a:xfrm>
            <a:prstGeom prst="ellipse">
              <a:avLst/>
            </a:prstGeom>
            <a:solidFill>
              <a:srgbClr val="0078D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05" name="Graphic 204" descr="Key outline">
              <a:extLst>
                <a:ext uri="{FF2B5EF4-FFF2-40B4-BE49-F238E27FC236}">
                  <a16:creationId xmlns:a16="http://schemas.microsoft.com/office/drawing/2014/main" id="{D45145E4-258E-4362-B3FC-BF26FBF15E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25282" y="1240279"/>
              <a:ext cx="644256" cy="644256"/>
            </a:xfrm>
            <a:prstGeom prst="rect">
              <a:avLst/>
            </a:prstGeom>
          </p:spPr>
        </p:pic>
      </p:grpSp>
      <p:sp>
        <p:nvSpPr>
          <p:cNvPr id="6" name="TextBox 5">
            <a:extLst>
              <a:ext uri="{FF2B5EF4-FFF2-40B4-BE49-F238E27FC236}">
                <a16:creationId xmlns:a16="http://schemas.microsoft.com/office/drawing/2014/main" id="{F7D0A989-0BF4-4538-8000-6F5A1B679183}"/>
              </a:ext>
            </a:extLst>
          </p:cNvPr>
          <p:cNvSpPr txBox="1"/>
          <p:nvPr/>
        </p:nvSpPr>
        <p:spPr>
          <a:xfrm>
            <a:off x="2568935" y="6244602"/>
            <a:ext cx="5023037"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t>
            </a: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hlinkClick r:id="rId7"/>
              </a:rPr>
              <a:t>Cost of a Data Breach Report 2020, IBM Security, Ponemon Institute</a:t>
            </a: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t>
            </a:r>
            <a:r>
              <a:rPr kumimoji="0" lang="en-US" sz="24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 </a:t>
            </a:r>
          </a:p>
        </p:txBody>
      </p:sp>
    </p:spTree>
    <p:extLst>
      <p:ext uri="{BB962C8B-B14F-4D97-AF65-F5344CB8AC3E}">
        <p14:creationId xmlns:p14="http://schemas.microsoft.com/office/powerpoint/2010/main" val="22867890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2" presetClass="entr" presetSubtype="2" fill="hold" grpId="0" nodeType="afterEffect">
                                  <p:stCondLst>
                                    <p:cond delay="50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500"/>
                                        <p:tgtEl>
                                          <p:spTgt spid="49"/>
                                        </p:tgtEl>
                                        <p:attrNameLst>
                                          <p:attrName>ppt_x</p:attrName>
                                        </p:attrNameLst>
                                      </p:cBhvr>
                                      <p:tavLst>
                                        <p:tav tm="0">
                                          <p:val>
                                            <p:strVal val="#ppt_x+#ppt_w*1.125000"/>
                                          </p:val>
                                        </p:tav>
                                        <p:tav tm="100000">
                                          <p:val>
                                            <p:strVal val="#ppt_x"/>
                                          </p:val>
                                        </p:tav>
                                      </p:tavLst>
                                    </p:anim>
                                    <p:animEffect transition="in" filter="wipe(left)">
                                      <p:cBhvr>
                                        <p:cTn id="12" dur="500"/>
                                        <p:tgtEl>
                                          <p:spTgt spid="49"/>
                                        </p:tgtEl>
                                      </p:cBhvr>
                                    </p:animEffect>
                                  </p:childTnLst>
                                </p:cTn>
                              </p:par>
                              <p:par>
                                <p:cTn id="13" presetID="12" presetClass="entr" presetSubtype="8" fill="hold" grpId="0" nodeType="withEffect">
                                  <p:stCondLst>
                                    <p:cond delay="50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500"/>
                                        <p:tgtEl>
                                          <p:spTgt spid="47"/>
                                        </p:tgtEl>
                                        <p:attrNameLst>
                                          <p:attrName>ppt_x</p:attrName>
                                        </p:attrNameLst>
                                      </p:cBhvr>
                                      <p:tavLst>
                                        <p:tav tm="0">
                                          <p:val>
                                            <p:strVal val="#ppt_x-#ppt_w*1.125000"/>
                                          </p:val>
                                        </p:tav>
                                        <p:tav tm="100000">
                                          <p:val>
                                            <p:strVal val="#ppt_x"/>
                                          </p:val>
                                        </p:tav>
                                      </p:tavLst>
                                    </p:anim>
                                    <p:animEffect transition="in" filter="wipe(right)">
                                      <p:cBhvr>
                                        <p:cTn id="16" dur="500"/>
                                        <p:tgtEl>
                                          <p:spTgt spid="47"/>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199"/>
                                        </p:tgtEl>
                                        <p:attrNameLst>
                                          <p:attrName>style.visibility</p:attrName>
                                        </p:attrNameLst>
                                      </p:cBhvr>
                                      <p:to>
                                        <p:strVal val="visible"/>
                                      </p:to>
                                    </p:set>
                                    <p:animEffect transition="in" filter="fade">
                                      <p:cBhvr>
                                        <p:cTn id="20" dur="500"/>
                                        <p:tgtEl>
                                          <p:spTgt spid="199"/>
                                        </p:tgtEl>
                                      </p:cBhvr>
                                    </p:animEffect>
                                  </p:childTnLst>
                                </p:cTn>
                              </p:par>
                            </p:childTnLst>
                          </p:cTn>
                        </p:par>
                        <p:par>
                          <p:cTn id="21" fill="hold">
                            <p:stCondLst>
                              <p:cond delay="2000"/>
                            </p:stCondLst>
                            <p:childTnLst>
                              <p:par>
                                <p:cTn id="22" presetID="12" presetClass="entr" presetSubtype="2" fill="hold" grpId="0" nodeType="afterEffect">
                                  <p:stCondLst>
                                    <p:cond delay="500"/>
                                  </p:stCondLst>
                                  <p:childTnLst>
                                    <p:set>
                                      <p:cBhvr>
                                        <p:cTn id="23" dur="1" fill="hold">
                                          <p:stCondLst>
                                            <p:cond delay="0"/>
                                          </p:stCondLst>
                                        </p:cTn>
                                        <p:tgtEl>
                                          <p:spTgt spid="51"/>
                                        </p:tgtEl>
                                        <p:attrNameLst>
                                          <p:attrName>style.visibility</p:attrName>
                                        </p:attrNameLst>
                                      </p:cBhvr>
                                      <p:to>
                                        <p:strVal val="visible"/>
                                      </p:to>
                                    </p:set>
                                    <p:anim calcmode="lin" valueType="num">
                                      <p:cBhvr additive="base">
                                        <p:cTn id="24" dur="500"/>
                                        <p:tgtEl>
                                          <p:spTgt spid="51"/>
                                        </p:tgtEl>
                                        <p:attrNameLst>
                                          <p:attrName>ppt_x</p:attrName>
                                        </p:attrNameLst>
                                      </p:cBhvr>
                                      <p:tavLst>
                                        <p:tav tm="0">
                                          <p:val>
                                            <p:strVal val="#ppt_x+#ppt_w*1.125000"/>
                                          </p:val>
                                        </p:tav>
                                        <p:tav tm="100000">
                                          <p:val>
                                            <p:strVal val="#ppt_x"/>
                                          </p:val>
                                        </p:tav>
                                      </p:tavLst>
                                    </p:anim>
                                    <p:animEffect transition="in" filter="wipe(left)">
                                      <p:cBhvr>
                                        <p:cTn id="25" dur="500"/>
                                        <p:tgtEl>
                                          <p:spTgt spid="51"/>
                                        </p:tgtEl>
                                      </p:cBhvr>
                                    </p:animEffect>
                                  </p:childTnLst>
                                </p:cTn>
                              </p:par>
                              <p:par>
                                <p:cTn id="26" presetID="12" presetClass="entr" presetSubtype="8" fill="hold" grpId="0" nodeType="withEffect">
                                  <p:stCondLst>
                                    <p:cond delay="500"/>
                                  </p:stCondLst>
                                  <p:childTnLst>
                                    <p:set>
                                      <p:cBhvr>
                                        <p:cTn id="27" dur="1" fill="hold">
                                          <p:stCondLst>
                                            <p:cond delay="0"/>
                                          </p:stCondLst>
                                        </p:cTn>
                                        <p:tgtEl>
                                          <p:spTgt spid="50"/>
                                        </p:tgtEl>
                                        <p:attrNameLst>
                                          <p:attrName>style.visibility</p:attrName>
                                        </p:attrNameLst>
                                      </p:cBhvr>
                                      <p:to>
                                        <p:strVal val="visible"/>
                                      </p:to>
                                    </p:set>
                                    <p:anim calcmode="lin" valueType="num">
                                      <p:cBhvr additive="base">
                                        <p:cTn id="28" dur="500"/>
                                        <p:tgtEl>
                                          <p:spTgt spid="50"/>
                                        </p:tgtEl>
                                        <p:attrNameLst>
                                          <p:attrName>ppt_x</p:attrName>
                                        </p:attrNameLst>
                                      </p:cBhvr>
                                      <p:tavLst>
                                        <p:tav tm="0">
                                          <p:val>
                                            <p:strVal val="#ppt_x-#ppt_w*1.125000"/>
                                          </p:val>
                                        </p:tav>
                                        <p:tav tm="100000">
                                          <p:val>
                                            <p:strVal val="#ppt_x"/>
                                          </p:val>
                                        </p:tav>
                                      </p:tavLst>
                                    </p:anim>
                                    <p:animEffect transition="in" filter="wipe(right)">
                                      <p:cBhvr>
                                        <p:cTn id="29" dur="500"/>
                                        <p:tgtEl>
                                          <p:spTgt spid="50"/>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200"/>
                                        </p:tgtEl>
                                        <p:attrNameLst>
                                          <p:attrName>style.visibility</p:attrName>
                                        </p:attrNameLst>
                                      </p:cBhvr>
                                      <p:to>
                                        <p:strVal val="visible"/>
                                      </p:to>
                                    </p:set>
                                    <p:animEffect transition="in" filter="fade">
                                      <p:cBhvr>
                                        <p:cTn id="33" dur="500"/>
                                        <p:tgtEl>
                                          <p:spTgt spid="200"/>
                                        </p:tgtEl>
                                      </p:cBhvr>
                                    </p:animEffect>
                                  </p:childTnLst>
                                </p:cTn>
                              </p:par>
                            </p:childTnLst>
                          </p:cTn>
                        </p:par>
                        <p:par>
                          <p:cTn id="34" fill="hold">
                            <p:stCondLst>
                              <p:cond delay="3500"/>
                            </p:stCondLst>
                            <p:childTnLst>
                              <p:par>
                                <p:cTn id="35" presetID="12" presetClass="entr" presetSubtype="2" fill="hold" grpId="0" nodeType="afterEffect">
                                  <p:stCondLst>
                                    <p:cond delay="500"/>
                                  </p:stCondLst>
                                  <p:childTnLst>
                                    <p:set>
                                      <p:cBhvr>
                                        <p:cTn id="36" dur="1" fill="hold">
                                          <p:stCondLst>
                                            <p:cond delay="0"/>
                                          </p:stCondLst>
                                        </p:cTn>
                                        <p:tgtEl>
                                          <p:spTgt spid="53"/>
                                        </p:tgtEl>
                                        <p:attrNameLst>
                                          <p:attrName>style.visibility</p:attrName>
                                        </p:attrNameLst>
                                      </p:cBhvr>
                                      <p:to>
                                        <p:strVal val="visible"/>
                                      </p:to>
                                    </p:set>
                                    <p:anim calcmode="lin" valueType="num">
                                      <p:cBhvr additive="base">
                                        <p:cTn id="37" dur="500"/>
                                        <p:tgtEl>
                                          <p:spTgt spid="53"/>
                                        </p:tgtEl>
                                        <p:attrNameLst>
                                          <p:attrName>ppt_x</p:attrName>
                                        </p:attrNameLst>
                                      </p:cBhvr>
                                      <p:tavLst>
                                        <p:tav tm="0">
                                          <p:val>
                                            <p:strVal val="#ppt_x+#ppt_w*1.125000"/>
                                          </p:val>
                                        </p:tav>
                                        <p:tav tm="100000">
                                          <p:val>
                                            <p:strVal val="#ppt_x"/>
                                          </p:val>
                                        </p:tav>
                                      </p:tavLst>
                                    </p:anim>
                                    <p:animEffect transition="in" filter="wipe(left)">
                                      <p:cBhvr>
                                        <p:cTn id="38" dur="500"/>
                                        <p:tgtEl>
                                          <p:spTgt spid="53"/>
                                        </p:tgtEl>
                                      </p:cBhvr>
                                    </p:animEffect>
                                  </p:childTnLst>
                                </p:cTn>
                              </p:par>
                              <p:par>
                                <p:cTn id="39" presetID="12" presetClass="entr" presetSubtype="8" fill="hold" grpId="0" nodeType="withEffect">
                                  <p:stCondLst>
                                    <p:cond delay="500"/>
                                  </p:stCondLst>
                                  <p:childTnLst>
                                    <p:set>
                                      <p:cBhvr>
                                        <p:cTn id="40" dur="1" fill="hold">
                                          <p:stCondLst>
                                            <p:cond delay="0"/>
                                          </p:stCondLst>
                                        </p:cTn>
                                        <p:tgtEl>
                                          <p:spTgt spid="52"/>
                                        </p:tgtEl>
                                        <p:attrNameLst>
                                          <p:attrName>style.visibility</p:attrName>
                                        </p:attrNameLst>
                                      </p:cBhvr>
                                      <p:to>
                                        <p:strVal val="visible"/>
                                      </p:to>
                                    </p:set>
                                    <p:anim calcmode="lin" valueType="num">
                                      <p:cBhvr additive="base">
                                        <p:cTn id="41" dur="500"/>
                                        <p:tgtEl>
                                          <p:spTgt spid="52"/>
                                        </p:tgtEl>
                                        <p:attrNameLst>
                                          <p:attrName>ppt_x</p:attrName>
                                        </p:attrNameLst>
                                      </p:cBhvr>
                                      <p:tavLst>
                                        <p:tav tm="0">
                                          <p:val>
                                            <p:strVal val="#ppt_x-#ppt_w*1.125000"/>
                                          </p:val>
                                        </p:tav>
                                        <p:tav tm="100000">
                                          <p:val>
                                            <p:strVal val="#ppt_x"/>
                                          </p:val>
                                        </p:tav>
                                      </p:tavLst>
                                    </p:anim>
                                    <p:animEffect transition="in" filter="wipe(right)">
                                      <p:cBhvr>
                                        <p:cTn id="42" dur="500"/>
                                        <p:tgtEl>
                                          <p:spTgt spid="52"/>
                                        </p:tgtEl>
                                      </p:cBhvr>
                                    </p:animEffect>
                                  </p:childTnLst>
                                </p:cTn>
                              </p:par>
                            </p:childTnLst>
                          </p:cTn>
                        </p:par>
                        <p:par>
                          <p:cTn id="43" fill="hold">
                            <p:stCondLst>
                              <p:cond delay="4500"/>
                            </p:stCondLst>
                            <p:childTnLst>
                              <p:par>
                                <p:cTn id="44" presetID="10" presetClass="entr" presetSubtype="0" fill="hold" nodeType="afterEffect">
                                  <p:stCondLst>
                                    <p:cond delay="0"/>
                                  </p:stCondLst>
                                  <p:childTnLst>
                                    <p:set>
                                      <p:cBhvr>
                                        <p:cTn id="45" dur="1" fill="hold">
                                          <p:stCondLst>
                                            <p:cond delay="0"/>
                                          </p:stCondLst>
                                        </p:cTn>
                                        <p:tgtEl>
                                          <p:spTgt spid="201"/>
                                        </p:tgtEl>
                                        <p:attrNameLst>
                                          <p:attrName>style.visibility</p:attrName>
                                        </p:attrNameLst>
                                      </p:cBhvr>
                                      <p:to>
                                        <p:strVal val="visible"/>
                                      </p:to>
                                    </p:set>
                                    <p:animEffect transition="in" filter="fade">
                                      <p:cBhvr>
                                        <p:cTn id="46" dur="500"/>
                                        <p:tgtEl>
                                          <p:spTgt spid="201"/>
                                        </p:tgtEl>
                                      </p:cBhvr>
                                    </p:animEffect>
                                  </p:childTnLst>
                                </p:cTn>
                              </p:par>
                            </p:childTnLst>
                          </p:cTn>
                        </p:par>
                        <p:par>
                          <p:cTn id="47" fill="hold">
                            <p:stCondLst>
                              <p:cond delay="5000"/>
                            </p:stCondLst>
                            <p:childTnLst>
                              <p:par>
                                <p:cTn id="48" presetID="12" presetClass="entr" presetSubtype="2" fill="hold" grpId="0" nodeType="afterEffect">
                                  <p:stCondLst>
                                    <p:cond delay="500"/>
                                  </p:stCondLst>
                                  <p:childTnLst>
                                    <p:set>
                                      <p:cBhvr>
                                        <p:cTn id="49" dur="1" fill="hold">
                                          <p:stCondLst>
                                            <p:cond delay="0"/>
                                          </p:stCondLst>
                                        </p:cTn>
                                        <p:tgtEl>
                                          <p:spTgt spid="55"/>
                                        </p:tgtEl>
                                        <p:attrNameLst>
                                          <p:attrName>style.visibility</p:attrName>
                                        </p:attrNameLst>
                                      </p:cBhvr>
                                      <p:to>
                                        <p:strVal val="visible"/>
                                      </p:to>
                                    </p:set>
                                    <p:anim calcmode="lin" valueType="num">
                                      <p:cBhvr additive="base">
                                        <p:cTn id="50" dur="500"/>
                                        <p:tgtEl>
                                          <p:spTgt spid="55"/>
                                        </p:tgtEl>
                                        <p:attrNameLst>
                                          <p:attrName>ppt_x</p:attrName>
                                        </p:attrNameLst>
                                      </p:cBhvr>
                                      <p:tavLst>
                                        <p:tav tm="0">
                                          <p:val>
                                            <p:strVal val="#ppt_x+#ppt_w*1.125000"/>
                                          </p:val>
                                        </p:tav>
                                        <p:tav tm="100000">
                                          <p:val>
                                            <p:strVal val="#ppt_x"/>
                                          </p:val>
                                        </p:tav>
                                      </p:tavLst>
                                    </p:anim>
                                    <p:animEffect transition="in" filter="wipe(left)">
                                      <p:cBhvr>
                                        <p:cTn id="51" dur="500"/>
                                        <p:tgtEl>
                                          <p:spTgt spid="55"/>
                                        </p:tgtEl>
                                      </p:cBhvr>
                                    </p:animEffect>
                                  </p:childTnLst>
                                </p:cTn>
                              </p:par>
                              <p:par>
                                <p:cTn id="52" presetID="12" presetClass="entr" presetSubtype="8" fill="hold" grpId="0" nodeType="withEffect">
                                  <p:stCondLst>
                                    <p:cond delay="500"/>
                                  </p:stCondLst>
                                  <p:childTnLst>
                                    <p:set>
                                      <p:cBhvr>
                                        <p:cTn id="53" dur="1" fill="hold">
                                          <p:stCondLst>
                                            <p:cond delay="0"/>
                                          </p:stCondLst>
                                        </p:cTn>
                                        <p:tgtEl>
                                          <p:spTgt spid="54"/>
                                        </p:tgtEl>
                                        <p:attrNameLst>
                                          <p:attrName>style.visibility</p:attrName>
                                        </p:attrNameLst>
                                      </p:cBhvr>
                                      <p:to>
                                        <p:strVal val="visible"/>
                                      </p:to>
                                    </p:set>
                                    <p:anim calcmode="lin" valueType="num">
                                      <p:cBhvr additive="base">
                                        <p:cTn id="54" dur="500"/>
                                        <p:tgtEl>
                                          <p:spTgt spid="54"/>
                                        </p:tgtEl>
                                        <p:attrNameLst>
                                          <p:attrName>ppt_x</p:attrName>
                                        </p:attrNameLst>
                                      </p:cBhvr>
                                      <p:tavLst>
                                        <p:tav tm="0">
                                          <p:val>
                                            <p:strVal val="#ppt_x-#ppt_w*1.125000"/>
                                          </p:val>
                                        </p:tav>
                                        <p:tav tm="100000">
                                          <p:val>
                                            <p:strVal val="#ppt_x"/>
                                          </p:val>
                                        </p:tav>
                                      </p:tavLst>
                                    </p:anim>
                                    <p:animEffect transition="in" filter="wipe(right)">
                                      <p:cBhvr>
                                        <p:cTn id="55" dur="500"/>
                                        <p:tgtEl>
                                          <p:spTgt spid="54"/>
                                        </p:tgtEl>
                                      </p:cBhvr>
                                    </p:animEffect>
                                  </p:childTnLst>
                                </p:cTn>
                              </p:par>
                            </p:childTnLst>
                          </p:cTn>
                        </p:par>
                        <p:par>
                          <p:cTn id="56" fill="hold">
                            <p:stCondLst>
                              <p:cond delay="6000"/>
                            </p:stCondLst>
                            <p:childTnLst>
                              <p:par>
                                <p:cTn id="57" presetID="10" presetClass="entr" presetSubtype="0" fill="hold" nodeType="afterEffect">
                                  <p:stCondLst>
                                    <p:cond delay="0"/>
                                  </p:stCondLst>
                                  <p:childTnLst>
                                    <p:set>
                                      <p:cBhvr>
                                        <p:cTn id="58" dur="1" fill="hold">
                                          <p:stCondLst>
                                            <p:cond delay="0"/>
                                          </p:stCondLst>
                                        </p:cTn>
                                        <p:tgtEl>
                                          <p:spTgt spid="202"/>
                                        </p:tgtEl>
                                        <p:attrNameLst>
                                          <p:attrName>style.visibility</p:attrName>
                                        </p:attrNameLst>
                                      </p:cBhvr>
                                      <p:to>
                                        <p:strVal val="visible"/>
                                      </p:to>
                                    </p:set>
                                    <p:animEffect transition="in" filter="fade">
                                      <p:cBhvr>
                                        <p:cTn id="59" dur="500"/>
                                        <p:tgtEl>
                                          <p:spTgt spid="202"/>
                                        </p:tgtEl>
                                      </p:cBhvr>
                                    </p:animEffect>
                                  </p:childTnLst>
                                </p:cTn>
                              </p:par>
                            </p:childTnLst>
                          </p:cTn>
                        </p:par>
                        <p:par>
                          <p:cTn id="60" fill="hold">
                            <p:stCondLst>
                              <p:cond delay="6500"/>
                            </p:stCondLst>
                            <p:childTnLst>
                              <p:par>
                                <p:cTn id="61" presetID="12" presetClass="entr" presetSubtype="2" fill="hold" grpId="0" nodeType="afterEffect">
                                  <p:stCondLst>
                                    <p:cond delay="500"/>
                                  </p:stCondLst>
                                  <p:childTnLst>
                                    <p:set>
                                      <p:cBhvr>
                                        <p:cTn id="62" dur="1" fill="hold">
                                          <p:stCondLst>
                                            <p:cond delay="0"/>
                                          </p:stCondLst>
                                        </p:cTn>
                                        <p:tgtEl>
                                          <p:spTgt spid="57"/>
                                        </p:tgtEl>
                                        <p:attrNameLst>
                                          <p:attrName>style.visibility</p:attrName>
                                        </p:attrNameLst>
                                      </p:cBhvr>
                                      <p:to>
                                        <p:strVal val="visible"/>
                                      </p:to>
                                    </p:set>
                                    <p:anim calcmode="lin" valueType="num">
                                      <p:cBhvr additive="base">
                                        <p:cTn id="63" dur="500"/>
                                        <p:tgtEl>
                                          <p:spTgt spid="57"/>
                                        </p:tgtEl>
                                        <p:attrNameLst>
                                          <p:attrName>ppt_x</p:attrName>
                                        </p:attrNameLst>
                                      </p:cBhvr>
                                      <p:tavLst>
                                        <p:tav tm="0">
                                          <p:val>
                                            <p:strVal val="#ppt_x+#ppt_w*1.125000"/>
                                          </p:val>
                                        </p:tav>
                                        <p:tav tm="100000">
                                          <p:val>
                                            <p:strVal val="#ppt_x"/>
                                          </p:val>
                                        </p:tav>
                                      </p:tavLst>
                                    </p:anim>
                                    <p:animEffect transition="in" filter="wipe(left)">
                                      <p:cBhvr>
                                        <p:cTn id="64" dur="500"/>
                                        <p:tgtEl>
                                          <p:spTgt spid="57"/>
                                        </p:tgtEl>
                                      </p:cBhvr>
                                    </p:animEffect>
                                  </p:childTnLst>
                                </p:cTn>
                              </p:par>
                              <p:par>
                                <p:cTn id="65" presetID="12" presetClass="entr" presetSubtype="8" fill="hold" grpId="0" nodeType="withEffect">
                                  <p:stCondLst>
                                    <p:cond delay="500"/>
                                  </p:stCondLst>
                                  <p:childTnLst>
                                    <p:set>
                                      <p:cBhvr>
                                        <p:cTn id="66" dur="1" fill="hold">
                                          <p:stCondLst>
                                            <p:cond delay="0"/>
                                          </p:stCondLst>
                                        </p:cTn>
                                        <p:tgtEl>
                                          <p:spTgt spid="56"/>
                                        </p:tgtEl>
                                        <p:attrNameLst>
                                          <p:attrName>style.visibility</p:attrName>
                                        </p:attrNameLst>
                                      </p:cBhvr>
                                      <p:to>
                                        <p:strVal val="visible"/>
                                      </p:to>
                                    </p:set>
                                    <p:anim calcmode="lin" valueType="num">
                                      <p:cBhvr additive="base">
                                        <p:cTn id="67" dur="500"/>
                                        <p:tgtEl>
                                          <p:spTgt spid="56"/>
                                        </p:tgtEl>
                                        <p:attrNameLst>
                                          <p:attrName>ppt_x</p:attrName>
                                        </p:attrNameLst>
                                      </p:cBhvr>
                                      <p:tavLst>
                                        <p:tav tm="0">
                                          <p:val>
                                            <p:strVal val="#ppt_x-#ppt_w*1.125000"/>
                                          </p:val>
                                        </p:tav>
                                        <p:tav tm="100000">
                                          <p:val>
                                            <p:strVal val="#ppt_x"/>
                                          </p:val>
                                        </p:tav>
                                      </p:tavLst>
                                    </p:anim>
                                    <p:animEffect transition="in" filter="wipe(right)">
                                      <p:cBhvr>
                                        <p:cTn id="68" dur="500"/>
                                        <p:tgtEl>
                                          <p:spTgt spid="56"/>
                                        </p:tgtEl>
                                      </p:cBhvr>
                                    </p:animEffect>
                                  </p:childTnLst>
                                </p:cTn>
                              </p:par>
                            </p:childTnLst>
                          </p:cTn>
                        </p:par>
                        <p:par>
                          <p:cTn id="69" fill="hold">
                            <p:stCondLst>
                              <p:cond delay="7500"/>
                            </p:stCondLst>
                            <p:childTnLst>
                              <p:par>
                                <p:cTn id="70" presetID="10" presetClass="entr" presetSubtype="0" fill="hold" nodeType="afterEffect">
                                  <p:stCondLst>
                                    <p:cond delay="0"/>
                                  </p:stCondLst>
                                  <p:childTnLst>
                                    <p:set>
                                      <p:cBhvr>
                                        <p:cTn id="71" dur="1" fill="hold">
                                          <p:stCondLst>
                                            <p:cond delay="0"/>
                                          </p:stCondLst>
                                        </p:cTn>
                                        <p:tgtEl>
                                          <p:spTgt spid="203"/>
                                        </p:tgtEl>
                                        <p:attrNameLst>
                                          <p:attrName>style.visibility</p:attrName>
                                        </p:attrNameLst>
                                      </p:cBhvr>
                                      <p:to>
                                        <p:strVal val="visible"/>
                                      </p:to>
                                    </p:set>
                                    <p:animEffect transition="in" filter="fade">
                                      <p:cBhvr>
                                        <p:cTn id="72" dur="5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9" grpId="0"/>
      <p:bldP spid="47" grpId="0"/>
      <p:bldP spid="51" grpId="0"/>
      <p:bldP spid="50" grpId="0"/>
      <p:bldP spid="53" grpId="0"/>
      <p:bldP spid="52" grpId="0"/>
      <p:bldP spid="55" grpId="0"/>
      <p:bldP spid="54" grpId="0"/>
      <p:bldP spid="57" grpId="0"/>
      <p:bldP spid="56"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0D4A0-0E46-4A1A-986F-661AAEFAA5F8}"/>
              </a:ext>
            </a:extLst>
          </p:cNvPr>
          <p:cNvSpPr>
            <a:spLocks noGrp="1"/>
          </p:cNvSpPr>
          <p:nvPr>
            <p:ph type="title"/>
          </p:nvPr>
        </p:nvSpPr>
        <p:spPr>
          <a:xfrm>
            <a:off x="621792" y="621792"/>
            <a:ext cx="11225304" cy="1107996"/>
          </a:xfrm>
        </p:spPr>
        <p:txBody>
          <a:bodyPr/>
          <a:lstStyle/>
          <a:p>
            <a:r>
              <a:rPr lang="en-US" sz="3400" dirty="0">
                <a:solidFill>
                  <a:schemeClr val="bg1"/>
                </a:solidFill>
                <a:cs typeface="Segoe UI"/>
              </a:rPr>
              <a:t>Run </a:t>
            </a:r>
            <a:r>
              <a:rPr lang="en-US" sz="3400" dirty="0">
                <a:solidFill>
                  <a:schemeClr val="accent5"/>
                </a:solidFill>
                <a:cs typeface="Segoe UI"/>
              </a:rPr>
              <a:t>Well-Architected</a:t>
            </a:r>
            <a:r>
              <a:rPr lang="en-US" sz="3400" dirty="0">
                <a:solidFill>
                  <a:schemeClr val="bg1"/>
                </a:solidFill>
                <a:cs typeface="Segoe UI"/>
              </a:rPr>
              <a:t> cloud workloads</a:t>
            </a:r>
            <a:r>
              <a:rPr lang="en-US" sz="3400" dirty="0">
                <a:solidFill>
                  <a:schemeClr val="bg1"/>
                </a:solidFill>
                <a:cs typeface="+mn-cs"/>
              </a:rPr>
              <a:t>—</a:t>
            </a:r>
            <a:br>
              <a:rPr lang="en-US" sz="3400" dirty="0"/>
            </a:br>
            <a:r>
              <a:rPr lang="en-US" sz="3400" dirty="0">
                <a:solidFill>
                  <a:schemeClr val="bg1"/>
                </a:solidFill>
                <a:cs typeface="Segoe UI"/>
              </a:rPr>
              <a:t>to </a:t>
            </a:r>
            <a:r>
              <a:rPr lang="en-US" sz="3400" dirty="0">
                <a:solidFill>
                  <a:schemeClr val="accent5"/>
                </a:solidFill>
                <a:cs typeface="Segoe UI"/>
              </a:rPr>
              <a:t>create business value</a:t>
            </a:r>
          </a:p>
        </p:txBody>
      </p:sp>
      <p:sp>
        <p:nvSpPr>
          <p:cNvPr id="3" name="Content Placeholder 2">
            <a:extLst>
              <a:ext uri="{FF2B5EF4-FFF2-40B4-BE49-F238E27FC236}">
                <a16:creationId xmlns:a16="http://schemas.microsoft.com/office/drawing/2014/main" id="{00283BB6-1F03-4789-B383-4332DA3D67FE}"/>
              </a:ext>
            </a:extLst>
          </p:cNvPr>
          <p:cNvSpPr>
            <a:spLocks noGrp="1"/>
          </p:cNvSpPr>
          <p:nvPr>
            <p:ph idx="1"/>
          </p:nvPr>
        </p:nvSpPr>
        <p:spPr>
          <a:xfrm>
            <a:off x="1002511" y="2919651"/>
            <a:ext cx="5049618" cy="2400657"/>
          </a:xfrm>
        </p:spPr>
        <p:txBody>
          <a:bodyPr vert="horz" wrap="square" lIns="0" tIns="91440" rIns="146304" bIns="91440" rtlCol="0" anchor="t">
            <a:spAutoFit/>
          </a:bodyPr>
          <a:lstStyle/>
          <a:p>
            <a:pPr marL="342900" indent="-342900">
              <a:buClr>
                <a:schemeClr val="bg1"/>
              </a:buClr>
              <a:buFont typeface="Wingdings" panose="05000000000000000000" pitchFamily="2" charset="2"/>
              <a:buChar char="§"/>
            </a:pPr>
            <a:r>
              <a:rPr lang="en-US" sz="2400" dirty="0">
                <a:solidFill>
                  <a:schemeClr val="bg2"/>
                </a:solidFill>
                <a:latin typeface="+mn-lt"/>
              </a:rPr>
              <a:t>Manage budget</a:t>
            </a:r>
          </a:p>
          <a:p>
            <a:pPr marL="342900" indent="-342900">
              <a:buClr>
                <a:schemeClr val="bg1"/>
              </a:buClr>
              <a:buFont typeface="Wingdings" panose="05000000000000000000" pitchFamily="2" charset="2"/>
              <a:buChar char="§"/>
            </a:pPr>
            <a:r>
              <a:rPr lang="en-US" sz="2400" dirty="0">
                <a:solidFill>
                  <a:schemeClr val="bg2"/>
                </a:solidFill>
                <a:latin typeface="+mn-lt"/>
              </a:rPr>
              <a:t>Improve workloads security </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Increase incident response</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Streamline internal processes</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Find costly mistakes</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Enhance workload performance</a:t>
            </a:r>
            <a:endParaRPr lang="en-US" sz="2400" dirty="0">
              <a:solidFill>
                <a:schemeClr val="bg2"/>
              </a:solidFill>
              <a:latin typeface="+mn-lt"/>
              <a:cs typeface="Segoe UI"/>
            </a:endParaRPr>
          </a:p>
        </p:txBody>
      </p:sp>
      <p:sp>
        <p:nvSpPr>
          <p:cNvPr id="6" name="TextBox 5">
            <a:extLst>
              <a:ext uri="{FF2B5EF4-FFF2-40B4-BE49-F238E27FC236}">
                <a16:creationId xmlns:a16="http://schemas.microsoft.com/office/drawing/2014/main" id="{8A1833D6-2EE5-4350-9EE6-DE1E23B7E797}"/>
              </a:ext>
            </a:extLst>
          </p:cNvPr>
          <p:cNvSpPr txBox="1"/>
          <p:nvPr/>
        </p:nvSpPr>
        <p:spPr>
          <a:xfrm>
            <a:off x="1249777" y="2032796"/>
            <a:ext cx="3989360"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mn-cs"/>
              </a:rPr>
              <a:t>Invest in </a:t>
            </a:r>
            <a:r>
              <a:rPr kumimoji="0" lang="en-US" sz="2400" b="0" i="0" u="none" strike="noStrike" kern="1200" cap="none" spc="-49" normalizeH="0" baseline="0" noProof="0" dirty="0">
                <a:ln w="3175">
                  <a:noFill/>
                </a:ln>
                <a:solidFill>
                  <a:srgbClr val="50E6FF"/>
                </a:solidFill>
                <a:effectLst/>
                <a:uLnTx/>
                <a:uFillTx/>
                <a:latin typeface="Segoe UI Semibold"/>
                <a:ea typeface="+mn-ea"/>
                <a:cs typeface="+mn-cs"/>
              </a:rPr>
              <a:t>these actions</a:t>
            </a:r>
            <a:r>
              <a:rPr kumimoji="0" lang="en-US" sz="2400" b="0" i="0" u="none" strike="noStrike" kern="1200" cap="none" spc="0" normalizeH="0" baseline="0" noProof="0" dirty="0">
                <a:ln>
                  <a:noFill/>
                </a:ln>
                <a:solidFill>
                  <a:srgbClr val="50E6FF"/>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8011BD10-6058-4A54-86E3-578A01500AB9}"/>
              </a:ext>
            </a:extLst>
          </p:cNvPr>
          <p:cNvSpPr txBox="1"/>
          <p:nvPr/>
        </p:nvSpPr>
        <p:spPr>
          <a:xfrm>
            <a:off x="6893802" y="2071208"/>
            <a:ext cx="4577086"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mn-cs"/>
              </a:rPr>
              <a:t>To avoid </a:t>
            </a:r>
            <a:r>
              <a:rPr kumimoji="0" lang="en-US" sz="2400" b="0" i="0" u="none" strike="noStrike" kern="1200" cap="none" spc="-49" normalizeH="0" baseline="0" noProof="0" dirty="0">
                <a:ln w="3175">
                  <a:noFill/>
                </a:ln>
                <a:solidFill>
                  <a:srgbClr val="50E6FF"/>
                </a:solidFill>
                <a:effectLst/>
                <a:uLnTx/>
                <a:uFillTx/>
                <a:latin typeface="Segoe UI Semibold"/>
                <a:ea typeface="+mn-ea"/>
                <a:cs typeface="+mn-cs"/>
              </a:rPr>
              <a:t>these consequences</a:t>
            </a:r>
            <a:r>
              <a:rPr kumimoji="0" lang="en-US" sz="2400" b="0" i="0" u="none" strike="noStrike" kern="1200" cap="none" spc="0" normalizeH="0" baseline="0" noProof="0" dirty="0">
                <a:ln>
                  <a:noFill/>
                </a:ln>
                <a:solidFill>
                  <a:srgbClr val="50E6FF"/>
                </a:solidFill>
                <a:effectLst/>
                <a:uLnTx/>
                <a:uFillTx/>
                <a:latin typeface="Segoe UI"/>
                <a:ea typeface="+mn-ea"/>
                <a:cs typeface="+mn-cs"/>
              </a:rPr>
              <a:t>:</a:t>
            </a:r>
          </a:p>
        </p:txBody>
      </p:sp>
      <p:sp>
        <p:nvSpPr>
          <p:cNvPr id="5" name="Content Placeholder 2">
            <a:extLst>
              <a:ext uri="{FF2B5EF4-FFF2-40B4-BE49-F238E27FC236}">
                <a16:creationId xmlns:a16="http://schemas.microsoft.com/office/drawing/2014/main" id="{02C78F38-9393-484A-A845-A749563BA759}"/>
              </a:ext>
            </a:extLst>
          </p:cNvPr>
          <p:cNvSpPr txBox="1">
            <a:spLocks/>
          </p:cNvSpPr>
          <p:nvPr/>
        </p:nvSpPr>
        <p:spPr>
          <a:xfrm>
            <a:off x="7864707" y="3017762"/>
            <a:ext cx="3281219" cy="2142125"/>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Expenses, losses</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endParaRP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a:rPr>
              <a:t>     Broken</a:t>
            </a:r>
            <a:r>
              <a:rPr kumimoji="0" lang="en-US" sz="2400" b="0" i="0" u="none" strike="noStrike" kern="1200" cap="none" spc="0" normalizeH="0" noProof="0" dirty="0">
                <a:ln>
                  <a:noFill/>
                </a:ln>
                <a:solidFill>
                  <a:srgbClr val="FFFFFF"/>
                </a:solidFill>
                <a:effectLst/>
                <a:uLnTx/>
                <a:uFillTx/>
                <a:latin typeface="Segoe UI"/>
                <a:ea typeface="+mn-ea"/>
                <a:cs typeface="Segoe UI"/>
              </a:rPr>
              <a:t> </a:t>
            </a: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Trust</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 </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a:rPr>
              <a:t>            </a:t>
            </a: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Damages</a:t>
            </a:r>
          </a:p>
        </p:txBody>
      </p:sp>
      <p:pic>
        <p:nvPicPr>
          <p:cNvPr id="22" name="Graphic 21">
            <a:extLst>
              <a:ext uri="{FF2B5EF4-FFF2-40B4-BE49-F238E27FC236}">
                <a16:creationId xmlns:a16="http://schemas.microsoft.com/office/drawing/2014/main" id="{1F1470F2-28D5-4F74-B60D-B42955315AD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47519" y="2924618"/>
            <a:ext cx="914400" cy="914400"/>
          </a:xfrm>
          <a:prstGeom prst="rect">
            <a:avLst/>
          </a:prstGeom>
        </p:spPr>
      </p:pic>
      <p:pic>
        <p:nvPicPr>
          <p:cNvPr id="24" name="Graphic 23">
            <a:extLst>
              <a:ext uri="{FF2B5EF4-FFF2-40B4-BE49-F238E27FC236}">
                <a16:creationId xmlns:a16="http://schemas.microsoft.com/office/drawing/2014/main" id="{73029EA8-2D1D-443B-870E-05243B661B25}"/>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32310" y="3915011"/>
            <a:ext cx="914400" cy="914400"/>
          </a:xfrm>
          <a:prstGeom prst="rect">
            <a:avLst/>
          </a:prstGeom>
        </p:spPr>
      </p:pic>
      <p:pic>
        <p:nvPicPr>
          <p:cNvPr id="28" name="Graphic 27">
            <a:extLst>
              <a:ext uri="{FF2B5EF4-FFF2-40B4-BE49-F238E27FC236}">
                <a16:creationId xmlns:a16="http://schemas.microsoft.com/office/drawing/2014/main" id="{86F44C9F-3ABE-420A-9918-FC7C84283A9C}"/>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789510" y="4765369"/>
            <a:ext cx="914400" cy="914400"/>
          </a:xfrm>
          <a:prstGeom prst="rect">
            <a:avLst/>
          </a:prstGeom>
        </p:spPr>
      </p:pic>
      <p:pic>
        <p:nvPicPr>
          <p:cNvPr id="25" name="Graphic 24">
            <a:extLst>
              <a:ext uri="{FF2B5EF4-FFF2-40B4-BE49-F238E27FC236}">
                <a16:creationId xmlns:a16="http://schemas.microsoft.com/office/drawing/2014/main" id="{ED7D2DFB-A221-43DC-8194-DD5B30AB3A54}"/>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135166" y="1992722"/>
            <a:ext cx="648929" cy="648929"/>
          </a:xfrm>
          <a:prstGeom prst="rect">
            <a:avLst/>
          </a:prstGeom>
        </p:spPr>
      </p:pic>
      <p:pic>
        <p:nvPicPr>
          <p:cNvPr id="30" name="Graphic 29">
            <a:extLst>
              <a:ext uri="{FF2B5EF4-FFF2-40B4-BE49-F238E27FC236}">
                <a16:creationId xmlns:a16="http://schemas.microsoft.com/office/drawing/2014/main" id="{EDF46F14-F6E8-413D-AF76-9FC76F7236CD}"/>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73064" y="2041488"/>
            <a:ext cx="496366" cy="496366"/>
          </a:xfrm>
          <a:prstGeom prst="rect">
            <a:avLst/>
          </a:prstGeom>
        </p:spPr>
      </p:pic>
    </p:spTree>
    <p:custDataLst>
      <p:tags r:id="rId1"/>
    </p:custDataLst>
    <p:extLst>
      <p:ext uri="{BB962C8B-B14F-4D97-AF65-F5344CB8AC3E}">
        <p14:creationId xmlns:p14="http://schemas.microsoft.com/office/powerpoint/2010/main" val="5113881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fontScale="90000"/>
          </a:bodyPr>
          <a:lstStyle/>
          <a:p>
            <a:r>
              <a:rPr lang="en-US">
                <a:solidFill>
                  <a:srgbClr val="4FE7FF"/>
                </a:solidFill>
                <a:latin typeface="Segoe UI Semibold" panose="020B0702040204020203" pitchFamily="34" charset="0"/>
                <a:cs typeface="Segoe UI Semibold" panose="020B0702040204020203" pitchFamily="34" charset="0"/>
              </a:rPr>
              <a:t>Microsoft Azure Well-Architected Framework</a:t>
            </a:r>
          </a:p>
        </p:txBody>
      </p:sp>
      <p:sp>
        <p:nvSpPr>
          <p:cNvPr id="6" name="Text Placeholder 5"/>
          <p:cNvSpPr>
            <a:spLocks noGrp="1"/>
          </p:cNvSpPr>
          <p:nvPr>
            <p:ph type="body" sz="quarter" idx="10"/>
          </p:nvPr>
        </p:nvSpPr>
        <p:spPr>
          <a:xfrm>
            <a:off x="550613" y="1451710"/>
            <a:ext cx="10239874" cy="1089529"/>
          </a:xfrm>
        </p:spPr>
        <p:txBody>
          <a:bodyPr/>
          <a:lstStyle/>
          <a:p>
            <a:pPr lvl="1"/>
            <a:r>
              <a:rPr lang="en-US">
                <a:solidFill>
                  <a:schemeClr val="bg1"/>
                </a:solidFill>
                <a:latin typeface="Segoe UI" panose="020B0502040204020203" pitchFamily="34" charset="0"/>
                <a:cs typeface="Segoe UI" panose="020B0502040204020203" pitchFamily="34" charset="0"/>
              </a:rPr>
              <a:t>Architecture guidance and best practices, created for architects, developers and solution owners, to improve the quality of their workloads, based on 5 aligned and connected pillars</a:t>
            </a:r>
          </a:p>
        </p:txBody>
      </p:sp>
      <p:sp>
        <p:nvSpPr>
          <p:cNvPr id="7" name="TextBox 6">
            <a:extLst>
              <a:ext uri="{FF2B5EF4-FFF2-40B4-BE49-F238E27FC236}">
                <a16:creationId xmlns:a16="http://schemas.microsoft.com/office/drawing/2014/main" id="{72211803-2C90-4CEB-998C-1D68912817B0}"/>
              </a:ext>
            </a:extLst>
          </p:cNvPr>
          <p:cNvSpPr txBox="1"/>
          <p:nvPr/>
        </p:nvSpPr>
        <p:spPr>
          <a:xfrm>
            <a:off x="550613" y="6121825"/>
            <a:ext cx="491384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t>
            </a:r>
            <a:r>
              <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architected/framework</a:t>
            </a:r>
            <a:endPar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60" name="Group 59">
            <a:extLst>
              <a:ext uri="{FF2B5EF4-FFF2-40B4-BE49-F238E27FC236}">
                <a16:creationId xmlns:a16="http://schemas.microsoft.com/office/drawing/2014/main" id="{327A29B4-6B46-42BD-89AB-515B04770652}"/>
              </a:ext>
            </a:extLst>
          </p:cNvPr>
          <p:cNvGrpSpPr/>
          <p:nvPr/>
        </p:nvGrpSpPr>
        <p:grpSpPr>
          <a:xfrm>
            <a:off x="3084594" y="3111545"/>
            <a:ext cx="1828800" cy="1898186"/>
            <a:chOff x="5227514" y="3133170"/>
            <a:chExt cx="1828800" cy="1898186"/>
          </a:xfrm>
        </p:grpSpPr>
        <p:grpSp>
          <p:nvGrpSpPr>
            <p:cNvPr id="36" name="Group 34">
              <a:extLst>
                <a:ext uri="{FF2B5EF4-FFF2-40B4-BE49-F238E27FC236}">
                  <a16:creationId xmlns:a16="http://schemas.microsoft.com/office/drawing/2014/main" id="{2F4D6830-7118-4B8A-A16A-3BFC83417E17}"/>
                </a:ext>
              </a:extLst>
            </p:cNvPr>
            <p:cNvGrpSpPr>
              <a:grpSpLocks noChangeAspect="1"/>
            </p:cNvGrpSpPr>
            <p:nvPr/>
          </p:nvGrpSpPr>
          <p:grpSpPr bwMode="auto">
            <a:xfrm>
              <a:off x="5648202" y="4210619"/>
              <a:ext cx="987425" cy="820737"/>
              <a:chOff x="3572" y="2719"/>
              <a:chExt cx="622" cy="517"/>
            </a:xfrm>
          </p:grpSpPr>
          <p:sp>
            <p:nvSpPr>
              <p:cNvPr id="37" name="AutoShape 33">
                <a:extLst>
                  <a:ext uri="{FF2B5EF4-FFF2-40B4-BE49-F238E27FC236}">
                    <a16:creationId xmlns:a16="http://schemas.microsoft.com/office/drawing/2014/main" id="{973E201B-A608-4F60-BD8D-40EA50AB1E12}"/>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35">
                <a:extLst>
                  <a:ext uri="{FF2B5EF4-FFF2-40B4-BE49-F238E27FC236}">
                    <a16:creationId xmlns:a16="http://schemas.microsoft.com/office/drawing/2014/main" id="{82D55764-81A3-4D89-A8B0-DC31E835F79D}"/>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36">
                <a:extLst>
                  <a:ext uri="{FF2B5EF4-FFF2-40B4-BE49-F238E27FC236}">
                    <a16:creationId xmlns:a16="http://schemas.microsoft.com/office/drawing/2014/main" id="{97BD5CE8-E01A-4F10-BCA7-674C2E40413D}"/>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Freeform 37">
                <a:extLst>
                  <a:ext uri="{FF2B5EF4-FFF2-40B4-BE49-F238E27FC236}">
                    <a16:creationId xmlns:a16="http://schemas.microsoft.com/office/drawing/2014/main" id="{B30AD870-DE6B-4C3C-8D8A-EAB3D14AE32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38">
                <a:extLst>
                  <a:ext uri="{FF2B5EF4-FFF2-40B4-BE49-F238E27FC236}">
                    <a16:creationId xmlns:a16="http://schemas.microsoft.com/office/drawing/2014/main" id="{E1CB6CB4-E354-48C4-8FF6-CD26221C3C60}"/>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2" name="Freeform 39">
                <a:extLst>
                  <a:ext uri="{FF2B5EF4-FFF2-40B4-BE49-F238E27FC236}">
                    <a16:creationId xmlns:a16="http://schemas.microsoft.com/office/drawing/2014/main" id="{0D5BB535-0068-4D09-BED7-F9351177F58B}"/>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40">
                <a:extLst>
                  <a:ext uri="{FF2B5EF4-FFF2-40B4-BE49-F238E27FC236}">
                    <a16:creationId xmlns:a16="http://schemas.microsoft.com/office/drawing/2014/main" id="{1E73E21E-87CC-4C78-B4E8-5F77ADC1C360}"/>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val 41">
                <a:extLst>
                  <a:ext uri="{FF2B5EF4-FFF2-40B4-BE49-F238E27FC236}">
                    <a16:creationId xmlns:a16="http://schemas.microsoft.com/office/drawing/2014/main" id="{FF3AD640-2AA6-43D9-B5AD-886F7F329670}"/>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42">
                <a:extLst>
                  <a:ext uri="{FF2B5EF4-FFF2-40B4-BE49-F238E27FC236}">
                    <a16:creationId xmlns:a16="http://schemas.microsoft.com/office/drawing/2014/main" id="{05D1E2B4-6C9C-4C2F-B653-7FF2EED5A11D}"/>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7" name="TextBox 46">
              <a:extLst>
                <a:ext uri="{FF2B5EF4-FFF2-40B4-BE49-F238E27FC236}">
                  <a16:creationId xmlns:a16="http://schemas.microsoft.com/office/drawing/2014/main" id="{5CE17EA5-3FEF-4B89-A6C4-5F6037124AFD}"/>
                </a:ext>
              </a:extLst>
            </p:cNvPr>
            <p:cNvSpPr txBox="1"/>
            <p:nvPr/>
          </p:nvSpPr>
          <p:spPr>
            <a:xfrm>
              <a:off x="522751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grpSp>
      <p:grpSp>
        <p:nvGrpSpPr>
          <p:cNvPr id="62" name="Group 61">
            <a:extLst>
              <a:ext uri="{FF2B5EF4-FFF2-40B4-BE49-F238E27FC236}">
                <a16:creationId xmlns:a16="http://schemas.microsoft.com/office/drawing/2014/main" id="{41777C08-710B-4E10-A22C-6D76BCF6C14B}"/>
              </a:ext>
            </a:extLst>
          </p:cNvPr>
          <p:cNvGrpSpPr/>
          <p:nvPr/>
        </p:nvGrpSpPr>
        <p:grpSpPr>
          <a:xfrm>
            <a:off x="941674" y="3111545"/>
            <a:ext cx="1828800" cy="1945017"/>
            <a:chOff x="941674" y="3133170"/>
            <a:chExt cx="1828800" cy="1945017"/>
          </a:xfrm>
        </p:grpSpPr>
        <p:sp>
          <p:nvSpPr>
            <p:cNvPr id="14" name="TextBox 13">
              <a:extLst>
                <a:ext uri="{FF2B5EF4-FFF2-40B4-BE49-F238E27FC236}">
                  <a16:creationId xmlns:a16="http://schemas.microsoft.com/office/drawing/2014/main" id="{7821E4FC-A46C-45F4-9591-84BF724F2399}"/>
                </a:ext>
              </a:extLst>
            </p:cNvPr>
            <p:cNvSpPr txBox="1"/>
            <p:nvPr/>
          </p:nvSpPr>
          <p:spPr>
            <a:xfrm>
              <a:off x="94167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pic>
          <p:nvPicPr>
            <p:cNvPr id="3" name="Picture 2">
              <a:extLst>
                <a:ext uri="{FF2B5EF4-FFF2-40B4-BE49-F238E27FC236}">
                  <a16:creationId xmlns:a16="http://schemas.microsoft.com/office/drawing/2014/main" id="{55FBECDC-F867-47C8-8C9A-F3E09566F9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8874" y="4163787"/>
              <a:ext cx="914400" cy="914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4D0A89FC-EC55-41F6-9310-E1EEA0F21DCE}"/>
              </a:ext>
            </a:extLst>
          </p:cNvPr>
          <p:cNvGrpSpPr/>
          <p:nvPr/>
        </p:nvGrpSpPr>
        <p:grpSpPr>
          <a:xfrm>
            <a:off x="7370434" y="3111545"/>
            <a:ext cx="1828800" cy="1945017"/>
            <a:chOff x="7370434" y="3133170"/>
            <a:chExt cx="1828800" cy="1945017"/>
          </a:xfrm>
        </p:grpSpPr>
        <p:sp>
          <p:nvSpPr>
            <p:cNvPr id="48" name="TextBox 47">
              <a:extLst>
                <a:ext uri="{FF2B5EF4-FFF2-40B4-BE49-F238E27FC236}">
                  <a16:creationId xmlns:a16="http://schemas.microsoft.com/office/drawing/2014/main" id="{F94525B6-83F5-47D5-A319-418B8604080F}"/>
                </a:ext>
              </a:extLst>
            </p:cNvPr>
            <p:cNvSpPr txBox="1"/>
            <p:nvPr/>
          </p:nvSpPr>
          <p:spPr>
            <a:xfrm>
              <a:off x="7370434"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grpSp>
          <p:nvGrpSpPr>
            <p:cNvPr id="20" name="Group 19">
              <a:extLst>
                <a:ext uri="{FF2B5EF4-FFF2-40B4-BE49-F238E27FC236}">
                  <a16:creationId xmlns:a16="http://schemas.microsoft.com/office/drawing/2014/main" id="{501960E2-1291-47D0-AA7E-12FADC12CC93}"/>
                </a:ext>
              </a:extLst>
            </p:cNvPr>
            <p:cNvGrpSpPr/>
            <p:nvPr/>
          </p:nvGrpSpPr>
          <p:grpSpPr>
            <a:xfrm>
              <a:off x="7848417" y="4163787"/>
              <a:ext cx="872835" cy="914400"/>
              <a:chOff x="7848417" y="4163787"/>
              <a:chExt cx="872835" cy="914400"/>
            </a:xfrm>
          </p:grpSpPr>
          <p:sp>
            <p:nvSpPr>
              <p:cNvPr id="80" name="Graphic 4" descr="Badge Tick with solid fill">
                <a:extLst>
                  <a:ext uri="{FF2B5EF4-FFF2-40B4-BE49-F238E27FC236}">
                    <a16:creationId xmlns:a16="http://schemas.microsoft.com/office/drawing/2014/main" id="{2E171179-D47B-49F2-AF16-BDF0609A655C}"/>
                  </a:ext>
                </a:extLst>
              </p:cNvPr>
              <p:cNvSpPr/>
              <p:nvPr/>
            </p:nvSpPr>
            <p:spPr>
              <a:xfrm>
                <a:off x="8013813" y="4337054"/>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81" name="Graphic 4" descr="Badge Tick with solid fill">
                <a:extLst>
                  <a:ext uri="{FF2B5EF4-FFF2-40B4-BE49-F238E27FC236}">
                    <a16:creationId xmlns:a16="http://schemas.microsoft.com/office/drawing/2014/main" id="{8D73324E-1DF1-48AF-9EEC-305D156DBE07}"/>
                  </a:ext>
                </a:extLst>
              </p:cNvPr>
              <p:cNvSpPr/>
              <p:nvPr/>
            </p:nvSpPr>
            <p:spPr>
              <a:xfrm>
                <a:off x="7848417" y="4163787"/>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grpSp>
        <p:nvGrpSpPr>
          <p:cNvPr id="23" name="Group 22">
            <a:extLst>
              <a:ext uri="{FF2B5EF4-FFF2-40B4-BE49-F238E27FC236}">
                <a16:creationId xmlns:a16="http://schemas.microsoft.com/office/drawing/2014/main" id="{EEEE7AC0-6DE9-4576-8DE8-FD1476601EBC}"/>
              </a:ext>
            </a:extLst>
          </p:cNvPr>
          <p:cNvGrpSpPr/>
          <p:nvPr/>
        </p:nvGrpSpPr>
        <p:grpSpPr>
          <a:xfrm>
            <a:off x="9513355" y="3111545"/>
            <a:ext cx="1828800" cy="1945017"/>
            <a:chOff x="9513355" y="3133170"/>
            <a:chExt cx="1828800" cy="1945017"/>
          </a:xfrm>
        </p:grpSpPr>
        <p:sp>
          <p:nvSpPr>
            <p:cNvPr id="49" name="TextBox 48">
              <a:extLst>
                <a:ext uri="{FF2B5EF4-FFF2-40B4-BE49-F238E27FC236}">
                  <a16:creationId xmlns:a16="http://schemas.microsoft.com/office/drawing/2014/main" id="{79E56159-3905-4F4D-9280-2B69DC4ABFBF}"/>
                </a:ext>
              </a:extLst>
            </p:cNvPr>
            <p:cNvSpPr txBox="1"/>
            <p:nvPr/>
          </p:nvSpPr>
          <p:spPr>
            <a:xfrm>
              <a:off x="9513355"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grpSp>
          <p:nvGrpSpPr>
            <p:cNvPr id="67" name="Group 66">
              <a:extLst>
                <a:ext uri="{FF2B5EF4-FFF2-40B4-BE49-F238E27FC236}">
                  <a16:creationId xmlns:a16="http://schemas.microsoft.com/office/drawing/2014/main" id="{9D84BA09-7A9D-4534-894F-AF5B9EEC108A}"/>
                </a:ext>
              </a:extLst>
            </p:cNvPr>
            <p:cNvGrpSpPr/>
            <p:nvPr/>
          </p:nvGrpSpPr>
          <p:grpSpPr>
            <a:xfrm>
              <a:off x="10056627" y="4163787"/>
              <a:ext cx="742256" cy="914400"/>
              <a:chOff x="10056627" y="4163787"/>
              <a:chExt cx="742256" cy="914400"/>
            </a:xfrm>
          </p:grpSpPr>
          <p:sp>
            <p:nvSpPr>
              <p:cNvPr id="83" name="Freeform: Shape 82">
                <a:extLst>
                  <a:ext uri="{FF2B5EF4-FFF2-40B4-BE49-F238E27FC236}">
                    <a16:creationId xmlns:a16="http://schemas.microsoft.com/office/drawing/2014/main" id="{F35EFA38-0125-45E9-836E-CB97311466B4}"/>
                  </a:ext>
                </a:extLst>
              </p:cNvPr>
              <p:cNvSpPr>
                <a:spLocks noChangeAspect="1"/>
              </p:cNvSpPr>
              <p:nvPr/>
            </p:nvSpPr>
            <p:spPr>
              <a:xfrm>
                <a:off x="10056627" y="4163787"/>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5" name="Freeform: Shape 84">
                <a:extLst>
                  <a:ext uri="{FF2B5EF4-FFF2-40B4-BE49-F238E27FC236}">
                    <a16:creationId xmlns:a16="http://schemas.microsoft.com/office/drawing/2014/main" id="{3BF1821F-255A-40EA-897C-767CBC94E4D9}"/>
                  </a:ext>
                </a:extLst>
              </p:cNvPr>
              <p:cNvSpPr/>
              <p:nvPr/>
            </p:nvSpPr>
            <p:spPr>
              <a:xfrm>
                <a:off x="10342110" y="4677513"/>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6" name="Freeform: Shape 85">
                <a:extLst>
                  <a:ext uri="{FF2B5EF4-FFF2-40B4-BE49-F238E27FC236}">
                    <a16:creationId xmlns:a16="http://schemas.microsoft.com/office/drawing/2014/main" id="{A66E58B0-2F43-4E7C-B5A9-CE272B95CFA1}"/>
                  </a:ext>
                </a:extLst>
              </p:cNvPr>
              <p:cNvSpPr/>
              <p:nvPr/>
            </p:nvSpPr>
            <p:spPr>
              <a:xfrm>
                <a:off x="10385004" y="4764228"/>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grpSp>
        <p:nvGrpSpPr>
          <p:cNvPr id="24" name="Group 23">
            <a:extLst>
              <a:ext uri="{FF2B5EF4-FFF2-40B4-BE49-F238E27FC236}">
                <a16:creationId xmlns:a16="http://schemas.microsoft.com/office/drawing/2014/main" id="{3564EF5E-CBD8-483E-9343-26975447BC20}"/>
              </a:ext>
            </a:extLst>
          </p:cNvPr>
          <p:cNvGrpSpPr/>
          <p:nvPr/>
        </p:nvGrpSpPr>
        <p:grpSpPr>
          <a:xfrm>
            <a:off x="5227514" y="3111545"/>
            <a:ext cx="1828800" cy="1945017"/>
            <a:chOff x="5227514" y="3111545"/>
            <a:chExt cx="1828800" cy="1945017"/>
          </a:xfrm>
        </p:grpSpPr>
        <p:sp>
          <p:nvSpPr>
            <p:cNvPr id="45" name="TextBox 44">
              <a:extLst>
                <a:ext uri="{FF2B5EF4-FFF2-40B4-BE49-F238E27FC236}">
                  <a16:creationId xmlns:a16="http://schemas.microsoft.com/office/drawing/2014/main" id="{983DDC4B-5956-4CFB-A6A9-3B6CE1D12D58}"/>
                </a:ext>
              </a:extLst>
            </p:cNvPr>
            <p:cNvSpPr txBox="1"/>
            <p:nvPr/>
          </p:nvSpPr>
          <p:spPr>
            <a:xfrm>
              <a:off x="5227514" y="3111545"/>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grpSp>
          <p:nvGrpSpPr>
            <p:cNvPr id="61" name="Group 4">
              <a:extLst>
                <a:ext uri="{FF2B5EF4-FFF2-40B4-BE49-F238E27FC236}">
                  <a16:creationId xmlns:a16="http://schemas.microsoft.com/office/drawing/2014/main" id="{5CF53670-DD1E-4F08-A660-C48A6379C49E}"/>
                </a:ext>
              </a:extLst>
            </p:cNvPr>
            <p:cNvGrpSpPr>
              <a:grpSpLocks noChangeAspect="1"/>
            </p:cNvGrpSpPr>
            <p:nvPr/>
          </p:nvGrpSpPr>
          <p:grpSpPr bwMode="auto">
            <a:xfrm>
              <a:off x="5638994" y="4050722"/>
              <a:ext cx="1005840" cy="1005840"/>
              <a:chOff x="8417" y="3338"/>
              <a:chExt cx="374" cy="374"/>
            </a:xfrm>
          </p:grpSpPr>
          <p:sp>
            <p:nvSpPr>
              <p:cNvPr id="63" name="AutoShape 3">
                <a:extLst>
                  <a:ext uri="{FF2B5EF4-FFF2-40B4-BE49-F238E27FC236}">
                    <a16:creationId xmlns:a16="http://schemas.microsoft.com/office/drawing/2014/main" id="{1F7138AF-6B25-4BDD-9EFE-272F54E629EC}"/>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5">
                <a:extLst>
                  <a:ext uri="{FF2B5EF4-FFF2-40B4-BE49-F238E27FC236}">
                    <a16:creationId xmlns:a16="http://schemas.microsoft.com/office/drawing/2014/main" id="{14E09163-88CF-4E23-8EEE-5E6FD3C911CC}"/>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6">
                <a:extLst>
                  <a:ext uri="{FF2B5EF4-FFF2-40B4-BE49-F238E27FC236}">
                    <a16:creationId xmlns:a16="http://schemas.microsoft.com/office/drawing/2014/main" id="{765C1518-5754-4B31-95CF-89E305324FD6}"/>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7">
                <a:extLst>
                  <a:ext uri="{FF2B5EF4-FFF2-40B4-BE49-F238E27FC236}">
                    <a16:creationId xmlns:a16="http://schemas.microsoft.com/office/drawing/2014/main" id="{13393213-B1B2-4BF4-AEC6-44F851DBF8C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8">
                <a:extLst>
                  <a:ext uri="{FF2B5EF4-FFF2-40B4-BE49-F238E27FC236}">
                    <a16:creationId xmlns:a16="http://schemas.microsoft.com/office/drawing/2014/main" id="{B87BF601-960E-423C-ADF7-D70B9F8E72A8}"/>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Freeform 9">
                <a:extLst>
                  <a:ext uri="{FF2B5EF4-FFF2-40B4-BE49-F238E27FC236}">
                    <a16:creationId xmlns:a16="http://schemas.microsoft.com/office/drawing/2014/main" id="{AC883136-E086-4698-9D0E-2F05AA3B7DC6}"/>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10">
                <a:extLst>
                  <a:ext uri="{FF2B5EF4-FFF2-40B4-BE49-F238E27FC236}">
                    <a16:creationId xmlns:a16="http://schemas.microsoft.com/office/drawing/2014/main" id="{11A157FE-7EBA-45A8-82DD-623D64F2158C}"/>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11">
                <a:extLst>
                  <a:ext uri="{FF2B5EF4-FFF2-40B4-BE49-F238E27FC236}">
                    <a16:creationId xmlns:a16="http://schemas.microsoft.com/office/drawing/2014/main" id="{42034E68-819C-4718-8A89-116E0A5EF487}"/>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12">
                <a:extLst>
                  <a:ext uri="{FF2B5EF4-FFF2-40B4-BE49-F238E27FC236}">
                    <a16:creationId xmlns:a16="http://schemas.microsoft.com/office/drawing/2014/main" id="{A3C47503-1FED-4F06-9A57-9503C5EDDE02}"/>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13">
                <a:extLst>
                  <a:ext uri="{FF2B5EF4-FFF2-40B4-BE49-F238E27FC236}">
                    <a16:creationId xmlns:a16="http://schemas.microsoft.com/office/drawing/2014/main" id="{1DB93EED-5969-4A91-9BA2-1C1843D8088A}"/>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14">
                <a:extLst>
                  <a:ext uri="{FF2B5EF4-FFF2-40B4-BE49-F238E27FC236}">
                    <a16:creationId xmlns:a16="http://schemas.microsoft.com/office/drawing/2014/main" id="{C70DD67B-011C-4C0B-9C0D-AF1B7A7031FE}"/>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Freeform 15">
                <a:extLst>
                  <a:ext uri="{FF2B5EF4-FFF2-40B4-BE49-F238E27FC236}">
                    <a16:creationId xmlns:a16="http://schemas.microsoft.com/office/drawing/2014/main" id="{B6EAA6C4-68DD-415D-B675-258C0A762541}"/>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Rectangle 16">
                <a:extLst>
                  <a:ext uri="{FF2B5EF4-FFF2-40B4-BE49-F238E27FC236}">
                    <a16:creationId xmlns:a16="http://schemas.microsoft.com/office/drawing/2014/main" id="{CE91F028-A991-48A8-9037-CC3A6660E2CB}"/>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Freeform 17">
                <a:extLst>
                  <a:ext uri="{FF2B5EF4-FFF2-40B4-BE49-F238E27FC236}">
                    <a16:creationId xmlns:a16="http://schemas.microsoft.com/office/drawing/2014/main" id="{E908D0C2-5904-436A-AB26-16EBF12D39F2}"/>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Rectangle 18">
                <a:extLst>
                  <a:ext uri="{FF2B5EF4-FFF2-40B4-BE49-F238E27FC236}">
                    <a16:creationId xmlns:a16="http://schemas.microsoft.com/office/drawing/2014/main" id="{0A0D01D2-3953-40E9-8A90-098CAA1F6555}"/>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Freeform 19">
                <a:extLst>
                  <a:ext uri="{FF2B5EF4-FFF2-40B4-BE49-F238E27FC236}">
                    <a16:creationId xmlns:a16="http://schemas.microsoft.com/office/drawing/2014/main" id="{71344567-C7E7-42E3-8EA3-D901103FC9E4}"/>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20">
                <a:extLst>
                  <a:ext uri="{FF2B5EF4-FFF2-40B4-BE49-F238E27FC236}">
                    <a16:creationId xmlns:a16="http://schemas.microsoft.com/office/drawing/2014/main" id="{36FD68C3-61BF-4A2E-AAAE-6527F359C606}"/>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21">
                <a:extLst>
                  <a:ext uri="{FF2B5EF4-FFF2-40B4-BE49-F238E27FC236}">
                    <a16:creationId xmlns:a16="http://schemas.microsoft.com/office/drawing/2014/main" id="{8C129291-71D3-4243-AC84-A4ED03ED9EF2}"/>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Freeform 22">
                <a:extLst>
                  <a:ext uri="{FF2B5EF4-FFF2-40B4-BE49-F238E27FC236}">
                    <a16:creationId xmlns:a16="http://schemas.microsoft.com/office/drawing/2014/main" id="{4EF22FDC-8414-4732-B7EE-6B5B69DD8E2A}"/>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23">
                <a:extLst>
                  <a:ext uri="{FF2B5EF4-FFF2-40B4-BE49-F238E27FC236}">
                    <a16:creationId xmlns:a16="http://schemas.microsoft.com/office/drawing/2014/main" id="{7A02CEE9-B845-42EC-B773-2316859587B8}"/>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Freeform 24">
                <a:extLst>
                  <a:ext uri="{FF2B5EF4-FFF2-40B4-BE49-F238E27FC236}">
                    <a16:creationId xmlns:a16="http://schemas.microsoft.com/office/drawing/2014/main" id="{DC940DE4-3A27-45F8-B869-8D6F8F0FB37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Freeform 25">
                <a:extLst>
                  <a:ext uri="{FF2B5EF4-FFF2-40B4-BE49-F238E27FC236}">
                    <a16:creationId xmlns:a16="http://schemas.microsoft.com/office/drawing/2014/main" id="{58E62927-7B87-4CA8-8BB5-AEC59852182C}"/>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Rectangle 26">
                <a:extLst>
                  <a:ext uri="{FF2B5EF4-FFF2-40B4-BE49-F238E27FC236}">
                    <a16:creationId xmlns:a16="http://schemas.microsoft.com/office/drawing/2014/main" id="{1D5805AC-6205-4E30-999F-90A8623730B4}"/>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Freeform 27">
                <a:extLst>
                  <a:ext uri="{FF2B5EF4-FFF2-40B4-BE49-F238E27FC236}">
                    <a16:creationId xmlns:a16="http://schemas.microsoft.com/office/drawing/2014/main" id="{89950AE5-E513-4FFE-99EE-1D4C3D3151D1}"/>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Freeform 28">
                <a:extLst>
                  <a:ext uri="{FF2B5EF4-FFF2-40B4-BE49-F238E27FC236}">
                    <a16:creationId xmlns:a16="http://schemas.microsoft.com/office/drawing/2014/main" id="{A8053584-936A-459B-BB15-E5E746ACF353}"/>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Freeform 29">
                <a:extLst>
                  <a:ext uri="{FF2B5EF4-FFF2-40B4-BE49-F238E27FC236}">
                    <a16:creationId xmlns:a16="http://schemas.microsoft.com/office/drawing/2014/main" id="{C46D766C-24C0-4C21-97EF-EA62196CEC38}"/>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Freeform 30">
                <a:extLst>
                  <a:ext uri="{FF2B5EF4-FFF2-40B4-BE49-F238E27FC236}">
                    <a16:creationId xmlns:a16="http://schemas.microsoft.com/office/drawing/2014/main" id="{7ECAA89E-D699-4289-8C2D-F423C33360DE}"/>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Freeform 31">
                <a:extLst>
                  <a:ext uri="{FF2B5EF4-FFF2-40B4-BE49-F238E27FC236}">
                    <a16:creationId xmlns:a16="http://schemas.microsoft.com/office/drawing/2014/main" id="{77BF8A21-2C1E-44A6-8A51-1BDDA26B48AE}"/>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custDataLst>
      <p:tags r:id="rId1"/>
    </p:custDataLst>
    <p:extLst>
      <p:ext uri="{BB962C8B-B14F-4D97-AF65-F5344CB8AC3E}">
        <p14:creationId xmlns:p14="http://schemas.microsoft.com/office/powerpoint/2010/main" val="144865798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a:bodyPr>
          <a:lstStyle/>
          <a:p>
            <a:r>
              <a:rPr lang="en-US" sz="3600">
                <a:solidFill>
                  <a:srgbClr val="4FE7FF"/>
                </a:solidFill>
                <a:latin typeface="Segoe UI Semibold" panose="020B0702040204020203" pitchFamily="34" charset="0"/>
                <a:cs typeface="Segoe UI Semibold" panose="020B0702040204020203" pitchFamily="34" charset="0"/>
              </a:rPr>
              <a:t>Overcoming workload quality inhibitors</a:t>
            </a:r>
          </a:p>
        </p:txBody>
      </p:sp>
      <p:graphicFrame>
        <p:nvGraphicFramePr>
          <p:cNvPr id="5" name="Table 3">
            <a:extLst>
              <a:ext uri="{FF2B5EF4-FFF2-40B4-BE49-F238E27FC236}">
                <a16:creationId xmlns:a16="http://schemas.microsoft.com/office/drawing/2014/main" id="{5EDA1EBE-1654-4D1E-B655-7D8C4A66DB87}"/>
              </a:ext>
            </a:extLst>
          </p:cNvPr>
          <p:cNvGraphicFramePr>
            <a:graphicFrameLocks noGrp="1"/>
          </p:cNvGraphicFramePr>
          <p:nvPr/>
        </p:nvGraphicFramePr>
        <p:xfrm>
          <a:off x="205175" y="5759379"/>
          <a:ext cx="11018520" cy="457200"/>
        </p:xfrm>
        <a:graphic>
          <a:graphicData uri="http://schemas.openxmlformats.org/drawingml/2006/table">
            <a:tbl>
              <a:tblPr>
                <a:tableStyleId>{5C22544A-7EE6-4342-B048-85BDC9FD1C3A}</a:tableStyleId>
              </a:tblPr>
              <a:tblGrid>
                <a:gridCol w="2203704">
                  <a:extLst>
                    <a:ext uri="{9D8B030D-6E8A-4147-A177-3AD203B41FA5}">
                      <a16:colId xmlns:a16="http://schemas.microsoft.com/office/drawing/2014/main" val="955085267"/>
                    </a:ext>
                  </a:extLst>
                </a:gridCol>
                <a:gridCol w="2203704">
                  <a:extLst>
                    <a:ext uri="{9D8B030D-6E8A-4147-A177-3AD203B41FA5}">
                      <a16:colId xmlns:a16="http://schemas.microsoft.com/office/drawing/2014/main" val="3239968485"/>
                    </a:ext>
                  </a:extLst>
                </a:gridCol>
                <a:gridCol w="2203704">
                  <a:extLst>
                    <a:ext uri="{9D8B030D-6E8A-4147-A177-3AD203B41FA5}">
                      <a16:colId xmlns:a16="http://schemas.microsoft.com/office/drawing/2014/main" val="802026703"/>
                    </a:ext>
                  </a:extLst>
                </a:gridCol>
                <a:gridCol w="2203704">
                  <a:extLst>
                    <a:ext uri="{9D8B030D-6E8A-4147-A177-3AD203B41FA5}">
                      <a16:colId xmlns:a16="http://schemas.microsoft.com/office/drawing/2014/main" val="1027851924"/>
                    </a:ext>
                  </a:extLst>
                </a:gridCol>
                <a:gridCol w="2203704">
                  <a:extLst>
                    <a:ext uri="{9D8B030D-6E8A-4147-A177-3AD203B41FA5}">
                      <a16:colId xmlns:a16="http://schemas.microsoft.com/office/drawing/2014/main" val="1306110681"/>
                    </a:ext>
                  </a:extLst>
                </a:gridCol>
              </a:tblGrid>
              <a:tr h="286201">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buFont typeface="Arial" panose="020B0604020202020204" pitchFamily="34" charset="0"/>
                        <a:buNone/>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707424"/>
                  </a:ext>
                </a:extLst>
              </a:tr>
            </a:tbl>
          </a:graphicData>
        </a:graphic>
      </p:graphicFrame>
      <p:grpSp>
        <p:nvGrpSpPr>
          <p:cNvPr id="9" name="Group 8">
            <a:extLst>
              <a:ext uri="{FF2B5EF4-FFF2-40B4-BE49-F238E27FC236}">
                <a16:creationId xmlns:a16="http://schemas.microsoft.com/office/drawing/2014/main" id="{0BA82815-52C6-4CA4-A12B-6BEE0C4A0FFD}"/>
              </a:ext>
            </a:extLst>
          </p:cNvPr>
          <p:cNvGrpSpPr/>
          <p:nvPr/>
        </p:nvGrpSpPr>
        <p:grpSpPr>
          <a:xfrm>
            <a:off x="679188" y="1609031"/>
            <a:ext cx="2103120" cy="3968103"/>
            <a:chOff x="679188" y="1609031"/>
            <a:chExt cx="2103120" cy="3968103"/>
          </a:xfrm>
        </p:grpSpPr>
        <p:sp>
          <p:nvSpPr>
            <p:cNvPr id="37" name="TextBox 36">
              <a:extLst>
                <a:ext uri="{FF2B5EF4-FFF2-40B4-BE49-F238E27FC236}">
                  <a16:creationId xmlns:a16="http://schemas.microsoft.com/office/drawing/2014/main" id="{2445A497-7137-4C8D-B431-CF113967CEC7}"/>
                </a:ext>
              </a:extLst>
            </p:cNvPr>
            <p:cNvSpPr txBox="1"/>
            <p:nvPr/>
          </p:nvSpPr>
          <p:spPr>
            <a:xfrm>
              <a:off x="80454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107" name="TextBox 106">
              <a:extLst>
                <a:ext uri="{FF2B5EF4-FFF2-40B4-BE49-F238E27FC236}">
                  <a16:creationId xmlns:a16="http://schemas.microsoft.com/office/drawing/2014/main" id="{3C8A877E-D5BF-4CFC-882B-A5F4064483B3}"/>
                </a:ext>
              </a:extLst>
            </p:cNvPr>
            <p:cNvSpPr txBox="1"/>
            <p:nvPr/>
          </p:nvSpPr>
          <p:spPr>
            <a:xfrm>
              <a:off x="679188" y="3822808"/>
              <a:ext cx="2103120" cy="175432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cost and usage monitoring </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underused or orphaned resources</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structure billing management</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Budget reductions due to lack of support for cloud adoption by LT/board</a:t>
              </a:r>
            </a:p>
          </p:txBody>
        </p:sp>
      </p:grpSp>
      <p:sp>
        <p:nvSpPr>
          <p:cNvPr id="40" name="TextBox 39">
            <a:extLst>
              <a:ext uri="{FF2B5EF4-FFF2-40B4-BE49-F238E27FC236}">
                <a16:creationId xmlns:a16="http://schemas.microsoft.com/office/drawing/2014/main" id="{88AF6495-FBCA-4BA0-B86F-42CC890F95D0}"/>
              </a:ext>
            </a:extLst>
          </p:cNvPr>
          <p:cNvSpPr txBox="1"/>
          <p:nvPr/>
        </p:nvSpPr>
        <p:spPr>
          <a:xfrm>
            <a:off x="306960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108" name="TextBox 107">
            <a:extLst>
              <a:ext uri="{FF2B5EF4-FFF2-40B4-BE49-F238E27FC236}">
                <a16:creationId xmlns:a16="http://schemas.microsoft.com/office/drawing/2014/main" id="{810B71A6-980B-4B65-9B0D-ACA9B0614547}"/>
              </a:ext>
            </a:extLst>
          </p:cNvPr>
          <p:cNvSpPr txBox="1"/>
          <p:nvPr/>
        </p:nvSpPr>
        <p:spPr>
          <a:xfrm>
            <a:off x="2932440" y="3819199"/>
            <a:ext cx="2103120" cy="2308324"/>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rapid issue identification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deployment automation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Absence of communication mechanisms and dashboards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expectations and business outcomes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visibility on root cause for events</a:t>
            </a:r>
          </a:p>
        </p:txBody>
      </p:sp>
      <p:grpSp>
        <p:nvGrpSpPr>
          <p:cNvPr id="78" name="Group 34">
            <a:extLst>
              <a:ext uri="{FF2B5EF4-FFF2-40B4-BE49-F238E27FC236}">
                <a16:creationId xmlns:a16="http://schemas.microsoft.com/office/drawing/2014/main" id="{C8146BB0-5D87-4A6F-8798-A1CC3A4ACE6C}"/>
              </a:ext>
            </a:extLst>
          </p:cNvPr>
          <p:cNvGrpSpPr>
            <a:grpSpLocks noChangeAspect="1"/>
          </p:cNvGrpSpPr>
          <p:nvPr/>
        </p:nvGrpSpPr>
        <p:grpSpPr bwMode="auto">
          <a:xfrm>
            <a:off x="3490287" y="2608263"/>
            <a:ext cx="987425" cy="820737"/>
            <a:chOff x="3572" y="2719"/>
            <a:chExt cx="622" cy="517"/>
          </a:xfrm>
        </p:grpSpPr>
        <p:sp>
          <p:nvSpPr>
            <p:cNvPr id="80" name="AutoShape 33">
              <a:extLst>
                <a:ext uri="{FF2B5EF4-FFF2-40B4-BE49-F238E27FC236}">
                  <a16:creationId xmlns:a16="http://schemas.microsoft.com/office/drawing/2014/main" id="{F908F962-8398-4D8C-927A-1D4EFF6BA759}"/>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Freeform 35">
              <a:extLst>
                <a:ext uri="{FF2B5EF4-FFF2-40B4-BE49-F238E27FC236}">
                  <a16:creationId xmlns:a16="http://schemas.microsoft.com/office/drawing/2014/main" id="{D9985249-B447-4B0F-9CE6-DF35322248C9}"/>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36">
              <a:extLst>
                <a:ext uri="{FF2B5EF4-FFF2-40B4-BE49-F238E27FC236}">
                  <a16:creationId xmlns:a16="http://schemas.microsoft.com/office/drawing/2014/main" id="{D6DBBE3F-F969-48A8-B50D-38F5783ECD52}"/>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Freeform 37">
              <a:extLst>
                <a:ext uri="{FF2B5EF4-FFF2-40B4-BE49-F238E27FC236}">
                  <a16:creationId xmlns:a16="http://schemas.microsoft.com/office/drawing/2014/main" id="{0990C0EC-ADCB-4C9A-B87F-42B5BF7F7DE9}"/>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38">
              <a:extLst>
                <a:ext uri="{FF2B5EF4-FFF2-40B4-BE49-F238E27FC236}">
                  <a16:creationId xmlns:a16="http://schemas.microsoft.com/office/drawing/2014/main" id="{5D374DE7-F52C-43C7-B491-3A1E09CE4B8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Freeform 39">
              <a:extLst>
                <a:ext uri="{FF2B5EF4-FFF2-40B4-BE49-F238E27FC236}">
                  <a16:creationId xmlns:a16="http://schemas.microsoft.com/office/drawing/2014/main" id="{BCEB9D6C-3897-4010-914F-F667AA60F8BC}"/>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Freeform 40">
              <a:extLst>
                <a:ext uri="{FF2B5EF4-FFF2-40B4-BE49-F238E27FC236}">
                  <a16:creationId xmlns:a16="http://schemas.microsoft.com/office/drawing/2014/main" id="{078BEF85-C66C-4E86-960F-1BC857C49A38}"/>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Oval 41">
              <a:extLst>
                <a:ext uri="{FF2B5EF4-FFF2-40B4-BE49-F238E27FC236}">
                  <a16:creationId xmlns:a16="http://schemas.microsoft.com/office/drawing/2014/main" id="{CAC158A6-A9FB-4244-A121-F5F74FAD5905}"/>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42">
              <a:extLst>
                <a:ext uri="{FF2B5EF4-FFF2-40B4-BE49-F238E27FC236}">
                  <a16:creationId xmlns:a16="http://schemas.microsoft.com/office/drawing/2014/main" id="{0BEBA575-06A6-4629-8FC2-3A112323A3E8}"/>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79" name="TextBox 78">
            <a:extLst>
              <a:ext uri="{FF2B5EF4-FFF2-40B4-BE49-F238E27FC236}">
                <a16:creationId xmlns:a16="http://schemas.microsoft.com/office/drawing/2014/main" id="{C3E1EA93-02FC-4895-A929-7D77B298168D}"/>
              </a:ext>
            </a:extLst>
          </p:cNvPr>
          <p:cNvSpPr txBox="1"/>
          <p:nvPr/>
        </p:nvSpPr>
        <p:spPr>
          <a:xfrm>
            <a:off x="533466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109" name="TextBox 108">
            <a:extLst>
              <a:ext uri="{FF2B5EF4-FFF2-40B4-BE49-F238E27FC236}">
                <a16:creationId xmlns:a16="http://schemas.microsoft.com/office/drawing/2014/main" id="{91EB7650-DAF8-4911-8AF8-E076A54A54ED}"/>
              </a:ext>
            </a:extLst>
          </p:cNvPr>
          <p:cNvSpPr txBox="1"/>
          <p:nvPr/>
        </p:nvSpPr>
        <p:spPr>
          <a:xfrm>
            <a:off x="519750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new services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design for scaling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rigor and guidance for technology and architecture selection</a:t>
            </a:r>
          </a:p>
        </p:txBody>
      </p:sp>
      <p:sp>
        <p:nvSpPr>
          <p:cNvPr id="91" name="TextBox 90">
            <a:extLst>
              <a:ext uri="{FF2B5EF4-FFF2-40B4-BE49-F238E27FC236}">
                <a16:creationId xmlns:a16="http://schemas.microsoft.com/office/drawing/2014/main" id="{CA0FEC48-1F60-4A4D-A01D-1D72A50D36AE}"/>
              </a:ext>
            </a:extLst>
          </p:cNvPr>
          <p:cNvSpPr txBox="1"/>
          <p:nvPr/>
        </p:nvSpPr>
        <p:spPr>
          <a:xfrm>
            <a:off x="759972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110" name="TextBox 109">
            <a:extLst>
              <a:ext uri="{FF2B5EF4-FFF2-40B4-BE49-F238E27FC236}">
                <a16:creationId xmlns:a16="http://schemas.microsoft.com/office/drawing/2014/main" id="{DFCB1A2C-0E32-407D-90FA-CD76EDDA87BA}"/>
              </a:ext>
            </a:extLst>
          </p:cNvPr>
          <p:cNvSpPr txBox="1"/>
          <p:nvPr/>
        </p:nvSpPr>
        <p:spPr>
          <a:xfrm>
            <a:off x="7462560" y="3822808"/>
            <a:ext cx="2103120" cy="1938992"/>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resiliency features/capabilities for better architecture design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data back up practices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resiliency testing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support for disaster recovery</a:t>
            </a:r>
          </a:p>
        </p:txBody>
      </p:sp>
      <p:sp>
        <p:nvSpPr>
          <p:cNvPr id="106" name="TextBox 105">
            <a:extLst>
              <a:ext uri="{FF2B5EF4-FFF2-40B4-BE49-F238E27FC236}">
                <a16:creationId xmlns:a16="http://schemas.microsoft.com/office/drawing/2014/main" id="{CE371AF3-E96D-4067-AEDC-0EE31E635383}"/>
              </a:ext>
            </a:extLst>
          </p:cNvPr>
          <p:cNvSpPr txBox="1"/>
          <p:nvPr/>
        </p:nvSpPr>
        <p:spPr>
          <a:xfrm>
            <a:off x="98647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11" name="TextBox 110">
            <a:extLst>
              <a:ext uri="{FF2B5EF4-FFF2-40B4-BE49-F238E27FC236}">
                <a16:creationId xmlns:a16="http://schemas.microsoft.com/office/drawing/2014/main" id="{C2D33EC5-E2F1-4B6C-A083-9B6D6B9696EB}"/>
              </a:ext>
            </a:extLst>
          </p:cNvPr>
          <p:cNvSpPr txBox="1"/>
          <p:nvPr/>
        </p:nvSpPr>
        <p:spPr>
          <a:xfrm>
            <a:off x="972762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access control mechanism (authentication)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security threat detection mechanism</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security thread response plan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encryption process</a:t>
            </a:r>
          </a:p>
        </p:txBody>
      </p:sp>
      <p:sp>
        <p:nvSpPr>
          <p:cNvPr id="15" name="TextBox 14">
            <a:extLst>
              <a:ext uri="{FF2B5EF4-FFF2-40B4-BE49-F238E27FC236}">
                <a16:creationId xmlns:a16="http://schemas.microsoft.com/office/drawing/2014/main" id="{24D1C68B-CE8B-4399-81BF-967F9F7757EB}"/>
              </a:ext>
            </a:extLst>
          </p:cNvPr>
          <p:cNvSpPr txBox="1"/>
          <p:nvPr/>
        </p:nvSpPr>
        <p:spPr>
          <a:xfrm>
            <a:off x="411589" y="622153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pic>
        <p:nvPicPr>
          <p:cNvPr id="2" name="Picture 1">
            <a:extLst>
              <a:ext uri="{FF2B5EF4-FFF2-40B4-BE49-F238E27FC236}">
                <a16:creationId xmlns:a16="http://schemas.microsoft.com/office/drawing/2014/main" id="{B252FDC6-59B2-4C97-9EB4-5AEF18C18D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1870CABC-F3AF-4ED2-804E-35F826E41CF2}"/>
              </a:ext>
            </a:extLst>
          </p:cNvPr>
          <p:cNvGrpSpPr/>
          <p:nvPr/>
        </p:nvGrpSpPr>
        <p:grpSpPr>
          <a:xfrm>
            <a:off x="8038192" y="2553355"/>
            <a:ext cx="872835" cy="914400"/>
            <a:chOff x="8038192" y="2535506"/>
            <a:chExt cx="872835" cy="914400"/>
          </a:xfrm>
        </p:grpSpPr>
        <p:sp>
          <p:nvSpPr>
            <p:cNvPr id="115" name="Graphic 4" descr="Badge Tick with solid fill">
              <a:extLst>
                <a:ext uri="{FF2B5EF4-FFF2-40B4-BE49-F238E27FC236}">
                  <a16:creationId xmlns:a16="http://schemas.microsoft.com/office/drawing/2014/main" id="{25179508-968F-425E-90A8-B702D5F335E1}"/>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6" name="Graphic 4" descr="Badge Tick with solid fill">
              <a:extLst>
                <a:ext uri="{FF2B5EF4-FFF2-40B4-BE49-F238E27FC236}">
                  <a16:creationId xmlns:a16="http://schemas.microsoft.com/office/drawing/2014/main" id="{01802FAB-B95D-4E97-90D5-5ACEDF2E7F19}"/>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0" name="Group 19">
            <a:extLst>
              <a:ext uri="{FF2B5EF4-FFF2-40B4-BE49-F238E27FC236}">
                <a16:creationId xmlns:a16="http://schemas.microsoft.com/office/drawing/2014/main" id="{A680BDDB-C86F-4B75-BFD0-D394440FFFF8}"/>
              </a:ext>
            </a:extLst>
          </p:cNvPr>
          <p:cNvGrpSpPr/>
          <p:nvPr/>
        </p:nvGrpSpPr>
        <p:grpSpPr>
          <a:xfrm>
            <a:off x="10359192" y="2553355"/>
            <a:ext cx="742256" cy="914400"/>
            <a:chOff x="10359192" y="2479536"/>
            <a:chExt cx="742256" cy="914400"/>
          </a:xfrm>
        </p:grpSpPr>
        <p:sp>
          <p:nvSpPr>
            <p:cNvPr id="124" name="Freeform: Shape 123">
              <a:extLst>
                <a:ext uri="{FF2B5EF4-FFF2-40B4-BE49-F238E27FC236}">
                  <a16:creationId xmlns:a16="http://schemas.microsoft.com/office/drawing/2014/main" id="{105829EF-7FA1-46D0-A5F5-E3BEAEDB06AF}"/>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5" name="Freeform: Shape 124">
              <a:extLst>
                <a:ext uri="{FF2B5EF4-FFF2-40B4-BE49-F238E27FC236}">
                  <a16:creationId xmlns:a16="http://schemas.microsoft.com/office/drawing/2014/main" id="{4AAFD8BE-55E6-4B83-98CE-6A5C8F3600CF}"/>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6" name="Freeform: Shape 125">
              <a:extLst>
                <a:ext uri="{FF2B5EF4-FFF2-40B4-BE49-F238E27FC236}">
                  <a16:creationId xmlns:a16="http://schemas.microsoft.com/office/drawing/2014/main" id="{7D50FDF4-C45D-42E6-996C-9B9B97C7CDFD}"/>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nvGrpSpPr>
          <p:cNvPr id="46" name="Group 4">
            <a:extLst>
              <a:ext uri="{FF2B5EF4-FFF2-40B4-BE49-F238E27FC236}">
                <a16:creationId xmlns:a16="http://schemas.microsoft.com/office/drawing/2014/main" id="{AAEB28B1-5A21-4E4C-B728-FA9FD59D0683}"/>
              </a:ext>
            </a:extLst>
          </p:cNvPr>
          <p:cNvGrpSpPr>
            <a:grpSpLocks noChangeAspect="1"/>
          </p:cNvGrpSpPr>
          <p:nvPr/>
        </p:nvGrpSpPr>
        <p:grpSpPr bwMode="auto">
          <a:xfrm>
            <a:off x="5802440" y="2490055"/>
            <a:ext cx="914400" cy="914400"/>
            <a:chOff x="8417" y="3338"/>
            <a:chExt cx="374" cy="374"/>
          </a:xfrm>
        </p:grpSpPr>
        <p:sp>
          <p:nvSpPr>
            <p:cNvPr id="47" name="AutoShape 3">
              <a:extLst>
                <a:ext uri="{FF2B5EF4-FFF2-40B4-BE49-F238E27FC236}">
                  <a16:creationId xmlns:a16="http://schemas.microsoft.com/office/drawing/2014/main" id="{86106B28-6E3E-49F5-A33A-FE9B5D0C64EA}"/>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5">
              <a:extLst>
                <a:ext uri="{FF2B5EF4-FFF2-40B4-BE49-F238E27FC236}">
                  <a16:creationId xmlns:a16="http://schemas.microsoft.com/office/drawing/2014/main" id="{3AB2E988-6C45-454A-9B49-A7A755E75015}"/>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Freeform 6">
              <a:extLst>
                <a:ext uri="{FF2B5EF4-FFF2-40B4-BE49-F238E27FC236}">
                  <a16:creationId xmlns:a16="http://schemas.microsoft.com/office/drawing/2014/main" id="{B080BF18-491D-4D92-90E8-929D8030018F}"/>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7">
              <a:extLst>
                <a:ext uri="{FF2B5EF4-FFF2-40B4-BE49-F238E27FC236}">
                  <a16:creationId xmlns:a16="http://schemas.microsoft.com/office/drawing/2014/main" id="{EF65F74F-FC8B-441F-81EA-11332F29267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Freeform 8">
              <a:extLst>
                <a:ext uri="{FF2B5EF4-FFF2-40B4-BE49-F238E27FC236}">
                  <a16:creationId xmlns:a16="http://schemas.microsoft.com/office/drawing/2014/main" id="{DD97ACD7-BF8D-442C-AAD9-E44BADBAB5BC}"/>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9">
              <a:extLst>
                <a:ext uri="{FF2B5EF4-FFF2-40B4-BE49-F238E27FC236}">
                  <a16:creationId xmlns:a16="http://schemas.microsoft.com/office/drawing/2014/main" id="{C6243DF6-00B0-4B11-9E4E-341689CBD721}"/>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10">
              <a:extLst>
                <a:ext uri="{FF2B5EF4-FFF2-40B4-BE49-F238E27FC236}">
                  <a16:creationId xmlns:a16="http://schemas.microsoft.com/office/drawing/2014/main" id="{9C36D75E-9323-4B31-AAA2-906D54F62129}"/>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11">
              <a:extLst>
                <a:ext uri="{FF2B5EF4-FFF2-40B4-BE49-F238E27FC236}">
                  <a16:creationId xmlns:a16="http://schemas.microsoft.com/office/drawing/2014/main" id="{CC9843C3-2AAB-4D01-9340-5061E8A1A59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12">
              <a:extLst>
                <a:ext uri="{FF2B5EF4-FFF2-40B4-BE49-F238E27FC236}">
                  <a16:creationId xmlns:a16="http://schemas.microsoft.com/office/drawing/2014/main" id="{C69C14FD-06C0-4458-8A65-DA23DFA2755F}"/>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13">
              <a:extLst>
                <a:ext uri="{FF2B5EF4-FFF2-40B4-BE49-F238E27FC236}">
                  <a16:creationId xmlns:a16="http://schemas.microsoft.com/office/drawing/2014/main" id="{E595595F-8A6F-4B24-B8F5-4D6544F33993}"/>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14">
              <a:extLst>
                <a:ext uri="{FF2B5EF4-FFF2-40B4-BE49-F238E27FC236}">
                  <a16:creationId xmlns:a16="http://schemas.microsoft.com/office/drawing/2014/main" id="{40308777-89AC-4854-955C-FC6894AEDA73}"/>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15">
              <a:extLst>
                <a:ext uri="{FF2B5EF4-FFF2-40B4-BE49-F238E27FC236}">
                  <a16:creationId xmlns:a16="http://schemas.microsoft.com/office/drawing/2014/main" id="{87C745F3-D8C4-42B9-B0B2-3FAC93D79EC0}"/>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16">
              <a:extLst>
                <a:ext uri="{FF2B5EF4-FFF2-40B4-BE49-F238E27FC236}">
                  <a16:creationId xmlns:a16="http://schemas.microsoft.com/office/drawing/2014/main" id="{6CFC3701-8CD0-41DB-AFD1-9E50DCAFA17E}"/>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17">
              <a:extLst>
                <a:ext uri="{FF2B5EF4-FFF2-40B4-BE49-F238E27FC236}">
                  <a16:creationId xmlns:a16="http://schemas.microsoft.com/office/drawing/2014/main" id="{998A6DC3-E456-410D-A45E-4953C8129B7B}"/>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Rectangle 18">
              <a:extLst>
                <a:ext uri="{FF2B5EF4-FFF2-40B4-BE49-F238E27FC236}">
                  <a16:creationId xmlns:a16="http://schemas.microsoft.com/office/drawing/2014/main" id="{8E014A47-24E0-41E5-819F-A37644EFC691}"/>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19">
              <a:extLst>
                <a:ext uri="{FF2B5EF4-FFF2-40B4-BE49-F238E27FC236}">
                  <a16:creationId xmlns:a16="http://schemas.microsoft.com/office/drawing/2014/main" id="{E7B5637B-B25D-4E04-B850-75C19FDB2A5A}"/>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20">
              <a:extLst>
                <a:ext uri="{FF2B5EF4-FFF2-40B4-BE49-F238E27FC236}">
                  <a16:creationId xmlns:a16="http://schemas.microsoft.com/office/drawing/2014/main" id="{380AACE9-88F1-4D72-931F-96B0CA04974D}"/>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21">
              <a:extLst>
                <a:ext uri="{FF2B5EF4-FFF2-40B4-BE49-F238E27FC236}">
                  <a16:creationId xmlns:a16="http://schemas.microsoft.com/office/drawing/2014/main" id="{E2DC8B0F-EA41-485F-8298-CCE75B3E8C01}"/>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22">
              <a:extLst>
                <a:ext uri="{FF2B5EF4-FFF2-40B4-BE49-F238E27FC236}">
                  <a16:creationId xmlns:a16="http://schemas.microsoft.com/office/drawing/2014/main" id="{BA68CA17-7823-4623-883A-C4C0815E24D7}"/>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23">
              <a:extLst>
                <a:ext uri="{FF2B5EF4-FFF2-40B4-BE49-F238E27FC236}">
                  <a16:creationId xmlns:a16="http://schemas.microsoft.com/office/drawing/2014/main" id="{85BD5F4F-C040-4384-952A-3CEDCC6C523C}"/>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Freeform 24">
              <a:extLst>
                <a:ext uri="{FF2B5EF4-FFF2-40B4-BE49-F238E27FC236}">
                  <a16:creationId xmlns:a16="http://schemas.microsoft.com/office/drawing/2014/main" id="{E28696C6-96FA-4707-8CC9-A369E1AE869F}"/>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25">
              <a:extLst>
                <a:ext uri="{FF2B5EF4-FFF2-40B4-BE49-F238E27FC236}">
                  <a16:creationId xmlns:a16="http://schemas.microsoft.com/office/drawing/2014/main" id="{1823A0CA-A9AB-4C9F-897F-EC7C6F1B9E49}"/>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Rectangle 26">
              <a:extLst>
                <a:ext uri="{FF2B5EF4-FFF2-40B4-BE49-F238E27FC236}">
                  <a16:creationId xmlns:a16="http://schemas.microsoft.com/office/drawing/2014/main" id="{50845498-C6A6-4AED-8936-92BB9E0E701F}"/>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27">
              <a:extLst>
                <a:ext uri="{FF2B5EF4-FFF2-40B4-BE49-F238E27FC236}">
                  <a16:creationId xmlns:a16="http://schemas.microsoft.com/office/drawing/2014/main" id="{416F0C97-6ED9-49A7-920C-E7BA18918E04}"/>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28">
              <a:extLst>
                <a:ext uri="{FF2B5EF4-FFF2-40B4-BE49-F238E27FC236}">
                  <a16:creationId xmlns:a16="http://schemas.microsoft.com/office/drawing/2014/main" id="{272C9772-C81F-47B6-9449-A7F0155F906B}"/>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29">
              <a:extLst>
                <a:ext uri="{FF2B5EF4-FFF2-40B4-BE49-F238E27FC236}">
                  <a16:creationId xmlns:a16="http://schemas.microsoft.com/office/drawing/2014/main" id="{55136B3B-EFF0-4E64-B856-F3A435D6EBAE}"/>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30">
              <a:extLst>
                <a:ext uri="{FF2B5EF4-FFF2-40B4-BE49-F238E27FC236}">
                  <a16:creationId xmlns:a16="http://schemas.microsoft.com/office/drawing/2014/main" id="{1A9AD0ED-BD1E-443B-ABF9-49D569E4428C}"/>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31">
              <a:extLst>
                <a:ext uri="{FF2B5EF4-FFF2-40B4-BE49-F238E27FC236}">
                  <a16:creationId xmlns:a16="http://schemas.microsoft.com/office/drawing/2014/main" id="{7E444AB6-479B-4E3B-A055-0961155750AC}"/>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ustDataLst>
      <p:tags r:id="rId1"/>
    </p:custDataLst>
    <p:extLst>
      <p:ext uri="{BB962C8B-B14F-4D97-AF65-F5344CB8AC3E}">
        <p14:creationId xmlns:p14="http://schemas.microsoft.com/office/powerpoint/2010/main" val="40748919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a:bodyPr>
          <a:lstStyle/>
          <a:p>
            <a:r>
              <a:rPr lang="en-US" sz="3600" b="1">
                <a:solidFill>
                  <a:srgbClr val="4FE7FF"/>
                </a:solidFill>
                <a:latin typeface="Segoe UI Semibold" panose="020B0702040204020203" pitchFamily="34" charset="0"/>
                <a:cs typeface="Segoe UI Semibold" panose="020B0702040204020203" pitchFamily="34" charset="0"/>
              </a:rPr>
              <a:t>Best practices to drive workload quality</a:t>
            </a:r>
          </a:p>
        </p:txBody>
      </p:sp>
      <p:sp>
        <p:nvSpPr>
          <p:cNvPr id="7" name="TextBox 6">
            <a:extLst>
              <a:ext uri="{FF2B5EF4-FFF2-40B4-BE49-F238E27FC236}">
                <a16:creationId xmlns:a16="http://schemas.microsoft.com/office/drawing/2014/main" id="{72211803-2C90-4CEB-998C-1D68912817B0}"/>
              </a:ext>
            </a:extLst>
          </p:cNvPr>
          <p:cNvSpPr txBox="1"/>
          <p:nvPr/>
        </p:nvSpPr>
        <p:spPr>
          <a:xfrm>
            <a:off x="414171" y="612182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9" name="Group 8">
            <a:extLst>
              <a:ext uri="{FF2B5EF4-FFF2-40B4-BE49-F238E27FC236}">
                <a16:creationId xmlns:a16="http://schemas.microsoft.com/office/drawing/2014/main" id="{687A98EE-82C3-440B-830D-7DA33A1674D0}"/>
              </a:ext>
            </a:extLst>
          </p:cNvPr>
          <p:cNvGrpSpPr/>
          <p:nvPr/>
        </p:nvGrpSpPr>
        <p:grpSpPr>
          <a:xfrm>
            <a:off x="568929" y="1609031"/>
            <a:ext cx="2103120" cy="3865361"/>
            <a:chOff x="568929" y="1609031"/>
            <a:chExt cx="2103120" cy="3865361"/>
          </a:xfrm>
        </p:grpSpPr>
        <p:sp>
          <p:nvSpPr>
            <p:cNvPr id="34" name="TextBox 33">
              <a:extLst>
                <a:ext uri="{FF2B5EF4-FFF2-40B4-BE49-F238E27FC236}">
                  <a16:creationId xmlns:a16="http://schemas.microsoft.com/office/drawing/2014/main" id="{5F0F4B90-7518-4D1C-BAB0-AC9E0FDB0EBE}"/>
                </a:ext>
              </a:extLst>
            </p:cNvPr>
            <p:cNvSpPr txBox="1"/>
            <p:nvPr/>
          </p:nvSpPr>
          <p:spPr>
            <a:xfrm>
              <a:off x="706089"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2" name="TextBox 1">
              <a:extLst>
                <a:ext uri="{FF2B5EF4-FFF2-40B4-BE49-F238E27FC236}">
                  <a16:creationId xmlns:a16="http://schemas.microsoft.com/office/drawing/2014/main" id="{3920D86F-B3A5-445B-AC2F-22F213FC88AB}"/>
                </a:ext>
              </a:extLst>
            </p:cNvPr>
            <p:cNvSpPr txBox="1"/>
            <p:nvPr/>
          </p:nvSpPr>
          <p:spPr>
            <a:xfrm>
              <a:off x="568929" y="3904732"/>
              <a:ext cx="2103120" cy="156966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Azure Hybrid Benefit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Reserve Instances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Shutdown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Resize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Move to PAAS</a:t>
              </a:r>
            </a:p>
          </p:txBody>
        </p:sp>
      </p:grpSp>
      <p:sp>
        <p:nvSpPr>
          <p:cNvPr id="37" name="TextBox 36">
            <a:extLst>
              <a:ext uri="{FF2B5EF4-FFF2-40B4-BE49-F238E27FC236}">
                <a16:creationId xmlns:a16="http://schemas.microsoft.com/office/drawing/2014/main" id="{8E3CCF26-DB01-4421-84E9-FCF1F8FBC781}"/>
              </a:ext>
            </a:extLst>
          </p:cNvPr>
          <p:cNvSpPr txBox="1"/>
          <p:nvPr/>
        </p:nvSpPr>
        <p:spPr>
          <a:xfrm>
            <a:off x="2953086"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97" name="TextBox 96">
            <a:extLst>
              <a:ext uri="{FF2B5EF4-FFF2-40B4-BE49-F238E27FC236}">
                <a16:creationId xmlns:a16="http://schemas.microsoft.com/office/drawing/2014/main" id="{3A7FB4C7-D5EF-41BA-91DD-112F2379454A}"/>
              </a:ext>
            </a:extLst>
          </p:cNvPr>
          <p:cNvSpPr txBox="1"/>
          <p:nvPr/>
        </p:nvSpPr>
        <p:spPr>
          <a:xfrm>
            <a:off x="2815926" y="3904732"/>
            <a:ext cx="2103120" cy="1323439"/>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DevOps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Processes and cadence</a:t>
            </a:r>
          </a:p>
        </p:txBody>
      </p:sp>
      <p:sp>
        <p:nvSpPr>
          <p:cNvPr id="68" name="TextBox 67">
            <a:extLst>
              <a:ext uri="{FF2B5EF4-FFF2-40B4-BE49-F238E27FC236}">
                <a16:creationId xmlns:a16="http://schemas.microsoft.com/office/drawing/2014/main" id="{E27B2619-D9A2-4537-9F2A-8C664FC53220}"/>
              </a:ext>
            </a:extLst>
          </p:cNvPr>
          <p:cNvSpPr txBox="1"/>
          <p:nvPr/>
        </p:nvSpPr>
        <p:spPr>
          <a:xfrm>
            <a:off x="5200083"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98" name="TextBox 97">
            <a:extLst>
              <a:ext uri="{FF2B5EF4-FFF2-40B4-BE49-F238E27FC236}">
                <a16:creationId xmlns:a16="http://schemas.microsoft.com/office/drawing/2014/main" id="{B9E958BD-9041-4FAE-957E-D4F513B1AFD5}"/>
              </a:ext>
            </a:extLst>
          </p:cNvPr>
          <p:cNvSpPr txBox="1"/>
          <p:nvPr/>
        </p:nvSpPr>
        <p:spPr>
          <a:xfrm>
            <a:off x="5062923" y="3904732"/>
            <a:ext cx="2103120" cy="830997"/>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Design for scaling</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performance</a:t>
            </a:r>
          </a:p>
        </p:txBody>
      </p:sp>
      <p:sp>
        <p:nvSpPr>
          <p:cNvPr id="80" name="TextBox 79">
            <a:extLst>
              <a:ext uri="{FF2B5EF4-FFF2-40B4-BE49-F238E27FC236}">
                <a16:creationId xmlns:a16="http://schemas.microsoft.com/office/drawing/2014/main" id="{CE2A2539-E25F-460B-8568-604916BB9B22}"/>
              </a:ext>
            </a:extLst>
          </p:cNvPr>
          <p:cNvSpPr txBox="1"/>
          <p:nvPr/>
        </p:nvSpPr>
        <p:spPr>
          <a:xfrm>
            <a:off x="74470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99" name="TextBox 98">
            <a:extLst>
              <a:ext uri="{FF2B5EF4-FFF2-40B4-BE49-F238E27FC236}">
                <a16:creationId xmlns:a16="http://schemas.microsoft.com/office/drawing/2014/main" id="{CBF46320-316E-4670-A330-0C7D9E47E740}"/>
              </a:ext>
            </a:extLst>
          </p:cNvPr>
          <p:cNvSpPr txBox="1"/>
          <p:nvPr/>
        </p:nvSpPr>
        <p:spPr>
          <a:xfrm>
            <a:off x="7309920" y="3904732"/>
            <a:ext cx="2103120" cy="2554545"/>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Define requirements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Test with simulations and forced failovers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 consistently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health</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Respond to failure and disaster</a:t>
            </a:r>
          </a:p>
        </p:txBody>
      </p:sp>
      <p:grpSp>
        <p:nvGrpSpPr>
          <p:cNvPr id="13" name="Group 12">
            <a:extLst>
              <a:ext uri="{FF2B5EF4-FFF2-40B4-BE49-F238E27FC236}">
                <a16:creationId xmlns:a16="http://schemas.microsoft.com/office/drawing/2014/main" id="{2107032E-BE09-4A48-A933-1507E6D15A85}"/>
              </a:ext>
            </a:extLst>
          </p:cNvPr>
          <p:cNvGrpSpPr/>
          <p:nvPr/>
        </p:nvGrpSpPr>
        <p:grpSpPr>
          <a:xfrm>
            <a:off x="9556919" y="1609031"/>
            <a:ext cx="2103120" cy="4604025"/>
            <a:chOff x="9556919" y="1609031"/>
            <a:chExt cx="2103120" cy="4604025"/>
          </a:xfrm>
        </p:grpSpPr>
        <p:sp>
          <p:nvSpPr>
            <p:cNvPr id="95" name="TextBox 94">
              <a:extLst>
                <a:ext uri="{FF2B5EF4-FFF2-40B4-BE49-F238E27FC236}">
                  <a16:creationId xmlns:a16="http://schemas.microsoft.com/office/drawing/2014/main" id="{6796061B-A46F-43DB-AF65-2E830062685E}"/>
                </a:ext>
              </a:extLst>
            </p:cNvPr>
            <p:cNvSpPr txBox="1"/>
            <p:nvPr/>
          </p:nvSpPr>
          <p:spPr>
            <a:xfrm>
              <a:off x="9694079"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00" name="TextBox 99">
              <a:extLst>
                <a:ext uri="{FF2B5EF4-FFF2-40B4-BE49-F238E27FC236}">
                  <a16:creationId xmlns:a16="http://schemas.microsoft.com/office/drawing/2014/main" id="{BA2FE239-C079-4BD7-B2DA-68D3EAF43E4A}"/>
                </a:ext>
              </a:extLst>
            </p:cNvPr>
            <p:cNvSpPr txBox="1"/>
            <p:nvPr/>
          </p:nvSpPr>
          <p:spPr>
            <a:xfrm>
              <a:off x="9556919" y="3904732"/>
              <a:ext cx="2103120" cy="230832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Identity and access management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Infra protection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App security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Data encryption and sovereignty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 operations</a:t>
              </a:r>
            </a:p>
          </p:txBody>
        </p:sp>
      </p:grpSp>
      <p:grpSp>
        <p:nvGrpSpPr>
          <p:cNvPr id="96" name="Group 34">
            <a:extLst>
              <a:ext uri="{FF2B5EF4-FFF2-40B4-BE49-F238E27FC236}">
                <a16:creationId xmlns:a16="http://schemas.microsoft.com/office/drawing/2014/main" id="{800C0658-C288-454B-ADBB-ED48FDB5DCF4}"/>
              </a:ext>
            </a:extLst>
          </p:cNvPr>
          <p:cNvGrpSpPr>
            <a:grpSpLocks noChangeAspect="1"/>
          </p:cNvGrpSpPr>
          <p:nvPr/>
        </p:nvGrpSpPr>
        <p:grpSpPr bwMode="auto">
          <a:xfrm>
            <a:off x="3373773" y="2600185"/>
            <a:ext cx="987425" cy="820737"/>
            <a:chOff x="3572" y="2719"/>
            <a:chExt cx="622" cy="517"/>
          </a:xfrm>
        </p:grpSpPr>
        <p:sp>
          <p:nvSpPr>
            <p:cNvPr id="101" name="AutoShape 33">
              <a:extLst>
                <a:ext uri="{FF2B5EF4-FFF2-40B4-BE49-F238E27FC236}">
                  <a16:creationId xmlns:a16="http://schemas.microsoft.com/office/drawing/2014/main" id="{7CAD4C69-1180-455B-9971-77808A74976D}"/>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35">
              <a:extLst>
                <a:ext uri="{FF2B5EF4-FFF2-40B4-BE49-F238E27FC236}">
                  <a16:creationId xmlns:a16="http://schemas.microsoft.com/office/drawing/2014/main" id="{F9C193D5-DCAC-4BA4-8179-0908E7E5D550}"/>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36">
              <a:extLst>
                <a:ext uri="{FF2B5EF4-FFF2-40B4-BE49-F238E27FC236}">
                  <a16:creationId xmlns:a16="http://schemas.microsoft.com/office/drawing/2014/main" id="{C3C468E6-2245-428A-92E8-4471EE9CC196}"/>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 name="Freeform 37">
              <a:extLst>
                <a:ext uri="{FF2B5EF4-FFF2-40B4-BE49-F238E27FC236}">
                  <a16:creationId xmlns:a16="http://schemas.microsoft.com/office/drawing/2014/main" id="{12F3DCAA-47D6-4989-83D3-7ECC6AD148F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5" name="Freeform 38">
              <a:extLst>
                <a:ext uri="{FF2B5EF4-FFF2-40B4-BE49-F238E27FC236}">
                  <a16:creationId xmlns:a16="http://schemas.microsoft.com/office/drawing/2014/main" id="{D002F32F-4AB0-4DD8-93E5-0F419F76616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6" name="Freeform 39">
              <a:extLst>
                <a:ext uri="{FF2B5EF4-FFF2-40B4-BE49-F238E27FC236}">
                  <a16:creationId xmlns:a16="http://schemas.microsoft.com/office/drawing/2014/main" id="{4F0AD8CA-764F-4032-8E7A-8D33CB2DAF9A}"/>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Freeform 40">
              <a:extLst>
                <a:ext uri="{FF2B5EF4-FFF2-40B4-BE49-F238E27FC236}">
                  <a16:creationId xmlns:a16="http://schemas.microsoft.com/office/drawing/2014/main" id="{1386CCAA-9238-4FFF-A403-C92BE7477F9D}"/>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8" name="Oval 41">
              <a:extLst>
                <a:ext uri="{FF2B5EF4-FFF2-40B4-BE49-F238E27FC236}">
                  <a16:creationId xmlns:a16="http://schemas.microsoft.com/office/drawing/2014/main" id="{0108BE3A-29CF-47B3-A0CD-0C88F36D6574}"/>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Freeform 42">
              <a:extLst>
                <a:ext uri="{FF2B5EF4-FFF2-40B4-BE49-F238E27FC236}">
                  <a16:creationId xmlns:a16="http://schemas.microsoft.com/office/drawing/2014/main" id="{36C2B923-5BE7-4FE7-AEFE-6864A5778CA6}"/>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10" name="Picture 109">
            <a:extLst>
              <a:ext uri="{FF2B5EF4-FFF2-40B4-BE49-F238E27FC236}">
                <a16:creationId xmlns:a16="http://schemas.microsoft.com/office/drawing/2014/main" id="{F2E3E46C-B365-4238-9D91-CC93CF8FB1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112" name="Group 111">
            <a:extLst>
              <a:ext uri="{FF2B5EF4-FFF2-40B4-BE49-F238E27FC236}">
                <a16:creationId xmlns:a16="http://schemas.microsoft.com/office/drawing/2014/main" id="{4F1B3975-C20A-46BD-9262-2957D2EFE420}"/>
              </a:ext>
            </a:extLst>
          </p:cNvPr>
          <p:cNvGrpSpPr/>
          <p:nvPr/>
        </p:nvGrpSpPr>
        <p:grpSpPr>
          <a:xfrm>
            <a:off x="8038192" y="2553355"/>
            <a:ext cx="872835" cy="914400"/>
            <a:chOff x="8038192" y="2535506"/>
            <a:chExt cx="872835" cy="914400"/>
          </a:xfrm>
        </p:grpSpPr>
        <p:sp>
          <p:nvSpPr>
            <p:cNvPr id="113" name="Graphic 4" descr="Badge Tick with solid fill">
              <a:extLst>
                <a:ext uri="{FF2B5EF4-FFF2-40B4-BE49-F238E27FC236}">
                  <a16:creationId xmlns:a16="http://schemas.microsoft.com/office/drawing/2014/main" id="{173926AE-D9AF-4811-ADFA-108EBE007EC6}"/>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4" name="Graphic 4" descr="Badge Tick with solid fill">
              <a:extLst>
                <a:ext uri="{FF2B5EF4-FFF2-40B4-BE49-F238E27FC236}">
                  <a16:creationId xmlns:a16="http://schemas.microsoft.com/office/drawing/2014/main" id="{802BB4C9-3AD9-478E-B6EE-F7E53808B325}"/>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115" name="Group 114">
            <a:extLst>
              <a:ext uri="{FF2B5EF4-FFF2-40B4-BE49-F238E27FC236}">
                <a16:creationId xmlns:a16="http://schemas.microsoft.com/office/drawing/2014/main" id="{0B09EE4F-9463-4F52-AC76-98AAD623AECC}"/>
              </a:ext>
            </a:extLst>
          </p:cNvPr>
          <p:cNvGrpSpPr/>
          <p:nvPr/>
        </p:nvGrpSpPr>
        <p:grpSpPr>
          <a:xfrm>
            <a:off x="10359192" y="2553355"/>
            <a:ext cx="742256" cy="914400"/>
            <a:chOff x="10359192" y="2479536"/>
            <a:chExt cx="742256" cy="914400"/>
          </a:xfrm>
        </p:grpSpPr>
        <p:sp>
          <p:nvSpPr>
            <p:cNvPr id="116" name="Freeform: Shape 115">
              <a:extLst>
                <a:ext uri="{FF2B5EF4-FFF2-40B4-BE49-F238E27FC236}">
                  <a16:creationId xmlns:a16="http://schemas.microsoft.com/office/drawing/2014/main" id="{C8D3783B-69F4-40A5-B2C0-2BCE5802D727}"/>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7" name="Freeform: Shape 116">
              <a:extLst>
                <a:ext uri="{FF2B5EF4-FFF2-40B4-BE49-F238E27FC236}">
                  <a16:creationId xmlns:a16="http://schemas.microsoft.com/office/drawing/2014/main" id="{7E389D50-5E69-4AC5-8518-C76ECBA2E80A}"/>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8" name="Freeform: Shape 117">
              <a:extLst>
                <a:ext uri="{FF2B5EF4-FFF2-40B4-BE49-F238E27FC236}">
                  <a16:creationId xmlns:a16="http://schemas.microsoft.com/office/drawing/2014/main" id="{D1524BD4-293E-4FA8-BA3C-E2FAC49FC4FE}"/>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nvGrpSpPr>
          <p:cNvPr id="35" name="Group 4">
            <a:extLst>
              <a:ext uri="{FF2B5EF4-FFF2-40B4-BE49-F238E27FC236}">
                <a16:creationId xmlns:a16="http://schemas.microsoft.com/office/drawing/2014/main" id="{E5831748-A63E-4865-9BA8-E864EA49B025}"/>
              </a:ext>
            </a:extLst>
          </p:cNvPr>
          <p:cNvGrpSpPr>
            <a:grpSpLocks noChangeAspect="1"/>
          </p:cNvGrpSpPr>
          <p:nvPr/>
        </p:nvGrpSpPr>
        <p:grpSpPr bwMode="auto">
          <a:xfrm>
            <a:off x="5547426" y="2507633"/>
            <a:ext cx="1005840" cy="1005840"/>
            <a:chOff x="8417" y="3338"/>
            <a:chExt cx="374" cy="374"/>
          </a:xfrm>
        </p:grpSpPr>
        <p:sp>
          <p:nvSpPr>
            <p:cNvPr id="36" name="AutoShape 3">
              <a:extLst>
                <a:ext uri="{FF2B5EF4-FFF2-40B4-BE49-F238E27FC236}">
                  <a16:creationId xmlns:a16="http://schemas.microsoft.com/office/drawing/2014/main" id="{2E55616C-478F-4156-ACAE-B6D0F51798E0}"/>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5">
              <a:extLst>
                <a:ext uri="{FF2B5EF4-FFF2-40B4-BE49-F238E27FC236}">
                  <a16:creationId xmlns:a16="http://schemas.microsoft.com/office/drawing/2014/main" id="{E265F0BE-F84D-4BD1-A438-24864226B2A0}"/>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6">
              <a:extLst>
                <a:ext uri="{FF2B5EF4-FFF2-40B4-BE49-F238E27FC236}">
                  <a16:creationId xmlns:a16="http://schemas.microsoft.com/office/drawing/2014/main" id="{12D4B855-6417-408E-8D83-ECED094BEB6E}"/>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7">
              <a:extLst>
                <a:ext uri="{FF2B5EF4-FFF2-40B4-BE49-F238E27FC236}">
                  <a16:creationId xmlns:a16="http://schemas.microsoft.com/office/drawing/2014/main" id="{29184B9F-9EA9-4E06-ABC5-25102D32501A}"/>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8">
              <a:extLst>
                <a:ext uri="{FF2B5EF4-FFF2-40B4-BE49-F238E27FC236}">
                  <a16:creationId xmlns:a16="http://schemas.microsoft.com/office/drawing/2014/main" id="{C136259E-B92E-44BB-883A-BE683AF8E7F2}"/>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9">
              <a:extLst>
                <a:ext uri="{FF2B5EF4-FFF2-40B4-BE49-F238E27FC236}">
                  <a16:creationId xmlns:a16="http://schemas.microsoft.com/office/drawing/2014/main" id="{399EE2C4-B1F7-423B-AD35-822F3053103B}"/>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10">
              <a:extLst>
                <a:ext uri="{FF2B5EF4-FFF2-40B4-BE49-F238E27FC236}">
                  <a16:creationId xmlns:a16="http://schemas.microsoft.com/office/drawing/2014/main" id="{3EC6602C-0D30-4F63-A592-D91AC35CA5F3}"/>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11">
              <a:extLst>
                <a:ext uri="{FF2B5EF4-FFF2-40B4-BE49-F238E27FC236}">
                  <a16:creationId xmlns:a16="http://schemas.microsoft.com/office/drawing/2014/main" id="{83C8A164-4785-4666-80D7-29EA8090238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12">
              <a:extLst>
                <a:ext uri="{FF2B5EF4-FFF2-40B4-BE49-F238E27FC236}">
                  <a16:creationId xmlns:a16="http://schemas.microsoft.com/office/drawing/2014/main" id="{8EBD3224-19EC-48E1-A789-8B42933C3A97}"/>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13">
              <a:extLst>
                <a:ext uri="{FF2B5EF4-FFF2-40B4-BE49-F238E27FC236}">
                  <a16:creationId xmlns:a16="http://schemas.microsoft.com/office/drawing/2014/main" id="{C975F95D-CA1A-40FE-B03F-A7A7E326FBB8}"/>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14">
              <a:extLst>
                <a:ext uri="{FF2B5EF4-FFF2-40B4-BE49-F238E27FC236}">
                  <a16:creationId xmlns:a16="http://schemas.microsoft.com/office/drawing/2014/main" id="{045B26B5-9661-49E5-9AF8-B25B2BAA1317}"/>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15">
              <a:extLst>
                <a:ext uri="{FF2B5EF4-FFF2-40B4-BE49-F238E27FC236}">
                  <a16:creationId xmlns:a16="http://schemas.microsoft.com/office/drawing/2014/main" id="{9C32533E-A642-4F81-B4C4-1740B71C75CF}"/>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Rectangle 16">
              <a:extLst>
                <a:ext uri="{FF2B5EF4-FFF2-40B4-BE49-F238E27FC236}">
                  <a16:creationId xmlns:a16="http://schemas.microsoft.com/office/drawing/2014/main" id="{D200D197-B48B-4C18-866A-52711BC55DEF}"/>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17">
              <a:extLst>
                <a:ext uri="{FF2B5EF4-FFF2-40B4-BE49-F238E27FC236}">
                  <a16:creationId xmlns:a16="http://schemas.microsoft.com/office/drawing/2014/main" id="{8316F702-C689-4EB7-A7F5-C9BD066ABDD7}"/>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Rectangle 18">
              <a:extLst>
                <a:ext uri="{FF2B5EF4-FFF2-40B4-BE49-F238E27FC236}">
                  <a16:creationId xmlns:a16="http://schemas.microsoft.com/office/drawing/2014/main" id="{42DCB61F-8F0F-440F-A25D-ADC1D93AEAF4}"/>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19">
              <a:extLst>
                <a:ext uri="{FF2B5EF4-FFF2-40B4-BE49-F238E27FC236}">
                  <a16:creationId xmlns:a16="http://schemas.microsoft.com/office/drawing/2014/main" id="{0D2E2247-7FAC-43FC-9057-09F657E66685}"/>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20">
              <a:extLst>
                <a:ext uri="{FF2B5EF4-FFF2-40B4-BE49-F238E27FC236}">
                  <a16:creationId xmlns:a16="http://schemas.microsoft.com/office/drawing/2014/main" id="{1902C5D8-9A46-4247-9576-DA9ACBDE66D5}"/>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21">
              <a:extLst>
                <a:ext uri="{FF2B5EF4-FFF2-40B4-BE49-F238E27FC236}">
                  <a16:creationId xmlns:a16="http://schemas.microsoft.com/office/drawing/2014/main" id="{D1DB3EA8-2FEE-48A6-93FE-D14D821E3509}"/>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22">
              <a:extLst>
                <a:ext uri="{FF2B5EF4-FFF2-40B4-BE49-F238E27FC236}">
                  <a16:creationId xmlns:a16="http://schemas.microsoft.com/office/drawing/2014/main" id="{1FC93929-1243-437B-A847-C4014C055BBB}"/>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23">
              <a:extLst>
                <a:ext uri="{FF2B5EF4-FFF2-40B4-BE49-F238E27FC236}">
                  <a16:creationId xmlns:a16="http://schemas.microsoft.com/office/drawing/2014/main" id="{324A5426-2C35-4A2D-ABBD-BD2FB0DF23A0}"/>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24">
              <a:extLst>
                <a:ext uri="{FF2B5EF4-FFF2-40B4-BE49-F238E27FC236}">
                  <a16:creationId xmlns:a16="http://schemas.microsoft.com/office/drawing/2014/main" id="{73CC5027-AD9A-47E4-BACB-6E7548A29F0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25">
              <a:extLst>
                <a:ext uri="{FF2B5EF4-FFF2-40B4-BE49-F238E27FC236}">
                  <a16:creationId xmlns:a16="http://schemas.microsoft.com/office/drawing/2014/main" id="{CEFC8D5C-5343-41D7-B6B1-DF74EF338D1A}"/>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26">
              <a:extLst>
                <a:ext uri="{FF2B5EF4-FFF2-40B4-BE49-F238E27FC236}">
                  <a16:creationId xmlns:a16="http://schemas.microsoft.com/office/drawing/2014/main" id="{EB2A2C2E-6B85-4D0B-A609-80E457FE3AD5}"/>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27">
              <a:extLst>
                <a:ext uri="{FF2B5EF4-FFF2-40B4-BE49-F238E27FC236}">
                  <a16:creationId xmlns:a16="http://schemas.microsoft.com/office/drawing/2014/main" id="{3121330B-7E2C-4F91-9A06-16E3A4AFCE77}"/>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Freeform 28">
              <a:extLst>
                <a:ext uri="{FF2B5EF4-FFF2-40B4-BE49-F238E27FC236}">
                  <a16:creationId xmlns:a16="http://schemas.microsoft.com/office/drawing/2014/main" id="{A710AC62-CF7D-438D-841E-4A637F278F3D}"/>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29">
              <a:extLst>
                <a:ext uri="{FF2B5EF4-FFF2-40B4-BE49-F238E27FC236}">
                  <a16:creationId xmlns:a16="http://schemas.microsoft.com/office/drawing/2014/main" id="{676EBC2C-790E-497F-B966-44FEF08F6BC6}"/>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30">
              <a:extLst>
                <a:ext uri="{FF2B5EF4-FFF2-40B4-BE49-F238E27FC236}">
                  <a16:creationId xmlns:a16="http://schemas.microsoft.com/office/drawing/2014/main" id="{28653864-A196-4C1A-A2CD-5DBD1B7001A7}"/>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31">
              <a:extLst>
                <a:ext uri="{FF2B5EF4-FFF2-40B4-BE49-F238E27FC236}">
                  <a16:creationId xmlns:a16="http://schemas.microsoft.com/office/drawing/2014/main" id="{33910A25-2249-4FF1-BFE0-CA11AEEC2959}"/>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ustDataLst>
      <p:tags r:id="rId1"/>
    </p:custDataLst>
    <p:extLst>
      <p:ext uri="{BB962C8B-B14F-4D97-AF65-F5344CB8AC3E}">
        <p14:creationId xmlns:p14="http://schemas.microsoft.com/office/powerpoint/2010/main" val="22409425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8DF5946B-52E1-4DCC-BA3B-61A79BD8A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63" y="151522"/>
            <a:ext cx="2488676" cy="1115443"/>
          </a:xfrm>
          <a:prstGeom prst="rect">
            <a:avLst/>
          </a:prstGeom>
        </p:spPr>
      </p:pic>
      <p:pic>
        <p:nvPicPr>
          <p:cNvPr id="6" name="Picture 5" descr="A picture containing clock&#10;&#10;Description automatically generated">
            <a:extLst>
              <a:ext uri="{FF2B5EF4-FFF2-40B4-BE49-F238E27FC236}">
                <a16:creationId xmlns:a16="http://schemas.microsoft.com/office/drawing/2014/main" id="{05B3471A-EEBC-4E3C-B4ED-4136239A34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4751" y="1428267"/>
            <a:ext cx="4260916" cy="4185787"/>
          </a:xfrm>
          <a:prstGeom prst="rect">
            <a:avLst/>
          </a:prstGeom>
        </p:spPr>
      </p:pic>
      <p:sp>
        <p:nvSpPr>
          <p:cNvPr id="7" name="TextBox 6">
            <a:extLst>
              <a:ext uri="{FF2B5EF4-FFF2-40B4-BE49-F238E27FC236}">
                <a16:creationId xmlns:a16="http://schemas.microsoft.com/office/drawing/2014/main" id="{DF68B3D7-6A77-446B-9BE0-5761866275FA}"/>
              </a:ext>
            </a:extLst>
          </p:cNvPr>
          <p:cNvSpPr txBox="1"/>
          <p:nvPr/>
        </p:nvSpPr>
        <p:spPr>
          <a:xfrm>
            <a:off x="414778" y="3463602"/>
            <a:ext cx="5779833" cy="707886"/>
          </a:xfrm>
          <a:prstGeom prst="rect">
            <a:avLst/>
          </a:prstGeom>
          <a:noFill/>
        </p:spPr>
        <p:txBody>
          <a:bodyPr wrap="square" rtlCol="0">
            <a:spAutoFit/>
          </a:bodyPr>
          <a:lstStyle/>
          <a:p>
            <a:r>
              <a:rPr lang="en-US" sz="4000" dirty="0">
                <a:latin typeface="Segoe UI" panose="020B0502040204020203" pitchFamily="34" charset="0"/>
                <a:cs typeface="Segoe UI" panose="020B0502040204020203" pitchFamily="34" charset="0"/>
              </a:rPr>
              <a:t>[</a:t>
            </a:r>
            <a:r>
              <a:rPr lang="en-US" sz="4000" dirty="0" err="1">
                <a:latin typeface="Segoe UI" panose="020B0502040204020203" pitchFamily="34" charset="0"/>
                <a:cs typeface="Segoe UI" panose="020B0502040204020203" pitchFamily="34" charset="0"/>
              </a:rPr>
              <a:t>WAF_Pillar_Name</a:t>
            </a:r>
            <a:r>
              <a:rPr lang="en-US" sz="4000" dirty="0">
                <a:latin typeface="Segoe UI" panose="020B0502040204020203" pitchFamily="34" charset="0"/>
                <a:cs typeface="Segoe UI" panose="020B0502040204020203" pitchFamily="34" charset="0"/>
              </a:rPr>
              <a:t>]</a:t>
            </a:r>
          </a:p>
        </p:txBody>
      </p:sp>
      <p:sp>
        <p:nvSpPr>
          <p:cNvPr id="8" name="TextBox 7">
            <a:extLst>
              <a:ext uri="{FF2B5EF4-FFF2-40B4-BE49-F238E27FC236}">
                <a16:creationId xmlns:a16="http://schemas.microsoft.com/office/drawing/2014/main" id="{18E67519-EB92-47EA-95FF-71912384D9F3}"/>
              </a:ext>
            </a:extLst>
          </p:cNvPr>
          <p:cNvSpPr txBox="1"/>
          <p:nvPr/>
        </p:nvSpPr>
        <p:spPr>
          <a:xfrm>
            <a:off x="414778" y="5429388"/>
            <a:ext cx="5302021"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Report generated: [</a:t>
            </a:r>
            <a:r>
              <a:rPr lang="en-US" dirty="0" err="1">
                <a:latin typeface="Segoe UI" panose="020B0502040204020203" pitchFamily="34" charset="0"/>
                <a:cs typeface="Segoe UI" panose="020B0502040204020203" pitchFamily="34" charset="0"/>
              </a:rPr>
              <a:t>Report_Date</a:t>
            </a:r>
            <a:r>
              <a:rPr lang="en-US"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4044188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a:xfrm>
            <a:off x="753359" y="365126"/>
            <a:ext cx="10515600" cy="700103"/>
          </a:xfrm>
        </p:spPr>
        <p:txBody>
          <a:bodyPr/>
          <a:lstStyle/>
          <a:p>
            <a:r>
              <a:rPr lang="en-US">
                <a:latin typeface="Segoe UI" panose="020B0502040204020203" pitchFamily="34" charset="0"/>
                <a:cs typeface="Segoe UI" panose="020B0502040204020203" pitchFamily="34" charset="0"/>
              </a:rPr>
              <a:t>Executive Summary</a:t>
            </a:r>
            <a:endParaRPr lang="en-US"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403E0E98-5DA7-4DA9-B9CC-19ACE9F902EC}"/>
              </a:ext>
            </a:extLst>
          </p:cNvPr>
          <p:cNvSpPr txBox="1"/>
          <p:nvPr/>
        </p:nvSpPr>
        <p:spPr>
          <a:xfrm>
            <a:off x="1339624" y="3672411"/>
            <a:ext cx="1913340" cy="369332"/>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Capability Score</a:t>
            </a:r>
          </a:p>
        </p:txBody>
      </p:sp>
      <p:sp>
        <p:nvSpPr>
          <p:cNvPr id="8" name="TextBox 7">
            <a:extLst>
              <a:ext uri="{FF2B5EF4-FFF2-40B4-BE49-F238E27FC236}">
                <a16:creationId xmlns:a16="http://schemas.microsoft.com/office/drawing/2014/main" id="{3E3E86A1-51F0-4ACE-9110-65C339009DC5}"/>
              </a:ext>
            </a:extLst>
          </p:cNvPr>
          <p:cNvSpPr txBox="1"/>
          <p:nvPr/>
        </p:nvSpPr>
        <p:spPr>
          <a:xfrm>
            <a:off x="1668837" y="4045376"/>
            <a:ext cx="1087526" cy="461665"/>
          </a:xfrm>
          <a:prstGeom prst="rect">
            <a:avLst/>
          </a:prstGeom>
          <a:noFill/>
        </p:spPr>
        <p:txBody>
          <a:bodyPr wrap="square" rtlCol="0">
            <a:spAutoFit/>
          </a:bodyPr>
          <a:lstStyle/>
          <a:p>
            <a:pPr algn="ctr"/>
            <a:r>
              <a:rPr lang="en-US" sz="2400" b="1" dirty="0">
                <a:latin typeface="Segoe UI" panose="020B0502040204020203" pitchFamily="34" charset="0"/>
                <a:cs typeface="Segoe UI" panose="020B0502040204020203" pitchFamily="34" charset="0"/>
              </a:rPr>
              <a:t>[Sc]</a:t>
            </a:r>
          </a:p>
        </p:txBody>
      </p:sp>
      <p:sp>
        <p:nvSpPr>
          <p:cNvPr id="9" name="TextBox 8">
            <a:extLst>
              <a:ext uri="{FF2B5EF4-FFF2-40B4-BE49-F238E27FC236}">
                <a16:creationId xmlns:a16="http://schemas.microsoft.com/office/drawing/2014/main" id="{03055892-809B-4369-8DC3-837607F92822}"/>
              </a:ext>
            </a:extLst>
          </p:cNvPr>
          <p:cNvSpPr txBox="1"/>
          <p:nvPr/>
        </p:nvSpPr>
        <p:spPr>
          <a:xfrm>
            <a:off x="541683" y="4588001"/>
            <a:ext cx="3485519" cy="276999"/>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Pillar_Maturity_Description</a:t>
            </a:r>
            <a:r>
              <a:rPr lang="en-US" sz="1200" dirty="0">
                <a:latin typeface="Segoe UI" panose="020B0502040204020203" pitchFamily="34" charset="0"/>
                <a:cs typeface="Segoe UI" panose="020B0502040204020203" pitchFamily="34" charset="0"/>
              </a:rPr>
              <a:t>]</a:t>
            </a:r>
          </a:p>
        </p:txBody>
      </p:sp>
      <p:sp>
        <p:nvSpPr>
          <p:cNvPr id="10" name="TextBox 9">
            <a:extLst>
              <a:ext uri="{FF2B5EF4-FFF2-40B4-BE49-F238E27FC236}">
                <a16:creationId xmlns:a16="http://schemas.microsoft.com/office/drawing/2014/main" id="{0E5A7937-C405-4E1D-A3A8-1BECC411166F}"/>
              </a:ext>
            </a:extLst>
          </p:cNvPr>
          <p:cNvSpPr txBox="1"/>
          <p:nvPr/>
        </p:nvSpPr>
        <p:spPr>
          <a:xfrm>
            <a:off x="4345497" y="1586508"/>
            <a:ext cx="6324159" cy="406265"/>
          </a:xfrm>
          <a:prstGeom prst="rect">
            <a:avLst/>
          </a:prstGeom>
          <a:noFill/>
        </p:spPr>
        <p:txBody>
          <a:bodyPr wrap="square" rtlCol="0">
            <a:spAutoFit/>
          </a:bodyPr>
          <a:lstStyle/>
          <a:p>
            <a:r>
              <a:rPr lang="en-US" sz="2000" b="1">
                <a:latin typeface="Segoe UI" panose="020B0502040204020203" pitchFamily="34" charset="0"/>
                <a:cs typeface="Segoe UI" panose="020B0502040204020203" pitchFamily="34" charset="0"/>
              </a:rPr>
              <a:t>Areas of focus to raise your capability score</a:t>
            </a:r>
            <a:endParaRPr lang="en-US" sz="2000" b="1" dirty="0">
              <a:latin typeface="Segoe UI" panose="020B0502040204020203" pitchFamily="34" charset="0"/>
              <a:cs typeface="Segoe UI" panose="020B0502040204020203" pitchFamily="34" charset="0"/>
            </a:endParaRPr>
          </a:p>
        </p:txBody>
      </p:sp>
      <p:cxnSp>
        <p:nvCxnSpPr>
          <p:cNvPr id="33" name="Straight Connector 32">
            <a:extLst>
              <a:ext uri="{FF2B5EF4-FFF2-40B4-BE49-F238E27FC236}">
                <a16:creationId xmlns:a16="http://schemas.microsoft.com/office/drawing/2014/main" id="{AB75820A-4AB7-4F9E-987C-56F577C895DD}"/>
              </a:ext>
            </a:extLst>
          </p:cNvPr>
          <p:cNvCxnSpPr>
            <a:cxnSpLocks/>
          </p:cNvCxnSpPr>
          <p:nvPr/>
        </p:nvCxnSpPr>
        <p:spPr>
          <a:xfrm>
            <a:off x="383568" y="6370484"/>
            <a:ext cx="11210017" cy="0"/>
          </a:xfrm>
          <a:prstGeom prst="line">
            <a:avLst/>
          </a:prstGeom>
          <a:ln w="6350"/>
        </p:spPr>
        <p:style>
          <a:lnRef idx="1">
            <a:schemeClr val="dk1"/>
          </a:lnRef>
          <a:fillRef idx="0">
            <a:schemeClr val="dk1"/>
          </a:fillRef>
          <a:effectRef idx="0">
            <a:schemeClr val="dk1"/>
          </a:effectRef>
          <a:fontRef idx="minor">
            <a:schemeClr val="tx1"/>
          </a:fontRef>
        </p:style>
      </p:cxnSp>
      <p:pic>
        <p:nvPicPr>
          <p:cNvPr id="2" name="Picture 1" descr="A picture containing drawing&#10;&#10;Description automatically generated">
            <a:extLst>
              <a:ext uri="{FF2B5EF4-FFF2-40B4-BE49-F238E27FC236}">
                <a16:creationId xmlns:a16="http://schemas.microsoft.com/office/drawing/2014/main" id="{FC62FFDF-31E4-4B37-8145-BCD2CD958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sp>
        <p:nvSpPr>
          <p:cNvPr id="15" name="Rectangle 14">
            <a:extLst>
              <a:ext uri="{FF2B5EF4-FFF2-40B4-BE49-F238E27FC236}">
                <a16:creationId xmlns:a16="http://schemas.microsoft.com/office/drawing/2014/main" id="{A90F76FF-2EB4-4F7B-A2BC-9AC4BADD3D0E}"/>
              </a:ext>
            </a:extLst>
          </p:cNvPr>
          <p:cNvSpPr/>
          <p:nvPr/>
        </p:nvSpPr>
        <p:spPr>
          <a:xfrm>
            <a:off x="697706" y="3364708"/>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a:extLst>
              <a:ext uri="{FF2B5EF4-FFF2-40B4-BE49-F238E27FC236}">
                <a16:creationId xmlns:a16="http://schemas.microsoft.com/office/drawing/2014/main" id="{6B900603-4563-4EE8-88E5-CF41A9E3D314}"/>
              </a:ext>
            </a:extLst>
          </p:cNvPr>
          <p:cNvSpPr/>
          <p:nvPr/>
        </p:nvSpPr>
        <p:spPr>
          <a:xfrm>
            <a:off x="1758185" y="3365848"/>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40179111-8EC3-41D6-9524-11F6E57B6BC4}"/>
              </a:ext>
            </a:extLst>
          </p:cNvPr>
          <p:cNvSpPr/>
          <p:nvPr/>
        </p:nvSpPr>
        <p:spPr>
          <a:xfrm>
            <a:off x="2817323" y="3365945"/>
            <a:ext cx="1047750" cy="80767"/>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3" name="Straight Connector 22">
            <a:extLst>
              <a:ext uri="{FF2B5EF4-FFF2-40B4-BE49-F238E27FC236}">
                <a16:creationId xmlns:a16="http://schemas.microsoft.com/office/drawing/2014/main" id="{AB43E8F0-8C3C-4F1E-919E-E1ECE342E8DE}"/>
              </a:ext>
            </a:extLst>
          </p:cNvPr>
          <p:cNvCxnSpPr>
            <a:cxnSpLocks/>
          </p:cNvCxnSpPr>
          <p:nvPr/>
        </p:nvCxnSpPr>
        <p:spPr>
          <a:xfrm>
            <a:off x="736692" y="3313996"/>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8" name="Table 28">
            <a:extLst>
              <a:ext uri="{FF2B5EF4-FFF2-40B4-BE49-F238E27FC236}">
                <a16:creationId xmlns:a16="http://schemas.microsoft.com/office/drawing/2014/main" id="{DF4E3A34-F519-48B0-93A5-6358AEB67186}"/>
              </a:ext>
            </a:extLst>
          </p:cNvPr>
          <p:cNvGraphicFramePr>
            <a:graphicFrameLocks noGrp="1"/>
          </p:cNvGraphicFramePr>
          <p:nvPr>
            <p:extLst>
              <p:ext uri="{D42A27DB-BD31-4B8C-83A1-F6EECF244321}">
                <p14:modId xmlns:p14="http://schemas.microsoft.com/office/powerpoint/2010/main" val="702197537"/>
              </p:ext>
            </p:extLst>
          </p:nvPr>
        </p:nvGraphicFramePr>
        <p:xfrm>
          <a:off x="697705" y="3105072"/>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Critical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Moderate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Excellent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
        <p:nvSpPr>
          <p:cNvPr id="16" name="TextBox 15">
            <a:extLst>
              <a:ext uri="{FF2B5EF4-FFF2-40B4-BE49-F238E27FC236}">
                <a16:creationId xmlns:a16="http://schemas.microsoft.com/office/drawing/2014/main" id="{8FAEC4C6-4999-49FA-9A20-D5286ACF228D}"/>
              </a:ext>
            </a:extLst>
          </p:cNvPr>
          <p:cNvSpPr txBox="1"/>
          <p:nvPr/>
        </p:nvSpPr>
        <p:spPr>
          <a:xfrm>
            <a:off x="5379784" y="2206196"/>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[S1]</a:t>
            </a:r>
          </a:p>
        </p:txBody>
      </p:sp>
      <p:sp>
        <p:nvSpPr>
          <p:cNvPr id="18" name="TextBox 17">
            <a:extLst>
              <a:ext uri="{FF2B5EF4-FFF2-40B4-BE49-F238E27FC236}">
                <a16:creationId xmlns:a16="http://schemas.microsoft.com/office/drawing/2014/main" id="{534C3077-CDBF-4AF7-9BDC-213801286609}"/>
              </a:ext>
            </a:extLst>
          </p:cNvPr>
          <p:cNvSpPr txBox="1"/>
          <p:nvPr/>
        </p:nvSpPr>
        <p:spPr>
          <a:xfrm>
            <a:off x="6038856" y="2201381"/>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[Domain_1]</a:t>
            </a:r>
          </a:p>
        </p:txBody>
      </p:sp>
      <p:pic>
        <p:nvPicPr>
          <p:cNvPr id="20" name="Picture 19" descr="AltText:FocusAreaScore0">
            <a:extLst>
              <a:ext uri="{FF2B5EF4-FFF2-40B4-BE49-F238E27FC236}">
                <a16:creationId xmlns:a16="http://schemas.microsoft.com/office/drawing/2014/main" id="{89181935-928F-4933-BA6F-EC5DD1349DE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2240736"/>
            <a:ext cx="448073" cy="340281"/>
          </a:xfrm>
          <a:prstGeom prst="rect">
            <a:avLst/>
          </a:prstGeom>
        </p:spPr>
      </p:pic>
      <p:sp>
        <p:nvSpPr>
          <p:cNvPr id="22" name="TextBox 21">
            <a:extLst>
              <a:ext uri="{FF2B5EF4-FFF2-40B4-BE49-F238E27FC236}">
                <a16:creationId xmlns:a16="http://schemas.microsoft.com/office/drawing/2014/main" id="{26EC3D75-A7AA-419E-954A-541DBD940CE3}"/>
              </a:ext>
            </a:extLst>
          </p:cNvPr>
          <p:cNvSpPr txBox="1"/>
          <p:nvPr/>
        </p:nvSpPr>
        <p:spPr>
          <a:xfrm>
            <a:off x="5379784" y="2729385"/>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[S2]</a:t>
            </a:r>
          </a:p>
        </p:txBody>
      </p:sp>
      <p:sp>
        <p:nvSpPr>
          <p:cNvPr id="25" name="TextBox 24">
            <a:extLst>
              <a:ext uri="{FF2B5EF4-FFF2-40B4-BE49-F238E27FC236}">
                <a16:creationId xmlns:a16="http://schemas.microsoft.com/office/drawing/2014/main" id="{92D996AE-5E09-476E-81FB-22FA58980C80}"/>
              </a:ext>
            </a:extLst>
          </p:cNvPr>
          <p:cNvSpPr txBox="1"/>
          <p:nvPr/>
        </p:nvSpPr>
        <p:spPr>
          <a:xfrm>
            <a:off x="6038856" y="2724570"/>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Domain_2]</a:t>
            </a:r>
            <a:endParaRPr lang="en-US" dirty="0">
              <a:latin typeface="Segoe UI" panose="020B0502040204020203" pitchFamily="34" charset="0"/>
              <a:cs typeface="Segoe UI" panose="020B0502040204020203" pitchFamily="34" charset="0"/>
            </a:endParaRPr>
          </a:p>
        </p:txBody>
      </p:sp>
      <p:pic>
        <p:nvPicPr>
          <p:cNvPr id="26" name="Picture 25" descr="AltText:FocusAreaScore0">
            <a:extLst>
              <a:ext uri="{FF2B5EF4-FFF2-40B4-BE49-F238E27FC236}">
                <a16:creationId xmlns:a16="http://schemas.microsoft.com/office/drawing/2014/main" id="{84584DBA-19CF-4346-8079-46C03DD9E73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2763925"/>
            <a:ext cx="448073" cy="340281"/>
          </a:xfrm>
          <a:prstGeom prst="rect">
            <a:avLst/>
          </a:prstGeom>
        </p:spPr>
      </p:pic>
      <p:sp>
        <p:nvSpPr>
          <p:cNvPr id="41" name="TextBox 40">
            <a:extLst>
              <a:ext uri="{FF2B5EF4-FFF2-40B4-BE49-F238E27FC236}">
                <a16:creationId xmlns:a16="http://schemas.microsoft.com/office/drawing/2014/main" id="{5F718C7C-8E6C-4F1F-880F-BE556A2A4FA1}"/>
              </a:ext>
            </a:extLst>
          </p:cNvPr>
          <p:cNvSpPr txBox="1"/>
          <p:nvPr/>
        </p:nvSpPr>
        <p:spPr>
          <a:xfrm>
            <a:off x="5379784" y="3246736"/>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[S3]</a:t>
            </a:r>
          </a:p>
        </p:txBody>
      </p:sp>
      <p:sp>
        <p:nvSpPr>
          <p:cNvPr id="43" name="TextBox 42">
            <a:extLst>
              <a:ext uri="{FF2B5EF4-FFF2-40B4-BE49-F238E27FC236}">
                <a16:creationId xmlns:a16="http://schemas.microsoft.com/office/drawing/2014/main" id="{9A0E3318-F6C4-42EA-8925-F6A87532565D}"/>
              </a:ext>
            </a:extLst>
          </p:cNvPr>
          <p:cNvSpPr txBox="1"/>
          <p:nvPr/>
        </p:nvSpPr>
        <p:spPr>
          <a:xfrm>
            <a:off x="6038856" y="3241921"/>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[Domain_3]</a:t>
            </a:r>
          </a:p>
        </p:txBody>
      </p:sp>
      <p:pic>
        <p:nvPicPr>
          <p:cNvPr id="45" name="Picture 44" descr="AltText:FocusAreaScore0">
            <a:extLst>
              <a:ext uri="{FF2B5EF4-FFF2-40B4-BE49-F238E27FC236}">
                <a16:creationId xmlns:a16="http://schemas.microsoft.com/office/drawing/2014/main" id="{B53BF202-0EE5-4181-AD0E-37FC0C51366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3281276"/>
            <a:ext cx="448073" cy="340281"/>
          </a:xfrm>
          <a:prstGeom prst="rect">
            <a:avLst/>
          </a:prstGeom>
        </p:spPr>
      </p:pic>
      <p:sp>
        <p:nvSpPr>
          <p:cNvPr id="47" name="TextBox 46">
            <a:extLst>
              <a:ext uri="{FF2B5EF4-FFF2-40B4-BE49-F238E27FC236}">
                <a16:creationId xmlns:a16="http://schemas.microsoft.com/office/drawing/2014/main" id="{97A63E6B-1073-45D8-81B7-6FB833A473A3}"/>
              </a:ext>
            </a:extLst>
          </p:cNvPr>
          <p:cNvSpPr txBox="1"/>
          <p:nvPr/>
        </p:nvSpPr>
        <p:spPr>
          <a:xfrm>
            <a:off x="5379784" y="3764988"/>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[S4]</a:t>
            </a:r>
          </a:p>
        </p:txBody>
      </p:sp>
      <p:sp>
        <p:nvSpPr>
          <p:cNvPr id="49" name="TextBox 48">
            <a:extLst>
              <a:ext uri="{FF2B5EF4-FFF2-40B4-BE49-F238E27FC236}">
                <a16:creationId xmlns:a16="http://schemas.microsoft.com/office/drawing/2014/main" id="{D8B9A33B-ADD7-4791-8FF2-6D7E50EF2C36}"/>
              </a:ext>
            </a:extLst>
          </p:cNvPr>
          <p:cNvSpPr txBox="1"/>
          <p:nvPr/>
        </p:nvSpPr>
        <p:spPr>
          <a:xfrm>
            <a:off x="6038856" y="3760173"/>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[Domain_4]</a:t>
            </a:r>
          </a:p>
        </p:txBody>
      </p:sp>
      <p:pic>
        <p:nvPicPr>
          <p:cNvPr id="51" name="Picture 50" descr="AltText:FocusAreaScore0">
            <a:extLst>
              <a:ext uri="{FF2B5EF4-FFF2-40B4-BE49-F238E27FC236}">
                <a16:creationId xmlns:a16="http://schemas.microsoft.com/office/drawing/2014/main" id="{879EF4F3-5DB6-49E5-99DA-24390DB4FF1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3799528"/>
            <a:ext cx="448073" cy="340281"/>
          </a:xfrm>
          <a:prstGeom prst="rect">
            <a:avLst/>
          </a:prstGeom>
        </p:spPr>
      </p:pic>
      <p:sp>
        <p:nvSpPr>
          <p:cNvPr id="53" name="TextBox 52">
            <a:extLst>
              <a:ext uri="{FF2B5EF4-FFF2-40B4-BE49-F238E27FC236}">
                <a16:creationId xmlns:a16="http://schemas.microsoft.com/office/drawing/2014/main" id="{DE4F2781-57BF-400E-9776-D0CB596ECA76}"/>
              </a:ext>
            </a:extLst>
          </p:cNvPr>
          <p:cNvSpPr txBox="1"/>
          <p:nvPr/>
        </p:nvSpPr>
        <p:spPr>
          <a:xfrm>
            <a:off x="5379784" y="4281799"/>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[S5]</a:t>
            </a:r>
          </a:p>
        </p:txBody>
      </p:sp>
      <p:sp>
        <p:nvSpPr>
          <p:cNvPr id="55" name="TextBox 54">
            <a:extLst>
              <a:ext uri="{FF2B5EF4-FFF2-40B4-BE49-F238E27FC236}">
                <a16:creationId xmlns:a16="http://schemas.microsoft.com/office/drawing/2014/main" id="{89E44410-8F83-483F-AF65-068A8FA9E76C}"/>
              </a:ext>
            </a:extLst>
          </p:cNvPr>
          <p:cNvSpPr txBox="1"/>
          <p:nvPr/>
        </p:nvSpPr>
        <p:spPr>
          <a:xfrm>
            <a:off x="6038856" y="4276984"/>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[Domain_5]</a:t>
            </a:r>
          </a:p>
        </p:txBody>
      </p:sp>
      <p:pic>
        <p:nvPicPr>
          <p:cNvPr id="57" name="Picture 56" descr="AltText:FocusAreaScore0">
            <a:extLst>
              <a:ext uri="{FF2B5EF4-FFF2-40B4-BE49-F238E27FC236}">
                <a16:creationId xmlns:a16="http://schemas.microsoft.com/office/drawing/2014/main" id="{F2CA0EDE-1458-4000-B0D0-FAE6E29232E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4316339"/>
            <a:ext cx="448073" cy="340281"/>
          </a:xfrm>
          <a:prstGeom prst="rect">
            <a:avLst/>
          </a:prstGeom>
        </p:spPr>
      </p:pic>
      <p:sp>
        <p:nvSpPr>
          <p:cNvPr id="59" name="TextBox 58">
            <a:extLst>
              <a:ext uri="{FF2B5EF4-FFF2-40B4-BE49-F238E27FC236}">
                <a16:creationId xmlns:a16="http://schemas.microsoft.com/office/drawing/2014/main" id="{91C29F1C-4489-4EBD-A4B7-A32D7A563807}"/>
              </a:ext>
            </a:extLst>
          </p:cNvPr>
          <p:cNvSpPr txBox="1"/>
          <p:nvPr/>
        </p:nvSpPr>
        <p:spPr>
          <a:xfrm>
            <a:off x="5379784" y="4825327"/>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[S6]</a:t>
            </a:r>
          </a:p>
        </p:txBody>
      </p:sp>
      <p:sp>
        <p:nvSpPr>
          <p:cNvPr id="61" name="TextBox 60">
            <a:extLst>
              <a:ext uri="{FF2B5EF4-FFF2-40B4-BE49-F238E27FC236}">
                <a16:creationId xmlns:a16="http://schemas.microsoft.com/office/drawing/2014/main" id="{89C2434E-16C4-48B5-AA76-0F387E7C12B5}"/>
              </a:ext>
            </a:extLst>
          </p:cNvPr>
          <p:cNvSpPr txBox="1"/>
          <p:nvPr/>
        </p:nvSpPr>
        <p:spPr>
          <a:xfrm>
            <a:off x="6038856" y="4820512"/>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Domain_6]</a:t>
            </a:r>
            <a:endParaRPr lang="en-US" dirty="0">
              <a:latin typeface="Segoe UI" panose="020B0502040204020203" pitchFamily="34" charset="0"/>
              <a:cs typeface="Segoe UI" panose="020B0502040204020203" pitchFamily="34" charset="0"/>
            </a:endParaRPr>
          </a:p>
        </p:txBody>
      </p:sp>
      <p:pic>
        <p:nvPicPr>
          <p:cNvPr id="63" name="Picture 62" descr="AltText:FocusAreaScore0">
            <a:extLst>
              <a:ext uri="{FF2B5EF4-FFF2-40B4-BE49-F238E27FC236}">
                <a16:creationId xmlns:a16="http://schemas.microsoft.com/office/drawing/2014/main" id="{2E6876F7-D800-44D1-BE73-6CB286E0788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4859867"/>
            <a:ext cx="448073" cy="340281"/>
          </a:xfrm>
          <a:prstGeom prst="rect">
            <a:avLst/>
          </a:prstGeom>
        </p:spPr>
      </p:pic>
      <p:sp>
        <p:nvSpPr>
          <p:cNvPr id="3" name="TextBox 2">
            <a:extLst>
              <a:ext uri="{FF2B5EF4-FFF2-40B4-BE49-F238E27FC236}">
                <a16:creationId xmlns:a16="http://schemas.microsoft.com/office/drawing/2014/main" id="{02A2312C-B6C0-45C8-BA07-32B020802FF8}"/>
              </a:ext>
            </a:extLst>
          </p:cNvPr>
          <p:cNvSpPr txBox="1"/>
          <p:nvPr/>
        </p:nvSpPr>
        <p:spPr>
          <a:xfrm>
            <a:off x="5379784" y="5350000"/>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[S7]</a:t>
            </a:r>
          </a:p>
        </p:txBody>
      </p:sp>
      <p:sp>
        <p:nvSpPr>
          <p:cNvPr id="5" name="TextBox 4">
            <a:extLst>
              <a:ext uri="{FF2B5EF4-FFF2-40B4-BE49-F238E27FC236}">
                <a16:creationId xmlns:a16="http://schemas.microsoft.com/office/drawing/2014/main" id="{449B3142-8E14-463C-9568-B853FC4E00D8}"/>
              </a:ext>
            </a:extLst>
          </p:cNvPr>
          <p:cNvSpPr txBox="1"/>
          <p:nvPr/>
        </p:nvSpPr>
        <p:spPr>
          <a:xfrm>
            <a:off x="6038856" y="5345185"/>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Domain_7]</a:t>
            </a:r>
            <a:endParaRPr lang="en-US" dirty="0">
              <a:latin typeface="Segoe UI" panose="020B0502040204020203" pitchFamily="34" charset="0"/>
              <a:cs typeface="Segoe UI" panose="020B0502040204020203" pitchFamily="34" charset="0"/>
            </a:endParaRPr>
          </a:p>
        </p:txBody>
      </p:sp>
      <p:pic>
        <p:nvPicPr>
          <p:cNvPr id="11" name="Picture 10" descr="AltText:FocusAreaScore0">
            <a:extLst>
              <a:ext uri="{FF2B5EF4-FFF2-40B4-BE49-F238E27FC236}">
                <a16:creationId xmlns:a16="http://schemas.microsoft.com/office/drawing/2014/main" id="{1EBA8035-212B-480B-8B1E-860C89CA3DA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5384540"/>
            <a:ext cx="448073" cy="340281"/>
          </a:xfrm>
          <a:prstGeom prst="rect">
            <a:avLst/>
          </a:prstGeom>
        </p:spPr>
      </p:pic>
      <p:sp>
        <p:nvSpPr>
          <p:cNvPr id="12" name="TextBox 11">
            <a:extLst>
              <a:ext uri="{FF2B5EF4-FFF2-40B4-BE49-F238E27FC236}">
                <a16:creationId xmlns:a16="http://schemas.microsoft.com/office/drawing/2014/main" id="{BF878C93-8775-4329-AC41-FB6E5F1F9E5D}"/>
              </a:ext>
            </a:extLst>
          </p:cNvPr>
          <p:cNvSpPr txBox="1"/>
          <p:nvPr/>
        </p:nvSpPr>
        <p:spPr>
          <a:xfrm>
            <a:off x="5379784" y="5820784"/>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[S8]</a:t>
            </a:r>
          </a:p>
        </p:txBody>
      </p:sp>
      <p:sp>
        <p:nvSpPr>
          <p:cNvPr id="13" name="TextBox 12">
            <a:extLst>
              <a:ext uri="{FF2B5EF4-FFF2-40B4-BE49-F238E27FC236}">
                <a16:creationId xmlns:a16="http://schemas.microsoft.com/office/drawing/2014/main" id="{DEACA864-3795-4B65-93F0-66CF1A79BB5F}"/>
              </a:ext>
            </a:extLst>
          </p:cNvPr>
          <p:cNvSpPr txBox="1"/>
          <p:nvPr/>
        </p:nvSpPr>
        <p:spPr>
          <a:xfrm>
            <a:off x="6038856" y="5815969"/>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Domain_8]</a:t>
            </a:r>
            <a:endParaRPr lang="en-US" dirty="0">
              <a:latin typeface="Segoe UI" panose="020B0502040204020203" pitchFamily="34" charset="0"/>
              <a:cs typeface="Segoe UI" panose="020B0502040204020203" pitchFamily="34" charset="0"/>
            </a:endParaRPr>
          </a:p>
        </p:txBody>
      </p:sp>
      <p:pic>
        <p:nvPicPr>
          <p:cNvPr id="14" name="Picture 13" descr="AltText:FocusAreaScore0">
            <a:extLst>
              <a:ext uri="{FF2B5EF4-FFF2-40B4-BE49-F238E27FC236}">
                <a16:creationId xmlns:a16="http://schemas.microsoft.com/office/drawing/2014/main" id="{296B9A7F-40EE-4F45-9BD3-33136A53C4E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5855324"/>
            <a:ext cx="448073" cy="340281"/>
          </a:xfrm>
          <a:prstGeom prst="rect">
            <a:avLst/>
          </a:prstGeom>
        </p:spPr>
      </p:pic>
      <p:pic>
        <p:nvPicPr>
          <p:cNvPr id="21" name="Picture 20" descr="A picture containing text&#10;&#10;Description automatically generated">
            <a:extLst>
              <a:ext uri="{FF2B5EF4-FFF2-40B4-BE49-F238E27FC236}">
                <a16:creationId xmlns:a16="http://schemas.microsoft.com/office/drawing/2014/main" id="{58794FA3-F49D-421A-A084-08CB394733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9322" y="7305265"/>
            <a:ext cx="446500" cy="342000"/>
          </a:xfrm>
          <a:prstGeom prst="rect">
            <a:avLst/>
          </a:prstGeom>
        </p:spPr>
      </p:pic>
      <p:pic>
        <p:nvPicPr>
          <p:cNvPr id="30" name="Picture 29" descr="Icon&#10;&#10;Description automatically generated">
            <a:extLst>
              <a:ext uri="{FF2B5EF4-FFF2-40B4-BE49-F238E27FC236}">
                <a16:creationId xmlns:a16="http://schemas.microsoft.com/office/drawing/2014/main" id="{319DFA20-D6C6-47D3-BF84-47473FE5F3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1798" y="7308021"/>
            <a:ext cx="446500" cy="342000"/>
          </a:xfrm>
          <a:prstGeom prst="rect">
            <a:avLst/>
          </a:prstGeom>
        </p:spPr>
      </p:pic>
      <p:pic>
        <p:nvPicPr>
          <p:cNvPr id="27" name="Picture 26" descr="Icon&#10;&#10;Description automatically generated">
            <a:extLst>
              <a:ext uri="{FF2B5EF4-FFF2-40B4-BE49-F238E27FC236}">
                <a16:creationId xmlns:a16="http://schemas.microsoft.com/office/drawing/2014/main" id="{5B432997-6AE9-4175-8840-776C13766D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4274" y="7331944"/>
            <a:ext cx="446500" cy="342000"/>
          </a:xfrm>
          <a:prstGeom prst="rect">
            <a:avLst/>
          </a:prstGeom>
        </p:spPr>
      </p:pic>
    </p:spTree>
    <p:extLst>
      <p:ext uri="{BB962C8B-B14F-4D97-AF65-F5344CB8AC3E}">
        <p14:creationId xmlns:p14="http://schemas.microsoft.com/office/powerpoint/2010/main" val="27842420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1.1"/>
</p:tagLst>
</file>

<file path=ppt/tags/tag2.xml><?xml version="1.0" encoding="utf-8"?>
<p:tagLst xmlns:a="http://schemas.openxmlformats.org/drawingml/2006/main" xmlns:r="http://schemas.openxmlformats.org/officeDocument/2006/relationships" xmlns:p="http://schemas.openxmlformats.org/presentationml/2006/main">
  <p:tag name="TIMING" val="|16.6"/>
</p:tagLst>
</file>

<file path=ppt/tags/tag3.xml><?xml version="1.0" encoding="utf-8"?>
<p:tagLst xmlns:a="http://schemas.openxmlformats.org/drawingml/2006/main" xmlns:r="http://schemas.openxmlformats.org/officeDocument/2006/relationships" xmlns:p="http://schemas.openxmlformats.org/presentationml/2006/main">
  <p:tag name="TIMING" val="|4.8|21.4|2.3|0.5|0.5|0.4"/>
</p:tagLst>
</file>

<file path=ppt/tags/tag4.xml><?xml version="1.0" encoding="utf-8"?>
<p:tagLst xmlns:a="http://schemas.openxmlformats.org/drawingml/2006/main" xmlns:r="http://schemas.openxmlformats.org/officeDocument/2006/relationships" xmlns:p="http://schemas.openxmlformats.org/presentationml/2006/main">
  <p:tag name="TIMING" val="|2.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6-51096_Microsoft_Inspire_Black_Template">
  <a:themeElements>
    <a:clrScheme name="MBAS_Dar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_Inspire_Digital_Event_WAF.potx  -  Recovered" id="{6ACA0D1D-AF9E-4787-8DB0-DEB3C7C0FF4E}" vid="{37C2AF9B-7226-4058-B07A-D2C2EDA278A2}"/>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Inspire_Digital_Event_WAF.potx  -  Recovered" id="{6ACA0D1D-AF9E-4787-8DB0-DEB3C7C0FF4E}" vid="{E41D71D2-B76B-4040-8D2A-B4B671249196}"/>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23" ma:contentTypeDescription="Create a new document." ma:contentTypeScope="" ma:versionID="25e0202e920ae1caa2ed48d7e06d7f07">
  <xsd:schema xmlns:xsd="http://www.w3.org/2001/XMLSchema" xmlns:xs="http://www.w3.org/2001/XMLSchema" xmlns:p="http://schemas.microsoft.com/office/2006/metadata/properties" xmlns:ns1="http://schemas.microsoft.com/sharepoint/v3" xmlns:ns2="cea7764e-6bf9-427d-be15-e74097e0a61c" xmlns:ns3="fb9ea31f-0ab8-44ff-80d1-5777f6d9d945" targetNamespace="http://schemas.microsoft.com/office/2006/metadata/properties" ma:root="true" ma:fieldsID="72871e016597b6247a6da5776c2b5398" ns1:_="" ns2:_="" ns3:_="">
    <xsd:import namespace="http://schemas.microsoft.com/sharepoint/v3"/>
    <xsd:import namespace="cea7764e-6bf9-427d-be15-e74097e0a61c"/>
    <xsd:import namespace="fb9ea31f-0ab8-44ff-80d1-5777f6d9d945"/>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_Flow_SignoffStatus" minOccurs="0"/>
                <xsd:element ref="ns2:MediaServiceDateTaken" minOccurs="0"/>
                <xsd:element ref="ns2:Lead_x0020_Signoff"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ma:readOnly="false">
      <xsd:simpleType>
        <xsd:restriction base="dms:Note"/>
      </xsd:simpleType>
    </xsd:element>
    <xsd:element name="_ip_UnifiedCompliancePolicyUIAction" ma:index="24"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AutoTags" ma:index="19" nillable="true" ma:displayName="Tags" ma:hidden="true" ma:internalName="MediaServiceAutoTags"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hidden="true" ma:internalName="MediaServiceOCR" ma:readOnly="true">
      <xsd:simpleType>
        <xsd:restriction base="dms:Note"/>
      </xsd:simpleType>
    </xsd:element>
    <xsd:element name="_Flow_SignoffStatus" ma:index="25" nillable="true" ma:displayName="Sign-off status" ma:hidden="true" ma:internalName="Sign_x002d_off_x0020_status0" ma:readOnly="false">
      <xsd:simpleType>
        <xsd:restriction base="dms:Text"/>
      </xsd:simpleType>
    </xsd:element>
    <xsd:element name="MediaServiceDateTaken" ma:index="26" nillable="true" ma:displayName="MediaServiceDateTaken" ma:hidden="true" ma:internalName="MediaServiceDateTaken" ma:readOnly="true">
      <xsd:simpleType>
        <xsd:restriction base="dms:Text"/>
      </xsd:simpleType>
    </xsd:element>
    <xsd:element name="Lead_x0020_Signoff" ma:index="27" nillable="true" ma:displayName="Lead Signoff" ma:default="0" ma:internalName="Lead_x0020_Signoff">
      <xsd:simpleType>
        <xsd:restriction base="dms:Boolean"/>
      </xsd:simpleType>
    </xsd:element>
    <xsd:element name="MediaServiceLocation" ma:index="28" nillable="true" ma:displayName="Location" ma:internalName="MediaServiceLocation" ma:readOnly="true">
      <xsd:simpleType>
        <xsd:restriction base="dms:Text"/>
      </xsd:simpleType>
    </xsd:element>
    <xsd:element name="MediaLengthInSeconds" ma:index="2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ead_x0020_Signoff xmlns="cea7764e-6bf9-427d-be15-e74097e0a61c">false</Lead_x0020_Signoff>
    <Title_x0020_URL xmlns="cea7764e-6bf9-427d-be15-e74097e0a61c">
      <Url xsi:nil="true"/>
      <Description xsi:nil="true"/>
    </Title_x0020_URL>
    <Title_x0020_ID xmlns="cea7764e-6bf9-427d-be15-e74097e0a61c" xsi:nil="true"/>
    <Sign_x002d_off_x0020_status xmlns="cea7764e-6bf9-427d-be15-e74097e0a61c" xsi:nil="true"/>
    <_ip_UnifiedCompliancePolicyUIAction xmlns="http://schemas.microsoft.com/sharepoint/v3" xsi:nil="true"/>
    <Comments xmlns="cea7764e-6bf9-427d-be15-e74097e0a61c" xsi:nil="true"/>
    <_ip_UnifiedCompliancePolicyProperties xmlns="http://schemas.microsoft.com/sharepoint/v3" xsi:nil="true"/>
    <_Flow_SignoffStatus xmlns="cea7764e-6bf9-427d-be15-e74097e0a61c" xsi:nil="true"/>
    <Mail_x0020_Sent xmlns="cea7764e-6bf9-427d-be15-e74097e0a61c">false</Mail_x0020_Sent>
  </documentManagement>
</p:properties>
</file>

<file path=customXml/itemProps1.xml><?xml version="1.0" encoding="utf-8"?>
<ds:datastoreItem xmlns:ds="http://schemas.openxmlformats.org/officeDocument/2006/customXml" ds:itemID="{20BF7F7D-64C2-49DA-99D8-03059C19A68C}">
  <ds:schemaRefs>
    <ds:schemaRef ds:uri="http://schemas.microsoft.com/sharepoint/v3/contenttype/forms"/>
  </ds:schemaRefs>
</ds:datastoreItem>
</file>

<file path=customXml/itemProps2.xml><?xml version="1.0" encoding="utf-8"?>
<ds:datastoreItem xmlns:ds="http://schemas.openxmlformats.org/officeDocument/2006/customXml" ds:itemID="{ABBA7D32-1078-49EC-A113-43D71288DB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CB9193D-5D51-49BB-AAA1-3AC2D0225BCF}">
  <ds:schemaRefs>
    <ds:schemaRef ds:uri="http://schemas.microsoft.com/office/2006/metadata/properties"/>
    <ds:schemaRef ds:uri="http://schemas.microsoft.com/office/infopath/2007/PartnerControls"/>
    <ds:schemaRef ds:uri="cea7764e-6bf9-427d-be15-e74097e0a61c"/>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638</TotalTime>
  <Words>1402</Words>
  <Application>Microsoft Office PowerPoint</Application>
  <PresentationFormat>Widescreen</PresentationFormat>
  <Paragraphs>198</Paragraphs>
  <Slides>11</Slides>
  <Notes>8</Notes>
  <HiddenSlides>1</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11</vt:i4>
      </vt:variant>
    </vt:vector>
  </HeadingPairs>
  <TitlesOfParts>
    <vt:vector size="27" baseType="lpstr">
      <vt:lpstr>Arial</vt:lpstr>
      <vt:lpstr>Calibri</vt:lpstr>
      <vt:lpstr>Calibri Light</vt:lpstr>
      <vt:lpstr>Consolas</vt:lpstr>
      <vt:lpstr>Segoe</vt:lpstr>
      <vt:lpstr>Segoe </vt:lpstr>
      <vt:lpstr>Segoe Pro Display SemiLight</vt:lpstr>
      <vt:lpstr>Segoe UI</vt:lpstr>
      <vt:lpstr>Segoe UI Light</vt:lpstr>
      <vt:lpstr>Segoe UI Semibold</vt:lpstr>
      <vt:lpstr>Segoe UI Semilight</vt:lpstr>
      <vt:lpstr>Wingdings</vt:lpstr>
      <vt:lpstr>Office Theme</vt:lpstr>
      <vt:lpstr>1_Office Theme</vt:lpstr>
      <vt:lpstr>6-51096_Microsoft_Inspire_Black_Template</vt:lpstr>
      <vt:lpstr>2_Office Theme</vt:lpstr>
      <vt:lpstr>Microsoft Azure Well-Architected Framework</vt:lpstr>
      <vt:lpstr>Agenda</vt:lpstr>
      <vt:lpstr>Data breaches cost you —and your customers</vt:lpstr>
      <vt:lpstr>Run Well-Architected cloud workloads— to create business value</vt:lpstr>
      <vt:lpstr>Microsoft Azure Well-Architected Framework</vt:lpstr>
      <vt:lpstr>Overcoming workload quality inhibitors</vt:lpstr>
      <vt:lpstr>Best practices to drive workload quality</vt:lpstr>
      <vt:lpstr>PowerPoint Presentation</vt:lpstr>
      <vt:lpstr>Executive 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Kashish Babbar</dc:creator>
  <cp:lastModifiedBy>Jeremy Kingston</cp:lastModifiedBy>
  <cp:revision>96</cp:revision>
  <dcterms:created xsi:type="dcterms:W3CDTF">2020-03-06T02:07:13Z</dcterms:created>
  <dcterms:modified xsi:type="dcterms:W3CDTF">2022-02-14T23:19:38Z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kababbar@microsoft.com</vt:lpwstr>
  </property>
  <property fmtid="{D5CDD505-2E9C-101B-9397-08002B2CF9AE}" pid="5" name="MSIP_Label_f42aa342-8706-4288-bd11-ebb85995028c_SetDate">
    <vt:lpwstr>2020-03-06T02:08:12.8648026Z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cd9b84a3-3b4a-47fc-b254-511405c02c38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0x01010039A62E282DDA434E979CD3E03185182E</vt:lpwstr>
  </property>
</Properties>
</file>