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07613733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6" autoAdjust="0"/>
    <p:restoredTop sz="94660"/>
  </p:normalViewPr>
  <p:slideViewPr>
    <p:cSldViewPr snapToGrid="0">
      <p:cViewPr varScale="1">
        <p:scale>
          <a:sx n="107" d="100"/>
          <a:sy n="107" d="100"/>
        </p:scale>
        <p:origin x="58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09C7C-44FE-4473-B14E-11CDC0ABFD6B}" type="datetimeFigureOut">
              <a:rPr lang="en-US" smtClean="0"/>
              <a:t>9/27/2022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ACBC5-688C-461D-873E-675287EE058B}" type="slidenum">
              <a:rPr lang="en-US" smtClean="0"/>
              <a:t>‹#›</a:t>
            </a:fld>
            <a:endParaRPr lang="en-US"/>
          </a:p>
        </p:txBody>
      </p:sp>
    </p:spTree>
    <p:extLst>
      <p:ext uri="{BB962C8B-B14F-4D97-AF65-F5344CB8AC3E}">
        <p14:creationId xmlns:p14="http://schemas.microsoft.com/office/powerpoint/2010/main" val="465679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66612"/>
            <a:fld id="{BA3E5512-2F04-4355-9958-93A4B640F10E}" type="slidenum">
              <a:rPr lang="en-US">
                <a:solidFill>
                  <a:prstClr val="black"/>
                </a:solidFill>
                <a:latin typeface="Calibri" panose="020F0502020204030204"/>
              </a:rPr>
              <a:pPr defTabSz="966612"/>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869395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C53F3-4444-458A-99AB-031CC2B447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682B87-9E3A-4FD4-A0A9-E9A4D58C07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904F0C-CE51-437C-B35B-5DBB44FD3F13}"/>
              </a:ext>
            </a:extLst>
          </p:cNvPr>
          <p:cNvSpPr>
            <a:spLocks noGrp="1"/>
          </p:cNvSpPr>
          <p:nvPr>
            <p:ph type="dt" sz="half" idx="10"/>
          </p:nvPr>
        </p:nvSpPr>
        <p:spPr/>
        <p:txBody>
          <a:bodyPr/>
          <a:lstStyle/>
          <a:p>
            <a:fld id="{405141AA-5BB0-48FE-B87A-3DEC500DC27D}" type="datetimeFigureOut">
              <a:rPr lang="en-US" smtClean="0"/>
              <a:t>9/27/2022</a:t>
            </a:fld>
            <a:endParaRPr lang="en-US"/>
          </a:p>
        </p:txBody>
      </p:sp>
      <p:sp>
        <p:nvSpPr>
          <p:cNvPr id="5" name="Footer Placeholder 4">
            <a:extLst>
              <a:ext uri="{FF2B5EF4-FFF2-40B4-BE49-F238E27FC236}">
                <a16:creationId xmlns:a16="http://schemas.microsoft.com/office/drawing/2014/main" id="{ADB3BA1E-E212-4B98-B64E-19C6FA34D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BA2FE-0AAA-45B8-BB95-080223B17EBA}"/>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382834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8845-0132-4E7B-A663-66A08C5DE5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3D2F9F-5D35-4CDA-8EDC-0F0D86082F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064AE6-B457-4EE8-B2CA-4263B1EF1B79}"/>
              </a:ext>
            </a:extLst>
          </p:cNvPr>
          <p:cNvSpPr>
            <a:spLocks noGrp="1"/>
          </p:cNvSpPr>
          <p:nvPr>
            <p:ph type="dt" sz="half" idx="10"/>
          </p:nvPr>
        </p:nvSpPr>
        <p:spPr/>
        <p:txBody>
          <a:bodyPr/>
          <a:lstStyle/>
          <a:p>
            <a:fld id="{405141AA-5BB0-48FE-B87A-3DEC500DC27D}" type="datetimeFigureOut">
              <a:rPr lang="en-US" smtClean="0"/>
              <a:t>9/27/2022</a:t>
            </a:fld>
            <a:endParaRPr lang="en-US"/>
          </a:p>
        </p:txBody>
      </p:sp>
      <p:sp>
        <p:nvSpPr>
          <p:cNvPr id="5" name="Footer Placeholder 4">
            <a:extLst>
              <a:ext uri="{FF2B5EF4-FFF2-40B4-BE49-F238E27FC236}">
                <a16:creationId xmlns:a16="http://schemas.microsoft.com/office/drawing/2014/main" id="{2C5230DB-22B3-4446-9B7E-29BC665B0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4C4D0-8E85-4671-8086-20A4803F73A6}"/>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10505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4E49A5-4599-42C4-9E72-8F2CC211E6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2F84F7-AF28-4359-89F6-5BA1C5A492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F4814-082A-4F0C-A240-80C366BA104A}"/>
              </a:ext>
            </a:extLst>
          </p:cNvPr>
          <p:cNvSpPr>
            <a:spLocks noGrp="1"/>
          </p:cNvSpPr>
          <p:nvPr>
            <p:ph type="dt" sz="half" idx="10"/>
          </p:nvPr>
        </p:nvSpPr>
        <p:spPr/>
        <p:txBody>
          <a:bodyPr/>
          <a:lstStyle/>
          <a:p>
            <a:fld id="{405141AA-5BB0-48FE-B87A-3DEC500DC27D}" type="datetimeFigureOut">
              <a:rPr lang="en-US" smtClean="0"/>
              <a:t>9/27/2022</a:t>
            </a:fld>
            <a:endParaRPr lang="en-US"/>
          </a:p>
        </p:txBody>
      </p:sp>
      <p:sp>
        <p:nvSpPr>
          <p:cNvPr id="5" name="Footer Placeholder 4">
            <a:extLst>
              <a:ext uri="{FF2B5EF4-FFF2-40B4-BE49-F238E27FC236}">
                <a16:creationId xmlns:a16="http://schemas.microsoft.com/office/drawing/2014/main" id="{594263D2-5E9F-47D3-A59C-527104CCD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116F29-6B1E-4A52-B50E-24CDFAF741C8}"/>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2729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5CEB-C66E-4692-8010-5E1741647C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1355E2-F627-4DA9-88F7-2D79FA10BA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8B8E3-2D3B-4338-9A1F-B775E525EACE}"/>
              </a:ext>
            </a:extLst>
          </p:cNvPr>
          <p:cNvSpPr>
            <a:spLocks noGrp="1"/>
          </p:cNvSpPr>
          <p:nvPr>
            <p:ph type="dt" sz="half" idx="10"/>
          </p:nvPr>
        </p:nvSpPr>
        <p:spPr/>
        <p:txBody>
          <a:bodyPr/>
          <a:lstStyle/>
          <a:p>
            <a:fld id="{405141AA-5BB0-48FE-B87A-3DEC500DC27D}" type="datetimeFigureOut">
              <a:rPr lang="en-US" smtClean="0"/>
              <a:t>9/27/2022</a:t>
            </a:fld>
            <a:endParaRPr lang="en-US"/>
          </a:p>
        </p:txBody>
      </p:sp>
      <p:sp>
        <p:nvSpPr>
          <p:cNvPr id="5" name="Footer Placeholder 4">
            <a:extLst>
              <a:ext uri="{FF2B5EF4-FFF2-40B4-BE49-F238E27FC236}">
                <a16:creationId xmlns:a16="http://schemas.microsoft.com/office/drawing/2014/main" id="{120D7F14-4C2F-41B9-9551-624C08E4F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52AA9-16E3-4E35-A8D3-D7CB3C8DE36B}"/>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3073041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EF7A-458E-46AF-AB3F-A25393FF91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DC6269-9712-429C-978A-6B90762236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332E26-818B-480B-9CC7-6B23E27230A3}"/>
              </a:ext>
            </a:extLst>
          </p:cNvPr>
          <p:cNvSpPr>
            <a:spLocks noGrp="1"/>
          </p:cNvSpPr>
          <p:nvPr>
            <p:ph type="dt" sz="half" idx="10"/>
          </p:nvPr>
        </p:nvSpPr>
        <p:spPr/>
        <p:txBody>
          <a:bodyPr/>
          <a:lstStyle/>
          <a:p>
            <a:fld id="{405141AA-5BB0-48FE-B87A-3DEC500DC27D}" type="datetimeFigureOut">
              <a:rPr lang="en-US" smtClean="0"/>
              <a:t>9/27/2022</a:t>
            </a:fld>
            <a:endParaRPr lang="en-US"/>
          </a:p>
        </p:txBody>
      </p:sp>
      <p:sp>
        <p:nvSpPr>
          <p:cNvPr id="5" name="Footer Placeholder 4">
            <a:extLst>
              <a:ext uri="{FF2B5EF4-FFF2-40B4-BE49-F238E27FC236}">
                <a16:creationId xmlns:a16="http://schemas.microsoft.com/office/drawing/2014/main" id="{EB88C9D6-06F8-40FF-8894-EC3108DD2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581FF-23F6-4C26-94DD-53CAE216E238}"/>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3169725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9FDA-1298-424D-8C9D-F4936ECA6F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1325AB-0156-4383-8648-1CEF93B0DE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35E48B-8D37-48C3-960C-7F87250C54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7C9800-1040-4ABC-932B-D53B2C583F4A}"/>
              </a:ext>
            </a:extLst>
          </p:cNvPr>
          <p:cNvSpPr>
            <a:spLocks noGrp="1"/>
          </p:cNvSpPr>
          <p:nvPr>
            <p:ph type="dt" sz="half" idx="10"/>
          </p:nvPr>
        </p:nvSpPr>
        <p:spPr/>
        <p:txBody>
          <a:bodyPr/>
          <a:lstStyle/>
          <a:p>
            <a:fld id="{405141AA-5BB0-48FE-B87A-3DEC500DC27D}" type="datetimeFigureOut">
              <a:rPr lang="en-US" smtClean="0"/>
              <a:t>9/27/2022</a:t>
            </a:fld>
            <a:endParaRPr lang="en-US"/>
          </a:p>
        </p:txBody>
      </p:sp>
      <p:sp>
        <p:nvSpPr>
          <p:cNvPr id="6" name="Footer Placeholder 5">
            <a:extLst>
              <a:ext uri="{FF2B5EF4-FFF2-40B4-BE49-F238E27FC236}">
                <a16:creationId xmlns:a16="http://schemas.microsoft.com/office/drawing/2014/main" id="{136AC232-18AC-4F0E-87C0-2DB37A24EB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7C606F-5ADA-40FA-A51D-12471741F704}"/>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2515419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1201-BE90-4449-9637-AD403B2331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3057DA-A1C1-499C-9932-2483303EC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5F8861-47DC-43FB-825E-22B7F0F8CA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3193DA-5207-4F42-A2BD-CDC0B5C2B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00C507-9502-42B0-A05E-DA193D0513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F8C647-59FF-43F1-963A-98444B13D768}"/>
              </a:ext>
            </a:extLst>
          </p:cNvPr>
          <p:cNvSpPr>
            <a:spLocks noGrp="1"/>
          </p:cNvSpPr>
          <p:nvPr>
            <p:ph type="dt" sz="half" idx="10"/>
          </p:nvPr>
        </p:nvSpPr>
        <p:spPr/>
        <p:txBody>
          <a:bodyPr/>
          <a:lstStyle/>
          <a:p>
            <a:fld id="{405141AA-5BB0-48FE-B87A-3DEC500DC27D}" type="datetimeFigureOut">
              <a:rPr lang="en-US" smtClean="0"/>
              <a:t>9/27/2022</a:t>
            </a:fld>
            <a:endParaRPr lang="en-US"/>
          </a:p>
        </p:txBody>
      </p:sp>
      <p:sp>
        <p:nvSpPr>
          <p:cNvPr id="8" name="Footer Placeholder 7">
            <a:extLst>
              <a:ext uri="{FF2B5EF4-FFF2-40B4-BE49-F238E27FC236}">
                <a16:creationId xmlns:a16="http://schemas.microsoft.com/office/drawing/2014/main" id="{4416340F-EAE1-473B-8CDF-FDB952FA33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995E-3084-45D8-A76C-775DA6A50418}"/>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3418804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16AB-8D39-474D-AE60-AEDFC21AB6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158851-3A29-4D84-8713-FA23AA7DD620}"/>
              </a:ext>
            </a:extLst>
          </p:cNvPr>
          <p:cNvSpPr>
            <a:spLocks noGrp="1"/>
          </p:cNvSpPr>
          <p:nvPr>
            <p:ph type="dt" sz="half" idx="10"/>
          </p:nvPr>
        </p:nvSpPr>
        <p:spPr/>
        <p:txBody>
          <a:bodyPr/>
          <a:lstStyle/>
          <a:p>
            <a:fld id="{405141AA-5BB0-48FE-B87A-3DEC500DC27D}" type="datetimeFigureOut">
              <a:rPr lang="en-US" smtClean="0"/>
              <a:t>9/27/2022</a:t>
            </a:fld>
            <a:endParaRPr lang="en-US"/>
          </a:p>
        </p:txBody>
      </p:sp>
      <p:sp>
        <p:nvSpPr>
          <p:cNvPr id="4" name="Footer Placeholder 3">
            <a:extLst>
              <a:ext uri="{FF2B5EF4-FFF2-40B4-BE49-F238E27FC236}">
                <a16:creationId xmlns:a16="http://schemas.microsoft.com/office/drawing/2014/main" id="{5DEC89FB-A975-4975-A3C8-F7A0CCA403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1E6749-279A-4F81-A38A-EF0A1C7ECC53}"/>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106385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3507C5-8BBB-447D-BC2B-0A71146ABCB2}"/>
              </a:ext>
            </a:extLst>
          </p:cNvPr>
          <p:cNvSpPr>
            <a:spLocks noGrp="1"/>
          </p:cNvSpPr>
          <p:nvPr>
            <p:ph type="dt" sz="half" idx="10"/>
          </p:nvPr>
        </p:nvSpPr>
        <p:spPr/>
        <p:txBody>
          <a:bodyPr/>
          <a:lstStyle/>
          <a:p>
            <a:fld id="{405141AA-5BB0-48FE-B87A-3DEC500DC27D}" type="datetimeFigureOut">
              <a:rPr lang="en-US" smtClean="0"/>
              <a:t>9/27/2022</a:t>
            </a:fld>
            <a:endParaRPr lang="en-US"/>
          </a:p>
        </p:txBody>
      </p:sp>
      <p:sp>
        <p:nvSpPr>
          <p:cNvPr id="3" name="Footer Placeholder 2">
            <a:extLst>
              <a:ext uri="{FF2B5EF4-FFF2-40B4-BE49-F238E27FC236}">
                <a16:creationId xmlns:a16="http://schemas.microsoft.com/office/drawing/2014/main" id="{18741C06-D745-49C4-9314-6DF153DA3E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44028F-D162-4F87-988E-8F585102350A}"/>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13222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D029-248A-41D3-A474-8D4948C11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CFE432-7C3E-4A67-B5C0-47B492DBC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535628-3FAA-4F8D-AED1-A8037D887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78AEF0-C985-4EF9-A65B-FC07EDCD1466}"/>
              </a:ext>
            </a:extLst>
          </p:cNvPr>
          <p:cNvSpPr>
            <a:spLocks noGrp="1"/>
          </p:cNvSpPr>
          <p:nvPr>
            <p:ph type="dt" sz="half" idx="10"/>
          </p:nvPr>
        </p:nvSpPr>
        <p:spPr/>
        <p:txBody>
          <a:bodyPr/>
          <a:lstStyle/>
          <a:p>
            <a:fld id="{405141AA-5BB0-48FE-B87A-3DEC500DC27D}" type="datetimeFigureOut">
              <a:rPr lang="en-US" smtClean="0"/>
              <a:t>9/27/2022</a:t>
            </a:fld>
            <a:endParaRPr lang="en-US"/>
          </a:p>
        </p:txBody>
      </p:sp>
      <p:sp>
        <p:nvSpPr>
          <p:cNvPr id="6" name="Footer Placeholder 5">
            <a:extLst>
              <a:ext uri="{FF2B5EF4-FFF2-40B4-BE49-F238E27FC236}">
                <a16:creationId xmlns:a16="http://schemas.microsoft.com/office/drawing/2014/main" id="{0E779851-57CC-4AB2-A763-4C4E946CA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558BD-180F-4E0A-B06E-D079C1BD006D}"/>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125724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9F3D-9A78-4A72-8FA6-D4B53768EB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5F920C-1F2C-4622-8422-7396C0F80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13819-470C-4CBC-808B-0952CCFE46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6FB530-AE9C-40BD-8CED-DCDA7416D0EF}"/>
              </a:ext>
            </a:extLst>
          </p:cNvPr>
          <p:cNvSpPr>
            <a:spLocks noGrp="1"/>
          </p:cNvSpPr>
          <p:nvPr>
            <p:ph type="dt" sz="half" idx="10"/>
          </p:nvPr>
        </p:nvSpPr>
        <p:spPr/>
        <p:txBody>
          <a:bodyPr/>
          <a:lstStyle/>
          <a:p>
            <a:fld id="{405141AA-5BB0-48FE-B87A-3DEC500DC27D}" type="datetimeFigureOut">
              <a:rPr lang="en-US" smtClean="0"/>
              <a:t>9/27/2022</a:t>
            </a:fld>
            <a:endParaRPr lang="en-US"/>
          </a:p>
        </p:txBody>
      </p:sp>
      <p:sp>
        <p:nvSpPr>
          <p:cNvPr id="6" name="Footer Placeholder 5">
            <a:extLst>
              <a:ext uri="{FF2B5EF4-FFF2-40B4-BE49-F238E27FC236}">
                <a16:creationId xmlns:a16="http://schemas.microsoft.com/office/drawing/2014/main" id="{6391C1C1-CA2E-40DB-9C77-0E44141E1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95D4B-5661-4474-B5C7-B7C54EB5A0C6}"/>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399987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95219-4E43-479E-AB3E-9095EF28C1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264527-3EDD-4404-A8DB-900E92E92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6DB2A-020E-4E64-B527-CBE3DE327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141AA-5BB0-48FE-B87A-3DEC500DC27D}" type="datetimeFigureOut">
              <a:rPr lang="en-US" smtClean="0"/>
              <a:t>9/27/2022</a:t>
            </a:fld>
            <a:endParaRPr lang="en-US"/>
          </a:p>
        </p:txBody>
      </p:sp>
      <p:sp>
        <p:nvSpPr>
          <p:cNvPr id="5" name="Footer Placeholder 4">
            <a:extLst>
              <a:ext uri="{FF2B5EF4-FFF2-40B4-BE49-F238E27FC236}">
                <a16:creationId xmlns:a16="http://schemas.microsoft.com/office/drawing/2014/main" id="{5D382CA5-9E76-4D83-B933-B5CD8235FF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4ADA49-882A-477C-8E10-AD299DC24C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DD4B3-5D92-4157-990B-FE103DB46F2D}" type="slidenum">
              <a:rPr lang="en-US" smtClean="0"/>
              <a:t>‹#›</a:t>
            </a:fld>
            <a:endParaRPr lang="en-US"/>
          </a:p>
        </p:txBody>
      </p:sp>
    </p:spTree>
    <p:extLst>
      <p:ext uri="{BB962C8B-B14F-4D97-AF65-F5344CB8AC3E}">
        <p14:creationId xmlns:p14="http://schemas.microsoft.com/office/powerpoint/2010/main" val="466900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hyperlink" Target="https://docs.microsoft.com/en-us/azure/storage/blobs/storage-blob-storage-tiers#archive-access-tier" TargetMode="External"/><Relationship Id="rId18" Type="http://schemas.openxmlformats.org/officeDocument/2006/relationships/hyperlink" Target="https://docs.microsoft.com/en-us/azure/storage/blobs/snapshots-overview" TargetMode="External"/><Relationship Id="rId26" Type="http://schemas.openxmlformats.org/officeDocument/2006/relationships/hyperlink" Target="https://docs.microsoft.com/en-us/azure/import-export/storage-import-export-service" TargetMode="External"/><Relationship Id="rId39" Type="http://schemas.openxmlformats.org/officeDocument/2006/relationships/hyperlink" Target="https://docs.microsoft.com/en-us/azure/storage/blobs/storage-performance-checklist#content-distribution" TargetMode="External"/><Relationship Id="rId21" Type="http://schemas.openxmlformats.org/officeDocument/2006/relationships/hyperlink" Target="https://docs.microsoft.com/en-us/azure/storage/common/storage-use-azcopy-v10" TargetMode="External"/><Relationship Id="rId34" Type="http://schemas.openxmlformats.org/officeDocument/2006/relationships/hyperlink" Target="https://docs.microsoft.com/en-us/azure/storage/blobs/storage-performance-checklist#partitioning" TargetMode="External"/><Relationship Id="rId42" Type="http://schemas.openxmlformats.org/officeDocument/2006/relationships/hyperlink" Target="https://docs.microsoft.com/en-us/answers/questions/469798/read-and-write-blob-via-abfs-driver.html" TargetMode="External"/><Relationship Id="rId47" Type="http://schemas.openxmlformats.org/officeDocument/2006/relationships/hyperlink" Target="https://docs.microsoft.com/en-us/azure/storage/blobs/data-lake-storage-migrate-gen1-to-gen2-azure-portal" TargetMode="External"/><Relationship Id="rId50" Type="http://schemas.openxmlformats.org/officeDocument/2006/relationships/hyperlink" Target="https://docs.microsoft.com/en-us/azure/storage/blobs/data-lake-storage-access-control-model" TargetMode="External"/><Relationship Id="rId7" Type="http://schemas.openxmlformats.org/officeDocument/2006/relationships/hyperlink" Target="https://docs.microsoft.com/en-us/azure/storage/common/storage-redundancy#locally-redundant-storage" TargetMode="External"/><Relationship Id="rId2" Type="http://schemas.openxmlformats.org/officeDocument/2006/relationships/notesSlide" Target="../notesSlides/notesSlide1.xml"/><Relationship Id="rId16" Type="http://schemas.openxmlformats.org/officeDocument/2006/relationships/hyperlink" Target="https://docs.microsoft.com/en-us/azure/storage/blobs/soft-delete-blob-overview" TargetMode="External"/><Relationship Id="rId29" Type="http://schemas.openxmlformats.org/officeDocument/2006/relationships/hyperlink" Target="https://docs.microsoft.com/en-us/rest/api/storageservices/blob-service-rest-api" TargetMode="External"/><Relationship Id="rId11" Type="http://schemas.openxmlformats.org/officeDocument/2006/relationships/hyperlink" Target="https://docs.microsoft.com/en-us/azure/storage/blobs/storage-blob-storage-tiers#hot-access-tier" TargetMode="External"/><Relationship Id="rId24" Type="http://schemas.openxmlformats.org/officeDocument/2006/relationships/hyperlink" Target="https://docs.microsoft.com/en-us/azure/storage/blobs/storage-how-to-mount-container-linux" TargetMode="External"/><Relationship Id="rId32" Type="http://schemas.openxmlformats.org/officeDocument/2006/relationships/hyperlink" Target="https://docs.microsoft.com/en-us/azure/storage/common/scalability-targets-standard-account" TargetMode="External"/><Relationship Id="rId37" Type="http://schemas.openxmlformats.org/officeDocument/2006/relationships/hyperlink" Target="https://docs.microsoft.com/en-us/azure/storage/blobs/data-lake-storage-query-acceleration" TargetMode="External"/><Relationship Id="rId40" Type="http://schemas.openxmlformats.org/officeDocument/2006/relationships/hyperlink" Target="https://docs.microsoft.com/en-us/azure/storage/blobs/storage-performance-checklist#use-metadata" TargetMode="External"/><Relationship Id="rId45" Type="http://schemas.openxmlformats.org/officeDocument/2006/relationships/hyperlink" Target="https://github.com/Azure/azure-storage-fuse" TargetMode="External"/><Relationship Id="rId53" Type="http://schemas.openxmlformats.org/officeDocument/2006/relationships/image" Target="../media/image1.png"/><Relationship Id="rId5" Type="http://schemas.openxmlformats.org/officeDocument/2006/relationships/hyperlink" Target="https://azure.microsoft.com/en-us/services/storage/data-lake-storage/" TargetMode="External"/><Relationship Id="rId10" Type="http://schemas.openxmlformats.org/officeDocument/2006/relationships/hyperlink" Target="https://docs.microsoft.com/en-us/azure/storage/common/storage-redundancy#geo-zone-redundant-storage" TargetMode="External"/><Relationship Id="rId19" Type="http://schemas.openxmlformats.org/officeDocument/2006/relationships/hyperlink" Target="https://docs.microsoft.com/en-us/azure/storage/blobs/storage-blob-immutable-storage" TargetMode="External"/><Relationship Id="rId31" Type="http://schemas.openxmlformats.org/officeDocument/2006/relationships/hyperlink" Target="https://docs.microsoft.com/en-us/azure/storage/blobs/monitor-blob-storage?tabs=azure-portal" TargetMode="External"/><Relationship Id="rId44" Type="http://schemas.openxmlformats.org/officeDocument/2006/relationships/hyperlink" Target="https://docs.microsoft.com/en-us/azure/storage/blobs/storage-performance-checklist#blob-copy-apis" TargetMode="External"/><Relationship Id="rId52" Type="http://schemas.openxmlformats.org/officeDocument/2006/relationships/hyperlink" Target="https://aka.ms/adlsmigrationweekendchecklist" TargetMode="External"/><Relationship Id="rId4" Type="http://schemas.openxmlformats.org/officeDocument/2006/relationships/hyperlink" Target="https://docs.microsoft.com/en-us/azure/storage/blobs/storage-blobs-introduction" TargetMode="External"/><Relationship Id="rId9" Type="http://schemas.openxmlformats.org/officeDocument/2006/relationships/hyperlink" Target="https://docs.microsoft.com/en-us/azure/storage/common/storage-redundancy#geo-redundant-storage" TargetMode="External"/><Relationship Id="rId14" Type="http://schemas.openxmlformats.org/officeDocument/2006/relationships/hyperlink" Target="https://azure.microsoft.com/en-us/blog/azure-premium-block-blob-storage-is-now-generally-available/" TargetMode="External"/><Relationship Id="rId22" Type="http://schemas.openxmlformats.org/officeDocument/2006/relationships/hyperlink" Target="https://docs.microsoft.com/en-us/azure/data-factory/connector-azure-blob-storage?toc=/azure/storage/blobs/toc.json" TargetMode="External"/><Relationship Id="rId27" Type="http://schemas.openxmlformats.org/officeDocument/2006/relationships/hyperlink" Target="https://azure.microsoft.com/en-us/services/data-share/" TargetMode="External"/><Relationship Id="rId30" Type="http://schemas.openxmlformats.org/officeDocument/2006/relationships/hyperlink" Target="https://docs.microsoft.com/en-us/azure/azure-monitor/overview" TargetMode="External"/><Relationship Id="rId35" Type="http://schemas.openxmlformats.org/officeDocument/2006/relationships/hyperlink" Target="https://docs.microsoft.com/en-us/azure/storage/blobs/data-lake-storage-best-practices" TargetMode="External"/><Relationship Id="rId43" Type="http://schemas.openxmlformats.org/officeDocument/2006/relationships/hyperlink" Target="https://docs.microsoft.com/en-us/azure/storage/blobs/storage-performance-checklist#multiple-clients-accessing-a-single-blob-concurrently" TargetMode="External"/><Relationship Id="rId48" Type="http://schemas.openxmlformats.org/officeDocument/2006/relationships/hyperlink" Target="https://mm.tt/2020056330?t=RavfcdPct7" TargetMode="External"/><Relationship Id="rId8" Type="http://schemas.openxmlformats.org/officeDocument/2006/relationships/hyperlink" Target="https://docs.microsoft.com/en-us/azure/storage/common/storage-redundancy#zone-redundant-storage" TargetMode="External"/><Relationship Id="rId51" Type="http://schemas.openxmlformats.org/officeDocument/2006/relationships/hyperlink" Target="https://github.com/hurtn/datalake-on-ADLS/blob/master/Understanding%20access%20control%20and%20data%20lake%20configurations%20in%20ADLS%20Gen2.md" TargetMode="External"/><Relationship Id="rId3" Type="http://schemas.openxmlformats.org/officeDocument/2006/relationships/hyperlink" Target="https://docs.microsoft.com/en-us/azure/storage/blobs/storage-performance-checklist" TargetMode="External"/><Relationship Id="rId12" Type="http://schemas.openxmlformats.org/officeDocument/2006/relationships/hyperlink" Target="https://docs.microsoft.com/en-us/azure/storage/blobs/storage-blob-storage-tiers#cool-access-tier" TargetMode="External"/><Relationship Id="rId17" Type="http://schemas.openxmlformats.org/officeDocument/2006/relationships/hyperlink" Target="https://docs.microsoft.com/en-us/azure/storage/blobs/point-in-time-restore-overview" TargetMode="External"/><Relationship Id="rId25" Type="http://schemas.openxmlformats.org/officeDocument/2006/relationships/hyperlink" Target="https://docs.microsoft.com/en-us/azure/databox/data-box-overview#:~:text=The%20Microsoft%20Azure%20Data%20Box,%2C%20inexpensive%2C%20and%20reliable%20way.&amp;text=The%20device%20has%20a%20rugged,or%20export%20data%20from%20Azure." TargetMode="External"/><Relationship Id="rId33" Type="http://schemas.openxmlformats.org/officeDocument/2006/relationships/hyperlink" Target="https://docs.microsoft.com/en-us/azure/storage/blobs/premium-tier-for-data-lake-storage" TargetMode="External"/><Relationship Id="rId38" Type="http://schemas.openxmlformats.org/officeDocument/2006/relationships/hyperlink" Target="https://docs.microsoft.com/en-us/azure/storage/blobs/object-replication-overview" TargetMode="External"/><Relationship Id="rId46" Type="http://schemas.openxmlformats.org/officeDocument/2006/relationships/hyperlink" Target="https://azure.microsoft.com/support/faq/" TargetMode="External"/><Relationship Id="rId20" Type="http://schemas.openxmlformats.org/officeDocument/2006/relationships/hyperlink" Target="https://docs.microsoft.com/en-us/azure/storage/blobs/storage-blob-change-feed?tabs=azure-portal" TargetMode="External"/><Relationship Id="rId41" Type="http://schemas.openxmlformats.org/officeDocument/2006/relationships/hyperlink" Target="https://docs.microsoft.com/en-us/azure/storage/blobs/storage-performance-checklist#client-libraries-and-tools" TargetMode="External"/><Relationship Id="rId1" Type="http://schemas.openxmlformats.org/officeDocument/2006/relationships/slideLayout" Target="../slideLayouts/slideLayout7.xml"/><Relationship Id="rId6" Type="http://schemas.openxmlformats.org/officeDocument/2006/relationships/hyperlink" Target="https://docs.microsoft.com/en-us/azure/storage/blobs/storage-blobs-introduction#blobs" TargetMode="External"/><Relationship Id="rId15" Type="http://schemas.openxmlformats.org/officeDocument/2006/relationships/hyperlink" Target="https://docs.microsoft.com/en-us/azure/storage/blobs/versioning-overview" TargetMode="External"/><Relationship Id="rId23" Type="http://schemas.openxmlformats.org/officeDocument/2006/relationships/hyperlink" Target="https://docs.microsoft.com/en-us/dotnet/api/microsoft.azure.storage.datamovement" TargetMode="External"/><Relationship Id="rId28" Type="http://schemas.openxmlformats.org/officeDocument/2006/relationships/hyperlink" Target="https://docs.microsoft.com/en-us/azure/storage/blobs/data-lake-storage-abfs-driver" TargetMode="External"/><Relationship Id="rId36" Type="http://schemas.openxmlformats.org/officeDocument/2006/relationships/hyperlink" Target="https://docs.microsoft.com/en-us/rest/api/storageservices/blob-batch" TargetMode="External"/><Relationship Id="rId49" Type="http://schemas.openxmlformats.org/officeDocument/2006/relationships/hyperlink" Target="https://aka.ms/adls/guidancedo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4CA292C-9318-40CD-9F28-2A16D1C1811B}"/>
              </a:ext>
            </a:extLst>
          </p:cNvPr>
          <p:cNvGraphicFramePr>
            <a:graphicFrameLocks noGrp="1"/>
          </p:cNvGraphicFramePr>
          <p:nvPr>
            <p:extLst>
              <p:ext uri="{D42A27DB-BD31-4B8C-83A1-F6EECF244321}">
                <p14:modId xmlns:p14="http://schemas.microsoft.com/office/powerpoint/2010/main" val="3100483769"/>
              </p:ext>
            </p:extLst>
          </p:nvPr>
        </p:nvGraphicFramePr>
        <p:xfrm>
          <a:off x="0" y="-15240"/>
          <a:ext cx="12192000" cy="10234242"/>
        </p:xfrm>
        <a:graphic>
          <a:graphicData uri="http://schemas.openxmlformats.org/drawingml/2006/table">
            <a:tbl>
              <a:tblPr firstRow="1" bandRow="1">
                <a:tableStyleId>{5C22544A-7EE6-4342-B048-85BDC9FD1C3A}</a:tableStyleId>
              </a:tblPr>
              <a:tblGrid>
                <a:gridCol w="5614948">
                  <a:extLst>
                    <a:ext uri="{9D8B030D-6E8A-4147-A177-3AD203B41FA5}">
                      <a16:colId xmlns:a16="http://schemas.microsoft.com/office/drawing/2014/main" val="2106131372"/>
                    </a:ext>
                  </a:extLst>
                </a:gridCol>
                <a:gridCol w="6577052">
                  <a:extLst>
                    <a:ext uri="{9D8B030D-6E8A-4147-A177-3AD203B41FA5}">
                      <a16:colId xmlns:a16="http://schemas.microsoft.com/office/drawing/2014/main" val="1092355375"/>
                    </a:ext>
                  </a:extLst>
                </a:gridCol>
              </a:tblGrid>
              <a:tr h="311355">
                <a:tc gridSpan="2">
                  <a:txBody>
                    <a:bodyPr/>
                    <a:lstStyle/>
                    <a:p>
                      <a:pPr algn="ctr"/>
                      <a:endParaRPr lang="en-US" sz="1100" dirty="0">
                        <a:latin typeface="+mn-lt"/>
                        <a:cs typeface="Segoe UI Semibold" panose="020B0702040204020203" pitchFamily="34" charset="0"/>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endParaRPr lang="en-US"/>
                    </a:p>
                  </a:txBody>
                  <a:tcPr>
                    <a:lnL w="12700" cap="flat" cmpd="sng" algn="ctr">
                      <a:solidFill>
                        <a:schemeClr val="tx2">
                          <a:lumMod val="20000"/>
                          <a:lumOff val="80000"/>
                        </a:schemeClr>
                      </a:solidFill>
                      <a:prstDash val="solid"/>
                      <a:round/>
                      <a:headEnd type="none" w="med" len="med"/>
                      <a:tailEnd type="none" w="med" len="med"/>
                    </a:lnL>
                  </a:tcPr>
                </a:tc>
                <a:extLst>
                  <a:ext uri="{0D108BD9-81ED-4DB2-BD59-A6C34878D82A}">
                    <a16:rowId xmlns:a16="http://schemas.microsoft.com/office/drawing/2014/main" val="847707770"/>
                  </a:ext>
                </a:extLst>
              </a:tr>
              <a:tr h="302197">
                <a:tc>
                  <a:txBody>
                    <a:bodyPr/>
                    <a:lstStyle/>
                    <a:p>
                      <a:pPr marL="0" algn="l" defTabSz="914400" rtl="0" eaLnBrk="1" latinLnBrk="0" hangingPunct="1"/>
                      <a:r>
                        <a:rPr lang="en-US" sz="1050" b="1" kern="1200">
                          <a:solidFill>
                            <a:schemeClr val="lt1"/>
                          </a:solidFill>
                          <a:latin typeface="+mn-lt"/>
                          <a:ea typeface="+mn-ea"/>
                          <a:cs typeface="Segoe UI Semibold" panose="020B0702040204020203" pitchFamily="34" charset="0"/>
                        </a:rPr>
                        <a:t> 01 : Azure Blob Storage Overview</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3">
                        <a:lumMod val="50000"/>
                      </a:schemeClr>
                    </a:solidFill>
                  </a:tcPr>
                </a:tc>
                <a:tc>
                  <a:txBody>
                    <a:bodyPr/>
                    <a:lstStyle/>
                    <a:p>
                      <a:pPr marL="0" algn="l" rtl="0" eaLnBrk="1" latinLnBrk="0" hangingPunct="1"/>
                      <a:r>
                        <a:rPr lang="en-US" sz="1050" b="1" kern="1200" dirty="0">
                          <a:solidFill>
                            <a:schemeClr val="bg1"/>
                          </a:solidFill>
                          <a:latin typeface="+mn-lt"/>
                          <a:ea typeface="+mn-ea"/>
                          <a:cs typeface="Segoe UI Semibold"/>
                        </a:rPr>
                        <a:t>02: Azure Blob Storage </a:t>
                      </a:r>
                      <a:r>
                        <a:rPr lang="en-US" sz="1050" b="1" kern="1200" dirty="0">
                          <a:solidFill>
                            <a:srgbClr val="00B0F0"/>
                          </a:solidFill>
                          <a:latin typeface="+mn-lt"/>
                          <a:ea typeface="+mn-ea"/>
                          <a:cs typeface="Segoe UI Semibold"/>
                          <a:hlinkClick r:id="rId3">
                            <a:extLst>
                              <a:ext uri="{A12FA001-AC4F-418D-AE19-62706E023703}">
                                <ahyp:hlinkClr xmlns:ahyp="http://schemas.microsoft.com/office/drawing/2018/hyperlinkcolor" val="tx"/>
                              </a:ext>
                            </a:extLst>
                          </a:hlinkClick>
                        </a:rPr>
                        <a:t>Performance Best Practices</a:t>
                      </a:r>
                      <a:endParaRPr lang="en-US" sz="1050" b="1" kern="1200" dirty="0">
                        <a:solidFill>
                          <a:srgbClr val="00B0F0"/>
                        </a:solidFill>
                        <a:latin typeface="+mn-lt"/>
                        <a:ea typeface="+mn-ea"/>
                        <a:cs typeface="Segoe UI Semibold"/>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B w="12700" cap="flat" cmpd="sng" algn="ctr">
                      <a:solidFill>
                        <a:schemeClr val="tx2">
                          <a:lumMod val="20000"/>
                          <a:lumOff val="8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1931521736"/>
                  </a:ext>
                </a:extLst>
              </a:tr>
              <a:tr h="4215501">
                <a:tc>
                  <a:txBody>
                    <a:bodyPr/>
                    <a:lstStyle/>
                    <a:p>
                      <a:pPr marL="0" marR="0" lvl="0" indent="0" algn="l" defTabSz="686047" rtl="0" eaLnBrk="1" fontAlgn="auto" latinLnBrk="0" hangingPunct="1">
                        <a:lnSpc>
                          <a:spcPts val="1000"/>
                        </a:lnSpc>
                        <a:spcBef>
                          <a:spcPts val="0"/>
                        </a:spcBef>
                        <a:spcAft>
                          <a:spcPts val="300"/>
                        </a:spcAft>
                        <a:buClrTx/>
                        <a:buSzTx/>
                        <a:buFont typeface="Arial" panose="020B0604020202020204" pitchFamily="34" charset="0"/>
                        <a:buNone/>
                        <a:tabLst/>
                        <a:defRPr/>
                      </a:pPr>
                      <a:r>
                        <a:rPr lang="en-US" sz="850" b="0" i="0" kern="1200" baseline="0" dirty="0">
                          <a:solidFill>
                            <a:schemeClr val="tx1">
                              <a:lumMod val="75000"/>
                              <a:lumOff val="25000"/>
                            </a:schemeClr>
                          </a:solidFill>
                          <a:latin typeface="+mn-lt"/>
                          <a:ea typeface="+mn-ea"/>
                          <a:cs typeface="Segoe UI"/>
                          <a:hlinkClick r:id="rId4"/>
                        </a:rPr>
                        <a:t>Azure Blob Storage</a:t>
                      </a:r>
                      <a:r>
                        <a:rPr lang="en-US" sz="850" b="0" i="0" kern="1200" baseline="0" dirty="0">
                          <a:solidFill>
                            <a:schemeClr val="tx1">
                              <a:lumMod val="75000"/>
                              <a:lumOff val="25000"/>
                            </a:schemeClr>
                          </a:solidFill>
                          <a:latin typeface="+mn-lt"/>
                          <a:ea typeface="+mn-ea"/>
                          <a:cs typeface="Segoe UI"/>
                        </a:rPr>
                        <a:t> is a massively scalable and secure object storage for cloud-native workloads, archives, data lakes, high-performance computing, and machine learning.</a:t>
                      </a:r>
                    </a:p>
                    <a:p>
                      <a:pPr marL="0" marR="0" lvl="0" indent="0" algn="l" defTabSz="686047" rtl="0" eaLnBrk="1" fontAlgn="auto" latinLnBrk="0" hangingPunct="1">
                        <a:lnSpc>
                          <a:spcPts val="1000"/>
                        </a:lnSpc>
                        <a:spcBef>
                          <a:spcPts val="0"/>
                        </a:spcBef>
                        <a:spcAft>
                          <a:spcPts val="300"/>
                        </a:spcAft>
                        <a:buClrTx/>
                        <a:buSzTx/>
                        <a:buFont typeface="Arial" panose="020B0604020202020204" pitchFamily="34" charset="0"/>
                        <a:buNone/>
                        <a:tabLst/>
                        <a:defRPr/>
                      </a:pPr>
                      <a:r>
                        <a:rPr lang="en-US" sz="880" b="0" i="0" kern="1200" baseline="0" dirty="0">
                          <a:solidFill>
                            <a:schemeClr val="tx1"/>
                          </a:solidFill>
                          <a:latin typeface="+mn-lt"/>
                          <a:ea typeface="+mn-ea"/>
                          <a:cs typeface="Segoe UI" panose="020B0502040204020203" pitchFamily="34" charset="0"/>
                          <a:hlinkClick r:id="rId5"/>
                        </a:rPr>
                        <a:t>Azure Data Lake Storage</a:t>
                      </a:r>
                      <a:r>
                        <a:rPr lang="en-US" sz="880" b="0" i="0" kern="1200" baseline="0" dirty="0">
                          <a:solidFill>
                            <a:schemeClr val="tx1"/>
                          </a:solidFill>
                          <a:latin typeface="+mn-lt"/>
                          <a:ea typeface="+mn-ea"/>
                          <a:cs typeface="Segoe UI" panose="020B0502040204020203" pitchFamily="34" charset="0"/>
                        </a:rPr>
                        <a:t> (ADLS), built on Azure Blob storage, is a massively scalable and secure data lake </a:t>
                      </a:r>
                      <a:r>
                        <a:rPr lang="en-US" sz="880" b="0" i="1" kern="1200" baseline="0" dirty="0">
                          <a:solidFill>
                            <a:schemeClr val="tx1"/>
                          </a:solidFill>
                          <a:latin typeface="+mn-lt"/>
                          <a:ea typeface="+mn-ea"/>
                          <a:cs typeface="Segoe UI" panose="020B0502040204020203" pitchFamily="34" charset="0"/>
                        </a:rPr>
                        <a:t>optimized for high-performance, big data, analytics workloads</a:t>
                      </a:r>
                      <a:r>
                        <a:rPr lang="en-US" sz="880" b="0" i="0" kern="1200" baseline="0" dirty="0">
                          <a:solidFill>
                            <a:schemeClr val="tx1"/>
                          </a:solidFill>
                          <a:latin typeface="+mn-lt"/>
                          <a:ea typeface="+mn-ea"/>
                          <a:cs typeface="Segoe UI" panose="020B0502040204020203" pitchFamily="34" charset="0"/>
                        </a:rPr>
                        <a:t>.</a:t>
                      </a:r>
                    </a:p>
                    <a:p>
                      <a:pPr marL="0" marR="0" lvl="0" indent="0" algn="l" rtl="0" eaLnBrk="1" fontAlgn="auto" latinLnBrk="0" hangingPunct="1">
                        <a:lnSpc>
                          <a:spcPts val="1000"/>
                        </a:lnSpc>
                        <a:spcBef>
                          <a:spcPts val="0"/>
                        </a:spcBef>
                        <a:spcAft>
                          <a:spcPts val="300"/>
                        </a:spcAft>
                        <a:buClrTx/>
                        <a:buSzTx/>
                        <a:buFont typeface="Arial" panose="020B0604020202020204" pitchFamily="34" charset="0"/>
                        <a:buNone/>
                      </a:pPr>
                      <a:r>
                        <a:rPr lang="en-US" sz="850" b="0" i="0" u="none" kern="1200" baseline="0" dirty="0">
                          <a:solidFill>
                            <a:schemeClr val="dk1"/>
                          </a:solidFill>
                          <a:effectLst/>
                          <a:latin typeface="+mn-lt"/>
                          <a:ea typeface="+mn-ea"/>
                          <a:cs typeface="+mn-cs"/>
                        </a:rPr>
                        <a:t>[</a:t>
                      </a:r>
                      <a:r>
                        <a:rPr lang="en-US" sz="850" b="0" i="1" u="none" kern="1200" baseline="0" dirty="0">
                          <a:solidFill>
                            <a:schemeClr val="dk1"/>
                          </a:solidFill>
                          <a:effectLst/>
                          <a:latin typeface="+mn-lt"/>
                          <a:ea typeface="+mn-ea"/>
                          <a:cs typeface="+mn-cs"/>
                        </a:rPr>
                        <a:t>Note: This battlecard is focused on Blob Storage. There is a separate battlecard comparing ADLS with Amazon S3</a:t>
                      </a:r>
                      <a:r>
                        <a:rPr lang="en-US" sz="850" b="0" i="0" u="none" kern="1200" baseline="0" dirty="0">
                          <a:solidFill>
                            <a:schemeClr val="dk1"/>
                          </a:solidFill>
                          <a:effectLst/>
                          <a:latin typeface="+mn-lt"/>
                          <a:ea typeface="+mn-ea"/>
                          <a:cs typeface="+mn-cs"/>
                        </a:rPr>
                        <a:t>]. </a:t>
                      </a:r>
                    </a:p>
                    <a:p>
                      <a:pPr marL="0" marR="0" lvl="0" indent="0" algn="l" defTabSz="686047" rtl="0" eaLnBrk="1" fontAlgn="auto" latinLnBrk="0" hangingPunct="1">
                        <a:lnSpc>
                          <a:spcPts val="1000"/>
                        </a:lnSpc>
                        <a:spcBef>
                          <a:spcPts val="0"/>
                        </a:spcBef>
                        <a:spcAft>
                          <a:spcPts val="300"/>
                        </a:spcAft>
                        <a:buClrTx/>
                        <a:buSzTx/>
                        <a:buFont typeface="Arial" panose="020B0604020202020204" pitchFamily="34" charset="0"/>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Azure Blob Storage - Key Features, Capabilities</a:t>
                      </a:r>
                      <a:r>
                        <a:rPr lang="en-US" sz="880" b="1" dirty="0">
                          <a:solidFill>
                            <a:schemeClr val="tx1">
                              <a:lumMod val="75000"/>
                              <a:lumOff val="25000"/>
                            </a:schemeClr>
                          </a:solidFill>
                          <a:cs typeface="Segoe UI" panose="020B0502040204020203" pitchFamily="34" charset="0"/>
                        </a:rPr>
                        <a:t> and </a:t>
                      </a:r>
                      <a:r>
                        <a:rPr lang="en-US" sz="880" b="1" i="0" kern="1200" baseline="0" dirty="0">
                          <a:solidFill>
                            <a:schemeClr val="tx1">
                              <a:lumMod val="75000"/>
                              <a:lumOff val="25000"/>
                            </a:schemeClr>
                          </a:solidFill>
                          <a:latin typeface="+mn-lt"/>
                          <a:ea typeface="+mn-ea"/>
                          <a:cs typeface="Segoe UI" panose="020B0502040204020203" pitchFamily="34" charset="0"/>
                        </a:rPr>
                        <a:t>Benefits:</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dirty="0">
                          <a:solidFill>
                            <a:schemeClr val="tx1">
                              <a:lumMod val="75000"/>
                              <a:lumOff val="25000"/>
                            </a:schemeClr>
                          </a:solidFill>
                          <a:cs typeface="Segoe UI" panose="020B0502040204020203" pitchFamily="34" charset="0"/>
                        </a:rPr>
                        <a:t>Blob Types</a:t>
                      </a:r>
                      <a:r>
                        <a:rPr lang="en-US" sz="880" dirty="0">
                          <a:solidFill>
                            <a:schemeClr val="tx1">
                              <a:lumMod val="75000"/>
                              <a:lumOff val="25000"/>
                            </a:schemeClr>
                          </a:solidFill>
                          <a:cs typeface="Segoe UI" panose="020B0502040204020203" pitchFamily="34" charset="0"/>
                        </a:rPr>
                        <a:t>: Offers</a:t>
                      </a:r>
                      <a:r>
                        <a:rPr lang="en-US" sz="880" b="0" i="0" kern="1200" baseline="0" dirty="0">
                          <a:solidFill>
                            <a:schemeClr val="tx1">
                              <a:lumMod val="75000"/>
                              <a:lumOff val="25000"/>
                            </a:schemeClr>
                          </a:solidFill>
                          <a:latin typeface="+mn-lt"/>
                          <a:ea typeface="+mn-ea"/>
                          <a:cs typeface="Segoe UI" panose="020B0502040204020203" pitchFamily="34" charset="0"/>
                        </a:rPr>
                        <a:t> </a:t>
                      </a:r>
                      <a:r>
                        <a:rPr lang="en-US" sz="880" b="0" i="0" kern="1200" baseline="0" dirty="0">
                          <a:solidFill>
                            <a:schemeClr val="tx1">
                              <a:lumMod val="75000"/>
                              <a:lumOff val="25000"/>
                            </a:schemeClr>
                          </a:solidFill>
                          <a:latin typeface="+mn-lt"/>
                          <a:ea typeface="+mn-ea"/>
                          <a:cs typeface="Segoe UI" panose="020B0502040204020203" pitchFamily="34" charset="0"/>
                          <a:hlinkClick r:id="rId6"/>
                        </a:rPr>
                        <a:t>three types of blobs</a:t>
                      </a:r>
                      <a:r>
                        <a:rPr lang="en-US" sz="880" b="0" i="0" kern="1200" baseline="0" dirty="0">
                          <a:solidFill>
                            <a:schemeClr val="tx1">
                              <a:lumMod val="75000"/>
                              <a:lumOff val="25000"/>
                            </a:schemeClr>
                          </a:solidFill>
                          <a:latin typeface="+mn-lt"/>
                          <a:ea typeface="+mn-ea"/>
                          <a:cs typeface="Segoe UI" panose="020B0502040204020203" pitchFamily="34" charset="0"/>
                        </a:rPr>
                        <a:t>: Block blobs, Append Blobs, Page blobs.</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dirty="0">
                          <a:solidFill>
                            <a:schemeClr val="tx1">
                              <a:lumMod val="75000"/>
                              <a:lumOff val="25000"/>
                            </a:schemeClr>
                          </a:solidFill>
                          <a:cs typeface="Segoe UI" panose="020B0502040204020203" pitchFamily="34" charset="0"/>
                        </a:rPr>
                        <a:t>Redundancy options: </a:t>
                      </a:r>
                      <a:r>
                        <a:rPr lang="en-US" sz="880" b="0" dirty="0">
                          <a:solidFill>
                            <a:schemeClr val="tx1">
                              <a:lumMod val="75000"/>
                              <a:lumOff val="25000"/>
                            </a:schemeClr>
                          </a:solidFill>
                          <a:cs typeface="Segoe UI" panose="020B0502040204020203" pitchFamily="34" charset="0"/>
                        </a:rPr>
                        <a:t>Offers six (6) </a:t>
                      </a:r>
                      <a:r>
                        <a:rPr lang="en-US" sz="880" dirty="0">
                          <a:solidFill>
                            <a:schemeClr val="tx1">
                              <a:lumMod val="75000"/>
                              <a:lumOff val="25000"/>
                            </a:schemeClr>
                          </a:solidFill>
                          <a:cs typeface="Segoe UI" panose="020B0502040204020203" pitchFamily="34" charset="0"/>
                        </a:rPr>
                        <a:t>redundancy options: </a:t>
                      </a:r>
                      <a:r>
                        <a:rPr lang="en-US" sz="880" dirty="0">
                          <a:solidFill>
                            <a:schemeClr val="tx1">
                              <a:lumMod val="75000"/>
                              <a:lumOff val="25000"/>
                            </a:schemeClr>
                          </a:solidFill>
                          <a:cs typeface="Segoe UI" panose="020B0502040204020203" pitchFamily="34" charset="0"/>
                          <a:hlinkClick r:id="rId7"/>
                        </a:rPr>
                        <a:t>Locally-redundant storage </a:t>
                      </a:r>
                      <a:r>
                        <a:rPr lang="en-US" sz="880" dirty="0">
                          <a:solidFill>
                            <a:schemeClr val="tx1">
                              <a:lumMod val="75000"/>
                              <a:lumOff val="25000"/>
                            </a:schemeClr>
                          </a:solidFill>
                          <a:cs typeface="Segoe UI" panose="020B0502040204020203" pitchFamily="34" charset="0"/>
                        </a:rPr>
                        <a:t>(LRS), </a:t>
                      </a:r>
                      <a:r>
                        <a:rPr lang="en-US" sz="880" dirty="0">
                          <a:solidFill>
                            <a:schemeClr val="tx1">
                              <a:lumMod val="75000"/>
                              <a:lumOff val="25000"/>
                            </a:schemeClr>
                          </a:solidFill>
                          <a:cs typeface="Segoe UI" panose="020B0502040204020203" pitchFamily="34" charset="0"/>
                          <a:hlinkClick r:id="rId8"/>
                        </a:rPr>
                        <a:t>Zone-redundant storage </a:t>
                      </a:r>
                      <a:r>
                        <a:rPr lang="en-US" sz="880" dirty="0">
                          <a:solidFill>
                            <a:schemeClr val="tx1">
                              <a:lumMod val="75000"/>
                              <a:lumOff val="25000"/>
                            </a:schemeClr>
                          </a:solidFill>
                          <a:cs typeface="Segoe UI" panose="020B0502040204020203" pitchFamily="34" charset="0"/>
                        </a:rPr>
                        <a:t>(ZRS), </a:t>
                      </a:r>
                      <a:r>
                        <a:rPr lang="en-US" sz="880" dirty="0">
                          <a:solidFill>
                            <a:schemeClr val="tx1">
                              <a:lumMod val="75000"/>
                              <a:lumOff val="25000"/>
                            </a:schemeClr>
                          </a:solidFill>
                          <a:cs typeface="Segoe UI" panose="020B0502040204020203" pitchFamily="34" charset="0"/>
                          <a:hlinkClick r:id="rId9"/>
                        </a:rPr>
                        <a:t>geo-redundant storage </a:t>
                      </a:r>
                      <a:r>
                        <a:rPr lang="en-US" sz="880" dirty="0">
                          <a:solidFill>
                            <a:schemeClr val="tx1">
                              <a:lumMod val="75000"/>
                              <a:lumOff val="25000"/>
                            </a:schemeClr>
                          </a:solidFill>
                          <a:cs typeface="Segoe UI" panose="020B0502040204020203" pitchFamily="34" charset="0"/>
                        </a:rPr>
                        <a:t>(GRS), </a:t>
                      </a:r>
                      <a:r>
                        <a:rPr lang="en-US" sz="880" dirty="0">
                          <a:solidFill>
                            <a:schemeClr val="tx1">
                              <a:lumMod val="75000"/>
                              <a:lumOff val="25000"/>
                            </a:schemeClr>
                          </a:solidFill>
                          <a:cs typeface="Segoe UI" panose="020B0502040204020203" pitchFamily="34" charset="0"/>
                          <a:hlinkClick r:id="rId10"/>
                        </a:rPr>
                        <a:t>Geo-zone-redundant-storage</a:t>
                      </a:r>
                      <a:r>
                        <a:rPr lang="en-US" sz="880" dirty="0">
                          <a:solidFill>
                            <a:schemeClr val="tx1">
                              <a:lumMod val="75000"/>
                              <a:lumOff val="25000"/>
                            </a:schemeClr>
                          </a:solidFill>
                          <a:cs typeface="Segoe UI" panose="020B0502040204020203" pitchFamily="34" charset="0"/>
                        </a:rPr>
                        <a:t> (GZRS), Read-only GRS (RA-GRS) and Read-only GZRS (RA-GZRS). </a:t>
                      </a:r>
                    </a:p>
                    <a:p>
                      <a:pPr marL="171450" marR="0" lvl="0" indent="-171450" algn="l" rtl="0" eaLnBrk="1" fontAlgn="auto" latinLnBrk="0" hangingPunct="1">
                        <a:lnSpc>
                          <a:spcPts val="1000"/>
                        </a:lnSpc>
                        <a:spcBef>
                          <a:spcPts val="0"/>
                        </a:spcBef>
                        <a:spcAft>
                          <a:spcPts val="300"/>
                        </a:spcAft>
                        <a:buClrTx/>
                        <a:buSzTx/>
                        <a:buFont typeface="Arial" panose="020B0604020202020204" pitchFamily="34" charset="0"/>
                        <a:buChar char="•"/>
                      </a:pPr>
                      <a:r>
                        <a:rPr lang="en-US" sz="850" b="1" dirty="0">
                          <a:solidFill>
                            <a:schemeClr val="tx1">
                              <a:lumMod val="75000"/>
                              <a:lumOff val="25000"/>
                            </a:schemeClr>
                          </a:solidFill>
                          <a:cs typeface="Segoe UI"/>
                        </a:rPr>
                        <a:t>Durability: </a:t>
                      </a:r>
                      <a:r>
                        <a:rPr lang="en-US" sz="850" dirty="0">
                          <a:solidFill>
                            <a:schemeClr val="tx1">
                              <a:lumMod val="75000"/>
                              <a:lumOff val="25000"/>
                            </a:schemeClr>
                          </a:solidFill>
                          <a:cs typeface="Segoe UI"/>
                        </a:rPr>
                        <a:t>LRS maintains 3 copies of data and is designed for </a:t>
                      </a:r>
                      <a:r>
                        <a:rPr lang="en-US" sz="850" i="1" dirty="0">
                          <a:solidFill>
                            <a:schemeClr val="tx1">
                              <a:lumMod val="75000"/>
                              <a:lumOff val="25000"/>
                            </a:schemeClr>
                          </a:solidFill>
                          <a:cs typeface="Segoe UI"/>
                        </a:rPr>
                        <a:t>11 9s </a:t>
                      </a:r>
                      <a:r>
                        <a:rPr lang="en-US" sz="850" dirty="0">
                          <a:solidFill>
                            <a:schemeClr val="tx1">
                              <a:lumMod val="75000"/>
                              <a:lumOff val="25000"/>
                            </a:schemeClr>
                          </a:solidFill>
                          <a:cs typeface="Segoe UI"/>
                        </a:rPr>
                        <a:t>durability </a:t>
                      </a:r>
                      <a:r>
                        <a:rPr lang="en-US" sz="850" strike="noStrike" baseline="0" dirty="0">
                          <a:solidFill>
                            <a:schemeClr val="tx1">
                              <a:lumMod val="75000"/>
                              <a:lumOff val="25000"/>
                            </a:schemeClr>
                          </a:solidFill>
                          <a:cs typeface="Segoe UI"/>
                        </a:rPr>
                        <a:t>of objects over a year. GRS maintains copies in a secondary region to protect against region failures.</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strike="noStrike" baseline="0" dirty="0">
                          <a:solidFill>
                            <a:schemeClr val="tx1">
                              <a:lumMod val="75000"/>
                              <a:lumOff val="25000"/>
                            </a:schemeClr>
                          </a:solidFill>
                          <a:cs typeface="Segoe UI" panose="020B0502040204020203" pitchFamily="34" charset="0"/>
                        </a:rPr>
                        <a:t>Tiers</a:t>
                      </a:r>
                      <a:r>
                        <a:rPr lang="en-US" sz="880" strike="noStrike" baseline="0" dirty="0">
                          <a:solidFill>
                            <a:schemeClr val="tx1">
                              <a:lumMod val="75000"/>
                              <a:lumOff val="25000"/>
                            </a:schemeClr>
                          </a:solidFill>
                          <a:cs typeface="Segoe UI" panose="020B0502040204020203" pitchFamily="34" charset="0"/>
                        </a:rPr>
                        <a:t>: Offers 4 access tiers (</a:t>
                      </a:r>
                      <a:r>
                        <a:rPr lang="en-US" sz="880" b="0" i="0" dirty="0">
                          <a:solidFill>
                            <a:srgbClr val="171717"/>
                          </a:solidFill>
                          <a:effectLst/>
                          <a:hlinkClick r:id="rId11"/>
                        </a:rPr>
                        <a:t>Hot</a:t>
                      </a:r>
                      <a:r>
                        <a:rPr lang="en-US" sz="880" b="0" i="0" dirty="0">
                          <a:solidFill>
                            <a:srgbClr val="171717"/>
                          </a:solidFill>
                          <a:effectLst/>
                        </a:rPr>
                        <a:t>, </a:t>
                      </a:r>
                      <a:r>
                        <a:rPr lang="en-US" sz="880" b="0" i="0" dirty="0">
                          <a:solidFill>
                            <a:srgbClr val="171717"/>
                          </a:solidFill>
                          <a:effectLst/>
                          <a:hlinkClick r:id="rId12"/>
                        </a:rPr>
                        <a:t>Cool</a:t>
                      </a:r>
                      <a:r>
                        <a:rPr lang="en-US" sz="880" b="0" i="0" dirty="0">
                          <a:solidFill>
                            <a:srgbClr val="171717"/>
                          </a:solidFill>
                          <a:effectLst/>
                        </a:rPr>
                        <a:t>, </a:t>
                      </a:r>
                      <a:r>
                        <a:rPr lang="en-US" sz="880" b="0" i="0" dirty="0">
                          <a:solidFill>
                            <a:srgbClr val="171717"/>
                          </a:solidFill>
                          <a:effectLst/>
                          <a:hlinkClick r:id="rId13"/>
                        </a:rPr>
                        <a:t>Archive</a:t>
                      </a:r>
                      <a:r>
                        <a:rPr lang="en-US" sz="880" b="0" i="0" dirty="0">
                          <a:solidFill>
                            <a:srgbClr val="171717"/>
                          </a:solidFill>
                          <a:effectLst/>
                        </a:rPr>
                        <a:t> and </a:t>
                      </a:r>
                      <a:r>
                        <a:rPr lang="en-US" sz="880" b="0" i="0" dirty="0">
                          <a:solidFill>
                            <a:srgbClr val="171717"/>
                          </a:solidFill>
                          <a:effectLst/>
                          <a:hlinkClick r:id="rId14"/>
                        </a:rPr>
                        <a:t>Premium</a:t>
                      </a:r>
                      <a:r>
                        <a:rPr lang="en-US" sz="880" b="0" i="0" dirty="0">
                          <a:solidFill>
                            <a:srgbClr val="171717"/>
                          </a:solidFill>
                          <a:effectLst/>
                        </a:rPr>
                        <a:t>). Premium is a high-performance tier ideal for workloads that require very fast response times and/or high transactions rates.</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i="0" dirty="0">
                          <a:solidFill>
                            <a:srgbClr val="171717"/>
                          </a:solidFill>
                          <a:effectLst/>
                        </a:rPr>
                        <a:t>Data protection</a:t>
                      </a:r>
                      <a:r>
                        <a:rPr lang="en-US" sz="880" b="0" i="0" dirty="0">
                          <a:solidFill>
                            <a:srgbClr val="171717"/>
                          </a:solidFill>
                          <a:effectLst/>
                        </a:rPr>
                        <a:t>: </a:t>
                      </a:r>
                      <a:r>
                        <a:rPr lang="en-US" sz="880" b="0" i="0" dirty="0">
                          <a:solidFill>
                            <a:schemeClr val="tx1">
                              <a:lumMod val="75000"/>
                              <a:lumOff val="25000"/>
                            </a:schemeClr>
                          </a:solidFill>
                          <a:effectLst/>
                          <a:cs typeface="Segoe UI" panose="020B0502040204020203" pitchFamily="34" charset="0"/>
                        </a:rPr>
                        <a:t>P</a:t>
                      </a:r>
                      <a:r>
                        <a:rPr lang="en-US" sz="880" b="0" dirty="0">
                          <a:solidFill>
                            <a:schemeClr val="tx1">
                              <a:lumMod val="75000"/>
                              <a:lumOff val="25000"/>
                            </a:schemeClr>
                          </a:solidFill>
                          <a:cs typeface="Segoe UI" panose="020B0502040204020203" pitchFamily="34" charset="0"/>
                        </a:rPr>
                        <a:t>rovides </a:t>
                      </a:r>
                      <a:r>
                        <a:rPr lang="en-US" sz="880" dirty="0">
                          <a:solidFill>
                            <a:schemeClr val="tx1">
                              <a:lumMod val="75000"/>
                              <a:lumOff val="25000"/>
                            </a:schemeClr>
                          </a:solidFill>
                          <a:cs typeface="Segoe UI" panose="020B0502040204020203" pitchFamily="34" charset="0"/>
                        </a:rPr>
                        <a:t>multiple features for data protection against accidental deletes and overwrites, including </a:t>
                      </a:r>
                      <a:r>
                        <a:rPr lang="en-US" sz="880" dirty="0">
                          <a:solidFill>
                            <a:schemeClr val="tx1">
                              <a:lumMod val="75000"/>
                              <a:lumOff val="25000"/>
                            </a:schemeClr>
                          </a:solidFill>
                          <a:cs typeface="Segoe UI" panose="020B0502040204020203" pitchFamily="34" charset="0"/>
                          <a:hlinkClick r:id="rId15"/>
                        </a:rPr>
                        <a:t>versioning</a:t>
                      </a:r>
                      <a:r>
                        <a:rPr lang="en-US" sz="880" dirty="0">
                          <a:solidFill>
                            <a:schemeClr val="tx1">
                              <a:lumMod val="75000"/>
                              <a:lumOff val="25000"/>
                            </a:schemeClr>
                          </a:solidFill>
                          <a:cs typeface="Segoe UI" panose="020B0502040204020203" pitchFamily="34" charset="0"/>
                        </a:rPr>
                        <a:t>, </a:t>
                      </a:r>
                      <a:r>
                        <a:rPr lang="en-US" sz="880" dirty="0">
                          <a:solidFill>
                            <a:schemeClr val="tx1">
                              <a:lumMod val="75000"/>
                              <a:lumOff val="25000"/>
                            </a:schemeClr>
                          </a:solidFill>
                          <a:cs typeface="Segoe UI" panose="020B0502040204020203" pitchFamily="34" charset="0"/>
                          <a:hlinkClick r:id="rId16"/>
                        </a:rPr>
                        <a:t>soft deletes</a:t>
                      </a:r>
                      <a:r>
                        <a:rPr lang="en-US" sz="880" dirty="0">
                          <a:solidFill>
                            <a:schemeClr val="tx1">
                              <a:lumMod val="75000"/>
                              <a:lumOff val="25000"/>
                            </a:schemeClr>
                          </a:solidFill>
                          <a:cs typeface="Segoe UI" panose="020B0502040204020203" pitchFamily="34" charset="0"/>
                        </a:rPr>
                        <a:t>, </a:t>
                      </a:r>
                      <a:r>
                        <a:rPr lang="en-US" sz="880" dirty="0">
                          <a:solidFill>
                            <a:schemeClr val="tx1">
                              <a:lumMod val="75000"/>
                              <a:lumOff val="25000"/>
                            </a:schemeClr>
                          </a:solidFill>
                          <a:cs typeface="Segoe UI" panose="020B0502040204020203" pitchFamily="34" charset="0"/>
                          <a:hlinkClick r:id="rId17"/>
                        </a:rPr>
                        <a:t>point-in-time restore</a:t>
                      </a:r>
                      <a:r>
                        <a:rPr lang="en-US" sz="880" dirty="0">
                          <a:solidFill>
                            <a:schemeClr val="tx1">
                              <a:lumMod val="75000"/>
                              <a:lumOff val="25000"/>
                            </a:schemeClr>
                          </a:solidFill>
                          <a:cs typeface="Segoe UI" panose="020B0502040204020203" pitchFamily="34" charset="0"/>
                        </a:rPr>
                        <a:t>, </a:t>
                      </a:r>
                      <a:r>
                        <a:rPr lang="en-US" sz="880" dirty="0">
                          <a:solidFill>
                            <a:schemeClr val="tx1">
                              <a:lumMod val="75000"/>
                              <a:lumOff val="25000"/>
                            </a:schemeClr>
                          </a:solidFill>
                          <a:cs typeface="Segoe UI" panose="020B0502040204020203" pitchFamily="34" charset="0"/>
                          <a:hlinkClick r:id="rId18"/>
                        </a:rPr>
                        <a:t>snapshots</a:t>
                      </a:r>
                      <a:r>
                        <a:rPr lang="en-US" sz="880" dirty="0">
                          <a:solidFill>
                            <a:schemeClr val="tx1">
                              <a:lumMod val="75000"/>
                              <a:lumOff val="25000"/>
                            </a:schemeClr>
                          </a:solidFill>
                          <a:cs typeface="Segoe UI" panose="020B0502040204020203" pitchFamily="34" charset="0"/>
                        </a:rPr>
                        <a:t>, </a:t>
                      </a:r>
                      <a:r>
                        <a:rPr lang="en-US" sz="880" dirty="0">
                          <a:solidFill>
                            <a:schemeClr val="tx1">
                              <a:lumMod val="75000"/>
                              <a:lumOff val="25000"/>
                            </a:schemeClr>
                          </a:solidFill>
                          <a:cs typeface="Segoe UI" panose="020B0502040204020203" pitchFamily="34" charset="0"/>
                          <a:hlinkClick r:id="rId19"/>
                        </a:rPr>
                        <a:t>immutable blobs </a:t>
                      </a:r>
                      <a:r>
                        <a:rPr lang="en-US" sz="880" dirty="0">
                          <a:solidFill>
                            <a:schemeClr val="tx1">
                              <a:lumMod val="75000"/>
                              <a:lumOff val="25000"/>
                            </a:schemeClr>
                          </a:solidFill>
                          <a:cs typeface="Segoe UI" panose="020B0502040204020203" pitchFamily="34" charset="0"/>
                        </a:rPr>
                        <a:t>and </a:t>
                      </a:r>
                      <a:r>
                        <a:rPr lang="en-US" sz="880" dirty="0">
                          <a:solidFill>
                            <a:schemeClr val="tx1">
                              <a:lumMod val="75000"/>
                              <a:lumOff val="25000"/>
                            </a:schemeClr>
                          </a:solidFill>
                          <a:cs typeface="Segoe UI" panose="020B0502040204020203" pitchFamily="34" charset="0"/>
                          <a:hlinkClick r:id="rId20"/>
                        </a:rPr>
                        <a:t>change feed</a:t>
                      </a:r>
                      <a:r>
                        <a:rPr lang="en-US" sz="880" dirty="0">
                          <a:solidFill>
                            <a:schemeClr val="tx1">
                              <a:lumMod val="75000"/>
                              <a:lumOff val="25000"/>
                            </a:schemeClr>
                          </a:solidFill>
                          <a:cs typeface="Segoe UI" panose="020B0502040204020203" pitchFamily="34" charset="0"/>
                        </a:rPr>
                        <a:t>.</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dirty="0">
                          <a:solidFill>
                            <a:schemeClr val="tx1">
                              <a:lumMod val="75000"/>
                              <a:lumOff val="25000"/>
                            </a:schemeClr>
                          </a:solidFill>
                          <a:cs typeface="Segoe UI" panose="020B0502040204020203" pitchFamily="34" charset="0"/>
                        </a:rPr>
                        <a:t>Data Ingestion: </a:t>
                      </a:r>
                      <a:r>
                        <a:rPr lang="en-US" sz="880" b="0" dirty="0">
                          <a:solidFill>
                            <a:schemeClr val="tx1">
                              <a:lumMod val="75000"/>
                              <a:lumOff val="25000"/>
                            </a:schemeClr>
                          </a:solidFill>
                          <a:cs typeface="Segoe UI" panose="020B0502040204020203" pitchFamily="34" charset="0"/>
                        </a:rPr>
                        <a:t>Multiple solutions exist for migrating existing data to Blob storage including </a:t>
                      </a:r>
                      <a:r>
                        <a:rPr lang="en-US" sz="880" b="0" dirty="0" err="1">
                          <a:solidFill>
                            <a:schemeClr val="tx1">
                              <a:lumMod val="75000"/>
                              <a:lumOff val="25000"/>
                            </a:schemeClr>
                          </a:solidFill>
                          <a:cs typeface="Segoe UI" panose="020B0502040204020203" pitchFamily="34" charset="0"/>
                          <a:hlinkClick r:id="rId21"/>
                        </a:rPr>
                        <a:t>AzCopy</a:t>
                      </a:r>
                      <a:r>
                        <a:rPr lang="en-US" sz="880" b="0" dirty="0">
                          <a:solidFill>
                            <a:schemeClr val="tx1">
                              <a:lumMod val="75000"/>
                              <a:lumOff val="25000"/>
                            </a:schemeClr>
                          </a:solidFill>
                          <a:cs typeface="Segoe UI" panose="020B0502040204020203" pitchFamily="34" charset="0"/>
                        </a:rPr>
                        <a:t>, </a:t>
                      </a:r>
                      <a:r>
                        <a:rPr lang="en-US" sz="880" b="0" dirty="0">
                          <a:solidFill>
                            <a:schemeClr val="tx1">
                              <a:lumMod val="75000"/>
                              <a:lumOff val="25000"/>
                            </a:schemeClr>
                          </a:solidFill>
                          <a:cs typeface="Segoe UI" panose="020B0502040204020203" pitchFamily="34" charset="0"/>
                          <a:hlinkClick r:id="rId22"/>
                        </a:rPr>
                        <a:t>Azure Data Factory (ADF)</a:t>
                      </a:r>
                      <a:r>
                        <a:rPr lang="en-US" sz="880" b="0" dirty="0">
                          <a:solidFill>
                            <a:schemeClr val="tx1">
                              <a:lumMod val="75000"/>
                              <a:lumOff val="25000"/>
                            </a:schemeClr>
                          </a:solidFill>
                          <a:cs typeface="Segoe UI" panose="020B0502040204020203" pitchFamily="34" charset="0"/>
                        </a:rPr>
                        <a:t>, </a:t>
                      </a:r>
                      <a:r>
                        <a:rPr lang="en-US" sz="880" b="0" dirty="0">
                          <a:solidFill>
                            <a:schemeClr val="tx1">
                              <a:lumMod val="75000"/>
                              <a:lumOff val="25000"/>
                            </a:schemeClr>
                          </a:solidFill>
                          <a:cs typeface="Segoe UI" panose="020B0502040204020203" pitchFamily="34" charset="0"/>
                          <a:hlinkClick r:id="rId23"/>
                        </a:rPr>
                        <a:t>Azure Storage Data Movement library</a:t>
                      </a:r>
                      <a:r>
                        <a:rPr lang="en-US" sz="880" b="0" dirty="0">
                          <a:solidFill>
                            <a:schemeClr val="tx1">
                              <a:lumMod val="75000"/>
                              <a:lumOff val="25000"/>
                            </a:schemeClr>
                          </a:solidFill>
                          <a:cs typeface="Segoe UI" panose="020B0502040204020203" pitchFamily="34" charset="0"/>
                        </a:rPr>
                        <a:t>, </a:t>
                      </a:r>
                      <a:r>
                        <a:rPr lang="en-US" sz="880" b="0" dirty="0">
                          <a:solidFill>
                            <a:schemeClr val="tx1">
                              <a:lumMod val="75000"/>
                              <a:lumOff val="25000"/>
                            </a:schemeClr>
                          </a:solidFill>
                          <a:cs typeface="Segoe UI" panose="020B0502040204020203" pitchFamily="34" charset="0"/>
                          <a:hlinkClick r:id="rId24"/>
                        </a:rPr>
                        <a:t>BlobFuse</a:t>
                      </a:r>
                      <a:r>
                        <a:rPr lang="en-US" sz="880" b="0" dirty="0">
                          <a:solidFill>
                            <a:schemeClr val="tx1">
                              <a:lumMod val="75000"/>
                              <a:lumOff val="25000"/>
                            </a:schemeClr>
                          </a:solidFill>
                          <a:cs typeface="Segoe UI" panose="020B0502040204020203" pitchFamily="34" charset="0"/>
                        </a:rPr>
                        <a:t>, </a:t>
                      </a:r>
                      <a:r>
                        <a:rPr lang="en-US" sz="880" b="0" dirty="0">
                          <a:solidFill>
                            <a:schemeClr val="tx1">
                              <a:lumMod val="75000"/>
                              <a:lumOff val="25000"/>
                            </a:schemeClr>
                          </a:solidFill>
                          <a:cs typeface="Segoe UI" panose="020B0502040204020203" pitchFamily="34" charset="0"/>
                          <a:hlinkClick r:id="rId25"/>
                        </a:rPr>
                        <a:t>Azure Data Box </a:t>
                      </a:r>
                      <a:r>
                        <a:rPr lang="en-US" sz="880" b="0" dirty="0">
                          <a:solidFill>
                            <a:schemeClr val="tx1">
                              <a:lumMod val="75000"/>
                              <a:lumOff val="25000"/>
                            </a:schemeClr>
                          </a:solidFill>
                          <a:cs typeface="Segoe UI" panose="020B0502040204020203" pitchFamily="34" charset="0"/>
                        </a:rPr>
                        <a:t>and </a:t>
                      </a:r>
                      <a:r>
                        <a:rPr lang="en-US" sz="880" b="0" dirty="0">
                          <a:solidFill>
                            <a:schemeClr val="tx1">
                              <a:lumMod val="75000"/>
                              <a:lumOff val="25000"/>
                            </a:schemeClr>
                          </a:solidFill>
                          <a:cs typeface="Segoe UI" panose="020B0502040204020203" pitchFamily="34" charset="0"/>
                          <a:hlinkClick r:id="rId26"/>
                        </a:rPr>
                        <a:t>Azure Import/Export</a:t>
                      </a:r>
                      <a:r>
                        <a:rPr lang="en-US" sz="880" b="0" dirty="0">
                          <a:solidFill>
                            <a:schemeClr val="tx1">
                              <a:lumMod val="75000"/>
                              <a:lumOff val="25000"/>
                            </a:schemeClr>
                          </a:solidFill>
                          <a:cs typeface="Segoe UI" panose="020B0502040204020203" pitchFamily="34" charset="0"/>
                        </a:rPr>
                        <a:t>.</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dirty="0">
                          <a:solidFill>
                            <a:schemeClr val="tx1">
                              <a:lumMod val="75000"/>
                              <a:lumOff val="25000"/>
                            </a:schemeClr>
                          </a:solidFill>
                          <a:cs typeface="Segoe UI" panose="020B0502040204020203" pitchFamily="34" charset="0"/>
                        </a:rPr>
                        <a:t>Data Sharing: </a:t>
                      </a:r>
                      <a:r>
                        <a:rPr lang="en-US" sz="880" b="0" dirty="0">
                          <a:solidFill>
                            <a:schemeClr val="tx1">
                              <a:lumMod val="75000"/>
                              <a:lumOff val="25000"/>
                            </a:schemeClr>
                          </a:solidFill>
                          <a:cs typeface="Segoe UI" panose="020B0502040204020203" pitchFamily="34" charset="0"/>
                          <a:hlinkClick r:id="rId27"/>
                        </a:rPr>
                        <a:t>Azure Data Share</a:t>
                      </a:r>
                      <a:r>
                        <a:rPr lang="en-US" sz="880" b="0" dirty="0">
                          <a:solidFill>
                            <a:schemeClr val="tx1">
                              <a:lumMod val="75000"/>
                              <a:lumOff val="25000"/>
                            </a:schemeClr>
                          </a:solidFill>
                          <a:cs typeface="Segoe UI" panose="020B0502040204020203" pitchFamily="34" charset="0"/>
                        </a:rPr>
                        <a:t> lets you securely share Azure Blob Storage data with other organizations.</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dirty="0">
                          <a:solidFill>
                            <a:schemeClr val="tx1">
                              <a:lumMod val="75000"/>
                              <a:lumOff val="25000"/>
                            </a:schemeClr>
                          </a:solidFill>
                          <a:cs typeface="Segoe UI" panose="020B0502040204020203" pitchFamily="34" charset="0"/>
                        </a:rPr>
                        <a:t>Multiple protocols: </a:t>
                      </a:r>
                      <a:r>
                        <a:rPr lang="en-US" sz="880" dirty="0">
                          <a:solidFill>
                            <a:schemeClr val="tx1">
                              <a:lumMod val="75000"/>
                              <a:lumOff val="25000"/>
                            </a:schemeClr>
                          </a:solidFill>
                          <a:cs typeface="Segoe UI" panose="020B0502040204020203" pitchFamily="34" charset="0"/>
                        </a:rPr>
                        <a:t>Supports the Network File System (NFS) 3.0 protocol (preview) providing Linux file system compatibility at object storage scale and prices. Also supports both HDFS (via </a:t>
                      </a:r>
                      <a:r>
                        <a:rPr lang="en-US" sz="880" dirty="0">
                          <a:solidFill>
                            <a:schemeClr val="tx1">
                              <a:lumMod val="75000"/>
                              <a:lumOff val="25000"/>
                            </a:schemeClr>
                          </a:solidFill>
                          <a:cs typeface="Segoe UI" panose="020B0502040204020203" pitchFamily="34" charset="0"/>
                          <a:hlinkClick r:id="rId28"/>
                        </a:rPr>
                        <a:t>ABFS</a:t>
                      </a:r>
                      <a:r>
                        <a:rPr lang="en-US" sz="880" dirty="0">
                          <a:solidFill>
                            <a:schemeClr val="tx1">
                              <a:lumMod val="75000"/>
                              <a:lumOff val="25000"/>
                            </a:schemeClr>
                          </a:solidFill>
                          <a:cs typeface="Segoe UI" panose="020B0502040204020203" pitchFamily="34" charset="0"/>
                        </a:rPr>
                        <a:t>) and </a:t>
                      </a:r>
                      <a:r>
                        <a:rPr lang="en-US" sz="880" dirty="0">
                          <a:solidFill>
                            <a:schemeClr val="tx1">
                              <a:lumMod val="75000"/>
                              <a:lumOff val="25000"/>
                            </a:schemeClr>
                          </a:solidFill>
                          <a:cs typeface="Segoe UI" panose="020B0502040204020203" pitchFamily="34" charset="0"/>
                          <a:hlinkClick r:id="rId29"/>
                        </a:rPr>
                        <a:t>REST APIs</a:t>
                      </a:r>
                      <a:r>
                        <a:rPr lang="en-US" sz="880" dirty="0">
                          <a:solidFill>
                            <a:schemeClr val="tx1">
                              <a:lumMod val="75000"/>
                              <a:lumOff val="25000"/>
                            </a:schemeClr>
                          </a:solidFill>
                          <a:cs typeface="Segoe UI" panose="020B0502040204020203" pitchFamily="34" charset="0"/>
                        </a:rPr>
                        <a:t>.</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dirty="0">
                          <a:solidFill>
                            <a:schemeClr val="tx1">
                              <a:lumMod val="75000"/>
                              <a:lumOff val="25000"/>
                            </a:schemeClr>
                          </a:solidFill>
                          <a:cs typeface="Segoe UI" panose="020B0502040204020203" pitchFamily="34" charset="0"/>
                        </a:rPr>
                        <a:t>Monitoring: </a:t>
                      </a:r>
                      <a:r>
                        <a:rPr lang="en-US" sz="880" dirty="0">
                          <a:solidFill>
                            <a:schemeClr val="tx1">
                              <a:lumMod val="75000"/>
                              <a:lumOff val="25000"/>
                            </a:schemeClr>
                          </a:solidFill>
                          <a:cs typeface="Segoe UI" panose="020B0502040204020203" pitchFamily="34" charset="0"/>
                        </a:rPr>
                        <a:t>You can monitor Azure Blob Storage with </a:t>
                      </a:r>
                      <a:r>
                        <a:rPr lang="en-US" sz="880" dirty="0">
                          <a:solidFill>
                            <a:schemeClr val="tx1">
                              <a:lumMod val="75000"/>
                              <a:lumOff val="25000"/>
                            </a:schemeClr>
                          </a:solidFill>
                          <a:cs typeface="Segoe UI" panose="020B0502040204020203" pitchFamily="34" charset="0"/>
                          <a:hlinkClick r:id="rId30"/>
                        </a:rPr>
                        <a:t>Azure Monitor</a:t>
                      </a:r>
                      <a:r>
                        <a:rPr lang="en-US" sz="880" dirty="0">
                          <a:solidFill>
                            <a:schemeClr val="tx1">
                              <a:lumMod val="75000"/>
                              <a:lumOff val="25000"/>
                            </a:schemeClr>
                          </a:solidFill>
                          <a:cs typeface="Segoe UI" panose="020B0502040204020203" pitchFamily="34" charset="0"/>
                        </a:rPr>
                        <a:t> as described </a:t>
                      </a:r>
                      <a:r>
                        <a:rPr lang="en-US" sz="880" dirty="0">
                          <a:solidFill>
                            <a:schemeClr val="tx1">
                              <a:lumMod val="75000"/>
                              <a:lumOff val="25000"/>
                            </a:schemeClr>
                          </a:solidFill>
                          <a:cs typeface="Segoe UI" panose="020B0502040204020203" pitchFamily="34" charset="0"/>
                          <a:hlinkClick r:id="rId31"/>
                        </a:rPr>
                        <a:t>here</a:t>
                      </a:r>
                      <a:r>
                        <a:rPr lang="en-US" sz="880" dirty="0">
                          <a:solidFill>
                            <a:schemeClr val="tx1">
                              <a:lumMod val="75000"/>
                              <a:lumOff val="25000"/>
                            </a:schemeClr>
                          </a:solidFill>
                          <a:cs typeface="Segoe UI" panose="020B0502040204020203" pitchFamily="34" charset="0"/>
                        </a:rPr>
                        <a:t>.</a:t>
                      </a:r>
                      <a:endParaRPr lang="en-US" sz="880" b="0" i="0" kern="1200" baseline="0" dirty="0">
                        <a:solidFill>
                          <a:schemeClr val="tx1">
                            <a:lumMod val="75000"/>
                            <a:lumOff val="25000"/>
                          </a:schemeClr>
                        </a:solidFill>
                        <a:latin typeface="+mn-lt"/>
                        <a:ea typeface="+mn-ea"/>
                        <a:cs typeface="Segoe UI" panose="020B0502040204020203" pitchFamily="34" charset="0"/>
                      </a:endParaRPr>
                    </a:p>
                    <a:p>
                      <a:pPr marL="171450" marR="0" lvl="0" indent="-171450" algn="l" rtl="0" eaLnBrk="1" fontAlgn="auto" latinLnBrk="0" hangingPunct="1">
                        <a:lnSpc>
                          <a:spcPts val="1000"/>
                        </a:lnSpc>
                        <a:spcBef>
                          <a:spcPts val="0"/>
                        </a:spcBef>
                        <a:spcAft>
                          <a:spcPts val="300"/>
                        </a:spcAft>
                        <a:buClrTx/>
                        <a:buSzTx/>
                        <a:buFont typeface="Arial" panose="020B0604020202020204" pitchFamily="34" charset="0"/>
                        <a:buChar char="•"/>
                      </a:pPr>
                      <a:r>
                        <a:rPr lang="en-US" sz="850" b="1" i="0" kern="1200" baseline="0" dirty="0">
                          <a:solidFill>
                            <a:schemeClr val="tx1">
                              <a:lumMod val="75000"/>
                              <a:lumOff val="25000"/>
                            </a:schemeClr>
                          </a:solidFill>
                          <a:latin typeface="+mn-lt"/>
                          <a:ea typeface="+mn-ea"/>
                          <a:cs typeface="Segoe UI"/>
                        </a:rPr>
                        <a:t>Security: </a:t>
                      </a:r>
                      <a:r>
                        <a:rPr lang="en-US" sz="850" b="0" i="0" kern="1200" baseline="0" dirty="0">
                          <a:solidFill>
                            <a:schemeClr val="tx1">
                              <a:lumMod val="75000"/>
                              <a:lumOff val="25000"/>
                            </a:schemeClr>
                          </a:solidFill>
                          <a:latin typeface="+mn-lt"/>
                          <a:ea typeface="+mn-ea"/>
                          <a:cs typeface="Segoe UI"/>
                        </a:rPr>
                        <a:t>Provides authentication with AAD, Key, encryption at rest and advanced threat protection.</a:t>
                      </a:r>
                    </a:p>
                    <a:p>
                      <a:pPr marL="0" marR="0" lvl="0" indent="0" algn="l" rtl="0" eaLnBrk="1" fontAlgn="auto" latinLnBrk="0" hangingPunct="1">
                        <a:lnSpc>
                          <a:spcPts val="1000"/>
                        </a:lnSpc>
                        <a:spcBef>
                          <a:spcPts val="0"/>
                        </a:spcBef>
                        <a:spcAft>
                          <a:spcPts val="300"/>
                        </a:spcAft>
                        <a:buClrTx/>
                        <a:buSzTx/>
                        <a:buFont typeface="Arial" panose="020B0604020202020204" pitchFamily="34" charset="0"/>
                        <a:buNone/>
                      </a:pPr>
                      <a:endParaRPr lang="en-US" sz="900" b="0" i="0" kern="1200" baseline="0" dirty="0">
                        <a:solidFill>
                          <a:schemeClr val="tx1">
                            <a:lumMod val="75000"/>
                            <a:lumOff val="25000"/>
                          </a:schemeClr>
                        </a:solidFill>
                        <a:latin typeface="+mn-lt"/>
                        <a:ea typeface="+mn-ea"/>
                        <a:cs typeface="Segoe UI"/>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r>
                        <a:rPr lang="en-US" sz="900" b="1" i="0" u="sng" kern="1200" dirty="0">
                          <a:solidFill>
                            <a:schemeClr val="dk1"/>
                          </a:solidFill>
                          <a:effectLst/>
                          <a:latin typeface="+mn-lt"/>
                          <a:ea typeface="+mn-ea"/>
                          <a:cs typeface="+mn-cs"/>
                        </a:rPr>
                        <a:t>Analytics:</a:t>
                      </a:r>
                      <a:r>
                        <a:rPr lang="en-US" sz="900" b="1" i="0" u="none" kern="1200" dirty="0">
                          <a:solidFill>
                            <a:schemeClr val="dk1"/>
                          </a:solidFill>
                          <a:effectLst/>
                          <a:latin typeface="+mn-lt"/>
                          <a:ea typeface="+mn-ea"/>
                          <a:cs typeface="+mn-cs"/>
                        </a:rPr>
                        <a:t> </a:t>
                      </a:r>
                      <a:r>
                        <a:rPr lang="en-US" sz="900" b="0" i="0" u="none" kern="1200" dirty="0">
                          <a:solidFill>
                            <a:schemeClr val="dk1"/>
                          </a:solidFill>
                          <a:effectLst/>
                          <a:latin typeface="+mn-lt"/>
                          <a:ea typeface="+mn-ea"/>
                          <a:cs typeface="+mn-cs"/>
                        </a:rPr>
                        <a:t>ADLS is a capability of Azure Blob Storage that is specifically designed to support analytics scenarios. ADLS Hierarchical Namespace allows Azure Storage to appear as a filesystem to analytics engines, reducing the impedance mismatch and improving performance. Independent performance benchmarking consistently shows ADLS’s performance to be superior to that of S3 in data analytics workloads. </a:t>
                      </a:r>
                      <a:r>
                        <a:rPr lang="en-US" sz="900" b="0" i="1" u="none" kern="1200" dirty="0">
                          <a:solidFill>
                            <a:schemeClr val="dk1"/>
                          </a:solidFill>
                          <a:effectLst/>
                          <a:latin typeface="+mn-lt"/>
                          <a:ea typeface="+mn-ea"/>
                          <a:cs typeface="+mn-cs"/>
                        </a:rPr>
                        <a:t>Amazon S3 does not have a capability equivalent to ADLS.</a:t>
                      </a: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r>
                        <a:rPr lang="en-US" sz="900" b="1" i="0" u="sng" kern="1200" dirty="0">
                          <a:solidFill>
                            <a:schemeClr val="dk1"/>
                          </a:solidFill>
                          <a:effectLst/>
                          <a:latin typeface="+mn-lt"/>
                          <a:ea typeface="+mn-ea"/>
                          <a:cs typeface="+mn-cs"/>
                        </a:rPr>
                        <a:t>Performance and Scale Limits </a:t>
                      </a: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0" i="1" u="none" kern="1200" dirty="0">
                        <a:solidFill>
                          <a:schemeClr val="dk1"/>
                        </a:solidFill>
                        <a:effectLst/>
                        <a:latin typeface="+mn-lt"/>
                        <a:ea typeface="+mn-ea"/>
                        <a:cs typeface="+mn-cs"/>
                      </a:endParaRPr>
                    </a:p>
                    <a:p>
                      <a:pPr marL="0" marR="0" lvl="0" indent="0" algn="l" rtl="0" eaLnBrk="1" fontAlgn="auto" latinLnBrk="0" hangingPunct="1">
                        <a:lnSpc>
                          <a:spcPts val="1000"/>
                        </a:lnSpc>
                        <a:spcBef>
                          <a:spcPts val="0"/>
                        </a:spcBef>
                        <a:spcAft>
                          <a:spcPts val="300"/>
                        </a:spcAft>
                        <a:buClrTx/>
                        <a:buSzTx/>
                        <a:buFont typeface="Arial" panose="020B0604020202020204" pitchFamily="34" charset="0"/>
                        <a:buNone/>
                      </a:pPr>
                      <a:endParaRPr lang="en-US" sz="850" b="0" dirty="0">
                        <a:solidFill>
                          <a:schemeClr val="tx1">
                            <a:lumMod val="75000"/>
                            <a:lumOff val="25000"/>
                          </a:schemeClr>
                        </a:solidFill>
                        <a:cs typeface="Segoe UI"/>
                      </a:endParaRP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EAF2FA"/>
                    </a:solidFill>
                  </a:tcPr>
                </a:tc>
                <a:tc rowSpan="3">
                  <a:txBody>
                    <a:bodyPr/>
                    <a:lstStyle/>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 Be aware of your </a:t>
                      </a:r>
                      <a:r>
                        <a:rPr lang="en-US" sz="880" b="1" i="0" kern="1200" baseline="0" dirty="0">
                          <a:solidFill>
                            <a:schemeClr val="tx1">
                              <a:lumMod val="75000"/>
                              <a:lumOff val="25000"/>
                            </a:schemeClr>
                          </a:solidFill>
                          <a:latin typeface="+mn-lt"/>
                          <a:ea typeface="+mn-ea"/>
                          <a:cs typeface="Segoe UI" panose="020B0502040204020203" pitchFamily="34" charset="0"/>
                          <a:hlinkClick r:id="rId32"/>
                        </a:rPr>
                        <a:t>Scalability and Performance Targets</a:t>
                      </a:r>
                      <a:r>
                        <a:rPr lang="en-US" sz="880" b="1" i="0" kern="1200" baseline="0" dirty="0">
                          <a:solidFill>
                            <a:schemeClr val="tx1">
                              <a:lumMod val="75000"/>
                              <a:lumOff val="25000"/>
                            </a:schemeClr>
                          </a:solidFill>
                          <a:latin typeface="+mn-lt"/>
                          <a:ea typeface="+mn-ea"/>
                          <a:cs typeface="Segoe UI" panose="020B0502040204020203" pitchFamily="34" charset="0"/>
                        </a:rPr>
                        <a:t>. </a:t>
                      </a:r>
                      <a:r>
                        <a:rPr lang="en-US" sz="880" b="0" i="0" kern="1200" baseline="0" dirty="0">
                          <a:solidFill>
                            <a:schemeClr val="tx1">
                              <a:lumMod val="75000"/>
                              <a:lumOff val="25000"/>
                            </a:schemeClr>
                          </a:solidFill>
                          <a:latin typeface="+mn-lt"/>
                          <a:ea typeface="+mn-ea"/>
                          <a:cs typeface="Segoe UI" panose="020B0502040204020203" pitchFamily="34" charset="0"/>
                        </a:rPr>
                        <a:t>Knowing your scalability and performance targets will allow you to right size your applications and VMs so you can maximize usage of ADLS Throughput.</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2. Consider Premium – A. </a:t>
                      </a:r>
                      <a:r>
                        <a:rPr lang="en-US" sz="880" b="0" i="0" kern="1200" baseline="0" dirty="0">
                          <a:solidFill>
                            <a:schemeClr val="tx1">
                              <a:lumMod val="75000"/>
                              <a:lumOff val="25000"/>
                            </a:schemeClr>
                          </a:solidFill>
                          <a:latin typeface="+mn-lt"/>
                          <a:ea typeface="+mn-ea"/>
                          <a:cs typeface="Segoe UI" panose="020B0502040204020203" pitchFamily="34" charset="0"/>
                        </a:rPr>
                        <a:t>If your workloads require a low consistent latency and/or require a high number of input output operations per second (IOP), consider using a premium block blob storage account. This type of account makes data available via high-performance hardware. Data is stored on solid-state drives (SSDs) which are optimized for low latency. SSDs provide higher throughput compared to traditional hard drives. </a:t>
                      </a:r>
                      <a:r>
                        <a:rPr lang="en-US" sz="880" b="1" i="0" kern="1200" baseline="0" dirty="0">
                          <a:solidFill>
                            <a:schemeClr val="tx1">
                              <a:lumMod val="75000"/>
                              <a:lumOff val="25000"/>
                            </a:schemeClr>
                          </a:solidFill>
                          <a:latin typeface="+mn-lt"/>
                          <a:ea typeface="+mn-ea"/>
                          <a:cs typeface="Segoe UI" panose="020B0502040204020203" pitchFamily="34" charset="0"/>
                        </a:rPr>
                        <a:t>B.</a:t>
                      </a:r>
                      <a:r>
                        <a:rPr lang="en-US" sz="880" b="0" i="0" kern="1200" baseline="0" dirty="0">
                          <a:solidFill>
                            <a:schemeClr val="tx1">
                              <a:lumMod val="75000"/>
                              <a:lumOff val="25000"/>
                            </a:schemeClr>
                          </a:solidFill>
                          <a:latin typeface="+mn-lt"/>
                          <a:ea typeface="+mn-ea"/>
                          <a:cs typeface="Segoe UI" panose="020B0502040204020203" pitchFamily="34" charset="0"/>
                        </a:rPr>
                        <a:t> Azure Data Lake Storage Gen2 supports </a:t>
                      </a:r>
                      <a:r>
                        <a:rPr lang="en-US" sz="880" b="0" i="0" kern="1200" baseline="0" dirty="0">
                          <a:solidFill>
                            <a:schemeClr val="tx1">
                              <a:lumMod val="75000"/>
                              <a:lumOff val="25000"/>
                            </a:schemeClr>
                          </a:solidFill>
                          <a:latin typeface="+mn-lt"/>
                          <a:ea typeface="+mn-ea"/>
                          <a:cs typeface="Segoe UI" panose="020B0502040204020203" pitchFamily="34" charset="0"/>
                          <a:hlinkClick r:id="rId33"/>
                        </a:rPr>
                        <a:t>premium block blob storage accounts</a:t>
                      </a:r>
                      <a:r>
                        <a:rPr lang="en-US" sz="880" b="0" i="0" kern="1200" baseline="0" dirty="0">
                          <a:solidFill>
                            <a:schemeClr val="tx1">
                              <a:lumMod val="75000"/>
                              <a:lumOff val="25000"/>
                            </a:schemeClr>
                          </a:solidFill>
                          <a:latin typeface="+mn-lt"/>
                          <a:ea typeface="+mn-ea"/>
                          <a:cs typeface="Segoe UI" panose="020B0502040204020203" pitchFamily="34" charset="0"/>
                        </a:rPr>
                        <a:t>. Premium block blob storage accounts are ideal for big data analytics applications and workloads that require low consistent latency and have a high number of transactions. </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3. Partitioning </a:t>
                      </a:r>
                      <a:r>
                        <a:rPr lang="en-US" sz="880" b="0" i="0" kern="1200" baseline="0" dirty="0">
                          <a:solidFill>
                            <a:schemeClr val="tx1">
                              <a:lumMod val="75000"/>
                              <a:lumOff val="25000"/>
                            </a:schemeClr>
                          </a:solidFill>
                          <a:latin typeface="+mn-lt"/>
                          <a:ea typeface="+mn-ea"/>
                          <a:cs typeface="Segoe UI" panose="020B0502040204020203" pitchFamily="34" charset="0"/>
                        </a:rPr>
                        <a:t>- Understanding how Azure Storage </a:t>
                      </a:r>
                      <a:r>
                        <a:rPr lang="en-US" sz="880" b="0" i="0" kern="1200" baseline="0" dirty="0">
                          <a:solidFill>
                            <a:schemeClr val="tx1">
                              <a:lumMod val="75000"/>
                              <a:lumOff val="25000"/>
                            </a:schemeClr>
                          </a:solidFill>
                          <a:latin typeface="+mn-lt"/>
                          <a:ea typeface="+mn-ea"/>
                          <a:cs typeface="Segoe UI" panose="020B0502040204020203" pitchFamily="34" charset="0"/>
                          <a:hlinkClick r:id="rId34"/>
                        </a:rPr>
                        <a:t>partitions</a:t>
                      </a:r>
                      <a:r>
                        <a:rPr lang="en-US" sz="880" b="0" i="0" kern="1200" baseline="0" dirty="0">
                          <a:solidFill>
                            <a:schemeClr val="tx1">
                              <a:lumMod val="75000"/>
                              <a:lumOff val="25000"/>
                            </a:schemeClr>
                          </a:solidFill>
                          <a:latin typeface="+mn-lt"/>
                          <a:ea typeface="+mn-ea"/>
                          <a:cs typeface="Segoe UI" panose="020B0502040204020203" pitchFamily="34" charset="0"/>
                        </a:rPr>
                        <a:t> your blob data is useful for enhancing performance. Azure Storage can serve data in a single partition more quickly than data that spans multiple partitions. By naming your blobs appropriately, you can improve the efficiency of read requests.</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4. File Formats </a:t>
                      </a:r>
                      <a:r>
                        <a:rPr lang="en-US" sz="880" b="0" i="0" kern="1200" baseline="0" dirty="0">
                          <a:solidFill>
                            <a:schemeClr val="tx1">
                              <a:lumMod val="75000"/>
                              <a:lumOff val="25000"/>
                            </a:schemeClr>
                          </a:solidFill>
                          <a:latin typeface="+mn-lt"/>
                          <a:ea typeface="+mn-ea"/>
                          <a:cs typeface="Segoe UI" panose="020B0502040204020203" pitchFamily="34" charset="0"/>
                        </a:rPr>
                        <a:t>- Consider using the </a:t>
                      </a:r>
                      <a:r>
                        <a:rPr lang="en-US" sz="880" b="0" i="0" kern="1200" baseline="0" dirty="0">
                          <a:solidFill>
                            <a:schemeClr val="tx1">
                              <a:lumMod val="75000"/>
                              <a:lumOff val="25000"/>
                            </a:schemeClr>
                          </a:solidFill>
                          <a:latin typeface="+mn-lt"/>
                          <a:ea typeface="+mn-ea"/>
                          <a:cs typeface="Segoe UI" panose="020B0502040204020203" pitchFamily="34" charset="0"/>
                          <a:hlinkClick r:id="rId35"/>
                        </a:rPr>
                        <a:t>Avro file format</a:t>
                      </a:r>
                      <a:r>
                        <a:rPr lang="en-US" sz="880" b="0" i="0" kern="1200" baseline="0" dirty="0">
                          <a:solidFill>
                            <a:schemeClr val="tx1">
                              <a:lumMod val="75000"/>
                              <a:lumOff val="25000"/>
                            </a:schemeClr>
                          </a:solidFill>
                          <a:latin typeface="+mn-lt"/>
                          <a:ea typeface="+mn-ea"/>
                          <a:cs typeface="Segoe UI" panose="020B0502040204020203" pitchFamily="34" charset="0"/>
                        </a:rPr>
                        <a:t> in cases where your I/O patterns are more write heavy, or the query patterns favor retrieving multiple rows of records in their entirety. For example, the Avro format works well with a message bus such as Event Hub or Kafka that write multiple events/messages in succession. Consider Parquet and ORC file formats - when the I/O patterns are more read heavy or when the query patterns are focused on a subset of columns in the records. Read transactions can be optimized to retrieve specific columns instead of reading the entire record.</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5. File Size </a:t>
                      </a:r>
                      <a:r>
                        <a:rPr lang="en-US" sz="880" b="0" i="0" kern="1200" baseline="0" dirty="0">
                          <a:solidFill>
                            <a:schemeClr val="tx1">
                              <a:lumMod val="75000"/>
                              <a:lumOff val="25000"/>
                            </a:schemeClr>
                          </a:solidFill>
                          <a:latin typeface="+mn-lt"/>
                          <a:ea typeface="+mn-ea"/>
                          <a:cs typeface="Segoe UI" panose="020B0502040204020203" pitchFamily="34" charset="0"/>
                        </a:rPr>
                        <a:t>- </a:t>
                      </a:r>
                      <a:r>
                        <a:rPr lang="en-US" sz="880" b="0" i="0" u="sng" kern="1200" baseline="0" dirty="0">
                          <a:solidFill>
                            <a:schemeClr val="tx1">
                              <a:lumMod val="75000"/>
                              <a:lumOff val="25000"/>
                            </a:schemeClr>
                          </a:solidFill>
                          <a:latin typeface="+mn-lt"/>
                          <a:ea typeface="+mn-ea"/>
                          <a:cs typeface="Segoe UI" panose="020B0502040204020203" pitchFamily="34" charset="0"/>
                          <a:hlinkClick r:id="rId35"/>
                        </a:rPr>
                        <a:t>Larger files lead to better performance and reduced costs</a:t>
                      </a:r>
                      <a:r>
                        <a:rPr lang="en-US" sz="880" b="0" i="0" kern="1200" baseline="0" dirty="0">
                          <a:solidFill>
                            <a:schemeClr val="tx1">
                              <a:lumMod val="75000"/>
                              <a:lumOff val="25000"/>
                            </a:schemeClr>
                          </a:solidFill>
                          <a:latin typeface="+mn-lt"/>
                          <a:ea typeface="+mn-ea"/>
                          <a:cs typeface="Segoe UI" panose="020B0502040204020203" pitchFamily="34" charset="0"/>
                        </a:rPr>
                        <a:t>. </a:t>
                      </a:r>
                      <a:r>
                        <a:rPr lang="en-US" sz="880" b="1" i="0" kern="1200" baseline="0" dirty="0">
                          <a:solidFill>
                            <a:schemeClr val="tx1">
                              <a:lumMod val="75000"/>
                              <a:lumOff val="25000"/>
                            </a:schemeClr>
                          </a:solidFill>
                          <a:latin typeface="+mn-lt"/>
                          <a:ea typeface="+mn-ea"/>
                          <a:cs typeface="Segoe UI" panose="020B0502040204020203" pitchFamily="34" charset="0"/>
                        </a:rPr>
                        <a:t>A. </a:t>
                      </a:r>
                      <a:r>
                        <a:rPr lang="en-US" sz="880" b="0" i="0" kern="1200" baseline="0" dirty="0">
                          <a:solidFill>
                            <a:schemeClr val="tx1">
                              <a:lumMod val="75000"/>
                              <a:lumOff val="25000"/>
                            </a:schemeClr>
                          </a:solidFill>
                          <a:latin typeface="+mn-lt"/>
                          <a:ea typeface="+mn-ea"/>
                          <a:cs typeface="Segoe UI" panose="020B0502040204020203" pitchFamily="34" charset="0"/>
                        </a:rPr>
                        <a:t>If you store your data as many small files, this can negatively affect performance. In general, organize your data into larger sized files for better performance (256 MB to 100 GB in size). Some engines and applications might have trouble efficiently processing files that are greater than 100 GB in size. </a:t>
                      </a:r>
                      <a:r>
                        <a:rPr lang="en-US" sz="880" b="1" i="0" kern="1200" baseline="0" dirty="0">
                          <a:solidFill>
                            <a:schemeClr val="tx1">
                              <a:lumMod val="75000"/>
                              <a:lumOff val="25000"/>
                            </a:schemeClr>
                          </a:solidFill>
                          <a:latin typeface="+mn-lt"/>
                          <a:ea typeface="+mn-ea"/>
                          <a:cs typeface="Segoe UI" panose="020B0502040204020203" pitchFamily="34" charset="0"/>
                        </a:rPr>
                        <a:t>B. </a:t>
                      </a:r>
                      <a:r>
                        <a:rPr lang="en-US" sz="880" b="0" i="0" kern="1200" baseline="0" dirty="0">
                          <a:solidFill>
                            <a:schemeClr val="tx1">
                              <a:lumMod val="75000"/>
                              <a:lumOff val="25000"/>
                            </a:schemeClr>
                          </a:solidFill>
                          <a:latin typeface="+mn-lt"/>
                          <a:ea typeface="+mn-ea"/>
                          <a:cs typeface="Segoe UI" panose="020B0502040204020203" pitchFamily="34" charset="0"/>
                        </a:rPr>
                        <a:t>Increasing file size can also reduce transaction costs. Read and write operations are billed in 4 megabyte increments so you're charged for operation whether or not the file contains 4 megabytes or only a few kilobytes. For pricing information, see Azure Data Lake Storage pricing.</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6. Maximize Parallelization </a:t>
                      </a:r>
                      <a:r>
                        <a:rPr lang="en-US" sz="880" b="0" i="0" kern="1200" baseline="0" dirty="0">
                          <a:solidFill>
                            <a:schemeClr val="tx1">
                              <a:lumMod val="75000"/>
                              <a:lumOff val="25000"/>
                            </a:schemeClr>
                          </a:solidFill>
                          <a:latin typeface="+mn-lt"/>
                          <a:ea typeface="+mn-ea"/>
                          <a:cs typeface="Segoe UI" panose="020B0502040204020203" pitchFamily="34" charset="0"/>
                        </a:rPr>
                        <a:t>- To achieve the best performance, use all available throughput by performing as many reads and writes in parallel as possible. To upload many blobs quickly, upload blobs in parallel. Uploading in parallel is faster than uploading single blobs at a time with parallel block uploads because it spreads the upload across multiple partitions of the storage service.</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7. Blob Batch </a:t>
                      </a:r>
                      <a:r>
                        <a:rPr lang="en-US" sz="880" b="0" i="0" kern="1200" baseline="0" dirty="0">
                          <a:solidFill>
                            <a:schemeClr val="tx1">
                              <a:lumMod val="75000"/>
                              <a:lumOff val="25000"/>
                            </a:schemeClr>
                          </a:solidFill>
                          <a:latin typeface="+mn-lt"/>
                          <a:ea typeface="+mn-ea"/>
                          <a:cs typeface="Segoe UI" panose="020B0502040204020203" pitchFamily="34" charset="0"/>
                        </a:rPr>
                        <a:t>– </a:t>
                      </a:r>
                      <a:r>
                        <a:rPr lang="en-US" sz="880" b="0" i="0" kern="1200" baseline="0" dirty="0">
                          <a:solidFill>
                            <a:schemeClr val="tx1">
                              <a:lumMod val="75000"/>
                              <a:lumOff val="25000"/>
                            </a:schemeClr>
                          </a:solidFill>
                          <a:latin typeface="+mn-lt"/>
                          <a:ea typeface="+mn-ea"/>
                          <a:cs typeface="Segoe UI" panose="020B0502040204020203" pitchFamily="34" charset="0"/>
                          <a:hlinkClick r:id="rId36"/>
                        </a:rPr>
                        <a:t>Save round trip times </a:t>
                      </a:r>
                      <a:r>
                        <a:rPr lang="en-US" sz="880" b="0" i="0" kern="1200" baseline="0" dirty="0">
                          <a:solidFill>
                            <a:schemeClr val="tx1">
                              <a:lumMod val="75000"/>
                              <a:lumOff val="25000"/>
                            </a:schemeClr>
                          </a:solidFill>
                          <a:latin typeface="+mn-lt"/>
                          <a:ea typeface="+mn-ea"/>
                          <a:cs typeface="Segoe UI" panose="020B0502040204020203" pitchFamily="34" charset="0"/>
                        </a:rPr>
                        <a:t>(can improve performance dramatically).</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8. Query acceleration - </a:t>
                      </a:r>
                      <a:r>
                        <a:rPr lang="en-US" sz="880" b="0" i="0" kern="1200" baseline="0" dirty="0">
                          <a:solidFill>
                            <a:schemeClr val="tx1">
                              <a:lumMod val="75000"/>
                              <a:lumOff val="25000"/>
                            </a:schemeClr>
                          </a:solidFill>
                          <a:latin typeface="+mn-lt"/>
                          <a:ea typeface="+mn-ea"/>
                          <a:cs typeface="Segoe UI" panose="020B0502040204020203" pitchFamily="34" charset="0"/>
                        </a:rPr>
                        <a:t>Enables applications and analytics frameworks to </a:t>
                      </a:r>
                      <a:r>
                        <a:rPr lang="en-US" sz="880" b="0" i="0" kern="1200" baseline="0" dirty="0">
                          <a:solidFill>
                            <a:schemeClr val="tx1">
                              <a:lumMod val="75000"/>
                              <a:lumOff val="25000"/>
                            </a:schemeClr>
                          </a:solidFill>
                          <a:latin typeface="+mn-lt"/>
                          <a:ea typeface="+mn-ea"/>
                          <a:cs typeface="Segoe UI" panose="020B0502040204020203" pitchFamily="34" charset="0"/>
                          <a:hlinkClick r:id="rId37"/>
                        </a:rPr>
                        <a:t>dramatically optimize </a:t>
                      </a:r>
                      <a:r>
                        <a:rPr lang="en-US" sz="880" b="0" i="0" kern="1200" baseline="0" dirty="0">
                          <a:solidFill>
                            <a:schemeClr val="tx1">
                              <a:lumMod val="75000"/>
                              <a:lumOff val="25000"/>
                            </a:schemeClr>
                          </a:solidFill>
                          <a:latin typeface="+mn-lt"/>
                          <a:ea typeface="+mn-ea"/>
                          <a:cs typeface="Segoe UI" panose="020B0502040204020203" pitchFamily="34" charset="0"/>
                        </a:rPr>
                        <a:t>data processing by retrieving only the data that they require to perform a given operation. This reduces the time and processing power that is required to gain critical insights into stored data.</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9. Object Replication </a:t>
                      </a:r>
                      <a:r>
                        <a:rPr lang="en-US" sz="880" b="0" i="0" kern="1200" baseline="0" dirty="0">
                          <a:solidFill>
                            <a:schemeClr val="tx1">
                              <a:lumMod val="75000"/>
                              <a:lumOff val="25000"/>
                            </a:schemeClr>
                          </a:solidFill>
                          <a:latin typeface="+mn-lt"/>
                          <a:ea typeface="+mn-ea"/>
                          <a:cs typeface="Segoe UI" panose="020B0502040204020203" pitchFamily="34" charset="0"/>
                        </a:rPr>
                        <a:t>- Copies block blobs between a source storage account and one or many destination accounts. Object replication </a:t>
                      </a:r>
                      <a:r>
                        <a:rPr lang="en-US" sz="880" b="0" i="0" kern="1200" baseline="0" dirty="0">
                          <a:solidFill>
                            <a:schemeClr val="tx1">
                              <a:lumMod val="75000"/>
                              <a:lumOff val="25000"/>
                            </a:schemeClr>
                          </a:solidFill>
                          <a:latin typeface="+mn-lt"/>
                          <a:ea typeface="+mn-ea"/>
                          <a:cs typeface="Segoe UI" panose="020B0502040204020203" pitchFamily="34" charset="0"/>
                          <a:hlinkClick r:id="rId38"/>
                        </a:rPr>
                        <a:t>can reduce latency </a:t>
                      </a:r>
                      <a:r>
                        <a:rPr lang="en-US" sz="880" b="0" i="0" kern="1200" baseline="0" dirty="0">
                          <a:solidFill>
                            <a:schemeClr val="tx1">
                              <a:lumMod val="75000"/>
                              <a:lumOff val="25000"/>
                            </a:schemeClr>
                          </a:solidFill>
                          <a:latin typeface="+mn-lt"/>
                          <a:ea typeface="+mn-ea"/>
                          <a:cs typeface="Segoe UI" panose="020B0502040204020203" pitchFamily="34" charset="0"/>
                        </a:rPr>
                        <a:t>for read requests by enabling clients to consume data from a region that is closer. In addition, with object replication, compute workloads can process the same sets of data in different regions.</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10. ZRS Latency </a:t>
                      </a:r>
                      <a:r>
                        <a:rPr lang="en-US" sz="880" b="0" i="0" kern="1200" baseline="0" dirty="0">
                          <a:solidFill>
                            <a:schemeClr val="tx1">
                              <a:lumMod val="75000"/>
                              <a:lumOff val="25000"/>
                            </a:schemeClr>
                          </a:solidFill>
                          <a:latin typeface="+mn-lt"/>
                          <a:ea typeface="+mn-ea"/>
                          <a:cs typeface="Segoe UI" panose="020B0502040204020203" pitchFamily="34" charset="0"/>
                        </a:rPr>
                        <a:t>- ZRS is inherently slower because of distance - We not only have to come in and write to 3 Disks on the same stamp/cluster but we also must go across something like 50 miles away and ask if we can write it to the disks in another zone and then when you come back, you need to go another 50 miles away and write it to some other disks in another zone.</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11. Use a CDN </a:t>
                      </a:r>
                      <a:r>
                        <a:rPr lang="en-US" sz="880" b="0" i="0" kern="1200" baseline="0" dirty="0">
                          <a:solidFill>
                            <a:schemeClr val="tx1">
                              <a:lumMod val="75000"/>
                              <a:lumOff val="25000"/>
                            </a:schemeClr>
                          </a:solidFill>
                          <a:latin typeface="+mn-lt"/>
                          <a:ea typeface="+mn-ea"/>
                          <a:cs typeface="Segoe UI" panose="020B0502040204020203" pitchFamily="34" charset="0"/>
                        </a:rPr>
                        <a:t>- Sometimes an application needs to serve the same content to many located in either the same or multiple regions. In this scenario, use a </a:t>
                      </a:r>
                      <a:r>
                        <a:rPr lang="en-US" sz="880" b="0" i="0" kern="1200" baseline="0" dirty="0">
                          <a:solidFill>
                            <a:schemeClr val="tx1">
                              <a:lumMod val="75000"/>
                              <a:lumOff val="25000"/>
                            </a:schemeClr>
                          </a:solidFill>
                          <a:latin typeface="+mn-lt"/>
                          <a:ea typeface="+mn-ea"/>
                          <a:cs typeface="Segoe UI" panose="020B0502040204020203" pitchFamily="34" charset="0"/>
                          <a:hlinkClick r:id="rId39"/>
                        </a:rPr>
                        <a:t>Content Delivery Network (CDN) </a:t>
                      </a:r>
                      <a:r>
                        <a:rPr lang="en-US" sz="880" b="0" i="0" kern="1200" baseline="0" dirty="0">
                          <a:solidFill>
                            <a:schemeClr val="tx1">
                              <a:lumMod val="75000"/>
                              <a:lumOff val="25000"/>
                            </a:schemeClr>
                          </a:solidFill>
                          <a:latin typeface="+mn-lt"/>
                          <a:ea typeface="+mn-ea"/>
                          <a:cs typeface="Segoe UI" panose="020B0502040204020203" pitchFamily="34" charset="0"/>
                        </a:rPr>
                        <a:t>such as Azure CDN to distribute blob content geographically. </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12. Use </a:t>
                      </a:r>
                      <a:r>
                        <a:rPr lang="en-US" sz="880" b="1" i="0" kern="1200" baseline="0" dirty="0" err="1">
                          <a:solidFill>
                            <a:schemeClr val="tx1">
                              <a:lumMod val="75000"/>
                              <a:lumOff val="25000"/>
                            </a:schemeClr>
                          </a:solidFill>
                          <a:latin typeface="+mn-lt"/>
                          <a:ea typeface="+mn-ea"/>
                          <a:cs typeface="Segoe UI" panose="020B0502040204020203" pitchFamily="34" charset="0"/>
                        </a:rPr>
                        <a:t>MetaDatat</a:t>
                      </a:r>
                      <a:r>
                        <a:rPr lang="en-US" sz="880" b="0" i="0" kern="1200" baseline="0" dirty="0">
                          <a:solidFill>
                            <a:schemeClr val="tx1">
                              <a:lumMod val="75000"/>
                              <a:lumOff val="25000"/>
                            </a:schemeClr>
                          </a:solidFill>
                          <a:latin typeface="+mn-lt"/>
                          <a:ea typeface="+mn-ea"/>
                          <a:cs typeface="Segoe UI" panose="020B0502040204020203" pitchFamily="34" charset="0"/>
                        </a:rPr>
                        <a:t>- Retrieving only </a:t>
                      </a:r>
                      <a:r>
                        <a:rPr lang="en-US" sz="880" b="0" i="0" kern="1200" baseline="0" dirty="0">
                          <a:solidFill>
                            <a:schemeClr val="tx1">
                              <a:lumMod val="75000"/>
                              <a:lumOff val="25000"/>
                            </a:schemeClr>
                          </a:solidFill>
                          <a:latin typeface="+mn-lt"/>
                          <a:ea typeface="+mn-ea"/>
                          <a:cs typeface="Segoe UI" panose="020B0502040204020203" pitchFamily="34" charset="0"/>
                          <a:hlinkClick r:id="rId40"/>
                        </a:rPr>
                        <a:t>metadata</a:t>
                      </a:r>
                      <a:r>
                        <a:rPr lang="en-US" sz="880" b="0" i="0" kern="1200" baseline="0" dirty="0">
                          <a:solidFill>
                            <a:schemeClr val="tx1">
                              <a:lumMod val="75000"/>
                              <a:lumOff val="25000"/>
                            </a:schemeClr>
                          </a:solidFill>
                          <a:latin typeface="+mn-lt"/>
                          <a:ea typeface="+mn-ea"/>
                          <a:cs typeface="Segoe UI" panose="020B0502040204020203" pitchFamily="34" charset="0"/>
                        </a:rPr>
                        <a:t> and not the full contents of the blob saves significant bandwidth and reduces the processing time required.</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13. Use </a:t>
                      </a:r>
                      <a:r>
                        <a:rPr lang="en-US" sz="880" b="1" i="0" kern="1200" baseline="0" dirty="0" err="1">
                          <a:solidFill>
                            <a:schemeClr val="tx1">
                              <a:lumMod val="75000"/>
                              <a:lumOff val="25000"/>
                            </a:schemeClr>
                          </a:solidFill>
                          <a:latin typeface="+mn-lt"/>
                          <a:ea typeface="+mn-ea"/>
                          <a:cs typeface="Segoe UI" panose="020B0502040204020203" pitchFamily="34" charset="0"/>
                        </a:rPr>
                        <a:t>.Net</a:t>
                      </a:r>
                      <a:r>
                        <a:rPr lang="en-US" sz="880" b="1" i="0" kern="1200" baseline="0" dirty="0">
                          <a:solidFill>
                            <a:schemeClr val="tx1">
                              <a:lumMod val="75000"/>
                              <a:lumOff val="25000"/>
                            </a:schemeClr>
                          </a:solidFill>
                          <a:latin typeface="+mn-lt"/>
                          <a:ea typeface="+mn-ea"/>
                          <a:cs typeface="Segoe UI" panose="020B0502040204020203" pitchFamily="34" charset="0"/>
                        </a:rPr>
                        <a:t> Core and the latest client libraries </a:t>
                      </a:r>
                      <a:r>
                        <a:rPr lang="en-US" sz="880" b="0" i="0" kern="1200" baseline="0" dirty="0">
                          <a:solidFill>
                            <a:schemeClr val="tx1">
                              <a:lumMod val="75000"/>
                              <a:lumOff val="25000"/>
                            </a:schemeClr>
                          </a:solidFill>
                          <a:latin typeface="+mn-lt"/>
                          <a:ea typeface="+mn-ea"/>
                          <a:cs typeface="Segoe UI" panose="020B0502040204020203" pitchFamily="34" charset="0"/>
                        </a:rPr>
                        <a:t>– Take advantage of the performance enhancements within </a:t>
                      </a:r>
                      <a:r>
                        <a:rPr lang="en-US" sz="880" b="0" i="0" kern="1200" baseline="0" dirty="0" err="1">
                          <a:solidFill>
                            <a:schemeClr val="tx1">
                              <a:lumMod val="75000"/>
                              <a:lumOff val="25000"/>
                            </a:schemeClr>
                          </a:solidFill>
                          <a:latin typeface="+mn-lt"/>
                          <a:ea typeface="+mn-ea"/>
                          <a:cs typeface="Segoe UI" panose="020B0502040204020203" pitchFamily="34" charset="0"/>
                        </a:rPr>
                        <a:t>.Net</a:t>
                      </a:r>
                      <a:r>
                        <a:rPr lang="en-US" sz="880" b="0" i="0" kern="1200" baseline="0" dirty="0">
                          <a:solidFill>
                            <a:schemeClr val="tx1">
                              <a:lumMod val="75000"/>
                              <a:lumOff val="25000"/>
                            </a:schemeClr>
                          </a:solidFill>
                          <a:latin typeface="+mn-lt"/>
                          <a:ea typeface="+mn-ea"/>
                          <a:cs typeface="Segoe UI" panose="020B0502040204020203" pitchFamily="34" charset="0"/>
                        </a:rPr>
                        <a:t> Core and the </a:t>
                      </a:r>
                      <a:r>
                        <a:rPr lang="en-US" sz="880" b="0" i="0" kern="1200" baseline="0" dirty="0">
                          <a:solidFill>
                            <a:schemeClr val="tx1">
                              <a:lumMod val="75000"/>
                              <a:lumOff val="25000"/>
                            </a:schemeClr>
                          </a:solidFill>
                          <a:latin typeface="+mn-lt"/>
                          <a:ea typeface="+mn-ea"/>
                          <a:cs typeface="Segoe UI" panose="020B0502040204020203" pitchFamily="34" charset="0"/>
                          <a:hlinkClick r:id="rId41"/>
                        </a:rPr>
                        <a:t>client libraries </a:t>
                      </a:r>
                      <a:r>
                        <a:rPr lang="en-US" sz="880" b="0" i="0" kern="1200" baseline="0" dirty="0">
                          <a:solidFill>
                            <a:schemeClr val="tx1">
                              <a:lumMod val="75000"/>
                              <a:lumOff val="25000"/>
                            </a:schemeClr>
                          </a:solidFill>
                          <a:latin typeface="+mn-lt"/>
                          <a:ea typeface="+mn-ea"/>
                          <a:cs typeface="Segoe UI" panose="020B0502040204020203" pitchFamily="34" charset="0"/>
                        </a:rPr>
                        <a:t>that Microsoft develops. Microsoft actively develops these client libraries and tools with performance in mind, keeps them up-to-date with the latest service versions, and ensures that they handle many of the proven performance practices internally.</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14. Drivers ABFS vs WASB </a:t>
                      </a:r>
                      <a:r>
                        <a:rPr lang="en-US" sz="880" b="0" i="0" kern="1200" baseline="0" dirty="0">
                          <a:solidFill>
                            <a:schemeClr val="tx1">
                              <a:lumMod val="75000"/>
                              <a:lumOff val="25000"/>
                            </a:schemeClr>
                          </a:solidFill>
                          <a:latin typeface="+mn-lt"/>
                          <a:ea typeface="+mn-ea"/>
                          <a:cs typeface="Segoe UI" panose="020B0502040204020203" pitchFamily="34" charset="0"/>
                        </a:rPr>
                        <a:t>– The ABFS driver is </a:t>
                      </a:r>
                      <a:r>
                        <a:rPr lang="en-US" sz="880" b="0" i="0" kern="1200" baseline="0" dirty="0">
                          <a:solidFill>
                            <a:schemeClr val="tx1">
                              <a:lumMod val="75000"/>
                              <a:lumOff val="25000"/>
                            </a:schemeClr>
                          </a:solidFill>
                          <a:latin typeface="+mn-lt"/>
                          <a:ea typeface="+mn-ea"/>
                          <a:cs typeface="Segoe UI" panose="020B0502040204020203" pitchFamily="34" charset="0"/>
                          <a:hlinkClick r:id="rId28"/>
                        </a:rPr>
                        <a:t>optimized</a:t>
                      </a:r>
                      <a:r>
                        <a:rPr lang="en-US" sz="880" b="0" i="0" kern="1200" baseline="0" dirty="0">
                          <a:solidFill>
                            <a:schemeClr val="tx1">
                              <a:lumMod val="75000"/>
                              <a:lumOff val="25000"/>
                            </a:schemeClr>
                          </a:solidFill>
                          <a:latin typeface="+mn-lt"/>
                          <a:ea typeface="+mn-ea"/>
                          <a:cs typeface="Segoe UI" panose="020B0502040204020203" pitchFamily="34" charset="0"/>
                        </a:rPr>
                        <a:t> specifically for big data analytics. The ABFS driver was designed to </a:t>
                      </a:r>
                      <a:r>
                        <a:rPr lang="en-US" sz="880" b="0" i="0" kern="1200" baseline="0" dirty="0">
                          <a:solidFill>
                            <a:schemeClr val="tx1">
                              <a:lumMod val="75000"/>
                              <a:lumOff val="25000"/>
                            </a:schemeClr>
                          </a:solidFill>
                          <a:latin typeface="+mn-lt"/>
                          <a:ea typeface="+mn-ea"/>
                          <a:cs typeface="Segoe UI" panose="020B0502040204020203" pitchFamily="34" charset="0"/>
                          <a:hlinkClick r:id="rId42"/>
                        </a:rPr>
                        <a:t>overcome</a:t>
                      </a:r>
                      <a:r>
                        <a:rPr lang="en-US" sz="880" b="0" i="0" kern="1200" baseline="0" dirty="0">
                          <a:solidFill>
                            <a:schemeClr val="tx1">
                              <a:lumMod val="75000"/>
                              <a:lumOff val="25000"/>
                            </a:schemeClr>
                          </a:solidFill>
                          <a:latin typeface="+mn-lt"/>
                          <a:ea typeface="+mn-ea"/>
                          <a:cs typeface="Segoe UI" panose="020B0502040204020203" pitchFamily="34" charset="0"/>
                        </a:rPr>
                        <a:t> the inherent deficiencies of WASB.</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15. Bandwidth and operations per blob </a:t>
                      </a:r>
                      <a:r>
                        <a:rPr lang="en-US" sz="880" b="0" i="0" kern="1200" baseline="0" dirty="0">
                          <a:solidFill>
                            <a:schemeClr val="tx1">
                              <a:lumMod val="75000"/>
                              <a:lumOff val="25000"/>
                            </a:schemeClr>
                          </a:solidFill>
                          <a:latin typeface="+mn-lt"/>
                          <a:ea typeface="+mn-ea"/>
                          <a:cs typeface="Segoe UI" panose="020B0502040204020203" pitchFamily="34" charset="0"/>
                        </a:rPr>
                        <a:t>- A </a:t>
                      </a:r>
                      <a:r>
                        <a:rPr lang="en-US" sz="880" b="0" i="0" kern="1200" baseline="0" dirty="0">
                          <a:solidFill>
                            <a:schemeClr val="tx1">
                              <a:lumMod val="75000"/>
                              <a:lumOff val="25000"/>
                            </a:schemeClr>
                          </a:solidFill>
                          <a:latin typeface="+mn-lt"/>
                          <a:ea typeface="+mn-ea"/>
                          <a:cs typeface="Segoe UI" panose="020B0502040204020203" pitchFamily="34" charset="0"/>
                          <a:hlinkClick r:id="rId43"/>
                        </a:rPr>
                        <a:t>single blob supports up to 500 requests </a:t>
                      </a:r>
                      <a:r>
                        <a:rPr lang="en-US" sz="880" b="0" i="0" kern="1200" baseline="0" dirty="0">
                          <a:solidFill>
                            <a:schemeClr val="tx1">
                              <a:lumMod val="75000"/>
                              <a:lumOff val="25000"/>
                            </a:schemeClr>
                          </a:solidFill>
                          <a:latin typeface="+mn-lt"/>
                          <a:ea typeface="+mn-ea"/>
                          <a:cs typeface="Segoe UI" panose="020B0502040204020203" pitchFamily="34" charset="0"/>
                        </a:rPr>
                        <a:t>per second. If you have multiple clients that need to read the same blob and you might exceed this limit, then consider using a block blob storage account. A block blob storage account provides a higher request rate, or I/O operations per second (IOPS).</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16. Blob copy APIs- </a:t>
                      </a:r>
                      <a:r>
                        <a:rPr lang="en-US" sz="880" b="0" i="0" kern="1200" baseline="0" dirty="0">
                          <a:solidFill>
                            <a:schemeClr val="tx1">
                              <a:lumMod val="75000"/>
                              <a:lumOff val="25000"/>
                            </a:schemeClr>
                          </a:solidFill>
                          <a:latin typeface="+mn-lt"/>
                          <a:ea typeface="+mn-ea"/>
                          <a:cs typeface="Segoe UI" panose="020B0502040204020203" pitchFamily="34" charset="0"/>
                          <a:hlinkClick r:id="rId44"/>
                        </a:rPr>
                        <a:t>To copy blobs across storage accounts</a:t>
                      </a:r>
                      <a:r>
                        <a:rPr lang="en-US" sz="880" b="0" i="0" kern="1200" baseline="0" dirty="0">
                          <a:solidFill>
                            <a:schemeClr val="tx1">
                              <a:lumMod val="75000"/>
                              <a:lumOff val="25000"/>
                            </a:schemeClr>
                          </a:solidFill>
                          <a:latin typeface="+mn-lt"/>
                          <a:ea typeface="+mn-ea"/>
                          <a:cs typeface="Segoe UI" panose="020B0502040204020203" pitchFamily="34" charset="0"/>
                        </a:rPr>
                        <a:t>, use the Put Block From URL operation. This operation copies data synchronously from any URL source into a block blob. Using the Put Block from URL operation can significantly reduce required bandwidth when you are migrating data across storage accounts. Because the copy operation takes place on the service side, you do not need to download and re-upload the data. To copy data within the same storage account, use the Copy Blob operation. Copying data within the same storage account is typically completed quickly.</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17. </a:t>
                      </a:r>
                      <a:r>
                        <a:rPr lang="en-US" sz="880" b="1" i="0" kern="1200" baseline="0" dirty="0">
                          <a:solidFill>
                            <a:schemeClr val="tx1">
                              <a:lumMod val="75000"/>
                              <a:lumOff val="25000"/>
                            </a:schemeClr>
                          </a:solidFill>
                          <a:latin typeface="+mn-lt"/>
                          <a:ea typeface="+mn-ea"/>
                          <a:cs typeface="Segoe UI" panose="020B0502040204020203" pitchFamily="34" charset="0"/>
                          <a:hlinkClick r:id="rId24"/>
                        </a:rPr>
                        <a:t>BlobFuse</a:t>
                      </a:r>
                      <a:r>
                        <a:rPr lang="en-US" sz="880" b="0" i="0" kern="1200" baseline="0" dirty="0">
                          <a:solidFill>
                            <a:schemeClr val="tx1">
                              <a:lumMod val="75000"/>
                              <a:lumOff val="25000"/>
                            </a:schemeClr>
                          </a:solidFill>
                          <a:latin typeface="+mn-lt"/>
                          <a:ea typeface="+mn-ea"/>
                          <a:cs typeface="Segoe UI" panose="020B0502040204020203" pitchFamily="34" charset="0"/>
                        </a:rPr>
                        <a:t> - is a virtual file system driver for Azure Blob storage. </a:t>
                      </a:r>
                      <a:r>
                        <a:rPr lang="en-US" sz="880" b="0" i="0" kern="1200" baseline="0" dirty="0">
                          <a:solidFill>
                            <a:schemeClr val="tx1">
                              <a:lumMod val="75000"/>
                              <a:lumOff val="25000"/>
                            </a:schemeClr>
                          </a:solidFill>
                          <a:latin typeface="+mn-lt"/>
                          <a:ea typeface="+mn-ea"/>
                          <a:cs typeface="Segoe UI" panose="020B0502040204020203" pitchFamily="34" charset="0"/>
                          <a:hlinkClick r:id="rId45"/>
                        </a:rPr>
                        <a:t>Blobfuse</a:t>
                      </a:r>
                      <a:r>
                        <a:rPr lang="en-US" sz="880" b="0" i="0" kern="1200" baseline="0" dirty="0">
                          <a:solidFill>
                            <a:schemeClr val="tx1">
                              <a:lumMod val="75000"/>
                              <a:lumOff val="25000"/>
                            </a:schemeClr>
                          </a:solidFill>
                          <a:latin typeface="+mn-lt"/>
                          <a:ea typeface="+mn-ea"/>
                          <a:cs typeface="Segoe UI" panose="020B0502040204020203" pitchFamily="34" charset="0"/>
                        </a:rPr>
                        <a:t> allows you to access your existing block blob data in your storage account through the Linux file system. Gives you several advantages such as parallel download and upload features for fast access to large blobs, local cache to improve subsequent access times and others.</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18. Request an Increase – You can request higher capacity and ingress limits. To request and increase, contact </a:t>
                      </a:r>
                      <a:r>
                        <a:rPr lang="en-US" sz="880" b="1" i="0" kern="1200" baseline="0" dirty="0">
                          <a:solidFill>
                            <a:schemeClr val="tx1">
                              <a:lumMod val="75000"/>
                              <a:lumOff val="25000"/>
                            </a:schemeClr>
                          </a:solidFill>
                          <a:latin typeface="+mn-lt"/>
                          <a:ea typeface="+mn-ea"/>
                          <a:cs typeface="Segoe UI" panose="020B0502040204020203" pitchFamily="34" charset="0"/>
                          <a:hlinkClick r:id="rId46"/>
                        </a:rPr>
                        <a:t>Azure Support</a:t>
                      </a:r>
                      <a:r>
                        <a:rPr lang="en-US" sz="880" b="1" i="0" kern="1200" baseline="0" dirty="0">
                          <a:solidFill>
                            <a:schemeClr val="tx1">
                              <a:lumMod val="75000"/>
                              <a:lumOff val="25000"/>
                            </a:schemeClr>
                          </a:solidFill>
                          <a:latin typeface="+mn-lt"/>
                          <a:ea typeface="+mn-ea"/>
                          <a:cs typeface="Segoe UI" panose="020B0502040204020203" pitchFamily="34" charset="0"/>
                        </a:rPr>
                        <a:t>.</a:t>
                      </a:r>
                    </a:p>
                    <a:p>
                      <a:pPr marL="0" marR="0" lvl="0" indent="0" algn="l" defTabSz="686047" rtl="0" eaLnBrk="1" fontAlgn="auto" latinLnBrk="0" hangingPunct="1">
                        <a:lnSpc>
                          <a:spcPts val="1000"/>
                        </a:lnSpc>
                        <a:spcBef>
                          <a:spcPts val="0"/>
                        </a:spcBef>
                        <a:spcAft>
                          <a:spcPts val="300"/>
                        </a:spcAft>
                        <a:buClrTx/>
                        <a:buSzTx/>
                        <a:buFontTx/>
                        <a:buNone/>
                        <a:tabLst/>
                        <a:defRPr/>
                      </a:pPr>
                      <a:endParaRPr lang="en-US" sz="880" b="0" i="0" kern="1200" baseline="0" dirty="0">
                        <a:solidFill>
                          <a:schemeClr val="tx1">
                            <a:lumMod val="75000"/>
                            <a:lumOff val="25000"/>
                          </a:schemeClr>
                        </a:solidFill>
                        <a:latin typeface="+mn-lt"/>
                        <a:ea typeface="+mn-ea"/>
                        <a:cs typeface="Segoe UI" panose="020B0502040204020203" pitchFamily="34" charset="0"/>
                      </a:endParaRP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03459542"/>
                  </a:ext>
                </a:extLst>
              </a:tr>
              <a:tr h="342049">
                <a:tc>
                  <a:txBody>
                    <a:bodyPr/>
                    <a:lstStyle/>
                    <a:p>
                      <a:pPr marL="0" algn="l" defTabSz="914400" rtl="0" eaLnBrk="1" latinLnBrk="0" hangingPunct="1"/>
                      <a:r>
                        <a:rPr lang="en-US" sz="1050" b="1" kern="1200" dirty="0">
                          <a:solidFill>
                            <a:schemeClr val="lt1"/>
                          </a:solidFill>
                          <a:latin typeface="+mn-lt"/>
                          <a:ea typeface="+mn-ea"/>
                          <a:cs typeface="Segoe UI Semibold"/>
                        </a:rPr>
                        <a:t>03: ADLS Gen1 to Gen2 Migrations: Things To Know </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7030A0"/>
                    </a:solidFill>
                  </a:tcPr>
                </a:tc>
                <a:tc vMerge="1">
                  <a:txBody>
                    <a:bodyPr/>
                    <a:lstStyle/>
                    <a:p>
                      <a:r>
                        <a:rPr lang="en-US" sz="1050" b="1" kern="1200" dirty="0">
                          <a:solidFill>
                            <a:schemeClr val="lt1"/>
                          </a:solidFill>
                          <a:latin typeface="+mn-lt"/>
                          <a:ea typeface="+mn-ea"/>
                          <a:cs typeface="Segoe UI Semibold" panose="020B0702040204020203" pitchFamily="34" charset="0"/>
                        </a:rPr>
                        <a:t>04 : What you will be hearing from AWS and Analysts</a:t>
                      </a:r>
                      <a:endParaRPr lang="en-US" dirty="0"/>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3254377848"/>
                  </a:ext>
                </a:extLst>
              </a:tr>
              <a:tr h="3116601">
                <a:tc>
                  <a:txBody>
                    <a:bodyPr/>
                    <a:lstStyle/>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endParaRPr lang="en-US" sz="880" b="0" i="0" u="none" kern="1200" dirty="0">
                        <a:solidFill>
                          <a:schemeClr val="tx1">
                            <a:lumMod val="75000"/>
                            <a:lumOff val="25000"/>
                          </a:schemeClr>
                        </a:solidFill>
                        <a:effectLst/>
                        <a:latin typeface="+mn-lt"/>
                        <a:ea typeface="+mn-ea"/>
                        <a:cs typeface="+mn-cs"/>
                      </a:endParaRP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endParaRPr lang="en-US" sz="880" b="0" i="0" u="none" kern="1200" dirty="0">
                        <a:solidFill>
                          <a:schemeClr val="tx1">
                            <a:lumMod val="75000"/>
                            <a:lumOff val="25000"/>
                          </a:schemeClr>
                        </a:solidFill>
                        <a:effectLst/>
                        <a:latin typeface="+mn-lt"/>
                        <a:ea typeface="+mn-ea"/>
                        <a:cs typeface="+mn-cs"/>
                      </a:endParaRP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hlinkClick r:id="rId47"/>
                        </a:rPr>
                        <a:t>Migrate Azure Data Lake Storage from Gen1 to Gen2</a:t>
                      </a:r>
                      <a:endParaRPr lang="en-US" sz="880" b="0" i="0" u="none" kern="1200" dirty="0">
                        <a:solidFill>
                          <a:schemeClr val="tx1">
                            <a:lumMod val="75000"/>
                            <a:lumOff val="25000"/>
                          </a:schemeClr>
                        </a:solidFill>
                        <a:effectLst/>
                        <a:latin typeface="+mn-lt"/>
                        <a:ea typeface="+mn-ea"/>
                        <a:cs typeface="+mn-cs"/>
                      </a:endParaRP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Make sure you visit the </a:t>
                      </a:r>
                      <a:r>
                        <a:rPr lang="en-US" sz="880" b="0" i="0" u="none" kern="1200" dirty="0">
                          <a:solidFill>
                            <a:schemeClr val="tx1">
                              <a:lumMod val="75000"/>
                              <a:lumOff val="25000"/>
                            </a:schemeClr>
                          </a:solidFill>
                          <a:effectLst/>
                          <a:latin typeface="+mn-lt"/>
                          <a:ea typeface="+mn-ea"/>
                          <a:cs typeface="+mn-cs"/>
                          <a:hlinkClick r:id="rId48"/>
                        </a:rPr>
                        <a:t>ADLS Migration Mind Map</a:t>
                      </a:r>
                      <a:endParaRPr lang="en-US" sz="880" b="0" i="0" u="none" kern="1200" dirty="0">
                        <a:solidFill>
                          <a:schemeClr val="tx1">
                            <a:lumMod val="75000"/>
                            <a:lumOff val="25000"/>
                          </a:schemeClr>
                        </a:solidFill>
                        <a:effectLst/>
                        <a:latin typeface="+mn-lt"/>
                        <a:ea typeface="+mn-ea"/>
                        <a:cs typeface="+mn-cs"/>
                      </a:endParaRP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Make sure your read </a:t>
                      </a:r>
                      <a:r>
                        <a:rPr lang="en-US" sz="880" b="0" i="0" u="none" kern="1200" dirty="0">
                          <a:solidFill>
                            <a:schemeClr val="tx1">
                              <a:lumMod val="75000"/>
                              <a:lumOff val="25000"/>
                            </a:schemeClr>
                          </a:solidFill>
                          <a:effectLst/>
                          <a:latin typeface="+mn-lt"/>
                          <a:ea typeface="+mn-ea"/>
                          <a:cs typeface="+mn-cs"/>
                          <a:hlinkClick r:id="rId49"/>
                        </a:rPr>
                        <a:t>The Hitchhiker’s Guide to the Data Lake</a:t>
                      </a:r>
                      <a:r>
                        <a:rPr lang="en-US" sz="880" b="0" i="0" u="none" kern="1200" dirty="0">
                          <a:solidFill>
                            <a:schemeClr val="tx1">
                              <a:lumMod val="75000"/>
                              <a:lumOff val="25000"/>
                            </a:schemeClr>
                          </a:solidFill>
                          <a:effectLst/>
                          <a:latin typeface="+mn-lt"/>
                          <a:ea typeface="+mn-ea"/>
                          <a:cs typeface="+mn-cs"/>
                        </a:rPr>
                        <a:t>.</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Make sure you read </a:t>
                      </a:r>
                      <a:r>
                        <a:rPr lang="en-US" sz="880" b="0" i="0" u="none" kern="1200" dirty="0">
                          <a:solidFill>
                            <a:schemeClr val="tx1">
                              <a:lumMod val="75000"/>
                              <a:lumOff val="25000"/>
                            </a:schemeClr>
                          </a:solidFill>
                          <a:effectLst/>
                          <a:latin typeface="+mn-lt"/>
                          <a:ea typeface="+mn-ea"/>
                          <a:cs typeface="+mn-cs"/>
                          <a:hlinkClick r:id="rId50"/>
                        </a:rPr>
                        <a:t>Access control model in Azure Data Lake Storage Gen2  </a:t>
                      </a:r>
                      <a:r>
                        <a:rPr lang="en-US" sz="880" b="0" i="0" u="none" kern="1200" dirty="0">
                          <a:solidFill>
                            <a:schemeClr val="tx1">
                              <a:lumMod val="75000"/>
                              <a:lumOff val="25000"/>
                            </a:schemeClr>
                          </a:solidFill>
                          <a:effectLst/>
                          <a:latin typeface="+mn-lt"/>
                          <a:ea typeface="+mn-ea"/>
                          <a:cs typeface="+mn-cs"/>
                        </a:rPr>
                        <a:t>and </a:t>
                      </a:r>
                      <a:r>
                        <a:rPr lang="en-US" sz="880" b="0" i="0" u="none" kern="1200" dirty="0">
                          <a:solidFill>
                            <a:schemeClr val="tx1">
                              <a:lumMod val="75000"/>
                              <a:lumOff val="25000"/>
                            </a:schemeClr>
                          </a:solidFill>
                          <a:effectLst/>
                          <a:latin typeface="+mn-lt"/>
                          <a:ea typeface="+mn-ea"/>
                          <a:cs typeface="+mn-cs"/>
                          <a:hlinkClick r:id="rId51"/>
                        </a:rPr>
                        <a:t>Understanding access control and data lake configurations in ADLS Gen2</a:t>
                      </a:r>
                      <a:r>
                        <a:rPr lang="en-US" sz="880" b="0" i="0" u="none" kern="1200" dirty="0">
                          <a:solidFill>
                            <a:schemeClr val="tx1">
                              <a:lumMod val="75000"/>
                              <a:lumOff val="25000"/>
                            </a:schemeClr>
                          </a:solidFill>
                          <a:effectLst/>
                          <a:latin typeface="+mn-lt"/>
                          <a:ea typeface="+mn-ea"/>
                          <a:cs typeface="+mn-cs"/>
                        </a:rPr>
                        <a:t>.</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Prior to migrating make sure you take the time to properly configure your ADLS Gen2 landing account. Don’t forget to enable HNS on your ADLS Gen2 Account.</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Remember there are several ways of </a:t>
                      </a:r>
                      <a:r>
                        <a:rPr lang="en-US" sz="880" b="0" i="0" u="none" kern="1200" dirty="0">
                          <a:solidFill>
                            <a:schemeClr val="tx1">
                              <a:lumMod val="75000"/>
                              <a:lumOff val="25000"/>
                            </a:schemeClr>
                          </a:solidFill>
                          <a:effectLst/>
                          <a:latin typeface="+mn-lt"/>
                          <a:ea typeface="+mn-ea"/>
                          <a:cs typeface="+mn-cs"/>
                          <a:hlinkClick r:id="rId47"/>
                        </a:rPr>
                        <a:t>migrating an ADLS Gen1 Account</a:t>
                      </a:r>
                      <a:r>
                        <a:rPr lang="en-US" sz="880" b="0" i="0" u="none" kern="1200" dirty="0">
                          <a:solidFill>
                            <a:schemeClr val="tx1">
                              <a:lumMod val="75000"/>
                              <a:lumOff val="25000"/>
                            </a:schemeClr>
                          </a:solidFill>
                          <a:effectLst/>
                          <a:latin typeface="+mn-lt"/>
                          <a:ea typeface="+mn-ea"/>
                          <a:cs typeface="+mn-cs"/>
                        </a:rPr>
                        <a:t>: ADF Lift and Shift, ADF Incremental Copy, ADF Dual Pipeline, </a:t>
                      </a:r>
                      <a:r>
                        <a:rPr lang="en-US" sz="880" b="0" i="0" u="none" kern="1200" dirty="0" err="1">
                          <a:solidFill>
                            <a:schemeClr val="tx1">
                              <a:lumMod val="75000"/>
                              <a:lumOff val="25000"/>
                            </a:schemeClr>
                          </a:solidFill>
                          <a:effectLst/>
                          <a:latin typeface="+mn-lt"/>
                          <a:ea typeface="+mn-ea"/>
                          <a:cs typeface="+mn-cs"/>
                        </a:rPr>
                        <a:t>WanDisco</a:t>
                      </a:r>
                      <a:r>
                        <a:rPr lang="en-US" sz="880" b="0" i="0" u="none" kern="1200" dirty="0">
                          <a:solidFill>
                            <a:schemeClr val="tx1">
                              <a:lumMod val="75000"/>
                              <a:lumOff val="25000"/>
                            </a:schemeClr>
                          </a:solidFill>
                          <a:effectLst/>
                          <a:latin typeface="+mn-lt"/>
                          <a:ea typeface="+mn-ea"/>
                          <a:cs typeface="+mn-cs"/>
                        </a:rPr>
                        <a:t> and the M3 Migration Portal Experience.</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If you use the M3 Tool Portal Experience to migrate ADLS Gen1 to Gen2 make sure you use a clean/fresh empty ADLS Gen2 Account. Don’t use a previously used ADLS Gen2 account where all the data was deleted. Make sure it has never been used.</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Make sure you’re </a:t>
                      </a:r>
                      <a:r>
                        <a:rPr lang="en-US" sz="880" b="0" i="0" u="sng" kern="1200" dirty="0">
                          <a:solidFill>
                            <a:schemeClr val="tx1">
                              <a:lumMod val="75000"/>
                              <a:lumOff val="25000"/>
                            </a:schemeClr>
                          </a:solidFill>
                          <a:effectLst/>
                          <a:latin typeface="+mn-lt"/>
                          <a:ea typeface="+mn-ea"/>
                          <a:cs typeface="+mn-cs"/>
                        </a:rPr>
                        <a:t>aware </a:t>
                      </a:r>
                      <a:r>
                        <a:rPr lang="en-US" sz="880" b="0" i="0" u="none" kern="1200" dirty="0">
                          <a:solidFill>
                            <a:schemeClr val="tx1">
                              <a:lumMod val="75000"/>
                              <a:lumOff val="25000"/>
                            </a:schemeClr>
                          </a:solidFill>
                          <a:effectLst/>
                          <a:latin typeface="+mn-lt"/>
                          <a:ea typeface="+mn-ea"/>
                          <a:cs typeface="+mn-cs"/>
                        </a:rPr>
                        <a:t>that once you click the Migrate button through the M3 Portal Tool, the ADLS Gen1 Account will go into </a:t>
                      </a:r>
                      <a:r>
                        <a:rPr lang="en-US" sz="880" b="0" i="0" u="none" kern="1200" dirty="0">
                          <a:solidFill>
                            <a:schemeClr val="tx1">
                              <a:lumMod val="75000"/>
                              <a:lumOff val="25000"/>
                            </a:schemeClr>
                          </a:solidFill>
                          <a:effectLst/>
                          <a:latin typeface="+mn-lt"/>
                          <a:ea typeface="+mn-ea"/>
                          <a:cs typeface="+mn-cs"/>
                          <a:hlinkClick r:id="rId47"/>
                        </a:rPr>
                        <a:t>Read Only mode</a:t>
                      </a:r>
                      <a:r>
                        <a:rPr lang="en-US" sz="880" b="0" i="0" u="none" kern="1200" dirty="0">
                          <a:solidFill>
                            <a:schemeClr val="tx1">
                              <a:lumMod val="75000"/>
                              <a:lumOff val="25000"/>
                            </a:schemeClr>
                          </a:solidFill>
                          <a:effectLst/>
                          <a:latin typeface="+mn-lt"/>
                          <a:ea typeface="+mn-ea"/>
                          <a:cs typeface="+mn-cs"/>
                        </a:rPr>
                        <a:t>.</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Make sure you create a </a:t>
                      </a:r>
                      <a:r>
                        <a:rPr lang="en-US" sz="880" b="0" i="0" u="none" kern="1200" dirty="0">
                          <a:solidFill>
                            <a:schemeClr val="tx1">
                              <a:lumMod val="75000"/>
                              <a:lumOff val="25000"/>
                            </a:schemeClr>
                          </a:solidFill>
                          <a:effectLst/>
                          <a:latin typeface="+mn-lt"/>
                          <a:ea typeface="+mn-ea"/>
                          <a:cs typeface="+mn-cs"/>
                          <a:hlinkClick r:id="rId52"/>
                        </a:rPr>
                        <a:t>migration checklist</a:t>
                      </a:r>
                      <a:r>
                        <a:rPr lang="en-US" sz="880" b="0" i="0" u="none" kern="1200" dirty="0">
                          <a:solidFill>
                            <a:schemeClr val="tx1">
                              <a:lumMod val="75000"/>
                              <a:lumOff val="25000"/>
                            </a:schemeClr>
                          </a:solidFill>
                          <a:effectLst/>
                          <a:latin typeface="+mn-lt"/>
                          <a:ea typeface="+mn-ea"/>
                          <a:cs typeface="+mn-cs"/>
                        </a:rPr>
                        <a:t> and conduct a dry run on a representative workload.</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Remember, a lot of small files will slow down your migration</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Remember, a lot of metadata makes things move over slower.</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0" hangingPunct="1">
                        <a:lnSpc>
                          <a:spcPts val="1000"/>
                        </a:lnSpc>
                        <a:spcBef>
                          <a:spcPts val="0"/>
                        </a:spcBef>
                        <a:spcAft>
                          <a:spcPts val="300"/>
                        </a:spcAft>
                        <a:buClrTx/>
                        <a:buSzTx/>
                        <a:buFontTx/>
                        <a:buNone/>
                        <a:tabLst/>
                        <a:defRPr/>
                      </a:pPr>
                      <a:r>
                        <a:rPr lang="en-US" sz="880" b="0" i="0" u="none" kern="1200" dirty="0">
                          <a:solidFill>
                            <a:schemeClr val="tx1">
                              <a:lumMod val="75000"/>
                              <a:lumOff val="25000"/>
                            </a:schemeClr>
                          </a:solidFill>
                          <a:effectLst/>
                          <a:latin typeface="+mn-lt"/>
                          <a:ea typeface="+mn-ea"/>
                          <a:cs typeface="Segoe UI" panose="020B0502040204020203" pitchFamily="34" charset="0"/>
                        </a:rPr>
                        <a:t>Amazon lists the following use cases for S3: ‘Backup and Restore’, ‘Disaster Recovery’, ‘Archive’, ‘Data Lakes big data analytics’, ‘Hybrid Storage’ and ‘Cloud-native applications’. </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750770555"/>
                  </a:ext>
                </a:extLst>
              </a:tr>
            </a:tbl>
          </a:graphicData>
        </a:graphic>
      </p:graphicFrame>
      <p:sp>
        <p:nvSpPr>
          <p:cNvPr id="3" name="TextBox 2">
            <a:extLst>
              <a:ext uri="{FF2B5EF4-FFF2-40B4-BE49-F238E27FC236}">
                <a16:creationId xmlns:a16="http://schemas.microsoft.com/office/drawing/2014/main" id="{8B5452A0-4E64-4AF0-B67D-1D6C9A76D151}"/>
              </a:ext>
            </a:extLst>
          </p:cNvPr>
          <p:cNvSpPr txBox="1"/>
          <p:nvPr/>
        </p:nvSpPr>
        <p:spPr>
          <a:xfrm>
            <a:off x="10015278" y="11747"/>
            <a:ext cx="217672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Calibri" panose="020F0502020204030204"/>
                <a:ea typeface="+mn-ea"/>
                <a:cs typeface="+mn-cs"/>
              </a:rPr>
              <a:t>Date updated</a:t>
            </a:r>
            <a:r>
              <a:rPr kumimoji="0" lang="en-US" sz="1200" b="1" i="0" u="none" strike="noStrike" kern="1200" cap="none" spc="0" normalizeH="0" baseline="0" noProof="0">
                <a:ln>
                  <a:noFill/>
                </a:ln>
                <a:solidFill>
                  <a:schemeClr val="bg1"/>
                </a:solidFill>
                <a:effectLst/>
                <a:uLnTx/>
                <a:uFillTx/>
                <a:latin typeface="Calibri" panose="020F0502020204030204"/>
                <a:ea typeface="+mn-ea"/>
                <a:cs typeface="+mn-cs"/>
              </a:rPr>
              <a:t>: September </a:t>
            </a:r>
            <a:r>
              <a:rPr kumimoji="0" lang="en-US" sz="1200" b="1" i="0" u="none" strike="noStrike" kern="1200" cap="none" spc="0" normalizeH="0" baseline="0" noProof="0" dirty="0">
                <a:ln>
                  <a:noFill/>
                </a:ln>
                <a:solidFill>
                  <a:schemeClr val="bg1"/>
                </a:solidFill>
                <a:effectLst/>
                <a:uLnTx/>
                <a:uFillTx/>
                <a:latin typeface="Calibri" panose="020F0502020204030204"/>
                <a:ea typeface="+mn-ea"/>
                <a:cs typeface="+mn-cs"/>
              </a:rPr>
              <a:t>2022</a:t>
            </a:r>
            <a:endParaRPr kumimoji="0" lang="en-US" sz="1200" b="1" i="0" u="none" strike="noStrike" kern="1200" cap="none" spc="0" normalizeH="0" baseline="0" noProof="0" dirty="0">
              <a:ln>
                <a:noFill/>
              </a:ln>
              <a:solidFill>
                <a:schemeClr val="bg1"/>
              </a:solidFill>
              <a:effectLst/>
              <a:uLnTx/>
              <a:uFillTx/>
              <a:latin typeface="Calibri" panose="020F0502020204030204"/>
              <a:ea typeface="+mn-ea"/>
              <a:cs typeface="Calibri"/>
            </a:endParaRPr>
          </a:p>
        </p:txBody>
      </p:sp>
      <p:sp>
        <p:nvSpPr>
          <p:cNvPr id="4" name="Title 3">
            <a:extLst>
              <a:ext uri="{FF2B5EF4-FFF2-40B4-BE49-F238E27FC236}">
                <a16:creationId xmlns:a16="http://schemas.microsoft.com/office/drawing/2014/main" id="{C6A58E0E-E8B8-40DE-BEA5-3CEFEDD62CEE}"/>
              </a:ext>
            </a:extLst>
          </p:cNvPr>
          <p:cNvSpPr>
            <a:spLocks noGrp="1"/>
          </p:cNvSpPr>
          <p:nvPr>
            <p:ph type="title" idx="4294967295"/>
          </p:nvPr>
        </p:nvSpPr>
        <p:spPr>
          <a:xfrm>
            <a:off x="2376488" y="24447"/>
            <a:ext cx="6710362" cy="243332"/>
          </a:xfrm>
        </p:spPr>
        <p:txBody>
          <a:bodyPr>
            <a:normAutofit fontScale="90000"/>
          </a:bodyPr>
          <a:lstStyle/>
          <a:p>
            <a:r>
              <a:rPr lang="en-US" sz="2000" dirty="0">
                <a:solidFill>
                  <a:schemeClr val="bg1"/>
                </a:solidFill>
                <a:cs typeface="Segoe UI Semibold"/>
              </a:rPr>
              <a:t>Azure Blob Storage, Performance and ADLS Gen1 Migration Battlecard</a:t>
            </a:r>
            <a:endParaRPr lang="en-US" sz="2000" dirty="0">
              <a:solidFill>
                <a:schemeClr val="bg1"/>
              </a:solidFill>
            </a:endParaRPr>
          </a:p>
        </p:txBody>
      </p:sp>
      <p:pic>
        <p:nvPicPr>
          <p:cNvPr id="5" name="Picture 4">
            <a:extLst>
              <a:ext uri="{FF2B5EF4-FFF2-40B4-BE49-F238E27FC236}">
                <a16:creationId xmlns:a16="http://schemas.microsoft.com/office/drawing/2014/main" id="{D454783A-9FC5-4C0E-B74B-28660D31C883}"/>
              </a:ext>
            </a:extLst>
          </p:cNvPr>
          <p:cNvPicPr>
            <a:picLocks noChangeAspect="1"/>
          </p:cNvPicPr>
          <p:nvPr/>
        </p:nvPicPr>
        <p:blipFill>
          <a:blip r:embed="rId53"/>
          <a:stretch>
            <a:fillRect/>
          </a:stretch>
        </p:blipFill>
        <p:spPr>
          <a:xfrm>
            <a:off x="1809737" y="4915840"/>
            <a:ext cx="3524276" cy="1724038"/>
          </a:xfrm>
          <a:prstGeom prst="rect">
            <a:avLst/>
          </a:prstGeom>
        </p:spPr>
      </p:pic>
    </p:spTree>
    <p:extLst>
      <p:ext uri="{BB962C8B-B14F-4D97-AF65-F5344CB8AC3E}">
        <p14:creationId xmlns:p14="http://schemas.microsoft.com/office/powerpoint/2010/main" val="1593805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6515</TotalTime>
  <Words>1878</Words>
  <Application>Microsoft Office PowerPoint</Application>
  <PresentationFormat>Widescreen</PresentationFormat>
  <Paragraphs>62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Azure Blob Storage, Performance and ADLS Gen1 Migration Battlecard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Blob Storage, Performance and ADLS Gen1 Migration Battlecard</dc:title>
  <cp:lastModifiedBy>Andrés Padilla</cp:lastModifiedBy>
  <cp:revision>5</cp:revision>
  <dcterms:created xsi:type="dcterms:W3CDTF">2022-01-26T03:15:54Z</dcterms:created>
  <dcterms:modified xsi:type="dcterms:W3CDTF">2022-09-27T13:05:50Z</dcterms:modified>
</cp:coreProperties>
</file>